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4v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66" r:id="rId3"/>
    <p:sldId id="269" r:id="rId4"/>
    <p:sldId id="273" r:id="rId5"/>
    <p:sldId id="271" r:id="rId6"/>
    <p:sldId id="261" r:id="rId7"/>
    <p:sldId id="274" r:id="rId8"/>
    <p:sldId id="264" r:id="rId9"/>
    <p:sldId id="257" r:id="rId10"/>
    <p:sldId id="281" r:id="rId11"/>
    <p:sldId id="282" r:id="rId12"/>
    <p:sldId id="283" r:id="rId13"/>
    <p:sldId id="284" r:id="rId14"/>
    <p:sldId id="256" r:id="rId15"/>
    <p:sldId id="277" r:id="rId16"/>
    <p:sldId id="278" r:id="rId17"/>
    <p:sldId id="268" r:id="rId18"/>
    <p:sldId id="280" r:id="rId19"/>
    <p:sldId id="279" r:id="rId20"/>
    <p:sldId id="267" r:id="rId21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F04"/>
    <a:srgbClr val="FCC035"/>
    <a:srgbClr val="E59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C4A80AE-E2BE-CF40-8F80-4CF9797AA880}" type="datetimeFigureOut">
              <a:rPr lang="tr-TR"/>
              <a:pPr>
                <a:defRPr/>
              </a:pPr>
              <a:t>30.05.2012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r-T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EBFAA43-4326-354B-8DDD-CA26A5ED95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6707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5EDF6D-B03F-0B49-889D-6367983FC8CD}" type="slidenum">
              <a:rPr lang="tr-TR" sz="1200"/>
              <a:pPr eaLnBrk="1" hangingPunct="1"/>
              <a:t>1</a:t>
            </a:fld>
            <a:endParaRPr lang="tr-T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Bilgisayar ise yorulmadan hesap yapabilen, ve bunu çok hızlı yapan bir makine olarak insanlığa hizmet eden en büyük buluştur denilebilir.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332865-19A0-4244-AEB7-05CCECBCAB06}" type="slidenum">
              <a:rPr lang="tr-TR" sz="1200"/>
              <a:pPr eaLnBrk="1" hangingPunct="1"/>
              <a:t>12</a:t>
            </a:fld>
            <a:endParaRPr lang="tr-T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Internet ise bu iki en büyük buluş adayını bünyesinde birleştiren gerçekten de modern zamanların en büyük buluşudur bence.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C19216-1AF8-684A-9C84-6521C78376BE}" type="slidenum">
              <a:rPr lang="tr-TR" sz="1200"/>
              <a:pPr eaLnBrk="1" hangingPunct="1"/>
              <a:t>13</a:t>
            </a:fld>
            <a:endParaRPr lang="tr-T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Nobel 1978 ödüllü Simon, bilgi ekonomisi ya da iktisadı üzerine ilk düşünenlerdendir.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Designing…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1C6F3D-6777-1C4B-96B6-F5778918D129}" type="slidenum">
              <a:rPr lang="tr-TR" sz="1200"/>
              <a:pPr eaLnBrk="1" hangingPunct="1"/>
              <a:t>14</a:t>
            </a:fld>
            <a:endParaRPr lang="tr-T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EAA781-D82F-6443-9486-217A68168FFC}" type="slidenum">
              <a:rPr lang="tr-TR" sz="1200"/>
              <a:pPr eaLnBrk="1" hangingPunct="1"/>
              <a:t>15</a:t>
            </a:fld>
            <a:endParaRPr lang="tr-T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A5687-D852-7044-A76B-209C4CD3DDE3}" type="slidenum">
              <a:rPr lang="tr-TR" sz="1200"/>
              <a:pPr eaLnBrk="1" hangingPunct="1"/>
              <a:t>16</a:t>
            </a:fld>
            <a:endParaRPr lang="tr-T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latin typeface="Calibri" charset="0"/>
              </a:rPr>
              <a:t>mağrur</a:t>
            </a:r>
            <a:r>
              <a:rPr lang="en-US" dirty="0">
                <a:latin typeface="Calibri" charset="0"/>
              </a:rPr>
              <a:t>, </a:t>
            </a:r>
            <a:r>
              <a:rPr lang="en-US" dirty="0" err="1">
                <a:latin typeface="Calibri" charset="0"/>
              </a:rPr>
              <a:t>tepeden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bakan</a:t>
            </a:r>
            <a:r>
              <a:rPr lang="en-US" dirty="0">
                <a:latin typeface="Calibri" charset="0"/>
              </a:rPr>
              <a:t>, </a:t>
            </a:r>
            <a:r>
              <a:rPr lang="en-US" dirty="0" err="1">
                <a:latin typeface="Calibri" charset="0"/>
              </a:rPr>
              <a:t>kibirli</a:t>
            </a:r>
            <a:r>
              <a:rPr lang="en-US" dirty="0">
                <a:latin typeface="Calibri" charset="0"/>
              </a:rPr>
              <a:t>, </a:t>
            </a:r>
            <a:r>
              <a:rPr lang="en-US" dirty="0" err="1">
                <a:latin typeface="Calibri" charset="0"/>
              </a:rPr>
              <a:t>kendini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>
                <a:latin typeface="Calibri" charset="0"/>
              </a:rPr>
              <a:t>beğenmiş</a:t>
            </a:r>
            <a:r>
              <a:rPr lang="en-US" dirty="0">
                <a:latin typeface="Calibri" charset="0"/>
              </a:rPr>
              <a:t>, </a:t>
            </a:r>
            <a:r>
              <a:rPr lang="en-US" dirty="0" err="1">
                <a:latin typeface="Calibri" charset="0"/>
              </a:rPr>
              <a:t>kurumlu</a:t>
            </a:r>
            <a:r>
              <a:rPr lang="en-US" dirty="0">
                <a:latin typeface="Calibri" charset="0"/>
              </a:rPr>
              <a:t> </a:t>
            </a:r>
            <a:endParaRPr lang="en-US" dirty="0" smtClean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Yök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strateji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belgesi</a:t>
            </a:r>
            <a:endParaRPr lang="en-US" dirty="0" smtClean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D29053-7915-F448-BB42-412D632D2FC5}" type="slidenum">
              <a:rPr lang="tr-TR" sz="1200">
                <a:cs typeface="Arial" charset="0"/>
              </a:rPr>
              <a:pPr eaLnBrk="1" hangingPunct="1"/>
              <a:t>17</a:t>
            </a:fld>
            <a:endParaRPr lang="tr-TR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mağrur, tepeden bakan, kibirli, kendini beğenmiş, kurumlu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A3723C-1477-CA40-B73B-431115836317}" type="slidenum">
              <a:rPr lang="tr-TR" sz="1200">
                <a:cs typeface="Arial" charset="0"/>
              </a:rPr>
              <a:pPr eaLnBrk="1" hangingPunct="1"/>
              <a:t>18</a:t>
            </a:fld>
            <a:endParaRPr lang="tr-TR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56CB37-646D-EF41-B6F9-24B188AAFABE}" type="slidenum">
              <a:rPr lang="tr-TR" sz="1200"/>
              <a:pPr eaLnBrk="1" hangingPunct="1"/>
              <a:t>20</a:t>
            </a:fld>
            <a:endParaRPr lang="tr-T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Akıl hayalgücü bilgi erdem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Julius celsus un oğlu j. aquila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Konsül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Ms 135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973763-8A99-AC44-B493-778851770208}" type="slidenum">
              <a:rPr lang="tr-TR" sz="1200"/>
              <a:pPr eaLnBrk="1" hangingPunct="1"/>
              <a:t>2</a:t>
            </a:fld>
            <a:endParaRPr lang="tr-T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Ef latun</a:t>
            </a:r>
          </a:p>
          <a:p>
            <a:r>
              <a:rPr lang="en-US">
                <a:latin typeface="Calibri" charset="0"/>
              </a:rPr>
              <a:t>P laton</a:t>
            </a:r>
          </a:p>
          <a:p>
            <a:r>
              <a:rPr lang="en-US">
                <a:latin typeface="Calibri" charset="0"/>
              </a:rPr>
              <a:t>Bilgi felsefesi, bugünkü batı düşüncesi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22B86-2AE1-1749-9444-51E693995F74}" type="slidenum">
              <a:rPr lang="tr-TR" sz="1200">
                <a:cs typeface="Arial" charset="0"/>
              </a:rPr>
              <a:pPr eaLnBrk="1" hangingPunct="1"/>
              <a:t>3</a:t>
            </a:fld>
            <a:endParaRPr lang="tr-TR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Mağara</a:t>
            </a:r>
            <a:r>
              <a:rPr lang="en-US" dirty="0" smtClean="0"/>
              <a:t> </a:t>
            </a:r>
            <a:r>
              <a:rPr lang="en-US" dirty="0" err="1" smtClean="0"/>
              <a:t>alegorisi</a:t>
            </a:r>
            <a:r>
              <a:rPr lang="en-US" dirty="0" smtClean="0"/>
              <a:t>; </a:t>
            </a:r>
            <a:r>
              <a:rPr lang="en-US" dirty="0" err="1" smtClean="0"/>
              <a:t>görünen</a:t>
            </a:r>
            <a:r>
              <a:rPr lang="en-US" dirty="0" smtClean="0"/>
              <a:t> (</a:t>
            </a:r>
            <a:r>
              <a:rPr lang="en-US" dirty="0" err="1" smtClean="0"/>
              <a:t>algılanan</a:t>
            </a:r>
            <a:r>
              <a:rPr lang="en-US" dirty="0" smtClean="0"/>
              <a:t>) </a:t>
            </a:r>
            <a:r>
              <a:rPr lang="en-US" dirty="0" err="1" smtClean="0"/>
              <a:t>dünya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ilgili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tür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r>
              <a:rPr lang="en-US" baseline="0" dirty="0" smtClean="0"/>
              <a:t>:</a:t>
            </a:r>
          </a:p>
          <a:p>
            <a:r>
              <a:rPr lang="en-US" baseline="0" dirty="0" err="1" smtClean="0"/>
              <a:t>Tahmin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duyularla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algı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çıkarım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bütüne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ulaşılan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kavrama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aşamasındaki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bilgi</a:t>
            </a:r>
            <a:endParaRPr lang="en-US" baseline="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BFAA43-4326-354B-8DDD-CA26A5ED95F6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74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6D1C1A-7CD4-044B-841E-F370D5505554}" type="slidenum">
              <a:rPr lang="tr-TR" sz="1200"/>
              <a:pPr eaLnBrk="1" hangingPunct="1"/>
              <a:t>6</a:t>
            </a:fld>
            <a:endParaRPr lang="tr-T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>
                <a:latin typeface="Calibri" charset="0"/>
              </a:rPr>
              <a:t>Eflatunun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çalışmaları</a:t>
            </a:r>
            <a:r>
              <a:rPr lang="en-US" baseline="0" dirty="0" smtClean="0">
                <a:latin typeface="Calibri" charset="0"/>
              </a:rPr>
              <a:t> 5 </a:t>
            </a:r>
            <a:r>
              <a:rPr lang="en-US" baseline="0" dirty="0" err="1" smtClean="0">
                <a:latin typeface="Calibri" charset="0"/>
              </a:rPr>
              <a:t>konu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üzerinde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yoğunlaşmıştır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ve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bunlardan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biri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bilgi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diğeri</a:t>
            </a:r>
            <a:r>
              <a:rPr lang="en-US" baseline="0" dirty="0" smtClean="0">
                <a:latin typeface="Calibri" charset="0"/>
              </a:rPr>
              <a:t> de </a:t>
            </a:r>
            <a:r>
              <a:rPr lang="en-US" baseline="0" dirty="0" err="1" smtClean="0">
                <a:latin typeface="Calibri" charset="0"/>
              </a:rPr>
              <a:t>devlet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ve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yapısıdır</a:t>
            </a:r>
            <a:r>
              <a:rPr lang="en-US" baseline="0" smtClean="0">
                <a:latin typeface="Calibri" charset="0"/>
              </a:rPr>
              <a:t>.</a:t>
            </a: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F3030D-F79E-DD4F-8BF5-6C778BBBA335}" type="slidenum">
              <a:rPr lang="tr-TR" sz="1200"/>
              <a:pPr eaLnBrk="1" hangingPunct="1"/>
              <a:t>8</a:t>
            </a:fld>
            <a:endParaRPr lang="tr-T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41483B-3970-454F-9B37-8C6018854189}" type="slidenum">
              <a:rPr lang="tr-TR" sz="1200"/>
              <a:pPr eaLnBrk="1" hangingPunct="1"/>
              <a:t>9</a:t>
            </a:fld>
            <a:endParaRPr lang="tr-T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A4CFFF-B52E-5449-A66C-D1AD8940DE34}" type="slidenum">
              <a:rPr lang="tr-TR" sz="1200"/>
              <a:pPr eaLnBrk="1" hangingPunct="1"/>
              <a:t>10</a:t>
            </a:fld>
            <a:endParaRPr lang="tr-T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telefon zaman ve mekanda adeta bir kırılma yaptığı için en büyük buluştur denilebilir. (mektubun pabucunu dama attığı için kırgınım ona)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4B8F03-8D86-D64C-BFE8-363D58C0BF30}" type="slidenum">
              <a:rPr lang="tr-TR" sz="1200"/>
              <a:pPr eaLnBrk="1" hangingPunct="1"/>
              <a:t>11</a:t>
            </a:fld>
            <a:endParaRPr lang="tr-T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2EC52-F992-5C48-8BA9-FA8A9752F8C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84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0259-99C1-7249-A7BB-9D8B8FDCE3E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835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EB9EB-E93D-254E-883E-0F6142580AE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690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90300-F571-284C-983F-4A84DA77DB3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383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57334-24AC-A74F-95EA-6A470BA5EA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973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5E6FC-B517-E248-A41E-ED9CCA1BA0F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146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097B5-3C66-9E43-AEC7-4C431859737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523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A81-4FAA-0E4F-98C6-7E07B53F5BD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847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C116-1035-FB42-A810-47FA562F277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258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EC5DE-7E9B-E047-A4C3-68960BE9D3C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887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D5B0B-22BE-7C49-B877-7BF59AA9E11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872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C7ED45FF-9A3A-0446-9CFD-90D7B36C307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600">
                <a:latin typeface="Arial" charset="0"/>
              </a:rPr>
              <a:t>Bilginin Önemi</a:t>
            </a:r>
          </a:p>
        </p:txBody>
      </p:sp>
      <p:pic>
        <p:nvPicPr>
          <p:cNvPr id="1433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341438"/>
            <a:ext cx="3311525" cy="3128962"/>
          </a:xfrm>
          <a:noFill/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547813" y="4581525"/>
            <a:ext cx="57864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/>
              <a:t>Engin Uçar</a:t>
            </a:r>
          </a:p>
          <a:p>
            <a:pPr algn="ctr" eaLnBrk="1" hangingPunct="1"/>
            <a:r>
              <a:rPr lang="tr-TR" sz="2000"/>
              <a:t>Tıpta Uzmanlık Kurulu Sekretaryası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5429250" y="6000750"/>
            <a:ext cx="3714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1600"/>
              <a:t>Antalya, 29 -30 Mayıs 2012</a:t>
            </a:r>
          </a:p>
          <a:p>
            <a:pPr algn="ctr" eaLnBrk="1" hangingPunct="1"/>
            <a:r>
              <a:rPr lang="tr-TR" sz="1400"/>
              <a:t>ULAKBİM EKUAL TOPLANTISI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800"/>
              <a:t>Modern zamanların en büyük buluşu  nedir?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3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800"/>
              <a:t>Modern zamanların en büyük buluşu  nedir?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7" descr="13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computer-log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71563"/>
            <a:ext cx="19462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800"/>
              <a:t>Modern zamanların en büyük buluşu  nedir?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13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9" descr="computer-log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71563"/>
            <a:ext cx="19462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simple_social_net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53990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tr-TR" sz="2800"/>
              <a:t>Modern zamanların en büyük buluşu  nedir?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-11113"/>
            <a:ext cx="6753225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Simon, H. A. (1971), "Designing Organizations for an Information-Rich World", in Martin Greenberger, Computers, Communication, and the Public Interest, Baltimore, MD: The Johns Hopkins Press, ISBN 0-8018-1135-X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168973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7892" name="Group 13"/>
          <p:cNvGrpSpPr>
            <a:grpSpLocks/>
          </p:cNvGrpSpPr>
          <p:nvPr/>
        </p:nvGrpSpPr>
        <p:grpSpPr bwMode="auto">
          <a:xfrm>
            <a:off x="3960813" y="2276475"/>
            <a:ext cx="2482850" cy="1917700"/>
            <a:chOff x="0" y="0"/>
            <a:chExt cx="3041650" cy="2016125"/>
          </a:xfrm>
        </p:grpSpPr>
        <p:pic>
          <p:nvPicPr>
            <p:cNvPr id="37893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2A3A85"/>
                </a:clrFrom>
                <a:clrTo>
                  <a:srgbClr val="2A3A85">
                    <a:alpha val="0"/>
                  </a:srgbClr>
                </a:clrTo>
              </a:clrChange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41650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3411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Picture 5" descr="C:\Program Files\Microsoft Office\MEDIA\CAGCAT10\j0293236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1052513"/>
              <a:ext cx="1081087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-11113"/>
            <a:ext cx="6753225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34925" y="4437063"/>
            <a:ext cx="1736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Bilgi neyi tüketir? 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34925" y="4941888"/>
            <a:ext cx="4132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Bilgi zenginliği, çokluğu nelere sebep olur?</a:t>
            </a: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4925" y="5445125"/>
            <a:ext cx="1906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Ne yapmak gerek?</a:t>
            </a:r>
          </a:p>
        </p:txBody>
      </p:sp>
      <p:sp>
        <p:nvSpPr>
          <p:cNvPr id="39941" name="Rectangle 11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Simon, H. A. (1971), "Designing Organizations for an Information-Rich World", in Martin Greenberger, Computers, Communication, and the Public Interest, Baltimore, MD: The Johns Hopkins Press, ISBN 0-8018-1135-X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168973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9943" name="Group 13"/>
          <p:cNvGrpSpPr>
            <a:grpSpLocks/>
          </p:cNvGrpSpPr>
          <p:nvPr/>
        </p:nvGrpSpPr>
        <p:grpSpPr bwMode="auto">
          <a:xfrm>
            <a:off x="3960813" y="2276475"/>
            <a:ext cx="2482850" cy="1917700"/>
            <a:chOff x="0" y="0"/>
            <a:chExt cx="3041650" cy="2016125"/>
          </a:xfrm>
        </p:grpSpPr>
        <p:pic>
          <p:nvPicPr>
            <p:cNvPr id="39944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2A3A85"/>
                </a:clrFrom>
                <a:clrTo>
                  <a:srgbClr val="2A3A85">
                    <a:alpha val="0"/>
                  </a:srgbClr>
                </a:clrTo>
              </a:clrChange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41650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3411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5" descr="C:\Program Files\Microsoft Office\MEDIA\CAGCAT10\j0293236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1052513"/>
              <a:ext cx="1081087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-11113"/>
            <a:ext cx="6753225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34925" y="4437063"/>
            <a:ext cx="1736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Bilgi neyi tüketir? </a:t>
            </a: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3663950" y="4437063"/>
            <a:ext cx="5480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>
                <a:solidFill>
                  <a:srgbClr val="289F04"/>
                </a:solidFill>
              </a:rPr>
              <a:t>Sahibinin (algılamasını, farkındalığını, dikkatini)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34925" y="4941888"/>
            <a:ext cx="4132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Bilgi zenginliği, çokluğu nelere sebep olur?</a:t>
            </a: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4389438" y="4941888"/>
            <a:ext cx="4754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>
                <a:solidFill>
                  <a:srgbClr val="289F04"/>
                </a:solidFill>
              </a:rPr>
              <a:t>(algı, farkındalık ve dikkat) eksikliğine</a:t>
            </a:r>
          </a:p>
        </p:txBody>
      </p:sp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34925" y="5445125"/>
            <a:ext cx="1906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Ne yapmak gerek?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1979613" y="5445125"/>
            <a:ext cx="7164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>
                <a:solidFill>
                  <a:srgbClr val="289F04"/>
                </a:solidFill>
              </a:rPr>
              <a:t>Bilgi yığını tarafından tüketilen (algı, farkındalık ve dikkati) </a:t>
            </a:r>
            <a:r>
              <a:rPr lang="en-US" sz="1600" u="sng">
                <a:solidFill>
                  <a:srgbClr val="289F04"/>
                </a:solidFill>
              </a:rPr>
              <a:t>yakalamak</a:t>
            </a:r>
          </a:p>
        </p:txBody>
      </p:sp>
      <p:sp>
        <p:nvSpPr>
          <p:cNvPr id="41992" name="Rectangle 11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Simon, H. A. (1971), "Designing Organizations for an Information-Rich World", in Martin Greenberger, Computers, Communication, and the Public Interest, Baltimore, MD: The Johns Hopkins Press, ISBN 0-8018-1135-X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168973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1994" name="Group 13"/>
          <p:cNvGrpSpPr>
            <a:grpSpLocks/>
          </p:cNvGrpSpPr>
          <p:nvPr/>
        </p:nvGrpSpPr>
        <p:grpSpPr bwMode="auto">
          <a:xfrm>
            <a:off x="3960813" y="2276475"/>
            <a:ext cx="2482850" cy="1917700"/>
            <a:chOff x="0" y="0"/>
            <a:chExt cx="3041650" cy="2016125"/>
          </a:xfrm>
        </p:grpSpPr>
        <p:pic>
          <p:nvPicPr>
            <p:cNvPr id="41995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2A3A85"/>
                </a:clrFrom>
                <a:clrTo>
                  <a:srgbClr val="2A3A85">
                    <a:alpha val="0"/>
                  </a:srgbClr>
                </a:clrTo>
              </a:clrChange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41650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3411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6" name="Picture 5" descr="C:\Program Files\Microsoft Office\MEDIA\CAGCAT10\j0293236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1052513"/>
              <a:ext cx="1081087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1"/>
          <p:cNvSpPr txBox="1">
            <a:spLocks noChangeArrowheads="1"/>
          </p:cNvSpPr>
          <p:nvPr/>
        </p:nvSpPr>
        <p:spPr bwMode="auto">
          <a:xfrm>
            <a:off x="2941638" y="3141663"/>
            <a:ext cx="28003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Mükemmeliyet Merkezleri</a:t>
            </a:r>
          </a:p>
          <a:p>
            <a:pPr algn="ctr" eaLnBrk="1" hangingPunct="1"/>
            <a:endParaRPr lang="en-US" sz="1600" i="1"/>
          </a:p>
          <a:p>
            <a:pPr algn="ctr" eaLnBrk="1" hangingPunct="1"/>
            <a:r>
              <a:rPr lang="en-US" sz="1600" i="1"/>
              <a:t>(centers of excellence)</a:t>
            </a:r>
          </a:p>
        </p:txBody>
      </p:sp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554038" y="4622800"/>
            <a:ext cx="212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Yeni bilgi üretimesi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Uç teknoloji, buluş,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Ar-Ge </a:t>
            </a: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4787900" y="4652963"/>
            <a:ext cx="4157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89F04"/>
                </a:solidFill>
              </a:rPr>
              <a:t>Var olan bilginin analizi, rafine edilmesi</a:t>
            </a:r>
          </a:p>
          <a:p>
            <a:pPr eaLnBrk="1" hangingPunct="1"/>
            <a:r>
              <a:rPr lang="en-US" sz="1800">
                <a:solidFill>
                  <a:srgbClr val="289F04"/>
                </a:solidFill>
              </a:rPr>
              <a:t>Iyi uygulama (best practice)</a:t>
            </a:r>
          </a:p>
          <a:p>
            <a:pPr eaLnBrk="1" hangingPunct="1"/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3"/>
          <p:cNvGrpSpPr>
            <a:grpSpLocks/>
          </p:cNvGrpSpPr>
          <p:nvPr/>
        </p:nvGrpSpPr>
        <p:grpSpPr bwMode="auto">
          <a:xfrm>
            <a:off x="179388" y="333375"/>
            <a:ext cx="2376487" cy="719138"/>
            <a:chOff x="179512" y="476672"/>
            <a:chExt cx="2880320" cy="864096"/>
          </a:xfrm>
        </p:grpSpPr>
        <p:sp>
          <p:nvSpPr>
            <p:cNvPr id="3" name="Rectangle 2"/>
            <p:cNvSpPr/>
            <p:nvPr/>
          </p:nvSpPr>
          <p:spPr>
            <a:xfrm>
              <a:off x="179512" y="476672"/>
              <a:ext cx="2880320" cy="86409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6087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8680"/>
              <a:ext cx="26416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179388" y="1196975"/>
            <a:ext cx="2517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http://www.nice.org.uk/</a:t>
            </a:r>
          </a:p>
        </p:txBody>
      </p:sp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2941638" y="3141663"/>
            <a:ext cx="28003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Mükemmeliyet Merkezleri</a:t>
            </a:r>
          </a:p>
          <a:p>
            <a:pPr algn="ctr" eaLnBrk="1" hangingPunct="1"/>
            <a:endParaRPr lang="en-US" sz="1600" i="1"/>
          </a:p>
          <a:p>
            <a:pPr algn="ctr" eaLnBrk="1" hangingPunct="1"/>
            <a:r>
              <a:rPr lang="en-US" sz="1600" i="1"/>
              <a:t>(centers of excellence)</a:t>
            </a:r>
          </a:p>
        </p:txBody>
      </p:sp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54038" y="4622800"/>
            <a:ext cx="212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Yeni bilgi üretimesi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Uç teknoloji, buluş,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Ar-Ge </a:t>
            </a:r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4787900" y="4652963"/>
            <a:ext cx="4157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89F04"/>
                </a:solidFill>
              </a:rPr>
              <a:t>Var olan bilginin analizi, rafine edilmesi</a:t>
            </a:r>
          </a:p>
          <a:p>
            <a:pPr eaLnBrk="1" hangingPunct="1"/>
            <a:r>
              <a:rPr lang="en-US" sz="1800">
                <a:solidFill>
                  <a:srgbClr val="289F04"/>
                </a:solidFill>
              </a:rPr>
              <a:t>Iyi uygulama (best practice)</a:t>
            </a:r>
          </a:p>
          <a:p>
            <a:pPr eaLnBrk="1" hangingPunct="1"/>
            <a:endParaRPr lang="en-US" sz="1800">
              <a:solidFill>
                <a:srgbClr val="289F04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1"/>
          <p:cNvSpPr txBox="1">
            <a:spLocks noChangeArrowheads="1"/>
          </p:cNvSpPr>
          <p:nvPr/>
        </p:nvSpPr>
        <p:spPr bwMode="auto">
          <a:xfrm>
            <a:off x="449263" y="620713"/>
            <a:ext cx="8404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i="1"/>
              <a:t>Mükemmelliği yakalamaya çalış, başarı ardından kovalar…</a:t>
            </a:r>
          </a:p>
          <a:p>
            <a:pPr algn="r" eaLnBrk="1" hangingPunct="1"/>
            <a:endParaRPr lang="en-US"/>
          </a:p>
          <a:p>
            <a:pPr algn="r" eaLnBrk="1" hangingPunct="1"/>
            <a:r>
              <a:rPr lang="en-US"/>
              <a:t>Ranço</a:t>
            </a:r>
          </a:p>
        </p:txBody>
      </p:sp>
      <p:pic>
        <p:nvPicPr>
          <p:cNvPr id="481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217988"/>
            <a:ext cx="3589337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217988"/>
            <a:ext cx="36242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3 Idiots </a:t>
            </a:r>
            <a:r>
              <a:rPr lang="en-US" sz="2400"/>
              <a:t>(2009) </a:t>
            </a:r>
            <a:r>
              <a:rPr lang="en-US" sz="4000"/>
              <a:t/>
            </a:r>
            <a:br>
              <a:rPr lang="en-US" sz="4000"/>
            </a:br>
            <a:r>
              <a:rPr lang="en-US"/>
              <a:t>Drama, Romantik Komedi  </a:t>
            </a:r>
            <a:r>
              <a:rPr lang="en-US" sz="2000"/>
              <a:t>IMDB puanı: 8.2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 descr="C:\Users\Engin\Desktop\çeşme\bilgi\Efez_Celsus_Library_5_RB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3697288" cy="4929187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schemeClr val="bg2">
                <a:alpha val="40000"/>
              </a:scheme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5651500" y="5159375"/>
            <a:ext cx="20637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600" i="1"/>
              <a:t>episteme</a:t>
            </a:r>
          </a:p>
          <a:p>
            <a:pPr eaLnBrk="1" hangingPunct="1"/>
            <a:r>
              <a:rPr lang="tr-TR" sz="1600"/>
              <a:t>Celcus Kütüphanesi,</a:t>
            </a:r>
          </a:p>
          <a:p>
            <a:pPr eaLnBrk="1" hangingPunct="1"/>
            <a:r>
              <a:rPr lang="tr-TR" sz="1600"/>
              <a:t>Efes, Selçuk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resimler\2007-09-08 usa3\usa3 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80645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3776663" y="6153150"/>
            <a:ext cx="187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TEŞEKKÜRLER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5"/>
          <p:cNvGrpSpPr>
            <a:grpSpLocks/>
          </p:cNvGrpSpPr>
          <p:nvPr/>
        </p:nvGrpSpPr>
        <p:grpSpPr bwMode="auto">
          <a:xfrm>
            <a:off x="1390650" y="1268413"/>
            <a:ext cx="6350000" cy="3938587"/>
            <a:chOff x="1397000" y="1268760"/>
            <a:chExt cx="6350000" cy="39382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000" y="1651313"/>
              <a:ext cx="6350000" cy="35556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Oval 2"/>
            <p:cNvSpPr/>
            <p:nvPr/>
          </p:nvSpPr>
          <p:spPr>
            <a:xfrm>
              <a:off x="1476375" y="1773541"/>
              <a:ext cx="1008063" cy="79209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/>
                  </a:solidFill>
                </a:rPr>
                <a:t>sokrat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356100" y="1340191"/>
              <a:ext cx="1008063" cy="79209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/>
                  </a:solidFill>
                </a:rPr>
                <a:t>eflatun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732588" y="1268760"/>
              <a:ext cx="1008062" cy="79209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aristo</a:t>
              </a:r>
            </a:p>
          </p:txBody>
        </p:sp>
      </p:grpSp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4427538" y="1052513"/>
            <a:ext cx="822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ar-sa" sz="1800"/>
              <a:t>أفلاطون</a:t>
            </a:r>
            <a:endParaRPr lang="en-US" sz="1800"/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3779838" y="620713"/>
            <a:ext cx="204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 (Πλάτων, Plátōn)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Projec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908720"/>
            <a:ext cx="7680852" cy="4320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/>
          <p:nvPr/>
        </p:nvSpPr>
        <p:spPr>
          <a:xfrm>
            <a:off x="2428875" y="2286000"/>
            <a:ext cx="4643438" cy="3286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357313" y="3929063"/>
            <a:ext cx="6858000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9" idx="0"/>
          </p:cNvCxnSpPr>
          <p:nvPr/>
        </p:nvCxnSpPr>
        <p:spPr>
          <a:xfrm rot="5400000" flipH="1" flipV="1">
            <a:off x="3911600" y="3089275"/>
            <a:ext cx="1643063" cy="36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32" name="TextBox 43"/>
          <p:cNvSpPr txBox="1">
            <a:spLocks noChangeArrowheads="1"/>
          </p:cNvSpPr>
          <p:nvPr/>
        </p:nvSpPr>
        <p:spPr bwMode="auto">
          <a:xfrm>
            <a:off x="395288" y="2420938"/>
            <a:ext cx="1865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Soyut dünya/</a:t>
            </a:r>
          </a:p>
          <a:p>
            <a:pPr eaLnBrk="1" hangingPunct="1"/>
            <a:r>
              <a:rPr lang="tr-TR" sz="1800"/>
              <a:t>metafizik dünya/</a:t>
            </a:r>
          </a:p>
          <a:p>
            <a:pPr eaLnBrk="1" hangingPunct="1"/>
            <a:r>
              <a:rPr lang="tr-TR" sz="1800"/>
              <a:t>İdealar dünyası/</a:t>
            </a:r>
          </a:p>
          <a:p>
            <a:pPr eaLnBrk="1" hangingPunct="1"/>
            <a:r>
              <a:rPr lang="tr-TR" sz="1800" b="1"/>
              <a:t>Mağaranın dışı</a:t>
            </a:r>
          </a:p>
        </p:txBody>
      </p:sp>
      <p:sp>
        <p:nvSpPr>
          <p:cNvPr id="22533" name="TextBox 44"/>
          <p:cNvSpPr txBox="1">
            <a:spLocks noChangeArrowheads="1"/>
          </p:cNvSpPr>
          <p:nvPr/>
        </p:nvSpPr>
        <p:spPr bwMode="auto">
          <a:xfrm>
            <a:off x="428625" y="4344988"/>
            <a:ext cx="1851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Somut dünya/</a:t>
            </a:r>
          </a:p>
          <a:p>
            <a:pPr eaLnBrk="1" hangingPunct="1"/>
            <a:r>
              <a:rPr lang="tr-TR" sz="1800"/>
              <a:t>Görünen dünya/</a:t>
            </a:r>
          </a:p>
          <a:p>
            <a:pPr eaLnBrk="1" hangingPunct="1"/>
            <a:r>
              <a:rPr lang="tr-TR" sz="1800" b="1"/>
              <a:t>Mağaranın içi</a:t>
            </a:r>
          </a:p>
        </p:txBody>
      </p:sp>
      <p:sp>
        <p:nvSpPr>
          <p:cNvPr id="22534" name="TextBox 45"/>
          <p:cNvSpPr txBox="1">
            <a:spLocks noChangeArrowheads="1"/>
          </p:cNvSpPr>
          <p:nvPr/>
        </p:nvSpPr>
        <p:spPr bwMode="auto">
          <a:xfrm>
            <a:off x="3857625" y="4214813"/>
            <a:ext cx="2014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400"/>
              <a:t>fikirler </a:t>
            </a:r>
          </a:p>
          <a:p>
            <a:pPr eaLnBrk="1" hangingPunct="1"/>
            <a:r>
              <a:rPr lang="tr-TR" sz="1400"/>
              <a:t>İllüzyonlar</a:t>
            </a:r>
          </a:p>
          <a:p>
            <a:pPr eaLnBrk="1" hangingPunct="1"/>
            <a:r>
              <a:rPr lang="tr-TR" sz="1400"/>
              <a:t>İnançlar</a:t>
            </a:r>
          </a:p>
          <a:p>
            <a:pPr eaLnBrk="1" hangingPunct="1"/>
            <a:r>
              <a:rPr lang="tr-TR" sz="1400"/>
              <a:t>gerçekliğin yansımaları</a:t>
            </a:r>
          </a:p>
        </p:txBody>
      </p:sp>
      <p:sp>
        <p:nvSpPr>
          <p:cNvPr id="22535" name="TextBox 46"/>
          <p:cNvSpPr txBox="1">
            <a:spLocks noChangeArrowheads="1"/>
          </p:cNvSpPr>
          <p:nvPr/>
        </p:nvSpPr>
        <p:spPr bwMode="auto">
          <a:xfrm>
            <a:off x="2928938" y="3000375"/>
            <a:ext cx="1711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400"/>
              <a:t>Sebepler dünyası; </a:t>
            </a:r>
          </a:p>
          <a:p>
            <a:pPr eaLnBrk="1" hangingPunct="1"/>
            <a:r>
              <a:rPr lang="tr-TR" sz="1400"/>
              <a:t>mantık, çıkarım,</a:t>
            </a:r>
          </a:p>
          <a:p>
            <a:pPr eaLnBrk="1" hangingPunct="1"/>
            <a:r>
              <a:rPr lang="tr-TR" sz="1400"/>
              <a:t>Geometri, aritmetik</a:t>
            </a:r>
          </a:p>
        </p:txBody>
      </p:sp>
      <p:sp>
        <p:nvSpPr>
          <p:cNvPr id="22536" name="TextBox 47"/>
          <p:cNvSpPr txBox="1">
            <a:spLocks noChangeArrowheads="1"/>
          </p:cNvSpPr>
          <p:nvPr/>
        </p:nvSpPr>
        <p:spPr bwMode="auto">
          <a:xfrm>
            <a:off x="357188" y="928688"/>
            <a:ext cx="228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Eflatun</a:t>
            </a:r>
            <a:r>
              <a:rPr lang="ja-JP" altLang="tr-TR" sz="1800"/>
              <a:t>’</a:t>
            </a:r>
            <a:r>
              <a:rPr lang="tr-TR" altLang="ja-JP" sz="1800"/>
              <a:t>un dünyaları:</a:t>
            </a:r>
            <a:endParaRPr lang="tr-TR" sz="1800"/>
          </a:p>
        </p:txBody>
      </p:sp>
      <p:sp>
        <p:nvSpPr>
          <p:cNvPr id="22537" name="TextBox 1"/>
          <p:cNvSpPr txBox="1">
            <a:spLocks noChangeArrowheads="1"/>
          </p:cNvSpPr>
          <p:nvPr/>
        </p:nvSpPr>
        <p:spPr bwMode="auto">
          <a:xfrm>
            <a:off x="468313" y="6237288"/>
            <a:ext cx="832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Özetle Eflatun’a göre fiziki dünya idealar evreninin kötü bir kopyasından ibarettir.</a:t>
            </a:r>
          </a:p>
        </p:txBody>
      </p:sp>
      <p:sp>
        <p:nvSpPr>
          <p:cNvPr id="22538" name="TextBox 1"/>
          <p:cNvSpPr txBox="1">
            <a:spLocks noChangeArrowheads="1"/>
          </p:cNvSpPr>
          <p:nvPr/>
        </p:nvSpPr>
        <p:spPr bwMode="auto">
          <a:xfrm>
            <a:off x="6948488" y="4652963"/>
            <a:ext cx="2019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Gerçek bilgi değil,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Tahmin ve algı</a:t>
            </a:r>
          </a:p>
        </p:txBody>
      </p:sp>
      <p:sp>
        <p:nvSpPr>
          <p:cNvPr id="22539" name="TextBox 2"/>
          <p:cNvSpPr txBox="1">
            <a:spLocks noChangeArrowheads="1"/>
          </p:cNvSpPr>
          <p:nvPr/>
        </p:nvSpPr>
        <p:spPr bwMode="auto">
          <a:xfrm>
            <a:off x="7146925" y="2946400"/>
            <a:ext cx="1481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289F04"/>
                </a:solidFill>
              </a:rPr>
              <a:t>Gerçek</a:t>
            </a:r>
            <a:r>
              <a:rPr lang="en-US" sz="1800" dirty="0">
                <a:solidFill>
                  <a:srgbClr val="289F04"/>
                </a:solidFill>
              </a:rPr>
              <a:t> </a:t>
            </a:r>
            <a:r>
              <a:rPr lang="en-US" sz="1800" dirty="0" err="1">
                <a:solidFill>
                  <a:srgbClr val="289F04"/>
                </a:solidFill>
              </a:rPr>
              <a:t>bilgi</a:t>
            </a:r>
            <a:r>
              <a:rPr lang="en-US" sz="1800" dirty="0">
                <a:solidFill>
                  <a:srgbClr val="289F04"/>
                </a:solidFill>
              </a:rPr>
              <a:t>/</a:t>
            </a:r>
          </a:p>
          <a:p>
            <a:pPr eaLnBrk="1" hangingPunct="1"/>
            <a:r>
              <a:rPr lang="en-US" sz="1800" dirty="0" err="1">
                <a:solidFill>
                  <a:srgbClr val="289F04"/>
                </a:solidFill>
              </a:rPr>
              <a:t>güneş</a:t>
            </a:r>
            <a:endParaRPr lang="en-US" sz="1800" dirty="0">
              <a:solidFill>
                <a:srgbClr val="289F04"/>
              </a:solidFill>
            </a:endParaRPr>
          </a:p>
        </p:txBody>
      </p:sp>
      <p:sp>
        <p:nvSpPr>
          <p:cNvPr id="22540" name="TextBox 46"/>
          <p:cNvSpPr txBox="1">
            <a:spLocks noChangeArrowheads="1"/>
          </p:cNvSpPr>
          <p:nvPr/>
        </p:nvSpPr>
        <p:spPr bwMode="auto">
          <a:xfrm>
            <a:off x="4859338" y="2997200"/>
            <a:ext cx="1635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400"/>
              <a:t>Kavramlar, idealar</a:t>
            </a:r>
          </a:p>
          <a:p>
            <a:pPr eaLnBrk="1" hangingPunct="1"/>
            <a:r>
              <a:rPr lang="tr-TR" sz="1400"/>
              <a:t>Diyalektik,</a:t>
            </a:r>
          </a:p>
        </p:txBody>
      </p:sp>
      <p:sp>
        <p:nvSpPr>
          <p:cNvPr id="2" name="Curved Left Arrow 1"/>
          <p:cNvSpPr/>
          <p:nvPr/>
        </p:nvSpPr>
        <p:spPr>
          <a:xfrm rot="10800000">
            <a:off x="1547664" y="0"/>
            <a:ext cx="4536504" cy="6741368"/>
          </a:xfrm>
          <a:prstGeom prst="curvedLeftArrow">
            <a:avLst>
              <a:gd name="adj1" fmla="val 10611"/>
              <a:gd name="adj2" fmla="val 50000"/>
              <a:gd name="adj3" fmla="val 25000"/>
            </a:avLst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60648"/>
            <a:ext cx="3186149" cy="456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555875" y="4941888"/>
            <a:ext cx="422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CC035"/>
                </a:solidFill>
              </a:rPr>
              <a:t>Hiç bilenlerle bilmeyenler bir olur mu?...</a:t>
            </a: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4865688" y="5516563"/>
            <a:ext cx="1722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CC035"/>
                </a:solidFill>
              </a:rPr>
              <a:t>Kur’an-ı Kerim</a:t>
            </a:r>
          </a:p>
          <a:p>
            <a:pPr eaLnBrk="1" hangingPunct="1"/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Engin\Desktop\çeşme\bilgi\Plato_Republic_171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49713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00813" y="1714500"/>
            <a:ext cx="2643187" cy="3178175"/>
            <a:chOff x="6500827" y="1142984"/>
            <a:chExt cx="2643174" cy="3177722"/>
          </a:xfrm>
        </p:grpSpPr>
        <p:grpSp>
          <p:nvGrpSpPr>
            <p:cNvPr id="25608" name="Group 10"/>
            <p:cNvGrpSpPr>
              <a:grpSpLocks/>
            </p:cNvGrpSpPr>
            <p:nvPr/>
          </p:nvGrpSpPr>
          <p:grpSpPr bwMode="auto">
            <a:xfrm>
              <a:off x="6500827" y="1142984"/>
              <a:ext cx="2643174" cy="3177722"/>
              <a:chOff x="6500827" y="1142984"/>
              <a:chExt cx="2643174" cy="3177722"/>
            </a:xfrm>
          </p:grpSpPr>
          <p:sp>
            <p:nvSpPr>
              <p:cNvPr id="25613" name="TextBox 5"/>
              <p:cNvSpPr txBox="1">
                <a:spLocks noChangeArrowheads="1"/>
              </p:cNvSpPr>
              <p:nvPr/>
            </p:nvSpPr>
            <p:spPr bwMode="auto">
              <a:xfrm>
                <a:off x="7000892" y="1142984"/>
                <a:ext cx="15103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ja-JP" altLang="tr-TR" sz="1800"/>
                  <a:t>“</a:t>
                </a:r>
                <a:r>
                  <a:rPr lang="tr-TR" altLang="ja-JP" sz="1800"/>
                  <a:t>iyi bir hayat</a:t>
                </a:r>
                <a:r>
                  <a:rPr lang="ja-JP" altLang="tr-TR" sz="1800"/>
                  <a:t>”</a:t>
                </a:r>
                <a:endParaRPr lang="tr-TR" sz="1800"/>
              </a:p>
            </p:txBody>
          </p:sp>
          <p:grpSp>
            <p:nvGrpSpPr>
              <p:cNvPr id="25614" name="Group 9"/>
              <p:cNvGrpSpPr>
                <a:grpSpLocks/>
              </p:cNvGrpSpPr>
              <p:nvPr/>
            </p:nvGrpSpPr>
            <p:grpSpPr bwMode="auto">
              <a:xfrm>
                <a:off x="6500827" y="1571612"/>
                <a:ext cx="2643174" cy="2749094"/>
                <a:chOff x="6500827" y="1571612"/>
                <a:chExt cx="2643174" cy="274909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6858012" y="1571548"/>
                  <a:ext cx="1714492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16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6500827" y="1643050"/>
                  <a:ext cx="2643174" cy="26776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buFont typeface="Arial" charset="0"/>
                    <a:buChar char="•"/>
                  </a:pPr>
                  <a:endParaRPr lang="tr-TR" sz="1400"/>
                </a:p>
                <a:p>
                  <a:pPr eaLnBrk="1" hangingPunct="1">
                    <a:buFont typeface="Arial" charset="0"/>
                    <a:buChar char="•"/>
                  </a:pPr>
                  <a:endParaRPr lang="tr-TR" sz="1400"/>
                </a:p>
                <a:p>
                  <a:pPr eaLnBrk="1" hangingPunct="1">
                    <a:buFont typeface="Arial" charset="0"/>
                    <a:buChar char="•"/>
                  </a:pPr>
                  <a:r>
                    <a:rPr lang="tr-TR" sz="1400"/>
                    <a:t>Devlette adalet ne demektir?</a:t>
                  </a:r>
                </a:p>
                <a:p>
                  <a:pPr eaLnBrk="1" hangingPunct="1">
                    <a:buFont typeface="Arial" charset="0"/>
                    <a:buChar char="•"/>
                  </a:pPr>
                  <a:r>
                    <a:rPr lang="tr-TR" sz="1400"/>
                    <a:t>Adil bir birey nasıl olmalıdır?</a:t>
                  </a:r>
                </a:p>
                <a:p>
                  <a:pPr eaLnBrk="1" hangingPunct="1">
                    <a:buFont typeface="Arial" charset="0"/>
                    <a:buChar char="•"/>
                  </a:pPr>
                  <a:endParaRPr lang="tr-TR" sz="1400"/>
                </a:p>
                <a:p>
                  <a:pPr eaLnBrk="1" hangingPunct="1">
                    <a:buFont typeface="Arial" charset="0"/>
                    <a:buChar char="•"/>
                  </a:pPr>
                  <a:endParaRPr lang="tr-TR" sz="1400"/>
                </a:p>
                <a:p>
                  <a:pPr algn="ctr" eaLnBrk="1" hangingPunct="1"/>
                  <a:endParaRPr lang="tr-TR" sz="1400"/>
                </a:p>
                <a:p>
                  <a:pPr algn="ctr" eaLnBrk="1" hangingPunct="1"/>
                  <a:endParaRPr lang="tr-TR" sz="1400"/>
                </a:p>
                <a:p>
                  <a:pPr algn="ctr" eaLnBrk="1" hangingPunct="1"/>
                  <a:endParaRPr lang="tr-TR" sz="1400"/>
                </a:p>
                <a:p>
                  <a:pPr algn="ctr" eaLnBrk="1" hangingPunct="1"/>
                  <a:r>
                    <a:rPr lang="tr-TR" sz="1400"/>
                    <a:t>- Bir devlette yurttaşlar nasıl eğitilmelidir?!</a:t>
                  </a:r>
                </a:p>
                <a:p>
                  <a:pPr eaLnBrk="1" hangingPunct="1"/>
                  <a:endParaRPr lang="tr-TR" sz="1400"/>
                </a:p>
              </p:txBody>
            </p:sp>
          </p:grpSp>
        </p:grpSp>
        <p:grpSp>
          <p:nvGrpSpPr>
            <p:cNvPr id="25609" name="Group 14"/>
            <p:cNvGrpSpPr>
              <a:grpSpLocks/>
            </p:cNvGrpSpPr>
            <p:nvPr/>
          </p:nvGrpSpPr>
          <p:grpSpPr bwMode="auto">
            <a:xfrm>
              <a:off x="6929454" y="1643050"/>
              <a:ext cx="1571636" cy="1921115"/>
              <a:chOff x="6929454" y="1643050"/>
              <a:chExt cx="1571636" cy="1921115"/>
            </a:xfrm>
          </p:grpSpPr>
          <p:pic>
            <p:nvPicPr>
              <p:cNvPr id="25610" name="Picture 6" descr="C:\Program Files\Microsoft Office\MEDIA\CAGCAT10\j0300840.wm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520" y="1643050"/>
                <a:ext cx="542915" cy="457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1" name="Picture 7" descr="C:\Program Files\Microsoft Office\MEDIA\CAGCAT10\j0299125.wm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9454" y="3000372"/>
                <a:ext cx="343588" cy="563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2" name="Picture 8" descr="C:\Program Files\Microsoft Office\MEDIA\CAGCAT10\j0301252.w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586" y="3000372"/>
                <a:ext cx="571504" cy="488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2714625" y="785813"/>
            <a:ext cx="3714750" cy="4656137"/>
            <a:chOff x="2714612" y="785794"/>
            <a:chExt cx="3714763" cy="4656156"/>
          </a:xfrm>
        </p:grpSpPr>
        <p:grpSp>
          <p:nvGrpSpPr>
            <p:cNvPr id="25604" name="Group 3"/>
            <p:cNvGrpSpPr>
              <a:grpSpLocks/>
            </p:cNvGrpSpPr>
            <p:nvPr/>
          </p:nvGrpSpPr>
          <p:grpSpPr bwMode="auto">
            <a:xfrm>
              <a:off x="2786063" y="1143000"/>
              <a:ext cx="3643312" cy="4298950"/>
              <a:chOff x="2786050" y="1142984"/>
              <a:chExt cx="3643338" cy="4299140"/>
            </a:xfrm>
          </p:grpSpPr>
          <p:pic>
            <p:nvPicPr>
              <p:cNvPr id="25606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50" y="1142984"/>
                <a:ext cx="3643338" cy="4299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07" name="Picture 8" descr="Plato-raphael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50" y="1142984"/>
                <a:ext cx="3643337" cy="3929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605" name="TextBox 15"/>
            <p:cNvSpPr txBox="1">
              <a:spLocks noChangeArrowheads="1"/>
            </p:cNvSpPr>
            <p:nvPr/>
          </p:nvSpPr>
          <p:spPr bwMode="auto">
            <a:xfrm>
              <a:off x="2714612" y="785794"/>
              <a:ext cx="184667" cy="36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5"/>
          <p:cNvSpPr txBox="1">
            <a:spLocks noChangeArrowheads="1"/>
          </p:cNvSpPr>
          <p:nvPr/>
        </p:nvSpPr>
        <p:spPr bwMode="auto">
          <a:xfrm>
            <a:off x="1000125" y="2714625"/>
            <a:ext cx="80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eğitim</a:t>
            </a:r>
          </a:p>
        </p:txBody>
      </p:sp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2428875" y="2714625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erdemler </a:t>
            </a:r>
          </a:p>
        </p:txBody>
      </p:sp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4214813" y="2571750"/>
            <a:ext cx="73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ahlak</a:t>
            </a:r>
          </a:p>
          <a:p>
            <a:pPr eaLnBrk="1" hangingPunct="1"/>
            <a:r>
              <a:rPr lang="tr-TR" sz="1800"/>
              <a:t>zeka</a:t>
            </a: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5572125" y="2714625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ideapolis</a:t>
            </a:r>
          </a:p>
        </p:txBody>
      </p:sp>
      <p:sp>
        <p:nvSpPr>
          <p:cNvPr id="27653" name="TextBox 9"/>
          <p:cNvSpPr txBox="1">
            <a:spLocks noChangeArrowheads="1"/>
          </p:cNvSpPr>
          <p:nvPr/>
        </p:nvSpPr>
        <p:spPr bwMode="auto">
          <a:xfrm>
            <a:off x="7286625" y="2714625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>
                <a:solidFill>
                  <a:srgbClr val="289F04"/>
                </a:solidFill>
              </a:rPr>
              <a:t>mutluluk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000250" y="2857500"/>
            <a:ext cx="2857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" name="Right Arrow 11"/>
          <p:cNvSpPr/>
          <p:nvPr/>
        </p:nvSpPr>
        <p:spPr>
          <a:xfrm>
            <a:off x="6858000" y="2857500"/>
            <a:ext cx="2857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3" name="Right Arrow 12"/>
          <p:cNvSpPr/>
          <p:nvPr/>
        </p:nvSpPr>
        <p:spPr>
          <a:xfrm>
            <a:off x="5000625" y="2857500"/>
            <a:ext cx="2857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4" name="Right Arrow 13"/>
          <p:cNvSpPr/>
          <p:nvPr/>
        </p:nvSpPr>
        <p:spPr>
          <a:xfrm>
            <a:off x="3643313" y="2857500"/>
            <a:ext cx="2857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1071563" y="15001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tr-TR" sz="1800"/>
              <a:t>Eflatun</a:t>
            </a:r>
            <a:r>
              <a:rPr lang="ja-JP" altLang="tr-TR" sz="1800"/>
              <a:t>’</a:t>
            </a:r>
            <a:r>
              <a:rPr lang="tr-TR" altLang="ja-JP" sz="1800"/>
              <a:t>un ütopyası</a:t>
            </a:r>
            <a:endParaRPr lang="tr-TR" sz="1800"/>
          </a:p>
        </p:txBody>
      </p:sp>
      <p:sp>
        <p:nvSpPr>
          <p:cNvPr id="27659" name="TextBox 15"/>
          <p:cNvSpPr txBox="1">
            <a:spLocks noChangeArrowheads="1"/>
          </p:cNvSpPr>
          <p:nvPr/>
        </p:nvSpPr>
        <p:spPr bwMode="auto">
          <a:xfrm>
            <a:off x="642938" y="4572000"/>
            <a:ext cx="7900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tr-TR" sz="1800" i="1">
                <a:solidFill>
                  <a:srgbClr val="FF0000"/>
                </a:solidFill>
              </a:rPr>
              <a:t>Cahil</a:t>
            </a:r>
            <a:r>
              <a:rPr lang="tr-TR" sz="1800" i="1"/>
              <a:t> kalmaktansa doğmamış olmak yeğdir. </a:t>
            </a:r>
            <a:r>
              <a:rPr lang="tr-TR" sz="1800" i="1">
                <a:solidFill>
                  <a:srgbClr val="FF0000"/>
                </a:solidFill>
              </a:rPr>
              <a:t>Cehalet</a:t>
            </a:r>
            <a:r>
              <a:rPr lang="tr-TR" sz="1800" i="1"/>
              <a:t> felaketlerin tohumudur.</a:t>
            </a:r>
          </a:p>
          <a:p>
            <a:pPr algn="r" eaLnBrk="1" hangingPunct="1"/>
            <a:r>
              <a:rPr lang="tr-TR" sz="1800" i="1"/>
              <a:t>Eflatun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5446</TotalTime>
  <Words>673</Words>
  <Application>Microsoft Macintosh PowerPoint</Application>
  <PresentationFormat>On-screen Show (4:3)</PresentationFormat>
  <Paragraphs>131</Paragraphs>
  <Slides>20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Varsayılan Tasarım</vt:lpstr>
      <vt:lpstr>Bilginin Önemi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ucar.engin</dc:creator>
  <cp:lastModifiedBy>Engin Uçar</cp:lastModifiedBy>
  <cp:revision>106</cp:revision>
  <dcterms:created xsi:type="dcterms:W3CDTF">2008-04-18T09:38:09Z</dcterms:created>
  <dcterms:modified xsi:type="dcterms:W3CDTF">2012-05-30T08:35:09Z</dcterms:modified>
</cp:coreProperties>
</file>