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theme/themeOverride5.xml" ContentType="application/vnd.openxmlformats-officedocument.themeOverr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heme/themeOverride3.xml" ContentType="application/vnd.openxmlformats-officedocument.themeOverr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7.xml" ContentType="application/vnd.openxmlformats-officedocument.drawingml.chart+xml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theme/themeOverride4.xml" ContentType="application/vnd.openxmlformats-officedocument.themeOverr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charts/chart8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4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1"/>
  </p:sldMasterIdLst>
  <p:notesMasterIdLst>
    <p:notesMasterId r:id="rId44"/>
  </p:notesMasterIdLst>
  <p:handoutMasterIdLst>
    <p:handoutMasterId r:id="rId45"/>
  </p:handoutMasterIdLst>
  <p:sldIdLst>
    <p:sldId id="350" r:id="rId2"/>
    <p:sldId id="628" r:id="rId3"/>
    <p:sldId id="621" r:id="rId4"/>
    <p:sldId id="257" r:id="rId5"/>
    <p:sldId id="430" r:id="rId6"/>
    <p:sldId id="439" r:id="rId7"/>
    <p:sldId id="404" r:id="rId8"/>
    <p:sldId id="406" r:id="rId9"/>
    <p:sldId id="515" r:id="rId10"/>
    <p:sldId id="443" r:id="rId11"/>
    <p:sldId id="622" r:id="rId12"/>
    <p:sldId id="579" r:id="rId13"/>
    <p:sldId id="547" r:id="rId14"/>
    <p:sldId id="627" r:id="rId15"/>
    <p:sldId id="450" r:id="rId16"/>
    <p:sldId id="451" r:id="rId17"/>
    <p:sldId id="445" r:id="rId18"/>
    <p:sldId id="453" r:id="rId19"/>
    <p:sldId id="596" r:id="rId20"/>
    <p:sldId id="454" r:id="rId21"/>
    <p:sldId id="623" r:id="rId22"/>
    <p:sldId id="632" r:id="rId23"/>
    <p:sldId id="585" r:id="rId24"/>
    <p:sldId id="609" r:id="rId25"/>
    <p:sldId id="626" r:id="rId26"/>
    <p:sldId id="452" r:id="rId27"/>
    <p:sldId id="619" r:id="rId28"/>
    <p:sldId id="631" r:id="rId29"/>
    <p:sldId id="590" r:id="rId30"/>
    <p:sldId id="591" r:id="rId31"/>
    <p:sldId id="592" r:id="rId32"/>
    <p:sldId id="601" r:id="rId33"/>
    <p:sldId id="603" r:id="rId34"/>
    <p:sldId id="604" r:id="rId35"/>
    <p:sldId id="605" r:id="rId36"/>
    <p:sldId id="606" r:id="rId37"/>
    <p:sldId id="607" r:id="rId38"/>
    <p:sldId id="610" r:id="rId39"/>
    <p:sldId id="629" r:id="rId40"/>
    <p:sldId id="611" r:id="rId41"/>
    <p:sldId id="617" r:id="rId42"/>
    <p:sldId id="616" r:id="rId43"/>
  </p:sldIdLst>
  <p:sldSz cx="9144000" cy="6858000" type="screen4x3"/>
  <p:notesSz cx="9926638" cy="6797675"/>
  <p:defaultTextStyle>
    <a:defPPr>
      <a:defRPr lang="tr-TR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EECA"/>
    <a:srgbClr val="A50021"/>
    <a:srgbClr val="3333FF"/>
    <a:srgbClr val="000099"/>
    <a:srgbClr val="CC0000"/>
    <a:srgbClr val="0000CC"/>
    <a:srgbClr val="000066"/>
    <a:srgbClr val="D5D5D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 horzBarState="maximized">
    <p:restoredLeft sz="22593" autoAdjust="0"/>
    <p:restoredTop sz="94718" autoAdjust="0"/>
  </p:normalViewPr>
  <p:slideViewPr>
    <p:cSldViewPr>
      <p:cViewPr>
        <p:scale>
          <a:sx n="50" d="100"/>
          <a:sy n="50" d="100"/>
        </p:scale>
        <p:origin x="-69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210"/>
    </p:cViewPr>
  </p:sorterViewPr>
  <p:notesViewPr>
    <p:cSldViewPr>
      <p:cViewPr varScale="1">
        <p:scale>
          <a:sx n="53" d="100"/>
          <a:sy n="53" d="100"/>
        </p:scale>
        <p:origin x="-2322" y="-84"/>
      </p:cViewPr>
      <p:guideLst>
        <p:guide orient="horz" pos="2142"/>
        <p:guide pos="3127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CIU\Local%20Settings\Temp\EKUAL_istatistik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esktop\Copy%20of%20EKUAL_istatistik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esktop\Copy%20of%20EKUAL_istatistik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esktop\Copy%20of%20EKUAL_istatistik.xls" TargetMode="Externa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file:///D:\Desktop\istatistik\sciencedirect\sd_tum.xlsx" TargetMode="External"/><Relationship Id="rId1" Type="http://schemas.openxmlformats.org/officeDocument/2006/relationships/themeOverride" Target="../theme/themeOverride1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oleObject" Target="file:///D:\Desktop\istatistik\&#305;eee\Copy%20of%20ULUSLARARASI%20KIBRIS%20IEEE%20KULLANIM%20VER&#304;LER&#304;-1.xlsx" TargetMode="External"/><Relationship Id="rId1" Type="http://schemas.openxmlformats.org/officeDocument/2006/relationships/themeOverride" Target="../theme/themeOverride2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oleObject" Target="file:///D:\Desktop\istatistik\tf\Copy%20of%20Jan-Mar%202012-1.xlsx" TargetMode="External"/><Relationship Id="rId1" Type="http://schemas.openxmlformats.org/officeDocument/2006/relationships/themeOverride" Target="../theme/themeOverride3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oleObject" Target="file:///D:\Desktop\ebschost.xlsx" TargetMode="External"/><Relationship Id="rId1" Type="http://schemas.openxmlformats.org/officeDocument/2006/relationships/themeOverride" Target="../theme/themeOverride4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oleObject" Target="file:///D:\Desktop\ebschost.xlsx" TargetMode="External"/><Relationship Id="rId1" Type="http://schemas.openxmlformats.org/officeDocument/2006/relationships/themeOverride" Target="../theme/themeOverrid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tr-TR"/>
  <c:chart>
    <c:title>
      <c:tx>
        <c:rich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tr-TR"/>
              <a:t>EBSCOhost-KKTC Üniversilerinin 2011 Yılı İstatistikleri</a:t>
            </a:r>
          </a:p>
        </c:rich>
      </c:tx>
      <c:layout>
        <c:manualLayout>
          <c:xMode val="edge"/>
          <c:yMode val="edge"/>
          <c:x val="0.1783568879525535"/>
          <c:y val="3.4482811402226629E-2"/>
        </c:manualLayout>
      </c:layout>
      <c:spPr>
        <a:noFill/>
        <a:ln w="25400">
          <a:noFill/>
        </a:ln>
      </c:spPr>
    </c:title>
    <c:view3D>
      <c:rotX val="16"/>
      <c:hPercent val="65"/>
      <c:rotY val="19"/>
      <c:depthPercent val="100"/>
      <c:rAngAx val="1"/>
    </c:view3D>
    <c:floor>
      <c:spPr>
        <a:solidFill>
          <a:srgbClr val="808080"/>
        </a:solidFill>
        <a:ln w="3175">
          <a:solidFill>
            <a:srgbClr val="000000"/>
          </a:solidFill>
          <a:prstDash val="solid"/>
        </a:ln>
      </c:spPr>
    </c:floor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12625262855068387"/>
          <c:y val="0.18495326115739755"/>
          <c:w val="0.67334735227031628"/>
          <c:h val="0.60815140109381471"/>
        </c:manualLayout>
      </c:layout>
      <c:bar3D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Erişim</c:v>
                </c:pt>
              </c:strCache>
            </c:strRef>
          </c:tx>
          <c:spPr>
            <a:solidFill>
              <a:srgbClr val="9999FF"/>
            </a:solidFill>
            <a:ln w="3175">
              <a:solidFill>
                <a:srgbClr val="000000"/>
              </a:solidFill>
              <a:prstDash val="solid"/>
            </a:ln>
          </c:spPr>
          <c:cat>
            <c:strRef>
              <c:f>Sheet1!$A$2:$A$6</c:f>
              <c:strCache>
                <c:ptCount val="5"/>
                <c:pt idx="0">
                  <c:v>ÜniA</c:v>
                </c:pt>
                <c:pt idx="1">
                  <c:v>ÜniB</c:v>
                </c:pt>
                <c:pt idx="2">
                  <c:v>UKÜ</c:v>
                </c:pt>
                <c:pt idx="3">
                  <c:v>ÜniC</c:v>
                </c:pt>
                <c:pt idx="4">
                  <c:v>ÜniD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104868</c:v>
                </c:pt>
                <c:pt idx="1">
                  <c:v>6846</c:v>
                </c:pt>
                <c:pt idx="2">
                  <c:v>1885</c:v>
                </c:pt>
                <c:pt idx="3">
                  <c:v>1733</c:v>
                </c:pt>
                <c:pt idx="4">
                  <c:v>324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Arama</c:v>
                </c:pt>
              </c:strCache>
            </c:strRef>
          </c:tx>
          <c:spPr>
            <a:solidFill>
              <a:srgbClr val="993366"/>
            </a:solidFill>
            <a:ln w="3175">
              <a:solidFill>
                <a:srgbClr val="000000"/>
              </a:solidFill>
              <a:prstDash val="solid"/>
            </a:ln>
          </c:spPr>
          <c:cat>
            <c:strRef>
              <c:f>Sheet1!$A$2:$A$6</c:f>
              <c:strCache>
                <c:ptCount val="5"/>
                <c:pt idx="0">
                  <c:v>ÜniA</c:v>
                </c:pt>
                <c:pt idx="1">
                  <c:v>ÜniB</c:v>
                </c:pt>
                <c:pt idx="2">
                  <c:v>UKÜ</c:v>
                </c:pt>
                <c:pt idx="3">
                  <c:v>ÜniC</c:v>
                </c:pt>
                <c:pt idx="4">
                  <c:v>ÜniD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164453</c:v>
                </c:pt>
                <c:pt idx="1">
                  <c:v>106203</c:v>
                </c:pt>
                <c:pt idx="2">
                  <c:v>16181</c:v>
                </c:pt>
                <c:pt idx="3">
                  <c:v>10274</c:v>
                </c:pt>
                <c:pt idx="4">
                  <c:v>8178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Tam Metin</c:v>
                </c:pt>
              </c:strCache>
            </c:strRef>
          </c:tx>
          <c:spPr>
            <a:solidFill>
              <a:srgbClr val="FFFFCC"/>
            </a:solidFill>
            <a:ln w="3175">
              <a:solidFill>
                <a:srgbClr val="000000"/>
              </a:solidFill>
              <a:prstDash val="solid"/>
            </a:ln>
          </c:spPr>
          <c:cat>
            <c:strRef>
              <c:f>Sheet1!$A$2:$A$6</c:f>
              <c:strCache>
                <c:ptCount val="5"/>
                <c:pt idx="0">
                  <c:v>ÜniA</c:v>
                </c:pt>
                <c:pt idx="1">
                  <c:v>ÜniB</c:v>
                </c:pt>
                <c:pt idx="2">
                  <c:v>UKÜ</c:v>
                </c:pt>
                <c:pt idx="3">
                  <c:v>ÜniC</c:v>
                </c:pt>
                <c:pt idx="4">
                  <c:v>ÜniD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  <c:pt idx="0">
                  <c:v>59325</c:v>
                </c:pt>
                <c:pt idx="1">
                  <c:v>12408</c:v>
                </c:pt>
                <c:pt idx="2">
                  <c:v>2279</c:v>
                </c:pt>
                <c:pt idx="3">
                  <c:v>2342</c:v>
                </c:pt>
                <c:pt idx="4">
                  <c:v>346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Özet</c:v>
                </c:pt>
              </c:strCache>
            </c:strRef>
          </c:tx>
          <c:spPr>
            <a:solidFill>
              <a:srgbClr val="CCFFFF"/>
            </a:solidFill>
            <a:ln w="3175">
              <a:solidFill>
                <a:srgbClr val="000000"/>
              </a:solidFill>
              <a:prstDash val="solid"/>
            </a:ln>
          </c:spPr>
          <c:cat>
            <c:strRef>
              <c:f>Sheet1!$A$2:$A$6</c:f>
              <c:strCache>
                <c:ptCount val="5"/>
                <c:pt idx="0">
                  <c:v>ÜniA</c:v>
                </c:pt>
                <c:pt idx="1">
                  <c:v>ÜniB</c:v>
                </c:pt>
                <c:pt idx="2">
                  <c:v>UKÜ</c:v>
                </c:pt>
                <c:pt idx="3">
                  <c:v>ÜniC</c:v>
                </c:pt>
                <c:pt idx="4">
                  <c:v>ÜniD</c:v>
                </c:pt>
              </c:strCache>
            </c:strRef>
          </c:cat>
          <c:val>
            <c:numRef>
              <c:f>Sheet1!$E$2:$E$6</c:f>
              <c:numCache>
                <c:formatCode>General</c:formatCode>
                <c:ptCount val="5"/>
                <c:pt idx="0">
                  <c:v>273839</c:v>
                </c:pt>
                <c:pt idx="1">
                  <c:v>30680</c:v>
                </c:pt>
                <c:pt idx="2">
                  <c:v>1564</c:v>
                </c:pt>
                <c:pt idx="3">
                  <c:v>1849</c:v>
                </c:pt>
                <c:pt idx="4">
                  <c:v>394</c:v>
                </c:pt>
              </c:numCache>
            </c:numRef>
          </c:val>
        </c:ser>
        <c:shape val="box"/>
        <c:axId val="46466176"/>
        <c:axId val="46468096"/>
        <c:axId val="0"/>
      </c:bar3DChart>
      <c:catAx>
        <c:axId val="46466176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tr-TR"/>
                  <a:t>Üniversiteler</a:t>
                </a:r>
              </a:p>
            </c:rich>
          </c:tx>
          <c:layout>
            <c:manualLayout>
              <c:xMode val="edge"/>
              <c:yMode val="edge"/>
              <c:x val="0.37074184574407187"/>
              <c:y val="0.86833988712879673"/>
            </c:manualLayout>
          </c:layout>
          <c:spPr>
            <a:noFill/>
            <a:ln w="25400">
              <a:noFill/>
            </a:ln>
          </c:spPr>
        </c:title>
        <c:numFmt formatCode="General" sourceLinked="1"/>
        <c:tickLblPos val="low"/>
        <c:spPr>
          <a:ln w="9525">
            <a:noFill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tr-TR"/>
          </a:p>
        </c:txPr>
        <c:crossAx val="46468096"/>
        <c:crossesAt val="0"/>
        <c:auto val="1"/>
        <c:lblAlgn val="ctr"/>
        <c:lblOffset val="100"/>
        <c:tickLblSkip val="1"/>
        <c:tickMarkSkip val="1"/>
      </c:catAx>
      <c:valAx>
        <c:axId val="46468096"/>
        <c:scaling>
          <c:orientation val="minMax"/>
        </c:scaling>
        <c:axPos val="l"/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tr-TR"/>
          </a:p>
        </c:txPr>
        <c:crossAx val="46466176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82164409056794363"/>
          <c:y val="0.43260254304611434"/>
          <c:w val="0.16232480813659395"/>
          <c:h val="0.26645808810811389"/>
        </c:manualLayout>
      </c:layout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92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tr-TR"/>
        </a:p>
      </c:txPr>
    </c:legend>
    <c:plotVisOnly val="1"/>
    <c:dispBlanksAs val="gap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tr-TR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tr-TR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Sheet2!$B$1</c:f>
              <c:strCache>
                <c:ptCount val="1"/>
                <c:pt idx="0">
                  <c:v>Erişim</c:v>
                </c:pt>
              </c:strCache>
            </c:strRef>
          </c:tx>
          <c:cat>
            <c:numRef>
              <c:f>Sheet2!$A$2:$A$4</c:f>
              <c:numCache>
                <c:formatCode>General</c:formatCode>
                <c:ptCount val="3"/>
                <c:pt idx="0">
                  <c:v>2012</c:v>
                </c:pt>
                <c:pt idx="1">
                  <c:v>2011</c:v>
                </c:pt>
                <c:pt idx="2">
                  <c:v>2010</c:v>
                </c:pt>
              </c:numCache>
            </c:numRef>
          </c:cat>
          <c:val>
            <c:numRef>
              <c:f>Sheet2!$B$2:$B$4</c:f>
              <c:numCache>
                <c:formatCode>General</c:formatCode>
                <c:ptCount val="3"/>
                <c:pt idx="0">
                  <c:v>1652</c:v>
                </c:pt>
                <c:pt idx="1">
                  <c:v>1885</c:v>
                </c:pt>
                <c:pt idx="2">
                  <c:v>1047</c:v>
                </c:pt>
              </c:numCache>
            </c:numRef>
          </c:val>
        </c:ser>
        <c:ser>
          <c:idx val="1"/>
          <c:order val="1"/>
          <c:tx>
            <c:strRef>
              <c:f>Sheet2!$C$1</c:f>
              <c:strCache>
                <c:ptCount val="1"/>
                <c:pt idx="0">
                  <c:v>Arama</c:v>
                </c:pt>
              </c:strCache>
            </c:strRef>
          </c:tx>
          <c:cat>
            <c:numRef>
              <c:f>Sheet2!$A$2:$A$4</c:f>
              <c:numCache>
                <c:formatCode>General</c:formatCode>
                <c:ptCount val="3"/>
                <c:pt idx="0">
                  <c:v>2012</c:v>
                </c:pt>
                <c:pt idx="1">
                  <c:v>2011</c:v>
                </c:pt>
                <c:pt idx="2">
                  <c:v>2010</c:v>
                </c:pt>
              </c:numCache>
            </c:numRef>
          </c:cat>
          <c:val>
            <c:numRef>
              <c:f>Sheet2!$C$2:$C$4</c:f>
              <c:numCache>
                <c:formatCode>General</c:formatCode>
                <c:ptCount val="3"/>
                <c:pt idx="0">
                  <c:v>11180</c:v>
                </c:pt>
                <c:pt idx="1">
                  <c:v>16181</c:v>
                </c:pt>
                <c:pt idx="2">
                  <c:v>10247</c:v>
                </c:pt>
              </c:numCache>
            </c:numRef>
          </c:val>
        </c:ser>
        <c:ser>
          <c:idx val="2"/>
          <c:order val="2"/>
          <c:tx>
            <c:strRef>
              <c:f>Sheet2!$D$1</c:f>
              <c:strCache>
                <c:ptCount val="1"/>
                <c:pt idx="0">
                  <c:v>Tam Metin</c:v>
                </c:pt>
              </c:strCache>
            </c:strRef>
          </c:tx>
          <c:cat>
            <c:numRef>
              <c:f>Sheet2!$A$2:$A$4</c:f>
              <c:numCache>
                <c:formatCode>General</c:formatCode>
                <c:ptCount val="3"/>
                <c:pt idx="0">
                  <c:v>2012</c:v>
                </c:pt>
                <c:pt idx="1">
                  <c:v>2011</c:v>
                </c:pt>
                <c:pt idx="2">
                  <c:v>2010</c:v>
                </c:pt>
              </c:numCache>
            </c:numRef>
          </c:cat>
          <c:val>
            <c:numRef>
              <c:f>Sheet2!$D$2:$D$4</c:f>
              <c:numCache>
                <c:formatCode>General</c:formatCode>
                <c:ptCount val="3"/>
                <c:pt idx="0">
                  <c:v>2772</c:v>
                </c:pt>
                <c:pt idx="1">
                  <c:v>2279</c:v>
                </c:pt>
                <c:pt idx="2">
                  <c:v>1611</c:v>
                </c:pt>
              </c:numCache>
            </c:numRef>
          </c:val>
        </c:ser>
        <c:ser>
          <c:idx val="3"/>
          <c:order val="3"/>
          <c:tx>
            <c:strRef>
              <c:f>Sheet2!$E$1</c:f>
              <c:strCache>
                <c:ptCount val="1"/>
                <c:pt idx="0">
                  <c:v>Özet</c:v>
                </c:pt>
              </c:strCache>
            </c:strRef>
          </c:tx>
          <c:cat>
            <c:numRef>
              <c:f>Sheet2!$A$2:$A$4</c:f>
              <c:numCache>
                <c:formatCode>General</c:formatCode>
                <c:ptCount val="3"/>
                <c:pt idx="0">
                  <c:v>2012</c:v>
                </c:pt>
                <c:pt idx="1">
                  <c:v>2011</c:v>
                </c:pt>
                <c:pt idx="2">
                  <c:v>2010</c:v>
                </c:pt>
              </c:numCache>
            </c:numRef>
          </c:cat>
          <c:val>
            <c:numRef>
              <c:f>Sheet2!$E$2:$E$4</c:f>
              <c:numCache>
                <c:formatCode>General</c:formatCode>
                <c:ptCount val="3"/>
                <c:pt idx="0">
                  <c:v>762</c:v>
                </c:pt>
                <c:pt idx="1">
                  <c:v>1564</c:v>
                </c:pt>
                <c:pt idx="2">
                  <c:v>978</c:v>
                </c:pt>
              </c:numCache>
            </c:numRef>
          </c:val>
        </c:ser>
        <c:shape val="box"/>
        <c:axId val="46938752"/>
        <c:axId val="46948736"/>
        <c:axId val="0"/>
      </c:bar3DChart>
      <c:catAx>
        <c:axId val="46938752"/>
        <c:scaling>
          <c:orientation val="minMax"/>
        </c:scaling>
        <c:axPos val="b"/>
        <c:numFmt formatCode="General" sourceLinked="1"/>
        <c:tickLblPos val="nextTo"/>
        <c:crossAx val="46948736"/>
        <c:crosses val="autoZero"/>
        <c:auto val="1"/>
        <c:lblAlgn val="ctr"/>
        <c:lblOffset val="100"/>
      </c:catAx>
      <c:valAx>
        <c:axId val="46948736"/>
        <c:scaling>
          <c:orientation val="minMax"/>
        </c:scaling>
        <c:axPos val="l"/>
        <c:majorGridlines/>
        <c:numFmt formatCode="General" sourceLinked="1"/>
        <c:tickLblPos val="nextTo"/>
        <c:crossAx val="46938752"/>
        <c:crosses val="autoZero"/>
        <c:crossBetween val="between"/>
      </c:valAx>
    </c:plotArea>
    <c:legend>
      <c:legendPos val="r"/>
      <c:layout/>
    </c:legend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tr-TR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Sheet2!$B$1</c:f>
              <c:strCache>
                <c:ptCount val="1"/>
                <c:pt idx="0">
                  <c:v>Erişim</c:v>
                </c:pt>
              </c:strCache>
            </c:strRef>
          </c:tx>
          <c:cat>
            <c:numRef>
              <c:f>Sheet2!$A$2:$A$4</c:f>
              <c:numCache>
                <c:formatCode>General</c:formatCode>
                <c:ptCount val="3"/>
                <c:pt idx="0">
                  <c:v>2012</c:v>
                </c:pt>
                <c:pt idx="1">
                  <c:v>2011</c:v>
                </c:pt>
                <c:pt idx="2">
                  <c:v>2010</c:v>
                </c:pt>
              </c:numCache>
            </c:numRef>
          </c:cat>
          <c:val>
            <c:numRef>
              <c:f>Sheet2!$B$2:$B$4</c:f>
              <c:numCache>
                <c:formatCode>General</c:formatCode>
                <c:ptCount val="3"/>
                <c:pt idx="0">
                  <c:v>1652</c:v>
                </c:pt>
                <c:pt idx="1">
                  <c:v>1885</c:v>
                </c:pt>
                <c:pt idx="2">
                  <c:v>1047</c:v>
                </c:pt>
              </c:numCache>
            </c:numRef>
          </c:val>
        </c:ser>
        <c:ser>
          <c:idx val="1"/>
          <c:order val="1"/>
          <c:tx>
            <c:strRef>
              <c:f>Sheet2!$C$1</c:f>
              <c:strCache>
                <c:ptCount val="1"/>
                <c:pt idx="0">
                  <c:v>Arama</c:v>
                </c:pt>
              </c:strCache>
            </c:strRef>
          </c:tx>
          <c:cat>
            <c:numRef>
              <c:f>Sheet2!$A$2:$A$4</c:f>
              <c:numCache>
                <c:formatCode>General</c:formatCode>
                <c:ptCount val="3"/>
                <c:pt idx="0">
                  <c:v>2012</c:v>
                </c:pt>
                <c:pt idx="1">
                  <c:v>2011</c:v>
                </c:pt>
                <c:pt idx="2">
                  <c:v>2010</c:v>
                </c:pt>
              </c:numCache>
            </c:numRef>
          </c:cat>
          <c:val>
            <c:numRef>
              <c:f>Sheet2!$C$2:$C$4</c:f>
              <c:numCache>
                <c:formatCode>General</c:formatCode>
                <c:ptCount val="3"/>
                <c:pt idx="0">
                  <c:v>11180</c:v>
                </c:pt>
                <c:pt idx="1">
                  <c:v>16181</c:v>
                </c:pt>
                <c:pt idx="2">
                  <c:v>10247</c:v>
                </c:pt>
              </c:numCache>
            </c:numRef>
          </c:val>
        </c:ser>
        <c:ser>
          <c:idx val="2"/>
          <c:order val="2"/>
          <c:tx>
            <c:strRef>
              <c:f>Sheet2!$D$1</c:f>
              <c:strCache>
                <c:ptCount val="1"/>
                <c:pt idx="0">
                  <c:v>Tam Metin</c:v>
                </c:pt>
              </c:strCache>
            </c:strRef>
          </c:tx>
          <c:cat>
            <c:numRef>
              <c:f>Sheet2!$A$2:$A$4</c:f>
              <c:numCache>
                <c:formatCode>General</c:formatCode>
                <c:ptCount val="3"/>
                <c:pt idx="0">
                  <c:v>2012</c:v>
                </c:pt>
                <c:pt idx="1">
                  <c:v>2011</c:v>
                </c:pt>
                <c:pt idx="2">
                  <c:v>2010</c:v>
                </c:pt>
              </c:numCache>
            </c:numRef>
          </c:cat>
          <c:val>
            <c:numRef>
              <c:f>Sheet2!$D$2:$D$4</c:f>
              <c:numCache>
                <c:formatCode>General</c:formatCode>
                <c:ptCount val="3"/>
                <c:pt idx="0">
                  <c:v>2772</c:v>
                </c:pt>
                <c:pt idx="1">
                  <c:v>2279</c:v>
                </c:pt>
                <c:pt idx="2">
                  <c:v>1611</c:v>
                </c:pt>
              </c:numCache>
            </c:numRef>
          </c:val>
        </c:ser>
        <c:ser>
          <c:idx val="3"/>
          <c:order val="3"/>
          <c:tx>
            <c:strRef>
              <c:f>Sheet2!$E$1</c:f>
              <c:strCache>
                <c:ptCount val="1"/>
                <c:pt idx="0">
                  <c:v>Özet</c:v>
                </c:pt>
              </c:strCache>
            </c:strRef>
          </c:tx>
          <c:cat>
            <c:numRef>
              <c:f>Sheet2!$A$2:$A$4</c:f>
              <c:numCache>
                <c:formatCode>General</c:formatCode>
                <c:ptCount val="3"/>
                <c:pt idx="0">
                  <c:v>2012</c:v>
                </c:pt>
                <c:pt idx="1">
                  <c:v>2011</c:v>
                </c:pt>
                <c:pt idx="2">
                  <c:v>2010</c:v>
                </c:pt>
              </c:numCache>
            </c:numRef>
          </c:cat>
          <c:val>
            <c:numRef>
              <c:f>Sheet2!$E$2:$E$4</c:f>
              <c:numCache>
                <c:formatCode>General</c:formatCode>
                <c:ptCount val="3"/>
                <c:pt idx="0">
                  <c:v>762</c:v>
                </c:pt>
                <c:pt idx="1">
                  <c:v>1564</c:v>
                </c:pt>
                <c:pt idx="2">
                  <c:v>978</c:v>
                </c:pt>
              </c:numCache>
            </c:numRef>
          </c:val>
        </c:ser>
        <c:shape val="box"/>
        <c:axId val="46971520"/>
        <c:axId val="46977408"/>
        <c:axId val="0"/>
      </c:bar3DChart>
      <c:catAx>
        <c:axId val="46971520"/>
        <c:scaling>
          <c:orientation val="minMax"/>
        </c:scaling>
        <c:axPos val="b"/>
        <c:numFmt formatCode="General" sourceLinked="1"/>
        <c:tickLblPos val="nextTo"/>
        <c:crossAx val="46977408"/>
        <c:crosses val="autoZero"/>
        <c:auto val="1"/>
        <c:lblAlgn val="ctr"/>
        <c:lblOffset val="100"/>
      </c:catAx>
      <c:valAx>
        <c:axId val="46977408"/>
        <c:scaling>
          <c:orientation val="minMax"/>
        </c:scaling>
        <c:axPos val="l"/>
        <c:majorGridlines/>
        <c:numFmt formatCode="General" sourceLinked="1"/>
        <c:tickLblPos val="nextTo"/>
        <c:crossAx val="46971520"/>
        <c:crosses val="autoZero"/>
        <c:crossBetween val="between"/>
      </c:valAx>
    </c:plotArea>
    <c:legend>
      <c:legendPos val="r"/>
      <c:layout/>
    </c:legend>
    <c:plotVisOnly val="1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tr-TR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'Sheet2 (2)'!$B$1</c:f>
              <c:strCache>
                <c:ptCount val="1"/>
                <c:pt idx="0">
                  <c:v>Erişim</c:v>
                </c:pt>
              </c:strCache>
            </c:strRef>
          </c:tx>
          <c:cat>
            <c:numRef>
              <c:f>'Sheet2 (2)'!$A$2:$A$4</c:f>
              <c:numCache>
                <c:formatCode>General</c:formatCode>
                <c:ptCount val="3"/>
                <c:pt idx="0">
                  <c:v>2012</c:v>
                </c:pt>
                <c:pt idx="1">
                  <c:v>2011</c:v>
                </c:pt>
                <c:pt idx="2">
                  <c:v>2010</c:v>
                </c:pt>
              </c:numCache>
            </c:numRef>
          </c:cat>
          <c:val>
            <c:numRef>
              <c:f>'Sheet2 (2)'!$B$2:$B$4</c:f>
              <c:numCache>
                <c:formatCode>General</c:formatCode>
                <c:ptCount val="3"/>
                <c:pt idx="0">
                  <c:v>16</c:v>
                </c:pt>
                <c:pt idx="1">
                  <c:v>97</c:v>
                </c:pt>
                <c:pt idx="2">
                  <c:v>86</c:v>
                </c:pt>
              </c:numCache>
            </c:numRef>
          </c:val>
        </c:ser>
        <c:ser>
          <c:idx val="1"/>
          <c:order val="1"/>
          <c:tx>
            <c:strRef>
              <c:f>'Sheet2 (2)'!$C$1</c:f>
              <c:strCache>
                <c:ptCount val="1"/>
                <c:pt idx="0">
                  <c:v>Arama</c:v>
                </c:pt>
              </c:strCache>
            </c:strRef>
          </c:tx>
          <c:cat>
            <c:numRef>
              <c:f>'Sheet2 (2)'!$A$2:$A$4</c:f>
              <c:numCache>
                <c:formatCode>General</c:formatCode>
                <c:ptCount val="3"/>
                <c:pt idx="0">
                  <c:v>2012</c:v>
                </c:pt>
                <c:pt idx="1">
                  <c:v>2011</c:v>
                </c:pt>
                <c:pt idx="2">
                  <c:v>2010</c:v>
                </c:pt>
              </c:numCache>
            </c:numRef>
          </c:cat>
          <c:val>
            <c:numRef>
              <c:f>'Sheet2 (2)'!$C$2:$C$4</c:f>
              <c:numCache>
                <c:formatCode>General</c:formatCode>
                <c:ptCount val="3"/>
                <c:pt idx="0">
                  <c:v>61</c:v>
                </c:pt>
                <c:pt idx="1">
                  <c:v>519</c:v>
                </c:pt>
                <c:pt idx="2">
                  <c:v>328</c:v>
                </c:pt>
              </c:numCache>
            </c:numRef>
          </c:val>
        </c:ser>
        <c:ser>
          <c:idx val="2"/>
          <c:order val="2"/>
          <c:tx>
            <c:strRef>
              <c:f>'Sheet2 (2)'!$D$1</c:f>
              <c:strCache>
                <c:ptCount val="1"/>
                <c:pt idx="0">
                  <c:v>Tam Metin</c:v>
                </c:pt>
              </c:strCache>
            </c:strRef>
          </c:tx>
          <c:cat>
            <c:numRef>
              <c:f>'Sheet2 (2)'!$A$2:$A$4</c:f>
              <c:numCache>
                <c:formatCode>General</c:formatCode>
                <c:ptCount val="3"/>
                <c:pt idx="0">
                  <c:v>2012</c:v>
                </c:pt>
                <c:pt idx="1">
                  <c:v>2011</c:v>
                </c:pt>
                <c:pt idx="2">
                  <c:v>2010</c:v>
                </c:pt>
              </c:numCache>
            </c:numRef>
          </c:cat>
          <c:val>
            <c:numRef>
              <c:f>'Sheet2 (2)'!$D$2:$D$4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</c:ser>
        <c:ser>
          <c:idx val="3"/>
          <c:order val="3"/>
          <c:tx>
            <c:strRef>
              <c:f>'Sheet2 (2)'!$E$1</c:f>
              <c:strCache>
                <c:ptCount val="1"/>
                <c:pt idx="0">
                  <c:v>Özet</c:v>
                </c:pt>
              </c:strCache>
            </c:strRef>
          </c:tx>
          <c:cat>
            <c:numRef>
              <c:f>'Sheet2 (2)'!$A$2:$A$4</c:f>
              <c:numCache>
                <c:formatCode>General</c:formatCode>
                <c:ptCount val="3"/>
                <c:pt idx="0">
                  <c:v>2012</c:v>
                </c:pt>
                <c:pt idx="1">
                  <c:v>2011</c:v>
                </c:pt>
                <c:pt idx="2">
                  <c:v>2010</c:v>
                </c:pt>
              </c:numCache>
            </c:numRef>
          </c:cat>
          <c:val>
            <c:numRef>
              <c:f>'Sheet2 (2)'!$E$2:$E$4</c:f>
              <c:numCache>
                <c:formatCode>General</c:formatCode>
                <c:ptCount val="3"/>
                <c:pt idx="0">
                  <c:v>23</c:v>
                </c:pt>
                <c:pt idx="1">
                  <c:v>53</c:v>
                </c:pt>
                <c:pt idx="2">
                  <c:v>18</c:v>
                </c:pt>
              </c:numCache>
            </c:numRef>
          </c:val>
        </c:ser>
        <c:shape val="box"/>
        <c:axId val="48401024"/>
        <c:axId val="48406912"/>
        <c:axId val="0"/>
      </c:bar3DChart>
      <c:catAx>
        <c:axId val="48401024"/>
        <c:scaling>
          <c:orientation val="minMax"/>
        </c:scaling>
        <c:axPos val="b"/>
        <c:numFmt formatCode="General" sourceLinked="1"/>
        <c:tickLblPos val="nextTo"/>
        <c:crossAx val="48406912"/>
        <c:crosses val="autoZero"/>
        <c:auto val="1"/>
        <c:lblAlgn val="ctr"/>
        <c:lblOffset val="100"/>
      </c:catAx>
      <c:valAx>
        <c:axId val="48406912"/>
        <c:scaling>
          <c:orientation val="minMax"/>
        </c:scaling>
        <c:axPos val="l"/>
        <c:majorGridlines/>
        <c:numFmt formatCode="General" sourceLinked="1"/>
        <c:tickLblPos val="nextTo"/>
        <c:crossAx val="48401024"/>
        <c:crosses val="autoZero"/>
        <c:crossBetween val="between"/>
      </c:valAx>
    </c:plotArea>
    <c:legend>
      <c:legendPos val="r"/>
      <c:layout/>
    </c:legend>
    <c:plotVisOnly val="1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tr-TR"/>
  <c:clrMapOvr bg1="dk1" tx1="lt1" bg2="dk2" tx2="lt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tr-TR"/>
              <a:t>UKÜ-Science</a:t>
            </a:r>
            <a:r>
              <a:rPr lang="tr-TR" baseline="0"/>
              <a:t> Direct Kullanım İstatistiği</a:t>
            </a:r>
            <a:endParaRPr lang="en-US"/>
          </a:p>
        </c:rich>
      </c:tx>
      <c:layout/>
    </c:title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sayı</c:v>
                </c:pt>
              </c:strCache>
            </c:strRef>
          </c:tx>
          <c:cat>
            <c:strRef>
              <c:f>Sheet1!$A$2:$A$7</c:f>
              <c:strCache>
                <c:ptCount val="6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2012(4Aylık)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1139</c:v>
                </c:pt>
                <c:pt idx="1">
                  <c:v>2348</c:v>
                </c:pt>
                <c:pt idx="2">
                  <c:v>3085</c:v>
                </c:pt>
                <c:pt idx="3">
                  <c:v>3778</c:v>
                </c:pt>
                <c:pt idx="4">
                  <c:v>3922</c:v>
                </c:pt>
                <c:pt idx="5">
                  <c:v>2024</c:v>
                </c:pt>
              </c:numCache>
            </c:numRef>
          </c:val>
        </c:ser>
        <c:shape val="box"/>
        <c:axId val="50495488"/>
        <c:axId val="50497024"/>
        <c:axId val="0"/>
      </c:bar3DChart>
      <c:catAx>
        <c:axId val="50495488"/>
        <c:scaling>
          <c:orientation val="minMax"/>
        </c:scaling>
        <c:axPos val="b"/>
        <c:numFmt formatCode="General" sourceLinked="1"/>
        <c:tickLblPos val="nextTo"/>
        <c:crossAx val="50497024"/>
        <c:crosses val="autoZero"/>
        <c:auto val="1"/>
        <c:lblAlgn val="ctr"/>
        <c:lblOffset val="100"/>
      </c:catAx>
      <c:valAx>
        <c:axId val="50497024"/>
        <c:scaling>
          <c:orientation val="minMax"/>
        </c:scaling>
        <c:axPos val="l"/>
        <c:majorGridlines/>
        <c:numFmt formatCode="General" sourceLinked="1"/>
        <c:tickLblPos val="nextTo"/>
        <c:crossAx val="50495488"/>
        <c:crosses val="autoZero"/>
        <c:crossBetween val="between"/>
      </c:valAx>
    </c:plotArea>
    <c:legend>
      <c:legendPos val="r"/>
      <c:layout/>
    </c:legend>
    <c:plotVisOnly val="1"/>
  </c:chart>
  <c:externalData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tr-TR"/>
  <c:clrMapOvr bg1="dk1" tx1="lt1" bg2="dk2" tx2="lt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tr-TR"/>
              <a:t>UKÜ-IEEE</a:t>
            </a:r>
            <a:r>
              <a:rPr lang="tr-TR" baseline="0"/>
              <a:t> Kullanım İstatistiği </a:t>
            </a:r>
            <a:endParaRPr lang="en-US"/>
          </a:p>
        </c:rich>
      </c:tx>
      <c:layout/>
    </c:title>
    <c:view3D>
      <c:rAngAx val="1"/>
    </c:view3D>
    <c:plotArea>
      <c:layout>
        <c:manualLayout>
          <c:layoutTarget val="inner"/>
          <c:xMode val="edge"/>
          <c:yMode val="edge"/>
          <c:x val="0.12654396325459319"/>
          <c:y val="0.18091462525517643"/>
          <c:w val="0.7479295713036006"/>
          <c:h val="0.65482210557013765"/>
        </c:manualLayout>
      </c:layout>
      <c:bar3DChart>
        <c:barDir val="col"/>
        <c:grouping val="stacked"/>
        <c:ser>
          <c:idx val="0"/>
          <c:order val="0"/>
          <c:tx>
            <c:strRef>
              <c:f>Sayfa2!$B$1</c:f>
              <c:strCache>
                <c:ptCount val="1"/>
                <c:pt idx="0">
                  <c:v>Sayı</c:v>
                </c:pt>
              </c:strCache>
            </c:strRef>
          </c:tx>
          <c:cat>
            <c:numRef>
              <c:f>Sayfa2!$A$2:$A$7</c:f>
              <c:numCache>
                <c:formatCode>General</c:formatCode>
                <c:ptCount val="6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</c:numCache>
            </c:numRef>
          </c:cat>
          <c:val>
            <c:numRef>
              <c:f>Sayfa2!$B$2:$B$7</c:f>
              <c:numCache>
                <c:formatCode>General</c:formatCode>
                <c:ptCount val="6"/>
                <c:pt idx="0">
                  <c:v>298</c:v>
                </c:pt>
                <c:pt idx="1">
                  <c:v>1675</c:v>
                </c:pt>
                <c:pt idx="2">
                  <c:v>2015</c:v>
                </c:pt>
                <c:pt idx="3">
                  <c:v>1432</c:v>
                </c:pt>
                <c:pt idx="4">
                  <c:v>4657</c:v>
                </c:pt>
                <c:pt idx="5">
                  <c:v>4853</c:v>
                </c:pt>
              </c:numCache>
            </c:numRef>
          </c:val>
        </c:ser>
        <c:shape val="box"/>
        <c:axId val="50442624"/>
        <c:axId val="50444160"/>
        <c:axId val="0"/>
      </c:bar3DChart>
      <c:catAx>
        <c:axId val="50442624"/>
        <c:scaling>
          <c:orientation val="minMax"/>
        </c:scaling>
        <c:axPos val="b"/>
        <c:numFmt formatCode="General" sourceLinked="1"/>
        <c:tickLblPos val="nextTo"/>
        <c:crossAx val="50444160"/>
        <c:crosses val="autoZero"/>
        <c:auto val="1"/>
        <c:lblAlgn val="ctr"/>
        <c:lblOffset val="100"/>
      </c:catAx>
      <c:valAx>
        <c:axId val="50444160"/>
        <c:scaling>
          <c:orientation val="minMax"/>
        </c:scaling>
        <c:axPos val="l"/>
        <c:majorGridlines/>
        <c:numFmt formatCode="General" sourceLinked="1"/>
        <c:tickLblPos val="nextTo"/>
        <c:crossAx val="50442624"/>
        <c:crosses val="autoZero"/>
        <c:crossBetween val="between"/>
      </c:valAx>
    </c:plotArea>
    <c:legend>
      <c:legendPos val="r"/>
      <c:layout/>
    </c:legend>
    <c:plotVisOnly val="1"/>
  </c:chart>
  <c:externalData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tr-TR"/>
  <c:clrMapOvr bg1="dk1" tx1="lt1" bg2="dk2" tx2="lt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tr-TR"/>
              <a:t>UKÜ-Taylor&amp;Francis</a:t>
            </a:r>
            <a:r>
              <a:rPr lang="tr-TR" baseline="0"/>
              <a:t> Kullanım İstatistiği</a:t>
            </a:r>
            <a:endParaRPr lang="tr-TR"/>
          </a:p>
        </c:rich>
      </c:tx>
      <c:layout>
        <c:manualLayout>
          <c:xMode val="edge"/>
          <c:yMode val="edge"/>
          <c:x val="0.21541696151280706"/>
          <c:y val="3.0892437349784981E-2"/>
        </c:manualLayout>
      </c:layout>
    </c:title>
    <c:view3D>
      <c:rAngAx val="1"/>
    </c:view3D>
    <c:plotArea>
      <c:layout/>
      <c:bar3DChart>
        <c:barDir val="col"/>
        <c:grouping val="clustered"/>
        <c:ser>
          <c:idx val="0"/>
          <c:order val="0"/>
          <c:cat>
            <c:numRef>
              <c:f>'[Copy of Jan-Mar 2012-1.xlsx]Sheet1'!$A$2:$A$4</c:f>
              <c:numCache>
                <c:formatCode>General</c:formatCode>
                <c:ptCount val="3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</c:numCache>
            </c:numRef>
          </c:cat>
          <c:val>
            <c:numRef>
              <c:f>'[Copy of Jan-Mar 2012-1.xlsx]Sheet1'!$B$2:$B$4</c:f>
              <c:numCache>
                <c:formatCode>General</c:formatCode>
                <c:ptCount val="3"/>
                <c:pt idx="0">
                  <c:v>489</c:v>
                </c:pt>
                <c:pt idx="1">
                  <c:v>453</c:v>
                </c:pt>
                <c:pt idx="2">
                  <c:v>678</c:v>
                </c:pt>
              </c:numCache>
            </c:numRef>
          </c:val>
        </c:ser>
        <c:shape val="box"/>
        <c:axId val="50452736"/>
        <c:axId val="50511872"/>
        <c:axId val="0"/>
      </c:bar3DChart>
      <c:catAx>
        <c:axId val="50452736"/>
        <c:scaling>
          <c:orientation val="minMax"/>
        </c:scaling>
        <c:axPos val="b"/>
        <c:numFmt formatCode="General" sourceLinked="1"/>
        <c:tickLblPos val="nextTo"/>
        <c:crossAx val="50511872"/>
        <c:crosses val="autoZero"/>
        <c:auto val="1"/>
        <c:lblAlgn val="ctr"/>
        <c:lblOffset val="100"/>
      </c:catAx>
      <c:valAx>
        <c:axId val="50511872"/>
        <c:scaling>
          <c:orientation val="minMax"/>
        </c:scaling>
        <c:axPos val="l"/>
        <c:majorGridlines/>
        <c:numFmt formatCode="General" sourceLinked="1"/>
        <c:tickLblPos val="nextTo"/>
        <c:crossAx val="50452736"/>
        <c:crosses val="autoZero"/>
        <c:crossBetween val="between"/>
      </c:valAx>
    </c:plotArea>
    <c:legend>
      <c:legendPos val="r"/>
      <c:layout/>
    </c:legend>
    <c:plotVisOnly val="1"/>
  </c:chart>
  <c:externalData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tr-TR"/>
  <c:clrMapOvr bg1="dk1" tx1="lt1" bg2="dk2" tx2="lt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tr-TR" dirty="0" smtClean="0"/>
              <a:t>UKÜ-EBSCOhost </a:t>
            </a:r>
            <a:r>
              <a:rPr lang="tr-TR" dirty="0"/>
              <a:t>Kullanım İstatistiği</a:t>
            </a:r>
            <a:endParaRPr lang="en-US" dirty="0"/>
          </a:p>
        </c:rich>
      </c:tx>
      <c:layout/>
    </c:title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sayı</c:v>
                </c:pt>
              </c:strCache>
            </c:strRef>
          </c:tx>
          <c:cat>
            <c:strRef>
              <c:f>Sheet1!$A$2:$A$4</c:f>
              <c:strCache>
                <c:ptCount val="3"/>
                <c:pt idx="0">
                  <c:v>2010</c:v>
                </c:pt>
                <c:pt idx="1">
                  <c:v>2011</c:v>
                </c:pt>
                <c:pt idx="2">
                  <c:v>2012(5Ay)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1047</c:v>
                </c:pt>
                <c:pt idx="1">
                  <c:v>1885</c:v>
                </c:pt>
                <c:pt idx="2">
                  <c:v>1652</c:v>
                </c:pt>
              </c:numCache>
            </c:numRef>
          </c:val>
        </c:ser>
        <c:shape val="box"/>
        <c:axId val="50815360"/>
        <c:axId val="50816896"/>
        <c:axId val="0"/>
      </c:bar3DChart>
      <c:catAx>
        <c:axId val="50815360"/>
        <c:scaling>
          <c:orientation val="minMax"/>
        </c:scaling>
        <c:axPos val="b"/>
        <c:tickLblPos val="nextTo"/>
        <c:crossAx val="50816896"/>
        <c:crosses val="autoZero"/>
        <c:auto val="1"/>
        <c:lblAlgn val="ctr"/>
        <c:lblOffset val="100"/>
      </c:catAx>
      <c:valAx>
        <c:axId val="50816896"/>
        <c:scaling>
          <c:orientation val="minMax"/>
        </c:scaling>
        <c:axPos val="l"/>
        <c:majorGridlines/>
        <c:numFmt formatCode="General" sourceLinked="1"/>
        <c:tickLblPos val="nextTo"/>
        <c:crossAx val="50815360"/>
        <c:crosses val="autoZero"/>
        <c:crossBetween val="between"/>
      </c:valAx>
    </c:plotArea>
    <c:legend>
      <c:legendPos val="r"/>
      <c:layout/>
    </c:legend>
    <c:plotVisOnly val="1"/>
  </c:chart>
  <c:externalData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tr-TR"/>
  <c:clrMapOvr bg1="dk1" tx1="lt1" bg2="dk2" tx2="lt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tr-TR" dirty="0"/>
              <a:t>UKÜ-</a:t>
            </a:r>
            <a:r>
              <a:rPr lang="tr-TR" sz="1800" b="1" i="0" u="none" strike="noStrike" baseline="0" dirty="0"/>
              <a:t>ULAKBIM Ulusal Veri Tabanları</a:t>
            </a:r>
            <a:endParaRPr lang="en-US" dirty="0"/>
          </a:p>
        </c:rich>
      </c:tx>
      <c:layout>
        <c:manualLayout>
          <c:xMode val="edge"/>
          <c:yMode val="edge"/>
          <c:x val="0.2454025353404895"/>
          <c:y val="7.1154755432480815E-4"/>
        </c:manualLayout>
      </c:layout>
    </c:title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Sheet2!$B$1</c:f>
              <c:strCache>
                <c:ptCount val="1"/>
                <c:pt idx="0">
                  <c:v>sayı</c:v>
                </c:pt>
              </c:strCache>
            </c:strRef>
          </c:tx>
          <c:cat>
            <c:strRef>
              <c:f>Sheet2!$A$2:$A$4</c:f>
              <c:strCache>
                <c:ptCount val="3"/>
                <c:pt idx="0">
                  <c:v>2010</c:v>
                </c:pt>
                <c:pt idx="1">
                  <c:v>2011</c:v>
                </c:pt>
                <c:pt idx="2">
                  <c:v>2012(5Ay)</c:v>
                </c:pt>
              </c:strCache>
            </c:strRef>
          </c:cat>
          <c:val>
            <c:numRef>
              <c:f>Sheet2!$B$2:$B$4</c:f>
              <c:numCache>
                <c:formatCode>General</c:formatCode>
                <c:ptCount val="3"/>
                <c:pt idx="0">
                  <c:v>85</c:v>
                </c:pt>
                <c:pt idx="1">
                  <c:v>97</c:v>
                </c:pt>
                <c:pt idx="2">
                  <c:v>16</c:v>
                </c:pt>
              </c:numCache>
            </c:numRef>
          </c:val>
        </c:ser>
        <c:shape val="box"/>
        <c:axId val="50608384"/>
        <c:axId val="50618368"/>
        <c:axId val="0"/>
      </c:bar3DChart>
      <c:catAx>
        <c:axId val="50608384"/>
        <c:scaling>
          <c:orientation val="minMax"/>
        </c:scaling>
        <c:axPos val="b"/>
        <c:tickLblPos val="nextTo"/>
        <c:crossAx val="50618368"/>
        <c:crosses val="autoZero"/>
        <c:auto val="1"/>
        <c:lblAlgn val="ctr"/>
        <c:lblOffset val="100"/>
      </c:catAx>
      <c:valAx>
        <c:axId val="50618368"/>
        <c:scaling>
          <c:orientation val="minMax"/>
        </c:scaling>
        <c:axPos val="l"/>
        <c:majorGridlines/>
        <c:numFmt formatCode="General" sourceLinked="1"/>
        <c:tickLblPos val="nextTo"/>
        <c:crossAx val="50608384"/>
        <c:crosses val="autoZero"/>
        <c:crossBetween val="between"/>
      </c:valAx>
    </c:plotArea>
    <c:legend>
      <c:legendPos val="r"/>
      <c:layout/>
    </c:legend>
    <c:plotVisOnly val="1"/>
  </c:chart>
  <c:externalData r:id="rId2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03713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>
            <a:lvl1pPr>
              <a:buFontTx/>
              <a:buNone/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82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622925" y="0"/>
            <a:ext cx="4303713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>
            <a:lvl1pPr algn="r">
              <a:buFontTx/>
              <a:buNone/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82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457950"/>
            <a:ext cx="4303713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2" tIns="45716" rIns="91432" bIns="45716" numCol="1" anchor="b" anchorCtr="0" compatLnSpc="1">
            <a:prstTxWarp prst="textNoShape">
              <a:avLst/>
            </a:prstTxWarp>
          </a:bodyPr>
          <a:lstStyle>
            <a:lvl1pPr>
              <a:buFontTx/>
              <a:buNone/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82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22925" y="6457950"/>
            <a:ext cx="4303713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2" tIns="45716" rIns="91432" bIns="45716" numCol="1" anchor="b" anchorCtr="0" compatLnSpc="1">
            <a:prstTxWarp prst="textNoShape">
              <a:avLst/>
            </a:prstTxWarp>
          </a:bodyPr>
          <a:lstStyle>
            <a:lvl1pPr algn="r">
              <a:buFontTx/>
              <a:buNone/>
              <a:defRPr sz="1200">
                <a:cs typeface="+mn-cs"/>
              </a:defRPr>
            </a:lvl1pPr>
          </a:lstStyle>
          <a:p>
            <a:pPr>
              <a:defRPr/>
            </a:pPr>
            <a:fld id="{A7AFD172-A389-4460-9C63-D3A70258E4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03713" cy="3397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>
            <a:lvl1pPr eaLnBrk="0" hangingPunct="0">
              <a:buFontTx/>
              <a:buNone/>
              <a:defRPr sz="1200">
                <a:cs typeface="+mn-cs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1423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21338" y="0"/>
            <a:ext cx="4303712" cy="3397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>
            <a:lvl1pPr algn="r" eaLnBrk="0" hangingPunct="0">
              <a:buFontTx/>
              <a:buNone/>
              <a:defRPr sz="1200">
                <a:cs typeface="+mn-cs"/>
              </a:defRPr>
            </a:lvl1pPr>
          </a:lstStyle>
          <a:p>
            <a:pPr>
              <a:defRPr/>
            </a:pPr>
            <a:fld id="{31BB8476-BF4B-46EB-A9FA-9F1AC5560B18}" type="datetimeFigureOut">
              <a:rPr lang="tr-TR"/>
              <a:pPr>
                <a:defRPr/>
              </a:pPr>
              <a:t>30.05.2012</a:t>
            </a:fld>
            <a:endParaRPr lang="tr-TR"/>
          </a:p>
        </p:txBody>
      </p:sp>
      <p:sp>
        <p:nvSpPr>
          <p:cNvPr id="522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63900" y="509588"/>
            <a:ext cx="3398838" cy="25495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23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2188" y="3228975"/>
            <a:ext cx="7942262" cy="30591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noProof="0" smtClean="0"/>
              <a:t>Click to edit Master text styles</a:t>
            </a:r>
          </a:p>
          <a:p>
            <a:pPr lvl="1"/>
            <a:r>
              <a:rPr lang="tr-TR" noProof="0" smtClean="0"/>
              <a:t>Second level</a:t>
            </a:r>
          </a:p>
          <a:p>
            <a:pPr lvl="2"/>
            <a:r>
              <a:rPr lang="tr-TR" noProof="0" smtClean="0"/>
              <a:t>Third level</a:t>
            </a:r>
          </a:p>
          <a:p>
            <a:pPr lvl="3"/>
            <a:r>
              <a:rPr lang="tr-TR" noProof="0" smtClean="0"/>
              <a:t>Fourth level</a:t>
            </a:r>
          </a:p>
          <a:p>
            <a:pPr lvl="4"/>
            <a:r>
              <a:rPr lang="tr-TR" noProof="0" smtClean="0"/>
              <a:t>Fifth level</a:t>
            </a:r>
          </a:p>
        </p:txBody>
      </p:sp>
      <p:sp>
        <p:nvSpPr>
          <p:cNvPr id="1423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456363"/>
            <a:ext cx="4303713" cy="3397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32" tIns="45716" rIns="91432" bIns="45716" numCol="1" anchor="b" anchorCtr="0" compatLnSpc="1">
            <a:prstTxWarp prst="textNoShape">
              <a:avLst/>
            </a:prstTxWarp>
          </a:bodyPr>
          <a:lstStyle>
            <a:lvl1pPr eaLnBrk="0" hangingPunct="0">
              <a:buFontTx/>
              <a:buNone/>
              <a:defRPr sz="1200">
                <a:cs typeface="+mn-cs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1423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21338" y="6456363"/>
            <a:ext cx="4303712" cy="3397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32" tIns="45716" rIns="91432" bIns="45716" numCol="1" anchor="b" anchorCtr="0" compatLnSpc="1">
            <a:prstTxWarp prst="textNoShape">
              <a:avLst/>
            </a:prstTxWarp>
          </a:bodyPr>
          <a:lstStyle>
            <a:lvl1pPr algn="r" eaLnBrk="0" hangingPunct="0">
              <a:buFontTx/>
              <a:buNone/>
              <a:defRPr sz="1200">
                <a:cs typeface="+mn-cs"/>
              </a:defRPr>
            </a:lvl1pPr>
          </a:lstStyle>
          <a:p>
            <a:pPr>
              <a:defRPr/>
            </a:pPr>
            <a:fld id="{8024348C-50CC-489C-81C7-867A9B7946CC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1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1F6F96-74D1-423B-AE7B-AF335A009931}" type="datetimeFigureOut">
              <a:rPr lang="en-US"/>
              <a:pPr>
                <a:defRPr/>
              </a:pPr>
              <a:t>5/30/2012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E918A5-1CA0-4BE7-9C6A-73D1EB99A948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9D3D4A-9D1D-4FBA-AF4D-00650755EACB}" type="datetimeFigureOut">
              <a:rPr lang="en-US"/>
              <a:pPr>
                <a:defRPr/>
              </a:pPr>
              <a:t>5/30/2012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603312-45A6-42E1-AF04-C6AAB771E89C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78AB9D-CABE-41E1-B864-F647C8DE4D0D}" type="datetimeFigureOut">
              <a:rPr lang="en-US"/>
              <a:pPr>
                <a:defRPr/>
              </a:pPr>
              <a:t>5/30/2012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27F754-EC7E-4712-964C-A0F5FCE27BA6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27314" y="274639"/>
            <a:ext cx="5905500" cy="777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B86EE4-CF9F-4480-A9B9-FBA4B578F959}" type="datetimeFigureOut">
              <a:rPr lang="en-US"/>
              <a:pPr>
                <a:defRPr/>
              </a:pPr>
              <a:t>5/30/2012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5A1083-B21F-4274-B110-D3AF8AED7B6B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3" descr="amblem200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6237288"/>
            <a:ext cx="293688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12"/>
          <p:cNvSpPr txBox="1">
            <a:spLocks noChangeArrowheads="1"/>
          </p:cNvSpPr>
          <p:nvPr userDrawn="1"/>
        </p:nvSpPr>
        <p:spPr bwMode="auto">
          <a:xfrm>
            <a:off x="539750" y="6381750"/>
            <a:ext cx="31670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tr-TR" sz="1400">
                <a:latin typeface="Arial" charset="0"/>
                <a:cs typeface="+mn-cs"/>
              </a:rPr>
              <a:t>Uluslararası Kıbrıs Üniversitesi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2627314" y="274639"/>
            <a:ext cx="5905500" cy="777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627314" y="1412875"/>
            <a:ext cx="2876551" cy="2300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656263" y="1412875"/>
            <a:ext cx="2876551" cy="2300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2627314" y="3865564"/>
            <a:ext cx="2876551" cy="23002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6263" y="3865564"/>
            <a:ext cx="2876551" cy="23002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2865A1-C78F-4FD6-8956-CFBDAB9F12C2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CAF79E-168E-4838-AFA6-4035A3653B1F}" type="datetimeFigureOut">
              <a:rPr lang="en-US"/>
              <a:pPr>
                <a:defRPr/>
              </a:pPr>
              <a:t>5/30/2012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CF6B9C-C01C-4022-84E2-3A82923C17AC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 descr="amblem200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6237288"/>
            <a:ext cx="293688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12"/>
          <p:cNvSpPr txBox="1">
            <a:spLocks noChangeArrowheads="1"/>
          </p:cNvSpPr>
          <p:nvPr userDrawn="1"/>
        </p:nvSpPr>
        <p:spPr bwMode="auto">
          <a:xfrm>
            <a:off x="539750" y="6381750"/>
            <a:ext cx="31670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tr-TR" sz="1400">
                <a:latin typeface="Arial" charset="0"/>
                <a:cs typeface="+mn-cs"/>
              </a:rPr>
              <a:t>Uluslararası Kıbrıs Üniversitesi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7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400534-5A1C-4AAD-8A31-5902B0304B12}" type="datetimeFigureOut">
              <a:rPr lang="en-US"/>
              <a:pPr>
                <a:defRPr/>
              </a:pPr>
              <a:t>5/30/2012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3D5FD3-12E8-47B2-8A2C-6D30358B7E1E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67BC6D-0B67-4CAA-97A1-063E7B4FA10B}" type="datetimeFigureOut">
              <a:rPr lang="en-US"/>
              <a:pPr>
                <a:defRPr/>
              </a:pPr>
              <a:t>5/30/2012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DE8097-56E6-4908-A210-3AE5EC583C38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1535113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1" y="2362201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362201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0E8BFC-EF4A-4068-9F09-C8FCDC47A298}" type="datetimeFigureOut">
              <a:rPr lang="en-US"/>
              <a:pPr>
                <a:defRPr/>
              </a:pPr>
              <a:t>5/30/2012</a:t>
            </a:fld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B1BBBC-072B-4BAA-87C8-1E815F0505F8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19D01B-027F-45B8-AC19-53A93172A57D}" type="datetimeFigureOut">
              <a:rPr lang="en-US"/>
              <a:pPr>
                <a:defRPr/>
              </a:pPr>
              <a:t>5/30/2012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62450-F350-4C95-AFA2-EFFA8FE3C0A3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539750" y="6416675"/>
            <a:ext cx="54800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4875AA-198A-4F1E-8252-788D33A4206B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1" y="1524001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5E9B44-2434-4D16-A511-8D8B771952C6}" type="datetimeFigureOut">
              <a:rPr lang="en-US"/>
              <a:pPr>
                <a:defRPr/>
              </a:pPr>
              <a:t>5/30/2012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78B511-2BAC-4E2A-BF4E-1ACA89EA2A6F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98DFE8-E81C-4ED9-B259-CDE6E2003D78}" type="datetimeFigureOut">
              <a:rPr lang="en-US"/>
              <a:pPr>
                <a:defRPr/>
              </a:pPr>
              <a:t>5/30/2012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EF84D3-5674-4A01-90E3-6D9172676C7C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500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buFontTx/>
              <a:buNone/>
              <a:defRPr sz="1200">
                <a:solidFill>
                  <a:srgbClr val="BCBCBC"/>
                </a:solidFill>
                <a:cs typeface="+mn-cs"/>
              </a:defRPr>
            </a:lvl1pPr>
          </a:lstStyle>
          <a:p>
            <a:pPr>
              <a:defRPr/>
            </a:pPr>
            <a:fld id="{B7097FEA-9FB0-4DC3-A32D-AA4AB2F0FD2C}" type="datetimeFigureOut">
              <a:rPr lang="en-US"/>
              <a:pPr>
                <a:defRPr/>
              </a:pPr>
              <a:t>5/30/2012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buFontTx/>
              <a:buNone/>
              <a:defRPr sz="1200">
                <a:solidFill>
                  <a:srgbClr val="BCBCBC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 algn="r">
              <a:buFontTx/>
              <a:buNone/>
              <a:defRPr sz="1200">
                <a:solidFill>
                  <a:srgbClr val="BCBCBC"/>
                </a:solidFill>
                <a:cs typeface="+mn-cs"/>
              </a:defRPr>
            </a:lvl1pPr>
          </a:lstStyle>
          <a:p>
            <a:pPr>
              <a:defRPr/>
            </a:pPr>
            <a:fld id="{EADA14A9-5EC2-450C-90A3-7532761A2BCA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730" r:id="rId1"/>
    <p:sldLayoutId id="2147484731" r:id="rId2"/>
    <p:sldLayoutId id="2147484740" r:id="rId3"/>
    <p:sldLayoutId id="2147484732" r:id="rId4"/>
    <p:sldLayoutId id="2147484733" r:id="rId5"/>
    <p:sldLayoutId id="2147484734" r:id="rId6"/>
    <p:sldLayoutId id="2147484741" r:id="rId7"/>
    <p:sldLayoutId id="2147484735" r:id="rId8"/>
    <p:sldLayoutId id="2147484736" r:id="rId9"/>
    <p:sldLayoutId id="2147484737" r:id="rId10"/>
    <p:sldLayoutId id="2147484738" r:id="rId11"/>
    <p:sldLayoutId id="2147484742" r:id="rId12"/>
    <p:sldLayoutId id="2147484739" r:id="rId13"/>
    <p:sldLayoutId id="2147484743" r:id="rId14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5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7" Type="http://schemas.openxmlformats.org/officeDocument/2006/relationships/image" Target="../media/image53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jpeg"/><Relationship Id="rId18" Type="http://schemas.openxmlformats.org/officeDocument/2006/relationships/image" Target="../media/image22.png"/><Relationship Id="rId26" Type="http://schemas.openxmlformats.org/officeDocument/2006/relationships/image" Target="../media/image30.png"/><Relationship Id="rId3" Type="http://schemas.openxmlformats.org/officeDocument/2006/relationships/image" Target="../media/image7.jpeg"/><Relationship Id="rId21" Type="http://schemas.openxmlformats.org/officeDocument/2006/relationships/image" Target="../media/image25.png"/><Relationship Id="rId7" Type="http://schemas.openxmlformats.org/officeDocument/2006/relationships/image" Target="../media/image11.jpeg"/><Relationship Id="rId12" Type="http://schemas.openxmlformats.org/officeDocument/2006/relationships/image" Target="../media/image16.jpeg"/><Relationship Id="rId17" Type="http://schemas.openxmlformats.org/officeDocument/2006/relationships/image" Target="../media/image21.jpeg"/><Relationship Id="rId25" Type="http://schemas.openxmlformats.org/officeDocument/2006/relationships/image" Target="../media/image29.png"/><Relationship Id="rId2" Type="http://schemas.openxmlformats.org/officeDocument/2006/relationships/image" Target="../media/image6.jpeg"/><Relationship Id="rId16" Type="http://schemas.openxmlformats.org/officeDocument/2006/relationships/image" Target="../media/image20.jpeg"/><Relationship Id="rId20" Type="http://schemas.openxmlformats.org/officeDocument/2006/relationships/image" Target="../media/image24.png"/><Relationship Id="rId29" Type="http://schemas.openxmlformats.org/officeDocument/2006/relationships/image" Target="../media/image33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jpeg"/><Relationship Id="rId11" Type="http://schemas.openxmlformats.org/officeDocument/2006/relationships/image" Target="../media/image15.jpeg"/><Relationship Id="rId24" Type="http://schemas.openxmlformats.org/officeDocument/2006/relationships/image" Target="../media/image28.png"/><Relationship Id="rId5" Type="http://schemas.openxmlformats.org/officeDocument/2006/relationships/image" Target="../media/image9.jpeg"/><Relationship Id="rId15" Type="http://schemas.openxmlformats.org/officeDocument/2006/relationships/image" Target="../media/image19.jpeg"/><Relationship Id="rId23" Type="http://schemas.openxmlformats.org/officeDocument/2006/relationships/image" Target="../media/image27.png"/><Relationship Id="rId28" Type="http://schemas.openxmlformats.org/officeDocument/2006/relationships/image" Target="../media/image32.png"/><Relationship Id="rId10" Type="http://schemas.openxmlformats.org/officeDocument/2006/relationships/image" Target="../media/image14.jpeg"/><Relationship Id="rId19" Type="http://schemas.openxmlformats.org/officeDocument/2006/relationships/image" Target="../media/image23.png"/><Relationship Id="rId4" Type="http://schemas.openxmlformats.org/officeDocument/2006/relationships/image" Target="../media/image8.jpeg"/><Relationship Id="rId9" Type="http://schemas.openxmlformats.org/officeDocument/2006/relationships/image" Target="../media/image13.jpeg"/><Relationship Id="rId14" Type="http://schemas.openxmlformats.org/officeDocument/2006/relationships/image" Target="../media/image18.jpeg"/><Relationship Id="rId22" Type="http://schemas.openxmlformats.org/officeDocument/2006/relationships/image" Target="../media/image26.png"/><Relationship Id="rId27" Type="http://schemas.openxmlformats.org/officeDocument/2006/relationships/image" Target="../media/image3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7"/>
          <p:cNvSpPr txBox="1">
            <a:spLocks noChangeArrowheads="1"/>
          </p:cNvSpPr>
          <p:nvPr/>
        </p:nvSpPr>
        <p:spPr bwMode="auto">
          <a:xfrm>
            <a:off x="1500188" y="5072063"/>
            <a:ext cx="5857875" cy="13239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tr-TR" sz="2000" b="1" dirty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ULUSLARARASI KIBRIS ÜNİVERSİTESİ</a:t>
            </a:r>
          </a:p>
          <a:p>
            <a:pPr algn="ctr">
              <a:spcBef>
                <a:spcPct val="50000"/>
              </a:spcBef>
              <a:defRPr/>
            </a:pPr>
            <a:r>
              <a:rPr lang="tr-TR" sz="2000" b="1" dirty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Kütüphane Müdürü</a:t>
            </a:r>
          </a:p>
          <a:p>
            <a:pPr algn="ctr">
              <a:spcBef>
                <a:spcPct val="50000"/>
              </a:spcBef>
              <a:defRPr/>
            </a:pPr>
            <a:r>
              <a:rPr lang="tr-TR" sz="2000" b="1" dirty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Gülten SALA gsala@ciu.edu.tr</a:t>
            </a:r>
          </a:p>
        </p:txBody>
      </p:sp>
      <p:pic>
        <p:nvPicPr>
          <p:cNvPr id="6147" name="Picture 7" descr="C:\Users\Barçın\Desktop\kisisel\New folder\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15250" y="5000625"/>
            <a:ext cx="868363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357188" y="2143125"/>
            <a:ext cx="8643937" cy="13239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tr-TR" sz="3200" b="1" dirty="0">
                <a:cs typeface="+mn-cs"/>
              </a:rPr>
              <a:t>Kütüphaneci Bakış Açısından EKUAL</a:t>
            </a:r>
          </a:p>
          <a:p>
            <a:pPr algn="ctr">
              <a:spcBef>
                <a:spcPct val="50000"/>
              </a:spcBef>
              <a:defRPr/>
            </a:pPr>
            <a:r>
              <a:rPr lang="tr-TR" sz="3200" b="1" dirty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29-30 Mayıs 2012 Antalya</a:t>
            </a:r>
          </a:p>
        </p:txBody>
      </p:sp>
      <p:pic>
        <p:nvPicPr>
          <p:cNvPr id="6149" name="Picture 6" descr="http://www.bayburt.edu.tr/%C4%B0dari%20Birimler/kutuphane_dokumantasyon_daire_baskanl%C4%B1g%C4%B1/kutuphane/ekual%20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4625" y="714375"/>
            <a:ext cx="29432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0" name="TextBox 7"/>
          <p:cNvSpPr txBox="1">
            <a:spLocks noChangeArrowheads="1"/>
          </p:cNvSpPr>
          <p:nvPr/>
        </p:nvSpPr>
        <p:spPr bwMode="auto">
          <a:xfrm>
            <a:off x="7143750" y="6396038"/>
            <a:ext cx="19288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</a:pPr>
            <a:r>
              <a:rPr lang="tr-TR" sz="1800"/>
              <a:t>www.ciu.edu.tr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Box 18"/>
          <p:cNvSpPr txBox="1">
            <a:spLocks noChangeArrowheads="1"/>
          </p:cNvSpPr>
          <p:nvPr/>
        </p:nvSpPr>
        <p:spPr bwMode="auto">
          <a:xfrm>
            <a:off x="428625" y="2286000"/>
            <a:ext cx="8964613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tr-TR" sz="2800" dirty="0"/>
              <a:t>Yalnızca Hazırlık sınıfıyla sınırlı  kalmayan, </a:t>
            </a:r>
            <a:endParaRPr lang="tr-TR" sz="2800" dirty="0" smtClean="0"/>
          </a:p>
          <a:p>
            <a:pPr algn="ctr"/>
            <a:r>
              <a:rPr lang="tr-TR" sz="2800" dirty="0" smtClean="0"/>
              <a:t>4 </a:t>
            </a:r>
            <a:r>
              <a:rPr lang="tr-TR" sz="2800" dirty="0"/>
              <a:t>yıl </a:t>
            </a:r>
            <a:r>
              <a:rPr lang="tr-TR" sz="2800" dirty="0" smtClean="0"/>
              <a:t>boyunca </a:t>
            </a:r>
            <a:r>
              <a:rPr lang="tr-TR" sz="2800" dirty="0"/>
              <a:t>devam eden İngilizce dil eğitimi,</a:t>
            </a:r>
          </a:p>
        </p:txBody>
      </p:sp>
      <p:sp>
        <p:nvSpPr>
          <p:cNvPr id="18435" name="Text Box 8"/>
          <p:cNvSpPr txBox="1">
            <a:spLocks noChangeArrowheads="1"/>
          </p:cNvSpPr>
          <p:nvPr/>
        </p:nvSpPr>
        <p:spPr bwMode="auto">
          <a:xfrm>
            <a:off x="2411413" y="3789363"/>
            <a:ext cx="64801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 sz="3600" b="1">
                <a:solidFill>
                  <a:srgbClr val="D3BB61"/>
                </a:solidFill>
              </a:rPr>
              <a:t>Oxford University</a:t>
            </a:r>
            <a:r>
              <a:rPr lang="tr-TR" sz="3600" b="1">
                <a:solidFill>
                  <a:srgbClr val="D3BB61"/>
                </a:solidFill>
                <a:latin typeface="Arial" pitchFamily="34" charset="0"/>
              </a:rPr>
              <a:t> </a:t>
            </a:r>
            <a:r>
              <a:rPr lang="tr-TR" sz="3600" b="1">
                <a:solidFill>
                  <a:srgbClr val="D3BB61"/>
                </a:solidFill>
              </a:rPr>
              <a:t>Press</a:t>
            </a:r>
          </a:p>
        </p:txBody>
      </p:sp>
      <p:sp>
        <p:nvSpPr>
          <p:cNvPr id="18436" name="Text Box 9"/>
          <p:cNvSpPr txBox="1">
            <a:spLocks noChangeArrowheads="1"/>
          </p:cNvSpPr>
          <p:nvPr/>
        </p:nvSpPr>
        <p:spPr bwMode="auto">
          <a:xfrm>
            <a:off x="539750" y="4868863"/>
            <a:ext cx="7993063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tr-TR" sz="2800" dirty="0"/>
              <a:t>tarafından doğrudan desteklenerek, </a:t>
            </a:r>
            <a:endParaRPr lang="tr-TR" sz="2800" dirty="0" smtClean="0"/>
          </a:p>
          <a:p>
            <a:pPr algn="ctr"/>
            <a:r>
              <a:rPr lang="tr-TR" sz="2800" dirty="0" smtClean="0"/>
              <a:t>sürekli </a:t>
            </a:r>
            <a:r>
              <a:rPr lang="tr-TR" sz="2800" dirty="0"/>
              <a:t>gelişimini sürdürmektedir.</a:t>
            </a:r>
          </a:p>
        </p:txBody>
      </p:sp>
      <p:pic>
        <p:nvPicPr>
          <p:cNvPr id="18437" name="Picture 9" descr="pr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3644900"/>
            <a:ext cx="1541462" cy="92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62" name="Text Box 10"/>
          <p:cNvSpPr txBox="1">
            <a:spLocks noChangeArrowheads="1"/>
          </p:cNvSpPr>
          <p:nvPr/>
        </p:nvSpPr>
        <p:spPr bwMode="auto">
          <a:xfrm>
            <a:off x="0" y="260350"/>
            <a:ext cx="9144000" cy="719138"/>
          </a:xfrm>
          <a:prstGeom prst="rect">
            <a:avLst/>
          </a:prstGeom>
          <a:solidFill>
            <a:srgbClr val="EEEECA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tIns="190800"/>
          <a:lstStyle/>
          <a:p>
            <a:pPr algn="ctr">
              <a:spcBef>
                <a:spcPct val="50000"/>
              </a:spcBef>
              <a:defRPr/>
            </a:pPr>
            <a:r>
              <a:rPr lang="tr-TR" b="1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NEDEN ULUSLARARASI KIBRIS ÜNİVERSİTESİ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1196975"/>
            <a:ext cx="9144000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buFont typeface="Wingdings" pitchFamily="2" charset="2"/>
              <a:buNone/>
              <a:defRPr/>
            </a:pPr>
            <a:r>
              <a:rPr lang="tr-TR" sz="3600" b="1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İNGİLİZCE DİL EĞİTİMİ</a:t>
            </a:r>
            <a:endParaRPr lang="tr-TR" sz="3600"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  <a:p>
            <a:pPr>
              <a:defRPr/>
            </a:pPr>
            <a:endParaRPr lang="tr-TR"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Content Placeholder 3"/>
          <p:cNvSpPr>
            <a:spLocks noGrp="1"/>
          </p:cNvSpPr>
          <p:nvPr>
            <p:ph sz="half" idx="2"/>
          </p:nvPr>
        </p:nvSpPr>
        <p:spPr>
          <a:xfrm>
            <a:off x="4929190" y="1285860"/>
            <a:ext cx="3643338" cy="5357826"/>
          </a:xfrm>
        </p:spPr>
        <p:txBody>
          <a:bodyPr/>
          <a:lstStyle/>
          <a:p>
            <a:pPr>
              <a:lnSpc>
                <a:spcPct val="150000"/>
              </a:lnSpc>
              <a:buNone/>
            </a:pPr>
            <a:r>
              <a:rPr lang="tr-TR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  Çoğu yurt dışında eğitim görmüş ve yabancı hocalarla zenginleştirilmiş yüksek nitelikli öğretim kadrosu </a:t>
            </a:r>
          </a:p>
          <a:p>
            <a:pPr>
              <a:buNone/>
            </a:pPr>
            <a:endParaRPr lang="tr-TR" dirty="0" smtClean="0"/>
          </a:p>
        </p:txBody>
      </p:sp>
      <p:pic>
        <p:nvPicPr>
          <p:cNvPr id="5" name="Picture 7" descr="12academc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14282" y="1428736"/>
            <a:ext cx="4357718" cy="5214974"/>
          </a:xfrm>
        </p:spPr>
      </p:pic>
      <p:sp>
        <p:nvSpPr>
          <p:cNvPr id="6" name="Text Box 5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0" y="274638"/>
            <a:ext cx="9144000" cy="922114"/>
          </a:xfrm>
          <a:solidFill>
            <a:srgbClr val="EEEECA"/>
          </a:solidFill>
          <a:ln algn="ctr">
            <a:solidFill>
              <a:schemeClr val="tx1"/>
            </a:solidFill>
            <a:miter lim="800000"/>
            <a:headEnd/>
            <a:tailEnd/>
          </a:ln>
        </p:spPr>
        <p:txBody>
          <a:bodyPr tIns="190800"/>
          <a:lstStyle/>
          <a:p>
            <a:pPr>
              <a:defRPr/>
            </a:pPr>
            <a:r>
              <a:rPr lang="tr-TR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YÜKSEK  NİTELİKLİ  ÖĞRETİM KADROSU</a:t>
            </a:r>
            <a:endParaRPr lang="tr-TR" sz="2800" dirty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28625" y="1214438"/>
            <a:ext cx="7858125" cy="52165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547688" indent="-411163">
              <a:lnSpc>
                <a:spcPct val="90000"/>
              </a:lnSpc>
              <a:spcBef>
                <a:spcPct val="20000"/>
              </a:spcBef>
              <a:buClr>
                <a:srgbClr val="F9F9F9"/>
              </a:buClr>
              <a:buSzPct val="65000"/>
              <a:buFont typeface="Wingdings" pitchFamily="2" charset="2"/>
              <a:buChar char="§"/>
              <a:defRPr/>
            </a:pPr>
            <a:r>
              <a:rPr lang="tr-TR" sz="1800" b="1" dirty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ECZACILIK FAKÜLTESİ</a:t>
            </a:r>
          </a:p>
          <a:p>
            <a:pPr marL="547688" indent="-411163">
              <a:lnSpc>
                <a:spcPct val="90000"/>
              </a:lnSpc>
              <a:spcBef>
                <a:spcPct val="20000"/>
              </a:spcBef>
              <a:buClr>
                <a:srgbClr val="F9F9F9"/>
              </a:buClr>
              <a:buSzPct val="65000"/>
              <a:buFont typeface="Wingdings" pitchFamily="2" charset="2"/>
              <a:buChar char="§"/>
              <a:defRPr/>
            </a:pPr>
            <a:endParaRPr lang="tr-TR" sz="1800" b="1" dirty="0"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  <a:p>
            <a:pPr marL="547688" indent="-411163">
              <a:lnSpc>
                <a:spcPct val="90000"/>
              </a:lnSpc>
              <a:spcBef>
                <a:spcPct val="20000"/>
              </a:spcBef>
              <a:buClr>
                <a:srgbClr val="F9F9F9"/>
              </a:buClr>
              <a:buSzPct val="65000"/>
              <a:buFont typeface="Wingdings" pitchFamily="2" charset="2"/>
              <a:buChar char="§"/>
              <a:defRPr/>
            </a:pPr>
            <a:r>
              <a:rPr lang="tr-TR" sz="1800" b="1" dirty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EĞİTİM   </a:t>
            </a:r>
          </a:p>
          <a:p>
            <a:pPr marL="547688" indent="-411163">
              <a:lnSpc>
                <a:spcPct val="90000"/>
              </a:lnSpc>
              <a:spcBef>
                <a:spcPct val="20000"/>
              </a:spcBef>
              <a:buClr>
                <a:srgbClr val="F9F9F9"/>
              </a:buClr>
              <a:buSzPct val="65000"/>
              <a:buFont typeface="Wingdings" pitchFamily="2" charset="2"/>
              <a:buChar char="§"/>
              <a:defRPr/>
            </a:pPr>
            <a:endParaRPr lang="tr-TR" sz="1800" b="1" dirty="0"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  <a:p>
            <a:pPr marL="547688" indent="-411163">
              <a:lnSpc>
                <a:spcPct val="90000"/>
              </a:lnSpc>
              <a:spcBef>
                <a:spcPct val="20000"/>
              </a:spcBef>
              <a:buClr>
                <a:srgbClr val="F9F9F9"/>
              </a:buClr>
              <a:buSzPct val="65000"/>
              <a:buFont typeface="Wingdings" pitchFamily="2" charset="2"/>
              <a:buChar char="§"/>
              <a:defRPr/>
            </a:pPr>
            <a:r>
              <a:rPr lang="tr-TR" sz="1800" b="1" dirty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FEN-EDEBİYAT</a:t>
            </a:r>
          </a:p>
          <a:p>
            <a:pPr marL="547688" indent="-411163">
              <a:lnSpc>
                <a:spcPct val="90000"/>
              </a:lnSpc>
              <a:spcBef>
                <a:spcPct val="20000"/>
              </a:spcBef>
              <a:buClr>
                <a:srgbClr val="F9F9F9"/>
              </a:buClr>
              <a:buSzPct val="65000"/>
              <a:buFont typeface="Wingdings" pitchFamily="2" charset="2"/>
              <a:buChar char="§"/>
              <a:defRPr/>
            </a:pPr>
            <a:endParaRPr lang="tr-TR" sz="1800" b="1" dirty="0"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  <a:p>
            <a:pPr marL="547688" indent="-411163">
              <a:lnSpc>
                <a:spcPct val="90000"/>
              </a:lnSpc>
              <a:spcBef>
                <a:spcPct val="20000"/>
              </a:spcBef>
              <a:buClr>
                <a:srgbClr val="F9F9F9"/>
              </a:buClr>
              <a:buSzPct val="65000"/>
              <a:buFont typeface="Wingdings" pitchFamily="2" charset="2"/>
              <a:buChar char="§"/>
              <a:defRPr/>
            </a:pPr>
            <a:r>
              <a:rPr lang="tr-TR" sz="1800" b="1" dirty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GÜZEL SANATLAR </a:t>
            </a:r>
          </a:p>
          <a:p>
            <a:pPr marL="547688" indent="-411163">
              <a:lnSpc>
                <a:spcPct val="90000"/>
              </a:lnSpc>
              <a:spcBef>
                <a:spcPct val="20000"/>
              </a:spcBef>
              <a:buClr>
                <a:srgbClr val="F9F9F9"/>
              </a:buClr>
              <a:buSzPct val="65000"/>
              <a:buFont typeface="Wingdings" pitchFamily="2" charset="2"/>
              <a:buChar char="§"/>
              <a:defRPr/>
            </a:pPr>
            <a:endParaRPr lang="tr-TR" sz="1800" b="1" dirty="0"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  <a:p>
            <a:pPr marL="547688" indent="-411163">
              <a:lnSpc>
                <a:spcPct val="90000"/>
              </a:lnSpc>
              <a:spcBef>
                <a:spcPct val="20000"/>
              </a:spcBef>
              <a:buClr>
                <a:srgbClr val="F9F9F9"/>
              </a:buClr>
              <a:buSzPct val="65000"/>
              <a:buFont typeface="Wingdings" pitchFamily="2" charset="2"/>
              <a:buChar char="§"/>
              <a:defRPr/>
            </a:pPr>
            <a:r>
              <a:rPr lang="tr-TR" sz="1800" b="1" dirty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HUKUK </a:t>
            </a:r>
          </a:p>
          <a:p>
            <a:pPr marL="547688" indent="-411163">
              <a:lnSpc>
                <a:spcPct val="90000"/>
              </a:lnSpc>
              <a:spcBef>
                <a:spcPct val="20000"/>
              </a:spcBef>
              <a:buClr>
                <a:srgbClr val="F9F9F9"/>
              </a:buClr>
              <a:buSzPct val="65000"/>
              <a:buFont typeface="Wingdings" pitchFamily="2" charset="2"/>
              <a:buNone/>
              <a:defRPr/>
            </a:pPr>
            <a:endParaRPr lang="tr-TR" sz="1800" b="1" dirty="0"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  <a:p>
            <a:pPr marL="547688" indent="-411163">
              <a:lnSpc>
                <a:spcPct val="90000"/>
              </a:lnSpc>
              <a:spcBef>
                <a:spcPct val="20000"/>
              </a:spcBef>
              <a:buClr>
                <a:srgbClr val="F9F9F9"/>
              </a:buClr>
              <a:buSzPct val="65000"/>
              <a:buFont typeface="Wingdings" pitchFamily="2" charset="2"/>
              <a:buChar char="§"/>
              <a:defRPr/>
            </a:pPr>
            <a:r>
              <a:rPr lang="tr-TR" sz="1800" b="1" dirty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İKTİSADİ ve İDARİ BİLİMLER</a:t>
            </a:r>
          </a:p>
          <a:p>
            <a:pPr marL="547688" indent="-411163">
              <a:lnSpc>
                <a:spcPct val="90000"/>
              </a:lnSpc>
              <a:spcBef>
                <a:spcPct val="20000"/>
              </a:spcBef>
              <a:buClr>
                <a:srgbClr val="F9F9F9"/>
              </a:buClr>
              <a:buSzPct val="65000"/>
              <a:buFont typeface="Wingdings" pitchFamily="2" charset="2"/>
              <a:buChar char="§"/>
              <a:defRPr/>
            </a:pPr>
            <a:endParaRPr lang="tr-TR" sz="1800" b="1" dirty="0"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  <a:p>
            <a:pPr marL="547688" indent="-411163">
              <a:lnSpc>
                <a:spcPct val="90000"/>
              </a:lnSpc>
              <a:spcBef>
                <a:spcPct val="20000"/>
              </a:spcBef>
              <a:buClr>
                <a:srgbClr val="F9F9F9"/>
              </a:buClr>
              <a:buSzPct val="65000"/>
              <a:buFont typeface="Wingdings" pitchFamily="2" charset="2"/>
              <a:buChar char="§"/>
              <a:defRPr/>
            </a:pPr>
            <a:r>
              <a:rPr lang="tr-TR" sz="1800" b="1" dirty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İLETİŞİM</a:t>
            </a:r>
          </a:p>
          <a:p>
            <a:pPr marL="547688" indent="-411163">
              <a:lnSpc>
                <a:spcPct val="90000"/>
              </a:lnSpc>
              <a:spcBef>
                <a:spcPct val="20000"/>
              </a:spcBef>
              <a:buClr>
                <a:srgbClr val="F9F9F9"/>
              </a:buClr>
              <a:buSzPct val="65000"/>
              <a:buFont typeface="Wingdings" pitchFamily="2" charset="2"/>
              <a:buChar char="§"/>
              <a:defRPr/>
            </a:pPr>
            <a:endParaRPr lang="tr-TR" sz="1800" b="1" dirty="0"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  <a:p>
            <a:pPr marL="547688" indent="-411163">
              <a:lnSpc>
                <a:spcPct val="90000"/>
              </a:lnSpc>
              <a:spcBef>
                <a:spcPct val="20000"/>
              </a:spcBef>
              <a:buClr>
                <a:srgbClr val="F9F9F9"/>
              </a:buClr>
              <a:buSzPct val="65000"/>
              <a:buFont typeface="Wingdings" pitchFamily="2" charset="2"/>
              <a:buChar char="§"/>
              <a:defRPr/>
            </a:pPr>
            <a:r>
              <a:rPr lang="tr-TR" sz="1800" b="1" dirty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MÜHENDİSLİK</a:t>
            </a:r>
          </a:p>
          <a:p>
            <a:pPr marL="547688" indent="-411163">
              <a:lnSpc>
                <a:spcPct val="90000"/>
              </a:lnSpc>
              <a:spcBef>
                <a:spcPct val="20000"/>
              </a:spcBef>
              <a:buClr>
                <a:srgbClr val="F9F9F9"/>
              </a:buClr>
              <a:buSzPct val="65000"/>
              <a:buFont typeface="Wingdings" pitchFamily="2" charset="2"/>
              <a:buChar char="§"/>
              <a:defRPr/>
            </a:pPr>
            <a:endParaRPr lang="tr-TR" sz="1800" b="1" dirty="0"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  <a:p>
            <a:pPr marL="547688" indent="-411163">
              <a:lnSpc>
                <a:spcPct val="90000"/>
              </a:lnSpc>
              <a:spcBef>
                <a:spcPct val="20000"/>
              </a:spcBef>
              <a:buClr>
                <a:srgbClr val="F9F9F9"/>
              </a:buClr>
              <a:buSzPct val="65000"/>
              <a:buFont typeface="Wingdings" pitchFamily="2" charset="2"/>
              <a:buChar char="§"/>
              <a:defRPr/>
            </a:pPr>
            <a:r>
              <a:rPr lang="tr-TR" sz="1800" b="1" dirty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TARIM BİLİMLERİ ve TEKNOLOJİLERİ</a:t>
            </a:r>
            <a:endParaRPr lang="tr-TR" sz="1800" b="1" u="sng" dirty="0"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0" y="260350"/>
            <a:ext cx="9144000" cy="719138"/>
          </a:xfrm>
          <a:prstGeom prst="rect">
            <a:avLst/>
          </a:prstGeom>
          <a:solidFill>
            <a:srgbClr val="EEEECA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tIns="190800"/>
          <a:lstStyle/>
          <a:p>
            <a:pPr algn="ctr">
              <a:spcBef>
                <a:spcPct val="50000"/>
              </a:spcBef>
              <a:defRPr/>
            </a:pPr>
            <a:r>
              <a:rPr lang="tr-TR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FAKÜLTELERİMİZ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Box 8"/>
          <p:cNvSpPr txBox="1">
            <a:spLocks noChangeArrowheads="1"/>
          </p:cNvSpPr>
          <p:nvPr/>
        </p:nvSpPr>
        <p:spPr bwMode="auto">
          <a:xfrm>
            <a:off x="4572001" y="1071547"/>
            <a:ext cx="4429156" cy="5681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tr-TR" sz="1600" b="1" dirty="0">
                <a:solidFill>
                  <a:srgbClr val="FFC000"/>
                </a:solidFill>
              </a:rPr>
              <a:t>KAMPÜS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endParaRPr lang="tr-TR" sz="2800" b="1" dirty="0"/>
          </a:p>
          <a:p>
            <a:pPr>
              <a:lnSpc>
                <a:spcPct val="80000"/>
              </a:lnSpc>
              <a:buFontTx/>
              <a:buChar char="•"/>
            </a:pPr>
            <a:r>
              <a:rPr lang="tr-TR" sz="1600" b="1" dirty="0"/>
              <a:t>900.000 m</a:t>
            </a:r>
            <a:r>
              <a:rPr lang="tr-TR" sz="1600" b="1" baseline="30000" dirty="0"/>
              <a:t>2</a:t>
            </a:r>
            <a:r>
              <a:rPr lang="tr-TR" sz="1600" b="1" dirty="0"/>
              <a:t> </a:t>
            </a:r>
            <a:r>
              <a:rPr lang="tr-TR" sz="1600" b="1" dirty="0">
                <a:latin typeface="Arial" pitchFamily="34" charset="0"/>
              </a:rPr>
              <a:t>A</a:t>
            </a:r>
            <a:r>
              <a:rPr lang="tr-TR" sz="1600" b="1" dirty="0"/>
              <a:t>lan üzerine kurulu</a:t>
            </a:r>
          </a:p>
          <a:p>
            <a:pPr>
              <a:lnSpc>
                <a:spcPct val="80000"/>
              </a:lnSpc>
              <a:buFontTx/>
              <a:buChar char="•"/>
            </a:pPr>
            <a:endParaRPr lang="tr-TR" sz="1600" b="1" dirty="0"/>
          </a:p>
          <a:p>
            <a:pPr>
              <a:lnSpc>
                <a:spcPct val="80000"/>
              </a:lnSpc>
              <a:buFontTx/>
              <a:buChar char="•"/>
            </a:pPr>
            <a:r>
              <a:rPr lang="tr-TR" sz="1600" b="1" dirty="0"/>
              <a:t> 91.000 m</a:t>
            </a:r>
            <a:r>
              <a:rPr lang="tr-TR" sz="1600" b="1" baseline="30000" dirty="0"/>
              <a:t>2 </a:t>
            </a:r>
            <a:r>
              <a:rPr lang="tr-TR" sz="1600" b="1" dirty="0"/>
              <a:t>Toplam kapalı alan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tr-TR" sz="1600" b="1" dirty="0"/>
          </a:p>
          <a:p>
            <a:pPr algn="ctr">
              <a:lnSpc>
                <a:spcPct val="150000"/>
              </a:lnSpc>
              <a:buFont typeface="Wingdings" pitchFamily="2" charset="2"/>
              <a:buNone/>
            </a:pPr>
            <a:r>
              <a:rPr lang="tr-TR" sz="1600" b="1" dirty="0" smtClean="0">
                <a:solidFill>
                  <a:srgbClr val="FFC000"/>
                </a:solidFill>
              </a:rPr>
              <a:t>KÜTÜPHANE</a:t>
            </a:r>
            <a:r>
              <a:rPr lang="tr-TR" sz="1600" b="1" dirty="0" smtClean="0"/>
              <a:t>-Bilgi merkezi binası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tr-TR" sz="1600" b="1" dirty="0" smtClean="0"/>
              <a:t>Kat-bilgisayar  laboratuarı 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tr-TR" sz="1600" b="1" dirty="0" smtClean="0"/>
              <a:t>Kat- basılı koleksiyon ve okuyucu   </a:t>
            </a:r>
          </a:p>
          <a:p>
            <a:pPr marL="342900" indent="-342900">
              <a:lnSpc>
                <a:spcPct val="150000"/>
              </a:lnSpc>
            </a:pPr>
            <a:r>
              <a:rPr lang="tr-TR" sz="1600" b="1" dirty="0" smtClean="0"/>
              <a:t>             salonu </a:t>
            </a:r>
            <a:endParaRPr lang="tr-TR" sz="1600" b="1" dirty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tr-TR" sz="1600" b="1" dirty="0"/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tr-TR" sz="1600" b="1" dirty="0">
                <a:solidFill>
                  <a:srgbClr val="FFC000"/>
                </a:solidFill>
              </a:rPr>
              <a:t>                   BÖLÜMLER</a:t>
            </a:r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tr-TR" sz="1600" b="1" dirty="0" smtClean="0"/>
              <a:t>Tarama </a:t>
            </a:r>
            <a:r>
              <a:rPr lang="tr-TR" sz="1600" b="1" dirty="0"/>
              <a:t>bölümü </a:t>
            </a:r>
            <a:br>
              <a:rPr lang="tr-TR" sz="1600" b="1" dirty="0"/>
            </a:br>
            <a:r>
              <a:rPr lang="tr-TR" sz="1600" b="1" dirty="0"/>
              <a:t>Danışma kaynakları bölümü</a:t>
            </a:r>
            <a:br>
              <a:rPr lang="tr-TR" sz="1600" b="1" dirty="0"/>
            </a:br>
            <a:r>
              <a:rPr lang="tr-TR" sz="1600" b="1" dirty="0"/>
              <a:t>Gazete bölümü </a:t>
            </a:r>
            <a:br>
              <a:rPr lang="tr-TR" sz="1600" b="1" dirty="0"/>
            </a:br>
            <a:r>
              <a:rPr lang="tr-TR" sz="1600" b="1" dirty="0"/>
              <a:t>CD/DVD Bölümü</a:t>
            </a:r>
            <a:br>
              <a:rPr lang="tr-TR" sz="1600" b="1" dirty="0"/>
            </a:br>
            <a:r>
              <a:rPr lang="tr-TR" sz="1600" b="1" dirty="0"/>
              <a:t>Sağlama Bölümü</a:t>
            </a:r>
            <a:br>
              <a:rPr lang="tr-TR" sz="1600" b="1" dirty="0"/>
            </a:br>
            <a:r>
              <a:rPr lang="tr-TR" sz="1600" b="1" dirty="0"/>
              <a:t>Kataloglama ve Sınıflama Bölümü </a:t>
            </a:r>
            <a:endParaRPr lang="tr-TR" sz="2800" b="1" dirty="0"/>
          </a:p>
        </p:txBody>
      </p:sp>
      <p:sp>
        <p:nvSpPr>
          <p:cNvPr id="39942" name="Text Box 6"/>
          <p:cNvSpPr txBox="1">
            <a:spLocks noChangeArrowheads="1"/>
          </p:cNvSpPr>
          <p:nvPr/>
        </p:nvSpPr>
        <p:spPr bwMode="auto">
          <a:xfrm>
            <a:off x="0" y="260350"/>
            <a:ext cx="9144000" cy="719138"/>
          </a:xfrm>
          <a:prstGeom prst="rect">
            <a:avLst/>
          </a:prstGeom>
          <a:solidFill>
            <a:srgbClr val="EEEECA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tIns="190800"/>
          <a:lstStyle/>
          <a:p>
            <a:pPr algn="ctr">
              <a:spcBef>
                <a:spcPct val="50000"/>
              </a:spcBef>
              <a:defRPr/>
            </a:pPr>
            <a:r>
              <a:rPr lang="tr-TR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KÜTÜPHANEMİZ</a:t>
            </a:r>
          </a:p>
        </p:txBody>
      </p:sp>
      <p:pic>
        <p:nvPicPr>
          <p:cNvPr id="21508" name="Picture 5" descr="D:\DESKTOP\2012\Slayt 2012 fotoğrafları\CIU  SITE-turkis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3" y="1143000"/>
            <a:ext cx="4362450" cy="545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triped Right Arrow 6"/>
          <p:cNvSpPr/>
          <p:nvPr/>
        </p:nvSpPr>
        <p:spPr>
          <a:xfrm rot="14781755">
            <a:off x="1865313" y="5511800"/>
            <a:ext cx="1244600" cy="676275"/>
          </a:xfrm>
          <a:prstGeom prst="stripedRightArrow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Wingdings" pitchFamily="2" charset="2"/>
              <a:buNone/>
              <a:defRPr/>
            </a:pPr>
            <a:endParaRPr lang="tr-T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9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0" y="274638"/>
            <a:ext cx="9144000" cy="1143000"/>
          </a:xfrm>
          <a:solidFill>
            <a:srgbClr val="EEEECA"/>
          </a:solidFill>
          <a:ln algn="ctr">
            <a:solidFill>
              <a:schemeClr val="tx1"/>
            </a:solidFill>
            <a:miter lim="800000"/>
            <a:headEnd/>
            <a:tailEnd/>
          </a:ln>
        </p:spPr>
        <p:txBody>
          <a:bodyPr tIns="190800"/>
          <a:lstStyle/>
          <a:p>
            <a:pPr>
              <a:spcBef>
                <a:spcPct val="50000"/>
              </a:spcBef>
              <a:defRPr/>
            </a:pPr>
            <a:r>
              <a:rPr lang="tr-TR" sz="28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ULUSLARARASI </a:t>
            </a:r>
            <a:r>
              <a:rPr lang="tr-TR" sz="2800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KIBRIS ÜNİVERSİTESİ</a:t>
            </a:r>
          </a:p>
        </p:txBody>
      </p:sp>
      <p:pic>
        <p:nvPicPr>
          <p:cNvPr id="34819" name="Picture 6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1916832"/>
            <a:ext cx="4038600" cy="3888656"/>
          </a:xfrm>
        </p:spPr>
      </p:pic>
      <p:pic>
        <p:nvPicPr>
          <p:cNvPr id="34820" name="Picture 8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48200" y="1916832"/>
            <a:ext cx="4038600" cy="388865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0" y="1125538"/>
            <a:ext cx="9144000" cy="37861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  <a:defRPr/>
            </a:pPr>
            <a:endParaRPr lang="tr-TR" sz="3600" b="1" dirty="0"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  <a:p>
            <a:pPr>
              <a:buFont typeface="Wingdings" pitchFamily="2" charset="2"/>
              <a:buNone/>
              <a:defRPr/>
            </a:pPr>
            <a:endParaRPr lang="tr-TR" sz="3600" b="1" dirty="0"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  <a:p>
            <a:pPr>
              <a:buFont typeface="Wingdings" pitchFamily="2" charset="2"/>
              <a:buNone/>
              <a:defRPr/>
            </a:pPr>
            <a:r>
              <a:rPr lang="tr-TR" sz="3600" b="1" dirty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	  </a:t>
            </a:r>
          </a:p>
          <a:p>
            <a:pPr>
              <a:buFont typeface="Wingdings" pitchFamily="2" charset="2"/>
              <a:buNone/>
              <a:defRPr/>
            </a:pPr>
            <a:r>
              <a:rPr lang="tr-TR" sz="3600" b="1" dirty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   GELİŞMEKTE </a:t>
            </a:r>
          </a:p>
          <a:p>
            <a:pPr>
              <a:buFont typeface="Wingdings" pitchFamily="2" charset="2"/>
              <a:buNone/>
              <a:defRPr/>
            </a:pPr>
            <a:r>
              <a:rPr lang="tr-TR" sz="3600" b="1" dirty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        OLAN   </a:t>
            </a:r>
          </a:p>
          <a:p>
            <a:pPr>
              <a:buFont typeface="Wingdings" pitchFamily="2" charset="2"/>
              <a:buNone/>
              <a:defRPr/>
            </a:pPr>
            <a:r>
              <a:rPr lang="tr-TR" sz="3600" b="1" dirty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   KÜTÜPHANE</a:t>
            </a:r>
            <a:endParaRPr lang="tr-TR" sz="3600" dirty="0"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  <a:p>
            <a:pPr>
              <a:defRPr/>
            </a:pPr>
            <a:endParaRPr lang="tr-TR" dirty="0"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</p:txBody>
      </p:sp>
      <p:sp>
        <p:nvSpPr>
          <p:cNvPr id="29704" name="Text Box 8"/>
          <p:cNvSpPr txBox="1">
            <a:spLocks noChangeArrowheads="1"/>
          </p:cNvSpPr>
          <p:nvPr/>
        </p:nvSpPr>
        <p:spPr bwMode="auto">
          <a:xfrm>
            <a:off x="0" y="260350"/>
            <a:ext cx="9144000" cy="719138"/>
          </a:xfrm>
          <a:prstGeom prst="rect">
            <a:avLst/>
          </a:prstGeom>
          <a:solidFill>
            <a:srgbClr val="EEEECA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tIns="190800"/>
          <a:lstStyle/>
          <a:p>
            <a:pPr algn="ctr">
              <a:spcBef>
                <a:spcPct val="50000"/>
              </a:spcBef>
              <a:defRPr/>
            </a:pPr>
            <a:r>
              <a:rPr lang="tr-TR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ULUSLARARASI KIBRIS ÜNİVERSİTESİ</a:t>
            </a:r>
          </a:p>
        </p:txBody>
      </p:sp>
      <p:pic>
        <p:nvPicPr>
          <p:cNvPr id="22532" name="Picture 5" descr="D:\DESKTOP\Slayt 2012 fotoğrafları\IMG_00771.jpg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50" y="1357313"/>
            <a:ext cx="4164013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7" name="Text Box 5"/>
          <p:cNvSpPr txBox="1">
            <a:spLocks noChangeArrowheads="1"/>
          </p:cNvSpPr>
          <p:nvPr/>
        </p:nvSpPr>
        <p:spPr bwMode="auto">
          <a:xfrm>
            <a:off x="0" y="285750"/>
            <a:ext cx="9144000" cy="719138"/>
          </a:xfrm>
          <a:prstGeom prst="rect">
            <a:avLst/>
          </a:prstGeom>
          <a:solidFill>
            <a:srgbClr val="EEEECA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tIns="190800"/>
          <a:lstStyle/>
          <a:p>
            <a:pPr algn="ctr"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tr-TR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GENİŞ KAPSAMLI KÜTÜPHANE</a:t>
            </a:r>
          </a:p>
        </p:txBody>
      </p:sp>
      <p:sp>
        <p:nvSpPr>
          <p:cNvPr id="23556" name="Content Placeholder 5"/>
          <p:cNvSpPr>
            <a:spLocks noGrp="1"/>
          </p:cNvSpPr>
          <p:nvPr>
            <p:ph sz="half" idx="2"/>
          </p:nvPr>
        </p:nvSpPr>
        <p:spPr>
          <a:xfrm>
            <a:off x="4214810" y="1600200"/>
            <a:ext cx="4471990" cy="4925144"/>
          </a:xfrm>
        </p:spPr>
        <p:txBody>
          <a:bodyPr/>
          <a:lstStyle/>
          <a:p>
            <a:pPr>
              <a:buNone/>
            </a:pPr>
            <a:r>
              <a:rPr lang="tr-TR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  2006 yılında 17,000 olan basılı kaynak sayımız, 2012 yılında 50,000’i aşmıştır.</a:t>
            </a:r>
          </a:p>
          <a:p>
            <a:pPr>
              <a:buNone/>
            </a:pPr>
            <a:endParaRPr lang="tr-TR" sz="2400" dirty="0" smtClean="0"/>
          </a:p>
          <a:p>
            <a:pPr>
              <a:buNone/>
            </a:pPr>
            <a:r>
              <a:rPr lang="tr-TR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  EKUAL veritabanları sayesinde alanında otorite olan veritabanlarına sahiptir.</a:t>
            </a:r>
          </a:p>
          <a:p>
            <a:endParaRPr lang="tr-TR" dirty="0" smtClean="0"/>
          </a:p>
        </p:txBody>
      </p:sp>
      <p:pic>
        <p:nvPicPr>
          <p:cNvPr id="23557" name="Picture 5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95288" y="1844675"/>
            <a:ext cx="4038600" cy="338455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TextBox 5"/>
          <p:cNvSpPr txBox="1">
            <a:spLocks noChangeArrowheads="1"/>
          </p:cNvSpPr>
          <p:nvPr/>
        </p:nvSpPr>
        <p:spPr bwMode="auto">
          <a:xfrm>
            <a:off x="428625" y="1500188"/>
            <a:ext cx="8391525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04800" indent="-304800">
              <a:buFontTx/>
              <a:buChar char="•"/>
            </a:pPr>
            <a:r>
              <a:rPr lang="tr-TR" sz="2800" dirty="0"/>
              <a:t>Kampüsün tüm açık alanları</a:t>
            </a:r>
            <a:r>
              <a:rPr lang="tr-TR" sz="2800" dirty="0">
                <a:latin typeface="Arial" pitchFamily="34" charset="0"/>
              </a:rPr>
              <a:t>nı</a:t>
            </a:r>
            <a:r>
              <a:rPr lang="tr-TR" sz="2800" dirty="0"/>
              <a:t> kapsayan </a:t>
            </a:r>
          </a:p>
          <a:p>
            <a:pPr marL="304800" indent="-304800"/>
            <a:r>
              <a:rPr lang="tr-TR" sz="2800" dirty="0">
                <a:latin typeface="Arial" pitchFamily="34" charset="0"/>
              </a:rPr>
              <a:t>   </a:t>
            </a:r>
            <a:r>
              <a:rPr lang="tr-TR" sz="2800" dirty="0"/>
              <a:t>wi-fi kablosuz internet </a:t>
            </a:r>
            <a:r>
              <a:rPr lang="tr-TR" sz="2800" dirty="0" smtClean="0"/>
              <a:t>erişimi</a:t>
            </a:r>
          </a:p>
          <a:p>
            <a:pPr marL="304800" indent="-304800">
              <a:buFont typeface="Wingdings" pitchFamily="2" charset="2"/>
              <a:buNone/>
            </a:pPr>
            <a:endParaRPr lang="tr-TR" sz="2800" dirty="0"/>
          </a:p>
          <a:p>
            <a:pPr marL="304800" indent="-304800">
              <a:buFontTx/>
              <a:buChar char="•"/>
            </a:pPr>
            <a:r>
              <a:rPr lang="tr-TR" sz="2800" dirty="0"/>
              <a:t>Derslerde 1/1 bilgisayar öğrenci </a:t>
            </a:r>
            <a:r>
              <a:rPr lang="tr-TR" sz="2800" dirty="0" smtClean="0"/>
              <a:t>oranı</a:t>
            </a:r>
            <a:endParaRPr lang="tr-TR" sz="2800" dirty="0"/>
          </a:p>
          <a:p>
            <a:pPr marL="304800" indent="-304800">
              <a:buFontTx/>
              <a:buChar char="•"/>
            </a:pPr>
            <a:endParaRPr lang="tr-TR" sz="2800" dirty="0"/>
          </a:p>
          <a:p>
            <a:pPr marL="304800" indent="-304800">
              <a:buFontTx/>
              <a:buChar char="•"/>
            </a:pPr>
            <a:r>
              <a:rPr lang="tr-TR" sz="2800" dirty="0"/>
              <a:t>Elektronik kaynaklara </a:t>
            </a:r>
            <a:r>
              <a:rPr lang="tr-TR" sz="2800" dirty="0" smtClean="0"/>
              <a:t>IP dışı erişim </a:t>
            </a:r>
            <a:r>
              <a:rPr lang="tr-TR" sz="2800" dirty="0"/>
              <a:t>için Vekil Sunucu (PROXY) hizmeti</a:t>
            </a:r>
          </a:p>
        </p:txBody>
      </p:sp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0" y="214313"/>
            <a:ext cx="9144000" cy="719137"/>
          </a:xfrm>
          <a:prstGeom prst="rect">
            <a:avLst/>
          </a:prstGeom>
          <a:solidFill>
            <a:srgbClr val="EEEECA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tIns="190800"/>
          <a:lstStyle/>
          <a:p>
            <a:pPr algn="ctr"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tr-TR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TEKNOLOJİK  ALT YAPI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7" name="Picture 2" descr="C:\Users\Barçın\Desktop\kisisel\eku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3" y="1754188"/>
            <a:ext cx="8572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Picture 3" descr="C:\Users\Barçın\Desktop\kisisel\toka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3" y="4071938"/>
            <a:ext cx="785812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0" name="Picture 5" descr="C:\Users\Barçın\Desktop\kisisel\ankos_t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313" y="2890838"/>
            <a:ext cx="785812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1" name="TextBox 10"/>
          <p:cNvSpPr txBox="1">
            <a:spLocks noChangeArrowheads="1"/>
          </p:cNvSpPr>
          <p:nvPr/>
        </p:nvSpPr>
        <p:spPr bwMode="auto">
          <a:xfrm>
            <a:off x="1000125" y="3143250"/>
            <a:ext cx="78581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/>
              <a:t>Anadolu Üniversite Kütüphaneleri Konsorsiyumu</a:t>
            </a:r>
          </a:p>
        </p:txBody>
      </p:sp>
      <p:sp>
        <p:nvSpPr>
          <p:cNvPr id="31752" name="TextBox 11"/>
          <p:cNvSpPr txBox="1">
            <a:spLocks noChangeArrowheads="1"/>
          </p:cNvSpPr>
          <p:nvPr/>
        </p:nvSpPr>
        <p:spPr bwMode="auto">
          <a:xfrm>
            <a:off x="1143000" y="1714500"/>
            <a:ext cx="7786688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 dirty="0"/>
              <a:t>TÜBİTAK  Elektronik Kaynaklar Ulusal Akademik </a:t>
            </a:r>
            <a:r>
              <a:rPr lang="tr-TR" dirty="0" smtClean="0"/>
              <a:t>Lisansı /  TÜBESS </a:t>
            </a:r>
            <a:endParaRPr lang="tr-TR" dirty="0"/>
          </a:p>
        </p:txBody>
      </p:sp>
      <p:sp>
        <p:nvSpPr>
          <p:cNvPr id="31754" name="TextBox 13"/>
          <p:cNvSpPr txBox="1">
            <a:spLocks noChangeArrowheads="1"/>
          </p:cNvSpPr>
          <p:nvPr/>
        </p:nvSpPr>
        <p:spPr bwMode="auto">
          <a:xfrm>
            <a:off x="1000125" y="4286250"/>
            <a:ext cx="33575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/>
              <a:t>Ulusal Toplu Katalog</a:t>
            </a:r>
          </a:p>
        </p:txBody>
      </p:sp>
      <p:sp>
        <p:nvSpPr>
          <p:cNvPr id="31757" name="Text Box 13"/>
          <p:cNvSpPr txBox="1">
            <a:spLocks noChangeArrowheads="1"/>
          </p:cNvSpPr>
          <p:nvPr/>
        </p:nvSpPr>
        <p:spPr bwMode="auto">
          <a:xfrm>
            <a:off x="0" y="285750"/>
            <a:ext cx="9144000" cy="719138"/>
          </a:xfrm>
          <a:prstGeom prst="rect">
            <a:avLst/>
          </a:prstGeom>
          <a:solidFill>
            <a:srgbClr val="EEEECA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tIns="190800"/>
          <a:lstStyle/>
          <a:p>
            <a:pPr algn="ctr">
              <a:spcBef>
                <a:spcPct val="50000"/>
              </a:spcBef>
              <a:defRPr/>
            </a:pPr>
            <a:r>
              <a:rPr lang="tr-TR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UKÜ KÜTÜPHANESİ ÜYELİKLERİ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17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17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1" grpId="0"/>
      <p:bldP spid="31752" grpId="0"/>
      <p:bldP spid="3175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7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0" y="214290"/>
            <a:ext cx="9144000" cy="1131910"/>
          </a:xfrm>
          <a:solidFill>
            <a:srgbClr val="EEEECA"/>
          </a:solidFill>
          <a:ln algn="ctr">
            <a:solidFill>
              <a:schemeClr val="tx1"/>
            </a:solidFill>
            <a:miter lim="800000"/>
            <a:headEnd/>
            <a:tailEnd/>
          </a:ln>
        </p:spPr>
        <p:txBody>
          <a:bodyPr tIns="190800"/>
          <a:lstStyle/>
          <a:p>
            <a:pPr>
              <a:spcBef>
                <a:spcPct val="50000"/>
              </a:spcBef>
              <a:defRPr/>
            </a:pPr>
            <a:r>
              <a:rPr lang="tr-TR" sz="24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KÜTÜPHANELERİN ELEKTRONİK KAYNAKLARA YÖNELMESİ</a:t>
            </a:r>
            <a:endParaRPr lang="tr-TR" sz="2400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</a:endParaRPr>
          </a:p>
        </p:txBody>
      </p:sp>
      <p:sp>
        <p:nvSpPr>
          <p:cNvPr id="6" name="3 Dikdörtgen"/>
          <p:cNvSpPr>
            <a:spLocks noGrp="1"/>
          </p:cNvSpPr>
          <p:nvPr>
            <p:ph idx="1"/>
          </p:nvPr>
        </p:nvSpPr>
        <p:spPr>
          <a:xfrm>
            <a:off x="2214563" y="1500188"/>
            <a:ext cx="4286250" cy="642937"/>
          </a:xfr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Wingdings 2" pitchFamily="18" charset="2"/>
              <a:buNone/>
              <a:defRPr/>
            </a:pPr>
            <a:r>
              <a:rPr lang="tr-TR" sz="1800" dirty="0" smtClean="0">
                <a:solidFill>
                  <a:srgbClr val="A50021"/>
                </a:solidFill>
              </a:rPr>
              <a:t>Teknolojik gelişmelerde  </a:t>
            </a:r>
            <a:endParaRPr lang="tr-TR" sz="1800" dirty="0">
              <a:solidFill>
                <a:srgbClr val="A50021"/>
              </a:solidFill>
            </a:endParaRPr>
          </a:p>
        </p:txBody>
      </p:sp>
      <p:sp>
        <p:nvSpPr>
          <p:cNvPr id="8" name="8 Sağ Ok"/>
          <p:cNvSpPr/>
          <p:nvPr/>
        </p:nvSpPr>
        <p:spPr>
          <a:xfrm rot="16200000">
            <a:off x="5759450" y="1741488"/>
            <a:ext cx="428625" cy="231775"/>
          </a:xfrm>
          <a:prstGeom prst="right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Wingdings" pitchFamily="2" charset="2"/>
              <a:buNone/>
              <a:defRPr/>
            </a:pPr>
            <a:endParaRPr lang="tr-TR" dirty="0">
              <a:solidFill>
                <a:srgbClr val="C00000"/>
              </a:solidFill>
            </a:endParaRPr>
          </a:p>
        </p:txBody>
      </p:sp>
      <p:sp>
        <p:nvSpPr>
          <p:cNvPr id="9" name="4 Aşağı Ok"/>
          <p:cNvSpPr/>
          <p:nvPr/>
        </p:nvSpPr>
        <p:spPr>
          <a:xfrm>
            <a:off x="4429125" y="2214563"/>
            <a:ext cx="214313" cy="35718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Wingdings" pitchFamily="2" charset="2"/>
              <a:buNone/>
              <a:defRPr/>
            </a:pPr>
            <a:endParaRPr lang="tr-TR"/>
          </a:p>
        </p:txBody>
      </p:sp>
      <p:sp>
        <p:nvSpPr>
          <p:cNvPr id="10" name="5 İçerik Yer Tutucusu"/>
          <p:cNvSpPr txBox="1">
            <a:spLocks/>
          </p:cNvSpPr>
          <p:nvPr/>
        </p:nvSpPr>
        <p:spPr bwMode="auto">
          <a:xfrm>
            <a:off x="2214563" y="2643188"/>
            <a:ext cx="4286250" cy="7143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 cap="flat" cmpd="sng" algn="ctr">
            <a:solidFill>
              <a:schemeClr val="accent1">
                <a:shade val="50000"/>
              </a:schemeClr>
            </a:solidFill>
            <a:prstDash val="solid"/>
            <a:miter lim="800000"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marL="547688" indent="-411163" algn="ctr"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None/>
              <a:defRPr/>
            </a:pPr>
            <a:r>
              <a:rPr lang="tr-TR" sz="1800" dirty="0">
                <a:solidFill>
                  <a:srgbClr val="A50021"/>
                </a:solidFill>
              </a:rPr>
              <a:t>Bilgi erişim hızında</a:t>
            </a:r>
          </a:p>
        </p:txBody>
      </p:sp>
      <p:sp>
        <p:nvSpPr>
          <p:cNvPr id="11" name="5 İçerik Yer Tutucusu"/>
          <p:cNvSpPr txBox="1">
            <a:spLocks/>
          </p:cNvSpPr>
          <p:nvPr/>
        </p:nvSpPr>
        <p:spPr>
          <a:xfrm>
            <a:off x="2214563" y="3857625"/>
            <a:ext cx="4357687" cy="7143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marL="365760" indent="-283464" algn="ctr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r>
              <a:rPr lang="tr-TR" sz="1800" dirty="0">
                <a:solidFill>
                  <a:srgbClr val="C00000"/>
                </a:solidFill>
              </a:rPr>
              <a:t>Depolama kapasitelerinde </a:t>
            </a:r>
          </a:p>
        </p:txBody>
      </p:sp>
      <p:sp>
        <p:nvSpPr>
          <p:cNvPr id="14" name="4 Aşağı Ok"/>
          <p:cNvSpPr/>
          <p:nvPr/>
        </p:nvSpPr>
        <p:spPr>
          <a:xfrm>
            <a:off x="4429125" y="3429000"/>
            <a:ext cx="214313" cy="3571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Wingdings" pitchFamily="2" charset="2"/>
              <a:buNone/>
              <a:defRPr/>
            </a:pPr>
            <a:endParaRPr lang="tr-TR"/>
          </a:p>
        </p:txBody>
      </p:sp>
      <p:sp>
        <p:nvSpPr>
          <p:cNvPr id="16" name="4 Aşağı Ok"/>
          <p:cNvSpPr/>
          <p:nvPr/>
        </p:nvSpPr>
        <p:spPr>
          <a:xfrm>
            <a:off x="4429125" y="4714875"/>
            <a:ext cx="214313" cy="3571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Wingdings" pitchFamily="2" charset="2"/>
              <a:buNone/>
              <a:defRPr/>
            </a:pPr>
            <a:endParaRPr lang="tr-TR"/>
          </a:p>
        </p:txBody>
      </p:sp>
      <p:sp>
        <p:nvSpPr>
          <p:cNvPr id="7" name="8 Sağ Ok"/>
          <p:cNvSpPr/>
          <p:nvPr/>
        </p:nvSpPr>
        <p:spPr>
          <a:xfrm rot="16200000">
            <a:off x="5759450" y="2884488"/>
            <a:ext cx="428625" cy="231775"/>
          </a:xfrm>
          <a:prstGeom prst="right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Wingdings" pitchFamily="2" charset="2"/>
              <a:buNone/>
              <a:defRPr/>
            </a:pPr>
            <a:endParaRPr lang="tr-TR" dirty="0">
              <a:solidFill>
                <a:srgbClr val="A50021"/>
              </a:solidFill>
            </a:endParaRPr>
          </a:p>
        </p:txBody>
      </p:sp>
      <p:sp>
        <p:nvSpPr>
          <p:cNvPr id="17" name="8 Sağ Ok"/>
          <p:cNvSpPr/>
          <p:nvPr/>
        </p:nvSpPr>
        <p:spPr>
          <a:xfrm rot="16200000">
            <a:off x="5830888" y="4098925"/>
            <a:ext cx="428625" cy="231775"/>
          </a:xfrm>
          <a:prstGeom prst="right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Wingdings" pitchFamily="2" charset="2"/>
              <a:buNone/>
              <a:defRPr/>
            </a:pPr>
            <a:endParaRPr lang="tr-TR" dirty="0">
              <a:solidFill>
                <a:srgbClr val="A50021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2286000" y="5143500"/>
            <a:ext cx="4214813" cy="9144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Wingdings" pitchFamily="2" charset="2"/>
              <a:buNone/>
              <a:defRPr/>
            </a:pPr>
            <a:r>
              <a:rPr lang="tr-TR" sz="1800" dirty="0">
                <a:solidFill>
                  <a:srgbClr val="C00000"/>
                </a:solidFill>
              </a:rPr>
              <a:t>Çevrimiçi erişimin yaygınlaşmasını sağlamıştır.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00042"/>
            <a:ext cx="9144000" cy="571504"/>
          </a:xfrm>
        </p:spPr>
        <p:txBody>
          <a:bodyPr/>
          <a:lstStyle/>
          <a:p>
            <a:pPr>
              <a:defRPr/>
            </a:pPr>
            <a:r>
              <a:rPr lang="tr-TR" sz="2800" u="sng" dirty="0" smtClean="0">
                <a:latin typeface="Verdana" pitchFamily="34" charset="0"/>
              </a:rPr>
              <a:t>SUNUM</a:t>
            </a:r>
            <a:r>
              <a:rPr lang="tr-TR" sz="2400" u="sng" dirty="0" smtClean="0">
                <a:latin typeface="Verdana" pitchFamily="34" charset="0"/>
              </a:rPr>
              <a:t> </a:t>
            </a:r>
            <a:r>
              <a:rPr lang="tr-TR" sz="2800" u="sng" dirty="0" smtClean="0">
                <a:latin typeface="Verdana" pitchFamily="34" charset="0"/>
              </a:rPr>
              <a:t>İÇERİĞİ</a:t>
            </a:r>
            <a:endParaRPr lang="tr-TR" sz="2800" u="sng" dirty="0">
              <a:latin typeface="Verdana" pitchFamily="34" charset="0"/>
            </a:endParaRPr>
          </a:p>
        </p:txBody>
      </p:sp>
      <p:sp>
        <p:nvSpPr>
          <p:cNvPr id="7171" name="TextBox 4"/>
          <p:cNvSpPr txBox="1">
            <a:spLocks noChangeArrowheads="1"/>
          </p:cNvSpPr>
          <p:nvPr/>
        </p:nvSpPr>
        <p:spPr bwMode="auto">
          <a:xfrm>
            <a:off x="1071563" y="1714500"/>
            <a:ext cx="7358062" cy="461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tr-TR" sz="2000" dirty="0"/>
              <a:t>KKTC’de Eğitim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tr-TR" sz="2000" dirty="0"/>
              <a:t>Uluslararası Kıbrıs Üniversitesi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tr-TR" sz="2000" dirty="0"/>
              <a:t>Uluslararası Kıbrıs Üniversitesi   Kütüphanesi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tr-TR" sz="2000" dirty="0"/>
              <a:t>E-kaynak ihtiyacı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tr-TR" sz="2000" dirty="0"/>
              <a:t>TÜBİTAK ULAKBİM EKUAL Veri Tabanları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tr-TR" sz="2000" dirty="0"/>
              <a:t>EKUAL Veri Tabanları Kullanım Değerlendirmesi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tr-TR" sz="2000" dirty="0"/>
              <a:t>EKUAL Veri Tabanları İlgili Geri Bildirimler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tr-TR" sz="2000" dirty="0"/>
              <a:t>EKUAL Veri Tabanları ilgili Beklentiler</a:t>
            </a:r>
            <a:r>
              <a:rPr lang="tr-TR" dirty="0"/>
              <a:t> </a:t>
            </a:r>
          </a:p>
          <a:p>
            <a:pPr>
              <a:buFont typeface="Wingdings" pitchFamily="2" charset="2"/>
              <a:buNone/>
            </a:pPr>
            <a:endParaRPr lang="tr-TR" dirty="0"/>
          </a:p>
          <a:p>
            <a:pPr>
              <a:buFont typeface="Wingdings" pitchFamily="2" charset="2"/>
              <a:buNone/>
            </a:pP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Box 3"/>
          <p:cNvSpPr txBox="1">
            <a:spLocks noChangeArrowheads="1"/>
          </p:cNvSpPr>
          <p:nvPr/>
        </p:nvSpPr>
        <p:spPr bwMode="auto">
          <a:xfrm>
            <a:off x="214313" y="1571625"/>
            <a:ext cx="8678862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tr-TR" sz="2800" dirty="0" smtClean="0"/>
              <a:t> UKÜ </a:t>
            </a:r>
            <a:r>
              <a:rPr lang="tr-TR" sz="2800" dirty="0"/>
              <a:t>Kütüphanesi, EKUAL sayesinde birçok kaynağa erişim sağlamaktadır. </a:t>
            </a:r>
          </a:p>
          <a:p>
            <a:pPr>
              <a:buFont typeface="Wingdings" pitchFamily="2" charset="2"/>
              <a:buChar char="Ø"/>
            </a:pPr>
            <a:endParaRPr lang="tr-TR" sz="2800" dirty="0"/>
          </a:p>
          <a:p>
            <a:pPr>
              <a:buFont typeface="Wingdings" pitchFamily="2" charset="2"/>
              <a:buChar char="Ø"/>
            </a:pPr>
            <a:r>
              <a:rPr lang="tr-TR" sz="2800" dirty="0" smtClean="0"/>
              <a:t> EKUAL </a:t>
            </a:r>
            <a:r>
              <a:rPr lang="tr-TR" sz="2800" dirty="0"/>
              <a:t>veritabanları, kütüphanemizin kullanımı, gereksinimi, düzeyi ve beklentisine uygundur.</a:t>
            </a:r>
          </a:p>
        </p:txBody>
      </p:sp>
      <p:sp>
        <p:nvSpPr>
          <p:cNvPr id="32775" name="Text Box 7"/>
          <p:cNvSpPr txBox="1">
            <a:spLocks noChangeArrowheads="1"/>
          </p:cNvSpPr>
          <p:nvPr/>
        </p:nvSpPr>
        <p:spPr bwMode="auto">
          <a:xfrm>
            <a:off x="0" y="260350"/>
            <a:ext cx="9144000" cy="719138"/>
          </a:xfrm>
          <a:prstGeom prst="rect">
            <a:avLst/>
          </a:prstGeom>
          <a:solidFill>
            <a:srgbClr val="EEEECA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tIns="190800"/>
          <a:lstStyle/>
          <a:p>
            <a:pPr algn="ctr">
              <a:spcBef>
                <a:spcPct val="50000"/>
              </a:spcBef>
              <a:defRPr/>
            </a:pPr>
            <a:r>
              <a:rPr lang="tr-TR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ULUSLARARASI KIBRIS ÜNİVERSİTESİ ve EKUAL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Content Placeholder 2"/>
          <p:cNvSpPr>
            <a:spLocks noGrp="1"/>
          </p:cNvSpPr>
          <p:nvPr>
            <p:ph idx="1"/>
          </p:nvPr>
        </p:nvSpPr>
        <p:spPr>
          <a:xfrm>
            <a:off x="2357438" y="2071688"/>
            <a:ext cx="4734842" cy="3445544"/>
          </a:xfrm>
        </p:spPr>
        <p:txBody>
          <a:bodyPr/>
          <a:lstStyle/>
          <a:p>
            <a:r>
              <a:rPr lang="tr-TR" sz="3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Kurum için</a:t>
            </a:r>
          </a:p>
          <a:p>
            <a:endParaRPr lang="tr-TR" sz="3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tr-TR" sz="3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Kütüphaneci için</a:t>
            </a:r>
          </a:p>
          <a:p>
            <a:endParaRPr lang="tr-TR" sz="3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tr-TR" sz="3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Kullanıcı  için</a:t>
            </a:r>
          </a:p>
        </p:txBody>
      </p:sp>
      <p:sp>
        <p:nvSpPr>
          <p:cNvPr id="4" name="Text Box 7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0" y="274638"/>
            <a:ext cx="9144000" cy="1143000"/>
          </a:xfrm>
          <a:solidFill>
            <a:srgbClr val="EEEECA"/>
          </a:solidFill>
          <a:ln algn="ctr">
            <a:solidFill>
              <a:schemeClr val="tx1"/>
            </a:solidFill>
            <a:miter lim="800000"/>
            <a:headEnd/>
            <a:tailEnd/>
          </a:ln>
        </p:spPr>
        <p:txBody>
          <a:bodyPr tIns="190800"/>
          <a:lstStyle/>
          <a:p>
            <a:pPr>
              <a:spcBef>
                <a:spcPct val="50000"/>
              </a:spcBef>
              <a:defRPr/>
            </a:pPr>
            <a:r>
              <a:rPr lang="tr-TR" sz="24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ea typeface="+mn-ea"/>
                <a:cs typeface="+mn-cs"/>
              </a:rPr>
              <a:t>EKUAL KULLANIMININ AVANTAJLARI</a:t>
            </a:r>
            <a:endParaRPr lang="tr-TR" sz="2400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gulten\Desktop\253883_10150197826268843_733003842_7138838_1010315_n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628800"/>
            <a:ext cx="4038600" cy="4104456"/>
          </a:xfrm>
          <a:prstGeom prst="rect">
            <a:avLst/>
          </a:prstGeom>
          <a:noFill/>
        </p:spPr>
      </p:pic>
      <p:pic>
        <p:nvPicPr>
          <p:cNvPr id="1027" name="Picture 3" descr="C:\Users\gulten\Desktop\251283_10150197826303843_733003842_7138839_6887242_n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556792"/>
            <a:ext cx="4038600" cy="4176464"/>
          </a:xfrm>
          <a:prstGeom prst="rect">
            <a:avLst/>
          </a:prstGeom>
          <a:noFill/>
        </p:spPr>
      </p:pic>
      <p:sp>
        <p:nvSpPr>
          <p:cNvPr id="7" name="Text Box 7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0" y="274638"/>
            <a:ext cx="9144000" cy="868346"/>
          </a:xfrm>
          <a:solidFill>
            <a:srgbClr val="EEEECA"/>
          </a:solidFill>
          <a:ln algn="ctr">
            <a:solidFill>
              <a:schemeClr val="tx1"/>
            </a:solidFill>
            <a:miter lim="800000"/>
            <a:headEnd/>
            <a:tailEnd/>
          </a:ln>
        </p:spPr>
        <p:txBody>
          <a:bodyPr tIns="190800"/>
          <a:lstStyle/>
          <a:p>
            <a:pPr>
              <a:spcBef>
                <a:spcPct val="50000"/>
              </a:spcBef>
              <a:defRPr/>
            </a:pPr>
            <a:r>
              <a:rPr lang="tr-TR" sz="24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2011 EKUAL TOPLANTISI GALA YEMEĞİ</a:t>
            </a:r>
            <a:endParaRPr lang="tr-TR" sz="2400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Content Placeholder 2"/>
          <p:cNvSpPr>
            <a:spLocks noGrp="1"/>
          </p:cNvSpPr>
          <p:nvPr>
            <p:ph idx="1"/>
          </p:nvPr>
        </p:nvSpPr>
        <p:spPr>
          <a:xfrm>
            <a:off x="428625" y="1071547"/>
            <a:ext cx="8229600" cy="5786454"/>
          </a:xfrm>
        </p:spPr>
        <p:txBody>
          <a:bodyPr/>
          <a:lstStyle/>
          <a:p>
            <a:r>
              <a:rPr lang="tr-TR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Sınırlı bütçeyi etkin kullanma</a:t>
            </a:r>
          </a:p>
          <a:p>
            <a:endParaRPr lang="tr-TR" sz="2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tr-TR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Maliyeti azaltma</a:t>
            </a:r>
          </a:p>
          <a:p>
            <a:endParaRPr lang="tr-TR" sz="2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tr-TR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Fiziki alan kapasitesi ihtiyacını azaltma</a:t>
            </a:r>
          </a:p>
          <a:p>
            <a:endParaRPr lang="tr-TR" sz="2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tr-TR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Hizmetin hızlı, zaman ve mekân sınırı olmadan sunulur hâle gelmesi</a:t>
            </a:r>
          </a:p>
          <a:p>
            <a:endParaRPr lang="tr-TR" sz="2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tr-TR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Bilgiye  kolay ulaşabilme ve ucuz maliyet olanağı sunması</a:t>
            </a:r>
          </a:p>
          <a:p>
            <a:endParaRPr lang="tr-TR" sz="2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tr-TR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Rekabet gücü</a:t>
            </a:r>
          </a:p>
          <a:p>
            <a:pPr>
              <a:buNone/>
            </a:pPr>
            <a:endParaRPr lang="tr-TR" sz="2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endParaRPr lang="tr-TR" sz="2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endParaRPr lang="tr-TR" sz="2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tr-TR" sz="2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tr-TR" sz="1600" dirty="0" smtClean="0"/>
          </a:p>
          <a:p>
            <a:endParaRPr lang="tr-TR" sz="1600" dirty="0" smtClean="0"/>
          </a:p>
          <a:p>
            <a:endParaRPr lang="tr-TR" sz="3200" dirty="0" smtClean="0"/>
          </a:p>
          <a:p>
            <a:pPr>
              <a:buFont typeface="Wingdings 2" pitchFamily="18" charset="2"/>
              <a:buNone/>
            </a:pPr>
            <a:endParaRPr lang="tr-TR" sz="3200" dirty="0" smtClean="0"/>
          </a:p>
          <a:p>
            <a:endParaRPr lang="tr-TR" dirty="0" smtClean="0"/>
          </a:p>
        </p:txBody>
      </p:sp>
      <p:sp>
        <p:nvSpPr>
          <p:cNvPr id="4" name="Text Box 7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0" y="274638"/>
            <a:ext cx="9144000" cy="796908"/>
          </a:xfrm>
          <a:solidFill>
            <a:srgbClr val="EEEECA"/>
          </a:solidFill>
          <a:ln algn="ctr">
            <a:solidFill>
              <a:schemeClr val="tx1"/>
            </a:solidFill>
            <a:miter lim="800000"/>
            <a:headEnd/>
            <a:tailEnd/>
          </a:ln>
        </p:spPr>
        <p:txBody>
          <a:bodyPr tIns="190800"/>
          <a:lstStyle/>
          <a:p>
            <a:pPr>
              <a:spcBef>
                <a:spcPct val="50000"/>
              </a:spcBef>
              <a:defRPr/>
            </a:pPr>
            <a:r>
              <a:rPr lang="tr-TR" sz="24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UKÜ KÜTÜPHANESİ İÇİN EKUAL’İN AVANTAJLARI</a:t>
            </a:r>
            <a:endParaRPr lang="tr-TR" sz="2400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Content Placeholder 2"/>
          <p:cNvSpPr>
            <a:spLocks noGrp="1"/>
          </p:cNvSpPr>
          <p:nvPr>
            <p:ph idx="1"/>
          </p:nvPr>
        </p:nvSpPr>
        <p:spPr>
          <a:xfrm>
            <a:off x="500063" y="1357313"/>
            <a:ext cx="8215312" cy="3943350"/>
          </a:xfrm>
        </p:spPr>
        <p:txBody>
          <a:bodyPr/>
          <a:lstStyle/>
          <a:p>
            <a:r>
              <a:rPr lang="tr-TR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Bilgiye ulaşmayı hem hızlandırdı hem de kolaylaştırdı.</a:t>
            </a:r>
          </a:p>
          <a:p>
            <a:endParaRPr lang="tr-TR" sz="18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tr-TR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Bilimsel araştırmaların hızlı yayınlanması araştırmacının motivasyonunu artırdı.</a:t>
            </a:r>
          </a:p>
          <a:p>
            <a:endParaRPr lang="tr-TR" sz="18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tr-TR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Doğru kaynak gösterimi ve emeğe saygıyı artırdı.</a:t>
            </a:r>
          </a:p>
          <a:p>
            <a:endParaRPr lang="tr-TR" sz="18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tr-TR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Elektronik dergileri ekran üzerinden okumak ve takip etmek basılı dergilere oranla daha zor olduğu ifade edildi.</a:t>
            </a:r>
          </a:p>
          <a:p>
            <a:endParaRPr lang="tr-TR" sz="18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tr-TR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İngilizce bilmeyen öğrenciler, yabancı yayın olduğu için veritabanlarını etkin kullanamadıklarını ifade edildi.</a:t>
            </a:r>
          </a:p>
          <a:p>
            <a:pPr>
              <a:lnSpc>
                <a:spcPct val="150000"/>
              </a:lnSpc>
              <a:buFont typeface="Wingdings 2" pitchFamily="18" charset="2"/>
              <a:buNone/>
            </a:pPr>
            <a:endParaRPr lang="tr-TR" sz="1600" dirty="0" smtClean="0"/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0" y="285728"/>
            <a:ext cx="9144000" cy="850106"/>
          </a:xfrm>
          <a:prstGeom prst="rect">
            <a:avLst/>
          </a:prstGeom>
          <a:solidFill>
            <a:srgbClr val="EEEECA"/>
          </a:solidFill>
          <a:ln algn="ctr">
            <a:solidFill>
              <a:schemeClr val="tx1"/>
            </a:solidFill>
            <a:miter lim="800000"/>
            <a:headEnd/>
            <a:tailEnd/>
          </a:ln>
        </p:spPr>
        <p:txBody>
          <a:bodyPr vert="horz" tIns="190800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400" b="1" i="0" u="none" strike="noStrike" kern="1200" cap="none" spc="0" normalizeH="0" baseline="0" noProof="0" dirty="0" smtClean="0">
                <a:ln w="6350">
                  <a:noFill/>
                </a:ln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Verdana" pitchFamily="34" charset="0"/>
                <a:ea typeface="+mj-ea"/>
                <a:cs typeface="+mj-cs"/>
              </a:rPr>
              <a:t>KULLANICILARDAN ALINAN GERİ BİLDİRİM</a:t>
            </a:r>
            <a:endParaRPr kumimoji="0" lang="tr-TR" sz="2400" b="1" i="0" u="none" strike="noStrike" kern="1200" cap="none" spc="0" normalizeH="0" baseline="0" noProof="0" dirty="0">
              <a:ln w="6350">
                <a:noFill/>
              </a:ln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/>
          <a:lstStyle/>
          <a:p>
            <a:pPr marL="273050" indent="-273050" eaLnBrk="1" hangingPunct="1">
              <a:spcBef>
                <a:spcPts val="600"/>
              </a:spcBef>
              <a:buClr>
                <a:schemeClr val="accent1"/>
              </a:buClr>
              <a:buSzPct val="70000"/>
              <a:buFont typeface="Courier New" pitchFamily="49" charset="0"/>
              <a:buChar char="o"/>
            </a:pPr>
            <a:r>
              <a:rPr lang="tr-TR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Uzaktan erişim imkanı var</a:t>
            </a:r>
          </a:p>
          <a:p>
            <a:pPr marL="273050" indent="-273050" eaLnBrk="1" hangingPunct="1">
              <a:spcBef>
                <a:spcPts val="600"/>
              </a:spcBef>
              <a:buClr>
                <a:schemeClr val="accent1"/>
              </a:buClr>
              <a:buSzPct val="70000"/>
              <a:buFont typeface="Courier New" pitchFamily="49" charset="0"/>
              <a:buChar char="o"/>
            </a:pPr>
            <a:endParaRPr lang="tr-TR" sz="18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273050" indent="-273050" eaLnBrk="1" hangingPunct="1">
              <a:spcBef>
                <a:spcPts val="600"/>
              </a:spcBef>
              <a:buClr>
                <a:schemeClr val="accent1"/>
              </a:buClr>
              <a:buSzPct val="70000"/>
              <a:buFont typeface="Courier New" pitchFamily="49" charset="0"/>
              <a:buChar char="o"/>
            </a:pPr>
            <a:r>
              <a:rPr lang="tr-TR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Tarama arayüzleri kullanışlı</a:t>
            </a:r>
          </a:p>
          <a:p>
            <a:pPr marL="273050" indent="-273050" eaLnBrk="1" hangingPunct="1">
              <a:spcBef>
                <a:spcPts val="600"/>
              </a:spcBef>
              <a:buClr>
                <a:schemeClr val="accent1"/>
              </a:buClr>
              <a:buSzPct val="70000"/>
              <a:buFont typeface="Courier New" pitchFamily="49" charset="0"/>
              <a:buChar char="o"/>
            </a:pPr>
            <a:endParaRPr lang="tr-TR" sz="18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273050" indent="-273050" eaLnBrk="1" hangingPunct="1">
              <a:spcBef>
                <a:spcPts val="600"/>
              </a:spcBef>
              <a:buClr>
                <a:schemeClr val="accent1"/>
              </a:buClr>
              <a:buSzPct val="70000"/>
              <a:buFont typeface="Courier New" pitchFamily="49" charset="0"/>
              <a:buChar char="o"/>
            </a:pPr>
            <a:r>
              <a:rPr lang="tr-TR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Filtreleme özelliklerine sahip</a:t>
            </a:r>
          </a:p>
          <a:p>
            <a:pPr marL="273050" indent="-273050" eaLnBrk="1" hangingPunct="1">
              <a:spcBef>
                <a:spcPts val="600"/>
              </a:spcBef>
              <a:buClr>
                <a:schemeClr val="accent1"/>
              </a:buClr>
              <a:buSzPct val="70000"/>
              <a:buFont typeface="Courier New" pitchFamily="49" charset="0"/>
              <a:buChar char="o"/>
            </a:pPr>
            <a:endParaRPr lang="tr-TR" sz="18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273050" indent="-273050" eaLnBrk="1" hangingPunct="1">
              <a:spcBef>
                <a:spcPts val="600"/>
              </a:spcBef>
              <a:buClr>
                <a:schemeClr val="accent1"/>
              </a:buClr>
              <a:buSzPct val="70000"/>
              <a:buFont typeface="Courier New" pitchFamily="49" charset="0"/>
              <a:buChar char="o"/>
            </a:pPr>
            <a:r>
              <a:rPr lang="tr-TR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Yardım sayfaları, Türkçe kullanım kılavuzu ile açıklayıcı bilgi sunması</a:t>
            </a:r>
          </a:p>
          <a:p>
            <a:pPr marL="273050" indent="-273050" eaLnBrk="1" hangingPunct="1">
              <a:spcBef>
                <a:spcPts val="600"/>
              </a:spcBef>
              <a:buClr>
                <a:schemeClr val="accent1"/>
              </a:buClr>
              <a:buSzPct val="70000"/>
              <a:buFont typeface="Courier New" pitchFamily="49" charset="0"/>
              <a:buChar char="o"/>
            </a:pPr>
            <a:endParaRPr lang="tr-TR" sz="18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273050" indent="-273050" eaLnBrk="1" hangingPunct="1">
              <a:spcBef>
                <a:spcPts val="600"/>
              </a:spcBef>
              <a:buClr>
                <a:schemeClr val="accent1"/>
              </a:buClr>
              <a:buSzPct val="70000"/>
              <a:buFont typeface="Courier New" pitchFamily="49" charset="0"/>
              <a:buChar char="o"/>
            </a:pPr>
            <a:r>
              <a:rPr lang="tr-TR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Hızlı danışmanlık hizmeti alınması</a:t>
            </a:r>
          </a:p>
          <a:p>
            <a:pPr marL="273050" indent="-273050" eaLnBrk="1" hangingPunct="1">
              <a:spcBef>
                <a:spcPts val="600"/>
              </a:spcBef>
              <a:buClr>
                <a:schemeClr val="accent1"/>
              </a:buClr>
              <a:buSzPct val="70000"/>
              <a:buFont typeface="Courier New" pitchFamily="49" charset="0"/>
              <a:buChar char="o"/>
            </a:pPr>
            <a:endParaRPr lang="tr-TR" sz="18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273050" indent="-273050" eaLnBrk="1" hangingPunct="1">
              <a:spcBef>
                <a:spcPts val="600"/>
              </a:spcBef>
              <a:buClr>
                <a:schemeClr val="accent1"/>
              </a:buClr>
              <a:buSzPct val="70000"/>
              <a:buFont typeface="Courier New" pitchFamily="49" charset="0"/>
              <a:buChar char="o"/>
            </a:pPr>
            <a:r>
              <a:rPr lang="tr-TR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Bilimsel çalışmalarda yapılan alıntılara ulaşmakta zaman içerisinde sorunlarla karşılaşılabilme olasılığının olması endişe yaratmaktadır</a:t>
            </a:r>
            <a:endParaRPr lang="tr-TR" sz="18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Text Box 7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0" y="274638"/>
            <a:ext cx="9144000" cy="850106"/>
          </a:xfrm>
          <a:solidFill>
            <a:srgbClr val="EEEECA"/>
          </a:solidFill>
          <a:ln algn="ctr">
            <a:solidFill>
              <a:schemeClr val="tx1"/>
            </a:solidFill>
            <a:miter lim="800000"/>
            <a:headEnd/>
            <a:tailEnd/>
          </a:ln>
        </p:spPr>
        <p:txBody>
          <a:bodyPr tIns="190800"/>
          <a:lstStyle/>
          <a:p>
            <a:pPr>
              <a:spcBef>
                <a:spcPct val="50000"/>
              </a:spcBef>
              <a:defRPr/>
            </a:pPr>
            <a:r>
              <a:rPr lang="tr-TR" sz="24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KULLANICILARDAN ALINAN GERİ BİLDİRİM</a:t>
            </a:r>
            <a:endParaRPr lang="tr-TR" sz="2400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3" name="Picture 5" descr="EBSC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1555750"/>
            <a:ext cx="865188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7" name="Picture 9" descr="sciencedirec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3213100"/>
            <a:ext cx="86360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9" name="Text Box 12"/>
          <p:cNvSpPr txBox="1">
            <a:spLocks noChangeArrowheads="1"/>
          </p:cNvSpPr>
          <p:nvPr/>
        </p:nvSpPr>
        <p:spPr bwMode="auto">
          <a:xfrm>
            <a:off x="1547813" y="1628775"/>
            <a:ext cx="55245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/>
              <a:t>EBSCOhost Veri Tabanları</a:t>
            </a:r>
          </a:p>
        </p:txBody>
      </p:sp>
      <p:sp>
        <p:nvSpPr>
          <p:cNvPr id="30730" name="Text Box 14"/>
          <p:cNvSpPr txBox="1">
            <a:spLocks noChangeArrowheads="1"/>
          </p:cNvSpPr>
          <p:nvPr/>
        </p:nvSpPr>
        <p:spPr bwMode="auto">
          <a:xfrm>
            <a:off x="1547813" y="2347913"/>
            <a:ext cx="31686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/>
              <a:t>Taylor &amp; Francis</a:t>
            </a:r>
          </a:p>
        </p:txBody>
      </p:sp>
      <p:sp>
        <p:nvSpPr>
          <p:cNvPr id="30731" name="Text Box 15"/>
          <p:cNvSpPr txBox="1">
            <a:spLocks noChangeArrowheads="1"/>
          </p:cNvSpPr>
          <p:nvPr/>
        </p:nvSpPr>
        <p:spPr bwMode="auto">
          <a:xfrm>
            <a:off x="1619250" y="3284538"/>
            <a:ext cx="53101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/>
              <a:t>ELSEVIER ScienceDirect</a:t>
            </a:r>
          </a:p>
        </p:txBody>
      </p:sp>
      <p:sp>
        <p:nvSpPr>
          <p:cNvPr id="30732" name="Text Box 16"/>
          <p:cNvSpPr txBox="1">
            <a:spLocks noChangeArrowheads="1"/>
          </p:cNvSpPr>
          <p:nvPr/>
        </p:nvSpPr>
        <p:spPr bwMode="auto">
          <a:xfrm>
            <a:off x="1619250" y="4076700"/>
            <a:ext cx="50403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/>
              <a:t>Web of Science</a:t>
            </a:r>
          </a:p>
        </p:txBody>
      </p:sp>
      <p:sp>
        <p:nvSpPr>
          <p:cNvPr id="30733" name="Text Box 17"/>
          <p:cNvSpPr txBox="1">
            <a:spLocks noChangeArrowheads="1"/>
          </p:cNvSpPr>
          <p:nvPr/>
        </p:nvSpPr>
        <p:spPr bwMode="auto">
          <a:xfrm>
            <a:off x="1619250" y="4868863"/>
            <a:ext cx="504031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/>
              <a:t>IEEE Xplore</a:t>
            </a:r>
          </a:p>
        </p:txBody>
      </p:sp>
      <p:sp>
        <p:nvSpPr>
          <p:cNvPr id="30734" name="Text Box 18"/>
          <p:cNvSpPr txBox="1">
            <a:spLocks noChangeArrowheads="1"/>
          </p:cNvSpPr>
          <p:nvPr/>
        </p:nvSpPr>
        <p:spPr bwMode="auto">
          <a:xfrm>
            <a:off x="1619250" y="5589588"/>
            <a:ext cx="504031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/>
              <a:t>iThenticate</a:t>
            </a:r>
          </a:p>
        </p:txBody>
      </p:sp>
      <p:sp>
        <p:nvSpPr>
          <p:cNvPr id="30737" name="Text Box 17"/>
          <p:cNvSpPr txBox="1">
            <a:spLocks noChangeArrowheads="1"/>
          </p:cNvSpPr>
          <p:nvPr/>
        </p:nvSpPr>
        <p:spPr bwMode="auto">
          <a:xfrm>
            <a:off x="0" y="260350"/>
            <a:ext cx="9144000" cy="719138"/>
          </a:xfrm>
          <a:prstGeom prst="rect">
            <a:avLst/>
          </a:prstGeom>
          <a:solidFill>
            <a:srgbClr val="EEEECA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tIns="190800"/>
          <a:lstStyle/>
          <a:p>
            <a:pPr algn="ctr">
              <a:spcBef>
                <a:spcPct val="50000"/>
              </a:spcBef>
              <a:defRPr/>
            </a:pPr>
            <a:r>
              <a:rPr lang="tr-TR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UKÜ TÜBİTAK ULAKBİM EKUAL VERİ TABANLARI</a:t>
            </a:r>
          </a:p>
        </p:txBody>
      </p:sp>
      <p:pic>
        <p:nvPicPr>
          <p:cNvPr id="32779" name="Picture 15" descr="D:\Desktop\webofsc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" y="4000500"/>
            <a:ext cx="877888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80" name="Picture 16" descr="D:\Desktop\IEEE_log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500" y="4786313"/>
            <a:ext cx="785813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81" name="Picture 19" descr="D:\Desktop\188870473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1500" y="5643563"/>
            <a:ext cx="796925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82" name="Picture 20" descr="D:\Desktop\tandfonline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1500" y="2428875"/>
            <a:ext cx="817563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7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7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7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7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7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07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7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7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07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07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9" grpId="0"/>
      <p:bldP spid="30730" grpId="0"/>
      <p:bldP spid="30731" grpId="0"/>
      <p:bldP spid="30732" grpId="0"/>
      <p:bldP spid="30733" grpId="0"/>
      <p:bldP spid="3073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Content Placeholder 2"/>
          <p:cNvSpPr>
            <a:spLocks noGrp="1"/>
          </p:cNvSpPr>
          <p:nvPr>
            <p:ph idx="1"/>
          </p:nvPr>
        </p:nvSpPr>
        <p:spPr>
          <a:xfrm>
            <a:off x="571500" y="1772816"/>
            <a:ext cx="8229600" cy="4032448"/>
          </a:xfrm>
        </p:spPr>
        <p:txBody>
          <a:bodyPr/>
          <a:lstStyle/>
          <a:p>
            <a:pPr>
              <a:buNone/>
            </a:pPr>
            <a:r>
              <a:rPr lang="tr-TR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TÜBİTAK EKUAL ile </a:t>
            </a:r>
          </a:p>
          <a:p>
            <a:endParaRPr lang="tr-TR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tr-TR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13,223 tam e-dergi, </a:t>
            </a:r>
          </a:p>
          <a:p>
            <a:endParaRPr lang="tr-TR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tr-TR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880.000 Uluslararası konferans bildirisi, </a:t>
            </a:r>
          </a:p>
          <a:p>
            <a:endParaRPr lang="tr-TR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tr-TR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1800 Uluslararası standarda erişim sağlanmaktadır.</a:t>
            </a:r>
          </a:p>
        </p:txBody>
      </p:sp>
      <p:sp>
        <p:nvSpPr>
          <p:cNvPr id="4" name="Text Box 17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0" y="274638"/>
            <a:ext cx="9144000" cy="1143000"/>
          </a:xfrm>
          <a:solidFill>
            <a:srgbClr val="EEEECA"/>
          </a:solidFill>
          <a:ln algn="ctr">
            <a:solidFill>
              <a:schemeClr val="tx1"/>
            </a:solidFill>
            <a:miter lim="800000"/>
            <a:headEnd/>
            <a:tailEnd/>
          </a:ln>
        </p:spPr>
        <p:txBody>
          <a:bodyPr tIns="190800"/>
          <a:lstStyle/>
          <a:p>
            <a:pPr>
              <a:spcBef>
                <a:spcPct val="50000"/>
              </a:spcBef>
              <a:defRPr/>
            </a:pPr>
            <a:r>
              <a:rPr lang="tr-TR" sz="24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UKÜ KÜTÜPHANESİNİN EKUAL KAPSAMINDA ERİŞEBİLDİĞİ BİLGİ KAYNAKLARI</a:t>
            </a:r>
            <a:endParaRPr lang="tr-TR" sz="2400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708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 Box 5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0" y="274638"/>
            <a:ext cx="9144000" cy="1143000"/>
          </a:xfrm>
          <a:solidFill>
            <a:srgbClr val="EEEECA"/>
          </a:solidFill>
          <a:ln algn="ctr">
            <a:solidFill>
              <a:schemeClr val="tx1"/>
            </a:solidFill>
            <a:miter lim="800000"/>
            <a:headEnd/>
            <a:tailEnd/>
          </a:ln>
        </p:spPr>
        <p:txBody>
          <a:bodyPr tIns="190800">
            <a:noAutofit/>
          </a:bodyPr>
          <a:lstStyle/>
          <a:p>
            <a:pPr>
              <a:spcBef>
                <a:spcPct val="50000"/>
              </a:spcBef>
              <a:defRPr/>
            </a:pPr>
            <a:r>
              <a:rPr lang="tr-TR" sz="28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EKUAL EBSCOHOST VERİ TABANLARI </a:t>
            </a:r>
            <a:br>
              <a:rPr lang="tr-TR" sz="28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</a:br>
            <a:r>
              <a:rPr lang="tr-TR" sz="28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2011 YILI İSTATİSTİKLERİ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Content Placeholder 3"/>
          <p:cNvSpPr>
            <a:spLocks noGrp="1"/>
          </p:cNvSpPr>
          <p:nvPr>
            <p:ph sz="half" idx="2"/>
          </p:nvPr>
        </p:nvSpPr>
        <p:spPr>
          <a:xfrm>
            <a:off x="5715000" y="1500188"/>
            <a:ext cx="3214688" cy="4714875"/>
          </a:xfrm>
        </p:spPr>
        <p:txBody>
          <a:bodyPr/>
          <a:lstStyle/>
          <a:p>
            <a:r>
              <a:rPr lang="tr-TR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2012 yılının ilk 5 ayında 2011 yılının 12 ayını geçen tam metin kullanımı görülmektedir. </a:t>
            </a:r>
          </a:p>
          <a:p>
            <a:endParaRPr lang="tr-TR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tr-TR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Ortalama oturum kullanım  süresinin de 4 dakika arttığı görülmektedir. </a:t>
            </a:r>
          </a:p>
          <a:p>
            <a:endParaRPr lang="tr-TR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tr-TR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Süreyle bahsedecek olursak 5 ayda EBSCOhost ara yüzü taranan bilgisayarlar 1459,2 saat açık kalmıştır.</a:t>
            </a:r>
          </a:p>
          <a:p>
            <a:endParaRPr lang="tr-TR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tr-TR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60 gün kesintisiz açık kalan EBSCOhost bilgisayarları olduğu anlamına gelmektedir.</a:t>
            </a:r>
          </a:p>
        </p:txBody>
      </p:sp>
      <p:sp>
        <p:nvSpPr>
          <p:cNvPr id="6" name="Text Box 5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0" y="214290"/>
            <a:ext cx="9144000" cy="1000132"/>
          </a:xfrm>
          <a:solidFill>
            <a:srgbClr val="EEEECA"/>
          </a:solidFill>
          <a:ln algn="ctr">
            <a:solidFill>
              <a:schemeClr val="tx1"/>
            </a:solidFill>
            <a:miter lim="800000"/>
            <a:headEnd/>
            <a:tailEnd/>
          </a:ln>
        </p:spPr>
        <p:txBody>
          <a:bodyPr tIns="190800">
            <a:noAutofit/>
          </a:bodyPr>
          <a:lstStyle/>
          <a:p>
            <a:pPr>
              <a:spcBef>
                <a:spcPct val="50000"/>
              </a:spcBef>
              <a:defRPr/>
            </a:pPr>
            <a:r>
              <a:rPr lang="tr-TR" sz="28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EKUAL EBSCOhost VERİ TABANLARI </a:t>
            </a:r>
            <a:br>
              <a:rPr lang="tr-TR" sz="28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</a:br>
            <a:r>
              <a:rPr lang="tr-TR" sz="28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UKÜ Ocak 2010-Aralık 2012 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half" idx="1"/>
          </p:nvPr>
        </p:nvGraphicFramePr>
        <p:xfrm>
          <a:off x="457200" y="1600200"/>
          <a:ext cx="5543560" cy="46148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8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0" y="274638"/>
            <a:ext cx="9144000" cy="523220"/>
          </a:xfrm>
          <a:solidFill>
            <a:srgbClr val="EEEECA"/>
          </a:solidFill>
          <a:ln algn="ctr">
            <a:solidFill>
              <a:schemeClr val="tx1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tr-TR" sz="28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KUZEY KIBRIS TÜRK CUMHURİYETİ</a:t>
            </a:r>
            <a:endParaRPr lang="tr-TR" sz="2800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</a:endParaRPr>
          </a:p>
        </p:txBody>
      </p:sp>
      <p:pic>
        <p:nvPicPr>
          <p:cNvPr id="8195" name="Picture 4" descr="D:\Desktop\kktc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71625" y="1500188"/>
            <a:ext cx="5572125" cy="44291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Content Placeholder 3"/>
          <p:cNvSpPr>
            <a:spLocks noGrp="1"/>
          </p:cNvSpPr>
          <p:nvPr>
            <p:ph sz="half" idx="2"/>
          </p:nvPr>
        </p:nvSpPr>
        <p:spPr>
          <a:xfrm>
            <a:off x="5429250" y="1428750"/>
            <a:ext cx="3714750" cy="5429250"/>
          </a:xfrm>
        </p:spPr>
        <p:txBody>
          <a:bodyPr/>
          <a:lstStyle/>
          <a:p>
            <a:r>
              <a:rPr lang="tr-TR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1652 oturumda 11180 arama gerçekleşmiştir. </a:t>
            </a:r>
          </a:p>
          <a:p>
            <a:pPr>
              <a:buNone/>
            </a:pPr>
            <a:endParaRPr lang="tr-TR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tr-TR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Araştırma yapmak isteyen kullanıcıların oturum başına ortalama % 6,76 arama yapmıştır.</a:t>
            </a:r>
          </a:p>
          <a:p>
            <a:endParaRPr lang="tr-TR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tr-TR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Kullanıcılar oturum açtıklarında </a:t>
            </a:r>
          </a:p>
          <a:p>
            <a:pPr>
              <a:buNone/>
            </a:pPr>
            <a:r>
              <a:rPr lang="tr-TR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     her 7,8 dakikada bir "search" butonuna basmıştır.</a:t>
            </a:r>
          </a:p>
          <a:p>
            <a:endParaRPr lang="tr-TR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tr-TR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EBSCO dışı veri tabanlarına da link verebildiği için (ScienceDirect, IEEE, WoS gibi) 199 defa farklı platformlarda </a:t>
            </a:r>
          </a:p>
          <a:p>
            <a:pPr>
              <a:buNone/>
            </a:pPr>
            <a:r>
              <a:rPr lang="tr-TR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     tam metin olan kaynaklar kullanılmıştır.</a:t>
            </a:r>
          </a:p>
        </p:txBody>
      </p:sp>
      <p:sp>
        <p:nvSpPr>
          <p:cNvPr id="6" name="Text Box 5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0" y="214290"/>
            <a:ext cx="9144000" cy="1011237"/>
          </a:xfrm>
          <a:solidFill>
            <a:srgbClr val="EEEECA"/>
          </a:solidFill>
          <a:ln algn="ctr">
            <a:solidFill>
              <a:schemeClr val="tx1"/>
            </a:solidFill>
            <a:miter lim="800000"/>
            <a:headEnd/>
            <a:tailEnd/>
          </a:ln>
        </p:spPr>
        <p:txBody>
          <a:bodyPr tIns="190800">
            <a:noAutofit/>
          </a:bodyPr>
          <a:lstStyle/>
          <a:p>
            <a:pPr>
              <a:spcBef>
                <a:spcPct val="50000"/>
              </a:spcBef>
              <a:defRPr/>
            </a:pPr>
            <a:r>
              <a:rPr lang="tr-TR" sz="28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EKUAL EBSCOhost VERİ TABANLARI </a:t>
            </a:r>
            <a:br>
              <a:rPr lang="tr-TR" sz="28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</a:br>
            <a:r>
              <a:rPr lang="tr-TR" sz="28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UKÜ Ocak 2010-Aralık 2012 </a:t>
            </a:r>
          </a:p>
        </p:txBody>
      </p:sp>
      <p:graphicFrame>
        <p:nvGraphicFramePr>
          <p:cNvPr id="5" name="Chart 4"/>
          <p:cNvGraphicFramePr/>
          <p:nvPr/>
        </p:nvGraphicFramePr>
        <p:xfrm>
          <a:off x="214282" y="1643050"/>
          <a:ext cx="5143536" cy="4286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Content Placeholder 3"/>
          <p:cNvSpPr>
            <a:spLocks noGrp="1"/>
          </p:cNvSpPr>
          <p:nvPr>
            <p:ph sz="half" idx="2"/>
          </p:nvPr>
        </p:nvSpPr>
        <p:spPr>
          <a:xfrm>
            <a:off x="5429250" y="1600200"/>
            <a:ext cx="3714750" cy="5257800"/>
          </a:xfrm>
        </p:spPr>
        <p:txBody>
          <a:bodyPr/>
          <a:lstStyle/>
          <a:p>
            <a:r>
              <a:rPr lang="tr-TR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ULAKBIM Ulusal Veri Tabanlarının bilinirliği üniversitemizde artmıştır.</a:t>
            </a:r>
          </a:p>
          <a:p>
            <a:endParaRPr lang="tr-TR" sz="1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tr-TR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Son 3  sene içerisinde </a:t>
            </a:r>
          </a:p>
          <a:p>
            <a:pPr>
              <a:buNone/>
            </a:pPr>
            <a:r>
              <a:rPr lang="tr-TR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    199 oturum acılmış ve </a:t>
            </a:r>
          </a:p>
          <a:p>
            <a:pPr>
              <a:buNone/>
            </a:pPr>
            <a:r>
              <a:rPr lang="tr-TR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    908 arama gerçekleştirilmiş ve 94 öz okuması gerçekleştirilmiştir.</a:t>
            </a:r>
          </a:p>
        </p:txBody>
      </p:sp>
      <p:sp>
        <p:nvSpPr>
          <p:cNvPr id="6" name="Text Box 5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0" y="274638"/>
            <a:ext cx="9144000" cy="922113"/>
          </a:xfrm>
          <a:solidFill>
            <a:srgbClr val="EEEECA"/>
          </a:solidFill>
          <a:ln algn="ctr">
            <a:solidFill>
              <a:schemeClr val="tx1"/>
            </a:solidFill>
            <a:miter lim="800000"/>
            <a:headEnd/>
            <a:tailEnd/>
          </a:ln>
        </p:spPr>
        <p:txBody>
          <a:bodyPr tIns="190800">
            <a:noAutofit/>
          </a:bodyPr>
          <a:lstStyle/>
          <a:p>
            <a:pPr>
              <a:spcBef>
                <a:spcPct val="50000"/>
              </a:spcBef>
              <a:defRPr/>
            </a:pPr>
            <a:r>
              <a:rPr lang="tr-TR" sz="28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EKUAL ULAKBİM ULUSAL VERİ TABANLARI </a:t>
            </a:r>
            <a:br>
              <a:rPr lang="tr-TR" sz="28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</a:br>
            <a:r>
              <a:rPr lang="tr-TR" sz="28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UKÜ Ocak 2010-Aralık 2012 </a:t>
            </a:r>
          </a:p>
        </p:txBody>
      </p:sp>
      <p:graphicFrame>
        <p:nvGraphicFramePr>
          <p:cNvPr id="5" name="Chart 4"/>
          <p:cNvGraphicFramePr/>
          <p:nvPr/>
        </p:nvGraphicFramePr>
        <p:xfrm>
          <a:off x="357158" y="1714488"/>
          <a:ext cx="5286412" cy="41434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D:\Desktop\EBSCO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57250" y="2071688"/>
            <a:ext cx="3135313" cy="4143375"/>
          </a:xfrm>
        </p:spPr>
      </p:pic>
      <p:pic>
        <p:nvPicPr>
          <p:cNvPr id="38915" name="Picture 3" descr="D:\Desktop\54274047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426075" y="2143125"/>
            <a:ext cx="2930525" cy="4071938"/>
          </a:xfrm>
        </p:spPr>
      </p:pic>
      <p:sp>
        <p:nvSpPr>
          <p:cNvPr id="7" name="Text Box 5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0" y="274638"/>
            <a:ext cx="9144000" cy="1011222"/>
          </a:xfrm>
          <a:solidFill>
            <a:srgbClr val="EEEECA"/>
          </a:solidFill>
          <a:ln algn="ctr">
            <a:solidFill>
              <a:schemeClr val="tx1"/>
            </a:solidFill>
            <a:miter lim="800000"/>
            <a:headEnd/>
            <a:tailEnd/>
          </a:ln>
        </p:spPr>
        <p:txBody>
          <a:bodyPr tIns="190800">
            <a:noAutofit/>
          </a:bodyPr>
          <a:lstStyle/>
          <a:p>
            <a:pPr>
              <a:spcBef>
                <a:spcPct val="50000"/>
              </a:spcBef>
              <a:defRPr/>
            </a:pPr>
            <a:r>
              <a:rPr lang="tr-TR" sz="28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EKUAL VERİ TABANLARI EĞİTİM TOPLANTILARI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0" y="260350"/>
            <a:ext cx="9144000" cy="523875"/>
          </a:xfrm>
          <a:prstGeom prst="rect">
            <a:avLst/>
          </a:prstGeom>
          <a:solidFill>
            <a:srgbClr val="EEEECA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tr-TR" sz="2800" b="1" dirty="0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TÜBİTAK</a:t>
            </a:r>
            <a:r>
              <a:rPr lang="tr-TR" sz="2800" b="1" dirty="0">
                <a:solidFill>
                  <a:srgbClr val="A50021"/>
                </a:solidFill>
                <a:cs typeface="+mn-cs"/>
              </a:rPr>
              <a:t> ULAKBİM EKUAL VERİ TABANLARI  </a:t>
            </a:r>
            <a:endParaRPr lang="tr-TR" sz="2800" b="1" dirty="0">
              <a:solidFill>
                <a:srgbClr val="A50021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</p:txBody>
      </p:sp>
      <p:graphicFrame>
        <p:nvGraphicFramePr>
          <p:cNvPr id="6" name="Chart 5"/>
          <p:cNvGraphicFramePr/>
          <p:nvPr/>
        </p:nvGraphicFramePr>
        <p:xfrm>
          <a:off x="428596" y="1928802"/>
          <a:ext cx="8143932" cy="46434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 Box 5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0" y="274638"/>
            <a:ext cx="9144000" cy="1011237"/>
          </a:xfrm>
          <a:solidFill>
            <a:srgbClr val="EEEECA"/>
          </a:solidFill>
          <a:ln algn="ctr">
            <a:solidFill>
              <a:schemeClr val="tx1"/>
            </a:solidFill>
            <a:miter lim="800000"/>
            <a:headEnd/>
            <a:tailEnd/>
          </a:ln>
        </p:spPr>
        <p:txBody>
          <a:bodyPr tIns="190800"/>
          <a:lstStyle/>
          <a:p>
            <a:pPr>
              <a:spcBef>
                <a:spcPct val="50000"/>
              </a:spcBef>
              <a:defRPr/>
            </a:pPr>
            <a:r>
              <a:rPr lang="tr-TR" sz="28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TÜBİTAK ULAKBİM EKUAL VERİ TABANLARI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/>
          </p:cNvGraphicFramePr>
          <p:nvPr/>
        </p:nvGraphicFramePr>
        <p:xfrm>
          <a:off x="214282" y="1785926"/>
          <a:ext cx="8429684" cy="47863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 Box 5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0" y="274638"/>
            <a:ext cx="9144000" cy="1011237"/>
          </a:xfrm>
          <a:solidFill>
            <a:srgbClr val="EEEECA"/>
          </a:solidFill>
          <a:ln algn="ctr">
            <a:solidFill>
              <a:schemeClr val="tx1"/>
            </a:solidFill>
            <a:miter lim="800000"/>
            <a:headEnd/>
            <a:tailEnd/>
          </a:ln>
        </p:spPr>
        <p:txBody>
          <a:bodyPr tIns="190800"/>
          <a:lstStyle/>
          <a:p>
            <a:pPr>
              <a:spcBef>
                <a:spcPct val="50000"/>
              </a:spcBef>
              <a:defRPr/>
            </a:pPr>
            <a:r>
              <a:rPr lang="tr-TR" sz="28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TÜBİTAK ULAKBİM EKUAL VERİ TABANLARI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/>
          <p:cNvGraphicFramePr/>
          <p:nvPr/>
        </p:nvGraphicFramePr>
        <p:xfrm>
          <a:off x="428596" y="1857364"/>
          <a:ext cx="8286808" cy="47149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 Box 5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0" y="274638"/>
            <a:ext cx="9144000" cy="1011237"/>
          </a:xfrm>
          <a:solidFill>
            <a:srgbClr val="EEEECA"/>
          </a:solidFill>
          <a:ln algn="ctr">
            <a:solidFill>
              <a:schemeClr val="tx1"/>
            </a:solidFill>
            <a:miter lim="800000"/>
            <a:headEnd/>
            <a:tailEnd/>
          </a:ln>
        </p:spPr>
        <p:txBody>
          <a:bodyPr tIns="190800"/>
          <a:lstStyle/>
          <a:p>
            <a:pPr>
              <a:spcBef>
                <a:spcPct val="50000"/>
              </a:spcBef>
              <a:defRPr/>
            </a:pPr>
            <a:r>
              <a:rPr lang="tr-TR" sz="28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TÜBİTAK ULAKBİM EKUAL VERİ TABANLARI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3"/>
          <p:cNvGraphicFramePr>
            <a:graphicFrameLocks/>
          </p:cNvGraphicFramePr>
          <p:nvPr/>
        </p:nvGraphicFramePr>
        <p:xfrm>
          <a:off x="457200" y="1857364"/>
          <a:ext cx="8043890" cy="46164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 Box 5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0" y="274638"/>
            <a:ext cx="9144000" cy="1011237"/>
          </a:xfrm>
          <a:solidFill>
            <a:srgbClr val="EEEECA"/>
          </a:solidFill>
          <a:ln algn="ctr">
            <a:solidFill>
              <a:schemeClr val="tx1"/>
            </a:solidFill>
            <a:miter lim="800000"/>
            <a:headEnd/>
            <a:tailEnd/>
          </a:ln>
        </p:spPr>
        <p:txBody>
          <a:bodyPr tIns="190800"/>
          <a:lstStyle/>
          <a:p>
            <a:pPr>
              <a:spcBef>
                <a:spcPct val="50000"/>
              </a:spcBef>
              <a:defRPr/>
            </a:pPr>
            <a:r>
              <a:rPr lang="tr-TR" sz="28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TÜBİTAK ULAKBİM EKUAL VERİ TABANLARI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/>
          </p:cNvGraphicFramePr>
          <p:nvPr/>
        </p:nvGraphicFramePr>
        <p:xfrm>
          <a:off x="457200" y="1785926"/>
          <a:ext cx="8043890" cy="46878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 Box 5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0" y="274638"/>
            <a:ext cx="9144000" cy="1011237"/>
          </a:xfrm>
          <a:solidFill>
            <a:srgbClr val="EEEECA"/>
          </a:solidFill>
          <a:ln algn="ctr">
            <a:solidFill>
              <a:schemeClr val="tx1"/>
            </a:solidFill>
            <a:miter lim="800000"/>
            <a:headEnd/>
            <a:tailEnd/>
          </a:ln>
        </p:spPr>
        <p:txBody>
          <a:bodyPr tIns="190800"/>
          <a:lstStyle/>
          <a:p>
            <a:pPr>
              <a:spcBef>
                <a:spcPct val="50000"/>
              </a:spcBef>
              <a:defRPr/>
            </a:pPr>
            <a:r>
              <a:rPr lang="tr-TR" sz="28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TÜBİTAK ULAKBİM EKUAL VERİ TABANLARI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Content Placeholder 2"/>
          <p:cNvSpPr>
            <a:spLocks noGrp="1"/>
          </p:cNvSpPr>
          <p:nvPr>
            <p:ph idx="1"/>
          </p:nvPr>
        </p:nvSpPr>
        <p:spPr>
          <a:xfrm>
            <a:off x="468313" y="1268760"/>
            <a:ext cx="8229600" cy="5589240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tr-TR" sz="1800" dirty="0" smtClean="0">
                <a:solidFill>
                  <a:srgbClr val="FFC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Sonuç;</a:t>
            </a:r>
          </a:p>
          <a:p>
            <a:r>
              <a:rPr lang="tr-TR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Eş zamanlı sınırsız kullanım sağlaması, Uzaktan erişilebiliyor olması,Kolay ve anlaşılır ara yüz sağlaması, Filtreleme özelliğinin olması gibi kullanıcıların ilettiği avantajların yanı sıra</a:t>
            </a:r>
          </a:p>
          <a:p>
            <a:r>
              <a:rPr lang="tr-TR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Yönetici modülünün olması ile elektronik kaynak yönetimine olanak sağlaması</a:t>
            </a:r>
          </a:p>
          <a:p>
            <a:r>
              <a:rPr lang="tr-TR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Danışmanlık hizmetinin olması</a:t>
            </a:r>
          </a:p>
          <a:p>
            <a:r>
              <a:rPr lang="tr-TR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İstatistik  alınabiliniyor olması</a:t>
            </a:r>
          </a:p>
          <a:p>
            <a:r>
              <a:rPr lang="tr-TR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İstatistikler </a:t>
            </a:r>
            <a:r>
              <a:rPr lang="tr-TR" sz="18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counter</a:t>
            </a:r>
            <a:r>
              <a:rPr lang="tr-TR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uyumlu olması</a:t>
            </a:r>
          </a:p>
          <a:p>
            <a:r>
              <a:rPr lang="tr-TR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İstatistiklerin web üzerinden alınabiliyor olması</a:t>
            </a:r>
          </a:p>
          <a:p>
            <a:r>
              <a:rPr lang="tr-TR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Düzenli güncelleniyor olması</a:t>
            </a:r>
          </a:p>
          <a:p>
            <a:r>
              <a:rPr lang="tr-TR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Yardım sayfasının olması</a:t>
            </a:r>
          </a:p>
          <a:p>
            <a:r>
              <a:rPr lang="tr-TR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Uyarı gönderme özelliğinin olması</a:t>
            </a:r>
          </a:p>
          <a:p>
            <a:r>
              <a:rPr lang="tr-TR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Otomatik e-posta gönderiyor olması</a:t>
            </a:r>
          </a:p>
          <a:p>
            <a:r>
              <a:rPr lang="tr-TR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Kullanım için ek bir programa ihtiyaç olmaması</a:t>
            </a:r>
          </a:p>
          <a:p>
            <a:r>
              <a:rPr lang="tr-TR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Lisans anlaşmasının olması</a:t>
            </a:r>
          </a:p>
          <a:p>
            <a:endParaRPr lang="tr-TR" sz="1400" dirty="0" smtClean="0"/>
          </a:p>
          <a:p>
            <a:endParaRPr lang="tr-TR" sz="1400" dirty="0" smtClean="0"/>
          </a:p>
          <a:p>
            <a:endParaRPr lang="tr-TR" sz="1400" dirty="0" smtClean="0"/>
          </a:p>
          <a:p>
            <a:endParaRPr lang="tr-TR" sz="1400" dirty="0" smtClean="0"/>
          </a:p>
          <a:p>
            <a:pPr>
              <a:buFont typeface="Wingdings 2" pitchFamily="18" charset="2"/>
              <a:buNone/>
            </a:pPr>
            <a:endParaRPr lang="tr-TR" sz="1400" dirty="0" smtClean="0"/>
          </a:p>
        </p:txBody>
      </p:sp>
      <p:sp>
        <p:nvSpPr>
          <p:cNvPr id="4" name="Text Box 7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0" y="274638"/>
            <a:ext cx="9144000" cy="922114"/>
          </a:xfrm>
          <a:solidFill>
            <a:srgbClr val="EEEECA"/>
          </a:solidFill>
          <a:ln algn="ctr">
            <a:solidFill>
              <a:schemeClr val="tx1"/>
            </a:solidFill>
            <a:miter lim="800000"/>
            <a:headEnd/>
            <a:tailEnd/>
          </a:ln>
        </p:spPr>
        <p:txBody>
          <a:bodyPr tIns="190800"/>
          <a:lstStyle/>
          <a:p>
            <a:pPr>
              <a:spcBef>
                <a:spcPct val="50000"/>
              </a:spcBef>
              <a:defRPr/>
            </a:pPr>
            <a:r>
              <a:rPr lang="tr-TR" sz="24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KÜTÜPHANECİ GÖZÜYLE EKUAL</a:t>
            </a:r>
            <a:endParaRPr lang="tr-TR" sz="2400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Content Placeholder 2"/>
          <p:cNvSpPr>
            <a:spLocks noGrp="1"/>
          </p:cNvSpPr>
          <p:nvPr>
            <p:ph idx="1"/>
          </p:nvPr>
        </p:nvSpPr>
        <p:spPr>
          <a:xfrm>
            <a:off x="468313" y="1214422"/>
            <a:ext cx="8229600" cy="5429288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endParaRPr lang="tr-TR" sz="1400" dirty="0" smtClean="0"/>
          </a:p>
          <a:p>
            <a:pPr>
              <a:lnSpc>
                <a:spcPct val="200000"/>
              </a:lnSpc>
            </a:pPr>
            <a:r>
              <a:rPr lang="tr-TR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İnternet bağlantısından dolayı zaman zaman erişim sıkıntısı yaşanmaktadır.</a:t>
            </a:r>
          </a:p>
          <a:p>
            <a:r>
              <a:rPr lang="tr-TR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Elektronik bilgi ve belgelerin kolayca kopyalanıp başka bir ortama aktarılabilmesi, telif hakkı yasasının uygulanabilmesini zorlaştırmaktadır.</a:t>
            </a:r>
          </a:p>
          <a:p>
            <a:pPr>
              <a:buNone/>
            </a:pPr>
            <a:endParaRPr lang="tr-TR" sz="1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tr-TR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Elektronik dergilerrin arşivlenmesine ilişkin belirsizlikler endişe yaratmaktadır.</a:t>
            </a:r>
          </a:p>
          <a:p>
            <a:pPr>
              <a:lnSpc>
                <a:spcPct val="200000"/>
              </a:lnSpc>
            </a:pPr>
            <a:r>
              <a:rPr lang="tr-TR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Ücretsiz erişimin ne kadar süreceği konusundaki endişeler mevcuttur.</a:t>
            </a:r>
          </a:p>
          <a:p>
            <a:pPr>
              <a:lnSpc>
                <a:spcPct val="200000"/>
              </a:lnSpc>
            </a:pPr>
            <a:r>
              <a:rPr lang="tr-TR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Basılı kaynaktaki bilginin kullanımında azalma söz konusudur.</a:t>
            </a:r>
          </a:p>
          <a:p>
            <a:pPr>
              <a:buNone/>
            </a:pPr>
            <a:endParaRPr lang="tr-TR" sz="1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lnSpc>
                <a:spcPct val="150000"/>
              </a:lnSpc>
            </a:pPr>
            <a:endParaRPr lang="tr-TR" sz="1400" dirty="0" smtClean="0"/>
          </a:p>
          <a:p>
            <a:endParaRPr lang="tr-TR" sz="1100" dirty="0" smtClean="0"/>
          </a:p>
          <a:p>
            <a:pPr>
              <a:lnSpc>
                <a:spcPct val="150000"/>
              </a:lnSpc>
            </a:pPr>
            <a:endParaRPr lang="tr-TR" sz="1400" dirty="0" smtClean="0"/>
          </a:p>
        </p:txBody>
      </p:sp>
      <p:sp>
        <p:nvSpPr>
          <p:cNvPr id="4" name="Text Box 7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0" y="274638"/>
            <a:ext cx="9144000" cy="922114"/>
          </a:xfrm>
          <a:solidFill>
            <a:srgbClr val="EEEECA"/>
          </a:solidFill>
          <a:ln algn="ctr">
            <a:solidFill>
              <a:schemeClr val="tx1"/>
            </a:solidFill>
            <a:miter lim="800000"/>
            <a:headEnd/>
            <a:tailEnd/>
          </a:ln>
        </p:spPr>
        <p:txBody>
          <a:bodyPr tIns="190800"/>
          <a:lstStyle/>
          <a:p>
            <a:pPr>
              <a:spcBef>
                <a:spcPct val="50000"/>
              </a:spcBef>
              <a:defRPr/>
            </a:pPr>
            <a:r>
              <a:rPr lang="tr-TR" sz="24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KÜTÜPHANECİ GÖZÜYLE EKUAL</a:t>
            </a:r>
            <a:endParaRPr lang="tr-TR" sz="2400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9"/>
          <p:cNvSpPr txBox="1">
            <a:spLocks noChangeArrowheads="1"/>
          </p:cNvSpPr>
          <p:nvPr/>
        </p:nvSpPr>
        <p:spPr bwMode="auto">
          <a:xfrm>
            <a:off x="357188" y="1857375"/>
            <a:ext cx="850106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</a:pPr>
            <a:r>
              <a:rPr lang="tr-TR" sz="2800"/>
              <a:t>Kuzey Kıbrıs Türk Cumhuriyeti’nde eğitim</a:t>
            </a:r>
            <a:r>
              <a:rPr lang="tr-TR" sz="2800" b="1">
                <a:solidFill>
                  <a:srgbClr val="000066"/>
                </a:solidFill>
              </a:rPr>
              <a:t> </a:t>
            </a:r>
            <a:r>
              <a:rPr lang="tr-TR" sz="3200" b="1">
                <a:solidFill>
                  <a:srgbClr val="000066"/>
                </a:solidFill>
              </a:rPr>
              <a:t> </a:t>
            </a:r>
          </a:p>
        </p:txBody>
      </p:sp>
      <p:sp>
        <p:nvSpPr>
          <p:cNvPr id="9224" name="Text Box 8"/>
          <p:cNvSpPr txBox="1">
            <a:spLocks noChangeArrowheads="1"/>
          </p:cNvSpPr>
          <p:nvPr/>
        </p:nvSpPr>
        <p:spPr bwMode="auto">
          <a:xfrm>
            <a:off x="0" y="260350"/>
            <a:ext cx="9144000" cy="708025"/>
          </a:xfrm>
          <a:prstGeom prst="rect">
            <a:avLst/>
          </a:prstGeom>
          <a:solidFill>
            <a:srgbClr val="EEEECA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tr-TR" sz="40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NEDEN KIBRIS?</a:t>
            </a:r>
            <a:endParaRPr lang="tr-TR" sz="2800" b="1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</p:txBody>
      </p:sp>
      <p:sp>
        <p:nvSpPr>
          <p:cNvPr id="9220" name="Text Box 9"/>
          <p:cNvSpPr txBox="1">
            <a:spLocks noChangeArrowheads="1"/>
          </p:cNvSpPr>
          <p:nvPr/>
        </p:nvSpPr>
        <p:spPr bwMode="auto">
          <a:xfrm>
            <a:off x="0" y="5445125"/>
            <a:ext cx="9144000" cy="52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r-TR" sz="2800" dirty="0"/>
              <a:t>numaralı sektör </a:t>
            </a:r>
            <a:r>
              <a:rPr lang="tr-TR" sz="2800" dirty="0" smtClean="0"/>
              <a:t>konumundadır</a:t>
            </a:r>
            <a:endParaRPr lang="tr-TR" sz="2800" dirty="0"/>
          </a:p>
        </p:txBody>
      </p:sp>
      <p:sp>
        <p:nvSpPr>
          <p:cNvPr id="9221" name="Text Box 10"/>
          <p:cNvSpPr txBox="1">
            <a:spLocks noChangeArrowheads="1"/>
          </p:cNvSpPr>
          <p:nvPr/>
        </p:nvSpPr>
        <p:spPr bwMode="auto">
          <a:xfrm>
            <a:off x="3276600" y="1989138"/>
            <a:ext cx="2232025" cy="39401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sz="25000" b="1"/>
              <a:t>1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517232"/>
          </a:xfrm>
        </p:spPr>
        <p:txBody>
          <a:bodyPr/>
          <a:lstStyle/>
          <a:p>
            <a:r>
              <a:rPr lang="tr-TR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Veri tabanı çeşitliliğinin ve sayısının </a:t>
            </a:r>
            <a:r>
              <a:rPr lang="tr-TR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artırılması</a:t>
            </a:r>
          </a:p>
          <a:p>
            <a:endParaRPr lang="tr-TR" sz="1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tr-TR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Veri </a:t>
            </a:r>
            <a:r>
              <a:rPr lang="tr-TR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tabanı eğitim toplantılarının KKTC ayağında artırılması</a:t>
            </a:r>
          </a:p>
          <a:p>
            <a:pPr>
              <a:buNone/>
            </a:pPr>
            <a:endParaRPr lang="tr-TR" sz="1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tr-TR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Sürekli </a:t>
            </a:r>
            <a:r>
              <a:rPr lang="tr-TR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erişim ve arşivlenme konusunda </a:t>
            </a:r>
            <a:r>
              <a:rPr lang="tr-TR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çalışmalara netlik getirilme</a:t>
            </a:r>
            <a:endParaRPr lang="tr-TR" sz="1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tr-TR" sz="1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tr-TR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Yönlendirici ve destekleyici politikaların </a:t>
            </a:r>
            <a:r>
              <a:rPr lang="tr-TR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geliştirilmesi</a:t>
            </a:r>
            <a:endParaRPr lang="tr-TR" sz="1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tr-TR" sz="1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tr-TR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Ulusal kapsama alınacak veritabanlarına ilişkin üyelere daha kapsamlı bildirimler yapılması</a:t>
            </a:r>
          </a:p>
          <a:p>
            <a:endParaRPr lang="tr-TR" sz="1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endParaRPr lang="tr-TR" sz="1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tr-TR" sz="1800" dirty="0" smtClean="0"/>
          </a:p>
          <a:p>
            <a:endParaRPr lang="tr-TR" sz="1800" dirty="0" smtClean="0"/>
          </a:p>
        </p:txBody>
      </p:sp>
      <p:sp>
        <p:nvSpPr>
          <p:cNvPr id="4" name="Text Box 7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0" y="274638"/>
            <a:ext cx="9144000" cy="850106"/>
          </a:xfrm>
          <a:solidFill>
            <a:srgbClr val="EEEECA"/>
          </a:solidFill>
          <a:ln algn="ctr">
            <a:solidFill>
              <a:schemeClr val="tx1"/>
            </a:solidFill>
            <a:miter lim="800000"/>
            <a:headEnd/>
            <a:tailEnd/>
          </a:ln>
        </p:spPr>
        <p:txBody>
          <a:bodyPr tIns="190800"/>
          <a:lstStyle/>
          <a:p>
            <a:pPr>
              <a:spcBef>
                <a:spcPct val="50000"/>
              </a:spcBef>
              <a:defRPr/>
            </a:pPr>
            <a:r>
              <a:rPr lang="tr-TR" sz="24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TÜBİTAK ULAKBİM EKUAL’DEN BEKLENTİLERİMİZ</a:t>
            </a:r>
            <a:endParaRPr lang="tr-TR" sz="2400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80" name="Picture 2" descr="D:\My Documents\My Pictures\FOTO\DSC07982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57188" y="2276872"/>
            <a:ext cx="4040187" cy="3938190"/>
          </a:xfrm>
        </p:spPr>
      </p:pic>
      <p:pic>
        <p:nvPicPr>
          <p:cNvPr id="50181" name="Picture 2" descr="D:\My Documents\My Pictures\uniaktivite\uniak\DSC00637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572000" y="2276872"/>
            <a:ext cx="4071938" cy="3938761"/>
          </a:xfrm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0" y="285728"/>
            <a:ext cx="9144000" cy="785818"/>
          </a:xfrm>
          <a:prstGeom prst="rect">
            <a:avLst/>
          </a:prstGeom>
          <a:solidFill>
            <a:srgbClr val="EEEECA"/>
          </a:solidFill>
          <a:ln algn="ctr">
            <a:solidFill>
              <a:schemeClr val="tx1"/>
            </a:solidFill>
            <a:miter lim="800000"/>
            <a:headEnd/>
            <a:tailEnd/>
          </a:ln>
        </p:spPr>
        <p:txBody>
          <a:bodyPr tIns="190800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 eaLnBrk="0" hangingPunct="0"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tr-TR" b="1" dirty="0">
                <a:solidFill>
                  <a:srgbClr val="C00000"/>
                </a:solidFill>
                <a:cs typeface="+mn-cs"/>
              </a:rPr>
              <a:t>UKÜ AİLESİ </a:t>
            </a:r>
            <a:endParaRPr lang="tr-TR" b="1" dirty="0">
              <a:ln w="6350"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D:\My Documents\My Pictures\ekual_topalntı\6.ekual_toplantisi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43000" y="1357313"/>
            <a:ext cx="7058025" cy="4708525"/>
          </a:xfrm>
        </p:spPr>
      </p:pic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0" y="285728"/>
            <a:ext cx="9144000" cy="642942"/>
          </a:xfrm>
          <a:prstGeom prst="rect">
            <a:avLst/>
          </a:prstGeom>
          <a:solidFill>
            <a:srgbClr val="EEEECA"/>
          </a:solidFill>
          <a:ln algn="ctr">
            <a:solidFill>
              <a:schemeClr val="tx1"/>
            </a:solidFill>
            <a:miter lim="800000"/>
            <a:headEnd/>
            <a:tailEnd/>
          </a:ln>
        </p:spPr>
        <p:txBody>
          <a:bodyPr tIns="190800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 eaLnBrk="0" hangingPunct="0"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tr-TR" b="1" dirty="0">
                <a:solidFill>
                  <a:srgbClr val="C00000"/>
                </a:solidFill>
                <a:cs typeface="+mn-cs"/>
              </a:rPr>
              <a:t>EKUAL AİLESİNE TEŞEKKÜRLERİNİ SUNAR</a:t>
            </a:r>
            <a:endParaRPr lang="tr-TR" b="1" dirty="0">
              <a:ln w="6350"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21" name="Text Box 5"/>
          <p:cNvSpPr txBox="1">
            <a:spLocks noChangeArrowheads="1"/>
          </p:cNvSpPr>
          <p:nvPr/>
        </p:nvSpPr>
        <p:spPr bwMode="auto">
          <a:xfrm>
            <a:off x="0" y="260350"/>
            <a:ext cx="9144000" cy="708025"/>
          </a:xfrm>
          <a:prstGeom prst="rect">
            <a:avLst/>
          </a:prstGeom>
          <a:solidFill>
            <a:srgbClr val="EEEECA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tr-TR" sz="4000" b="1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NEDEN KIBRIS?</a:t>
            </a:r>
            <a:endParaRPr lang="tr-TR" sz="2800" b="1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</p:txBody>
      </p:sp>
      <p:sp>
        <p:nvSpPr>
          <p:cNvPr id="10243" name="TextBox 6"/>
          <p:cNvSpPr txBox="1">
            <a:spLocks noChangeArrowheads="1"/>
          </p:cNvSpPr>
          <p:nvPr/>
        </p:nvSpPr>
        <p:spPr bwMode="auto">
          <a:xfrm>
            <a:off x="285720" y="1357298"/>
            <a:ext cx="867886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tr-TR" dirty="0" smtClean="0"/>
              <a:t>Kuzey Kıbrıs’ta aktif olarak faaliyet gösteren yedi üniversite bulunmaktadır:</a:t>
            </a:r>
          </a:p>
        </p:txBody>
      </p:sp>
      <p:sp>
        <p:nvSpPr>
          <p:cNvPr id="4" name="Rectangle 3"/>
          <p:cNvSpPr/>
          <p:nvPr/>
        </p:nvSpPr>
        <p:spPr>
          <a:xfrm>
            <a:off x="285720" y="2285992"/>
            <a:ext cx="8572528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tr-TR" dirty="0" smtClean="0"/>
          </a:p>
          <a:p>
            <a:pPr>
              <a:buFont typeface="Wingdings" pitchFamily="2" charset="2"/>
              <a:buChar char="§"/>
            </a:pPr>
            <a:r>
              <a:rPr lang="tr-TR" sz="2000" dirty="0" smtClean="0"/>
              <a:t>Doğu Akdeniz Üniversitesi</a:t>
            </a:r>
          </a:p>
          <a:p>
            <a:pPr>
              <a:buFont typeface="Wingdings" pitchFamily="2" charset="2"/>
              <a:buChar char="§"/>
            </a:pPr>
            <a:endParaRPr lang="tr-TR" sz="2000" dirty="0" smtClean="0"/>
          </a:p>
          <a:p>
            <a:pPr>
              <a:buFont typeface="Wingdings" pitchFamily="2" charset="2"/>
              <a:buChar char="§"/>
            </a:pPr>
            <a:r>
              <a:rPr lang="tr-TR" sz="2000" dirty="0" smtClean="0"/>
              <a:t>Girne Amerikan Üniversitesi</a:t>
            </a:r>
          </a:p>
          <a:p>
            <a:pPr>
              <a:buFont typeface="Wingdings" pitchFamily="2" charset="2"/>
              <a:buChar char="§"/>
            </a:pPr>
            <a:endParaRPr lang="tr-TR" sz="2000" dirty="0" smtClean="0"/>
          </a:p>
          <a:p>
            <a:pPr>
              <a:buFont typeface="Wingdings" pitchFamily="2" charset="2"/>
              <a:buChar char="§"/>
            </a:pPr>
            <a:r>
              <a:rPr lang="tr-TR" sz="2000" dirty="0" smtClean="0"/>
              <a:t>Lefke Avrupa Üniversitesi </a:t>
            </a:r>
          </a:p>
          <a:p>
            <a:endParaRPr lang="tr-TR" sz="2000" dirty="0" smtClean="0"/>
          </a:p>
          <a:p>
            <a:pPr>
              <a:buFont typeface="Wingdings" pitchFamily="2" charset="2"/>
              <a:buChar char="§"/>
            </a:pPr>
            <a:r>
              <a:rPr lang="tr-TR" sz="2000" dirty="0" smtClean="0"/>
              <a:t>İstanbul Teknik Üniversitesi Kıbrıs Yerleşkesi</a:t>
            </a:r>
          </a:p>
          <a:p>
            <a:pPr>
              <a:buFont typeface="Wingdings" pitchFamily="2" charset="2"/>
              <a:buChar char="§"/>
            </a:pPr>
            <a:endParaRPr lang="tr-TR" sz="2000" dirty="0" smtClean="0"/>
          </a:p>
          <a:p>
            <a:pPr>
              <a:buFont typeface="Wingdings" pitchFamily="2" charset="2"/>
              <a:buChar char="§"/>
            </a:pPr>
            <a:r>
              <a:rPr lang="tr-TR" sz="2000" dirty="0" smtClean="0"/>
              <a:t>Orta Doğu Teknik Üniversitesi Kıbrıs Yerleşkesi</a:t>
            </a:r>
          </a:p>
          <a:p>
            <a:pPr>
              <a:buFont typeface="Wingdings" pitchFamily="2" charset="2"/>
              <a:buChar char="§"/>
            </a:pPr>
            <a:endParaRPr lang="tr-TR" sz="2000" dirty="0" smtClean="0"/>
          </a:p>
          <a:p>
            <a:pPr>
              <a:buFont typeface="Wingdings" pitchFamily="2" charset="2"/>
              <a:buChar char="§"/>
            </a:pPr>
            <a:r>
              <a:rPr lang="tr-TR" sz="2000" dirty="0" smtClean="0"/>
              <a:t>Uluslararası Kıbrıs Üniversitesi</a:t>
            </a:r>
          </a:p>
          <a:p>
            <a:pPr>
              <a:buFont typeface="Wingdings" pitchFamily="2" charset="2"/>
              <a:buChar char="§"/>
            </a:pPr>
            <a:endParaRPr lang="tr-TR" sz="2000" dirty="0" smtClean="0"/>
          </a:p>
          <a:p>
            <a:pPr>
              <a:buFont typeface="Wingdings" pitchFamily="2" charset="2"/>
              <a:buChar char="§"/>
            </a:pPr>
            <a:r>
              <a:rPr lang="tr-TR" sz="2000" dirty="0" smtClean="0"/>
              <a:t>Yakın Doğu Üniversitesi</a:t>
            </a:r>
          </a:p>
          <a:p>
            <a:endParaRPr lang="tr-TR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Text Box 2"/>
          <p:cNvSpPr txBox="1">
            <a:spLocks noChangeArrowheads="1"/>
          </p:cNvSpPr>
          <p:nvPr/>
        </p:nvSpPr>
        <p:spPr bwMode="auto">
          <a:xfrm>
            <a:off x="0" y="260350"/>
            <a:ext cx="9144000" cy="708025"/>
          </a:xfrm>
          <a:prstGeom prst="rect">
            <a:avLst/>
          </a:prstGeom>
          <a:solidFill>
            <a:srgbClr val="EEEECA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tr-TR" sz="4000" b="1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NEDEN KIBRIS?</a:t>
            </a:r>
            <a:endParaRPr lang="tr-TR" sz="2800" b="1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1196975"/>
            <a:ext cx="9144000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buFont typeface="Wingdings" pitchFamily="2" charset="2"/>
              <a:buNone/>
              <a:defRPr/>
            </a:pPr>
            <a:r>
              <a:rPr lang="tr-TR" sz="3600" b="1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ÇOK ULUSLU ÖĞRENCİ KİTLESİ</a:t>
            </a:r>
            <a:endParaRPr lang="tr-TR" sz="3600"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  <a:p>
            <a:pPr>
              <a:defRPr/>
            </a:pPr>
            <a:endParaRPr lang="tr-TR"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</p:txBody>
      </p:sp>
      <p:pic>
        <p:nvPicPr>
          <p:cNvPr id="11268" name="Picture 4" descr="80264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989138"/>
            <a:ext cx="8642350" cy="470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14" descr="ıra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5963" y="5805488"/>
            <a:ext cx="6477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15" descr="az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463" y="5661025"/>
            <a:ext cx="7191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1" name="Picture 20" descr="hind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39975" y="5445125"/>
            <a:ext cx="792163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2" name="Picture 29" descr="nij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56100" y="4797425"/>
            <a:ext cx="720725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3" name="Picture 32" descr="ukray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73425" y="4856163"/>
            <a:ext cx="720725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4" name="Picture 13" descr="afrika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580063" y="4581525"/>
            <a:ext cx="719137" cy="43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5" name="Picture 19" descr="pakistan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156325" y="5157788"/>
            <a:ext cx="790575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6" name="Picture 22" descr="birs arap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092950" y="4797425"/>
            <a:ext cx="7207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7" name="Picture 30" descr="bla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019925" y="2420938"/>
            <a:ext cx="720725" cy="46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8" name="Picture 18" descr="kırgi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195513" y="4221163"/>
            <a:ext cx="792162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9" name="Picture 25" descr="rus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580063" y="3068638"/>
            <a:ext cx="792162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80" name="Picture 26" descr="uk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851275" y="2924175"/>
            <a:ext cx="792163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81" name="Picture 27" descr="abd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547813" y="3429000"/>
            <a:ext cx="647700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82" name="Picture 28" descr="avu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2700338" y="3429000"/>
            <a:ext cx="792162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83" name="Picture 18" descr="lib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4932363" y="2349500"/>
            <a:ext cx="792162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84" name="Picture 20" descr="Switzerland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2700338" y="2679700"/>
            <a:ext cx="79057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85" name="Picture 21" descr="Turkmenistan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1187450" y="4724400"/>
            <a:ext cx="72072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86" name="Picture 22" descr="Saudi_Arabia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7524750" y="3573463"/>
            <a:ext cx="792163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87" name="Picture 23" descr="Lebanon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7164388" y="5661025"/>
            <a:ext cx="72072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88" name="Picture 24" descr="Kosovo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1042988" y="2492375"/>
            <a:ext cx="744537" cy="53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89" name="Picture 25" descr="Kazakhstan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971550" y="5589588"/>
            <a:ext cx="992188" cy="60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90" name="Picture 26" descr="Oman"/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539750" y="4021138"/>
            <a:ext cx="79216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91" name="Picture 27" descr="Bosnia_and_Herzegovina"/>
          <p:cNvPicPr>
            <a:picLocks noChangeAspect="1" noChangeArrowheads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3563938" y="5805488"/>
            <a:ext cx="76835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92" name="Picture 28" descr="Ghana"/>
          <p:cNvPicPr>
            <a:picLocks noChangeAspect="1" noChangeArrowheads="1"/>
          </p:cNvPicPr>
          <p:nvPr/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6300788" y="3860800"/>
            <a:ext cx="77787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93" name="Picture 29" descr="Guinea"/>
          <p:cNvPicPr>
            <a:picLocks noChangeAspect="1" noChangeArrowheads="1"/>
          </p:cNvPicPr>
          <p:nvPr/>
        </p:nvPicPr>
        <p:blipFill>
          <a:blip r:embed="rId27" cstate="print"/>
          <a:srcRect/>
          <a:stretch>
            <a:fillRect/>
          </a:stretch>
        </p:blipFill>
        <p:spPr bwMode="auto">
          <a:xfrm>
            <a:off x="8027988" y="4292600"/>
            <a:ext cx="77152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94" name="Picture 30" descr="Iran"/>
          <p:cNvPicPr>
            <a:picLocks noChangeAspect="1" noChangeArrowheads="1"/>
          </p:cNvPicPr>
          <p:nvPr/>
        </p:nvPicPr>
        <p:blipFill>
          <a:blip r:embed="rId28" cstate="print"/>
          <a:srcRect/>
          <a:stretch>
            <a:fillRect/>
          </a:stretch>
        </p:blipFill>
        <p:spPr bwMode="auto">
          <a:xfrm>
            <a:off x="3563938" y="3860800"/>
            <a:ext cx="75882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95" name="Picture 31" descr="tc"/>
          <p:cNvPicPr>
            <a:picLocks noChangeAspect="1" noChangeArrowheads="1"/>
          </p:cNvPicPr>
          <p:nvPr/>
        </p:nvPicPr>
        <p:blipFill>
          <a:blip r:embed="rId29" cstate="print"/>
          <a:srcRect/>
          <a:stretch>
            <a:fillRect/>
          </a:stretch>
        </p:blipFill>
        <p:spPr bwMode="auto">
          <a:xfrm>
            <a:off x="4859338" y="3789363"/>
            <a:ext cx="909637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0" y="260350"/>
            <a:ext cx="9144000" cy="708025"/>
          </a:xfrm>
          <a:prstGeom prst="rect">
            <a:avLst/>
          </a:prstGeom>
          <a:solidFill>
            <a:srgbClr val="EEEECA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tr-TR" sz="4000" b="1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NEDEN KIBRIS?</a:t>
            </a:r>
            <a:endParaRPr lang="tr-TR" sz="2800" b="1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1196975"/>
            <a:ext cx="9144000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buFont typeface="Wingdings" pitchFamily="2" charset="2"/>
              <a:buNone/>
              <a:defRPr/>
            </a:pPr>
            <a:r>
              <a:rPr lang="tr-TR" sz="3600" b="1" dirty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ÇOK ULUSLU ÖĞRENCİ KİTLESİ</a:t>
            </a:r>
            <a:endParaRPr lang="tr-TR" sz="3600" dirty="0"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  <a:p>
            <a:pPr>
              <a:defRPr/>
            </a:pPr>
            <a:endParaRPr lang="tr-TR" dirty="0"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</p:txBody>
      </p:sp>
      <p:sp>
        <p:nvSpPr>
          <p:cNvPr id="12292" name="TextBox 6"/>
          <p:cNvSpPr txBox="1">
            <a:spLocks noChangeArrowheads="1"/>
          </p:cNvSpPr>
          <p:nvPr/>
        </p:nvSpPr>
        <p:spPr bwMode="auto">
          <a:xfrm>
            <a:off x="251520" y="2924944"/>
            <a:ext cx="8678862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 sz="2800" dirty="0"/>
              <a:t>%70’ i Türkiye’den olmak üzere 56 ülkeden toplam 50.000 öğrenci yüksek öğretim için Kıbrıs’ı tercih ediyor.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0" y="260350"/>
            <a:ext cx="9144000" cy="708025"/>
          </a:xfrm>
          <a:prstGeom prst="rect">
            <a:avLst/>
          </a:prstGeom>
          <a:solidFill>
            <a:srgbClr val="EEEECA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tr-TR" sz="40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NEDEN KIBRIS?</a:t>
            </a:r>
            <a:endParaRPr lang="tr-TR" sz="2800" b="1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1196975"/>
            <a:ext cx="9144000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buFont typeface="Wingdings" pitchFamily="2" charset="2"/>
              <a:buNone/>
              <a:defRPr/>
            </a:pPr>
            <a:r>
              <a:rPr lang="tr-TR" sz="3600" b="1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ÇOK ULUSLU ÖĞRENCİ KİTLESİ</a:t>
            </a:r>
            <a:endParaRPr lang="tr-TR" sz="3600"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  <a:p>
            <a:pPr>
              <a:defRPr/>
            </a:pPr>
            <a:endParaRPr lang="tr-TR"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</p:txBody>
      </p:sp>
      <p:sp>
        <p:nvSpPr>
          <p:cNvPr id="17417" name="TextBox 9"/>
          <p:cNvSpPr txBox="1">
            <a:spLocks noChangeArrowheads="1"/>
          </p:cNvSpPr>
          <p:nvPr/>
        </p:nvSpPr>
        <p:spPr bwMode="auto">
          <a:xfrm>
            <a:off x="0" y="4429125"/>
            <a:ext cx="91440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tr-TR" sz="2800" u="sng"/>
              <a:t>KKTC’de yaşayan nüfusun beşte biri yüksek öğrenim öğrencisi!</a:t>
            </a:r>
          </a:p>
        </p:txBody>
      </p:sp>
      <p:sp>
        <p:nvSpPr>
          <p:cNvPr id="13317" name="TextBox 6"/>
          <p:cNvSpPr txBox="1">
            <a:spLocks noChangeArrowheads="1"/>
          </p:cNvSpPr>
          <p:nvPr/>
        </p:nvSpPr>
        <p:spPr bwMode="auto">
          <a:xfrm>
            <a:off x="214313" y="2286000"/>
            <a:ext cx="8678862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 sz="2800" dirty="0" smtClean="0"/>
              <a:t>KKTC’deki </a:t>
            </a:r>
            <a:r>
              <a:rPr lang="tr-TR" sz="2800" dirty="0"/>
              <a:t>yüksek öğretim potansiyeli keşfedildikçe </a:t>
            </a:r>
            <a:r>
              <a:rPr lang="tr-TR" sz="2800" dirty="0" smtClean="0"/>
              <a:t>hem ülke nüfusu hem de öğrenci sayısı her </a:t>
            </a:r>
            <a:r>
              <a:rPr lang="tr-TR" sz="2800" dirty="0"/>
              <a:t>yıl artmaktadır.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7" name="Text Box 7"/>
          <p:cNvSpPr txBox="1">
            <a:spLocks noChangeArrowheads="1"/>
          </p:cNvSpPr>
          <p:nvPr/>
        </p:nvSpPr>
        <p:spPr bwMode="auto">
          <a:xfrm>
            <a:off x="0" y="3857625"/>
            <a:ext cx="9144000" cy="56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tr-TR" sz="3100" b="1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ULUSLARARASI KIBRIS ÜNİVERSİTESİ</a:t>
            </a:r>
          </a:p>
        </p:txBody>
      </p:sp>
      <p:pic>
        <p:nvPicPr>
          <p:cNvPr id="14339" name="Picture 7" descr="C:\Users\Barçın\Desktop\kisisel\New folder\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9063" y="5429250"/>
            <a:ext cx="838200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8789" name="Text Box 5"/>
          <p:cNvSpPr txBox="1">
            <a:spLocks noChangeArrowheads="1"/>
          </p:cNvSpPr>
          <p:nvPr/>
        </p:nvSpPr>
        <p:spPr bwMode="auto">
          <a:xfrm>
            <a:off x="0" y="4578350"/>
            <a:ext cx="8964613" cy="584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tr-TR" sz="3200" b="1" i="1">
                <a:solidFill>
                  <a:srgbClr val="E3D28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+mn-cs"/>
              </a:rPr>
              <a:t>Geleceğinizin Referans Noktası...</a:t>
            </a:r>
          </a:p>
        </p:txBody>
      </p:sp>
      <p:sp>
        <p:nvSpPr>
          <p:cNvPr id="14341" name="TextBox 7"/>
          <p:cNvSpPr txBox="1">
            <a:spLocks noChangeArrowheads="1"/>
          </p:cNvSpPr>
          <p:nvPr/>
        </p:nvSpPr>
        <p:spPr bwMode="auto">
          <a:xfrm>
            <a:off x="7143750" y="6396038"/>
            <a:ext cx="19288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</a:pPr>
            <a:r>
              <a:rPr lang="tr-TR" sz="1800"/>
              <a:t>www.ciu.edu.tr</a:t>
            </a:r>
          </a:p>
        </p:txBody>
      </p:sp>
      <p:pic>
        <p:nvPicPr>
          <p:cNvPr id="14342" name="Picture 7" descr="D:\Desktop\ciu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15425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Apex">
    <a:dk1>
      <a:sysClr val="windowText" lastClr="000000"/>
    </a:dk1>
    <a:lt1>
      <a:sysClr val="window" lastClr="FFFFFF"/>
    </a:lt1>
    <a:dk2>
      <a:srgbClr val="69676D"/>
    </a:dk2>
    <a:lt2>
      <a:srgbClr val="C9C2D1"/>
    </a:lt2>
    <a:accent1>
      <a:srgbClr val="CEB966"/>
    </a:accent1>
    <a:accent2>
      <a:srgbClr val="9CB084"/>
    </a:accent2>
    <a:accent3>
      <a:srgbClr val="6BB1C9"/>
    </a:accent3>
    <a:accent4>
      <a:srgbClr val="6585CF"/>
    </a:accent4>
    <a:accent5>
      <a:srgbClr val="7E6BC9"/>
    </a:accent5>
    <a:accent6>
      <a:srgbClr val="A379BB"/>
    </a:accent6>
    <a:hlink>
      <a:srgbClr val="410082"/>
    </a:hlink>
    <a:folHlink>
      <a:srgbClr val="932968"/>
    </a:folHlink>
  </a:clrScheme>
  <a:fontScheme name="Apex">
    <a:majorFont>
      <a:latin typeface="Lucida Sans"/>
      <a:ea typeface=""/>
      <a:cs typeface=""/>
      <a:font script="Grek" typeface="Arial"/>
      <a:font script="Cyrl" typeface="Arial"/>
      <a:font script="Jpan" typeface="HG丸ｺﾞｼｯｸM-PRO"/>
      <a:font script="Hang" typeface="휴먼옛체"/>
      <a:font script="Hans" typeface="黑体"/>
      <a:font script="Hant" typeface="微軟正黑體"/>
      <a:font script="Arab" typeface="Tahoma"/>
      <a:font script="Hebr" typeface="Levenim MT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ajorFont>
    <a:minorFont>
      <a:latin typeface="Book Antiqua"/>
      <a:ea typeface=""/>
      <a:cs typeface=""/>
      <a:font script="Grek" typeface="Times New Roman"/>
      <a:font script="Cyrl" typeface="Times New Roman"/>
      <a:font script="Jpan" typeface="HG明朝B"/>
      <a:font script="Hang" typeface="돋움"/>
      <a:font script="Hans" typeface="宋体"/>
      <a:font script="Hant" typeface="新細明體"/>
      <a:font script="Arab" typeface="Times New Roman"/>
      <a:font script="Hebr" typeface="David"/>
      <a:font script="Thai" typeface="EucrosiaUPC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inorFont>
  </a:fontScheme>
  <a:fmtScheme name="Apex">
    <a:fillStyleLst>
      <a:solidFill>
        <a:schemeClr val="phClr"/>
      </a:solidFill>
      <a:gradFill rotWithShape="1">
        <a:gsLst>
          <a:gs pos="20000">
            <a:schemeClr val="phClr">
              <a:tint val="9000"/>
            </a:schemeClr>
          </a:gs>
          <a:gs pos="100000">
            <a:schemeClr val="phClr">
              <a:tint val="70000"/>
              <a:satMod val="100000"/>
            </a:schemeClr>
          </a:gs>
        </a:gsLst>
        <a:path path="circle">
          <a:fillToRect l="-15000" t="-15000" r="115000" b="115000"/>
        </a:path>
      </a:gradFill>
      <a:gradFill rotWithShape="1">
        <a:gsLst>
          <a:gs pos="0">
            <a:schemeClr val="phClr">
              <a:shade val="60000"/>
            </a:schemeClr>
          </a:gs>
          <a:gs pos="33000">
            <a:schemeClr val="phClr">
              <a:tint val="86500"/>
            </a:schemeClr>
          </a:gs>
          <a:gs pos="46750">
            <a:schemeClr val="phClr">
              <a:tint val="71000"/>
              <a:satMod val="112000"/>
            </a:schemeClr>
          </a:gs>
          <a:gs pos="53000">
            <a:schemeClr val="phClr">
              <a:tint val="71000"/>
              <a:satMod val="112000"/>
            </a:schemeClr>
          </a:gs>
          <a:gs pos="68000">
            <a:schemeClr val="phClr">
              <a:tint val="86000"/>
            </a:schemeClr>
          </a:gs>
          <a:gs pos="100000">
            <a:schemeClr val="phClr">
              <a:shade val="60000"/>
            </a:schemeClr>
          </a:gs>
        </a:gsLst>
        <a:lin ang="8350000" scaled="1"/>
      </a:gradFill>
    </a:fillStyleLst>
    <a:lnStyleLst>
      <a:ln w="9525" cap="flat" cmpd="sng" algn="ctr">
        <a:solidFill>
          <a:schemeClr val="phClr">
            <a:shade val="48000"/>
            <a:satMod val="110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130000" dist="101600" dir="2700000" algn="tl" rotWithShape="0">
            <a:srgbClr val="000000">
              <a:alpha val="35000"/>
            </a:srgbClr>
          </a:outerShdw>
        </a:effectLst>
      </a:effectStyle>
      <a:effectStyle>
        <a:effectLst>
          <a:outerShdw blurRad="190500" dist="228600" dir="2700000" sy="90000" rotWithShape="0">
            <a:srgbClr val="000000">
              <a:alpha val="25500"/>
            </a:srgbClr>
          </a:outerShdw>
        </a:effectLst>
      </a:effectStyle>
      <a:effectStyle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50000"/>
              <a:satMod val="180000"/>
            </a:schemeClr>
          </a:gs>
          <a:gs pos="100000">
            <a:schemeClr val="phClr">
              <a:shade val="45000"/>
              <a:satMod val="120000"/>
            </a:schemeClr>
          </a:gs>
        </a:gsLst>
        <a:path path="circle">
          <a:fillToRect r="100000" b="100000"/>
        </a:path>
      </a:gradFill>
      <a:blipFill>
        <a:blip xmlns:r="http://schemas.openxmlformats.org/officeDocument/2006/relationships" r:embed="rId1">
          <a:duotone>
            <a:schemeClr val="phClr">
              <a:shade val="3000"/>
              <a:satMod val="110000"/>
            </a:schemeClr>
            <a:schemeClr val="phClr">
              <a:tint val="60000"/>
              <a:satMod val="425000"/>
            </a:schemeClr>
          </a:duotone>
        </a:blip>
        <a:stretch>
          <a:fillRect/>
        </a:stretch>
      </a:blipFill>
    </a:bgFillStyleLst>
  </a:fmtScheme>
</a:themeOverride>
</file>

<file path=ppt/theme/themeOverride2.xml><?xml version="1.0" encoding="utf-8"?>
<a:themeOverride xmlns:a="http://schemas.openxmlformats.org/drawingml/2006/main">
  <a:clrScheme name="Apex">
    <a:dk1>
      <a:sysClr val="windowText" lastClr="000000"/>
    </a:dk1>
    <a:lt1>
      <a:sysClr val="window" lastClr="FFFFFF"/>
    </a:lt1>
    <a:dk2>
      <a:srgbClr val="69676D"/>
    </a:dk2>
    <a:lt2>
      <a:srgbClr val="C9C2D1"/>
    </a:lt2>
    <a:accent1>
      <a:srgbClr val="CEB966"/>
    </a:accent1>
    <a:accent2>
      <a:srgbClr val="9CB084"/>
    </a:accent2>
    <a:accent3>
      <a:srgbClr val="6BB1C9"/>
    </a:accent3>
    <a:accent4>
      <a:srgbClr val="6585CF"/>
    </a:accent4>
    <a:accent5>
      <a:srgbClr val="7E6BC9"/>
    </a:accent5>
    <a:accent6>
      <a:srgbClr val="A379BB"/>
    </a:accent6>
    <a:hlink>
      <a:srgbClr val="410082"/>
    </a:hlink>
    <a:folHlink>
      <a:srgbClr val="932968"/>
    </a:folHlink>
  </a:clrScheme>
  <a:fontScheme name="Apex">
    <a:majorFont>
      <a:latin typeface="Lucida Sans"/>
      <a:ea typeface=""/>
      <a:cs typeface=""/>
      <a:font script="Grek" typeface="Arial"/>
      <a:font script="Cyrl" typeface="Arial"/>
      <a:font script="Jpan" typeface="HG丸ｺﾞｼｯｸM-PRO"/>
      <a:font script="Hang" typeface="휴먼옛체"/>
      <a:font script="Hans" typeface="黑体"/>
      <a:font script="Hant" typeface="微軟正黑體"/>
      <a:font script="Arab" typeface="Tahoma"/>
      <a:font script="Hebr" typeface="Levenim MT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ajorFont>
    <a:minorFont>
      <a:latin typeface="Book Antiqua"/>
      <a:ea typeface=""/>
      <a:cs typeface=""/>
      <a:font script="Grek" typeface="Times New Roman"/>
      <a:font script="Cyrl" typeface="Times New Roman"/>
      <a:font script="Jpan" typeface="HG明朝B"/>
      <a:font script="Hang" typeface="돋움"/>
      <a:font script="Hans" typeface="宋体"/>
      <a:font script="Hant" typeface="新細明體"/>
      <a:font script="Arab" typeface="Times New Roman"/>
      <a:font script="Hebr" typeface="David"/>
      <a:font script="Thai" typeface="EucrosiaUPC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inorFont>
  </a:fontScheme>
  <a:fmtScheme name="Apex">
    <a:fillStyleLst>
      <a:solidFill>
        <a:schemeClr val="phClr"/>
      </a:solidFill>
      <a:gradFill rotWithShape="1">
        <a:gsLst>
          <a:gs pos="20000">
            <a:schemeClr val="phClr">
              <a:tint val="9000"/>
            </a:schemeClr>
          </a:gs>
          <a:gs pos="100000">
            <a:schemeClr val="phClr">
              <a:tint val="70000"/>
              <a:satMod val="100000"/>
            </a:schemeClr>
          </a:gs>
        </a:gsLst>
        <a:path path="circle">
          <a:fillToRect l="-15000" t="-15000" r="115000" b="115000"/>
        </a:path>
      </a:gradFill>
      <a:gradFill rotWithShape="1">
        <a:gsLst>
          <a:gs pos="0">
            <a:schemeClr val="phClr">
              <a:shade val="60000"/>
            </a:schemeClr>
          </a:gs>
          <a:gs pos="33000">
            <a:schemeClr val="phClr">
              <a:tint val="86500"/>
            </a:schemeClr>
          </a:gs>
          <a:gs pos="46750">
            <a:schemeClr val="phClr">
              <a:tint val="71000"/>
              <a:satMod val="112000"/>
            </a:schemeClr>
          </a:gs>
          <a:gs pos="53000">
            <a:schemeClr val="phClr">
              <a:tint val="71000"/>
              <a:satMod val="112000"/>
            </a:schemeClr>
          </a:gs>
          <a:gs pos="68000">
            <a:schemeClr val="phClr">
              <a:tint val="86000"/>
            </a:schemeClr>
          </a:gs>
          <a:gs pos="100000">
            <a:schemeClr val="phClr">
              <a:shade val="60000"/>
            </a:schemeClr>
          </a:gs>
        </a:gsLst>
        <a:lin ang="8350000" scaled="1"/>
      </a:gradFill>
    </a:fillStyleLst>
    <a:lnStyleLst>
      <a:ln w="9525" cap="flat" cmpd="sng" algn="ctr">
        <a:solidFill>
          <a:schemeClr val="phClr">
            <a:shade val="48000"/>
            <a:satMod val="110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130000" dist="101600" dir="2700000" algn="tl" rotWithShape="0">
            <a:srgbClr val="000000">
              <a:alpha val="35000"/>
            </a:srgbClr>
          </a:outerShdw>
        </a:effectLst>
      </a:effectStyle>
      <a:effectStyle>
        <a:effectLst>
          <a:outerShdw blurRad="190500" dist="228600" dir="2700000" sy="90000" rotWithShape="0">
            <a:srgbClr val="000000">
              <a:alpha val="25500"/>
            </a:srgbClr>
          </a:outerShdw>
        </a:effectLst>
      </a:effectStyle>
      <a:effectStyle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50000"/>
              <a:satMod val="180000"/>
            </a:schemeClr>
          </a:gs>
          <a:gs pos="100000">
            <a:schemeClr val="phClr">
              <a:shade val="45000"/>
              <a:satMod val="120000"/>
            </a:schemeClr>
          </a:gs>
        </a:gsLst>
        <a:path path="circle">
          <a:fillToRect r="100000" b="100000"/>
        </a:path>
      </a:gradFill>
      <a:blipFill>
        <a:blip xmlns:r="http://schemas.openxmlformats.org/officeDocument/2006/relationships" r:embed="rId1">
          <a:duotone>
            <a:schemeClr val="phClr">
              <a:shade val="3000"/>
              <a:satMod val="110000"/>
            </a:schemeClr>
            <a:schemeClr val="phClr">
              <a:tint val="60000"/>
              <a:satMod val="425000"/>
            </a:schemeClr>
          </a:duotone>
        </a:blip>
        <a:stretch>
          <a:fillRect/>
        </a:stretch>
      </a:blipFill>
    </a:bgFillStyleLst>
  </a:fmtScheme>
</a:themeOverride>
</file>

<file path=ppt/theme/themeOverride3.xml><?xml version="1.0" encoding="utf-8"?>
<a:themeOverride xmlns:a="http://schemas.openxmlformats.org/drawingml/2006/main">
  <a:clrScheme name="Apex">
    <a:dk1>
      <a:sysClr val="windowText" lastClr="000000"/>
    </a:dk1>
    <a:lt1>
      <a:sysClr val="window" lastClr="FFFFFF"/>
    </a:lt1>
    <a:dk2>
      <a:srgbClr val="69676D"/>
    </a:dk2>
    <a:lt2>
      <a:srgbClr val="C9C2D1"/>
    </a:lt2>
    <a:accent1>
      <a:srgbClr val="CEB966"/>
    </a:accent1>
    <a:accent2>
      <a:srgbClr val="9CB084"/>
    </a:accent2>
    <a:accent3>
      <a:srgbClr val="6BB1C9"/>
    </a:accent3>
    <a:accent4>
      <a:srgbClr val="6585CF"/>
    </a:accent4>
    <a:accent5>
      <a:srgbClr val="7E6BC9"/>
    </a:accent5>
    <a:accent6>
      <a:srgbClr val="A379BB"/>
    </a:accent6>
    <a:hlink>
      <a:srgbClr val="410082"/>
    </a:hlink>
    <a:folHlink>
      <a:srgbClr val="932968"/>
    </a:folHlink>
  </a:clrScheme>
  <a:fontScheme name="Apex">
    <a:majorFont>
      <a:latin typeface="Lucida Sans"/>
      <a:ea typeface=""/>
      <a:cs typeface=""/>
      <a:font script="Grek" typeface="Arial"/>
      <a:font script="Cyrl" typeface="Arial"/>
      <a:font script="Jpan" typeface="HG丸ｺﾞｼｯｸM-PRO"/>
      <a:font script="Hang" typeface="휴먼옛체"/>
      <a:font script="Hans" typeface="黑体"/>
      <a:font script="Hant" typeface="微軟正黑體"/>
      <a:font script="Arab" typeface="Tahoma"/>
      <a:font script="Hebr" typeface="Levenim MT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ajorFont>
    <a:minorFont>
      <a:latin typeface="Book Antiqua"/>
      <a:ea typeface=""/>
      <a:cs typeface=""/>
      <a:font script="Grek" typeface="Times New Roman"/>
      <a:font script="Cyrl" typeface="Times New Roman"/>
      <a:font script="Jpan" typeface="HG明朝B"/>
      <a:font script="Hang" typeface="돋움"/>
      <a:font script="Hans" typeface="宋体"/>
      <a:font script="Hant" typeface="新細明體"/>
      <a:font script="Arab" typeface="Times New Roman"/>
      <a:font script="Hebr" typeface="David"/>
      <a:font script="Thai" typeface="EucrosiaUPC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inorFont>
  </a:fontScheme>
  <a:fmtScheme name="Apex">
    <a:fillStyleLst>
      <a:solidFill>
        <a:schemeClr val="phClr"/>
      </a:solidFill>
      <a:gradFill rotWithShape="1">
        <a:gsLst>
          <a:gs pos="20000">
            <a:schemeClr val="phClr">
              <a:tint val="9000"/>
            </a:schemeClr>
          </a:gs>
          <a:gs pos="100000">
            <a:schemeClr val="phClr">
              <a:tint val="70000"/>
              <a:satMod val="100000"/>
            </a:schemeClr>
          </a:gs>
        </a:gsLst>
        <a:path path="circle">
          <a:fillToRect l="-15000" t="-15000" r="115000" b="115000"/>
        </a:path>
      </a:gradFill>
      <a:gradFill rotWithShape="1">
        <a:gsLst>
          <a:gs pos="0">
            <a:schemeClr val="phClr">
              <a:shade val="60000"/>
            </a:schemeClr>
          </a:gs>
          <a:gs pos="33000">
            <a:schemeClr val="phClr">
              <a:tint val="86500"/>
            </a:schemeClr>
          </a:gs>
          <a:gs pos="46750">
            <a:schemeClr val="phClr">
              <a:tint val="71000"/>
              <a:satMod val="112000"/>
            </a:schemeClr>
          </a:gs>
          <a:gs pos="53000">
            <a:schemeClr val="phClr">
              <a:tint val="71000"/>
              <a:satMod val="112000"/>
            </a:schemeClr>
          </a:gs>
          <a:gs pos="68000">
            <a:schemeClr val="phClr">
              <a:tint val="86000"/>
            </a:schemeClr>
          </a:gs>
          <a:gs pos="100000">
            <a:schemeClr val="phClr">
              <a:shade val="60000"/>
            </a:schemeClr>
          </a:gs>
        </a:gsLst>
        <a:lin ang="8350000" scaled="1"/>
      </a:gradFill>
    </a:fillStyleLst>
    <a:lnStyleLst>
      <a:ln w="9525" cap="flat" cmpd="sng" algn="ctr">
        <a:solidFill>
          <a:schemeClr val="phClr">
            <a:shade val="48000"/>
            <a:satMod val="110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130000" dist="101600" dir="2700000" algn="tl" rotWithShape="0">
            <a:srgbClr val="000000">
              <a:alpha val="35000"/>
            </a:srgbClr>
          </a:outerShdw>
        </a:effectLst>
      </a:effectStyle>
      <a:effectStyle>
        <a:effectLst>
          <a:outerShdw blurRad="190500" dist="228600" dir="2700000" sy="90000" rotWithShape="0">
            <a:srgbClr val="000000">
              <a:alpha val="25500"/>
            </a:srgbClr>
          </a:outerShdw>
        </a:effectLst>
      </a:effectStyle>
      <a:effectStyle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50000"/>
              <a:satMod val="180000"/>
            </a:schemeClr>
          </a:gs>
          <a:gs pos="100000">
            <a:schemeClr val="phClr">
              <a:shade val="45000"/>
              <a:satMod val="120000"/>
            </a:schemeClr>
          </a:gs>
        </a:gsLst>
        <a:path path="circle">
          <a:fillToRect r="100000" b="100000"/>
        </a:path>
      </a:gradFill>
      <a:blipFill>
        <a:blip xmlns:r="http://schemas.openxmlformats.org/officeDocument/2006/relationships" r:embed="rId1">
          <a:duotone>
            <a:schemeClr val="phClr">
              <a:shade val="3000"/>
              <a:satMod val="110000"/>
            </a:schemeClr>
            <a:schemeClr val="phClr">
              <a:tint val="60000"/>
              <a:satMod val="425000"/>
            </a:schemeClr>
          </a:duotone>
        </a:blip>
        <a:stretch>
          <a:fillRect/>
        </a:stretch>
      </a:blipFill>
    </a:bgFillStyleLst>
  </a:fmtScheme>
</a:themeOverride>
</file>

<file path=ppt/theme/themeOverride4.xml><?xml version="1.0" encoding="utf-8"?>
<a:themeOverride xmlns:a="http://schemas.openxmlformats.org/drawingml/2006/main">
  <a:clrScheme name="Apex">
    <a:dk1>
      <a:sysClr val="windowText" lastClr="000000"/>
    </a:dk1>
    <a:lt1>
      <a:sysClr val="window" lastClr="FFFFFF"/>
    </a:lt1>
    <a:dk2>
      <a:srgbClr val="69676D"/>
    </a:dk2>
    <a:lt2>
      <a:srgbClr val="C9C2D1"/>
    </a:lt2>
    <a:accent1>
      <a:srgbClr val="CEB966"/>
    </a:accent1>
    <a:accent2>
      <a:srgbClr val="9CB084"/>
    </a:accent2>
    <a:accent3>
      <a:srgbClr val="6BB1C9"/>
    </a:accent3>
    <a:accent4>
      <a:srgbClr val="6585CF"/>
    </a:accent4>
    <a:accent5>
      <a:srgbClr val="7E6BC9"/>
    </a:accent5>
    <a:accent6>
      <a:srgbClr val="A379BB"/>
    </a:accent6>
    <a:hlink>
      <a:srgbClr val="410082"/>
    </a:hlink>
    <a:folHlink>
      <a:srgbClr val="932968"/>
    </a:folHlink>
  </a:clrScheme>
  <a:fontScheme name="Apex">
    <a:majorFont>
      <a:latin typeface="Lucida Sans"/>
      <a:ea typeface=""/>
      <a:cs typeface=""/>
      <a:font script="Grek" typeface="Arial"/>
      <a:font script="Cyrl" typeface="Arial"/>
      <a:font script="Jpan" typeface="HG丸ｺﾞｼｯｸM-PRO"/>
      <a:font script="Hang" typeface="휴먼옛체"/>
      <a:font script="Hans" typeface="黑体"/>
      <a:font script="Hant" typeface="微軟正黑體"/>
      <a:font script="Arab" typeface="Tahoma"/>
      <a:font script="Hebr" typeface="Levenim MT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ajorFont>
    <a:minorFont>
      <a:latin typeface="Book Antiqua"/>
      <a:ea typeface=""/>
      <a:cs typeface=""/>
      <a:font script="Grek" typeface="Times New Roman"/>
      <a:font script="Cyrl" typeface="Times New Roman"/>
      <a:font script="Jpan" typeface="HG明朝B"/>
      <a:font script="Hang" typeface="돋움"/>
      <a:font script="Hans" typeface="宋体"/>
      <a:font script="Hant" typeface="新細明體"/>
      <a:font script="Arab" typeface="Times New Roman"/>
      <a:font script="Hebr" typeface="David"/>
      <a:font script="Thai" typeface="EucrosiaUPC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inorFont>
  </a:fontScheme>
  <a:fmtScheme name="Apex">
    <a:fillStyleLst>
      <a:solidFill>
        <a:schemeClr val="phClr"/>
      </a:solidFill>
      <a:gradFill rotWithShape="1">
        <a:gsLst>
          <a:gs pos="20000">
            <a:schemeClr val="phClr">
              <a:tint val="9000"/>
            </a:schemeClr>
          </a:gs>
          <a:gs pos="100000">
            <a:schemeClr val="phClr">
              <a:tint val="70000"/>
              <a:satMod val="100000"/>
            </a:schemeClr>
          </a:gs>
        </a:gsLst>
        <a:path path="circle">
          <a:fillToRect l="-15000" t="-15000" r="115000" b="115000"/>
        </a:path>
      </a:gradFill>
      <a:gradFill rotWithShape="1">
        <a:gsLst>
          <a:gs pos="0">
            <a:schemeClr val="phClr">
              <a:shade val="60000"/>
            </a:schemeClr>
          </a:gs>
          <a:gs pos="33000">
            <a:schemeClr val="phClr">
              <a:tint val="86500"/>
            </a:schemeClr>
          </a:gs>
          <a:gs pos="46750">
            <a:schemeClr val="phClr">
              <a:tint val="71000"/>
              <a:satMod val="112000"/>
            </a:schemeClr>
          </a:gs>
          <a:gs pos="53000">
            <a:schemeClr val="phClr">
              <a:tint val="71000"/>
              <a:satMod val="112000"/>
            </a:schemeClr>
          </a:gs>
          <a:gs pos="68000">
            <a:schemeClr val="phClr">
              <a:tint val="86000"/>
            </a:schemeClr>
          </a:gs>
          <a:gs pos="100000">
            <a:schemeClr val="phClr">
              <a:shade val="60000"/>
            </a:schemeClr>
          </a:gs>
        </a:gsLst>
        <a:lin ang="8350000" scaled="1"/>
      </a:gradFill>
    </a:fillStyleLst>
    <a:lnStyleLst>
      <a:ln w="9525" cap="flat" cmpd="sng" algn="ctr">
        <a:solidFill>
          <a:schemeClr val="phClr">
            <a:shade val="48000"/>
            <a:satMod val="110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130000" dist="101600" dir="2700000" algn="tl" rotWithShape="0">
            <a:srgbClr val="000000">
              <a:alpha val="35000"/>
            </a:srgbClr>
          </a:outerShdw>
        </a:effectLst>
      </a:effectStyle>
      <a:effectStyle>
        <a:effectLst>
          <a:outerShdw blurRad="190500" dist="228600" dir="2700000" sy="90000" rotWithShape="0">
            <a:srgbClr val="000000">
              <a:alpha val="25500"/>
            </a:srgbClr>
          </a:outerShdw>
        </a:effectLst>
      </a:effectStyle>
      <a:effectStyle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50000"/>
              <a:satMod val="180000"/>
            </a:schemeClr>
          </a:gs>
          <a:gs pos="100000">
            <a:schemeClr val="phClr">
              <a:shade val="45000"/>
              <a:satMod val="120000"/>
            </a:schemeClr>
          </a:gs>
        </a:gsLst>
        <a:path path="circle">
          <a:fillToRect r="100000" b="100000"/>
        </a:path>
      </a:gradFill>
      <a:blipFill>
        <a:blip xmlns:r="http://schemas.openxmlformats.org/officeDocument/2006/relationships" r:embed="rId1">
          <a:duotone>
            <a:schemeClr val="phClr">
              <a:shade val="3000"/>
              <a:satMod val="110000"/>
            </a:schemeClr>
            <a:schemeClr val="phClr">
              <a:tint val="60000"/>
              <a:satMod val="425000"/>
            </a:schemeClr>
          </a:duotone>
        </a:blip>
        <a:stretch>
          <a:fillRect/>
        </a:stretch>
      </a:blipFill>
    </a:bgFillStyleLst>
  </a:fmtScheme>
</a:themeOverride>
</file>

<file path=ppt/theme/themeOverride5.xml><?xml version="1.0" encoding="utf-8"?>
<a:themeOverride xmlns:a="http://schemas.openxmlformats.org/drawingml/2006/main">
  <a:clrScheme name="Apex">
    <a:dk1>
      <a:sysClr val="windowText" lastClr="000000"/>
    </a:dk1>
    <a:lt1>
      <a:sysClr val="window" lastClr="FFFFFF"/>
    </a:lt1>
    <a:dk2>
      <a:srgbClr val="69676D"/>
    </a:dk2>
    <a:lt2>
      <a:srgbClr val="C9C2D1"/>
    </a:lt2>
    <a:accent1>
      <a:srgbClr val="CEB966"/>
    </a:accent1>
    <a:accent2>
      <a:srgbClr val="9CB084"/>
    </a:accent2>
    <a:accent3>
      <a:srgbClr val="6BB1C9"/>
    </a:accent3>
    <a:accent4>
      <a:srgbClr val="6585CF"/>
    </a:accent4>
    <a:accent5>
      <a:srgbClr val="7E6BC9"/>
    </a:accent5>
    <a:accent6>
      <a:srgbClr val="A379BB"/>
    </a:accent6>
    <a:hlink>
      <a:srgbClr val="410082"/>
    </a:hlink>
    <a:folHlink>
      <a:srgbClr val="932968"/>
    </a:folHlink>
  </a:clrScheme>
  <a:fontScheme name="Apex">
    <a:majorFont>
      <a:latin typeface="Lucida Sans"/>
      <a:ea typeface=""/>
      <a:cs typeface=""/>
      <a:font script="Grek" typeface="Arial"/>
      <a:font script="Cyrl" typeface="Arial"/>
      <a:font script="Jpan" typeface="HG丸ｺﾞｼｯｸM-PRO"/>
      <a:font script="Hang" typeface="휴먼옛체"/>
      <a:font script="Hans" typeface="黑体"/>
      <a:font script="Hant" typeface="微軟正黑體"/>
      <a:font script="Arab" typeface="Tahoma"/>
      <a:font script="Hebr" typeface="Levenim MT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ajorFont>
    <a:minorFont>
      <a:latin typeface="Book Antiqua"/>
      <a:ea typeface=""/>
      <a:cs typeface=""/>
      <a:font script="Grek" typeface="Times New Roman"/>
      <a:font script="Cyrl" typeface="Times New Roman"/>
      <a:font script="Jpan" typeface="HG明朝B"/>
      <a:font script="Hang" typeface="돋움"/>
      <a:font script="Hans" typeface="宋体"/>
      <a:font script="Hant" typeface="新細明體"/>
      <a:font script="Arab" typeface="Times New Roman"/>
      <a:font script="Hebr" typeface="David"/>
      <a:font script="Thai" typeface="EucrosiaUPC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inorFont>
  </a:fontScheme>
  <a:fmtScheme name="Apex">
    <a:fillStyleLst>
      <a:solidFill>
        <a:schemeClr val="phClr"/>
      </a:solidFill>
      <a:gradFill rotWithShape="1">
        <a:gsLst>
          <a:gs pos="20000">
            <a:schemeClr val="phClr">
              <a:tint val="9000"/>
            </a:schemeClr>
          </a:gs>
          <a:gs pos="100000">
            <a:schemeClr val="phClr">
              <a:tint val="70000"/>
              <a:satMod val="100000"/>
            </a:schemeClr>
          </a:gs>
        </a:gsLst>
        <a:path path="circle">
          <a:fillToRect l="-15000" t="-15000" r="115000" b="115000"/>
        </a:path>
      </a:gradFill>
      <a:gradFill rotWithShape="1">
        <a:gsLst>
          <a:gs pos="0">
            <a:schemeClr val="phClr">
              <a:shade val="60000"/>
            </a:schemeClr>
          </a:gs>
          <a:gs pos="33000">
            <a:schemeClr val="phClr">
              <a:tint val="86500"/>
            </a:schemeClr>
          </a:gs>
          <a:gs pos="46750">
            <a:schemeClr val="phClr">
              <a:tint val="71000"/>
              <a:satMod val="112000"/>
            </a:schemeClr>
          </a:gs>
          <a:gs pos="53000">
            <a:schemeClr val="phClr">
              <a:tint val="71000"/>
              <a:satMod val="112000"/>
            </a:schemeClr>
          </a:gs>
          <a:gs pos="68000">
            <a:schemeClr val="phClr">
              <a:tint val="86000"/>
            </a:schemeClr>
          </a:gs>
          <a:gs pos="100000">
            <a:schemeClr val="phClr">
              <a:shade val="60000"/>
            </a:schemeClr>
          </a:gs>
        </a:gsLst>
        <a:lin ang="8350000" scaled="1"/>
      </a:gradFill>
    </a:fillStyleLst>
    <a:lnStyleLst>
      <a:ln w="9525" cap="flat" cmpd="sng" algn="ctr">
        <a:solidFill>
          <a:schemeClr val="phClr">
            <a:shade val="48000"/>
            <a:satMod val="110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130000" dist="101600" dir="2700000" algn="tl" rotWithShape="0">
            <a:srgbClr val="000000">
              <a:alpha val="35000"/>
            </a:srgbClr>
          </a:outerShdw>
        </a:effectLst>
      </a:effectStyle>
      <a:effectStyle>
        <a:effectLst>
          <a:outerShdw blurRad="190500" dist="228600" dir="2700000" sy="90000" rotWithShape="0">
            <a:srgbClr val="000000">
              <a:alpha val="25500"/>
            </a:srgbClr>
          </a:outerShdw>
        </a:effectLst>
      </a:effectStyle>
      <a:effectStyle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50000"/>
              <a:satMod val="180000"/>
            </a:schemeClr>
          </a:gs>
          <a:gs pos="100000">
            <a:schemeClr val="phClr">
              <a:shade val="45000"/>
              <a:satMod val="120000"/>
            </a:schemeClr>
          </a:gs>
        </a:gsLst>
        <a:path path="circle">
          <a:fillToRect r="100000" b="100000"/>
        </a:path>
      </a:gradFill>
      <a:blipFill>
        <a:blip xmlns:r="http://schemas.openxmlformats.org/officeDocument/2006/relationships" r:embed="rId1">
          <a:duotone>
            <a:schemeClr val="phClr">
              <a:shade val="3000"/>
              <a:satMod val="110000"/>
            </a:schemeClr>
            <a:schemeClr val="phClr">
              <a:tint val="60000"/>
              <a:satMod val="425000"/>
            </a:schemeClr>
          </a:duotone>
        </a:blip>
        <a:stretch>
          <a:fillRect/>
        </a:stretch>
      </a:blip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8669</TotalTime>
  <Words>989</Words>
  <Application>Microsoft Office PowerPoint</Application>
  <PresentationFormat>On-screen Show (4:3)</PresentationFormat>
  <Paragraphs>264</Paragraphs>
  <Slides>42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Apex</vt:lpstr>
      <vt:lpstr>Slide 1</vt:lpstr>
      <vt:lpstr>SUNUM İÇERİĞİ</vt:lpstr>
      <vt:lpstr>KUZEY KIBRIS TÜRK CUMHURİYETİ</vt:lpstr>
      <vt:lpstr>Slide 4</vt:lpstr>
      <vt:lpstr>Slide 5</vt:lpstr>
      <vt:lpstr>Slide 6</vt:lpstr>
      <vt:lpstr>Slide 7</vt:lpstr>
      <vt:lpstr>Slide 8</vt:lpstr>
      <vt:lpstr>Slide 9</vt:lpstr>
      <vt:lpstr>Slide 10</vt:lpstr>
      <vt:lpstr>YÜKSEK  NİTELİKLİ  ÖĞRETİM KADROSU</vt:lpstr>
      <vt:lpstr>Slide 12</vt:lpstr>
      <vt:lpstr>Slide 13</vt:lpstr>
      <vt:lpstr>ULUSLARARASI KIBRIS ÜNİVERSİTESİ</vt:lpstr>
      <vt:lpstr>Slide 15</vt:lpstr>
      <vt:lpstr>Slide 16</vt:lpstr>
      <vt:lpstr>Slide 17</vt:lpstr>
      <vt:lpstr>Slide 18</vt:lpstr>
      <vt:lpstr>KÜTÜPHANELERİN ELEKTRONİK KAYNAKLARA YÖNELMESİ</vt:lpstr>
      <vt:lpstr>Slide 20</vt:lpstr>
      <vt:lpstr>EKUAL KULLANIMININ AVANTAJLARI</vt:lpstr>
      <vt:lpstr>2011 EKUAL TOPLANTISI GALA YEMEĞİ</vt:lpstr>
      <vt:lpstr>UKÜ KÜTÜPHANESİ İÇİN EKUAL’İN AVANTAJLARI</vt:lpstr>
      <vt:lpstr>Slide 24</vt:lpstr>
      <vt:lpstr>KULLANICILARDAN ALINAN GERİ BİLDİRİM</vt:lpstr>
      <vt:lpstr>Slide 26</vt:lpstr>
      <vt:lpstr>UKÜ KÜTÜPHANESİNİN EKUAL KAPSAMINDA ERİŞEBİLDİĞİ BİLGİ KAYNAKLARI</vt:lpstr>
      <vt:lpstr>EKUAL EBSCOHOST VERİ TABANLARI  2011 YILI İSTATİSTİKLERİ</vt:lpstr>
      <vt:lpstr>EKUAL EBSCOhost VERİ TABANLARI  UKÜ Ocak 2010-Aralık 2012 </vt:lpstr>
      <vt:lpstr>EKUAL EBSCOhost VERİ TABANLARI  UKÜ Ocak 2010-Aralık 2012 </vt:lpstr>
      <vt:lpstr>EKUAL ULAKBİM ULUSAL VERİ TABANLARI  UKÜ Ocak 2010-Aralık 2012 </vt:lpstr>
      <vt:lpstr>EKUAL VERİ TABANLARI EĞİTİM TOPLANTILARI  </vt:lpstr>
      <vt:lpstr>TÜBİTAK ULAKBİM EKUAL VERİ TABANLARI  </vt:lpstr>
      <vt:lpstr>TÜBİTAK ULAKBİM EKUAL VERİ TABANLARI  </vt:lpstr>
      <vt:lpstr>TÜBİTAK ULAKBİM EKUAL VERİ TABANLARI  </vt:lpstr>
      <vt:lpstr>TÜBİTAK ULAKBİM EKUAL VERİ TABANLARI  </vt:lpstr>
      <vt:lpstr>TÜBİTAK ULAKBİM EKUAL VERİ TABANLARI  </vt:lpstr>
      <vt:lpstr>KÜTÜPHANECİ GÖZÜYLE EKUAL</vt:lpstr>
      <vt:lpstr>KÜTÜPHANECİ GÖZÜYLE EKUAL</vt:lpstr>
      <vt:lpstr>TÜBİTAK ULAKBİM EKUAL’DEN BEKLENTİLERİMİZ</vt:lpstr>
      <vt:lpstr>Slide 41</vt:lpstr>
      <vt:lpstr>Slide 42</vt:lpstr>
    </vt:vector>
  </TitlesOfParts>
  <Company>Eflatun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Eflatun</dc:creator>
  <cp:lastModifiedBy>PRO2000</cp:lastModifiedBy>
  <cp:revision>1147</cp:revision>
  <dcterms:created xsi:type="dcterms:W3CDTF">2002-05-18T08:43:12Z</dcterms:created>
  <dcterms:modified xsi:type="dcterms:W3CDTF">2012-05-29T23:53:42Z</dcterms:modified>
</cp:coreProperties>
</file>