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rawings/drawing4.xml" ContentType="application/vnd.openxmlformats-officedocument.drawingml.chartshape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rawings/drawing2.xml" ContentType="application/vnd.openxmlformats-officedocument.drawingml.chartshapes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charts/chart9.xml" ContentType="application/vnd.openxmlformats-officedocument.drawingml.chart+xml"/>
  <Override PartName="/ppt/notesSlides/notesSlide23.xml" ContentType="application/vnd.openxmlformats-officedocument.presentationml.notesSlide+xml"/>
  <Override PartName="/ppt/charts/chart11.xml" ContentType="application/vnd.openxmlformats-officedocument.drawingml.chart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charts/chart7.xml" ContentType="application/vnd.openxmlformats-officedocument.drawingml.chart+xml"/>
  <Override PartName="/ppt/notesSlides/notesSlide21.xml" ContentType="application/vnd.openxmlformats-officedocument.presentationml.notesSlide+xml"/>
  <Override PartName="/ppt/drawings/drawing9.xml" ContentType="application/vnd.openxmlformats-officedocument.drawingml.chartshapes+xml"/>
  <Override PartName="/ppt/notesSlides/notesSlide7.xml" ContentType="application/vnd.openxmlformats-officedocument.presentationml.notesSlide+xml"/>
  <Override PartName="/ppt/charts/chart3.xml" ContentType="application/vnd.openxmlformats-officedocument.drawingml.chart+xml"/>
  <Override PartName="/ppt/notesSlides/notesSlide10.xml" ContentType="application/vnd.openxmlformats-officedocument.presentationml.notesSlide+xml"/>
  <Override PartName="/ppt/charts/chart5.xml" ContentType="application/vnd.openxmlformats-officedocument.drawingml.chart+xml"/>
  <Override PartName="/ppt/drawings/drawing7.xml" ContentType="application/vnd.openxmlformats-officedocument.drawingml.chartshapes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ppt/drawings/drawing5.xml" ContentType="application/vnd.openxmlformats-officedocument.drawingml.chartshap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drawings/drawing3.xml" ContentType="application/vnd.openxmlformats-officedocument.drawingml.chartshape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rawings/drawing1.xml" ContentType="application/vnd.openxmlformats-officedocument.drawingml.chartshapes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charts/chart8.xml" ContentType="application/vnd.openxmlformats-officedocument.drawingml.chart+xml"/>
  <Override PartName="/ppt/notesSlides/notesSlide22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charts/chart6.xml" ContentType="application/vnd.openxmlformats-officedocument.drawingml.chart+xml"/>
  <Override PartName="/ppt/notesSlides/notesSlide20.xml" ContentType="application/vnd.openxmlformats-officedocument.presentationml.notesSlide+xml"/>
  <Override PartName="/ppt/charts/chart10.xml" ContentType="application/vnd.openxmlformats-officedocument.drawingml.chart+xml"/>
  <Override PartName="/ppt/notesSlides/notesSlide6.xml" ContentType="application/vnd.openxmlformats-officedocument.presentationml.notesSlide+xml"/>
  <Override PartName="/ppt/charts/chart4.xml" ContentType="application/vnd.openxmlformats-officedocument.drawingml.chart+xml"/>
  <Override PartName="/ppt/drawings/drawing8.xml" ContentType="application/vnd.openxmlformats-officedocument.drawingml.chartshapes+xml"/>
  <Override PartName="/ppt/slides/slide8.xml" ContentType="application/vnd.openxmlformats-officedocument.presentationml.slide+xml"/>
  <Override PartName="/ppt/notesSlides/notesSlide4.xml" ContentType="application/vnd.openxmlformats-officedocument.presentationml.notesSlide+xml"/>
  <Override PartName="/ppt/charts/chart2.xml" ContentType="application/vnd.openxmlformats-officedocument.drawingml.chart+xml"/>
  <Override PartName="/ppt/drawings/drawing6.xml" ContentType="application/vnd.openxmlformats-officedocument.drawingml.chartshape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8"/>
  </p:notesMasterIdLst>
  <p:sldIdLst>
    <p:sldId id="256" r:id="rId2"/>
    <p:sldId id="257" r:id="rId3"/>
    <p:sldId id="289" r:id="rId4"/>
    <p:sldId id="286" r:id="rId5"/>
    <p:sldId id="287" r:id="rId6"/>
    <p:sldId id="28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6" r:id="rId24"/>
    <p:sldId id="277" r:id="rId25"/>
    <p:sldId id="278" r:id="rId26"/>
    <p:sldId id="290" r:id="rId2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99"/>
    <a:srgbClr val="660066"/>
    <a:srgbClr val="FF0000"/>
    <a:srgbClr val="CCECFF"/>
    <a:srgbClr val="CCCCFF"/>
    <a:srgbClr val="FFFFCC"/>
    <a:srgbClr val="CCFF66"/>
    <a:srgbClr val="6666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87586" autoAdjust="0"/>
  </p:normalViewPr>
  <p:slideViewPr>
    <p:cSldViewPr>
      <p:cViewPr>
        <p:scale>
          <a:sx n="100" d="100"/>
          <a:sy n="100" d="100"/>
        </p:scale>
        <p:origin x="-408" y="-5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F:\EKUAL-Sunum-2012\&#220;lkeler-2000-2010-s&#305;ralamalar.xlsx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Kitap1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Erdal%20AKILLI\Desktop\EKUAL-Sunum-2012\Halise-Yayinci%20Verisi%20ile%20Atif%20Veren%20(Turkiye)%20Siralamasi.xlsx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file:///C:\Users\Erdal%20AKILLI\Desktop\EKUAL-Sunum-2012\TRdergiler-temelBilimler.xls" TargetMode="Externa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oleObject" Target="file:///C:\Users\Erdal%20AKILLI\Desktop\EKUAL-Sunum-2012\TRdergiler-Muh.xls" TargetMode="Externa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4.xml"/><Relationship Id="rId1" Type="http://schemas.openxmlformats.org/officeDocument/2006/relationships/oleObject" Target="file:///C:\Users\Erdal%20AKILLI\Desktop\EKUAL-Sunum-2012\TRdergiler-T&#305;p.xls" TargetMode="Externa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5.xml"/><Relationship Id="rId1" Type="http://schemas.openxmlformats.org/officeDocument/2006/relationships/oleObject" Target="file:///C:\Users\Erdal%20AKILLI\Desktop\EKUAL-Sunum-2012\TRdergiler-SosyalBilimler.xls" TargetMode="External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6.xml"/><Relationship Id="rId1" Type="http://schemas.openxmlformats.org/officeDocument/2006/relationships/oleObject" Target="file:///C:\Users\Erdal%20AKILLI\Desktop\EKUAL-Sunum-2012\TRdergiler-di&#351;cilik.xlsx" TargetMode="External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7.xml"/><Relationship Id="rId1" Type="http://schemas.openxmlformats.org/officeDocument/2006/relationships/oleObject" Target="file:///C:\Users\Erdal%20AKILLI\Desktop\EKUAL-Sunum-2012\TRdergiler-eczac&#305;l&#305;k.xlsx" TargetMode="External"/></Relationships>
</file>

<file path=ppt/charts/_rels/chart8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8.xml"/><Relationship Id="rId1" Type="http://schemas.openxmlformats.org/officeDocument/2006/relationships/oleObject" Target="file:///C:\Users\Erdal%20AKILLI\Desktop\EKUAL-Sunum-2012\TRdergiler-Veterinerlik.xlsx" TargetMode="External"/></Relationships>
</file>

<file path=ppt/charts/_rels/chart9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9.xml"/><Relationship Id="rId1" Type="http://schemas.openxmlformats.org/officeDocument/2006/relationships/oleObject" Target="file:///C:\Users\Erdal%20AKILLI\Desktop\EKUAL-Sunum-2012\TRdergiler-Ziraat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tr-TR"/>
  <c:chart>
    <c:autoTitleDeleted val="1"/>
    <c:plotArea>
      <c:layout>
        <c:manualLayout>
          <c:layoutTarget val="inner"/>
          <c:xMode val="edge"/>
          <c:yMode val="edge"/>
          <c:x val="3.4631352899069587E-2"/>
          <c:y val="0.13924402974521041"/>
          <c:w val="0.81209386382952364"/>
          <c:h val="0.83405520049446324"/>
        </c:manualLayout>
      </c:layout>
      <c:lineChart>
        <c:grouping val="standard"/>
        <c:ser>
          <c:idx val="0"/>
          <c:order val="0"/>
          <c:tx>
            <c:strRef>
              <c:f>'Sıralamadaki Yeri'!$C$1</c:f>
              <c:strCache>
                <c:ptCount val="1"/>
                <c:pt idx="0">
                  <c:v>Atıf Sıra No</c:v>
                </c:pt>
              </c:strCache>
            </c:strRef>
          </c:tx>
          <c:dLbls>
            <c:txPr>
              <a:bodyPr/>
              <a:lstStyle/>
              <a:p>
                <a:pPr>
                  <a:defRPr sz="1200" b="1"/>
                </a:pPr>
                <a:endParaRPr lang="tr-TR"/>
              </a:p>
            </c:txPr>
            <c:showVal val="1"/>
          </c:dLbls>
          <c:cat>
            <c:strRef>
              <c:f>'Sıralamadaki Yeri'!$B$2:$B$12</c:f>
              <c:strCache>
                <c:ptCount val="1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</c:strCache>
            </c:strRef>
          </c:cat>
          <c:val>
            <c:numRef>
              <c:f>'Sıralamadaki Yeri'!$C$2:$C$12</c:f>
              <c:numCache>
                <c:formatCode>General</c:formatCode>
                <c:ptCount val="11"/>
                <c:pt idx="0">
                  <c:v>32</c:v>
                </c:pt>
                <c:pt idx="1">
                  <c:v>30</c:v>
                </c:pt>
                <c:pt idx="2">
                  <c:v>28</c:v>
                </c:pt>
                <c:pt idx="3">
                  <c:v>28</c:v>
                </c:pt>
                <c:pt idx="4">
                  <c:v>28</c:v>
                </c:pt>
                <c:pt idx="5">
                  <c:v>27</c:v>
                </c:pt>
                <c:pt idx="6">
                  <c:v>27</c:v>
                </c:pt>
                <c:pt idx="7">
                  <c:v>26</c:v>
                </c:pt>
                <c:pt idx="8">
                  <c:v>26</c:v>
                </c:pt>
                <c:pt idx="9">
                  <c:v>26</c:v>
                </c:pt>
                <c:pt idx="10">
                  <c:v>28</c:v>
                </c:pt>
              </c:numCache>
            </c:numRef>
          </c:val>
        </c:ser>
        <c:ser>
          <c:idx val="1"/>
          <c:order val="1"/>
          <c:tx>
            <c:strRef>
              <c:f>'Sıralamadaki Yeri'!$D$1</c:f>
              <c:strCache>
                <c:ptCount val="1"/>
                <c:pt idx="0">
                  <c:v>Yayın Sıra No</c:v>
                </c:pt>
              </c:strCache>
            </c:strRef>
          </c:tx>
          <c:dLbls>
            <c:txPr>
              <a:bodyPr/>
              <a:lstStyle/>
              <a:p>
                <a:pPr>
                  <a:defRPr sz="1200" b="1"/>
                </a:pPr>
                <a:endParaRPr lang="tr-TR"/>
              </a:p>
            </c:txPr>
            <c:showVal val="1"/>
          </c:dLbls>
          <c:cat>
            <c:strRef>
              <c:f>'Sıralamadaki Yeri'!$B$2:$B$12</c:f>
              <c:strCache>
                <c:ptCount val="1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</c:strCache>
            </c:strRef>
          </c:cat>
          <c:val>
            <c:numRef>
              <c:f>'Sıralamadaki Yeri'!$D$2:$D$12</c:f>
              <c:numCache>
                <c:formatCode>General</c:formatCode>
                <c:ptCount val="11"/>
                <c:pt idx="0">
                  <c:v>27</c:v>
                </c:pt>
                <c:pt idx="1">
                  <c:v>26</c:v>
                </c:pt>
                <c:pt idx="2">
                  <c:v>23</c:v>
                </c:pt>
                <c:pt idx="3">
                  <c:v>22</c:v>
                </c:pt>
                <c:pt idx="4">
                  <c:v>20</c:v>
                </c:pt>
                <c:pt idx="5">
                  <c:v>19</c:v>
                </c:pt>
                <c:pt idx="6">
                  <c:v>19</c:v>
                </c:pt>
                <c:pt idx="7">
                  <c:v>19</c:v>
                </c:pt>
                <c:pt idx="8">
                  <c:v>18</c:v>
                </c:pt>
                <c:pt idx="9">
                  <c:v>17</c:v>
                </c:pt>
                <c:pt idx="10">
                  <c:v>18</c:v>
                </c:pt>
              </c:numCache>
            </c:numRef>
          </c:val>
        </c:ser>
        <c:dLbls>
          <c:showVal val="1"/>
        </c:dLbls>
        <c:marker val="1"/>
        <c:axId val="88928256"/>
        <c:axId val="88929792"/>
      </c:lineChart>
      <c:catAx>
        <c:axId val="88928256"/>
        <c:scaling>
          <c:orientation val="minMax"/>
        </c:scaling>
        <c:axPos val="t"/>
        <c:majorTickMark val="none"/>
        <c:tickLblPos val="nextTo"/>
        <c:txPr>
          <a:bodyPr/>
          <a:lstStyle/>
          <a:p>
            <a:pPr>
              <a:defRPr sz="1100" b="1"/>
            </a:pPr>
            <a:endParaRPr lang="tr-TR"/>
          </a:p>
        </c:txPr>
        <c:crossAx val="88929792"/>
        <c:crosses val="autoZero"/>
        <c:auto val="1"/>
        <c:lblAlgn val="ctr"/>
        <c:lblOffset val="100"/>
      </c:catAx>
      <c:valAx>
        <c:axId val="88929792"/>
        <c:scaling>
          <c:orientation val="maxMin"/>
        </c:scaling>
        <c:axPos val="l"/>
        <c:majorGridlines/>
        <c:numFmt formatCode="General" sourceLinked="1"/>
        <c:majorTickMark val="none"/>
        <c:tickLblPos val="nextTo"/>
        <c:txPr>
          <a:bodyPr/>
          <a:lstStyle/>
          <a:p>
            <a:pPr>
              <a:defRPr sz="1100" b="1"/>
            </a:pPr>
            <a:endParaRPr lang="tr-TR"/>
          </a:p>
        </c:txPr>
        <c:crossAx val="88928256"/>
        <c:crosses val="autoZero"/>
        <c:crossBetween val="between"/>
      </c:valAx>
      <c:spPr>
        <a:solidFill>
          <a:schemeClr val="bg1"/>
        </a:solidFill>
      </c:spPr>
    </c:plotArea>
    <c:legend>
      <c:legendPos val="r"/>
      <c:layout>
        <c:manualLayout>
          <c:xMode val="edge"/>
          <c:yMode val="edge"/>
          <c:x val="0.84842874543239943"/>
          <c:y val="0.48882127668210013"/>
          <c:w val="0.14182704019488429"/>
          <c:h val="9.6229707192161645E-2"/>
        </c:manualLayout>
      </c:layout>
      <c:txPr>
        <a:bodyPr/>
        <a:lstStyle/>
        <a:p>
          <a:pPr>
            <a:defRPr sz="1100" b="1"/>
          </a:pPr>
          <a:endParaRPr lang="tr-TR"/>
        </a:p>
      </c:txPr>
    </c:legend>
    <c:plotVisOnly val="1"/>
  </c:chart>
  <c:externalData r:id="rId1"/>
  <c:userShapes r:id="rId2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tr-TR"/>
  <c:chart>
    <c:autoTitleDeleted val="1"/>
    <c:view3D>
      <c:rAngAx val="1"/>
    </c:view3D>
    <c:sideWall>
      <c:spPr>
        <a:solidFill>
          <a:schemeClr val="accent1">
            <a:lumMod val="20000"/>
            <a:lumOff val="80000"/>
          </a:schemeClr>
        </a:solidFill>
      </c:spPr>
    </c:sideWall>
    <c:backWall>
      <c:spPr>
        <a:solidFill>
          <a:schemeClr val="accent1">
            <a:lumMod val="20000"/>
            <a:lumOff val="80000"/>
          </a:schemeClr>
        </a:solidFill>
      </c:spPr>
    </c:backWall>
    <c:plotArea>
      <c:layout/>
      <c:bar3DChart>
        <c:barDir val="col"/>
        <c:grouping val="clustered"/>
        <c:ser>
          <c:idx val="0"/>
          <c:order val="0"/>
          <c:tx>
            <c:strRef>
              <c:f>Sayfa1!$B$1</c:f>
              <c:strCache>
                <c:ptCount val="1"/>
                <c:pt idx="0">
                  <c:v>EKUAL Öncesi                                   1979-2005                                             ( 26 yıl) Yayın Sayısı</c:v>
                </c:pt>
              </c:strCache>
            </c:strRef>
          </c:tx>
          <c:cat>
            <c:strRef>
              <c:f>Sayfa1!$A$2:$A$9</c:f>
              <c:strCache>
                <c:ptCount val="8"/>
                <c:pt idx="0">
                  <c:v>Temel Bilimler</c:v>
                </c:pt>
                <c:pt idx="1">
                  <c:v>Mühendislik Bilimler</c:v>
                </c:pt>
                <c:pt idx="2">
                  <c:v>Tıbbi Bilimler</c:v>
                </c:pt>
                <c:pt idx="3">
                  <c:v>Sosyal Bilimler</c:v>
                </c:pt>
                <c:pt idx="4">
                  <c:v>Dişcilik</c:v>
                </c:pt>
                <c:pt idx="5">
                  <c:v>Veterinerlik</c:v>
                </c:pt>
                <c:pt idx="6">
                  <c:v>Ziraat Bilimler</c:v>
                </c:pt>
                <c:pt idx="7">
                  <c:v>Eczacılık</c:v>
                </c:pt>
              </c:strCache>
            </c:strRef>
          </c:cat>
          <c:val>
            <c:numRef>
              <c:f>Sayfa1!$B$2:$B$9</c:f>
              <c:numCache>
                <c:formatCode>General</c:formatCode>
                <c:ptCount val="8"/>
                <c:pt idx="0">
                  <c:v>86</c:v>
                </c:pt>
                <c:pt idx="1">
                  <c:v>13</c:v>
                </c:pt>
                <c:pt idx="2">
                  <c:v>172</c:v>
                </c:pt>
                <c:pt idx="3">
                  <c:v>5</c:v>
                </c:pt>
                <c:pt idx="4">
                  <c:v>723</c:v>
                </c:pt>
                <c:pt idx="5">
                  <c:v>30</c:v>
                </c:pt>
                <c:pt idx="6">
                  <c:v>9</c:v>
                </c:pt>
                <c:pt idx="7">
                  <c:v>7</c:v>
                </c:pt>
              </c:numCache>
            </c:numRef>
          </c:val>
        </c:ser>
        <c:ser>
          <c:idx val="1"/>
          <c:order val="1"/>
          <c:tx>
            <c:strRef>
              <c:f>Sayfa1!$C$1</c:f>
              <c:strCache>
                <c:ptCount val="1"/>
                <c:pt idx="0">
                  <c:v>EKUAL Sonrası                                 2006-2011                                            ( 5 yıl) Yayın Sayısı</c:v>
                </c:pt>
              </c:strCache>
            </c:strRef>
          </c:tx>
          <c:cat>
            <c:strRef>
              <c:f>Sayfa1!$A$2:$A$9</c:f>
              <c:strCache>
                <c:ptCount val="8"/>
                <c:pt idx="0">
                  <c:v>Temel Bilimler</c:v>
                </c:pt>
                <c:pt idx="1">
                  <c:v>Mühendislik Bilimler</c:v>
                </c:pt>
                <c:pt idx="2">
                  <c:v>Tıbbi Bilimler</c:v>
                </c:pt>
                <c:pt idx="3">
                  <c:v>Sosyal Bilimler</c:v>
                </c:pt>
                <c:pt idx="4">
                  <c:v>Dişcilik</c:v>
                </c:pt>
                <c:pt idx="5">
                  <c:v>Veterinerlik</c:v>
                </c:pt>
                <c:pt idx="6">
                  <c:v>Ziraat Bilimler</c:v>
                </c:pt>
                <c:pt idx="7">
                  <c:v>Eczacılık</c:v>
                </c:pt>
              </c:strCache>
            </c:strRef>
          </c:cat>
          <c:val>
            <c:numRef>
              <c:f>Sayfa1!$C$2:$C$9</c:f>
              <c:numCache>
                <c:formatCode>General</c:formatCode>
                <c:ptCount val="8"/>
                <c:pt idx="0">
                  <c:v>79</c:v>
                </c:pt>
                <c:pt idx="1">
                  <c:v>16</c:v>
                </c:pt>
                <c:pt idx="2">
                  <c:v>71</c:v>
                </c:pt>
                <c:pt idx="3">
                  <c:v>3</c:v>
                </c:pt>
                <c:pt idx="4">
                  <c:v>329</c:v>
                </c:pt>
                <c:pt idx="5">
                  <c:v>112</c:v>
                </c:pt>
                <c:pt idx="6">
                  <c:v>11</c:v>
                </c:pt>
                <c:pt idx="7">
                  <c:v>4</c:v>
                </c:pt>
              </c:numCache>
            </c:numRef>
          </c:val>
        </c:ser>
        <c:dLbls>
          <c:showVal val="1"/>
        </c:dLbls>
        <c:shape val="cylinder"/>
        <c:axId val="88560768"/>
        <c:axId val="88562304"/>
        <c:axId val="0"/>
      </c:bar3DChart>
      <c:catAx>
        <c:axId val="88560768"/>
        <c:scaling>
          <c:orientation val="minMax"/>
        </c:scaling>
        <c:axPos val="b"/>
        <c:majorTickMark val="none"/>
        <c:tickLblPos val="nextTo"/>
        <c:crossAx val="88562304"/>
        <c:crosses val="autoZero"/>
        <c:auto val="1"/>
        <c:lblAlgn val="ctr"/>
        <c:lblOffset val="100"/>
      </c:catAx>
      <c:valAx>
        <c:axId val="88562304"/>
        <c:scaling>
          <c:orientation val="minMax"/>
        </c:scaling>
        <c:delete val="1"/>
        <c:axPos val="l"/>
        <c:numFmt formatCode="General" sourceLinked="1"/>
        <c:majorTickMark val="none"/>
        <c:tickLblPos val="none"/>
        <c:crossAx val="88560768"/>
        <c:crosses val="autoZero"/>
        <c:crossBetween val="between"/>
      </c:valAx>
    </c:plotArea>
    <c:legend>
      <c:legendPos val="t"/>
      <c:layout/>
    </c:legend>
    <c:plotVisOnly val="1"/>
  </c:chart>
  <c:spPr>
    <a:solidFill>
      <a:schemeClr val="bg1">
        <a:lumMod val="85000"/>
      </a:schemeClr>
    </a:solidFill>
  </c:spPr>
  <c:externalData r:id="rId1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tr-TR"/>
  <c:chart>
    <c:autoTitleDeleted val="1"/>
    <c:view3D>
      <c:rAngAx val="1"/>
    </c:view3D>
    <c:plotArea>
      <c:layout>
        <c:manualLayout>
          <c:layoutTarget val="inner"/>
          <c:xMode val="edge"/>
          <c:yMode val="edge"/>
          <c:x val="1.6798101489872583E-2"/>
          <c:y val="5.8366951572866504E-2"/>
          <c:w val="0.96640379702025458"/>
          <c:h val="0.86488760327146885"/>
        </c:manualLayout>
      </c:layout>
      <c:bar3DChart>
        <c:barDir val="col"/>
        <c:grouping val="clustered"/>
        <c:ser>
          <c:idx val="0"/>
          <c:order val="0"/>
          <c:tx>
            <c:strRef>
              <c:f>Sayfa1!$B$1</c:f>
              <c:strCache>
                <c:ptCount val="1"/>
                <c:pt idx="0">
                  <c:v>Dergi Sayısı</c:v>
                </c:pt>
              </c:strCache>
            </c:strRef>
          </c:tx>
          <c:dLbls>
            <c:txPr>
              <a:bodyPr/>
              <a:lstStyle/>
              <a:p>
                <a:pPr>
                  <a:defRPr sz="1200" b="1"/>
                </a:pPr>
                <a:endParaRPr lang="tr-TR"/>
              </a:p>
            </c:txPr>
            <c:showVal val="1"/>
          </c:dLbls>
          <c:cat>
            <c:strRef>
              <c:f>Sayfa1!$A$2:$A$8</c:f>
              <c:strCache>
                <c:ptCount val="7"/>
                <c:pt idx="0">
                  <c:v>Elsevier</c:v>
                </c:pt>
                <c:pt idx="1">
                  <c:v>Springer</c:v>
                </c:pt>
                <c:pt idx="2">
                  <c:v>T&amp;F</c:v>
                </c:pt>
                <c:pt idx="3">
                  <c:v>Wiley</c:v>
                </c:pt>
                <c:pt idx="4">
                  <c:v>Yayıncı bilgisi olmayan</c:v>
                </c:pt>
                <c:pt idx="5">
                  <c:v>Diğer yayıncılar</c:v>
                </c:pt>
                <c:pt idx="6">
                  <c:v>Tüm Yayıncılar</c:v>
                </c:pt>
              </c:strCache>
            </c:strRef>
          </c:cat>
          <c:val>
            <c:numRef>
              <c:f>Sayfa1!$B$2:$B$8</c:f>
              <c:numCache>
                <c:formatCode>General</c:formatCode>
                <c:ptCount val="7"/>
                <c:pt idx="0">
                  <c:v>959</c:v>
                </c:pt>
                <c:pt idx="1">
                  <c:v>710</c:v>
                </c:pt>
                <c:pt idx="2">
                  <c:v>336</c:v>
                </c:pt>
                <c:pt idx="3">
                  <c:v>802</c:v>
                </c:pt>
                <c:pt idx="4">
                  <c:v>641</c:v>
                </c:pt>
                <c:pt idx="5" formatCode="#,##0">
                  <c:v>3648</c:v>
                </c:pt>
                <c:pt idx="6" formatCode="#,##0">
                  <c:v>7132</c:v>
                </c:pt>
              </c:numCache>
            </c:numRef>
          </c:val>
        </c:ser>
        <c:ser>
          <c:idx val="1"/>
          <c:order val="1"/>
          <c:tx>
            <c:strRef>
              <c:f>Sayfa1!$C$1</c:f>
              <c:strCache>
                <c:ptCount val="1"/>
                <c:pt idx="0">
                  <c:v>Kaynakça Sayısı (Verilen Atıf Sayısı)</c:v>
                </c:pt>
              </c:strCache>
            </c:strRef>
          </c:tx>
          <c:dLbls>
            <c:txPr>
              <a:bodyPr/>
              <a:lstStyle/>
              <a:p>
                <a:pPr>
                  <a:defRPr sz="1200" b="1"/>
                </a:pPr>
                <a:endParaRPr lang="tr-TR"/>
              </a:p>
            </c:txPr>
            <c:showVal val="1"/>
          </c:dLbls>
          <c:cat>
            <c:strRef>
              <c:f>Sayfa1!$A$2:$A$8</c:f>
              <c:strCache>
                <c:ptCount val="7"/>
                <c:pt idx="0">
                  <c:v>Elsevier</c:v>
                </c:pt>
                <c:pt idx="1">
                  <c:v>Springer</c:v>
                </c:pt>
                <c:pt idx="2">
                  <c:v>T&amp;F</c:v>
                </c:pt>
                <c:pt idx="3">
                  <c:v>Wiley</c:v>
                </c:pt>
                <c:pt idx="4">
                  <c:v>Yayıncı bilgisi olmayan</c:v>
                </c:pt>
                <c:pt idx="5">
                  <c:v>Diğer yayıncılar</c:v>
                </c:pt>
                <c:pt idx="6">
                  <c:v>Tüm Yayıncılar</c:v>
                </c:pt>
              </c:strCache>
            </c:strRef>
          </c:cat>
          <c:val>
            <c:numRef>
              <c:f>Sayfa1!$C$2:$C$8</c:f>
              <c:numCache>
                <c:formatCode>#,##0</c:formatCode>
                <c:ptCount val="7"/>
                <c:pt idx="0">
                  <c:v>23946</c:v>
                </c:pt>
                <c:pt idx="1">
                  <c:v>11812</c:v>
                </c:pt>
                <c:pt idx="2">
                  <c:v>7529</c:v>
                </c:pt>
                <c:pt idx="3">
                  <c:v>13667</c:v>
                </c:pt>
                <c:pt idx="4">
                  <c:v>3991</c:v>
                </c:pt>
                <c:pt idx="5">
                  <c:v>59797</c:v>
                </c:pt>
                <c:pt idx="6">
                  <c:v>120742</c:v>
                </c:pt>
              </c:numCache>
            </c:numRef>
          </c:val>
        </c:ser>
        <c:dLbls>
          <c:showVal val="1"/>
        </c:dLbls>
        <c:shape val="cylinder"/>
        <c:axId val="94578560"/>
        <c:axId val="94580096"/>
        <c:axId val="0"/>
      </c:bar3DChart>
      <c:catAx>
        <c:axId val="94578560"/>
        <c:scaling>
          <c:orientation val="minMax"/>
        </c:scaling>
        <c:axPos val="b"/>
        <c:majorTickMark val="none"/>
        <c:tickLblPos val="nextTo"/>
        <c:txPr>
          <a:bodyPr/>
          <a:lstStyle/>
          <a:p>
            <a:pPr>
              <a:defRPr sz="1000" b="1"/>
            </a:pPr>
            <a:endParaRPr lang="tr-TR"/>
          </a:p>
        </c:txPr>
        <c:crossAx val="94580096"/>
        <c:crosses val="autoZero"/>
        <c:auto val="1"/>
        <c:lblAlgn val="ctr"/>
        <c:lblOffset val="100"/>
      </c:catAx>
      <c:valAx>
        <c:axId val="94580096"/>
        <c:scaling>
          <c:orientation val="minMax"/>
        </c:scaling>
        <c:delete val="1"/>
        <c:axPos val="l"/>
        <c:numFmt formatCode="General" sourceLinked="1"/>
        <c:majorTickMark val="none"/>
        <c:tickLblPos val="none"/>
        <c:crossAx val="94578560"/>
        <c:crosses val="autoZero"/>
        <c:crossBetween val="between"/>
      </c:valAx>
      <c:spPr>
        <a:solidFill>
          <a:schemeClr val="bg1">
            <a:lumMod val="95000"/>
          </a:schemeClr>
        </a:solidFill>
      </c:spPr>
    </c:plotArea>
    <c:legend>
      <c:legendPos val="t"/>
      <c:layout/>
      <c:txPr>
        <a:bodyPr/>
        <a:lstStyle/>
        <a:p>
          <a:pPr>
            <a:defRPr sz="1600"/>
          </a:pPr>
          <a:endParaRPr lang="tr-TR"/>
        </a:p>
      </c:txPr>
    </c:legend>
    <c:plotVisOnly val="1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tr-TR"/>
  <c:chart>
    <c:autoTitleDeleted val="1"/>
    <c:view3D>
      <c:depthPercent val="100"/>
      <c:rAngAx val="1"/>
    </c:view3D>
    <c:sideWall>
      <c:spPr>
        <a:solidFill>
          <a:schemeClr val="bg1">
            <a:lumMod val="95000"/>
          </a:schemeClr>
        </a:solidFill>
      </c:spPr>
    </c:sideWall>
    <c:backWall>
      <c:spPr>
        <a:solidFill>
          <a:schemeClr val="bg1">
            <a:lumMod val="95000"/>
          </a:schemeClr>
        </a:solidFill>
      </c:spPr>
    </c:backWall>
    <c:plotArea>
      <c:layout>
        <c:manualLayout>
          <c:layoutTarget val="inner"/>
          <c:xMode val="edge"/>
          <c:yMode val="edge"/>
          <c:x val="7.7837589459164802E-2"/>
          <c:y val="2.8341880141972548E-2"/>
          <c:w val="0.90668764548972569"/>
          <c:h val="0.82889090539647803"/>
        </c:manualLayout>
      </c:layout>
      <c:bar3DChart>
        <c:barDir val="col"/>
        <c:grouping val="clustered"/>
        <c:ser>
          <c:idx val="0"/>
          <c:order val="0"/>
          <c:tx>
            <c:strRef>
              <c:f>'ilk-10'!$C$1</c:f>
              <c:strCache>
                <c:ptCount val="1"/>
                <c:pt idx="0">
                  <c:v>Web of Science Yayın Sayısı</c:v>
                </c:pt>
              </c:strCache>
            </c:strRef>
          </c:tx>
          <c:spPr>
            <a:solidFill>
              <a:schemeClr val="tx2">
                <a:lumMod val="60000"/>
                <a:lumOff val="40000"/>
              </a:schemeClr>
            </a:solidFill>
          </c:spPr>
          <c:cat>
            <c:strRef>
              <c:f>'ilk-10'!$A$3:$A$12</c:f>
              <c:strCache>
                <c:ptCount val="10"/>
                <c:pt idx="0">
                  <c:v>ACTA CRYSTAL. SEC. E</c:v>
                </c:pt>
                <c:pt idx="1">
                  <c:v>ASIAN JOUR. OF CHEM.</c:v>
                </c:pt>
                <c:pt idx="2">
                  <c:v>FRES. ENVIRO. BULL.</c:v>
                </c:pt>
                <c:pt idx="3">
                  <c:v>TURKI. JOUR. OF CHEM.</c:v>
                </c:pt>
                <c:pt idx="4">
                  <c:v>FERTIL. AND STER.</c:v>
                </c:pt>
                <c:pt idx="5">
                  <c:v>APP. MATH. AND COMP.</c:v>
                </c:pt>
                <c:pt idx="6">
                  <c:v>JOUR. OF HAZAR. MATER.</c:v>
                </c:pt>
                <c:pt idx="7">
                  <c:v>ENERGY CONVER.N AND MANAG.</c:v>
                </c:pt>
                <c:pt idx="8">
                  <c:v>ABST. OF PAP. OF THE AMER. CHEM. SOC.</c:v>
                </c:pt>
                <c:pt idx="9">
                  <c:v>PHYSI. REVIEW B</c:v>
                </c:pt>
              </c:strCache>
            </c:strRef>
          </c:cat>
          <c:val>
            <c:numRef>
              <c:f>'ilk-10'!$C$3:$C$12</c:f>
              <c:numCache>
                <c:formatCode>#,##0</c:formatCode>
                <c:ptCount val="10"/>
                <c:pt idx="0">
                  <c:v>1161</c:v>
                </c:pt>
                <c:pt idx="1">
                  <c:v>1150</c:v>
                </c:pt>
                <c:pt idx="2">
                  <c:v>1098</c:v>
                </c:pt>
                <c:pt idx="3">
                  <c:v>809</c:v>
                </c:pt>
                <c:pt idx="4">
                  <c:v>775</c:v>
                </c:pt>
                <c:pt idx="5">
                  <c:v>703</c:v>
                </c:pt>
                <c:pt idx="6">
                  <c:v>696</c:v>
                </c:pt>
                <c:pt idx="7">
                  <c:v>514</c:v>
                </c:pt>
                <c:pt idx="8">
                  <c:v>433</c:v>
                </c:pt>
                <c:pt idx="9">
                  <c:v>427</c:v>
                </c:pt>
              </c:numCache>
            </c:numRef>
          </c:val>
        </c:ser>
        <c:shape val="box"/>
        <c:axId val="89034112"/>
        <c:axId val="90309760"/>
        <c:axId val="0"/>
      </c:bar3DChart>
      <c:catAx>
        <c:axId val="89034112"/>
        <c:scaling>
          <c:orientation val="minMax"/>
        </c:scaling>
        <c:axPos val="b"/>
        <c:numFmt formatCode="General" sourceLinked="1"/>
        <c:tickLblPos val="nextTo"/>
        <c:txPr>
          <a:bodyPr rot="-1020000" vert="horz" anchor="ctr" anchorCtr="0"/>
          <a:lstStyle/>
          <a:p>
            <a:pPr>
              <a:defRPr sz="800"/>
            </a:pPr>
            <a:endParaRPr lang="tr-TR"/>
          </a:p>
        </c:txPr>
        <c:crossAx val="90309760"/>
        <c:crosses val="autoZero"/>
        <c:auto val="1"/>
        <c:lblAlgn val="ctr"/>
        <c:lblOffset val="100"/>
      </c:catAx>
      <c:valAx>
        <c:axId val="90309760"/>
        <c:scaling>
          <c:orientation val="minMax"/>
        </c:scaling>
        <c:axPos val="l"/>
        <c:majorGridlines/>
        <c:numFmt formatCode="#,##0" sourceLinked="1"/>
        <c:tickLblPos val="nextTo"/>
        <c:spPr>
          <a:noFill/>
        </c:spPr>
        <c:crossAx val="89034112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</c:chart>
  <c:externalData r:id="rId1"/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tr-TR"/>
  <c:style val="36"/>
  <c:chart>
    <c:autoTitleDeleted val="1"/>
    <c:view3D>
      <c:rAngAx val="1"/>
    </c:view3D>
    <c:backWall>
      <c:spPr>
        <a:ln>
          <a:noFill/>
        </a:ln>
      </c:spPr>
    </c:backWall>
    <c:plotArea>
      <c:layout/>
      <c:bar3DChart>
        <c:barDir val="col"/>
        <c:grouping val="clustered"/>
        <c:ser>
          <c:idx val="0"/>
          <c:order val="0"/>
          <c:tx>
            <c:strRef>
              <c:f>'ilk-10'!$C$1</c:f>
              <c:strCache>
                <c:ptCount val="1"/>
                <c:pt idx="0">
                  <c:v>Web of science Documents  </c:v>
                </c:pt>
              </c:strCache>
            </c:strRef>
          </c:tx>
          <c:cat>
            <c:strRef>
              <c:f>'ilk-10'!$A$2:$A$11</c:f>
              <c:strCache>
                <c:ptCount val="10"/>
                <c:pt idx="0">
                  <c:v>JOUR. OF APP. POLY. SCI.</c:v>
                </c:pt>
                <c:pt idx="1">
                  <c:v>TURKI. JOUR. OF CHEM.</c:v>
                </c:pt>
                <c:pt idx="2">
                  <c:v>JOUR. OF HAZARD. MATER.</c:v>
                </c:pt>
                <c:pt idx="3">
                  <c:v>EXPERT SYS. WITH APPL.</c:v>
                </c:pt>
                <c:pt idx="4">
                  <c:v>ENER. CONVE. AND MANAG.</c:v>
                </c:pt>
                <c:pt idx="5">
                  <c:v>MATER. &amp; DESIGN</c:v>
                </c:pt>
                <c:pt idx="6">
                  <c:v>ENER. SOUR. PART A</c:v>
                </c:pt>
                <c:pt idx="7">
                  <c:v>FOOD CHEMISTRY</c:v>
                </c:pt>
                <c:pt idx="8">
                  <c:v>ENERGY SOURCES</c:v>
                </c:pt>
                <c:pt idx="9">
                  <c:v>JOUR. OF FOOD ENG.</c:v>
                </c:pt>
              </c:strCache>
            </c:strRef>
          </c:cat>
          <c:val>
            <c:numRef>
              <c:f>'ilk-10'!$C$2:$C$11</c:f>
              <c:numCache>
                <c:formatCode>#,##0</c:formatCode>
                <c:ptCount val="10"/>
                <c:pt idx="0">
                  <c:v>978</c:v>
                </c:pt>
                <c:pt idx="1">
                  <c:v>809</c:v>
                </c:pt>
                <c:pt idx="2">
                  <c:v>696</c:v>
                </c:pt>
                <c:pt idx="3">
                  <c:v>588</c:v>
                </c:pt>
                <c:pt idx="4">
                  <c:v>514</c:v>
                </c:pt>
                <c:pt idx="5">
                  <c:v>466</c:v>
                </c:pt>
                <c:pt idx="6">
                  <c:v>456</c:v>
                </c:pt>
                <c:pt idx="7">
                  <c:v>412</c:v>
                </c:pt>
                <c:pt idx="8">
                  <c:v>409</c:v>
                </c:pt>
                <c:pt idx="9">
                  <c:v>394</c:v>
                </c:pt>
              </c:numCache>
            </c:numRef>
          </c:val>
        </c:ser>
        <c:shape val="box"/>
        <c:axId val="91001600"/>
        <c:axId val="91003136"/>
        <c:axId val="0"/>
      </c:bar3DChart>
      <c:catAx>
        <c:axId val="91001600"/>
        <c:scaling>
          <c:orientation val="minMax"/>
        </c:scaling>
        <c:axPos val="b"/>
        <c:tickLblPos val="nextTo"/>
        <c:txPr>
          <a:bodyPr/>
          <a:lstStyle/>
          <a:p>
            <a:pPr>
              <a:defRPr sz="800"/>
            </a:pPr>
            <a:endParaRPr lang="tr-TR"/>
          </a:p>
        </c:txPr>
        <c:crossAx val="91003136"/>
        <c:crosses val="autoZero"/>
        <c:auto val="1"/>
        <c:lblAlgn val="ctr"/>
        <c:lblOffset val="100"/>
      </c:catAx>
      <c:valAx>
        <c:axId val="91003136"/>
        <c:scaling>
          <c:orientation val="minMax"/>
        </c:scaling>
        <c:axPos val="l"/>
        <c:majorGridlines/>
        <c:numFmt formatCode="#,##0" sourceLinked="1"/>
        <c:tickLblPos val="nextTo"/>
        <c:crossAx val="91001600"/>
        <c:crosses val="autoZero"/>
        <c:crossBetween val="between"/>
      </c:valAx>
    </c:plotArea>
    <c:plotVisOnly val="1"/>
  </c:chart>
  <c:externalData r:id="rId1"/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tr-TR"/>
  <c:chart>
    <c:view3D>
      <c:rAngAx val="1"/>
    </c:view3D>
    <c:sideWall>
      <c:spPr>
        <a:solidFill>
          <a:schemeClr val="bg1"/>
        </a:solidFill>
      </c:spPr>
    </c:sideWall>
    <c:backWall>
      <c:spPr>
        <a:solidFill>
          <a:schemeClr val="bg1"/>
        </a:solidFill>
      </c:spPr>
    </c:backWall>
    <c:plotArea>
      <c:layout/>
      <c:bar3DChart>
        <c:barDir val="col"/>
        <c:grouping val="clustered"/>
        <c:ser>
          <c:idx val="0"/>
          <c:order val="0"/>
          <c:spPr>
            <a:solidFill>
              <a:schemeClr val="accent2">
                <a:lumMod val="60000"/>
                <a:lumOff val="40000"/>
              </a:schemeClr>
            </a:solidFill>
          </c:spPr>
          <c:cat>
            <c:strRef>
              <c:f>'ilk-10'!$A$2:$A$11</c:f>
              <c:strCache>
                <c:ptCount val="10"/>
                <c:pt idx="0">
                  <c:v>TURK. JOUR. OF PEDIATR.</c:v>
                </c:pt>
                <c:pt idx="1">
                  <c:v>TURK. KLINIK. TIP BILIM. DER.</c:v>
                </c:pt>
                <c:pt idx="2">
                  <c:v>FEBS JOURNAL</c:v>
                </c:pt>
                <c:pt idx="3">
                  <c:v>INTER. JOUR. OF CARDIOL.</c:v>
                </c:pt>
                <c:pt idx="4">
                  <c:v>TRANSPLAN. PROCEEDINGS</c:v>
                </c:pt>
                <c:pt idx="5">
                  <c:v>PLAS. AND RECONSTR. SUR.</c:v>
                </c:pt>
                <c:pt idx="6">
                  <c:v>FERT. AND STER.</c:v>
                </c:pt>
                <c:pt idx="7">
                  <c:v>ANADOL. KARDIYOL. DER.</c:v>
                </c:pt>
                <c:pt idx="8">
                  <c:v>PEDIAT. NEPHROL.</c:v>
                </c:pt>
                <c:pt idx="9">
                  <c:v>ANN. OF PLAS. SURG.</c:v>
                </c:pt>
              </c:strCache>
            </c:strRef>
          </c:cat>
          <c:val>
            <c:numRef>
              <c:f>'ilk-10'!$C$2:$C$11</c:f>
              <c:numCache>
                <c:formatCode>#,##0</c:formatCode>
                <c:ptCount val="10"/>
                <c:pt idx="0">
                  <c:v>1745</c:v>
                </c:pt>
                <c:pt idx="1">
                  <c:v>1200</c:v>
                </c:pt>
                <c:pt idx="2">
                  <c:v>1031</c:v>
                </c:pt>
                <c:pt idx="3">
                  <c:v>952</c:v>
                </c:pt>
                <c:pt idx="4">
                  <c:v>907</c:v>
                </c:pt>
                <c:pt idx="5">
                  <c:v>878</c:v>
                </c:pt>
                <c:pt idx="6">
                  <c:v>775</c:v>
                </c:pt>
                <c:pt idx="7">
                  <c:v>757</c:v>
                </c:pt>
                <c:pt idx="8">
                  <c:v>680</c:v>
                </c:pt>
                <c:pt idx="9">
                  <c:v>649</c:v>
                </c:pt>
              </c:numCache>
            </c:numRef>
          </c:val>
        </c:ser>
        <c:shape val="box"/>
        <c:axId val="90434176"/>
        <c:axId val="90435968"/>
        <c:axId val="0"/>
      </c:bar3DChart>
      <c:catAx>
        <c:axId val="90434176"/>
        <c:scaling>
          <c:orientation val="minMax"/>
        </c:scaling>
        <c:axPos val="b"/>
        <c:tickLblPos val="nextTo"/>
        <c:txPr>
          <a:bodyPr/>
          <a:lstStyle/>
          <a:p>
            <a:pPr>
              <a:defRPr sz="800"/>
            </a:pPr>
            <a:endParaRPr lang="tr-TR"/>
          </a:p>
        </c:txPr>
        <c:crossAx val="90435968"/>
        <c:crosses val="autoZero"/>
        <c:auto val="1"/>
        <c:lblAlgn val="ctr"/>
        <c:lblOffset val="100"/>
      </c:catAx>
      <c:valAx>
        <c:axId val="90435968"/>
        <c:scaling>
          <c:orientation val="minMax"/>
        </c:scaling>
        <c:axPos val="l"/>
        <c:majorGridlines/>
        <c:numFmt formatCode="#,##0" sourceLinked="1"/>
        <c:tickLblPos val="nextTo"/>
        <c:crossAx val="90434176"/>
        <c:crosses val="autoZero"/>
        <c:crossBetween val="between"/>
      </c:valAx>
      <c:spPr>
        <a:noFill/>
      </c:spPr>
    </c:plotArea>
    <c:plotVisOnly val="1"/>
  </c:chart>
  <c:externalData r:id="rId1"/>
  <c:userShapes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tr-TR"/>
  <c:chart>
    <c:view3D>
      <c:rAngAx val="1"/>
    </c:view3D>
    <c:sideWall>
      <c:spPr>
        <a:solidFill>
          <a:schemeClr val="bg1">
            <a:lumMod val="95000"/>
          </a:schemeClr>
        </a:solidFill>
      </c:spPr>
    </c:sideWall>
    <c:backWall>
      <c:spPr>
        <a:solidFill>
          <a:schemeClr val="bg1">
            <a:lumMod val="95000"/>
          </a:schemeClr>
        </a:solidFill>
      </c:spPr>
    </c:backWall>
    <c:plotArea>
      <c:layout/>
      <c:bar3DChart>
        <c:barDir val="col"/>
        <c:grouping val="clustered"/>
        <c:ser>
          <c:idx val="0"/>
          <c:order val="0"/>
          <c:spPr>
            <a:solidFill>
              <a:schemeClr val="accent3">
                <a:lumMod val="40000"/>
                <a:lumOff val="60000"/>
              </a:schemeClr>
            </a:solidFill>
            <a:ln>
              <a:solidFill>
                <a:schemeClr val="bg2"/>
              </a:solidFill>
            </a:ln>
          </c:spPr>
          <c:cat>
            <c:strRef>
              <c:f>'ilk-10'!$A$2:$A$11</c:f>
              <c:strCache>
                <c:ptCount val="10"/>
                <c:pt idx="0">
                  <c:v>EXP. SYS. WITH APP.</c:v>
                </c:pt>
                <c:pt idx="1">
                  <c:v>INNOV. AND CREA. IN EDUC.</c:v>
                </c:pt>
                <c:pt idx="2">
                  <c:v>FOOD CHEMISTRY</c:v>
                </c:pt>
                <c:pt idx="3">
                  <c:v>WORLD CON. ON EDUC. SCI.</c:v>
                </c:pt>
                <c:pt idx="4">
                  <c:v>KURAM VE UYG. EGIT. BIL.</c:v>
                </c:pt>
                <c:pt idx="5">
                  <c:v>EUR. JOUR. OF OPER. RES.</c:v>
                </c:pt>
                <c:pt idx="6">
                  <c:v>MILLI FOLKLOR</c:v>
                </c:pt>
                <c:pt idx="7">
                  <c:v>EGIT. VE BILIM</c:v>
                </c:pt>
                <c:pt idx="8">
                  <c:v>HACET. UNIV. EGIT. FAK. DER.</c:v>
                </c:pt>
                <c:pt idx="9">
                  <c:v>INTER. JOUR. OF PSY.</c:v>
                </c:pt>
              </c:strCache>
            </c:strRef>
          </c:cat>
          <c:val>
            <c:numRef>
              <c:f>'ilk-10'!$C$2:$C$11</c:f>
              <c:numCache>
                <c:formatCode>#,##0</c:formatCode>
                <c:ptCount val="10"/>
                <c:pt idx="0">
                  <c:v>588</c:v>
                </c:pt>
                <c:pt idx="1">
                  <c:v>489</c:v>
                </c:pt>
                <c:pt idx="2">
                  <c:v>412</c:v>
                </c:pt>
                <c:pt idx="3">
                  <c:v>367</c:v>
                </c:pt>
                <c:pt idx="4">
                  <c:v>301</c:v>
                </c:pt>
                <c:pt idx="5">
                  <c:v>281</c:v>
                </c:pt>
                <c:pt idx="6">
                  <c:v>277</c:v>
                </c:pt>
                <c:pt idx="7">
                  <c:v>260</c:v>
                </c:pt>
                <c:pt idx="8">
                  <c:v>225</c:v>
                </c:pt>
                <c:pt idx="9">
                  <c:v>219</c:v>
                </c:pt>
              </c:numCache>
            </c:numRef>
          </c:val>
        </c:ser>
        <c:shape val="box"/>
        <c:axId val="92516736"/>
        <c:axId val="92518272"/>
        <c:axId val="0"/>
      </c:bar3DChart>
      <c:catAx>
        <c:axId val="92516736"/>
        <c:scaling>
          <c:orientation val="minMax"/>
        </c:scaling>
        <c:axPos val="b"/>
        <c:tickLblPos val="nextTo"/>
        <c:txPr>
          <a:bodyPr/>
          <a:lstStyle/>
          <a:p>
            <a:pPr>
              <a:defRPr sz="800"/>
            </a:pPr>
            <a:endParaRPr lang="tr-TR"/>
          </a:p>
        </c:txPr>
        <c:crossAx val="92518272"/>
        <c:crosses val="autoZero"/>
        <c:auto val="1"/>
        <c:lblAlgn val="ctr"/>
        <c:lblOffset val="100"/>
      </c:catAx>
      <c:valAx>
        <c:axId val="92518272"/>
        <c:scaling>
          <c:orientation val="minMax"/>
        </c:scaling>
        <c:axPos val="l"/>
        <c:majorGridlines>
          <c:spPr>
            <a:ln>
              <a:solidFill>
                <a:schemeClr val="bg2">
                  <a:lumMod val="75000"/>
                </a:schemeClr>
              </a:solidFill>
            </a:ln>
          </c:spPr>
        </c:majorGridlines>
        <c:numFmt formatCode="#,##0" sourceLinked="1"/>
        <c:tickLblPos val="nextTo"/>
        <c:crossAx val="92516736"/>
        <c:crosses val="autoZero"/>
        <c:crossBetween val="between"/>
      </c:valAx>
    </c:plotArea>
    <c:plotVisOnly val="1"/>
  </c:chart>
  <c:externalData r:id="rId1"/>
  <c:userShapes r:id="rId2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tr-TR"/>
  <c:chart>
    <c:view3D>
      <c:rAngAx val="1"/>
    </c:view3D>
    <c:sideWall>
      <c:spPr>
        <a:solidFill>
          <a:schemeClr val="bg1"/>
        </a:solidFill>
      </c:spPr>
    </c:sideWall>
    <c:backWall>
      <c:spPr>
        <a:solidFill>
          <a:schemeClr val="bg1"/>
        </a:solidFill>
      </c:spPr>
    </c:backWall>
    <c:plotArea>
      <c:layout/>
      <c:bar3DChart>
        <c:barDir val="col"/>
        <c:grouping val="clustered"/>
        <c:ser>
          <c:idx val="0"/>
          <c:order val="0"/>
          <c:spPr>
            <a:gradFill>
              <a:gsLst>
                <a:gs pos="46000">
                  <a:schemeClr val="accent2">
                    <a:lumMod val="60000"/>
                    <a:lumOff val="40000"/>
                  </a:schemeClr>
                </a:gs>
                <a:gs pos="50000">
                  <a:srgbClr val="4F81BD">
                    <a:tint val="44500"/>
                    <a:satMod val="160000"/>
                  </a:srgbClr>
                </a:gs>
                <a:gs pos="100000">
                  <a:srgbClr val="4F81BD">
                    <a:tint val="23500"/>
                    <a:satMod val="160000"/>
                  </a:srgbClr>
                </a:gs>
              </a:gsLst>
              <a:lin ang="5400000" scaled="0"/>
            </a:gradFill>
          </c:spPr>
          <c:cat>
            <c:strRef>
              <c:f>'ilk-10'!$A$2:$A$11</c:f>
              <c:strCache>
                <c:ptCount val="10"/>
                <c:pt idx="0">
                  <c:v>JOUR. OF DENTAL RES.</c:v>
                </c:pt>
                <c:pt idx="1">
                  <c:v>ANGLE ORTHODONTIST</c:v>
                </c:pt>
                <c:pt idx="2">
                  <c:v>JOUR. OF PERIOD.</c:v>
                </c:pt>
                <c:pt idx="3">
                  <c:v>JOUR. OF PROSTH. DEN.</c:v>
                </c:pt>
                <c:pt idx="4">
                  <c:v>JOUR. OF ORAL AND MAX. SUR.</c:v>
                </c:pt>
                <c:pt idx="5">
                  <c:v>ORAL SUR. ORAL MED. ORAL PAT. ORAL RAD. AND END.</c:v>
                </c:pt>
                <c:pt idx="6">
                  <c:v>JOURNAL OF ENDODONTICS</c:v>
                </c:pt>
                <c:pt idx="7">
                  <c:v>JOUR. OF ORAL REH.</c:v>
                </c:pt>
                <c:pt idx="8">
                  <c:v>AMER. JOUR. OF ORT. AND DEN. ORT.</c:v>
                </c:pt>
                <c:pt idx="9">
                  <c:v>QUIN. INTER.</c:v>
                </c:pt>
              </c:strCache>
            </c:strRef>
          </c:cat>
          <c:val>
            <c:numRef>
              <c:f>'ilk-10'!$C$2:$C$11</c:f>
              <c:numCache>
                <c:formatCode>#,##0</c:formatCode>
                <c:ptCount val="10"/>
                <c:pt idx="0">
                  <c:v>408</c:v>
                </c:pt>
                <c:pt idx="1">
                  <c:v>238</c:v>
                </c:pt>
                <c:pt idx="2">
                  <c:v>224</c:v>
                </c:pt>
                <c:pt idx="3">
                  <c:v>215</c:v>
                </c:pt>
                <c:pt idx="4">
                  <c:v>206</c:v>
                </c:pt>
                <c:pt idx="5">
                  <c:v>198</c:v>
                </c:pt>
                <c:pt idx="6">
                  <c:v>194</c:v>
                </c:pt>
                <c:pt idx="7">
                  <c:v>192</c:v>
                </c:pt>
                <c:pt idx="8">
                  <c:v>188</c:v>
                </c:pt>
                <c:pt idx="9">
                  <c:v>143</c:v>
                </c:pt>
              </c:numCache>
            </c:numRef>
          </c:val>
        </c:ser>
        <c:shape val="box"/>
        <c:axId val="93968256"/>
        <c:axId val="93969792"/>
        <c:axId val="0"/>
      </c:bar3DChart>
      <c:catAx>
        <c:axId val="93968256"/>
        <c:scaling>
          <c:orientation val="minMax"/>
        </c:scaling>
        <c:axPos val="b"/>
        <c:tickLblPos val="nextTo"/>
        <c:txPr>
          <a:bodyPr/>
          <a:lstStyle/>
          <a:p>
            <a:pPr>
              <a:defRPr sz="700"/>
            </a:pPr>
            <a:endParaRPr lang="tr-TR"/>
          </a:p>
        </c:txPr>
        <c:crossAx val="93969792"/>
        <c:crosses val="autoZero"/>
        <c:auto val="1"/>
        <c:lblAlgn val="ctr"/>
        <c:lblOffset val="100"/>
      </c:catAx>
      <c:valAx>
        <c:axId val="93969792"/>
        <c:scaling>
          <c:orientation val="minMax"/>
        </c:scaling>
        <c:axPos val="l"/>
        <c:majorGridlines/>
        <c:numFmt formatCode="#,##0" sourceLinked="1"/>
        <c:tickLblPos val="nextTo"/>
        <c:crossAx val="93968256"/>
        <c:crosses val="autoZero"/>
        <c:crossBetween val="between"/>
      </c:valAx>
    </c:plotArea>
    <c:plotVisOnly val="1"/>
  </c:chart>
  <c:externalData r:id="rId1"/>
  <c:userShapes r:id="rId2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tr-TR"/>
  <c:chart>
    <c:view3D>
      <c:rAngAx val="1"/>
    </c:view3D>
    <c:backWall>
      <c:spPr>
        <a:solidFill>
          <a:schemeClr val="bg2"/>
        </a:solidFill>
      </c:spPr>
    </c:backWall>
    <c:plotArea>
      <c:layout/>
      <c:bar3DChart>
        <c:barDir val="col"/>
        <c:grouping val="clustered"/>
        <c:ser>
          <c:idx val="0"/>
          <c:order val="0"/>
          <c:spPr>
            <a:solidFill>
              <a:srgbClr val="FF0000"/>
            </a:solidFill>
          </c:spPr>
          <c:cat>
            <c:strRef>
              <c:f>Sayfa1!$A$2:$A$11</c:f>
              <c:strCache>
                <c:ptCount val="10"/>
                <c:pt idx="0">
                  <c:v>JOUR. OF INT. MED. RES.</c:v>
                </c:pt>
                <c:pt idx="1">
                  <c:v>PLANTA MED.</c:v>
                </c:pt>
                <c:pt idx="2">
                  <c:v>EUR. NEUROPSY.</c:v>
                </c:pt>
                <c:pt idx="3">
                  <c:v>ADVANCES IN THERAPY</c:v>
                </c:pt>
                <c:pt idx="4">
                  <c:v>PHARMAZIE</c:v>
                </c:pt>
                <c:pt idx="5">
                  <c:v>TOXIC. LET.</c:v>
                </c:pt>
                <c:pt idx="6">
                  <c:v>EUR. JOUR. OF PHAR.</c:v>
                </c:pt>
                <c:pt idx="7">
                  <c:v>BULL. OF ENVIR. CONT. AND TOX.</c:v>
                </c:pt>
                <c:pt idx="8">
                  <c:v>CAR. DRUGS AND THER.</c:v>
                </c:pt>
                <c:pt idx="9">
                  <c:v>PHARMAC. RES.</c:v>
                </c:pt>
              </c:strCache>
            </c:strRef>
          </c:cat>
          <c:val>
            <c:numRef>
              <c:f>Sayfa1!$C$2:$C$11</c:f>
              <c:numCache>
                <c:formatCode>#,##0</c:formatCode>
                <c:ptCount val="10"/>
                <c:pt idx="0">
                  <c:v>403</c:v>
                </c:pt>
                <c:pt idx="1">
                  <c:v>368</c:v>
                </c:pt>
                <c:pt idx="2">
                  <c:v>344</c:v>
                </c:pt>
                <c:pt idx="3">
                  <c:v>254</c:v>
                </c:pt>
                <c:pt idx="4">
                  <c:v>245</c:v>
                </c:pt>
                <c:pt idx="5">
                  <c:v>234</c:v>
                </c:pt>
                <c:pt idx="6">
                  <c:v>204</c:v>
                </c:pt>
                <c:pt idx="7">
                  <c:v>184</c:v>
                </c:pt>
                <c:pt idx="8">
                  <c:v>182</c:v>
                </c:pt>
                <c:pt idx="9">
                  <c:v>176</c:v>
                </c:pt>
              </c:numCache>
            </c:numRef>
          </c:val>
        </c:ser>
        <c:shape val="box"/>
        <c:axId val="92597632"/>
        <c:axId val="93987968"/>
        <c:axId val="0"/>
      </c:bar3DChart>
      <c:catAx>
        <c:axId val="92597632"/>
        <c:scaling>
          <c:orientation val="minMax"/>
        </c:scaling>
        <c:axPos val="b"/>
        <c:tickLblPos val="nextTo"/>
        <c:txPr>
          <a:bodyPr/>
          <a:lstStyle/>
          <a:p>
            <a:pPr>
              <a:defRPr sz="800"/>
            </a:pPr>
            <a:endParaRPr lang="tr-TR"/>
          </a:p>
        </c:txPr>
        <c:crossAx val="93987968"/>
        <c:crosses val="autoZero"/>
        <c:auto val="1"/>
        <c:lblAlgn val="ctr"/>
        <c:lblOffset val="100"/>
      </c:catAx>
      <c:valAx>
        <c:axId val="93987968"/>
        <c:scaling>
          <c:orientation val="minMax"/>
        </c:scaling>
        <c:axPos val="l"/>
        <c:majorGridlines/>
        <c:numFmt formatCode="#,##0" sourceLinked="1"/>
        <c:tickLblPos val="nextTo"/>
        <c:crossAx val="92597632"/>
        <c:crosses val="autoZero"/>
        <c:crossBetween val="between"/>
      </c:valAx>
    </c:plotArea>
    <c:plotVisOnly val="1"/>
  </c:chart>
  <c:externalData r:id="rId1"/>
  <c:userShapes r:id="rId2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tr-TR"/>
  <c:chart>
    <c:view3D>
      <c:rAngAx val="1"/>
    </c:view3D>
    <c:plotArea>
      <c:layout/>
      <c:bar3DChart>
        <c:barDir val="col"/>
        <c:grouping val="clustered"/>
        <c:ser>
          <c:idx val="0"/>
          <c:order val="0"/>
          <c:spPr>
            <a:solidFill>
              <a:schemeClr val="accent4">
                <a:lumMod val="60000"/>
                <a:lumOff val="40000"/>
              </a:schemeClr>
            </a:solidFill>
          </c:spPr>
          <c:cat>
            <c:strRef>
              <c:f>'ilk-10'!$A$2:$A$11</c:f>
              <c:strCache>
                <c:ptCount val="10"/>
                <c:pt idx="0">
                  <c:v>TURK. JOUR.L OF VET. &amp; ANI. SCI.</c:v>
                </c:pt>
                <c:pt idx="1">
                  <c:v>JOUR. OF ANI. AND VET. ADV.</c:v>
                </c:pt>
                <c:pt idx="2">
                  <c:v>KAFKAS UNIV. VET. FAK. DER.</c:v>
                </c:pt>
                <c:pt idx="3">
                  <c:v>INDIAN VET. JOUR.</c:v>
                </c:pt>
                <c:pt idx="4">
                  <c:v>REV. DE MED. VET.</c:v>
                </c:pt>
                <c:pt idx="5">
                  <c:v>ANKARA UNIV. VET. FAK. DER.</c:v>
                </c:pt>
                <c:pt idx="6">
                  <c:v>REPROD. IN DOMES. ANIM.</c:v>
                </c:pt>
                <c:pt idx="7">
                  <c:v>BUL. OF THE VET. INS. IN PULA.</c:v>
                </c:pt>
                <c:pt idx="8">
                  <c:v>DEUT. TIER. WOCH.</c:v>
                </c:pt>
                <c:pt idx="9">
                  <c:v>VET. REC.</c:v>
                </c:pt>
              </c:strCache>
            </c:strRef>
          </c:cat>
          <c:val>
            <c:numRef>
              <c:f>'ilk-10'!$C$2:$C$11</c:f>
              <c:numCache>
                <c:formatCode>#,##0</c:formatCode>
                <c:ptCount val="10"/>
                <c:pt idx="0">
                  <c:v>1664</c:v>
                </c:pt>
                <c:pt idx="1">
                  <c:v>764</c:v>
                </c:pt>
                <c:pt idx="2">
                  <c:v>661</c:v>
                </c:pt>
                <c:pt idx="3">
                  <c:v>599</c:v>
                </c:pt>
                <c:pt idx="4">
                  <c:v>373</c:v>
                </c:pt>
                <c:pt idx="5">
                  <c:v>213</c:v>
                </c:pt>
                <c:pt idx="6">
                  <c:v>193</c:v>
                </c:pt>
                <c:pt idx="7">
                  <c:v>146</c:v>
                </c:pt>
                <c:pt idx="8">
                  <c:v>97</c:v>
                </c:pt>
                <c:pt idx="9">
                  <c:v>85</c:v>
                </c:pt>
              </c:numCache>
            </c:numRef>
          </c:val>
        </c:ser>
        <c:shape val="box"/>
        <c:axId val="94081024"/>
        <c:axId val="94082560"/>
        <c:axId val="0"/>
      </c:bar3DChart>
      <c:catAx>
        <c:axId val="94081024"/>
        <c:scaling>
          <c:orientation val="minMax"/>
        </c:scaling>
        <c:axPos val="b"/>
        <c:tickLblPos val="nextTo"/>
        <c:crossAx val="94082560"/>
        <c:crosses val="autoZero"/>
        <c:auto val="1"/>
        <c:lblAlgn val="ctr"/>
        <c:lblOffset val="100"/>
      </c:catAx>
      <c:valAx>
        <c:axId val="94082560"/>
        <c:scaling>
          <c:orientation val="minMax"/>
        </c:scaling>
        <c:axPos val="l"/>
        <c:majorGridlines/>
        <c:numFmt formatCode="#,##0" sourceLinked="1"/>
        <c:tickLblPos val="nextTo"/>
        <c:crossAx val="94081024"/>
        <c:crosses val="autoZero"/>
        <c:crossBetween val="between"/>
      </c:valAx>
      <c:spPr>
        <a:solidFill>
          <a:schemeClr val="accent3">
            <a:lumMod val="20000"/>
            <a:lumOff val="80000"/>
          </a:schemeClr>
        </a:solidFill>
      </c:spPr>
    </c:plotArea>
    <c:plotVisOnly val="1"/>
  </c:chart>
  <c:externalData r:id="rId1"/>
  <c:userShapes r:id="rId2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tr-TR"/>
  <c:chart>
    <c:view3D>
      <c:rAngAx val="1"/>
    </c:view3D>
    <c:sideWall>
      <c:spPr>
        <a:solidFill>
          <a:schemeClr val="bg1">
            <a:lumMod val="95000"/>
          </a:schemeClr>
        </a:solidFill>
      </c:spPr>
    </c:sideWall>
    <c:backWall>
      <c:spPr>
        <a:solidFill>
          <a:schemeClr val="bg1">
            <a:lumMod val="95000"/>
          </a:schemeClr>
        </a:solidFill>
      </c:spPr>
    </c:backWall>
    <c:plotArea>
      <c:layout>
        <c:manualLayout>
          <c:layoutTarget val="inner"/>
          <c:xMode val="edge"/>
          <c:yMode val="edge"/>
          <c:x val="5.6723166025031101E-2"/>
          <c:y val="2.3140513771200352E-2"/>
          <c:w val="0.93560860387493172"/>
          <c:h val="0.78354670444370333"/>
        </c:manualLayout>
      </c:layout>
      <c:bar3DChart>
        <c:barDir val="col"/>
        <c:grouping val="clustered"/>
        <c:ser>
          <c:idx val="0"/>
          <c:order val="0"/>
          <c:spPr>
            <a:solidFill>
              <a:schemeClr val="accent3">
                <a:lumMod val="50000"/>
              </a:schemeClr>
            </a:solidFill>
          </c:spPr>
          <c:cat>
            <c:strRef>
              <c:f>'ilk-10'!$A$2:$A$11</c:f>
              <c:strCache>
                <c:ptCount val="10"/>
                <c:pt idx="0">
                  <c:v>PLANTA MEDICA</c:v>
                </c:pt>
                <c:pt idx="1">
                  <c:v>BIORES. TEC.</c:v>
                </c:pt>
                <c:pt idx="2">
                  <c:v>PHYTOCHEMISTRY</c:v>
                </c:pt>
                <c:pt idx="3">
                  <c:v>AFR. JOUR. OF AGR. RES.</c:v>
                </c:pt>
                <c:pt idx="4">
                  <c:v>PAKIST. JOUR. OF BOT.</c:v>
                </c:pt>
                <c:pt idx="5">
                  <c:v>REPROD. IN DOM. ANIM.</c:v>
                </c:pt>
                <c:pt idx="6">
                  <c:v>TARIM BIL. DER.</c:v>
                </c:pt>
                <c:pt idx="7">
                  <c:v>TURK. JOUR. OF AGR.. AND FOR.</c:v>
                </c:pt>
                <c:pt idx="8">
                  <c:v>PHYTOPARASITICA</c:v>
                </c:pt>
                <c:pt idx="9">
                  <c:v>JOUR. OF APP. ANI. RES.</c:v>
                </c:pt>
              </c:strCache>
            </c:strRef>
          </c:cat>
          <c:val>
            <c:numRef>
              <c:f>'ilk-10'!$C$2:$C$11</c:f>
              <c:numCache>
                <c:formatCode>#,##0</c:formatCode>
                <c:ptCount val="10"/>
                <c:pt idx="0">
                  <c:v>368</c:v>
                </c:pt>
                <c:pt idx="1">
                  <c:v>269</c:v>
                </c:pt>
                <c:pt idx="2">
                  <c:v>263</c:v>
                </c:pt>
                <c:pt idx="3">
                  <c:v>248</c:v>
                </c:pt>
                <c:pt idx="4">
                  <c:v>232</c:v>
                </c:pt>
                <c:pt idx="5">
                  <c:v>193</c:v>
                </c:pt>
                <c:pt idx="6">
                  <c:v>193</c:v>
                </c:pt>
                <c:pt idx="7">
                  <c:v>184</c:v>
                </c:pt>
                <c:pt idx="8">
                  <c:v>166</c:v>
                </c:pt>
                <c:pt idx="9">
                  <c:v>157</c:v>
                </c:pt>
              </c:numCache>
            </c:numRef>
          </c:val>
        </c:ser>
        <c:shape val="box"/>
        <c:axId val="94222976"/>
        <c:axId val="94228864"/>
        <c:axId val="0"/>
      </c:bar3DChart>
      <c:catAx>
        <c:axId val="94222976"/>
        <c:scaling>
          <c:orientation val="minMax"/>
        </c:scaling>
        <c:axPos val="b"/>
        <c:tickLblPos val="nextTo"/>
        <c:txPr>
          <a:bodyPr/>
          <a:lstStyle/>
          <a:p>
            <a:pPr>
              <a:defRPr sz="800"/>
            </a:pPr>
            <a:endParaRPr lang="tr-TR"/>
          </a:p>
        </c:txPr>
        <c:crossAx val="94228864"/>
        <c:crosses val="autoZero"/>
        <c:auto val="1"/>
        <c:lblAlgn val="ctr"/>
        <c:lblOffset val="100"/>
      </c:catAx>
      <c:valAx>
        <c:axId val="94228864"/>
        <c:scaling>
          <c:orientation val="minMax"/>
        </c:scaling>
        <c:axPos val="l"/>
        <c:majorGridlines/>
        <c:numFmt formatCode="#,##0" sourceLinked="1"/>
        <c:tickLblPos val="nextTo"/>
        <c:crossAx val="94222976"/>
        <c:crosses val="autoZero"/>
        <c:crossBetween val="between"/>
      </c:valAx>
    </c:plotArea>
    <c:plotVisOnly val="1"/>
  </c:chart>
  <c:externalData r:id="rId1"/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0.3581</cdr:x>
      <cdr:y>0.13609</cdr:y>
    </cdr:from>
    <cdr:to>
      <cdr:x>0.47503</cdr:x>
      <cdr:y>0.18935</cdr:y>
    </cdr:to>
    <cdr:sp macro="" textlink="">
      <cdr:nvSpPr>
        <cdr:cNvPr id="2" name="1 Metin kutusu"/>
        <cdr:cNvSpPr txBox="1"/>
      </cdr:nvSpPr>
      <cdr:spPr>
        <a:xfrm xmlns:a="http://schemas.openxmlformats.org/drawingml/2006/main">
          <a:off x="2800350" y="657224"/>
          <a:ext cx="914400" cy="25717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ctr"/>
          <a:r>
            <a:rPr lang="tr-TR" sz="1200" b="1"/>
            <a:t>Yıl</a:t>
          </a:r>
        </a:p>
      </cdr:txBody>
    </cdr:sp>
  </cdr:relSizeAnchor>
  <cdr:relSizeAnchor xmlns:cdr="http://schemas.openxmlformats.org/drawingml/2006/chartDrawing">
    <cdr:from>
      <cdr:x>0.09593</cdr:x>
      <cdr:y>0.0122</cdr:y>
    </cdr:from>
    <cdr:to>
      <cdr:x>0.34012</cdr:x>
      <cdr:y>0.04878</cdr:y>
    </cdr:to>
    <cdr:sp macro="" textlink="">
      <cdr:nvSpPr>
        <cdr:cNvPr id="3" name="2 Metin kutusu"/>
        <cdr:cNvSpPr txBox="1"/>
      </cdr:nvSpPr>
      <cdr:spPr>
        <a:xfrm xmlns:a="http://schemas.openxmlformats.org/drawingml/2006/main">
          <a:off x="785818" y="71439"/>
          <a:ext cx="2000264" cy="21431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/>
        <a:p xmlns:a="http://schemas.openxmlformats.org/drawingml/2006/main">
          <a:pPr algn="ctr"/>
          <a:r>
            <a:rPr lang="tr-TR" sz="1800" b="1" dirty="0" smtClean="0">
              <a:solidFill>
                <a:srgbClr val="660066"/>
              </a:solidFill>
            </a:rPr>
            <a:t>EKUAL ÖNCESİ</a:t>
          </a:r>
          <a:endParaRPr lang="tr-TR" sz="1800" b="1" dirty="0">
            <a:solidFill>
              <a:srgbClr val="660066"/>
            </a:solidFill>
          </a:endParaRPr>
        </a:p>
      </cdr:txBody>
    </cdr:sp>
  </cdr:relSizeAnchor>
  <cdr:relSizeAnchor xmlns:cdr="http://schemas.openxmlformats.org/drawingml/2006/chartDrawing">
    <cdr:from>
      <cdr:x>0.57558</cdr:x>
      <cdr:y>0.0122</cdr:y>
    </cdr:from>
    <cdr:to>
      <cdr:x>0.81977</cdr:x>
      <cdr:y>0.04878</cdr:y>
    </cdr:to>
    <cdr:sp macro="" textlink="">
      <cdr:nvSpPr>
        <cdr:cNvPr id="4" name="1 Metin kutusu"/>
        <cdr:cNvSpPr txBox="1"/>
      </cdr:nvSpPr>
      <cdr:spPr>
        <a:xfrm xmlns:a="http://schemas.openxmlformats.org/drawingml/2006/main">
          <a:off x="4714908" y="71439"/>
          <a:ext cx="2000264" cy="21431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Calibri"/>
            </a:defRPr>
          </a:lvl1pPr>
          <a:lvl2pPr marL="457200" indent="0">
            <a:defRPr sz="1100">
              <a:latin typeface="Calibri"/>
            </a:defRPr>
          </a:lvl2pPr>
          <a:lvl3pPr marL="914400" indent="0">
            <a:defRPr sz="1100">
              <a:latin typeface="Calibri"/>
            </a:defRPr>
          </a:lvl3pPr>
          <a:lvl4pPr marL="1371600" indent="0">
            <a:defRPr sz="1100">
              <a:latin typeface="Calibri"/>
            </a:defRPr>
          </a:lvl4pPr>
          <a:lvl5pPr marL="1828800" indent="0">
            <a:defRPr sz="1100">
              <a:latin typeface="Calibri"/>
            </a:defRPr>
          </a:lvl5pPr>
          <a:lvl6pPr marL="2286000" indent="0">
            <a:defRPr sz="1100">
              <a:latin typeface="Calibri"/>
            </a:defRPr>
          </a:lvl6pPr>
          <a:lvl7pPr marL="2743200" indent="0">
            <a:defRPr sz="1100">
              <a:latin typeface="Calibri"/>
            </a:defRPr>
          </a:lvl7pPr>
          <a:lvl8pPr marL="3200400" indent="0">
            <a:defRPr sz="1100">
              <a:latin typeface="Calibri"/>
            </a:defRPr>
          </a:lvl8pPr>
          <a:lvl9pPr marL="3657600" indent="0">
            <a:defRPr sz="1100">
              <a:latin typeface="Calibri"/>
            </a:defRPr>
          </a:lvl9pPr>
        </a:lstStyle>
        <a:p xmlns:a="http://schemas.openxmlformats.org/drawingml/2006/main">
          <a:pPr algn="ctr"/>
          <a:r>
            <a:rPr lang="tr-TR" sz="1800" b="1" dirty="0" smtClean="0">
              <a:solidFill>
                <a:schemeClr val="accent2">
                  <a:lumMod val="75000"/>
                </a:schemeClr>
              </a:solidFill>
            </a:rPr>
            <a:t>EKUAL SONRASI</a:t>
          </a:r>
          <a:endParaRPr lang="tr-TR" sz="1800" b="1" dirty="0">
            <a:solidFill>
              <a:schemeClr val="accent2">
                <a:lumMod val="75000"/>
              </a:schemeClr>
            </a:solidFill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0.19298</cdr:x>
      <cdr:y>0.02421</cdr:y>
    </cdr:from>
    <cdr:to>
      <cdr:x>0.28071</cdr:x>
      <cdr:y>0.07051</cdr:y>
    </cdr:to>
    <cdr:sp macro="" textlink="">
      <cdr:nvSpPr>
        <cdr:cNvPr id="2" name="1 Dikdörtgen"/>
        <cdr:cNvSpPr/>
      </cdr:nvSpPr>
      <cdr:spPr>
        <a:xfrm xmlns:a="http://schemas.openxmlformats.org/drawingml/2006/main">
          <a:off x="1584177" y="144016"/>
          <a:ext cx="720117" cy="275463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6"/>
        </a:lnRef>
        <a:fillRef xmlns:a="http://schemas.openxmlformats.org/drawingml/2006/main" idx="1">
          <a:schemeClr val="lt1"/>
        </a:fillRef>
        <a:effectRef xmlns:a="http://schemas.openxmlformats.org/drawingml/2006/main" idx="0">
          <a:schemeClr val="accent6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r>
            <a:rPr lang="tr-TR" sz="1800" dirty="0" smtClean="0">
              <a:ln>
                <a:noFill/>
              </a:ln>
              <a:solidFill>
                <a:schemeClr val="tx1"/>
              </a:solidFill>
            </a:rPr>
            <a:t>2738</a:t>
          </a:r>
          <a:endParaRPr lang="tr-TR" sz="1800" dirty="0">
            <a:ln>
              <a:noFill/>
            </a:ln>
            <a:solidFill>
              <a:schemeClr val="tx1"/>
            </a:solidFill>
          </a:endParaRPr>
        </a:p>
      </cdr:txBody>
    </cdr:sp>
  </cdr:relSizeAnchor>
  <cdr:relSizeAnchor xmlns:cdr="http://schemas.openxmlformats.org/drawingml/2006/chartDrawing">
    <cdr:from>
      <cdr:x>0.28947</cdr:x>
      <cdr:y>0.05263</cdr:y>
    </cdr:from>
    <cdr:to>
      <cdr:x>0.36842</cdr:x>
      <cdr:y>0.10526</cdr:y>
    </cdr:to>
    <cdr:sp macro="" textlink="">
      <cdr:nvSpPr>
        <cdr:cNvPr id="3" name="2 Dikdörtgen"/>
        <cdr:cNvSpPr/>
      </cdr:nvSpPr>
      <cdr:spPr>
        <a:xfrm xmlns:a="http://schemas.openxmlformats.org/drawingml/2006/main">
          <a:off x="2376234" y="313111"/>
          <a:ext cx="648103" cy="31311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r>
            <a:rPr lang="tr-TR" sz="1800" dirty="0" smtClean="0">
              <a:solidFill>
                <a:schemeClr val="tx1"/>
              </a:solidFill>
            </a:rPr>
            <a:t>1991</a:t>
          </a:r>
          <a:endParaRPr lang="tr-TR" sz="1800" dirty="0">
            <a:solidFill>
              <a:schemeClr val="tx1"/>
            </a:solidFill>
          </a:endParaRPr>
        </a:p>
      </cdr:txBody>
    </cdr:sp>
  </cdr:relSizeAnchor>
  <cdr:relSizeAnchor xmlns:cdr="http://schemas.openxmlformats.org/drawingml/2006/chartDrawing">
    <cdr:from>
      <cdr:x>0.36842</cdr:x>
      <cdr:y>0.25</cdr:y>
    </cdr:from>
    <cdr:to>
      <cdr:x>0.44737</cdr:x>
      <cdr:y>0.30263</cdr:y>
    </cdr:to>
    <cdr:sp macro="" textlink="">
      <cdr:nvSpPr>
        <cdr:cNvPr id="4" name="3 Dikdörtgen"/>
        <cdr:cNvSpPr/>
      </cdr:nvSpPr>
      <cdr:spPr>
        <a:xfrm xmlns:a="http://schemas.openxmlformats.org/drawingml/2006/main">
          <a:off x="3024328" y="1487320"/>
          <a:ext cx="648081" cy="313111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r>
            <a:rPr lang="tr-TR" sz="1800" dirty="0" smtClean="0">
              <a:solidFill>
                <a:schemeClr val="tx1"/>
              </a:solidFill>
            </a:rPr>
            <a:t>1936</a:t>
          </a:r>
          <a:endParaRPr lang="tr-TR" sz="1800" dirty="0">
            <a:solidFill>
              <a:schemeClr val="tx1"/>
            </a:solidFill>
          </a:endParaRPr>
        </a:p>
      </cdr:txBody>
    </cdr:sp>
  </cdr:relSizeAnchor>
  <cdr:relSizeAnchor xmlns:cdr="http://schemas.openxmlformats.org/drawingml/2006/chartDrawing">
    <cdr:from>
      <cdr:x>0.46491</cdr:x>
      <cdr:y>0.25418</cdr:y>
    </cdr:from>
    <cdr:to>
      <cdr:x>0.53509</cdr:x>
      <cdr:y>0.30571</cdr:y>
    </cdr:to>
    <cdr:sp macro="" textlink="">
      <cdr:nvSpPr>
        <cdr:cNvPr id="5" name="4 Dikdörtgen"/>
        <cdr:cNvSpPr/>
      </cdr:nvSpPr>
      <cdr:spPr>
        <a:xfrm xmlns:a="http://schemas.openxmlformats.org/drawingml/2006/main">
          <a:off x="3816425" y="1512168"/>
          <a:ext cx="576083" cy="306595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r>
            <a:rPr lang="tr-TR" sz="1800" dirty="0" smtClean="0">
              <a:solidFill>
                <a:schemeClr val="tx1"/>
              </a:solidFill>
            </a:rPr>
            <a:t>242</a:t>
          </a:r>
          <a:endParaRPr lang="tr-TR" sz="1800" dirty="0">
            <a:solidFill>
              <a:schemeClr val="tx1"/>
            </a:solidFill>
          </a:endParaRPr>
        </a:p>
      </cdr:txBody>
    </cdr:sp>
  </cdr:relSizeAnchor>
  <cdr:relSizeAnchor xmlns:cdr="http://schemas.openxmlformats.org/drawingml/2006/chartDrawing">
    <cdr:from>
      <cdr:x>0.54386</cdr:x>
      <cdr:y>0.31579</cdr:y>
    </cdr:from>
    <cdr:to>
      <cdr:x>0.62281</cdr:x>
      <cdr:y>0.36842</cdr:y>
    </cdr:to>
    <cdr:sp macro="" textlink="">
      <cdr:nvSpPr>
        <cdr:cNvPr id="6" name="5 Dikdörtgen"/>
        <cdr:cNvSpPr/>
      </cdr:nvSpPr>
      <cdr:spPr>
        <a:xfrm xmlns:a="http://schemas.openxmlformats.org/drawingml/2006/main">
          <a:off x="4464499" y="1878723"/>
          <a:ext cx="648070" cy="313111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r>
            <a:rPr lang="tr-TR" sz="1800" dirty="0" smtClean="0">
              <a:solidFill>
                <a:schemeClr val="tx1"/>
              </a:solidFill>
            </a:rPr>
            <a:t>1109</a:t>
          </a:r>
          <a:endParaRPr lang="tr-TR" sz="1800" dirty="0">
            <a:solidFill>
              <a:schemeClr val="tx1"/>
            </a:solidFill>
          </a:endParaRPr>
        </a:p>
      </cdr:txBody>
    </cdr:sp>
  </cdr:relSizeAnchor>
  <cdr:relSizeAnchor xmlns:cdr="http://schemas.openxmlformats.org/drawingml/2006/chartDrawing">
    <cdr:from>
      <cdr:x>0.64035</cdr:x>
      <cdr:y>0.32895</cdr:y>
    </cdr:from>
    <cdr:to>
      <cdr:x>0.71053</cdr:x>
      <cdr:y>0.38158</cdr:y>
    </cdr:to>
    <cdr:sp macro="" textlink="">
      <cdr:nvSpPr>
        <cdr:cNvPr id="7" name="6 Dikdörtgen"/>
        <cdr:cNvSpPr/>
      </cdr:nvSpPr>
      <cdr:spPr>
        <a:xfrm xmlns:a="http://schemas.openxmlformats.org/drawingml/2006/main">
          <a:off x="5256577" y="1957016"/>
          <a:ext cx="576072" cy="31311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r>
            <a:rPr lang="tr-TR" sz="1800" dirty="0" smtClean="0">
              <a:solidFill>
                <a:schemeClr val="tx1"/>
              </a:solidFill>
            </a:rPr>
            <a:t>276</a:t>
          </a:r>
          <a:endParaRPr lang="tr-TR" sz="1800" dirty="0">
            <a:solidFill>
              <a:schemeClr val="tx1"/>
            </a:solidFill>
          </a:endParaRPr>
        </a:p>
      </cdr:txBody>
    </cdr:sp>
  </cdr:relSizeAnchor>
  <cdr:relSizeAnchor xmlns:cdr="http://schemas.openxmlformats.org/drawingml/2006/chartDrawing">
    <cdr:from>
      <cdr:x>0.71053</cdr:x>
      <cdr:y>0.43573</cdr:y>
    </cdr:from>
    <cdr:to>
      <cdr:x>0.7807</cdr:x>
      <cdr:y>0.48415</cdr:y>
    </cdr:to>
    <cdr:sp macro="" textlink="">
      <cdr:nvSpPr>
        <cdr:cNvPr id="8" name="7 Dikdörtgen"/>
        <cdr:cNvSpPr/>
      </cdr:nvSpPr>
      <cdr:spPr>
        <a:xfrm xmlns:a="http://schemas.openxmlformats.org/drawingml/2006/main">
          <a:off x="5832649" y="2592288"/>
          <a:ext cx="576050" cy="288032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r>
            <a:rPr lang="tr-TR" sz="1800" dirty="0" smtClean="0">
              <a:solidFill>
                <a:schemeClr val="tx1"/>
              </a:solidFill>
            </a:rPr>
            <a:t>741</a:t>
          </a:r>
          <a:endParaRPr lang="tr-TR" sz="1800" dirty="0">
            <a:solidFill>
              <a:schemeClr val="tx1"/>
            </a:solidFill>
          </a:endParaRPr>
        </a:p>
      </cdr:txBody>
    </cdr:sp>
  </cdr:relSizeAnchor>
  <cdr:relSizeAnchor xmlns:cdr="http://schemas.openxmlformats.org/drawingml/2006/chartDrawing">
    <cdr:from>
      <cdr:x>0.79825</cdr:x>
      <cdr:y>0.5</cdr:y>
    </cdr:from>
    <cdr:to>
      <cdr:x>0.85088</cdr:x>
      <cdr:y>0.55263</cdr:y>
    </cdr:to>
    <cdr:sp macro="" textlink="">
      <cdr:nvSpPr>
        <cdr:cNvPr id="9" name="8 Dikdörtgen"/>
        <cdr:cNvSpPr/>
      </cdr:nvSpPr>
      <cdr:spPr>
        <a:xfrm xmlns:a="http://schemas.openxmlformats.org/drawingml/2006/main">
          <a:off x="6552729" y="2736304"/>
          <a:ext cx="432048" cy="288032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r>
            <a:rPr lang="tr-TR" b="1" dirty="0" smtClean="0">
              <a:solidFill>
                <a:schemeClr val="tx1"/>
              </a:solidFill>
            </a:rPr>
            <a:t>  ------</a:t>
          </a:r>
          <a:endParaRPr lang="tr-TR" b="1" dirty="0">
            <a:solidFill>
              <a:schemeClr val="tx1"/>
            </a:solidFill>
          </a:endParaRPr>
        </a:p>
      </cdr:txBody>
    </cdr:sp>
  </cdr:relSizeAnchor>
  <cdr:relSizeAnchor xmlns:cdr="http://schemas.openxmlformats.org/drawingml/2006/chartDrawing">
    <cdr:from>
      <cdr:x>0.88596</cdr:x>
      <cdr:y>0.49625</cdr:y>
    </cdr:from>
    <cdr:to>
      <cdr:x>0.95614</cdr:x>
      <cdr:y>0.54466</cdr:y>
    </cdr:to>
    <cdr:sp macro="" textlink="">
      <cdr:nvSpPr>
        <cdr:cNvPr id="10" name="9 Dikdörtgen"/>
        <cdr:cNvSpPr/>
      </cdr:nvSpPr>
      <cdr:spPr>
        <a:xfrm xmlns:a="http://schemas.openxmlformats.org/drawingml/2006/main">
          <a:off x="7272809" y="2952328"/>
          <a:ext cx="576064" cy="288032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r>
            <a:rPr lang="tr-TR" sz="1800" dirty="0" smtClean="0">
              <a:solidFill>
                <a:schemeClr val="tx1"/>
              </a:solidFill>
            </a:rPr>
            <a:t>267</a:t>
          </a:r>
          <a:endParaRPr lang="tr-TR" sz="1800" dirty="0">
            <a:solidFill>
              <a:schemeClr val="tx1"/>
            </a:solidFill>
          </a:endParaRPr>
        </a:p>
      </cdr:txBody>
    </cdr:sp>
  </cdr:relSizeAnchor>
  <cdr:relSizeAnchor xmlns:cdr="http://schemas.openxmlformats.org/drawingml/2006/chartDrawing">
    <cdr:from>
      <cdr:x>0.18927</cdr:x>
      <cdr:y>0.7503</cdr:y>
    </cdr:from>
    <cdr:to>
      <cdr:x>0.27044</cdr:x>
      <cdr:y>0.81107</cdr:y>
    </cdr:to>
    <cdr:sp macro="" textlink="">
      <cdr:nvSpPr>
        <cdr:cNvPr id="11" name="10 Metin kutusu"/>
        <cdr:cNvSpPr txBox="1"/>
      </cdr:nvSpPr>
      <cdr:spPr>
        <a:xfrm xmlns:a="http://schemas.openxmlformats.org/drawingml/2006/main" rot="20286543">
          <a:off x="1553663" y="4409696"/>
          <a:ext cx="666354" cy="35717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/>
        <a:p xmlns:a="http://schemas.openxmlformats.org/drawingml/2006/main">
          <a:r>
            <a:rPr lang="tr-TR" sz="1800" dirty="0" smtClean="0">
              <a:solidFill>
                <a:schemeClr val="tx1"/>
              </a:solidFill>
            </a:rPr>
            <a:t>0,24</a:t>
          </a:r>
          <a:endParaRPr lang="tr-TR" sz="1800" dirty="0">
            <a:solidFill>
              <a:schemeClr val="tx1"/>
            </a:solidFill>
          </a:endParaRPr>
        </a:p>
      </cdr:txBody>
    </cdr:sp>
  </cdr:relSizeAnchor>
  <cdr:relSizeAnchor xmlns:cdr="http://schemas.openxmlformats.org/drawingml/2006/chartDrawing">
    <cdr:from>
      <cdr:x>0.26638</cdr:x>
      <cdr:y>0.7447</cdr:y>
    </cdr:from>
    <cdr:to>
      <cdr:x>0.35871</cdr:x>
      <cdr:y>0.80547</cdr:y>
    </cdr:to>
    <cdr:sp macro="" textlink="">
      <cdr:nvSpPr>
        <cdr:cNvPr id="12" name="11 Metin kutusu"/>
        <cdr:cNvSpPr txBox="1"/>
      </cdr:nvSpPr>
      <cdr:spPr>
        <a:xfrm xmlns:a="http://schemas.openxmlformats.org/drawingml/2006/main" rot="20672524">
          <a:off x="2186725" y="4376808"/>
          <a:ext cx="757859" cy="35717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/>
        <a:p xmlns:a="http://schemas.openxmlformats.org/drawingml/2006/main">
          <a:r>
            <a:rPr lang="tr-TR" sz="1800" dirty="0" smtClean="0">
              <a:solidFill>
                <a:schemeClr val="tx1"/>
              </a:solidFill>
            </a:rPr>
            <a:t>0,71</a:t>
          </a:r>
          <a:endParaRPr lang="tr-TR" sz="1800" dirty="0">
            <a:solidFill>
              <a:schemeClr val="tx1"/>
            </a:solidFill>
          </a:endParaRPr>
        </a:p>
      </cdr:txBody>
    </cdr:sp>
  </cdr:relSizeAnchor>
  <cdr:relSizeAnchor xmlns:cdr="http://schemas.openxmlformats.org/drawingml/2006/chartDrawing">
    <cdr:from>
      <cdr:x>0.88861</cdr:x>
      <cdr:y>0.84442</cdr:y>
    </cdr:from>
    <cdr:to>
      <cdr:x>1</cdr:x>
      <cdr:y>1</cdr:y>
    </cdr:to>
    <cdr:sp macro="" textlink="">
      <cdr:nvSpPr>
        <cdr:cNvPr id="13" name="12 Metin kutusu"/>
        <cdr:cNvSpPr txBox="1"/>
      </cdr:nvSpPr>
      <cdr:spPr>
        <a:xfrm xmlns:a="http://schemas.openxmlformats.org/drawingml/2006/main">
          <a:off x="8030697" y="5591544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/>
        <a:p xmlns:a="http://schemas.openxmlformats.org/drawingml/2006/main">
          <a:endParaRPr lang="tr-TR" sz="1100" dirty="0"/>
        </a:p>
      </cdr:txBody>
    </cdr:sp>
  </cdr:relSizeAnchor>
  <cdr:relSizeAnchor xmlns:cdr="http://schemas.openxmlformats.org/drawingml/2006/chartDrawing">
    <cdr:from>
      <cdr:x>0.35485</cdr:x>
      <cdr:y>0.74507</cdr:y>
    </cdr:from>
    <cdr:to>
      <cdr:x>0.46624</cdr:x>
      <cdr:y>0.80584</cdr:y>
    </cdr:to>
    <cdr:sp macro="" textlink="">
      <cdr:nvSpPr>
        <cdr:cNvPr id="14" name="13 Metin kutusu"/>
        <cdr:cNvSpPr txBox="1"/>
      </cdr:nvSpPr>
      <cdr:spPr>
        <a:xfrm xmlns:a="http://schemas.openxmlformats.org/drawingml/2006/main" rot="20538552">
          <a:off x="2912969" y="4378958"/>
          <a:ext cx="914385" cy="35716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/>
        <a:p xmlns:a="http://schemas.openxmlformats.org/drawingml/2006/main">
          <a:r>
            <a:rPr lang="tr-TR" sz="1800" dirty="0" smtClean="0">
              <a:solidFill>
                <a:schemeClr val="tx1"/>
              </a:solidFill>
            </a:rPr>
            <a:t>0,75</a:t>
          </a:r>
          <a:endParaRPr lang="tr-TR" sz="1800" dirty="0">
            <a:solidFill>
              <a:schemeClr val="tx1"/>
            </a:solidFill>
          </a:endParaRPr>
        </a:p>
      </cdr:txBody>
    </cdr:sp>
  </cdr:relSizeAnchor>
  <cdr:relSizeAnchor xmlns:cdr="http://schemas.openxmlformats.org/drawingml/2006/chartDrawing">
    <cdr:from>
      <cdr:x>0.53181</cdr:x>
      <cdr:y>0.75872</cdr:y>
    </cdr:from>
    <cdr:to>
      <cdr:x>0.60698</cdr:x>
      <cdr:y>0.8179</cdr:y>
    </cdr:to>
    <cdr:sp macro="" textlink="">
      <cdr:nvSpPr>
        <cdr:cNvPr id="15" name="14 Metin kutusu"/>
        <cdr:cNvSpPr txBox="1"/>
      </cdr:nvSpPr>
      <cdr:spPr>
        <a:xfrm xmlns:a="http://schemas.openxmlformats.org/drawingml/2006/main" rot="20070817">
          <a:off x="4365565" y="4459227"/>
          <a:ext cx="617098" cy="34777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/>
        <a:p xmlns:a="http://schemas.openxmlformats.org/drawingml/2006/main">
          <a:r>
            <a:rPr lang="tr-TR" sz="1800" dirty="0" smtClean="0">
              <a:solidFill>
                <a:schemeClr val="tx1"/>
              </a:solidFill>
            </a:rPr>
            <a:t>1,53</a:t>
          </a:r>
          <a:endParaRPr lang="tr-TR" sz="1800" dirty="0">
            <a:solidFill>
              <a:schemeClr val="tx1"/>
            </a:solidFill>
          </a:endParaRPr>
        </a:p>
      </cdr:txBody>
    </cdr:sp>
  </cdr:relSizeAnchor>
  <cdr:relSizeAnchor xmlns:cdr="http://schemas.openxmlformats.org/drawingml/2006/chartDrawing">
    <cdr:from>
      <cdr:x>0.874</cdr:x>
      <cdr:y>0.76057</cdr:y>
    </cdr:from>
    <cdr:to>
      <cdr:x>0.9449</cdr:x>
      <cdr:y>0.82133</cdr:y>
    </cdr:to>
    <cdr:sp macro="" textlink="">
      <cdr:nvSpPr>
        <cdr:cNvPr id="16" name="15 Metin kutusu"/>
        <cdr:cNvSpPr txBox="1"/>
      </cdr:nvSpPr>
      <cdr:spPr>
        <a:xfrm xmlns:a="http://schemas.openxmlformats.org/drawingml/2006/main" rot="20272613">
          <a:off x="7174608" y="4470097"/>
          <a:ext cx="581983" cy="35708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/>
        <a:p xmlns:a="http://schemas.openxmlformats.org/drawingml/2006/main">
          <a:r>
            <a:rPr lang="tr-TR" sz="1800" dirty="0" smtClean="0">
              <a:solidFill>
                <a:schemeClr val="tx1"/>
              </a:solidFill>
            </a:rPr>
            <a:t>3,77</a:t>
          </a:r>
          <a:endParaRPr lang="tr-TR" sz="1800" dirty="0">
            <a:solidFill>
              <a:schemeClr val="tx1"/>
            </a:solidFill>
          </a:endParaRP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0.19298</cdr:x>
      <cdr:y>0.13816</cdr:y>
    </cdr:from>
    <cdr:to>
      <cdr:x>0.2807</cdr:x>
      <cdr:y>0.17584</cdr:y>
    </cdr:to>
    <cdr:sp macro="" textlink="">
      <cdr:nvSpPr>
        <cdr:cNvPr id="3" name="10 Dikdörtgen"/>
        <cdr:cNvSpPr/>
      </cdr:nvSpPr>
      <cdr:spPr>
        <a:xfrm xmlns:a="http://schemas.openxmlformats.org/drawingml/2006/main">
          <a:off x="1584156" y="812004"/>
          <a:ext cx="720100" cy="221456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25400" cap="flat" cmpd="sng" algn="ctr">
          <a:noFill/>
          <a:prstDash val="solid"/>
        </a:ln>
        <a:effectLst xmlns:a="http://schemas.openxmlformats.org/drawingml/2006/main"/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tlCol="0" anchor="ctr"/>
        <a:lstStyle xmlns:a="http://schemas.openxmlformats.org/drawingml/2006/main">
          <a:defPPr>
            <a:defRPr lang="tr-TR"/>
          </a:defPPr>
          <a:lvl1pPr marL="0" algn="l" defTabSz="914400" rtl="0" eaLnBrk="1" latinLnBrk="0" hangingPunct="1">
            <a:defRPr sz="1800" kern="1200">
              <a:solidFill>
                <a:sysClr val="window" lastClr="FFFFFF"/>
              </a:solidFill>
              <a:latin typeface="Calibri"/>
            </a:defRPr>
          </a:lvl1pPr>
          <a:lvl2pPr marL="457200" algn="l" defTabSz="914400" rtl="0" eaLnBrk="1" latinLnBrk="0" hangingPunct="1">
            <a:defRPr sz="1800" kern="1200">
              <a:solidFill>
                <a:sysClr val="window" lastClr="FFFFFF"/>
              </a:solidFill>
              <a:latin typeface="Calibri"/>
            </a:defRPr>
          </a:lvl2pPr>
          <a:lvl3pPr marL="914400" algn="l" defTabSz="914400" rtl="0" eaLnBrk="1" latinLnBrk="0" hangingPunct="1">
            <a:defRPr sz="1800" kern="1200">
              <a:solidFill>
                <a:sysClr val="window" lastClr="FFFFFF"/>
              </a:solidFill>
              <a:latin typeface="Calibri"/>
            </a:defRPr>
          </a:lvl3pPr>
          <a:lvl4pPr marL="1371600" algn="l" defTabSz="914400" rtl="0" eaLnBrk="1" latinLnBrk="0" hangingPunct="1">
            <a:defRPr sz="1800" kern="1200">
              <a:solidFill>
                <a:sysClr val="window" lastClr="FFFFFF"/>
              </a:solidFill>
              <a:latin typeface="Calibri"/>
            </a:defRPr>
          </a:lvl4pPr>
          <a:lvl5pPr marL="1828800" algn="l" defTabSz="914400" rtl="0" eaLnBrk="1" latinLnBrk="0" hangingPunct="1">
            <a:defRPr sz="1800" kern="1200">
              <a:solidFill>
                <a:sysClr val="window" lastClr="FFFFFF"/>
              </a:solidFill>
              <a:latin typeface="Calibri"/>
            </a:defRPr>
          </a:lvl5pPr>
          <a:lvl6pPr marL="2286000" algn="l" defTabSz="914400" rtl="0" eaLnBrk="1" latinLnBrk="0" hangingPunct="1">
            <a:defRPr sz="1800" kern="1200">
              <a:solidFill>
                <a:sysClr val="window" lastClr="FFFFFF"/>
              </a:solidFill>
              <a:latin typeface="Calibri"/>
            </a:defRPr>
          </a:lvl6pPr>
          <a:lvl7pPr marL="2743200" algn="l" defTabSz="914400" rtl="0" eaLnBrk="1" latinLnBrk="0" hangingPunct="1">
            <a:defRPr sz="1800" kern="1200">
              <a:solidFill>
                <a:sysClr val="window" lastClr="FFFFFF"/>
              </a:solidFill>
              <a:latin typeface="Calibri"/>
            </a:defRPr>
          </a:lvl7pPr>
          <a:lvl8pPr marL="3200400" algn="l" defTabSz="914400" rtl="0" eaLnBrk="1" latinLnBrk="0" hangingPunct="1">
            <a:defRPr sz="1800" kern="1200">
              <a:solidFill>
                <a:sysClr val="window" lastClr="FFFFFF"/>
              </a:solidFill>
              <a:latin typeface="Calibri"/>
            </a:defRPr>
          </a:lvl8pPr>
          <a:lvl9pPr marL="3657600" algn="l" defTabSz="914400" rtl="0" eaLnBrk="1" latinLnBrk="0" hangingPunct="1">
            <a:defRPr sz="1800" kern="1200">
              <a:solidFill>
                <a:sysClr val="window" lastClr="FFFFFF"/>
              </a:solidFill>
              <a:latin typeface="Calibri"/>
            </a:defRPr>
          </a:lvl9pPr>
        </a:lstStyle>
        <a:p xmlns:a="http://schemas.openxmlformats.org/drawingml/2006/main">
          <a:pPr algn="ctr"/>
          <a:r>
            <a:rPr lang="tr-TR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rPr>
            <a:t>1379</a:t>
          </a:r>
          <a:endParaRPr lang="tr-TR" b="1" dirty="0">
            <a:solidFill>
              <a:schemeClr val="tx1"/>
            </a:solidFill>
            <a:latin typeface="Calibri" pitchFamily="34" charset="0"/>
            <a:cs typeface="Calibri" pitchFamily="34" charset="0"/>
          </a:endParaRPr>
        </a:p>
      </cdr:txBody>
    </cdr:sp>
  </cdr:relSizeAnchor>
  <cdr:relSizeAnchor xmlns:cdr="http://schemas.openxmlformats.org/drawingml/2006/chartDrawing">
    <cdr:from>
      <cdr:x>0.27193</cdr:x>
      <cdr:y>0.22607</cdr:y>
    </cdr:from>
    <cdr:to>
      <cdr:x>0.35088</cdr:x>
      <cdr:y>0.26375</cdr:y>
    </cdr:to>
    <cdr:sp macro="" textlink="">
      <cdr:nvSpPr>
        <cdr:cNvPr id="4" name="10 Dikdörtgen"/>
        <cdr:cNvSpPr/>
      </cdr:nvSpPr>
      <cdr:spPr>
        <a:xfrm xmlns:a="http://schemas.openxmlformats.org/drawingml/2006/main">
          <a:off x="2232249" y="1328675"/>
          <a:ext cx="648071" cy="221455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25400" cap="flat" cmpd="sng" algn="ctr">
          <a:noFill/>
          <a:prstDash val="solid"/>
        </a:ln>
        <a:effectLst xmlns:a="http://schemas.openxmlformats.org/drawingml/2006/main"/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tlCol="0" anchor="ctr"/>
        <a:lstStyle xmlns:a="http://schemas.openxmlformats.org/drawingml/2006/main">
          <a:defPPr>
            <a:defRPr lang="tr-TR"/>
          </a:defPPr>
          <a:lvl1pPr marL="0" algn="l" defTabSz="914400" rtl="0" eaLnBrk="1" latinLnBrk="0" hangingPunct="1">
            <a:defRPr sz="1800" kern="1200">
              <a:solidFill>
                <a:sysClr val="window" lastClr="FFFFFF"/>
              </a:solidFill>
              <a:latin typeface="Calibri"/>
            </a:defRPr>
          </a:lvl1pPr>
          <a:lvl2pPr marL="457200" algn="l" defTabSz="914400" rtl="0" eaLnBrk="1" latinLnBrk="0" hangingPunct="1">
            <a:defRPr sz="1800" kern="1200">
              <a:solidFill>
                <a:sysClr val="window" lastClr="FFFFFF"/>
              </a:solidFill>
              <a:latin typeface="Calibri"/>
            </a:defRPr>
          </a:lvl2pPr>
          <a:lvl3pPr marL="914400" algn="l" defTabSz="914400" rtl="0" eaLnBrk="1" latinLnBrk="0" hangingPunct="1">
            <a:defRPr sz="1800" kern="1200">
              <a:solidFill>
                <a:sysClr val="window" lastClr="FFFFFF"/>
              </a:solidFill>
              <a:latin typeface="Calibri"/>
            </a:defRPr>
          </a:lvl3pPr>
          <a:lvl4pPr marL="1371600" algn="l" defTabSz="914400" rtl="0" eaLnBrk="1" latinLnBrk="0" hangingPunct="1">
            <a:defRPr sz="1800" kern="1200">
              <a:solidFill>
                <a:sysClr val="window" lastClr="FFFFFF"/>
              </a:solidFill>
              <a:latin typeface="Calibri"/>
            </a:defRPr>
          </a:lvl4pPr>
          <a:lvl5pPr marL="1828800" algn="l" defTabSz="914400" rtl="0" eaLnBrk="1" latinLnBrk="0" hangingPunct="1">
            <a:defRPr sz="1800" kern="1200">
              <a:solidFill>
                <a:sysClr val="window" lastClr="FFFFFF"/>
              </a:solidFill>
              <a:latin typeface="Calibri"/>
            </a:defRPr>
          </a:lvl5pPr>
          <a:lvl6pPr marL="2286000" algn="l" defTabSz="914400" rtl="0" eaLnBrk="1" latinLnBrk="0" hangingPunct="1">
            <a:defRPr sz="1800" kern="1200">
              <a:solidFill>
                <a:sysClr val="window" lastClr="FFFFFF"/>
              </a:solidFill>
              <a:latin typeface="Calibri"/>
            </a:defRPr>
          </a:lvl6pPr>
          <a:lvl7pPr marL="2743200" algn="l" defTabSz="914400" rtl="0" eaLnBrk="1" latinLnBrk="0" hangingPunct="1">
            <a:defRPr sz="1800" kern="1200">
              <a:solidFill>
                <a:sysClr val="window" lastClr="FFFFFF"/>
              </a:solidFill>
              <a:latin typeface="Calibri"/>
            </a:defRPr>
          </a:lvl7pPr>
          <a:lvl8pPr marL="3200400" algn="l" defTabSz="914400" rtl="0" eaLnBrk="1" latinLnBrk="0" hangingPunct="1">
            <a:defRPr sz="1800" kern="1200">
              <a:solidFill>
                <a:sysClr val="window" lastClr="FFFFFF"/>
              </a:solidFill>
              <a:latin typeface="Calibri"/>
            </a:defRPr>
          </a:lvl8pPr>
          <a:lvl9pPr marL="3657600" algn="l" defTabSz="914400" rtl="0" eaLnBrk="1" latinLnBrk="0" hangingPunct="1">
            <a:defRPr sz="1800" kern="1200">
              <a:solidFill>
                <a:sysClr val="window" lastClr="FFFFFF"/>
              </a:solidFill>
              <a:latin typeface="Calibri"/>
            </a:defRPr>
          </a:lvl9pPr>
        </a:lstStyle>
        <a:p xmlns:a="http://schemas.openxmlformats.org/drawingml/2006/main">
          <a:pPr algn="ctr"/>
          <a:r>
            <a:rPr lang="tr-TR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rPr>
            <a:t>112</a:t>
          </a:r>
          <a:endParaRPr lang="tr-TR" b="1" dirty="0">
            <a:solidFill>
              <a:schemeClr val="tx1"/>
            </a:solidFill>
            <a:latin typeface="Calibri" pitchFamily="34" charset="0"/>
            <a:cs typeface="Calibri" pitchFamily="34" charset="0"/>
          </a:endParaRPr>
        </a:p>
      </cdr:txBody>
    </cdr:sp>
  </cdr:relSizeAnchor>
  <cdr:relSizeAnchor xmlns:cdr="http://schemas.openxmlformats.org/drawingml/2006/chartDrawing">
    <cdr:from>
      <cdr:x>0.36842</cdr:x>
      <cdr:y>0.31399</cdr:y>
    </cdr:from>
    <cdr:to>
      <cdr:x>0.4386</cdr:x>
      <cdr:y>0.35167</cdr:y>
    </cdr:to>
    <cdr:sp macro="" textlink="">
      <cdr:nvSpPr>
        <cdr:cNvPr id="5" name="10 Dikdörtgen"/>
        <cdr:cNvSpPr/>
      </cdr:nvSpPr>
      <cdr:spPr>
        <a:xfrm xmlns:a="http://schemas.openxmlformats.org/drawingml/2006/main">
          <a:off x="3024327" y="1845405"/>
          <a:ext cx="576073" cy="221455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25400" cap="flat" cmpd="sng" algn="ctr">
          <a:noFill/>
          <a:prstDash val="solid"/>
        </a:ln>
        <a:effectLst xmlns:a="http://schemas.openxmlformats.org/drawingml/2006/main"/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tlCol="0" anchor="ctr"/>
        <a:lstStyle xmlns:a="http://schemas.openxmlformats.org/drawingml/2006/main">
          <a:defPPr>
            <a:defRPr lang="tr-TR"/>
          </a:defPPr>
          <a:lvl1pPr marL="0" algn="l" defTabSz="914400" rtl="0" eaLnBrk="1" latinLnBrk="0" hangingPunct="1">
            <a:defRPr sz="1800" kern="1200">
              <a:solidFill>
                <a:sysClr val="window" lastClr="FFFFFF"/>
              </a:solidFill>
              <a:latin typeface="Calibri"/>
            </a:defRPr>
          </a:lvl1pPr>
          <a:lvl2pPr marL="457200" algn="l" defTabSz="914400" rtl="0" eaLnBrk="1" latinLnBrk="0" hangingPunct="1">
            <a:defRPr sz="1800" kern="1200">
              <a:solidFill>
                <a:sysClr val="window" lastClr="FFFFFF"/>
              </a:solidFill>
              <a:latin typeface="Calibri"/>
            </a:defRPr>
          </a:lvl2pPr>
          <a:lvl3pPr marL="914400" algn="l" defTabSz="914400" rtl="0" eaLnBrk="1" latinLnBrk="0" hangingPunct="1">
            <a:defRPr sz="1800" kern="1200">
              <a:solidFill>
                <a:sysClr val="window" lastClr="FFFFFF"/>
              </a:solidFill>
              <a:latin typeface="Calibri"/>
            </a:defRPr>
          </a:lvl3pPr>
          <a:lvl4pPr marL="1371600" algn="l" defTabSz="914400" rtl="0" eaLnBrk="1" latinLnBrk="0" hangingPunct="1">
            <a:defRPr sz="1800" kern="1200">
              <a:solidFill>
                <a:sysClr val="window" lastClr="FFFFFF"/>
              </a:solidFill>
              <a:latin typeface="Calibri"/>
            </a:defRPr>
          </a:lvl4pPr>
          <a:lvl5pPr marL="1828800" algn="l" defTabSz="914400" rtl="0" eaLnBrk="1" latinLnBrk="0" hangingPunct="1">
            <a:defRPr sz="1800" kern="1200">
              <a:solidFill>
                <a:sysClr val="window" lastClr="FFFFFF"/>
              </a:solidFill>
              <a:latin typeface="Calibri"/>
            </a:defRPr>
          </a:lvl5pPr>
          <a:lvl6pPr marL="2286000" algn="l" defTabSz="914400" rtl="0" eaLnBrk="1" latinLnBrk="0" hangingPunct="1">
            <a:defRPr sz="1800" kern="1200">
              <a:solidFill>
                <a:sysClr val="window" lastClr="FFFFFF"/>
              </a:solidFill>
              <a:latin typeface="Calibri"/>
            </a:defRPr>
          </a:lvl6pPr>
          <a:lvl7pPr marL="2743200" algn="l" defTabSz="914400" rtl="0" eaLnBrk="1" latinLnBrk="0" hangingPunct="1">
            <a:defRPr sz="1800" kern="1200">
              <a:solidFill>
                <a:sysClr val="window" lastClr="FFFFFF"/>
              </a:solidFill>
              <a:latin typeface="Calibri"/>
            </a:defRPr>
          </a:lvl7pPr>
          <a:lvl8pPr marL="3200400" algn="l" defTabSz="914400" rtl="0" eaLnBrk="1" latinLnBrk="0" hangingPunct="1">
            <a:defRPr sz="1800" kern="1200">
              <a:solidFill>
                <a:sysClr val="window" lastClr="FFFFFF"/>
              </a:solidFill>
              <a:latin typeface="Calibri"/>
            </a:defRPr>
          </a:lvl8pPr>
          <a:lvl9pPr marL="3657600" algn="l" defTabSz="914400" rtl="0" eaLnBrk="1" latinLnBrk="0" hangingPunct="1">
            <a:defRPr sz="1800" kern="1200">
              <a:solidFill>
                <a:sysClr val="window" lastClr="FFFFFF"/>
              </a:solidFill>
              <a:latin typeface="Calibri"/>
            </a:defRPr>
          </a:lvl9pPr>
        </a:lstStyle>
        <a:p xmlns:a="http://schemas.openxmlformats.org/drawingml/2006/main">
          <a:pPr algn="ctr"/>
          <a:r>
            <a:rPr lang="tr-TR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rPr>
            <a:t>487</a:t>
          </a:r>
          <a:endParaRPr lang="tr-TR" b="1" dirty="0">
            <a:solidFill>
              <a:schemeClr val="tx1"/>
            </a:solidFill>
            <a:latin typeface="Calibri" pitchFamily="34" charset="0"/>
            <a:cs typeface="Calibri" pitchFamily="34" charset="0"/>
          </a:endParaRPr>
        </a:p>
      </cdr:txBody>
    </cdr:sp>
  </cdr:relSizeAnchor>
  <cdr:relSizeAnchor xmlns:cdr="http://schemas.openxmlformats.org/drawingml/2006/chartDrawing">
    <cdr:from>
      <cdr:x>0.44737</cdr:x>
      <cdr:y>0.37679</cdr:y>
    </cdr:from>
    <cdr:to>
      <cdr:x>0.52632</cdr:x>
      <cdr:y>0.41447</cdr:y>
    </cdr:to>
    <cdr:sp macro="" textlink="">
      <cdr:nvSpPr>
        <cdr:cNvPr id="6" name="10 Dikdörtgen"/>
        <cdr:cNvSpPr/>
      </cdr:nvSpPr>
      <cdr:spPr>
        <a:xfrm xmlns:a="http://schemas.openxmlformats.org/drawingml/2006/main">
          <a:off x="3672421" y="2214497"/>
          <a:ext cx="648059" cy="221456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25400" cap="flat" cmpd="sng" algn="ctr">
          <a:noFill/>
          <a:prstDash val="solid"/>
        </a:ln>
        <a:effectLst xmlns:a="http://schemas.openxmlformats.org/drawingml/2006/main"/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tlCol="0" anchor="ctr"/>
        <a:lstStyle xmlns:a="http://schemas.openxmlformats.org/drawingml/2006/main">
          <a:defPPr>
            <a:defRPr lang="tr-TR"/>
          </a:defPPr>
          <a:lvl1pPr marL="0" algn="l" defTabSz="914400" rtl="0" eaLnBrk="1" latinLnBrk="0" hangingPunct="1">
            <a:defRPr sz="1800" kern="1200">
              <a:solidFill>
                <a:sysClr val="window" lastClr="FFFFFF"/>
              </a:solidFill>
              <a:latin typeface="Calibri"/>
            </a:defRPr>
          </a:lvl1pPr>
          <a:lvl2pPr marL="457200" algn="l" defTabSz="914400" rtl="0" eaLnBrk="1" latinLnBrk="0" hangingPunct="1">
            <a:defRPr sz="1800" kern="1200">
              <a:solidFill>
                <a:sysClr val="window" lastClr="FFFFFF"/>
              </a:solidFill>
              <a:latin typeface="Calibri"/>
            </a:defRPr>
          </a:lvl2pPr>
          <a:lvl3pPr marL="914400" algn="l" defTabSz="914400" rtl="0" eaLnBrk="1" latinLnBrk="0" hangingPunct="1">
            <a:defRPr sz="1800" kern="1200">
              <a:solidFill>
                <a:sysClr val="window" lastClr="FFFFFF"/>
              </a:solidFill>
              <a:latin typeface="Calibri"/>
            </a:defRPr>
          </a:lvl3pPr>
          <a:lvl4pPr marL="1371600" algn="l" defTabSz="914400" rtl="0" eaLnBrk="1" latinLnBrk="0" hangingPunct="1">
            <a:defRPr sz="1800" kern="1200">
              <a:solidFill>
                <a:sysClr val="window" lastClr="FFFFFF"/>
              </a:solidFill>
              <a:latin typeface="Calibri"/>
            </a:defRPr>
          </a:lvl4pPr>
          <a:lvl5pPr marL="1828800" algn="l" defTabSz="914400" rtl="0" eaLnBrk="1" latinLnBrk="0" hangingPunct="1">
            <a:defRPr sz="1800" kern="1200">
              <a:solidFill>
                <a:sysClr val="window" lastClr="FFFFFF"/>
              </a:solidFill>
              <a:latin typeface="Calibri"/>
            </a:defRPr>
          </a:lvl5pPr>
          <a:lvl6pPr marL="2286000" algn="l" defTabSz="914400" rtl="0" eaLnBrk="1" latinLnBrk="0" hangingPunct="1">
            <a:defRPr sz="1800" kern="1200">
              <a:solidFill>
                <a:sysClr val="window" lastClr="FFFFFF"/>
              </a:solidFill>
              <a:latin typeface="Calibri"/>
            </a:defRPr>
          </a:lvl6pPr>
          <a:lvl7pPr marL="2743200" algn="l" defTabSz="914400" rtl="0" eaLnBrk="1" latinLnBrk="0" hangingPunct="1">
            <a:defRPr sz="1800" kern="1200">
              <a:solidFill>
                <a:sysClr val="window" lastClr="FFFFFF"/>
              </a:solidFill>
              <a:latin typeface="Calibri"/>
            </a:defRPr>
          </a:lvl7pPr>
          <a:lvl8pPr marL="3200400" algn="l" defTabSz="914400" rtl="0" eaLnBrk="1" latinLnBrk="0" hangingPunct="1">
            <a:defRPr sz="1800" kern="1200">
              <a:solidFill>
                <a:sysClr val="window" lastClr="FFFFFF"/>
              </a:solidFill>
              <a:latin typeface="Calibri"/>
            </a:defRPr>
          </a:lvl8pPr>
          <a:lvl9pPr marL="3657600" algn="l" defTabSz="914400" rtl="0" eaLnBrk="1" latinLnBrk="0" hangingPunct="1">
            <a:defRPr sz="1800" kern="1200">
              <a:solidFill>
                <a:sysClr val="window" lastClr="FFFFFF"/>
              </a:solidFill>
              <a:latin typeface="Calibri"/>
            </a:defRPr>
          </a:lvl9pPr>
        </a:lstStyle>
        <a:p xmlns:a="http://schemas.openxmlformats.org/drawingml/2006/main">
          <a:pPr algn="ctr"/>
          <a:r>
            <a:rPr lang="tr-TR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rPr>
            <a:t>430</a:t>
          </a:r>
          <a:endParaRPr lang="tr-TR" b="1" dirty="0">
            <a:solidFill>
              <a:schemeClr val="tx1"/>
            </a:solidFill>
            <a:latin typeface="Calibri" pitchFamily="34" charset="0"/>
            <a:cs typeface="Calibri" pitchFamily="34" charset="0"/>
          </a:endParaRPr>
        </a:p>
      </cdr:txBody>
    </cdr:sp>
  </cdr:relSizeAnchor>
  <cdr:relSizeAnchor xmlns:cdr="http://schemas.openxmlformats.org/drawingml/2006/chartDrawing">
    <cdr:from>
      <cdr:x>0.51754</cdr:x>
      <cdr:y>0.41657</cdr:y>
    </cdr:from>
    <cdr:to>
      <cdr:x>0.61403</cdr:x>
      <cdr:y>0.45425</cdr:y>
    </cdr:to>
    <cdr:sp macro="" textlink="">
      <cdr:nvSpPr>
        <cdr:cNvPr id="7" name="10 Dikdörtgen"/>
        <cdr:cNvSpPr/>
      </cdr:nvSpPr>
      <cdr:spPr>
        <a:xfrm xmlns:a="http://schemas.openxmlformats.org/drawingml/2006/main">
          <a:off x="4248472" y="2448272"/>
          <a:ext cx="792069" cy="221456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25400" cap="flat" cmpd="sng" algn="ctr">
          <a:noFill/>
          <a:prstDash val="solid"/>
        </a:ln>
        <a:effectLst xmlns:a="http://schemas.openxmlformats.org/drawingml/2006/main"/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tlCol="0" anchor="ctr"/>
        <a:lstStyle xmlns:a="http://schemas.openxmlformats.org/drawingml/2006/main">
          <a:defPPr>
            <a:defRPr lang="tr-TR"/>
          </a:defPPr>
          <a:lvl1pPr marL="0" algn="l" defTabSz="914400" rtl="0" eaLnBrk="1" latinLnBrk="0" hangingPunct="1">
            <a:defRPr sz="1800" kern="1200">
              <a:solidFill>
                <a:sysClr val="window" lastClr="FFFFFF"/>
              </a:solidFill>
              <a:latin typeface="Calibri"/>
            </a:defRPr>
          </a:lvl1pPr>
          <a:lvl2pPr marL="457200" algn="l" defTabSz="914400" rtl="0" eaLnBrk="1" latinLnBrk="0" hangingPunct="1">
            <a:defRPr sz="1800" kern="1200">
              <a:solidFill>
                <a:sysClr val="window" lastClr="FFFFFF"/>
              </a:solidFill>
              <a:latin typeface="Calibri"/>
            </a:defRPr>
          </a:lvl2pPr>
          <a:lvl3pPr marL="914400" algn="l" defTabSz="914400" rtl="0" eaLnBrk="1" latinLnBrk="0" hangingPunct="1">
            <a:defRPr sz="1800" kern="1200">
              <a:solidFill>
                <a:sysClr val="window" lastClr="FFFFFF"/>
              </a:solidFill>
              <a:latin typeface="Calibri"/>
            </a:defRPr>
          </a:lvl3pPr>
          <a:lvl4pPr marL="1371600" algn="l" defTabSz="914400" rtl="0" eaLnBrk="1" latinLnBrk="0" hangingPunct="1">
            <a:defRPr sz="1800" kern="1200">
              <a:solidFill>
                <a:sysClr val="window" lastClr="FFFFFF"/>
              </a:solidFill>
              <a:latin typeface="Calibri"/>
            </a:defRPr>
          </a:lvl4pPr>
          <a:lvl5pPr marL="1828800" algn="l" defTabSz="914400" rtl="0" eaLnBrk="1" latinLnBrk="0" hangingPunct="1">
            <a:defRPr sz="1800" kern="1200">
              <a:solidFill>
                <a:sysClr val="window" lastClr="FFFFFF"/>
              </a:solidFill>
              <a:latin typeface="Calibri"/>
            </a:defRPr>
          </a:lvl5pPr>
          <a:lvl6pPr marL="2286000" algn="l" defTabSz="914400" rtl="0" eaLnBrk="1" latinLnBrk="0" hangingPunct="1">
            <a:defRPr sz="1800" kern="1200">
              <a:solidFill>
                <a:sysClr val="window" lastClr="FFFFFF"/>
              </a:solidFill>
              <a:latin typeface="Calibri"/>
            </a:defRPr>
          </a:lvl6pPr>
          <a:lvl7pPr marL="2743200" algn="l" defTabSz="914400" rtl="0" eaLnBrk="1" latinLnBrk="0" hangingPunct="1">
            <a:defRPr sz="1800" kern="1200">
              <a:solidFill>
                <a:sysClr val="window" lastClr="FFFFFF"/>
              </a:solidFill>
              <a:latin typeface="Calibri"/>
            </a:defRPr>
          </a:lvl7pPr>
          <a:lvl8pPr marL="3200400" algn="l" defTabSz="914400" rtl="0" eaLnBrk="1" latinLnBrk="0" hangingPunct="1">
            <a:defRPr sz="1800" kern="1200">
              <a:solidFill>
                <a:sysClr val="window" lastClr="FFFFFF"/>
              </a:solidFill>
              <a:latin typeface="Calibri"/>
            </a:defRPr>
          </a:lvl8pPr>
          <a:lvl9pPr marL="3657600" algn="l" defTabSz="914400" rtl="0" eaLnBrk="1" latinLnBrk="0" hangingPunct="1">
            <a:defRPr sz="1800" kern="1200">
              <a:solidFill>
                <a:sysClr val="window" lastClr="FFFFFF"/>
              </a:solidFill>
              <a:latin typeface="Calibri"/>
            </a:defRPr>
          </a:lvl9pPr>
        </a:lstStyle>
        <a:p xmlns:a="http://schemas.openxmlformats.org/drawingml/2006/main">
          <a:pPr algn="ctr"/>
          <a:r>
            <a:rPr lang="tr-TR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rPr>
            <a:t>613</a:t>
          </a:r>
          <a:endParaRPr lang="tr-TR" b="1" dirty="0">
            <a:solidFill>
              <a:schemeClr val="tx1"/>
            </a:solidFill>
            <a:latin typeface="Calibri" pitchFamily="34" charset="0"/>
            <a:cs typeface="Calibri" pitchFamily="34" charset="0"/>
          </a:endParaRPr>
        </a:p>
      </cdr:txBody>
    </cdr:sp>
  </cdr:relSizeAnchor>
  <cdr:relSizeAnchor xmlns:cdr="http://schemas.openxmlformats.org/drawingml/2006/chartDrawing">
    <cdr:from>
      <cdr:x>0.62281</cdr:x>
      <cdr:y>0.42882</cdr:y>
    </cdr:from>
    <cdr:to>
      <cdr:x>0.70175</cdr:x>
      <cdr:y>0.4665</cdr:y>
    </cdr:to>
    <cdr:sp macro="" textlink="">
      <cdr:nvSpPr>
        <cdr:cNvPr id="8" name="10 Dikdörtgen"/>
        <cdr:cNvSpPr/>
      </cdr:nvSpPr>
      <cdr:spPr>
        <a:xfrm xmlns:a="http://schemas.openxmlformats.org/drawingml/2006/main">
          <a:off x="5112568" y="2520280"/>
          <a:ext cx="648063" cy="221456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25400" cap="flat" cmpd="sng" algn="ctr">
          <a:noFill/>
          <a:prstDash val="solid"/>
        </a:ln>
        <a:effectLst xmlns:a="http://schemas.openxmlformats.org/drawingml/2006/main"/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tlCol="0" anchor="ctr"/>
        <a:lstStyle xmlns:a="http://schemas.openxmlformats.org/drawingml/2006/main">
          <a:defPPr>
            <a:defRPr lang="tr-TR"/>
          </a:defPPr>
          <a:lvl1pPr marL="0" algn="l" defTabSz="914400" rtl="0" eaLnBrk="1" latinLnBrk="0" hangingPunct="1">
            <a:defRPr sz="1800" kern="1200">
              <a:solidFill>
                <a:sysClr val="window" lastClr="FFFFFF"/>
              </a:solidFill>
              <a:latin typeface="Calibri"/>
            </a:defRPr>
          </a:lvl1pPr>
          <a:lvl2pPr marL="457200" algn="l" defTabSz="914400" rtl="0" eaLnBrk="1" latinLnBrk="0" hangingPunct="1">
            <a:defRPr sz="1800" kern="1200">
              <a:solidFill>
                <a:sysClr val="window" lastClr="FFFFFF"/>
              </a:solidFill>
              <a:latin typeface="Calibri"/>
            </a:defRPr>
          </a:lvl2pPr>
          <a:lvl3pPr marL="914400" algn="l" defTabSz="914400" rtl="0" eaLnBrk="1" latinLnBrk="0" hangingPunct="1">
            <a:defRPr sz="1800" kern="1200">
              <a:solidFill>
                <a:sysClr val="window" lastClr="FFFFFF"/>
              </a:solidFill>
              <a:latin typeface="Calibri"/>
            </a:defRPr>
          </a:lvl3pPr>
          <a:lvl4pPr marL="1371600" algn="l" defTabSz="914400" rtl="0" eaLnBrk="1" latinLnBrk="0" hangingPunct="1">
            <a:defRPr sz="1800" kern="1200">
              <a:solidFill>
                <a:sysClr val="window" lastClr="FFFFFF"/>
              </a:solidFill>
              <a:latin typeface="Calibri"/>
            </a:defRPr>
          </a:lvl4pPr>
          <a:lvl5pPr marL="1828800" algn="l" defTabSz="914400" rtl="0" eaLnBrk="1" latinLnBrk="0" hangingPunct="1">
            <a:defRPr sz="1800" kern="1200">
              <a:solidFill>
                <a:sysClr val="window" lastClr="FFFFFF"/>
              </a:solidFill>
              <a:latin typeface="Calibri"/>
            </a:defRPr>
          </a:lvl5pPr>
          <a:lvl6pPr marL="2286000" algn="l" defTabSz="914400" rtl="0" eaLnBrk="1" latinLnBrk="0" hangingPunct="1">
            <a:defRPr sz="1800" kern="1200">
              <a:solidFill>
                <a:sysClr val="window" lastClr="FFFFFF"/>
              </a:solidFill>
              <a:latin typeface="Calibri"/>
            </a:defRPr>
          </a:lvl6pPr>
          <a:lvl7pPr marL="2743200" algn="l" defTabSz="914400" rtl="0" eaLnBrk="1" latinLnBrk="0" hangingPunct="1">
            <a:defRPr sz="1800" kern="1200">
              <a:solidFill>
                <a:sysClr val="window" lastClr="FFFFFF"/>
              </a:solidFill>
              <a:latin typeface="Calibri"/>
            </a:defRPr>
          </a:lvl7pPr>
          <a:lvl8pPr marL="3200400" algn="l" defTabSz="914400" rtl="0" eaLnBrk="1" latinLnBrk="0" hangingPunct="1">
            <a:defRPr sz="1800" kern="1200">
              <a:solidFill>
                <a:sysClr val="window" lastClr="FFFFFF"/>
              </a:solidFill>
              <a:latin typeface="Calibri"/>
            </a:defRPr>
          </a:lvl8pPr>
          <a:lvl9pPr marL="3657600" algn="l" defTabSz="914400" rtl="0" eaLnBrk="1" latinLnBrk="0" hangingPunct="1">
            <a:defRPr sz="1800" kern="1200">
              <a:solidFill>
                <a:sysClr val="window" lastClr="FFFFFF"/>
              </a:solidFill>
              <a:latin typeface="Calibri"/>
            </a:defRPr>
          </a:lvl9pPr>
        </a:lstStyle>
        <a:p xmlns:a="http://schemas.openxmlformats.org/drawingml/2006/main">
          <a:pPr algn="ctr"/>
          <a:r>
            <a:rPr lang="tr-TR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rPr>
            <a:t>1277</a:t>
          </a:r>
          <a:endParaRPr lang="tr-TR" b="1" dirty="0">
            <a:solidFill>
              <a:schemeClr val="tx1"/>
            </a:solidFill>
            <a:latin typeface="Calibri" pitchFamily="34" charset="0"/>
            <a:cs typeface="Calibri" pitchFamily="34" charset="0"/>
          </a:endParaRPr>
        </a:p>
      </cdr:txBody>
    </cdr:sp>
  </cdr:relSizeAnchor>
  <cdr:relSizeAnchor xmlns:cdr="http://schemas.openxmlformats.org/drawingml/2006/chartDrawing">
    <cdr:from>
      <cdr:x>0.70175</cdr:x>
      <cdr:y>0.46557</cdr:y>
    </cdr:from>
    <cdr:to>
      <cdr:x>0.77193</cdr:x>
      <cdr:y>0.50325</cdr:y>
    </cdr:to>
    <cdr:sp macro="" textlink="">
      <cdr:nvSpPr>
        <cdr:cNvPr id="9" name="10 Dikdörtgen"/>
        <cdr:cNvSpPr/>
      </cdr:nvSpPr>
      <cdr:spPr>
        <a:xfrm xmlns:a="http://schemas.openxmlformats.org/drawingml/2006/main">
          <a:off x="5760640" y="2736304"/>
          <a:ext cx="576034" cy="221456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25400" cap="flat" cmpd="sng" algn="ctr">
          <a:noFill/>
          <a:prstDash val="solid"/>
        </a:ln>
        <a:effectLst xmlns:a="http://schemas.openxmlformats.org/drawingml/2006/main"/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tlCol="0" anchor="ctr"/>
        <a:lstStyle xmlns:a="http://schemas.openxmlformats.org/drawingml/2006/main">
          <a:defPPr>
            <a:defRPr lang="tr-TR"/>
          </a:defPPr>
          <a:lvl1pPr marL="0" algn="l" defTabSz="914400" rtl="0" eaLnBrk="1" latinLnBrk="0" hangingPunct="1">
            <a:defRPr sz="1800" kern="1200">
              <a:solidFill>
                <a:sysClr val="window" lastClr="FFFFFF"/>
              </a:solidFill>
              <a:latin typeface="Calibri"/>
            </a:defRPr>
          </a:lvl1pPr>
          <a:lvl2pPr marL="457200" algn="l" defTabSz="914400" rtl="0" eaLnBrk="1" latinLnBrk="0" hangingPunct="1">
            <a:defRPr sz="1800" kern="1200">
              <a:solidFill>
                <a:sysClr val="window" lastClr="FFFFFF"/>
              </a:solidFill>
              <a:latin typeface="Calibri"/>
            </a:defRPr>
          </a:lvl2pPr>
          <a:lvl3pPr marL="914400" algn="l" defTabSz="914400" rtl="0" eaLnBrk="1" latinLnBrk="0" hangingPunct="1">
            <a:defRPr sz="1800" kern="1200">
              <a:solidFill>
                <a:sysClr val="window" lastClr="FFFFFF"/>
              </a:solidFill>
              <a:latin typeface="Calibri"/>
            </a:defRPr>
          </a:lvl3pPr>
          <a:lvl4pPr marL="1371600" algn="l" defTabSz="914400" rtl="0" eaLnBrk="1" latinLnBrk="0" hangingPunct="1">
            <a:defRPr sz="1800" kern="1200">
              <a:solidFill>
                <a:sysClr val="window" lastClr="FFFFFF"/>
              </a:solidFill>
              <a:latin typeface="Calibri"/>
            </a:defRPr>
          </a:lvl4pPr>
          <a:lvl5pPr marL="1828800" algn="l" defTabSz="914400" rtl="0" eaLnBrk="1" latinLnBrk="0" hangingPunct="1">
            <a:defRPr sz="1800" kern="1200">
              <a:solidFill>
                <a:sysClr val="window" lastClr="FFFFFF"/>
              </a:solidFill>
              <a:latin typeface="Calibri"/>
            </a:defRPr>
          </a:lvl5pPr>
          <a:lvl6pPr marL="2286000" algn="l" defTabSz="914400" rtl="0" eaLnBrk="1" latinLnBrk="0" hangingPunct="1">
            <a:defRPr sz="1800" kern="1200">
              <a:solidFill>
                <a:sysClr val="window" lastClr="FFFFFF"/>
              </a:solidFill>
              <a:latin typeface="Calibri"/>
            </a:defRPr>
          </a:lvl6pPr>
          <a:lvl7pPr marL="2743200" algn="l" defTabSz="914400" rtl="0" eaLnBrk="1" latinLnBrk="0" hangingPunct="1">
            <a:defRPr sz="1800" kern="1200">
              <a:solidFill>
                <a:sysClr val="window" lastClr="FFFFFF"/>
              </a:solidFill>
              <a:latin typeface="Calibri"/>
            </a:defRPr>
          </a:lvl7pPr>
          <a:lvl8pPr marL="3200400" algn="l" defTabSz="914400" rtl="0" eaLnBrk="1" latinLnBrk="0" hangingPunct="1">
            <a:defRPr sz="1800" kern="1200">
              <a:solidFill>
                <a:sysClr val="window" lastClr="FFFFFF"/>
              </a:solidFill>
              <a:latin typeface="Calibri"/>
            </a:defRPr>
          </a:lvl8pPr>
          <a:lvl9pPr marL="3657600" algn="l" defTabSz="914400" rtl="0" eaLnBrk="1" latinLnBrk="0" hangingPunct="1">
            <a:defRPr sz="1800" kern="1200">
              <a:solidFill>
                <a:sysClr val="window" lastClr="FFFFFF"/>
              </a:solidFill>
              <a:latin typeface="Calibri"/>
            </a:defRPr>
          </a:lvl9pPr>
        </a:lstStyle>
        <a:p xmlns:a="http://schemas.openxmlformats.org/drawingml/2006/main">
          <a:pPr algn="ctr"/>
          <a:r>
            <a:rPr lang="tr-TR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rPr>
            <a:t>141</a:t>
          </a:r>
          <a:endParaRPr lang="tr-TR" b="1" dirty="0">
            <a:solidFill>
              <a:schemeClr val="tx1"/>
            </a:solidFill>
            <a:latin typeface="Calibri" pitchFamily="34" charset="0"/>
            <a:cs typeface="Calibri" pitchFamily="34" charset="0"/>
          </a:endParaRPr>
        </a:p>
      </cdr:txBody>
    </cdr:sp>
  </cdr:relSizeAnchor>
  <cdr:relSizeAnchor xmlns:cdr="http://schemas.openxmlformats.org/drawingml/2006/chartDrawing">
    <cdr:from>
      <cdr:x>0.79825</cdr:x>
      <cdr:y>0.46471</cdr:y>
    </cdr:from>
    <cdr:to>
      <cdr:x>0.85088</cdr:x>
      <cdr:y>0.50239</cdr:y>
    </cdr:to>
    <cdr:sp macro="" textlink="">
      <cdr:nvSpPr>
        <cdr:cNvPr id="10" name="10 Dikdörtgen"/>
        <cdr:cNvSpPr/>
      </cdr:nvSpPr>
      <cdr:spPr>
        <a:xfrm xmlns:a="http://schemas.openxmlformats.org/drawingml/2006/main">
          <a:off x="6552728" y="2664297"/>
          <a:ext cx="432048" cy="216024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25400" cap="flat" cmpd="sng" algn="ctr">
          <a:noFill/>
          <a:prstDash val="solid"/>
        </a:ln>
        <a:effectLst xmlns:a="http://schemas.openxmlformats.org/drawingml/2006/main"/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tlCol="0" anchor="ctr"/>
        <a:lstStyle xmlns:a="http://schemas.openxmlformats.org/drawingml/2006/main">
          <a:defPPr>
            <a:defRPr lang="tr-TR"/>
          </a:defPPr>
          <a:lvl1pPr marL="0" algn="l" defTabSz="914400" rtl="0" eaLnBrk="1" latinLnBrk="0" hangingPunct="1">
            <a:defRPr sz="1800" kern="1200">
              <a:solidFill>
                <a:sysClr val="window" lastClr="FFFFFF"/>
              </a:solidFill>
              <a:latin typeface="Calibri"/>
            </a:defRPr>
          </a:lvl1pPr>
          <a:lvl2pPr marL="457200" algn="l" defTabSz="914400" rtl="0" eaLnBrk="1" latinLnBrk="0" hangingPunct="1">
            <a:defRPr sz="1800" kern="1200">
              <a:solidFill>
                <a:sysClr val="window" lastClr="FFFFFF"/>
              </a:solidFill>
              <a:latin typeface="Calibri"/>
            </a:defRPr>
          </a:lvl2pPr>
          <a:lvl3pPr marL="914400" algn="l" defTabSz="914400" rtl="0" eaLnBrk="1" latinLnBrk="0" hangingPunct="1">
            <a:defRPr sz="1800" kern="1200">
              <a:solidFill>
                <a:sysClr val="window" lastClr="FFFFFF"/>
              </a:solidFill>
              <a:latin typeface="Calibri"/>
            </a:defRPr>
          </a:lvl3pPr>
          <a:lvl4pPr marL="1371600" algn="l" defTabSz="914400" rtl="0" eaLnBrk="1" latinLnBrk="0" hangingPunct="1">
            <a:defRPr sz="1800" kern="1200">
              <a:solidFill>
                <a:sysClr val="window" lastClr="FFFFFF"/>
              </a:solidFill>
              <a:latin typeface="Calibri"/>
            </a:defRPr>
          </a:lvl4pPr>
          <a:lvl5pPr marL="1828800" algn="l" defTabSz="914400" rtl="0" eaLnBrk="1" latinLnBrk="0" hangingPunct="1">
            <a:defRPr sz="1800" kern="1200">
              <a:solidFill>
                <a:sysClr val="window" lastClr="FFFFFF"/>
              </a:solidFill>
              <a:latin typeface="Calibri"/>
            </a:defRPr>
          </a:lvl5pPr>
          <a:lvl6pPr marL="2286000" algn="l" defTabSz="914400" rtl="0" eaLnBrk="1" latinLnBrk="0" hangingPunct="1">
            <a:defRPr sz="1800" kern="1200">
              <a:solidFill>
                <a:sysClr val="window" lastClr="FFFFFF"/>
              </a:solidFill>
              <a:latin typeface="Calibri"/>
            </a:defRPr>
          </a:lvl6pPr>
          <a:lvl7pPr marL="2743200" algn="l" defTabSz="914400" rtl="0" eaLnBrk="1" latinLnBrk="0" hangingPunct="1">
            <a:defRPr sz="1800" kern="1200">
              <a:solidFill>
                <a:sysClr val="window" lastClr="FFFFFF"/>
              </a:solidFill>
              <a:latin typeface="Calibri"/>
            </a:defRPr>
          </a:lvl7pPr>
          <a:lvl8pPr marL="3200400" algn="l" defTabSz="914400" rtl="0" eaLnBrk="1" latinLnBrk="0" hangingPunct="1">
            <a:defRPr sz="1800" kern="1200">
              <a:solidFill>
                <a:sysClr val="window" lastClr="FFFFFF"/>
              </a:solidFill>
              <a:latin typeface="Calibri"/>
            </a:defRPr>
          </a:lvl8pPr>
          <a:lvl9pPr marL="3657600" algn="l" defTabSz="914400" rtl="0" eaLnBrk="1" latinLnBrk="0" hangingPunct="1">
            <a:defRPr sz="1800" kern="1200">
              <a:solidFill>
                <a:sysClr val="window" lastClr="FFFFFF"/>
              </a:solidFill>
              <a:latin typeface="Calibri"/>
            </a:defRPr>
          </a:lvl9pPr>
        </a:lstStyle>
        <a:p xmlns:a="http://schemas.openxmlformats.org/drawingml/2006/main">
          <a:pPr algn="ctr"/>
          <a:r>
            <a:rPr lang="tr-TR" sz="1000" b="1" dirty="0" smtClean="0">
              <a:solidFill>
                <a:schemeClr val="tx1"/>
              </a:solidFill>
              <a:latin typeface="Comic Sans MS" pitchFamily="66" charset="0"/>
            </a:rPr>
            <a:t>---</a:t>
          </a:r>
          <a:endParaRPr lang="tr-TR" sz="1000" b="1" dirty="0">
            <a:solidFill>
              <a:schemeClr val="tx1"/>
            </a:solidFill>
            <a:latin typeface="Comic Sans MS" pitchFamily="66" charset="0"/>
          </a:endParaRPr>
        </a:p>
      </cdr:txBody>
    </cdr:sp>
  </cdr:relSizeAnchor>
  <cdr:relSizeAnchor xmlns:cdr="http://schemas.openxmlformats.org/drawingml/2006/chartDrawing">
    <cdr:from>
      <cdr:x>0.87719</cdr:x>
      <cdr:y>0.47727</cdr:y>
    </cdr:from>
    <cdr:to>
      <cdr:x>0.95614</cdr:x>
      <cdr:y>0.51495</cdr:y>
    </cdr:to>
    <cdr:sp macro="" textlink="">
      <cdr:nvSpPr>
        <cdr:cNvPr id="11" name="10 Dikdörtgen"/>
        <cdr:cNvSpPr/>
      </cdr:nvSpPr>
      <cdr:spPr>
        <a:xfrm xmlns:a="http://schemas.openxmlformats.org/drawingml/2006/main">
          <a:off x="7200800" y="2805046"/>
          <a:ext cx="648072" cy="221455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25400" cap="flat" cmpd="sng" algn="ctr">
          <a:noFill/>
          <a:prstDash val="solid"/>
        </a:ln>
        <a:effectLst xmlns:a="http://schemas.openxmlformats.org/drawingml/2006/main"/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tlCol="0" anchor="ctr"/>
        <a:lstStyle xmlns:a="http://schemas.openxmlformats.org/drawingml/2006/main">
          <a:defPPr>
            <a:defRPr lang="tr-TR"/>
          </a:defPPr>
          <a:lvl1pPr marL="0" algn="l" defTabSz="914400" rtl="0" eaLnBrk="1" latinLnBrk="0" hangingPunct="1">
            <a:defRPr sz="1800" kern="1200">
              <a:solidFill>
                <a:sysClr val="window" lastClr="FFFFFF"/>
              </a:solidFill>
              <a:latin typeface="Calibri"/>
            </a:defRPr>
          </a:lvl1pPr>
          <a:lvl2pPr marL="457200" algn="l" defTabSz="914400" rtl="0" eaLnBrk="1" latinLnBrk="0" hangingPunct="1">
            <a:defRPr sz="1800" kern="1200">
              <a:solidFill>
                <a:sysClr val="window" lastClr="FFFFFF"/>
              </a:solidFill>
              <a:latin typeface="Calibri"/>
            </a:defRPr>
          </a:lvl2pPr>
          <a:lvl3pPr marL="914400" algn="l" defTabSz="914400" rtl="0" eaLnBrk="1" latinLnBrk="0" hangingPunct="1">
            <a:defRPr sz="1800" kern="1200">
              <a:solidFill>
                <a:sysClr val="window" lastClr="FFFFFF"/>
              </a:solidFill>
              <a:latin typeface="Calibri"/>
            </a:defRPr>
          </a:lvl3pPr>
          <a:lvl4pPr marL="1371600" algn="l" defTabSz="914400" rtl="0" eaLnBrk="1" latinLnBrk="0" hangingPunct="1">
            <a:defRPr sz="1800" kern="1200">
              <a:solidFill>
                <a:sysClr val="window" lastClr="FFFFFF"/>
              </a:solidFill>
              <a:latin typeface="Calibri"/>
            </a:defRPr>
          </a:lvl4pPr>
          <a:lvl5pPr marL="1828800" algn="l" defTabSz="914400" rtl="0" eaLnBrk="1" latinLnBrk="0" hangingPunct="1">
            <a:defRPr sz="1800" kern="1200">
              <a:solidFill>
                <a:sysClr val="window" lastClr="FFFFFF"/>
              </a:solidFill>
              <a:latin typeface="Calibri"/>
            </a:defRPr>
          </a:lvl5pPr>
          <a:lvl6pPr marL="2286000" algn="l" defTabSz="914400" rtl="0" eaLnBrk="1" latinLnBrk="0" hangingPunct="1">
            <a:defRPr sz="1800" kern="1200">
              <a:solidFill>
                <a:sysClr val="window" lastClr="FFFFFF"/>
              </a:solidFill>
              <a:latin typeface="Calibri"/>
            </a:defRPr>
          </a:lvl6pPr>
          <a:lvl7pPr marL="2743200" algn="l" defTabSz="914400" rtl="0" eaLnBrk="1" latinLnBrk="0" hangingPunct="1">
            <a:defRPr sz="1800" kern="1200">
              <a:solidFill>
                <a:sysClr val="window" lastClr="FFFFFF"/>
              </a:solidFill>
              <a:latin typeface="Calibri"/>
            </a:defRPr>
          </a:lvl7pPr>
          <a:lvl8pPr marL="3200400" algn="l" defTabSz="914400" rtl="0" eaLnBrk="1" latinLnBrk="0" hangingPunct="1">
            <a:defRPr sz="1800" kern="1200">
              <a:solidFill>
                <a:sysClr val="window" lastClr="FFFFFF"/>
              </a:solidFill>
              <a:latin typeface="Calibri"/>
            </a:defRPr>
          </a:lvl8pPr>
          <a:lvl9pPr marL="3657600" algn="l" defTabSz="914400" rtl="0" eaLnBrk="1" latinLnBrk="0" hangingPunct="1">
            <a:defRPr sz="1800" kern="1200">
              <a:solidFill>
                <a:sysClr val="window" lastClr="FFFFFF"/>
              </a:solidFill>
              <a:latin typeface="Calibri"/>
            </a:defRPr>
          </a:lvl9pPr>
        </a:lstStyle>
        <a:p xmlns:a="http://schemas.openxmlformats.org/drawingml/2006/main">
          <a:pPr algn="ctr"/>
          <a:r>
            <a:rPr lang="tr-TR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rPr>
            <a:t>391</a:t>
          </a:r>
          <a:endParaRPr lang="tr-TR" b="1" dirty="0">
            <a:solidFill>
              <a:schemeClr val="tx1"/>
            </a:solidFill>
            <a:latin typeface="Calibri" pitchFamily="34" charset="0"/>
            <a:cs typeface="Calibri" pitchFamily="34" charset="0"/>
          </a:endParaRPr>
        </a:p>
      </cdr:txBody>
    </cdr:sp>
  </cdr:relSizeAnchor>
  <cdr:relSizeAnchor xmlns:cdr="http://schemas.openxmlformats.org/drawingml/2006/chartDrawing">
    <cdr:from>
      <cdr:x>0.08436</cdr:x>
      <cdr:y>0.80663</cdr:y>
    </cdr:from>
    <cdr:to>
      <cdr:x>0.17003</cdr:x>
      <cdr:y>0.87307</cdr:y>
    </cdr:to>
    <cdr:sp macro="" textlink="">
      <cdr:nvSpPr>
        <cdr:cNvPr id="12" name="11 Metin kutusu"/>
        <cdr:cNvSpPr txBox="1"/>
      </cdr:nvSpPr>
      <cdr:spPr>
        <a:xfrm xmlns:a="http://schemas.openxmlformats.org/drawingml/2006/main" rot="21346633">
          <a:off x="692474" y="4646688"/>
          <a:ext cx="703283" cy="38272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/>
        <a:p xmlns:a="http://schemas.openxmlformats.org/drawingml/2006/main">
          <a:r>
            <a:rPr lang="tr-TR" sz="1800" dirty="0" smtClean="0">
              <a:solidFill>
                <a:schemeClr val="tx1"/>
              </a:solidFill>
            </a:rPr>
            <a:t>1,24</a:t>
          </a:r>
          <a:endParaRPr lang="tr-TR" sz="1800" dirty="0">
            <a:solidFill>
              <a:schemeClr val="tx1"/>
            </a:solidFill>
          </a:endParaRPr>
        </a:p>
      </cdr:txBody>
    </cdr:sp>
  </cdr:relSizeAnchor>
  <cdr:relSizeAnchor xmlns:cdr="http://schemas.openxmlformats.org/drawingml/2006/chartDrawing">
    <cdr:from>
      <cdr:x>0.16908</cdr:x>
      <cdr:y>0.81033</cdr:y>
    </cdr:from>
    <cdr:to>
      <cdr:x>0.28047</cdr:x>
      <cdr:y>0.87235</cdr:y>
    </cdr:to>
    <cdr:sp macro="" textlink="">
      <cdr:nvSpPr>
        <cdr:cNvPr id="13" name="12 Metin kutusu"/>
        <cdr:cNvSpPr txBox="1"/>
      </cdr:nvSpPr>
      <cdr:spPr>
        <a:xfrm xmlns:a="http://schemas.openxmlformats.org/drawingml/2006/main" rot="21138967">
          <a:off x="1387931" y="4668042"/>
          <a:ext cx="914444" cy="35725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/>
        <a:p xmlns:a="http://schemas.openxmlformats.org/drawingml/2006/main">
          <a:r>
            <a:rPr lang="tr-TR" sz="1800" dirty="0" smtClean="0">
              <a:solidFill>
                <a:schemeClr val="tx1"/>
              </a:solidFill>
            </a:rPr>
            <a:t>0,75</a:t>
          </a:r>
          <a:endParaRPr lang="tr-TR" sz="1800" dirty="0">
            <a:solidFill>
              <a:schemeClr val="tx1"/>
            </a:solidFill>
          </a:endParaRPr>
        </a:p>
      </cdr:txBody>
    </cdr:sp>
  </cdr:relSizeAnchor>
  <cdr:relSizeAnchor xmlns:cdr="http://schemas.openxmlformats.org/drawingml/2006/chartDrawing">
    <cdr:from>
      <cdr:x>0.25862</cdr:x>
      <cdr:y>0.80329</cdr:y>
    </cdr:from>
    <cdr:to>
      <cdr:x>0.37001</cdr:x>
      <cdr:y>0.87769</cdr:y>
    </cdr:to>
    <cdr:sp macro="" textlink="">
      <cdr:nvSpPr>
        <cdr:cNvPr id="14" name="13 Metin kutusu"/>
        <cdr:cNvSpPr txBox="1"/>
      </cdr:nvSpPr>
      <cdr:spPr>
        <a:xfrm xmlns:a="http://schemas.openxmlformats.org/drawingml/2006/main" rot="20875127">
          <a:off x="2122957" y="4627448"/>
          <a:ext cx="914387" cy="42858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/>
        <a:p xmlns:a="http://schemas.openxmlformats.org/drawingml/2006/main">
          <a:r>
            <a:rPr lang="tr-TR" sz="1800" dirty="0" smtClean="0">
              <a:solidFill>
                <a:schemeClr val="tx1"/>
              </a:solidFill>
            </a:rPr>
            <a:t>3,72</a:t>
          </a:r>
          <a:endParaRPr lang="tr-TR" sz="1800" dirty="0">
            <a:solidFill>
              <a:schemeClr val="tx1"/>
            </a:solidFill>
          </a:endParaRPr>
        </a:p>
      </cdr:txBody>
    </cdr:sp>
  </cdr:relSizeAnchor>
  <cdr:relSizeAnchor xmlns:cdr="http://schemas.openxmlformats.org/drawingml/2006/chartDrawing">
    <cdr:from>
      <cdr:x>0.33625</cdr:x>
      <cdr:y>0.81323</cdr:y>
    </cdr:from>
    <cdr:to>
      <cdr:x>0.44765</cdr:x>
      <cdr:y>0.87525</cdr:y>
    </cdr:to>
    <cdr:sp macro="" textlink="">
      <cdr:nvSpPr>
        <cdr:cNvPr id="15" name="14 Metin kutusu"/>
        <cdr:cNvSpPr txBox="1"/>
      </cdr:nvSpPr>
      <cdr:spPr>
        <a:xfrm xmlns:a="http://schemas.openxmlformats.org/drawingml/2006/main" rot="21003701">
          <a:off x="2760271" y="4684742"/>
          <a:ext cx="914444" cy="35725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/>
        <a:p xmlns:a="http://schemas.openxmlformats.org/drawingml/2006/main">
          <a:r>
            <a:rPr lang="tr-TR" sz="1800" dirty="0" smtClean="0">
              <a:solidFill>
                <a:schemeClr val="tx1"/>
              </a:solidFill>
            </a:rPr>
            <a:t>1,92</a:t>
          </a:r>
          <a:endParaRPr lang="tr-TR" sz="1800" dirty="0">
            <a:solidFill>
              <a:schemeClr val="tx1"/>
            </a:solidFill>
          </a:endParaRPr>
        </a:p>
      </cdr:txBody>
    </cdr:sp>
  </cdr:relSizeAnchor>
  <cdr:relSizeAnchor xmlns:cdr="http://schemas.openxmlformats.org/drawingml/2006/chartDrawing">
    <cdr:from>
      <cdr:x>0.43339</cdr:x>
      <cdr:y>0.81792</cdr:y>
    </cdr:from>
    <cdr:to>
      <cdr:x>0.54478</cdr:x>
      <cdr:y>0.87993</cdr:y>
    </cdr:to>
    <cdr:sp macro="" textlink="">
      <cdr:nvSpPr>
        <cdr:cNvPr id="16" name="15 Metin kutusu"/>
        <cdr:cNvSpPr txBox="1"/>
      </cdr:nvSpPr>
      <cdr:spPr>
        <a:xfrm xmlns:a="http://schemas.openxmlformats.org/drawingml/2006/main" rot="20777547">
          <a:off x="3557687" y="4711765"/>
          <a:ext cx="914387" cy="35717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/>
        <a:p xmlns:a="http://schemas.openxmlformats.org/drawingml/2006/main">
          <a:r>
            <a:rPr lang="tr-TR" sz="1800" dirty="0" smtClean="0">
              <a:solidFill>
                <a:schemeClr val="tx1"/>
              </a:solidFill>
            </a:rPr>
            <a:t>2,07</a:t>
          </a:r>
          <a:endParaRPr lang="tr-TR" sz="1800" dirty="0">
            <a:solidFill>
              <a:schemeClr val="tx1"/>
            </a:solidFill>
          </a:endParaRPr>
        </a:p>
      </cdr:txBody>
    </cdr:sp>
  </cdr:relSizeAnchor>
  <cdr:relSizeAnchor xmlns:cdr="http://schemas.openxmlformats.org/drawingml/2006/chartDrawing">
    <cdr:from>
      <cdr:x>0.52144</cdr:x>
      <cdr:y>0.80669</cdr:y>
    </cdr:from>
    <cdr:to>
      <cdr:x>0.63284</cdr:x>
      <cdr:y>0.86871</cdr:y>
    </cdr:to>
    <cdr:sp macro="" textlink="">
      <cdr:nvSpPr>
        <cdr:cNvPr id="17" name="16 Metin kutusu"/>
        <cdr:cNvSpPr txBox="1"/>
      </cdr:nvSpPr>
      <cdr:spPr>
        <a:xfrm xmlns:a="http://schemas.openxmlformats.org/drawingml/2006/main" rot="20037679">
          <a:off x="4280476" y="4647076"/>
          <a:ext cx="914444" cy="35725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/>
        <a:p xmlns:a="http://schemas.openxmlformats.org/drawingml/2006/main">
          <a:r>
            <a:rPr lang="tr-TR" sz="1800" dirty="0" smtClean="0">
              <a:solidFill>
                <a:schemeClr val="tx1"/>
              </a:solidFill>
            </a:rPr>
            <a:t>1,69</a:t>
          </a:r>
          <a:endParaRPr lang="tr-TR" sz="1800" dirty="0">
            <a:solidFill>
              <a:schemeClr val="tx1"/>
            </a:solidFill>
          </a:endParaRPr>
        </a:p>
      </cdr:txBody>
    </cdr:sp>
  </cdr:relSizeAnchor>
  <cdr:relSizeAnchor xmlns:cdr="http://schemas.openxmlformats.org/drawingml/2006/chartDrawing">
    <cdr:from>
      <cdr:x>0.60925</cdr:x>
      <cdr:y>0.81027</cdr:y>
    </cdr:from>
    <cdr:to>
      <cdr:x>0.72064</cdr:x>
      <cdr:y>0.87227</cdr:y>
    </cdr:to>
    <cdr:sp macro="" textlink="">
      <cdr:nvSpPr>
        <cdr:cNvPr id="18" name="17 Metin kutusu"/>
        <cdr:cNvSpPr txBox="1"/>
      </cdr:nvSpPr>
      <cdr:spPr>
        <a:xfrm xmlns:a="http://schemas.openxmlformats.org/drawingml/2006/main" rot="20532578">
          <a:off x="5001252" y="4667661"/>
          <a:ext cx="914444" cy="35717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/>
        <a:p xmlns:a="http://schemas.openxmlformats.org/drawingml/2006/main">
          <a:r>
            <a:rPr lang="tr-TR" sz="1800" dirty="0" smtClean="0">
              <a:solidFill>
                <a:schemeClr val="tx1"/>
              </a:solidFill>
            </a:rPr>
            <a:t>0,84</a:t>
          </a:r>
          <a:endParaRPr lang="tr-TR" sz="1800" dirty="0">
            <a:solidFill>
              <a:schemeClr val="tx1"/>
            </a:solidFill>
          </a:endParaRPr>
        </a:p>
      </cdr:txBody>
    </cdr:sp>
  </cdr:relSizeAnchor>
  <cdr:relSizeAnchor xmlns:cdr="http://schemas.openxmlformats.org/drawingml/2006/chartDrawing">
    <cdr:from>
      <cdr:x>0.69696</cdr:x>
      <cdr:y>0.81011</cdr:y>
    </cdr:from>
    <cdr:to>
      <cdr:x>0.80835</cdr:x>
      <cdr:y>0.87213</cdr:y>
    </cdr:to>
    <cdr:sp macro="" textlink="">
      <cdr:nvSpPr>
        <cdr:cNvPr id="19" name="18 Metin kutusu"/>
        <cdr:cNvSpPr txBox="1"/>
      </cdr:nvSpPr>
      <cdr:spPr>
        <a:xfrm xmlns:a="http://schemas.openxmlformats.org/drawingml/2006/main" rot="20540804">
          <a:off x="5721270" y="4666749"/>
          <a:ext cx="914444" cy="35725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/>
        <a:p xmlns:a="http://schemas.openxmlformats.org/drawingml/2006/main">
          <a:r>
            <a:rPr lang="tr-TR" sz="1800" dirty="0" smtClean="0">
              <a:solidFill>
                <a:schemeClr val="tx1"/>
              </a:solidFill>
            </a:rPr>
            <a:t>3,45</a:t>
          </a:r>
          <a:endParaRPr lang="tr-TR" sz="1800" dirty="0">
            <a:solidFill>
              <a:schemeClr val="tx1"/>
            </a:solidFill>
          </a:endParaRPr>
        </a:p>
      </cdr:txBody>
    </cdr:sp>
  </cdr:relSizeAnchor>
  <cdr:relSizeAnchor xmlns:cdr="http://schemas.openxmlformats.org/drawingml/2006/chartDrawing">
    <cdr:from>
      <cdr:x>0.86301</cdr:x>
      <cdr:y>0.81471</cdr:y>
    </cdr:from>
    <cdr:to>
      <cdr:x>0.97615</cdr:x>
      <cdr:y>0.8806</cdr:y>
    </cdr:to>
    <cdr:sp macro="" textlink="">
      <cdr:nvSpPr>
        <cdr:cNvPr id="20" name="19 Metin kutusu"/>
        <cdr:cNvSpPr txBox="1"/>
      </cdr:nvSpPr>
      <cdr:spPr>
        <a:xfrm xmlns:a="http://schemas.openxmlformats.org/drawingml/2006/main" rot="20943000">
          <a:off x="7084382" y="4693262"/>
          <a:ext cx="928730" cy="37958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/>
        <a:p xmlns:a="http://schemas.openxmlformats.org/drawingml/2006/main">
          <a:r>
            <a:rPr lang="tr-TR" sz="1800" dirty="0" smtClean="0">
              <a:solidFill>
                <a:schemeClr val="tx1"/>
              </a:solidFill>
            </a:rPr>
            <a:t>2,16</a:t>
          </a:r>
          <a:endParaRPr lang="tr-TR" sz="1800" dirty="0">
            <a:solidFill>
              <a:schemeClr val="tx1"/>
            </a:solidFill>
          </a:endParaRPr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0.09524</cdr:x>
      <cdr:y>0.01663</cdr:y>
    </cdr:from>
    <cdr:to>
      <cdr:x>0.17316</cdr:x>
      <cdr:y>0.06482</cdr:y>
    </cdr:to>
    <cdr:sp macro="" textlink="">
      <cdr:nvSpPr>
        <cdr:cNvPr id="2" name="1 Dikdörtgen"/>
        <cdr:cNvSpPr/>
      </cdr:nvSpPr>
      <cdr:spPr>
        <a:xfrm xmlns:a="http://schemas.openxmlformats.org/drawingml/2006/main">
          <a:off x="792088" y="99392"/>
          <a:ext cx="648016" cy="288015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r>
            <a:rPr lang="tr-TR" sz="18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rPr>
            <a:t>3029</a:t>
          </a:r>
          <a:endParaRPr lang="tr-TR" sz="1800" dirty="0">
            <a:solidFill>
              <a:schemeClr val="tx1"/>
            </a:solidFill>
            <a:latin typeface="Calibri" pitchFamily="34" charset="0"/>
            <a:cs typeface="Calibri" pitchFamily="34" charset="0"/>
          </a:endParaRPr>
        </a:p>
      </cdr:txBody>
    </cdr:sp>
  </cdr:relSizeAnchor>
  <cdr:relSizeAnchor xmlns:cdr="http://schemas.openxmlformats.org/drawingml/2006/chartDrawing">
    <cdr:from>
      <cdr:x>0.18183</cdr:x>
      <cdr:y>0.26964</cdr:y>
    </cdr:from>
    <cdr:to>
      <cdr:x>0.26841</cdr:x>
      <cdr:y>0.31783</cdr:y>
    </cdr:to>
    <cdr:sp macro="" textlink="">
      <cdr:nvSpPr>
        <cdr:cNvPr id="3" name="2 Dikdörtgen"/>
        <cdr:cNvSpPr/>
      </cdr:nvSpPr>
      <cdr:spPr>
        <a:xfrm xmlns:a="http://schemas.openxmlformats.org/drawingml/2006/main">
          <a:off x="1512174" y="1611548"/>
          <a:ext cx="720074" cy="288015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r>
            <a:rPr lang="tr-TR" sz="18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rPr>
            <a:t>3220</a:t>
          </a:r>
          <a:endParaRPr lang="tr-TR" sz="1800" dirty="0">
            <a:solidFill>
              <a:schemeClr val="tx1"/>
            </a:solidFill>
            <a:latin typeface="Calibri" pitchFamily="34" charset="0"/>
            <a:cs typeface="Calibri" pitchFamily="34" charset="0"/>
          </a:endParaRPr>
        </a:p>
      </cdr:txBody>
    </cdr:sp>
  </cdr:relSizeAnchor>
  <cdr:relSizeAnchor xmlns:cdr="http://schemas.openxmlformats.org/drawingml/2006/chartDrawing">
    <cdr:from>
      <cdr:x>0.27707</cdr:x>
      <cdr:y>0.34193</cdr:y>
    </cdr:from>
    <cdr:to>
      <cdr:x>0.34634</cdr:x>
      <cdr:y>0.40217</cdr:y>
    </cdr:to>
    <cdr:sp macro="" textlink="">
      <cdr:nvSpPr>
        <cdr:cNvPr id="4" name="3 Dikdörtgen"/>
        <cdr:cNvSpPr/>
      </cdr:nvSpPr>
      <cdr:spPr>
        <a:xfrm xmlns:a="http://schemas.openxmlformats.org/drawingml/2006/main">
          <a:off x="2304229" y="2043601"/>
          <a:ext cx="576092" cy="360047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r>
            <a:rPr lang="tr-TR" sz="18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rPr>
            <a:t>821</a:t>
          </a:r>
          <a:endParaRPr lang="tr-TR" sz="1800" dirty="0">
            <a:solidFill>
              <a:schemeClr val="tx1"/>
            </a:solidFill>
            <a:latin typeface="Calibri" pitchFamily="34" charset="0"/>
            <a:cs typeface="Calibri" pitchFamily="34" charset="0"/>
          </a:endParaRPr>
        </a:p>
      </cdr:txBody>
    </cdr:sp>
  </cdr:relSizeAnchor>
  <cdr:relSizeAnchor xmlns:cdr="http://schemas.openxmlformats.org/drawingml/2006/chartDrawing">
    <cdr:from>
      <cdr:x>0.355</cdr:x>
      <cdr:y>0.36603</cdr:y>
    </cdr:from>
    <cdr:to>
      <cdr:x>0.42427</cdr:x>
      <cdr:y>0.42627</cdr:y>
    </cdr:to>
    <cdr:sp macro="" textlink="">
      <cdr:nvSpPr>
        <cdr:cNvPr id="5" name="4 Dikdörtgen"/>
        <cdr:cNvSpPr/>
      </cdr:nvSpPr>
      <cdr:spPr>
        <a:xfrm xmlns:a="http://schemas.openxmlformats.org/drawingml/2006/main">
          <a:off x="2952328" y="2187638"/>
          <a:ext cx="576064" cy="360035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r>
            <a:rPr lang="tr-TR" sz="18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rPr>
            <a:t>184</a:t>
          </a:r>
          <a:endParaRPr lang="tr-TR" sz="1800" dirty="0">
            <a:solidFill>
              <a:schemeClr val="tx1"/>
            </a:solidFill>
            <a:latin typeface="Calibri" pitchFamily="34" charset="0"/>
            <a:cs typeface="Calibri" pitchFamily="34" charset="0"/>
          </a:endParaRPr>
        </a:p>
      </cdr:txBody>
    </cdr:sp>
  </cdr:relSizeAnchor>
  <cdr:relSizeAnchor xmlns:cdr="http://schemas.openxmlformats.org/drawingml/2006/chartDrawing">
    <cdr:from>
      <cdr:x>0.44159</cdr:x>
      <cdr:y>0.40217</cdr:y>
    </cdr:from>
    <cdr:to>
      <cdr:x>0.51951</cdr:x>
      <cdr:y>0.46241</cdr:y>
    </cdr:to>
    <cdr:sp macro="" textlink="">
      <cdr:nvSpPr>
        <cdr:cNvPr id="6" name="5 Dikdörtgen"/>
        <cdr:cNvSpPr/>
      </cdr:nvSpPr>
      <cdr:spPr>
        <a:xfrm xmlns:a="http://schemas.openxmlformats.org/drawingml/2006/main">
          <a:off x="3672408" y="2403648"/>
          <a:ext cx="648072" cy="36004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r>
            <a:rPr lang="tr-TR" sz="18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rPr>
            <a:t>2454</a:t>
          </a:r>
          <a:endParaRPr lang="tr-TR" sz="1800" dirty="0">
            <a:solidFill>
              <a:schemeClr val="tx1"/>
            </a:solidFill>
            <a:latin typeface="Calibri" pitchFamily="34" charset="0"/>
            <a:cs typeface="Calibri" pitchFamily="34" charset="0"/>
          </a:endParaRPr>
        </a:p>
      </cdr:txBody>
    </cdr:sp>
  </cdr:relSizeAnchor>
  <cdr:relSizeAnchor xmlns:cdr="http://schemas.openxmlformats.org/drawingml/2006/chartDrawing">
    <cdr:from>
      <cdr:x>0.52817</cdr:x>
      <cdr:y>0.41422</cdr:y>
    </cdr:from>
    <cdr:to>
      <cdr:x>0.6061</cdr:x>
      <cdr:y>0.47446</cdr:y>
    </cdr:to>
    <cdr:sp macro="" textlink="">
      <cdr:nvSpPr>
        <cdr:cNvPr id="7" name="6 Dikdörtgen"/>
        <cdr:cNvSpPr/>
      </cdr:nvSpPr>
      <cdr:spPr>
        <a:xfrm xmlns:a="http://schemas.openxmlformats.org/drawingml/2006/main">
          <a:off x="4392481" y="2475654"/>
          <a:ext cx="648079" cy="360034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r>
            <a:rPr lang="tr-TR" sz="18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rPr>
            <a:t>1075</a:t>
          </a:r>
          <a:endParaRPr lang="tr-TR" sz="1800" dirty="0">
            <a:solidFill>
              <a:schemeClr val="tx1"/>
            </a:solidFill>
            <a:latin typeface="Calibri" pitchFamily="34" charset="0"/>
            <a:cs typeface="Calibri" pitchFamily="34" charset="0"/>
          </a:endParaRPr>
        </a:p>
      </cdr:txBody>
    </cdr:sp>
  </cdr:relSizeAnchor>
  <cdr:relSizeAnchor xmlns:cdr="http://schemas.openxmlformats.org/drawingml/2006/chartDrawing">
    <cdr:from>
      <cdr:x>0.63207</cdr:x>
      <cdr:y>0.45036</cdr:y>
    </cdr:from>
    <cdr:to>
      <cdr:x>0.70134</cdr:x>
      <cdr:y>0.49856</cdr:y>
    </cdr:to>
    <cdr:sp macro="" textlink="">
      <cdr:nvSpPr>
        <cdr:cNvPr id="8" name="7 Dikdörtgen"/>
        <cdr:cNvSpPr/>
      </cdr:nvSpPr>
      <cdr:spPr>
        <a:xfrm xmlns:a="http://schemas.openxmlformats.org/drawingml/2006/main">
          <a:off x="5256556" y="2691650"/>
          <a:ext cx="576092" cy="288076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r>
            <a:rPr lang="tr-TR" sz="18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rPr>
            <a:t>551</a:t>
          </a:r>
          <a:endParaRPr lang="tr-TR" sz="1800" dirty="0">
            <a:solidFill>
              <a:schemeClr val="tx1"/>
            </a:solidFill>
            <a:latin typeface="Calibri" pitchFamily="34" charset="0"/>
            <a:cs typeface="Calibri" pitchFamily="34" charset="0"/>
          </a:endParaRPr>
        </a:p>
      </cdr:txBody>
    </cdr:sp>
  </cdr:relSizeAnchor>
  <cdr:relSizeAnchor xmlns:cdr="http://schemas.openxmlformats.org/drawingml/2006/chartDrawing">
    <cdr:from>
      <cdr:x>0.70134</cdr:x>
      <cdr:y>0.46241</cdr:y>
    </cdr:from>
    <cdr:to>
      <cdr:x>0.78793</cdr:x>
      <cdr:y>0.51061</cdr:y>
    </cdr:to>
    <cdr:sp macro="" textlink="">
      <cdr:nvSpPr>
        <cdr:cNvPr id="9" name="8 Dikdörtgen"/>
        <cdr:cNvSpPr/>
      </cdr:nvSpPr>
      <cdr:spPr>
        <a:xfrm xmlns:a="http://schemas.openxmlformats.org/drawingml/2006/main">
          <a:off x="5832634" y="2763669"/>
          <a:ext cx="720093" cy="288075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r>
            <a:rPr lang="tr-TR" sz="18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rPr>
            <a:t>2968</a:t>
          </a:r>
          <a:endParaRPr lang="tr-TR" sz="1800" dirty="0">
            <a:solidFill>
              <a:schemeClr val="tx1"/>
            </a:solidFill>
            <a:latin typeface="Calibri" pitchFamily="34" charset="0"/>
            <a:cs typeface="Calibri" pitchFamily="34" charset="0"/>
          </a:endParaRPr>
        </a:p>
      </cdr:txBody>
    </cdr:sp>
  </cdr:relSizeAnchor>
  <cdr:relSizeAnchor xmlns:cdr="http://schemas.openxmlformats.org/drawingml/2006/chartDrawing">
    <cdr:from>
      <cdr:x>0.79659</cdr:x>
      <cdr:y>0.51061</cdr:y>
    </cdr:from>
    <cdr:to>
      <cdr:x>0.87451</cdr:x>
      <cdr:y>0.5588</cdr:y>
    </cdr:to>
    <cdr:sp macro="" textlink="">
      <cdr:nvSpPr>
        <cdr:cNvPr id="10" name="9 Dikdörtgen"/>
        <cdr:cNvSpPr/>
      </cdr:nvSpPr>
      <cdr:spPr>
        <a:xfrm xmlns:a="http://schemas.openxmlformats.org/drawingml/2006/main">
          <a:off x="6624774" y="3051744"/>
          <a:ext cx="648034" cy="288016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r>
            <a:rPr lang="tr-TR" sz="18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rPr>
            <a:t>1409</a:t>
          </a:r>
          <a:endParaRPr lang="tr-TR" sz="1800" dirty="0">
            <a:solidFill>
              <a:schemeClr val="tx1"/>
            </a:solidFill>
            <a:latin typeface="Calibri" pitchFamily="34" charset="0"/>
            <a:cs typeface="Calibri" pitchFamily="34" charset="0"/>
          </a:endParaRPr>
        </a:p>
      </cdr:txBody>
    </cdr:sp>
  </cdr:relSizeAnchor>
  <cdr:relSizeAnchor xmlns:cdr="http://schemas.openxmlformats.org/drawingml/2006/chartDrawing">
    <cdr:from>
      <cdr:x>0.88317</cdr:x>
      <cdr:y>0.52265</cdr:y>
    </cdr:from>
    <cdr:to>
      <cdr:x>0.9611</cdr:x>
      <cdr:y>0.57085</cdr:y>
    </cdr:to>
    <cdr:sp macro="" textlink="">
      <cdr:nvSpPr>
        <cdr:cNvPr id="11" name="10 Dikdörtgen"/>
        <cdr:cNvSpPr/>
      </cdr:nvSpPr>
      <cdr:spPr>
        <a:xfrm xmlns:a="http://schemas.openxmlformats.org/drawingml/2006/main">
          <a:off x="7344809" y="3123703"/>
          <a:ext cx="648079" cy="288076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r>
            <a:rPr lang="tr-TR" sz="18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rPr>
            <a:t>2173</a:t>
          </a:r>
          <a:endParaRPr lang="tr-TR" sz="1800" dirty="0">
            <a:solidFill>
              <a:schemeClr val="tx1"/>
            </a:solidFill>
            <a:latin typeface="Calibri" pitchFamily="34" charset="0"/>
            <a:cs typeface="Calibri" pitchFamily="34" charset="0"/>
          </a:endParaRPr>
        </a:p>
      </cdr:txBody>
    </cdr:sp>
  </cdr:relSizeAnchor>
  <cdr:relSizeAnchor xmlns:cdr="http://schemas.openxmlformats.org/drawingml/2006/chartDrawing">
    <cdr:from>
      <cdr:x>0.07057</cdr:x>
      <cdr:y>0.7859</cdr:y>
    </cdr:from>
    <cdr:to>
      <cdr:x>0.18052</cdr:x>
      <cdr:y>0.84614</cdr:y>
    </cdr:to>
    <cdr:sp macro="" textlink="">
      <cdr:nvSpPr>
        <cdr:cNvPr id="13" name="12 Metin kutusu"/>
        <cdr:cNvSpPr txBox="1"/>
      </cdr:nvSpPr>
      <cdr:spPr>
        <a:xfrm xmlns:a="http://schemas.openxmlformats.org/drawingml/2006/main" rot="19462984">
          <a:off x="586916" y="4697052"/>
          <a:ext cx="914400" cy="36004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tr-TR" sz="1800" dirty="0" smtClean="0">
              <a:solidFill>
                <a:schemeClr val="tx1"/>
              </a:solidFill>
            </a:rPr>
            <a:t>0,34</a:t>
          </a:r>
          <a:endParaRPr lang="tr-TR" sz="1800" dirty="0">
            <a:solidFill>
              <a:schemeClr val="tx1"/>
            </a:solidFill>
          </a:endParaRPr>
        </a:p>
      </cdr:txBody>
    </cdr:sp>
  </cdr:relSizeAnchor>
  <cdr:relSizeAnchor xmlns:cdr="http://schemas.openxmlformats.org/drawingml/2006/chartDrawing">
    <cdr:from>
      <cdr:x>0.15716</cdr:x>
      <cdr:y>0.7859</cdr:y>
    </cdr:from>
    <cdr:to>
      <cdr:x>0.26711</cdr:x>
      <cdr:y>0.84614</cdr:y>
    </cdr:to>
    <cdr:sp macro="" textlink="">
      <cdr:nvSpPr>
        <cdr:cNvPr id="14" name="13 Metin kutusu"/>
        <cdr:cNvSpPr txBox="1"/>
      </cdr:nvSpPr>
      <cdr:spPr>
        <a:xfrm xmlns:a="http://schemas.openxmlformats.org/drawingml/2006/main" rot="19545165">
          <a:off x="1306996" y="4697052"/>
          <a:ext cx="914400" cy="36004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tr-TR" sz="1800" dirty="0" smtClean="0">
              <a:solidFill>
                <a:schemeClr val="tx1"/>
              </a:solidFill>
            </a:rPr>
            <a:t>0,08</a:t>
          </a:r>
          <a:endParaRPr lang="tr-TR" sz="1800" dirty="0">
            <a:solidFill>
              <a:schemeClr val="tx1"/>
            </a:solidFill>
          </a:endParaRPr>
        </a:p>
      </cdr:txBody>
    </cdr:sp>
  </cdr:relSizeAnchor>
  <cdr:relSizeAnchor xmlns:cdr="http://schemas.openxmlformats.org/drawingml/2006/chartDrawing">
    <cdr:from>
      <cdr:x>0.24374</cdr:x>
      <cdr:y>0.7859</cdr:y>
    </cdr:from>
    <cdr:to>
      <cdr:x>0.3537</cdr:x>
      <cdr:y>0.84614</cdr:y>
    </cdr:to>
    <cdr:sp macro="" textlink="">
      <cdr:nvSpPr>
        <cdr:cNvPr id="15" name="14 Metin kutusu"/>
        <cdr:cNvSpPr txBox="1"/>
      </cdr:nvSpPr>
      <cdr:spPr>
        <a:xfrm xmlns:a="http://schemas.openxmlformats.org/drawingml/2006/main" rot="19965609">
          <a:off x="2027076" y="4697052"/>
          <a:ext cx="914400" cy="36004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tr-TR" sz="1800" dirty="0" smtClean="0"/>
            <a:t>3,12</a:t>
          </a:r>
          <a:endParaRPr lang="tr-TR" sz="1800" dirty="0"/>
        </a:p>
      </cdr:txBody>
    </cdr:sp>
  </cdr:relSizeAnchor>
  <cdr:relSizeAnchor xmlns:cdr="http://schemas.openxmlformats.org/drawingml/2006/chartDrawing">
    <cdr:from>
      <cdr:x>0.33033</cdr:x>
      <cdr:y>0.7859</cdr:y>
    </cdr:from>
    <cdr:to>
      <cdr:x>0.44028</cdr:x>
      <cdr:y>0.84614</cdr:y>
    </cdr:to>
    <cdr:sp macro="" textlink="">
      <cdr:nvSpPr>
        <cdr:cNvPr id="16" name="15 Metin kutusu"/>
        <cdr:cNvSpPr txBox="1"/>
      </cdr:nvSpPr>
      <cdr:spPr>
        <a:xfrm xmlns:a="http://schemas.openxmlformats.org/drawingml/2006/main" rot="19918879">
          <a:off x="2747156" y="4697052"/>
          <a:ext cx="914400" cy="36004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tr-TR" sz="1800" dirty="0" smtClean="0">
              <a:solidFill>
                <a:schemeClr val="tx1"/>
              </a:solidFill>
            </a:rPr>
            <a:t>6,80</a:t>
          </a:r>
          <a:endParaRPr lang="tr-TR" sz="1800" dirty="0">
            <a:solidFill>
              <a:schemeClr val="tx1"/>
            </a:solidFill>
          </a:endParaRPr>
        </a:p>
      </cdr:txBody>
    </cdr:sp>
  </cdr:relSizeAnchor>
  <cdr:relSizeAnchor xmlns:cdr="http://schemas.openxmlformats.org/drawingml/2006/chartDrawing">
    <cdr:from>
      <cdr:x>0.41691</cdr:x>
      <cdr:y>0.7859</cdr:y>
    </cdr:from>
    <cdr:to>
      <cdr:x>0.52687</cdr:x>
      <cdr:y>0.84614</cdr:y>
    </cdr:to>
    <cdr:sp macro="" textlink="">
      <cdr:nvSpPr>
        <cdr:cNvPr id="17" name="16 Metin kutusu"/>
        <cdr:cNvSpPr txBox="1"/>
      </cdr:nvSpPr>
      <cdr:spPr>
        <a:xfrm xmlns:a="http://schemas.openxmlformats.org/drawingml/2006/main" rot="19636587">
          <a:off x="3467236" y="4697052"/>
          <a:ext cx="914400" cy="36004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tr-TR" sz="1800" dirty="0" smtClean="0"/>
            <a:t>0,99</a:t>
          </a:r>
          <a:endParaRPr lang="tr-TR" sz="1800" dirty="0"/>
        </a:p>
      </cdr:txBody>
    </cdr:sp>
  </cdr:relSizeAnchor>
  <cdr:relSizeAnchor xmlns:cdr="http://schemas.openxmlformats.org/drawingml/2006/chartDrawing">
    <cdr:from>
      <cdr:x>0.51216</cdr:x>
      <cdr:y>0.7859</cdr:y>
    </cdr:from>
    <cdr:to>
      <cdr:x>0.62211</cdr:x>
      <cdr:y>0.84614</cdr:y>
    </cdr:to>
    <cdr:sp macro="" textlink="">
      <cdr:nvSpPr>
        <cdr:cNvPr id="18" name="17 Metin kutusu"/>
        <cdr:cNvSpPr txBox="1"/>
      </cdr:nvSpPr>
      <cdr:spPr>
        <a:xfrm xmlns:a="http://schemas.openxmlformats.org/drawingml/2006/main" rot="19606805">
          <a:off x="4259324" y="4697052"/>
          <a:ext cx="914400" cy="36004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tr-TR" sz="1800" dirty="0" smtClean="0"/>
            <a:t>2,64</a:t>
          </a:r>
          <a:endParaRPr lang="tr-TR" sz="1800" dirty="0"/>
        </a:p>
      </cdr:txBody>
    </cdr:sp>
  </cdr:relSizeAnchor>
  <cdr:relSizeAnchor xmlns:cdr="http://schemas.openxmlformats.org/drawingml/2006/chartDrawing">
    <cdr:from>
      <cdr:x>0.61007</cdr:x>
      <cdr:y>0.80557</cdr:y>
    </cdr:from>
    <cdr:to>
      <cdr:x>0.72002</cdr:x>
      <cdr:y>0.86581</cdr:y>
    </cdr:to>
    <cdr:sp macro="" textlink="">
      <cdr:nvSpPr>
        <cdr:cNvPr id="19" name="18 Metin kutusu"/>
        <cdr:cNvSpPr txBox="1"/>
      </cdr:nvSpPr>
      <cdr:spPr>
        <a:xfrm xmlns:a="http://schemas.openxmlformats.org/drawingml/2006/main" rot="20075897">
          <a:off x="5073581" y="4814613"/>
          <a:ext cx="914400" cy="36004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tr-TR" sz="1800" dirty="0" smtClean="0"/>
            <a:t>3,95</a:t>
          </a:r>
          <a:endParaRPr lang="tr-TR" sz="1800" dirty="0"/>
        </a:p>
      </cdr:txBody>
    </cdr:sp>
  </cdr:relSizeAnchor>
  <cdr:relSizeAnchor xmlns:cdr="http://schemas.openxmlformats.org/drawingml/2006/chartDrawing">
    <cdr:from>
      <cdr:x>0.68533</cdr:x>
      <cdr:y>0.7859</cdr:y>
    </cdr:from>
    <cdr:to>
      <cdr:x>0.79528</cdr:x>
      <cdr:y>0.84614</cdr:y>
    </cdr:to>
    <cdr:sp macro="" textlink="">
      <cdr:nvSpPr>
        <cdr:cNvPr id="20" name="19 Metin kutusu"/>
        <cdr:cNvSpPr txBox="1"/>
      </cdr:nvSpPr>
      <cdr:spPr>
        <a:xfrm xmlns:a="http://schemas.openxmlformats.org/drawingml/2006/main" rot="19894934">
          <a:off x="5699484" y="4697052"/>
          <a:ext cx="914400" cy="36004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tr-TR" sz="1800" dirty="0" smtClean="0"/>
            <a:t>0,40</a:t>
          </a:r>
          <a:endParaRPr lang="tr-TR" sz="1800" dirty="0"/>
        </a:p>
      </cdr:txBody>
    </cdr:sp>
  </cdr:relSizeAnchor>
  <cdr:relSizeAnchor xmlns:cdr="http://schemas.openxmlformats.org/drawingml/2006/chartDrawing">
    <cdr:from>
      <cdr:x>0.77191</cdr:x>
      <cdr:y>0.7859</cdr:y>
    </cdr:from>
    <cdr:to>
      <cdr:x>0.88187</cdr:x>
      <cdr:y>0.84614</cdr:y>
    </cdr:to>
    <cdr:sp macro="" textlink="">
      <cdr:nvSpPr>
        <cdr:cNvPr id="21" name="20 Metin kutusu"/>
        <cdr:cNvSpPr txBox="1"/>
      </cdr:nvSpPr>
      <cdr:spPr>
        <a:xfrm xmlns:a="http://schemas.openxmlformats.org/drawingml/2006/main" rot="19932786">
          <a:off x="6419564" y="4697052"/>
          <a:ext cx="914400" cy="36004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tr-TR" sz="1800" dirty="0" smtClean="0"/>
            <a:t>2,18</a:t>
          </a:r>
          <a:endParaRPr lang="tr-TR" sz="1800" dirty="0"/>
        </a:p>
      </cdr:txBody>
    </cdr:sp>
  </cdr:relSizeAnchor>
  <cdr:relSizeAnchor xmlns:cdr="http://schemas.openxmlformats.org/drawingml/2006/chartDrawing">
    <cdr:from>
      <cdr:x>0.85939</cdr:x>
      <cdr:y>0.79671</cdr:y>
    </cdr:from>
    <cdr:to>
      <cdr:x>0.96934</cdr:x>
      <cdr:y>0.85943</cdr:y>
    </cdr:to>
    <cdr:sp macro="" textlink="">
      <cdr:nvSpPr>
        <cdr:cNvPr id="22" name="21 Metin kutusu"/>
        <cdr:cNvSpPr txBox="1"/>
      </cdr:nvSpPr>
      <cdr:spPr>
        <a:xfrm xmlns:a="http://schemas.openxmlformats.org/drawingml/2006/main" rot="19593580">
          <a:off x="7147048" y="4761656"/>
          <a:ext cx="914400" cy="37484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tr-TR" sz="1800" dirty="0" smtClean="0"/>
            <a:t>1,27</a:t>
          </a:r>
          <a:endParaRPr lang="tr-TR" sz="1800" dirty="0"/>
        </a:p>
      </cdr:txBody>
    </cdr:sp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0.17857</cdr:x>
      <cdr:y>0.15385</cdr:y>
    </cdr:from>
    <cdr:to>
      <cdr:x>0.25</cdr:x>
      <cdr:y>0.20648</cdr:y>
    </cdr:to>
    <cdr:sp macro="" textlink="">
      <cdr:nvSpPr>
        <cdr:cNvPr id="2" name="1 Dikdörtgen"/>
        <cdr:cNvSpPr/>
      </cdr:nvSpPr>
      <cdr:spPr>
        <a:xfrm xmlns:a="http://schemas.openxmlformats.org/drawingml/2006/main">
          <a:off x="1440160" y="864096"/>
          <a:ext cx="576076" cy="295603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r>
            <a:rPr lang="tr-TR" dirty="0" smtClean="0">
              <a:solidFill>
                <a:schemeClr val="tx1"/>
              </a:solidFill>
            </a:rPr>
            <a:t>----------</a:t>
          </a:r>
          <a:endParaRPr lang="tr-TR" dirty="0">
            <a:solidFill>
              <a:schemeClr val="tx1"/>
            </a:solidFill>
          </a:endParaRPr>
        </a:p>
      </cdr:txBody>
    </cdr:sp>
  </cdr:relSizeAnchor>
  <cdr:relSizeAnchor xmlns:cdr="http://schemas.openxmlformats.org/drawingml/2006/chartDrawing">
    <cdr:from>
      <cdr:x>0.25893</cdr:x>
      <cdr:y>0.24359</cdr:y>
    </cdr:from>
    <cdr:to>
      <cdr:x>0.33929</cdr:x>
      <cdr:y>0.30938</cdr:y>
    </cdr:to>
    <cdr:sp macro="" textlink="">
      <cdr:nvSpPr>
        <cdr:cNvPr id="3" name="2 Dikdörtgen"/>
        <cdr:cNvSpPr/>
      </cdr:nvSpPr>
      <cdr:spPr>
        <a:xfrm xmlns:a="http://schemas.openxmlformats.org/drawingml/2006/main">
          <a:off x="2088232" y="1368152"/>
          <a:ext cx="648071" cy="369518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r>
            <a:rPr lang="tr-TR" sz="1800" dirty="0" smtClean="0">
              <a:solidFill>
                <a:schemeClr val="tx1"/>
              </a:solidFill>
            </a:rPr>
            <a:t>116</a:t>
          </a:r>
          <a:endParaRPr lang="tr-TR" sz="1800" dirty="0">
            <a:solidFill>
              <a:schemeClr val="tx1"/>
            </a:solidFill>
          </a:endParaRPr>
        </a:p>
      </cdr:txBody>
    </cdr:sp>
  </cdr:relSizeAnchor>
  <cdr:relSizeAnchor xmlns:cdr="http://schemas.openxmlformats.org/drawingml/2006/chartDrawing">
    <cdr:from>
      <cdr:x>0.33929</cdr:x>
      <cdr:y>0.30769</cdr:y>
    </cdr:from>
    <cdr:to>
      <cdr:x>0.42857</cdr:x>
      <cdr:y>0.38664</cdr:y>
    </cdr:to>
    <cdr:sp macro="" textlink="">
      <cdr:nvSpPr>
        <cdr:cNvPr id="4" name="3 Dikdörtgen"/>
        <cdr:cNvSpPr/>
      </cdr:nvSpPr>
      <cdr:spPr>
        <a:xfrm xmlns:a="http://schemas.openxmlformats.org/drawingml/2006/main">
          <a:off x="2736304" y="1728192"/>
          <a:ext cx="720033" cy="443432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r>
            <a:rPr lang="tr-TR" sz="1600" dirty="0" smtClean="0">
              <a:solidFill>
                <a:schemeClr val="tx1"/>
              </a:solidFill>
            </a:rPr>
            <a:t>--------</a:t>
          </a:r>
          <a:endParaRPr lang="tr-TR" sz="1600" dirty="0">
            <a:solidFill>
              <a:schemeClr val="tx1"/>
            </a:solidFill>
          </a:endParaRPr>
        </a:p>
      </cdr:txBody>
    </cdr:sp>
  </cdr:relSizeAnchor>
  <cdr:relSizeAnchor xmlns:cdr="http://schemas.openxmlformats.org/drawingml/2006/chartDrawing">
    <cdr:from>
      <cdr:x>0.4375</cdr:x>
      <cdr:y>0.39744</cdr:y>
    </cdr:from>
    <cdr:to>
      <cdr:x>0.52678</cdr:x>
      <cdr:y>0.46323</cdr:y>
    </cdr:to>
    <cdr:sp macro="" textlink="">
      <cdr:nvSpPr>
        <cdr:cNvPr id="5" name="4 Dikdörtgen"/>
        <cdr:cNvSpPr/>
      </cdr:nvSpPr>
      <cdr:spPr>
        <a:xfrm xmlns:a="http://schemas.openxmlformats.org/drawingml/2006/main">
          <a:off x="3528392" y="2232248"/>
          <a:ext cx="720034" cy="369518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r>
            <a:rPr lang="tr-TR" sz="1800" dirty="0" smtClean="0">
              <a:solidFill>
                <a:schemeClr val="tx1"/>
              </a:solidFill>
            </a:rPr>
            <a:t>2391</a:t>
          </a:r>
          <a:endParaRPr lang="tr-TR" sz="1800" dirty="0">
            <a:solidFill>
              <a:schemeClr val="tx1"/>
            </a:solidFill>
          </a:endParaRPr>
        </a:p>
      </cdr:txBody>
    </cdr:sp>
  </cdr:relSizeAnchor>
  <cdr:relSizeAnchor xmlns:cdr="http://schemas.openxmlformats.org/drawingml/2006/chartDrawing">
    <cdr:from>
      <cdr:x>0.52679</cdr:x>
      <cdr:y>0.44872</cdr:y>
    </cdr:from>
    <cdr:to>
      <cdr:x>0.60715</cdr:x>
      <cdr:y>0.50136</cdr:y>
    </cdr:to>
    <cdr:sp macro="" textlink="">
      <cdr:nvSpPr>
        <cdr:cNvPr id="6" name="5 Dikdörtgen"/>
        <cdr:cNvSpPr/>
      </cdr:nvSpPr>
      <cdr:spPr>
        <a:xfrm xmlns:a="http://schemas.openxmlformats.org/drawingml/2006/main">
          <a:off x="4248472" y="2520280"/>
          <a:ext cx="648095" cy="295659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r>
            <a:rPr lang="tr-TR" sz="1800" dirty="0" smtClean="0">
              <a:solidFill>
                <a:schemeClr val="tx1"/>
              </a:solidFill>
            </a:rPr>
            <a:t>370</a:t>
          </a:r>
          <a:endParaRPr lang="tr-TR" sz="1800" dirty="0">
            <a:solidFill>
              <a:schemeClr val="tx1"/>
            </a:solidFill>
          </a:endParaRPr>
        </a:p>
      </cdr:txBody>
    </cdr:sp>
  </cdr:relSizeAnchor>
  <cdr:relSizeAnchor xmlns:cdr="http://schemas.openxmlformats.org/drawingml/2006/chartDrawing">
    <cdr:from>
      <cdr:x>0.61607</cdr:x>
      <cdr:y>0.44872</cdr:y>
    </cdr:from>
    <cdr:to>
      <cdr:x>0.70536</cdr:x>
      <cdr:y>0.52767</cdr:y>
    </cdr:to>
    <cdr:sp macro="" textlink="">
      <cdr:nvSpPr>
        <cdr:cNvPr id="7" name="6 Dikdörtgen"/>
        <cdr:cNvSpPr/>
      </cdr:nvSpPr>
      <cdr:spPr>
        <a:xfrm xmlns:a="http://schemas.openxmlformats.org/drawingml/2006/main">
          <a:off x="4968552" y="2520280"/>
          <a:ext cx="720115" cy="443432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r>
            <a:rPr lang="tr-TR" sz="1800" dirty="0" smtClean="0">
              <a:solidFill>
                <a:schemeClr val="tx1"/>
              </a:solidFill>
            </a:rPr>
            <a:t>------</a:t>
          </a:r>
          <a:endParaRPr lang="tr-TR" sz="1800" dirty="0">
            <a:solidFill>
              <a:schemeClr val="tx1"/>
            </a:solidFill>
          </a:endParaRPr>
        </a:p>
      </cdr:txBody>
    </cdr:sp>
  </cdr:relSizeAnchor>
  <cdr:relSizeAnchor xmlns:cdr="http://schemas.openxmlformats.org/drawingml/2006/chartDrawing">
    <cdr:from>
      <cdr:x>0.69643</cdr:x>
      <cdr:y>0.47436</cdr:y>
    </cdr:from>
    <cdr:to>
      <cdr:x>0.79464</cdr:x>
      <cdr:y>0.55331</cdr:y>
    </cdr:to>
    <cdr:sp macro="" textlink="">
      <cdr:nvSpPr>
        <cdr:cNvPr id="8" name="7 Dikdörtgen"/>
        <cdr:cNvSpPr/>
      </cdr:nvSpPr>
      <cdr:spPr>
        <a:xfrm xmlns:a="http://schemas.openxmlformats.org/drawingml/2006/main">
          <a:off x="5616624" y="2664296"/>
          <a:ext cx="792053" cy="443433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r>
            <a:rPr lang="tr-TR" sz="1800" dirty="0" smtClean="0">
              <a:solidFill>
                <a:schemeClr val="tx1"/>
              </a:solidFill>
            </a:rPr>
            <a:t>2648</a:t>
          </a:r>
          <a:endParaRPr lang="tr-TR" sz="1800" dirty="0">
            <a:solidFill>
              <a:schemeClr val="tx1"/>
            </a:solidFill>
          </a:endParaRPr>
        </a:p>
      </cdr:txBody>
    </cdr:sp>
  </cdr:relSizeAnchor>
  <cdr:relSizeAnchor xmlns:cdr="http://schemas.openxmlformats.org/drawingml/2006/chartDrawing">
    <cdr:from>
      <cdr:x>0.78571</cdr:x>
      <cdr:y>0.51282</cdr:y>
    </cdr:from>
    <cdr:to>
      <cdr:x>0.88393</cdr:x>
      <cdr:y>0.57861</cdr:y>
    </cdr:to>
    <cdr:sp macro="" textlink="">
      <cdr:nvSpPr>
        <cdr:cNvPr id="9" name="8 Dikdörtgen"/>
        <cdr:cNvSpPr/>
      </cdr:nvSpPr>
      <cdr:spPr>
        <a:xfrm xmlns:a="http://schemas.openxmlformats.org/drawingml/2006/main">
          <a:off x="6336704" y="2880320"/>
          <a:ext cx="792135" cy="369518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r>
            <a:rPr lang="tr-TR" sz="1800" dirty="0" smtClean="0">
              <a:solidFill>
                <a:schemeClr val="tx1"/>
              </a:solidFill>
            </a:rPr>
            <a:t>2442</a:t>
          </a:r>
          <a:endParaRPr lang="tr-TR" sz="1800" dirty="0">
            <a:solidFill>
              <a:schemeClr val="tx1"/>
            </a:solidFill>
          </a:endParaRPr>
        </a:p>
      </cdr:txBody>
    </cdr:sp>
  </cdr:relSizeAnchor>
  <cdr:relSizeAnchor xmlns:cdr="http://schemas.openxmlformats.org/drawingml/2006/chartDrawing">
    <cdr:from>
      <cdr:x>0.89286</cdr:x>
      <cdr:y>0.53846</cdr:y>
    </cdr:from>
    <cdr:to>
      <cdr:x>0.97322</cdr:x>
      <cdr:y>0.60425</cdr:y>
    </cdr:to>
    <cdr:sp macro="" textlink="">
      <cdr:nvSpPr>
        <cdr:cNvPr id="10" name="9 Dikdörtgen"/>
        <cdr:cNvSpPr/>
      </cdr:nvSpPr>
      <cdr:spPr>
        <a:xfrm xmlns:a="http://schemas.openxmlformats.org/drawingml/2006/main">
          <a:off x="7200800" y="3024336"/>
          <a:ext cx="648096" cy="369517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r>
            <a:rPr lang="tr-TR" sz="1800" dirty="0" smtClean="0">
              <a:solidFill>
                <a:schemeClr val="tx1"/>
              </a:solidFill>
            </a:rPr>
            <a:t>296</a:t>
          </a:r>
          <a:endParaRPr lang="tr-TR" sz="1800" dirty="0">
            <a:solidFill>
              <a:schemeClr val="tx1"/>
            </a:solidFill>
          </a:endParaRPr>
        </a:p>
      </cdr:txBody>
    </cdr:sp>
  </cdr:relSizeAnchor>
  <cdr:relSizeAnchor xmlns:cdr="http://schemas.openxmlformats.org/drawingml/2006/chartDrawing">
    <cdr:from>
      <cdr:x>0.06657</cdr:x>
      <cdr:y>0.81416</cdr:y>
    </cdr:from>
    <cdr:to>
      <cdr:x>0.17995</cdr:x>
      <cdr:y>0.87827</cdr:y>
    </cdr:to>
    <cdr:sp macro="" textlink="">
      <cdr:nvSpPr>
        <cdr:cNvPr id="12" name="11 Metin kutusu"/>
        <cdr:cNvSpPr txBox="1"/>
      </cdr:nvSpPr>
      <cdr:spPr>
        <a:xfrm xmlns:a="http://schemas.openxmlformats.org/drawingml/2006/main" rot="20058934">
          <a:off x="536906" y="4572858"/>
          <a:ext cx="914400" cy="36004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tr-TR" sz="1800" dirty="0" smtClean="0"/>
            <a:t>1,92</a:t>
          </a:r>
          <a:endParaRPr lang="tr-TR" sz="1800" dirty="0"/>
        </a:p>
      </cdr:txBody>
    </cdr:sp>
  </cdr:relSizeAnchor>
  <cdr:relSizeAnchor xmlns:cdr="http://schemas.openxmlformats.org/drawingml/2006/chartDrawing">
    <cdr:from>
      <cdr:x>0.1875</cdr:x>
      <cdr:y>0.8372</cdr:y>
    </cdr:from>
    <cdr:to>
      <cdr:x>0.30088</cdr:x>
      <cdr:y>1</cdr:y>
    </cdr:to>
    <cdr:sp macro="" textlink="">
      <cdr:nvSpPr>
        <cdr:cNvPr id="13" name="12 Metin kutusu"/>
        <cdr:cNvSpPr txBox="1"/>
      </cdr:nvSpPr>
      <cdr:spPr>
        <a:xfrm xmlns:a="http://schemas.openxmlformats.org/drawingml/2006/main">
          <a:off x="1512168" y="4752528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tr-TR" sz="1100" dirty="0"/>
        </a:p>
      </cdr:txBody>
    </cdr:sp>
  </cdr:relSizeAnchor>
  <cdr:relSizeAnchor xmlns:cdr="http://schemas.openxmlformats.org/drawingml/2006/chartDrawing">
    <cdr:from>
      <cdr:x>0.24428</cdr:x>
      <cdr:y>0.80751</cdr:y>
    </cdr:from>
    <cdr:to>
      <cdr:x>0.35766</cdr:x>
      <cdr:y>0.87162</cdr:y>
    </cdr:to>
    <cdr:sp macro="" textlink="">
      <cdr:nvSpPr>
        <cdr:cNvPr id="14" name="13 Metin kutusu"/>
        <cdr:cNvSpPr txBox="1"/>
      </cdr:nvSpPr>
      <cdr:spPr>
        <a:xfrm xmlns:a="http://schemas.openxmlformats.org/drawingml/2006/main" rot="19678847">
          <a:off x="1970110" y="4535503"/>
          <a:ext cx="914400" cy="36004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tr-TR" sz="1800" dirty="0" smtClean="0"/>
            <a:t>3,45</a:t>
          </a:r>
          <a:endParaRPr lang="tr-TR" sz="1800" dirty="0"/>
        </a:p>
      </cdr:txBody>
    </cdr:sp>
  </cdr:relSizeAnchor>
  <cdr:relSizeAnchor xmlns:cdr="http://schemas.openxmlformats.org/drawingml/2006/chartDrawing">
    <cdr:from>
      <cdr:x>0.41717</cdr:x>
      <cdr:y>0.82968</cdr:y>
    </cdr:from>
    <cdr:to>
      <cdr:x>0.53055</cdr:x>
      <cdr:y>0.88097</cdr:y>
    </cdr:to>
    <cdr:sp macro="" textlink="">
      <cdr:nvSpPr>
        <cdr:cNvPr id="15" name="14 Metin kutusu"/>
        <cdr:cNvSpPr txBox="1"/>
      </cdr:nvSpPr>
      <cdr:spPr>
        <a:xfrm xmlns:a="http://schemas.openxmlformats.org/drawingml/2006/main" rot="19477594">
          <a:off x="3364436" y="4660027"/>
          <a:ext cx="914400" cy="2880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tr-TR" sz="1800" dirty="0" smtClean="0"/>
            <a:t>0,25</a:t>
          </a:r>
          <a:endParaRPr lang="tr-TR" sz="1800" dirty="0"/>
        </a:p>
      </cdr:txBody>
    </cdr:sp>
  </cdr:relSizeAnchor>
  <cdr:relSizeAnchor xmlns:cdr="http://schemas.openxmlformats.org/drawingml/2006/chartDrawing">
    <cdr:from>
      <cdr:x>0.5122</cdr:x>
      <cdr:y>0.83286</cdr:y>
    </cdr:from>
    <cdr:to>
      <cdr:x>0.62558</cdr:x>
      <cdr:y>0.89696</cdr:y>
    </cdr:to>
    <cdr:sp macro="" textlink="">
      <cdr:nvSpPr>
        <cdr:cNvPr id="16" name="15 Metin kutusu"/>
        <cdr:cNvSpPr txBox="1"/>
      </cdr:nvSpPr>
      <cdr:spPr>
        <a:xfrm xmlns:a="http://schemas.openxmlformats.org/drawingml/2006/main" rot="19698273">
          <a:off x="4130850" y="4677862"/>
          <a:ext cx="914400" cy="36004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tr-TR" sz="1800" dirty="0" smtClean="0"/>
            <a:t>2,15</a:t>
          </a:r>
          <a:endParaRPr lang="tr-TR" sz="1800" dirty="0"/>
        </a:p>
      </cdr:txBody>
    </cdr:sp>
  </cdr:relSizeAnchor>
  <cdr:relSizeAnchor xmlns:cdr="http://schemas.openxmlformats.org/drawingml/2006/chartDrawing">
    <cdr:from>
      <cdr:x>0.69074</cdr:x>
      <cdr:y>0.83302</cdr:y>
    </cdr:from>
    <cdr:to>
      <cdr:x>0.80412</cdr:x>
      <cdr:y>0.89712</cdr:y>
    </cdr:to>
    <cdr:sp macro="" textlink="">
      <cdr:nvSpPr>
        <cdr:cNvPr id="17" name="16 Metin kutusu"/>
        <cdr:cNvSpPr txBox="1"/>
      </cdr:nvSpPr>
      <cdr:spPr>
        <a:xfrm xmlns:a="http://schemas.openxmlformats.org/drawingml/2006/main" rot="19687933">
          <a:off x="5570744" y="4678745"/>
          <a:ext cx="914400" cy="36004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tr-TR" sz="1800" dirty="0" smtClean="0"/>
            <a:t>0,11</a:t>
          </a:r>
          <a:endParaRPr lang="tr-TR" sz="1800" dirty="0"/>
        </a:p>
      </cdr:txBody>
    </cdr:sp>
  </cdr:relSizeAnchor>
  <cdr:relSizeAnchor xmlns:cdr="http://schemas.openxmlformats.org/drawingml/2006/chartDrawing">
    <cdr:from>
      <cdr:x>0.77596</cdr:x>
      <cdr:y>0.82625</cdr:y>
    </cdr:from>
    <cdr:to>
      <cdr:x>0.88934</cdr:x>
      <cdr:y>0.87753</cdr:y>
    </cdr:to>
    <cdr:sp macro="" textlink="">
      <cdr:nvSpPr>
        <cdr:cNvPr id="18" name="17 Metin kutusu"/>
        <cdr:cNvSpPr txBox="1"/>
      </cdr:nvSpPr>
      <cdr:spPr>
        <a:xfrm xmlns:a="http://schemas.openxmlformats.org/drawingml/2006/main" rot="19353835">
          <a:off x="6258072" y="4640746"/>
          <a:ext cx="914400" cy="2880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tr-TR" sz="1800" dirty="0" smtClean="0"/>
            <a:t>0,23</a:t>
          </a:r>
          <a:endParaRPr lang="tr-TR" sz="1800" dirty="0"/>
        </a:p>
      </cdr:txBody>
    </cdr:sp>
  </cdr:relSizeAnchor>
  <cdr:relSizeAnchor xmlns:cdr="http://schemas.openxmlformats.org/drawingml/2006/chartDrawing">
    <cdr:from>
      <cdr:x>0.85941</cdr:x>
      <cdr:y>0.82386</cdr:y>
    </cdr:from>
    <cdr:to>
      <cdr:x>0.97279</cdr:x>
      <cdr:y>0.88797</cdr:y>
    </cdr:to>
    <cdr:sp macro="" textlink="">
      <cdr:nvSpPr>
        <cdr:cNvPr id="19" name="18 Metin kutusu"/>
        <cdr:cNvSpPr txBox="1"/>
      </cdr:nvSpPr>
      <cdr:spPr>
        <a:xfrm xmlns:a="http://schemas.openxmlformats.org/drawingml/2006/main" rot="19433629">
          <a:off x="6931035" y="4627331"/>
          <a:ext cx="914400" cy="36004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tr-TR" sz="1800" dirty="0" smtClean="0"/>
            <a:t>2,37</a:t>
          </a:r>
          <a:endParaRPr lang="tr-TR" sz="1800" dirty="0"/>
        </a:p>
      </cdr:txBody>
    </cdr:sp>
  </cdr:relSizeAnchor>
</c:userShapes>
</file>

<file path=ppt/drawings/drawing6.xml><?xml version="1.0" encoding="utf-8"?>
<c:userShapes xmlns:c="http://schemas.openxmlformats.org/drawingml/2006/chart">
  <cdr:relSizeAnchor xmlns:cdr="http://schemas.openxmlformats.org/drawingml/2006/chartDrawing">
    <cdr:from>
      <cdr:x>0.17544</cdr:x>
      <cdr:y>0.35366</cdr:y>
    </cdr:from>
    <cdr:to>
      <cdr:x>0.23684</cdr:x>
      <cdr:y>0.41463</cdr:y>
    </cdr:to>
    <cdr:sp macro="" textlink="">
      <cdr:nvSpPr>
        <cdr:cNvPr id="2" name="1 Dikdörtgen"/>
        <cdr:cNvSpPr/>
      </cdr:nvSpPr>
      <cdr:spPr>
        <a:xfrm xmlns:a="http://schemas.openxmlformats.org/drawingml/2006/main">
          <a:off x="1440159" y="2088232"/>
          <a:ext cx="504056" cy="36004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r>
            <a:rPr lang="tr-TR" sz="1800" dirty="0" smtClean="0">
              <a:solidFill>
                <a:schemeClr val="tx1"/>
              </a:solidFill>
            </a:rPr>
            <a:t>56</a:t>
          </a:r>
          <a:endParaRPr lang="tr-TR" sz="1800" dirty="0">
            <a:solidFill>
              <a:schemeClr val="tx1"/>
            </a:solidFill>
          </a:endParaRPr>
        </a:p>
      </cdr:txBody>
    </cdr:sp>
  </cdr:relSizeAnchor>
  <cdr:relSizeAnchor xmlns:cdr="http://schemas.openxmlformats.org/drawingml/2006/chartDrawing">
    <cdr:from>
      <cdr:x>0.27193</cdr:x>
      <cdr:y>0.40244</cdr:y>
    </cdr:from>
    <cdr:to>
      <cdr:x>0.31579</cdr:x>
      <cdr:y>0.46341</cdr:y>
    </cdr:to>
    <cdr:sp macro="" textlink="">
      <cdr:nvSpPr>
        <cdr:cNvPr id="3" name="2 Dikdörtgen"/>
        <cdr:cNvSpPr/>
      </cdr:nvSpPr>
      <cdr:spPr>
        <a:xfrm xmlns:a="http://schemas.openxmlformats.org/drawingml/2006/main">
          <a:off x="2232247" y="2376264"/>
          <a:ext cx="360040" cy="36004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r>
            <a:rPr lang="tr-TR" sz="1800" dirty="0" smtClean="0">
              <a:solidFill>
                <a:schemeClr val="tx1"/>
              </a:solidFill>
            </a:rPr>
            <a:t>9</a:t>
          </a:r>
          <a:endParaRPr lang="tr-TR" sz="1800" dirty="0">
            <a:solidFill>
              <a:schemeClr val="tx1"/>
            </a:solidFill>
          </a:endParaRPr>
        </a:p>
      </cdr:txBody>
    </cdr:sp>
  </cdr:relSizeAnchor>
  <cdr:relSizeAnchor xmlns:cdr="http://schemas.openxmlformats.org/drawingml/2006/chartDrawing">
    <cdr:from>
      <cdr:x>0.35088</cdr:x>
      <cdr:y>0.41463</cdr:y>
    </cdr:from>
    <cdr:to>
      <cdr:x>0.41228</cdr:x>
      <cdr:y>0.47561</cdr:y>
    </cdr:to>
    <cdr:sp macro="" textlink="">
      <cdr:nvSpPr>
        <cdr:cNvPr id="4" name="3 Dikdörtgen"/>
        <cdr:cNvSpPr/>
      </cdr:nvSpPr>
      <cdr:spPr>
        <a:xfrm xmlns:a="http://schemas.openxmlformats.org/drawingml/2006/main">
          <a:off x="2880319" y="2448272"/>
          <a:ext cx="504056" cy="36004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r>
            <a:rPr lang="tr-TR" sz="1800" dirty="0" smtClean="0">
              <a:solidFill>
                <a:schemeClr val="tx1"/>
              </a:solidFill>
            </a:rPr>
            <a:t>42</a:t>
          </a:r>
          <a:endParaRPr lang="tr-TR" sz="1800" dirty="0">
            <a:solidFill>
              <a:schemeClr val="tx1"/>
            </a:solidFill>
          </a:endParaRPr>
        </a:p>
      </cdr:txBody>
    </cdr:sp>
  </cdr:relSizeAnchor>
  <cdr:relSizeAnchor xmlns:cdr="http://schemas.openxmlformats.org/drawingml/2006/chartDrawing">
    <cdr:from>
      <cdr:x>0.4386</cdr:x>
      <cdr:y>0.42683</cdr:y>
    </cdr:from>
    <cdr:to>
      <cdr:x>0.49123</cdr:x>
      <cdr:y>0.5</cdr:y>
    </cdr:to>
    <cdr:sp macro="" textlink="">
      <cdr:nvSpPr>
        <cdr:cNvPr id="5" name="4 Dikdörtgen"/>
        <cdr:cNvSpPr/>
      </cdr:nvSpPr>
      <cdr:spPr>
        <a:xfrm xmlns:a="http://schemas.openxmlformats.org/drawingml/2006/main">
          <a:off x="3600399" y="2520280"/>
          <a:ext cx="432048" cy="432048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r>
            <a:rPr lang="tr-TR" sz="1800" dirty="0" smtClean="0">
              <a:solidFill>
                <a:schemeClr val="tx1"/>
              </a:solidFill>
            </a:rPr>
            <a:t>43</a:t>
          </a:r>
          <a:endParaRPr lang="tr-TR" sz="1800" dirty="0">
            <a:solidFill>
              <a:schemeClr val="tx1"/>
            </a:solidFill>
          </a:endParaRPr>
        </a:p>
      </cdr:txBody>
    </cdr:sp>
  </cdr:relSizeAnchor>
  <cdr:relSizeAnchor xmlns:cdr="http://schemas.openxmlformats.org/drawingml/2006/chartDrawing">
    <cdr:from>
      <cdr:x>0.53509</cdr:x>
      <cdr:y>0.43902</cdr:y>
    </cdr:from>
    <cdr:to>
      <cdr:x>0.59649</cdr:x>
      <cdr:y>0.5</cdr:y>
    </cdr:to>
    <cdr:sp macro="" textlink="">
      <cdr:nvSpPr>
        <cdr:cNvPr id="6" name="5 Dikdörtgen"/>
        <cdr:cNvSpPr/>
      </cdr:nvSpPr>
      <cdr:spPr>
        <a:xfrm xmlns:a="http://schemas.openxmlformats.org/drawingml/2006/main">
          <a:off x="4392487" y="2592288"/>
          <a:ext cx="504056" cy="36004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r>
            <a:rPr lang="tr-TR" sz="1800" dirty="0" smtClean="0">
              <a:solidFill>
                <a:schemeClr val="tx1"/>
              </a:solidFill>
            </a:rPr>
            <a:t>37</a:t>
          </a:r>
          <a:endParaRPr lang="tr-TR" sz="1800" dirty="0">
            <a:solidFill>
              <a:schemeClr val="tx1"/>
            </a:solidFill>
          </a:endParaRPr>
        </a:p>
      </cdr:txBody>
    </cdr:sp>
  </cdr:relSizeAnchor>
  <cdr:relSizeAnchor xmlns:cdr="http://schemas.openxmlformats.org/drawingml/2006/chartDrawing">
    <cdr:from>
      <cdr:x>0.63158</cdr:x>
      <cdr:y>0.43902</cdr:y>
    </cdr:from>
    <cdr:to>
      <cdr:x>0.68421</cdr:x>
      <cdr:y>0.5</cdr:y>
    </cdr:to>
    <cdr:sp macro="" textlink="">
      <cdr:nvSpPr>
        <cdr:cNvPr id="7" name="6 Dikdörtgen"/>
        <cdr:cNvSpPr/>
      </cdr:nvSpPr>
      <cdr:spPr>
        <a:xfrm xmlns:a="http://schemas.openxmlformats.org/drawingml/2006/main">
          <a:off x="5184575" y="2592288"/>
          <a:ext cx="432048" cy="36004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r>
            <a:rPr lang="tr-TR" sz="1800" dirty="0" smtClean="0">
              <a:solidFill>
                <a:schemeClr val="tx1"/>
              </a:solidFill>
            </a:rPr>
            <a:t>3</a:t>
          </a:r>
          <a:endParaRPr lang="tr-TR" sz="1800" dirty="0">
            <a:solidFill>
              <a:schemeClr val="tx1"/>
            </a:solidFill>
          </a:endParaRPr>
        </a:p>
      </cdr:txBody>
    </cdr:sp>
  </cdr:relSizeAnchor>
  <cdr:relSizeAnchor xmlns:cdr="http://schemas.openxmlformats.org/drawingml/2006/chartDrawing">
    <cdr:from>
      <cdr:x>0.71053</cdr:x>
      <cdr:y>0.43902</cdr:y>
    </cdr:from>
    <cdr:to>
      <cdr:x>0.76316</cdr:x>
      <cdr:y>0.5</cdr:y>
    </cdr:to>
    <cdr:sp macro="" textlink="">
      <cdr:nvSpPr>
        <cdr:cNvPr id="8" name="7 Dikdörtgen"/>
        <cdr:cNvSpPr/>
      </cdr:nvSpPr>
      <cdr:spPr>
        <a:xfrm xmlns:a="http://schemas.openxmlformats.org/drawingml/2006/main">
          <a:off x="5832647" y="2592288"/>
          <a:ext cx="432048" cy="36004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r>
            <a:rPr lang="tr-TR" sz="1800" dirty="0" smtClean="0">
              <a:solidFill>
                <a:schemeClr val="tx1"/>
              </a:solidFill>
            </a:rPr>
            <a:t>33</a:t>
          </a:r>
          <a:endParaRPr lang="tr-TR" sz="1800" dirty="0">
            <a:solidFill>
              <a:schemeClr val="tx1"/>
            </a:solidFill>
          </a:endParaRPr>
        </a:p>
      </cdr:txBody>
    </cdr:sp>
  </cdr:relSizeAnchor>
  <cdr:relSizeAnchor xmlns:cdr="http://schemas.openxmlformats.org/drawingml/2006/chartDrawing">
    <cdr:from>
      <cdr:x>0.79825</cdr:x>
      <cdr:y>0.43902</cdr:y>
    </cdr:from>
    <cdr:to>
      <cdr:x>0.86842</cdr:x>
      <cdr:y>0.5</cdr:y>
    </cdr:to>
    <cdr:sp macro="" textlink="">
      <cdr:nvSpPr>
        <cdr:cNvPr id="9" name="8 Dikdörtgen"/>
        <cdr:cNvSpPr/>
      </cdr:nvSpPr>
      <cdr:spPr>
        <a:xfrm xmlns:a="http://schemas.openxmlformats.org/drawingml/2006/main">
          <a:off x="6552727" y="2592288"/>
          <a:ext cx="576064" cy="36004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r>
            <a:rPr lang="tr-TR" sz="1800" dirty="0" smtClean="0">
              <a:solidFill>
                <a:schemeClr val="tx1"/>
              </a:solidFill>
            </a:rPr>
            <a:t>38</a:t>
          </a:r>
          <a:endParaRPr lang="tr-TR" sz="1800" dirty="0">
            <a:solidFill>
              <a:schemeClr val="tx1"/>
            </a:solidFill>
          </a:endParaRPr>
        </a:p>
      </cdr:txBody>
    </cdr:sp>
  </cdr:relSizeAnchor>
  <cdr:relSizeAnchor xmlns:cdr="http://schemas.openxmlformats.org/drawingml/2006/chartDrawing">
    <cdr:from>
      <cdr:x>0.88861</cdr:x>
      <cdr:y>0.53659</cdr:y>
    </cdr:from>
    <cdr:to>
      <cdr:x>0.95614</cdr:x>
      <cdr:y>0.59756</cdr:y>
    </cdr:to>
    <cdr:sp macro="" textlink="">
      <cdr:nvSpPr>
        <cdr:cNvPr id="10" name="9 Dikdörtgen"/>
        <cdr:cNvSpPr/>
      </cdr:nvSpPr>
      <cdr:spPr>
        <a:xfrm xmlns:a="http://schemas.openxmlformats.org/drawingml/2006/main">
          <a:off x="7294512" y="3168352"/>
          <a:ext cx="554359" cy="36004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r>
            <a:rPr lang="tr-TR" sz="1800" dirty="0" smtClean="0">
              <a:solidFill>
                <a:schemeClr val="tx1"/>
              </a:solidFill>
            </a:rPr>
            <a:t>65</a:t>
          </a:r>
          <a:endParaRPr lang="tr-TR" sz="1800" dirty="0">
            <a:solidFill>
              <a:schemeClr val="tx1"/>
            </a:solidFill>
          </a:endParaRPr>
        </a:p>
      </cdr:txBody>
    </cdr:sp>
  </cdr:relSizeAnchor>
  <cdr:relSizeAnchor xmlns:cdr="http://schemas.openxmlformats.org/drawingml/2006/chartDrawing">
    <cdr:from>
      <cdr:x>0.07018</cdr:x>
      <cdr:y>0.82723</cdr:y>
    </cdr:from>
    <cdr:to>
      <cdr:x>0.14035</cdr:x>
      <cdr:y>0.88632</cdr:y>
    </cdr:to>
    <cdr:sp macro="" textlink="">
      <cdr:nvSpPr>
        <cdr:cNvPr id="11" name="10 Metin kutusu"/>
        <cdr:cNvSpPr txBox="1"/>
      </cdr:nvSpPr>
      <cdr:spPr>
        <a:xfrm xmlns:a="http://schemas.openxmlformats.org/drawingml/2006/main" rot="19707150">
          <a:off x="576064" y="5040560"/>
          <a:ext cx="576064" cy="36004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tr-TR" sz="1800" dirty="0" smtClean="0"/>
            <a:t>3,77</a:t>
          </a:r>
          <a:endParaRPr lang="tr-TR" sz="1800" dirty="0"/>
        </a:p>
      </cdr:txBody>
    </cdr:sp>
  </cdr:relSizeAnchor>
  <cdr:relSizeAnchor xmlns:cdr="http://schemas.openxmlformats.org/drawingml/2006/chartDrawing">
    <cdr:from>
      <cdr:x>0.1643</cdr:x>
      <cdr:y>0.79073</cdr:y>
    </cdr:from>
    <cdr:to>
      <cdr:x>0.27569</cdr:x>
      <cdr:y>0.84982</cdr:y>
    </cdr:to>
    <cdr:sp macro="" textlink="">
      <cdr:nvSpPr>
        <cdr:cNvPr id="12" name="11 Metin kutusu"/>
        <cdr:cNvSpPr txBox="1"/>
      </cdr:nvSpPr>
      <cdr:spPr>
        <a:xfrm xmlns:a="http://schemas.openxmlformats.org/drawingml/2006/main" rot="19760539">
          <a:off x="1348747" y="4818177"/>
          <a:ext cx="914400" cy="36004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tr-TR" sz="1800" dirty="0" smtClean="0"/>
            <a:t>1</a:t>
          </a:r>
          <a:endParaRPr lang="tr-TR" sz="1800" dirty="0"/>
        </a:p>
      </cdr:txBody>
    </cdr:sp>
  </cdr:relSizeAnchor>
  <cdr:relSizeAnchor xmlns:cdr="http://schemas.openxmlformats.org/drawingml/2006/chartDrawing">
    <cdr:from>
      <cdr:x>0.25439</cdr:x>
      <cdr:y>0.82723</cdr:y>
    </cdr:from>
    <cdr:to>
      <cdr:x>0.31885</cdr:x>
      <cdr:y>0.8745</cdr:y>
    </cdr:to>
    <cdr:sp macro="" textlink="">
      <cdr:nvSpPr>
        <cdr:cNvPr id="13" name="12 Metin kutusu"/>
        <cdr:cNvSpPr txBox="1"/>
      </cdr:nvSpPr>
      <cdr:spPr>
        <a:xfrm xmlns:a="http://schemas.openxmlformats.org/drawingml/2006/main" rot="19633425">
          <a:off x="2088232" y="5040560"/>
          <a:ext cx="529208" cy="2880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tr-TR" sz="1800" dirty="0" smtClean="0"/>
            <a:t>2,47</a:t>
          </a:r>
          <a:endParaRPr lang="tr-TR" sz="1800" dirty="0"/>
        </a:p>
      </cdr:txBody>
    </cdr:sp>
  </cdr:relSizeAnchor>
  <cdr:relSizeAnchor xmlns:cdr="http://schemas.openxmlformats.org/drawingml/2006/chartDrawing">
    <cdr:from>
      <cdr:x>0.33315</cdr:x>
      <cdr:y>0.79983</cdr:y>
    </cdr:from>
    <cdr:to>
      <cdr:x>0.44454</cdr:x>
      <cdr:y>0.85892</cdr:y>
    </cdr:to>
    <cdr:sp macro="" textlink="">
      <cdr:nvSpPr>
        <cdr:cNvPr id="14" name="13 Metin kutusu"/>
        <cdr:cNvSpPr txBox="1"/>
      </cdr:nvSpPr>
      <cdr:spPr>
        <a:xfrm xmlns:a="http://schemas.openxmlformats.org/drawingml/2006/main" rot="19899865">
          <a:off x="2734818" y="4873615"/>
          <a:ext cx="914400" cy="36004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tr-TR" sz="1800" dirty="0" smtClean="0"/>
            <a:t>1,30</a:t>
          </a:r>
          <a:endParaRPr lang="tr-TR" sz="1800" dirty="0"/>
        </a:p>
      </cdr:txBody>
    </cdr:sp>
  </cdr:relSizeAnchor>
  <cdr:relSizeAnchor xmlns:cdr="http://schemas.openxmlformats.org/drawingml/2006/chartDrawing">
    <cdr:from>
      <cdr:x>0.52012</cdr:x>
      <cdr:y>0.80561</cdr:y>
    </cdr:from>
    <cdr:to>
      <cdr:x>0.63151</cdr:x>
      <cdr:y>0.8647</cdr:y>
    </cdr:to>
    <cdr:sp macro="" textlink="">
      <cdr:nvSpPr>
        <cdr:cNvPr id="15" name="14 Metin kutusu"/>
        <cdr:cNvSpPr txBox="1"/>
      </cdr:nvSpPr>
      <cdr:spPr>
        <a:xfrm xmlns:a="http://schemas.openxmlformats.org/drawingml/2006/main" rot="19517409">
          <a:off x="4269619" y="4908824"/>
          <a:ext cx="914400" cy="36004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tr-TR" sz="1800" dirty="0" smtClean="0"/>
            <a:t>1,41</a:t>
          </a:r>
          <a:endParaRPr lang="tr-TR" sz="1800" dirty="0"/>
        </a:p>
      </cdr:txBody>
    </cdr:sp>
  </cdr:relSizeAnchor>
  <cdr:relSizeAnchor xmlns:cdr="http://schemas.openxmlformats.org/drawingml/2006/chartDrawing">
    <cdr:from>
      <cdr:x>0.60641</cdr:x>
      <cdr:y>0.80929</cdr:y>
    </cdr:from>
    <cdr:to>
      <cdr:x>0.7178</cdr:x>
      <cdr:y>0.86838</cdr:y>
    </cdr:to>
    <cdr:sp macro="" textlink="">
      <cdr:nvSpPr>
        <cdr:cNvPr id="16" name="15 Metin kutusu"/>
        <cdr:cNvSpPr txBox="1"/>
      </cdr:nvSpPr>
      <cdr:spPr>
        <a:xfrm xmlns:a="http://schemas.openxmlformats.org/drawingml/2006/main" rot="19215403">
          <a:off x="4977997" y="4931231"/>
          <a:ext cx="914400" cy="36004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tr-TR" sz="1800" dirty="0" smtClean="0"/>
            <a:t>3,29</a:t>
          </a:r>
          <a:endParaRPr lang="tr-TR" sz="1800" dirty="0"/>
        </a:p>
      </cdr:txBody>
    </cdr:sp>
  </cdr:relSizeAnchor>
  <cdr:relSizeAnchor xmlns:cdr="http://schemas.openxmlformats.org/drawingml/2006/chartDrawing">
    <cdr:from>
      <cdr:x>0.6865</cdr:x>
      <cdr:y>0.799</cdr:y>
    </cdr:from>
    <cdr:to>
      <cdr:x>0.79789</cdr:x>
      <cdr:y>0.86991</cdr:y>
    </cdr:to>
    <cdr:sp macro="" textlink="">
      <cdr:nvSpPr>
        <cdr:cNvPr id="17" name="16 Metin kutusu"/>
        <cdr:cNvSpPr txBox="1"/>
      </cdr:nvSpPr>
      <cdr:spPr>
        <a:xfrm xmlns:a="http://schemas.openxmlformats.org/drawingml/2006/main" rot="19293999">
          <a:off x="5635440" y="4868554"/>
          <a:ext cx="914400" cy="43204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tr-TR" sz="1800" dirty="0" smtClean="0"/>
            <a:t>1,46</a:t>
          </a:r>
          <a:endParaRPr lang="tr-TR" sz="1800" dirty="0"/>
        </a:p>
      </cdr:txBody>
    </cdr:sp>
  </cdr:relSizeAnchor>
  <cdr:relSizeAnchor xmlns:cdr="http://schemas.openxmlformats.org/drawingml/2006/chartDrawing">
    <cdr:from>
      <cdr:x>0.77092</cdr:x>
      <cdr:y>0.801</cdr:y>
    </cdr:from>
    <cdr:to>
      <cdr:x>0.88231</cdr:x>
      <cdr:y>0.86008</cdr:y>
    </cdr:to>
    <cdr:sp macro="" textlink="">
      <cdr:nvSpPr>
        <cdr:cNvPr id="18" name="17 Metin kutusu"/>
        <cdr:cNvSpPr txBox="1"/>
      </cdr:nvSpPr>
      <cdr:spPr>
        <a:xfrm xmlns:a="http://schemas.openxmlformats.org/drawingml/2006/main" rot="19278176">
          <a:off x="6328420" y="4880709"/>
          <a:ext cx="914400" cy="36004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tr-TR" sz="1800" dirty="0" smtClean="0"/>
            <a:t>1,35</a:t>
          </a:r>
          <a:endParaRPr lang="tr-TR" sz="1800" dirty="0"/>
        </a:p>
      </cdr:txBody>
    </cdr:sp>
  </cdr:relSizeAnchor>
  <cdr:relSizeAnchor xmlns:cdr="http://schemas.openxmlformats.org/drawingml/2006/chartDrawing">
    <cdr:from>
      <cdr:x>0.87096</cdr:x>
      <cdr:y>0.79766</cdr:y>
    </cdr:from>
    <cdr:to>
      <cdr:x>0.98236</cdr:x>
      <cdr:y>0.865</cdr:y>
    </cdr:to>
    <cdr:sp macro="" textlink="">
      <cdr:nvSpPr>
        <cdr:cNvPr id="19" name="18 Metin kutusu"/>
        <cdr:cNvSpPr txBox="1"/>
      </cdr:nvSpPr>
      <cdr:spPr>
        <a:xfrm xmlns:a="http://schemas.openxmlformats.org/drawingml/2006/main" rot="19103172">
          <a:off x="7149669" y="4860364"/>
          <a:ext cx="914400" cy="41034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tr-TR" sz="1800" dirty="0" smtClean="0"/>
            <a:t>0,64</a:t>
          </a:r>
          <a:endParaRPr lang="tr-TR" sz="1800" dirty="0"/>
        </a:p>
      </cdr:txBody>
    </cdr:sp>
  </cdr:relSizeAnchor>
  <cdr:relSizeAnchor xmlns:cdr="http://schemas.openxmlformats.org/drawingml/2006/chartDrawing">
    <cdr:from>
      <cdr:x>0.43333</cdr:x>
      <cdr:y>0.81353</cdr:y>
    </cdr:from>
    <cdr:to>
      <cdr:x>0.54472</cdr:x>
      <cdr:y>0.87262</cdr:y>
    </cdr:to>
    <cdr:sp macro="" textlink="">
      <cdr:nvSpPr>
        <cdr:cNvPr id="20" name="19 Metin kutusu"/>
        <cdr:cNvSpPr txBox="1"/>
      </cdr:nvSpPr>
      <cdr:spPr>
        <a:xfrm xmlns:a="http://schemas.openxmlformats.org/drawingml/2006/main" rot="19799335">
          <a:off x="3557134" y="4957069"/>
          <a:ext cx="914400" cy="36004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tr-TR" sz="1800" dirty="0" smtClean="0"/>
            <a:t>1,30</a:t>
          </a:r>
          <a:endParaRPr lang="tr-TR" sz="1800" dirty="0"/>
        </a:p>
      </cdr:txBody>
    </cdr:sp>
  </cdr:relSizeAnchor>
</c:userShapes>
</file>

<file path=ppt/drawings/drawing7.xml><?xml version="1.0" encoding="utf-8"?>
<c:userShapes xmlns:c="http://schemas.openxmlformats.org/drawingml/2006/chart">
  <cdr:relSizeAnchor xmlns:cdr="http://schemas.openxmlformats.org/drawingml/2006/chartDrawing">
    <cdr:from>
      <cdr:x>0.08929</cdr:x>
      <cdr:y>0.06098</cdr:y>
    </cdr:from>
    <cdr:to>
      <cdr:x>0.16071</cdr:x>
      <cdr:y>0.12195</cdr:y>
    </cdr:to>
    <cdr:sp macro="" textlink="">
      <cdr:nvSpPr>
        <cdr:cNvPr id="2" name="1 Dikdörtgen"/>
        <cdr:cNvSpPr/>
      </cdr:nvSpPr>
      <cdr:spPr>
        <a:xfrm xmlns:a="http://schemas.openxmlformats.org/drawingml/2006/main">
          <a:off x="720080" y="360040"/>
          <a:ext cx="576064" cy="36004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r>
            <a:rPr lang="tr-TR" sz="1800" dirty="0" smtClean="0">
              <a:solidFill>
                <a:schemeClr val="tx1"/>
              </a:solidFill>
            </a:rPr>
            <a:t>250</a:t>
          </a:r>
          <a:endParaRPr lang="tr-TR" sz="1800" dirty="0">
            <a:solidFill>
              <a:schemeClr val="tx1"/>
            </a:solidFill>
          </a:endParaRPr>
        </a:p>
      </cdr:txBody>
    </cdr:sp>
  </cdr:relSizeAnchor>
  <cdr:relSizeAnchor xmlns:cdr="http://schemas.openxmlformats.org/drawingml/2006/chartDrawing">
    <cdr:from>
      <cdr:x>0.17857</cdr:x>
      <cdr:y>0.12195</cdr:y>
    </cdr:from>
    <cdr:to>
      <cdr:x>0.25893</cdr:x>
      <cdr:y>0.19512</cdr:y>
    </cdr:to>
    <cdr:sp macro="" textlink="">
      <cdr:nvSpPr>
        <cdr:cNvPr id="3" name="2 Dikdörtgen"/>
        <cdr:cNvSpPr/>
      </cdr:nvSpPr>
      <cdr:spPr>
        <a:xfrm xmlns:a="http://schemas.openxmlformats.org/drawingml/2006/main">
          <a:off x="1440160" y="720080"/>
          <a:ext cx="648072" cy="432048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r>
            <a:rPr lang="tr-TR" sz="1800" dirty="0" smtClean="0">
              <a:solidFill>
                <a:schemeClr val="tx1"/>
              </a:solidFill>
            </a:rPr>
            <a:t>150</a:t>
          </a:r>
          <a:endParaRPr lang="tr-TR" sz="1800" dirty="0">
            <a:solidFill>
              <a:schemeClr val="tx1"/>
            </a:solidFill>
          </a:endParaRPr>
        </a:p>
      </cdr:txBody>
    </cdr:sp>
  </cdr:relSizeAnchor>
  <cdr:relSizeAnchor xmlns:cdr="http://schemas.openxmlformats.org/drawingml/2006/chartDrawing">
    <cdr:from>
      <cdr:x>0.26786</cdr:x>
      <cdr:y>0.17073</cdr:y>
    </cdr:from>
    <cdr:to>
      <cdr:x>0.33036</cdr:x>
      <cdr:y>0.21951</cdr:y>
    </cdr:to>
    <cdr:sp macro="" textlink="">
      <cdr:nvSpPr>
        <cdr:cNvPr id="4" name="3 Dikdörtgen"/>
        <cdr:cNvSpPr/>
      </cdr:nvSpPr>
      <cdr:spPr>
        <a:xfrm xmlns:a="http://schemas.openxmlformats.org/drawingml/2006/main">
          <a:off x="2160240" y="1008112"/>
          <a:ext cx="504056" cy="288032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r>
            <a:rPr lang="tr-TR" sz="1800" dirty="0" smtClean="0">
              <a:solidFill>
                <a:schemeClr val="tx1"/>
              </a:solidFill>
            </a:rPr>
            <a:t>43</a:t>
          </a:r>
          <a:endParaRPr lang="tr-TR" sz="1800" dirty="0">
            <a:solidFill>
              <a:schemeClr val="tx1"/>
            </a:solidFill>
          </a:endParaRPr>
        </a:p>
      </cdr:txBody>
    </cdr:sp>
  </cdr:relSizeAnchor>
  <cdr:relSizeAnchor xmlns:cdr="http://schemas.openxmlformats.org/drawingml/2006/chartDrawing">
    <cdr:from>
      <cdr:x>0.34821</cdr:x>
      <cdr:y>0.32927</cdr:y>
    </cdr:from>
    <cdr:to>
      <cdr:x>0.4375</cdr:x>
      <cdr:y>0.40244</cdr:y>
    </cdr:to>
    <cdr:sp macro="" textlink="">
      <cdr:nvSpPr>
        <cdr:cNvPr id="5" name="4 Dikdörtgen"/>
        <cdr:cNvSpPr/>
      </cdr:nvSpPr>
      <cdr:spPr>
        <a:xfrm xmlns:a="http://schemas.openxmlformats.org/drawingml/2006/main">
          <a:off x="2808312" y="1944216"/>
          <a:ext cx="720080" cy="432048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r>
            <a:rPr lang="tr-TR" sz="1800" dirty="0" smtClean="0">
              <a:solidFill>
                <a:schemeClr val="tx1"/>
              </a:solidFill>
            </a:rPr>
            <a:t>207</a:t>
          </a:r>
          <a:endParaRPr lang="tr-TR" sz="1800" dirty="0">
            <a:solidFill>
              <a:schemeClr val="tx1"/>
            </a:solidFill>
          </a:endParaRPr>
        </a:p>
      </cdr:txBody>
    </cdr:sp>
  </cdr:relSizeAnchor>
  <cdr:relSizeAnchor xmlns:cdr="http://schemas.openxmlformats.org/drawingml/2006/chartDrawing">
    <cdr:from>
      <cdr:x>0.4375</cdr:x>
      <cdr:y>0.35366</cdr:y>
    </cdr:from>
    <cdr:to>
      <cdr:x>0.50893</cdr:x>
      <cdr:y>0.41463</cdr:y>
    </cdr:to>
    <cdr:sp macro="" textlink="">
      <cdr:nvSpPr>
        <cdr:cNvPr id="6" name="5 Dikdörtgen"/>
        <cdr:cNvSpPr/>
      </cdr:nvSpPr>
      <cdr:spPr>
        <a:xfrm xmlns:a="http://schemas.openxmlformats.org/drawingml/2006/main">
          <a:off x="3528392" y="2088232"/>
          <a:ext cx="576064" cy="36004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r>
            <a:rPr lang="tr-TR" sz="1800" dirty="0" smtClean="0">
              <a:solidFill>
                <a:schemeClr val="tx1"/>
              </a:solidFill>
            </a:rPr>
            <a:t>261</a:t>
          </a:r>
          <a:endParaRPr lang="tr-TR" sz="1800" dirty="0">
            <a:solidFill>
              <a:schemeClr val="tx1"/>
            </a:solidFill>
          </a:endParaRPr>
        </a:p>
      </cdr:txBody>
    </cdr:sp>
  </cdr:relSizeAnchor>
  <cdr:relSizeAnchor xmlns:cdr="http://schemas.openxmlformats.org/drawingml/2006/chartDrawing">
    <cdr:from>
      <cdr:x>0.53571</cdr:x>
      <cdr:y>0.36585</cdr:y>
    </cdr:from>
    <cdr:to>
      <cdr:x>0.59821</cdr:x>
      <cdr:y>0.42683</cdr:y>
    </cdr:to>
    <cdr:sp macro="" textlink="">
      <cdr:nvSpPr>
        <cdr:cNvPr id="7" name="6 Dikdörtgen"/>
        <cdr:cNvSpPr/>
      </cdr:nvSpPr>
      <cdr:spPr>
        <a:xfrm xmlns:a="http://schemas.openxmlformats.org/drawingml/2006/main">
          <a:off x="4320480" y="2160240"/>
          <a:ext cx="504056" cy="36004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r>
            <a:rPr lang="tr-TR" sz="1800" dirty="0" smtClean="0">
              <a:solidFill>
                <a:schemeClr val="tx1"/>
              </a:solidFill>
            </a:rPr>
            <a:t>71</a:t>
          </a:r>
          <a:endParaRPr lang="tr-TR" sz="1800" dirty="0">
            <a:solidFill>
              <a:schemeClr val="tx1"/>
            </a:solidFill>
          </a:endParaRPr>
        </a:p>
      </cdr:txBody>
    </cdr:sp>
  </cdr:relSizeAnchor>
  <cdr:relSizeAnchor xmlns:cdr="http://schemas.openxmlformats.org/drawingml/2006/chartDrawing">
    <cdr:from>
      <cdr:x>0.61607</cdr:x>
      <cdr:y>0.43902</cdr:y>
    </cdr:from>
    <cdr:to>
      <cdr:x>0.6875</cdr:x>
      <cdr:y>0.5</cdr:y>
    </cdr:to>
    <cdr:sp macro="" textlink="">
      <cdr:nvSpPr>
        <cdr:cNvPr id="8" name="7 Dikdörtgen"/>
        <cdr:cNvSpPr/>
      </cdr:nvSpPr>
      <cdr:spPr>
        <a:xfrm xmlns:a="http://schemas.openxmlformats.org/drawingml/2006/main">
          <a:off x="4968552" y="2592288"/>
          <a:ext cx="576064" cy="36004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r>
            <a:rPr lang="tr-TR" sz="1800" dirty="0" smtClean="0">
              <a:solidFill>
                <a:schemeClr val="tx1"/>
              </a:solidFill>
            </a:rPr>
            <a:t>111</a:t>
          </a:r>
          <a:endParaRPr lang="tr-TR" sz="1800" dirty="0">
            <a:solidFill>
              <a:schemeClr val="tx1"/>
            </a:solidFill>
          </a:endParaRPr>
        </a:p>
      </cdr:txBody>
    </cdr:sp>
  </cdr:relSizeAnchor>
  <cdr:relSizeAnchor xmlns:cdr="http://schemas.openxmlformats.org/drawingml/2006/chartDrawing">
    <cdr:from>
      <cdr:x>0.70536</cdr:x>
      <cdr:y>0.45122</cdr:y>
    </cdr:from>
    <cdr:to>
      <cdr:x>0.78571</cdr:x>
      <cdr:y>0.5122</cdr:y>
    </cdr:to>
    <cdr:sp macro="" textlink="">
      <cdr:nvSpPr>
        <cdr:cNvPr id="9" name="8 Dikdörtgen"/>
        <cdr:cNvSpPr/>
      </cdr:nvSpPr>
      <cdr:spPr>
        <a:xfrm xmlns:a="http://schemas.openxmlformats.org/drawingml/2006/main">
          <a:off x="5688632" y="2664296"/>
          <a:ext cx="648072" cy="36004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r>
            <a:rPr lang="tr-TR" sz="1800" dirty="0" smtClean="0">
              <a:solidFill>
                <a:schemeClr val="tx1"/>
              </a:solidFill>
            </a:rPr>
            <a:t>244</a:t>
          </a:r>
          <a:endParaRPr lang="tr-TR" sz="1800" dirty="0">
            <a:solidFill>
              <a:schemeClr val="tx1"/>
            </a:solidFill>
          </a:endParaRPr>
        </a:p>
      </cdr:txBody>
    </cdr:sp>
  </cdr:relSizeAnchor>
  <cdr:relSizeAnchor xmlns:cdr="http://schemas.openxmlformats.org/drawingml/2006/chartDrawing">
    <cdr:from>
      <cdr:x>0.79464</cdr:x>
      <cdr:y>0.45122</cdr:y>
    </cdr:from>
    <cdr:to>
      <cdr:x>0.85714</cdr:x>
      <cdr:y>0.5122</cdr:y>
    </cdr:to>
    <cdr:sp macro="" textlink="">
      <cdr:nvSpPr>
        <cdr:cNvPr id="10" name="9 Dikdörtgen"/>
        <cdr:cNvSpPr/>
      </cdr:nvSpPr>
      <cdr:spPr>
        <a:xfrm xmlns:a="http://schemas.openxmlformats.org/drawingml/2006/main">
          <a:off x="6408712" y="2664296"/>
          <a:ext cx="504056" cy="36004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r>
            <a:rPr lang="tr-TR" sz="1800" dirty="0" smtClean="0">
              <a:solidFill>
                <a:schemeClr val="tx1"/>
              </a:solidFill>
            </a:rPr>
            <a:t> 89</a:t>
          </a:r>
          <a:endParaRPr lang="tr-TR" sz="1800" dirty="0">
            <a:solidFill>
              <a:schemeClr val="tx1"/>
            </a:solidFill>
          </a:endParaRPr>
        </a:p>
      </cdr:txBody>
    </cdr:sp>
  </cdr:relSizeAnchor>
  <cdr:relSizeAnchor xmlns:cdr="http://schemas.openxmlformats.org/drawingml/2006/chartDrawing">
    <cdr:from>
      <cdr:x>0.88393</cdr:x>
      <cdr:y>0.4878</cdr:y>
    </cdr:from>
    <cdr:to>
      <cdr:x>0.95536</cdr:x>
      <cdr:y>0.54878</cdr:y>
    </cdr:to>
    <cdr:sp macro="" textlink="">
      <cdr:nvSpPr>
        <cdr:cNvPr id="11" name="10 Dikdörtgen"/>
        <cdr:cNvSpPr/>
      </cdr:nvSpPr>
      <cdr:spPr>
        <a:xfrm xmlns:a="http://schemas.openxmlformats.org/drawingml/2006/main">
          <a:off x="7128792" y="2880320"/>
          <a:ext cx="576064" cy="36004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r>
            <a:rPr lang="tr-TR" sz="1800" dirty="0" smtClean="0">
              <a:solidFill>
                <a:schemeClr val="tx1"/>
              </a:solidFill>
            </a:rPr>
            <a:t> 67</a:t>
          </a:r>
          <a:endParaRPr lang="tr-TR" sz="1800" dirty="0">
            <a:solidFill>
              <a:schemeClr val="tx1"/>
            </a:solidFill>
          </a:endParaRPr>
        </a:p>
      </cdr:txBody>
    </cdr:sp>
  </cdr:relSizeAnchor>
  <cdr:relSizeAnchor xmlns:cdr="http://schemas.openxmlformats.org/drawingml/2006/chartDrawing">
    <cdr:from>
      <cdr:x>0.1623</cdr:x>
      <cdr:y>0.81031</cdr:y>
    </cdr:from>
    <cdr:to>
      <cdr:x>0.23558</cdr:x>
      <cdr:y>0.87521</cdr:y>
    </cdr:to>
    <cdr:sp macro="" textlink="">
      <cdr:nvSpPr>
        <cdr:cNvPr id="12" name="11 Metin kutusu"/>
        <cdr:cNvSpPr txBox="1"/>
      </cdr:nvSpPr>
      <cdr:spPr>
        <a:xfrm xmlns:a="http://schemas.openxmlformats.org/drawingml/2006/main" rot="20751816">
          <a:off x="1332337" y="4631723"/>
          <a:ext cx="601495" cy="37096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tr-TR" sz="1800" dirty="0" smtClean="0"/>
            <a:t>2,36</a:t>
          </a:r>
          <a:endParaRPr lang="tr-TR" sz="1800" dirty="0"/>
        </a:p>
      </cdr:txBody>
    </cdr:sp>
  </cdr:relSizeAnchor>
  <cdr:relSizeAnchor xmlns:cdr="http://schemas.openxmlformats.org/drawingml/2006/chartDrawing">
    <cdr:from>
      <cdr:x>0.25226</cdr:x>
      <cdr:y>0.80283</cdr:y>
    </cdr:from>
    <cdr:to>
      <cdr:x>0.33546</cdr:x>
      <cdr:y>0.88224</cdr:y>
    </cdr:to>
    <cdr:sp macro="" textlink="">
      <cdr:nvSpPr>
        <cdr:cNvPr id="13" name="12 Metin kutusu"/>
        <cdr:cNvSpPr txBox="1"/>
      </cdr:nvSpPr>
      <cdr:spPr>
        <a:xfrm xmlns:a="http://schemas.openxmlformats.org/drawingml/2006/main" rot="21044418">
          <a:off x="2070799" y="4588984"/>
          <a:ext cx="682939" cy="45392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tr-TR" sz="1800" dirty="0" smtClean="0">
              <a:solidFill>
                <a:schemeClr val="tx1"/>
              </a:solidFill>
            </a:rPr>
            <a:t>4,20</a:t>
          </a:r>
          <a:endParaRPr lang="tr-TR" sz="1800" dirty="0">
            <a:solidFill>
              <a:schemeClr val="tx1"/>
            </a:solidFill>
          </a:endParaRPr>
        </a:p>
      </cdr:txBody>
    </cdr:sp>
  </cdr:relSizeAnchor>
  <cdr:relSizeAnchor xmlns:cdr="http://schemas.openxmlformats.org/drawingml/2006/chartDrawing">
    <cdr:from>
      <cdr:x>0.33901</cdr:x>
      <cdr:y>0.80882</cdr:y>
    </cdr:from>
    <cdr:to>
      <cdr:x>0.41796</cdr:x>
      <cdr:y>0.87181</cdr:y>
    </cdr:to>
    <cdr:sp macro="" textlink="">
      <cdr:nvSpPr>
        <cdr:cNvPr id="14" name="13 Metin kutusu"/>
        <cdr:cNvSpPr txBox="1"/>
      </cdr:nvSpPr>
      <cdr:spPr>
        <a:xfrm xmlns:a="http://schemas.openxmlformats.org/drawingml/2006/main" rot="20474502">
          <a:off x="2782899" y="4623223"/>
          <a:ext cx="648072" cy="36004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tr-TR" sz="1800" dirty="0" smtClean="0">
              <a:solidFill>
                <a:schemeClr val="tx1"/>
              </a:solidFill>
            </a:rPr>
            <a:t>1,66</a:t>
          </a:r>
          <a:endParaRPr lang="tr-TR" sz="1800" dirty="0">
            <a:solidFill>
              <a:schemeClr val="tx1"/>
            </a:solidFill>
          </a:endParaRPr>
        </a:p>
      </cdr:txBody>
    </cdr:sp>
  </cdr:relSizeAnchor>
  <cdr:relSizeAnchor xmlns:cdr="http://schemas.openxmlformats.org/drawingml/2006/chartDrawing">
    <cdr:from>
      <cdr:x>0.43427</cdr:x>
      <cdr:y>0.81701</cdr:y>
    </cdr:from>
    <cdr:to>
      <cdr:x>0.5196</cdr:x>
      <cdr:y>0.87651</cdr:y>
    </cdr:to>
    <cdr:sp macro="" textlink="">
      <cdr:nvSpPr>
        <cdr:cNvPr id="15" name="14 Metin kutusu"/>
        <cdr:cNvSpPr txBox="1"/>
      </cdr:nvSpPr>
      <cdr:spPr>
        <a:xfrm xmlns:a="http://schemas.openxmlformats.org/drawingml/2006/main" rot="20442378">
          <a:off x="3564912" y="4670050"/>
          <a:ext cx="700418" cy="34011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tr-TR" sz="1800" dirty="0" smtClean="0">
              <a:solidFill>
                <a:schemeClr val="tx1"/>
              </a:solidFill>
            </a:rPr>
            <a:t>0,86</a:t>
          </a:r>
          <a:endParaRPr lang="tr-TR" sz="1800" dirty="0">
            <a:solidFill>
              <a:schemeClr val="tx1"/>
            </a:solidFill>
          </a:endParaRPr>
        </a:p>
      </cdr:txBody>
    </cdr:sp>
  </cdr:relSizeAnchor>
  <cdr:relSizeAnchor xmlns:cdr="http://schemas.openxmlformats.org/drawingml/2006/chartDrawing">
    <cdr:from>
      <cdr:x>0.52133</cdr:x>
      <cdr:y>0.82473</cdr:y>
    </cdr:from>
    <cdr:to>
      <cdr:x>0.60461</cdr:x>
      <cdr:y>0.88416</cdr:y>
    </cdr:to>
    <cdr:sp macro="" textlink="">
      <cdr:nvSpPr>
        <cdr:cNvPr id="16" name="15 Metin kutusu"/>
        <cdr:cNvSpPr txBox="1"/>
      </cdr:nvSpPr>
      <cdr:spPr>
        <a:xfrm xmlns:a="http://schemas.openxmlformats.org/drawingml/2006/main" rot="20752537">
          <a:off x="4279590" y="4714167"/>
          <a:ext cx="683583" cy="33972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tr-TR" sz="1800" dirty="0" smtClean="0">
              <a:solidFill>
                <a:schemeClr val="tx1"/>
              </a:solidFill>
            </a:rPr>
            <a:t>3,58</a:t>
          </a:r>
          <a:endParaRPr lang="tr-TR" sz="1800" dirty="0">
            <a:solidFill>
              <a:schemeClr val="tx1"/>
            </a:solidFill>
          </a:endParaRPr>
        </a:p>
      </cdr:txBody>
    </cdr:sp>
  </cdr:relSizeAnchor>
  <cdr:relSizeAnchor xmlns:cdr="http://schemas.openxmlformats.org/drawingml/2006/chartDrawing">
    <cdr:from>
      <cdr:x>0.61875</cdr:x>
      <cdr:y>0.82523</cdr:y>
    </cdr:from>
    <cdr:to>
      <cdr:x>0.69704</cdr:x>
      <cdr:y>0.89026</cdr:y>
    </cdr:to>
    <cdr:sp macro="" textlink="">
      <cdr:nvSpPr>
        <cdr:cNvPr id="17" name="16 Metin kutusu"/>
        <cdr:cNvSpPr txBox="1"/>
      </cdr:nvSpPr>
      <cdr:spPr>
        <a:xfrm xmlns:a="http://schemas.openxmlformats.org/drawingml/2006/main" rot="20642938">
          <a:off x="5079261" y="4717050"/>
          <a:ext cx="642680" cy="37168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tr-TR" sz="1800" dirty="0" smtClean="0">
              <a:solidFill>
                <a:schemeClr val="tx1"/>
              </a:solidFill>
            </a:rPr>
            <a:t>2,73</a:t>
          </a:r>
          <a:endParaRPr lang="tr-TR" sz="1800" dirty="0">
            <a:solidFill>
              <a:schemeClr val="tx1"/>
            </a:solidFill>
          </a:endParaRPr>
        </a:p>
      </cdr:txBody>
    </cdr:sp>
  </cdr:relSizeAnchor>
  <cdr:relSizeAnchor xmlns:cdr="http://schemas.openxmlformats.org/drawingml/2006/chartDrawing">
    <cdr:from>
      <cdr:x>0.70626</cdr:x>
      <cdr:y>0.8299</cdr:y>
    </cdr:from>
    <cdr:to>
      <cdr:x>0.79166</cdr:x>
      <cdr:y>0.88964</cdr:y>
    </cdr:to>
    <cdr:sp macro="" textlink="">
      <cdr:nvSpPr>
        <cdr:cNvPr id="18" name="17 Metin kutusu"/>
        <cdr:cNvSpPr txBox="1"/>
      </cdr:nvSpPr>
      <cdr:spPr>
        <a:xfrm xmlns:a="http://schemas.openxmlformats.org/drawingml/2006/main" rot="20422720">
          <a:off x="5797624" y="4743694"/>
          <a:ext cx="701084" cy="34150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tr-TR" sz="1800" dirty="0" smtClean="0">
              <a:solidFill>
                <a:schemeClr val="tx1"/>
              </a:solidFill>
            </a:rPr>
            <a:t>1,13</a:t>
          </a:r>
          <a:endParaRPr lang="tr-TR" sz="1800" dirty="0">
            <a:solidFill>
              <a:schemeClr val="tx1"/>
            </a:solidFill>
          </a:endParaRPr>
        </a:p>
      </cdr:txBody>
    </cdr:sp>
  </cdr:relSizeAnchor>
  <cdr:relSizeAnchor xmlns:cdr="http://schemas.openxmlformats.org/drawingml/2006/chartDrawing">
    <cdr:from>
      <cdr:x>0.78544</cdr:x>
      <cdr:y>0.82866</cdr:y>
    </cdr:from>
    <cdr:to>
      <cdr:x>0.86973</cdr:x>
      <cdr:y>0.89121</cdr:y>
    </cdr:to>
    <cdr:sp macro="" textlink="">
      <cdr:nvSpPr>
        <cdr:cNvPr id="19" name="18 Metin kutusu"/>
        <cdr:cNvSpPr txBox="1"/>
      </cdr:nvSpPr>
      <cdr:spPr>
        <a:xfrm xmlns:a="http://schemas.openxmlformats.org/drawingml/2006/main" rot="20487433">
          <a:off x="6447598" y="4736642"/>
          <a:ext cx="691961" cy="35751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tr-TR" sz="1800" dirty="0" smtClean="0">
              <a:solidFill>
                <a:schemeClr val="tx1"/>
              </a:solidFill>
            </a:rPr>
            <a:t>3,09</a:t>
          </a:r>
          <a:endParaRPr lang="tr-TR" sz="1800" dirty="0">
            <a:solidFill>
              <a:schemeClr val="tx1"/>
            </a:solidFill>
          </a:endParaRPr>
        </a:p>
      </cdr:txBody>
    </cdr:sp>
  </cdr:relSizeAnchor>
  <cdr:relSizeAnchor xmlns:cdr="http://schemas.openxmlformats.org/drawingml/2006/chartDrawing">
    <cdr:from>
      <cdr:x>0.88172</cdr:x>
      <cdr:y>0.81725</cdr:y>
    </cdr:from>
    <cdr:to>
      <cdr:x>0.96479</cdr:x>
      <cdr:y>0.87613</cdr:y>
    </cdr:to>
    <cdr:sp macro="" textlink="">
      <cdr:nvSpPr>
        <cdr:cNvPr id="20" name="19 Metin kutusu"/>
        <cdr:cNvSpPr txBox="1"/>
      </cdr:nvSpPr>
      <cdr:spPr>
        <a:xfrm xmlns:a="http://schemas.openxmlformats.org/drawingml/2006/main" rot="20386346">
          <a:off x="7237959" y="4671398"/>
          <a:ext cx="681929" cy="33658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tr-TR" sz="1800" dirty="0" smtClean="0">
              <a:solidFill>
                <a:schemeClr val="tx1"/>
              </a:solidFill>
            </a:rPr>
            <a:t>3,61</a:t>
          </a:r>
          <a:endParaRPr lang="tr-TR" sz="1800" dirty="0">
            <a:solidFill>
              <a:schemeClr val="tx1"/>
            </a:solidFill>
          </a:endParaRPr>
        </a:p>
      </cdr:txBody>
    </cdr:sp>
  </cdr:relSizeAnchor>
</c:userShapes>
</file>

<file path=ppt/drawings/drawing8.xml><?xml version="1.0" encoding="utf-8"?>
<c:userShapes xmlns:c="http://schemas.openxmlformats.org/drawingml/2006/chart">
  <cdr:relSizeAnchor xmlns:cdr="http://schemas.openxmlformats.org/drawingml/2006/chartDrawing">
    <cdr:from>
      <cdr:x>0.0885</cdr:x>
      <cdr:y>0.02439</cdr:y>
    </cdr:from>
    <cdr:to>
      <cdr:x>0.15929</cdr:x>
      <cdr:y>0.09756</cdr:y>
    </cdr:to>
    <cdr:sp macro="" textlink="">
      <cdr:nvSpPr>
        <cdr:cNvPr id="2" name="1 Dikdörtgen"/>
        <cdr:cNvSpPr/>
      </cdr:nvSpPr>
      <cdr:spPr>
        <a:xfrm xmlns:a="http://schemas.openxmlformats.org/drawingml/2006/main">
          <a:off x="720080" y="144016"/>
          <a:ext cx="576064" cy="432048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r>
            <a:rPr lang="tr-TR" sz="1800" dirty="0" smtClean="0">
              <a:solidFill>
                <a:schemeClr val="tx1"/>
              </a:solidFill>
            </a:rPr>
            <a:t>111</a:t>
          </a:r>
          <a:endParaRPr lang="tr-TR" sz="1800" dirty="0">
            <a:solidFill>
              <a:schemeClr val="tx1"/>
            </a:solidFill>
          </a:endParaRPr>
        </a:p>
      </cdr:txBody>
    </cdr:sp>
  </cdr:relSizeAnchor>
  <cdr:relSizeAnchor xmlns:cdr="http://schemas.openxmlformats.org/drawingml/2006/chartDrawing">
    <cdr:from>
      <cdr:x>0.18584</cdr:x>
      <cdr:y>0.42683</cdr:y>
    </cdr:from>
    <cdr:to>
      <cdr:x>0.26549</cdr:x>
      <cdr:y>0.4878</cdr:y>
    </cdr:to>
    <cdr:sp macro="" textlink="">
      <cdr:nvSpPr>
        <cdr:cNvPr id="3" name="2 Dikdörtgen"/>
        <cdr:cNvSpPr/>
      </cdr:nvSpPr>
      <cdr:spPr>
        <a:xfrm xmlns:a="http://schemas.openxmlformats.org/drawingml/2006/main">
          <a:off x="1512168" y="2520280"/>
          <a:ext cx="648072" cy="36004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r>
            <a:rPr lang="tr-TR" sz="1800" dirty="0" smtClean="0">
              <a:solidFill>
                <a:schemeClr val="tx1"/>
              </a:solidFill>
            </a:rPr>
            <a:t>108</a:t>
          </a:r>
          <a:endParaRPr lang="tr-TR" sz="1800" dirty="0">
            <a:solidFill>
              <a:schemeClr val="tx1"/>
            </a:solidFill>
          </a:endParaRPr>
        </a:p>
      </cdr:txBody>
    </cdr:sp>
  </cdr:relSizeAnchor>
  <cdr:relSizeAnchor xmlns:cdr="http://schemas.openxmlformats.org/drawingml/2006/chartDrawing">
    <cdr:from>
      <cdr:x>0.26549</cdr:x>
      <cdr:y>0.47561</cdr:y>
    </cdr:from>
    <cdr:to>
      <cdr:x>0.34513</cdr:x>
      <cdr:y>0.53659</cdr:y>
    </cdr:to>
    <cdr:sp macro="" textlink="">
      <cdr:nvSpPr>
        <cdr:cNvPr id="4" name="3 Dikdörtgen"/>
        <cdr:cNvSpPr/>
      </cdr:nvSpPr>
      <cdr:spPr>
        <a:xfrm xmlns:a="http://schemas.openxmlformats.org/drawingml/2006/main">
          <a:off x="2160240" y="2808312"/>
          <a:ext cx="648072" cy="36004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r>
            <a:rPr lang="tr-TR" sz="1800" dirty="0" smtClean="0">
              <a:solidFill>
                <a:schemeClr val="tx1"/>
              </a:solidFill>
            </a:rPr>
            <a:t>118</a:t>
          </a:r>
          <a:endParaRPr lang="tr-TR" sz="1800" dirty="0">
            <a:solidFill>
              <a:schemeClr val="tx1"/>
            </a:solidFill>
          </a:endParaRPr>
        </a:p>
      </cdr:txBody>
    </cdr:sp>
  </cdr:relSizeAnchor>
  <cdr:relSizeAnchor xmlns:cdr="http://schemas.openxmlformats.org/drawingml/2006/chartDrawing">
    <cdr:from>
      <cdr:x>0.36283</cdr:x>
      <cdr:y>0.5</cdr:y>
    </cdr:from>
    <cdr:to>
      <cdr:x>0.43363</cdr:x>
      <cdr:y>0.56098</cdr:y>
    </cdr:to>
    <cdr:sp macro="" textlink="">
      <cdr:nvSpPr>
        <cdr:cNvPr id="5" name="4 Dikdörtgen"/>
        <cdr:cNvSpPr/>
      </cdr:nvSpPr>
      <cdr:spPr>
        <a:xfrm xmlns:a="http://schemas.openxmlformats.org/drawingml/2006/main">
          <a:off x="2952328" y="2952328"/>
          <a:ext cx="576064" cy="36004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r>
            <a:rPr lang="tr-TR" dirty="0" smtClean="0">
              <a:solidFill>
                <a:sysClr val="windowText" lastClr="000000"/>
              </a:solidFill>
            </a:rPr>
            <a:t>------</a:t>
          </a:r>
          <a:endParaRPr lang="tr-TR" dirty="0">
            <a:solidFill>
              <a:sysClr val="windowText" lastClr="000000"/>
            </a:solidFill>
          </a:endParaRPr>
        </a:p>
      </cdr:txBody>
    </cdr:sp>
  </cdr:relSizeAnchor>
  <cdr:relSizeAnchor xmlns:cdr="http://schemas.openxmlformats.org/drawingml/2006/chartDrawing">
    <cdr:from>
      <cdr:x>0.44248</cdr:x>
      <cdr:y>0.59756</cdr:y>
    </cdr:from>
    <cdr:to>
      <cdr:x>0.53097</cdr:x>
      <cdr:y>0.68293</cdr:y>
    </cdr:to>
    <cdr:sp macro="" textlink="">
      <cdr:nvSpPr>
        <cdr:cNvPr id="6" name="5 Dikdörtgen"/>
        <cdr:cNvSpPr/>
      </cdr:nvSpPr>
      <cdr:spPr>
        <a:xfrm xmlns:a="http://schemas.openxmlformats.org/drawingml/2006/main">
          <a:off x="3600400" y="3528392"/>
          <a:ext cx="720080" cy="504056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r>
            <a:rPr lang="tr-TR" sz="1800" dirty="0" smtClean="0">
              <a:solidFill>
                <a:schemeClr val="tx1"/>
              </a:solidFill>
            </a:rPr>
            <a:t>126</a:t>
          </a:r>
          <a:endParaRPr lang="tr-TR" sz="1800" dirty="0">
            <a:solidFill>
              <a:schemeClr val="tx1"/>
            </a:solidFill>
          </a:endParaRPr>
        </a:p>
      </cdr:txBody>
    </cdr:sp>
  </cdr:relSizeAnchor>
  <cdr:relSizeAnchor xmlns:cdr="http://schemas.openxmlformats.org/drawingml/2006/chartDrawing">
    <cdr:from>
      <cdr:x>0.53097</cdr:x>
      <cdr:y>0.68293</cdr:y>
    </cdr:from>
    <cdr:to>
      <cdr:x>0.61062</cdr:x>
      <cdr:y>0.73171</cdr:y>
    </cdr:to>
    <cdr:sp macro="" textlink="">
      <cdr:nvSpPr>
        <cdr:cNvPr id="7" name="6 Dikdörtgen"/>
        <cdr:cNvSpPr/>
      </cdr:nvSpPr>
      <cdr:spPr>
        <a:xfrm xmlns:a="http://schemas.openxmlformats.org/drawingml/2006/main">
          <a:off x="4320480" y="4032448"/>
          <a:ext cx="648072" cy="288032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r>
            <a:rPr lang="tr-TR" sz="1800" dirty="0" smtClean="0">
              <a:solidFill>
                <a:schemeClr val="tx1"/>
              </a:solidFill>
            </a:rPr>
            <a:t>124</a:t>
          </a:r>
          <a:endParaRPr lang="tr-TR" sz="1800" dirty="0">
            <a:solidFill>
              <a:schemeClr val="tx1"/>
            </a:solidFill>
          </a:endParaRPr>
        </a:p>
      </cdr:txBody>
    </cdr:sp>
  </cdr:relSizeAnchor>
  <cdr:relSizeAnchor xmlns:cdr="http://schemas.openxmlformats.org/drawingml/2006/chartDrawing">
    <cdr:from>
      <cdr:x>0.62832</cdr:x>
      <cdr:y>0.69512</cdr:y>
    </cdr:from>
    <cdr:to>
      <cdr:x>0.70796</cdr:x>
      <cdr:y>0.76829</cdr:y>
    </cdr:to>
    <cdr:sp macro="" textlink="">
      <cdr:nvSpPr>
        <cdr:cNvPr id="8" name="7 Dikdörtgen"/>
        <cdr:cNvSpPr/>
      </cdr:nvSpPr>
      <cdr:spPr>
        <a:xfrm xmlns:a="http://schemas.openxmlformats.org/drawingml/2006/main">
          <a:off x="5112568" y="4104456"/>
          <a:ext cx="648072" cy="432048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r>
            <a:rPr lang="tr-TR" sz="1800" dirty="0" smtClean="0">
              <a:solidFill>
                <a:schemeClr val="tx1"/>
              </a:solidFill>
            </a:rPr>
            <a:t>26</a:t>
          </a:r>
          <a:endParaRPr lang="tr-TR" sz="1800" dirty="0">
            <a:solidFill>
              <a:schemeClr val="tx1"/>
            </a:solidFill>
          </a:endParaRPr>
        </a:p>
      </cdr:txBody>
    </cdr:sp>
  </cdr:relSizeAnchor>
  <cdr:relSizeAnchor xmlns:cdr="http://schemas.openxmlformats.org/drawingml/2006/chartDrawing">
    <cdr:from>
      <cdr:x>0.70796</cdr:x>
      <cdr:y>0.70732</cdr:y>
    </cdr:from>
    <cdr:to>
      <cdr:x>0.78761</cdr:x>
      <cdr:y>0.78049</cdr:y>
    </cdr:to>
    <cdr:sp macro="" textlink="">
      <cdr:nvSpPr>
        <cdr:cNvPr id="9" name="8 Dikdörtgen"/>
        <cdr:cNvSpPr/>
      </cdr:nvSpPr>
      <cdr:spPr>
        <a:xfrm xmlns:a="http://schemas.openxmlformats.org/drawingml/2006/main">
          <a:off x="5760640" y="4176464"/>
          <a:ext cx="648072" cy="432048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r>
            <a:rPr lang="tr-TR" sz="1800" dirty="0" smtClean="0">
              <a:solidFill>
                <a:schemeClr val="tx1"/>
              </a:solidFill>
            </a:rPr>
            <a:t>105</a:t>
          </a:r>
          <a:endParaRPr lang="tr-TR" sz="1800" dirty="0">
            <a:solidFill>
              <a:schemeClr val="tx1"/>
            </a:solidFill>
          </a:endParaRPr>
        </a:p>
      </cdr:txBody>
    </cdr:sp>
  </cdr:relSizeAnchor>
  <cdr:relSizeAnchor xmlns:cdr="http://schemas.openxmlformats.org/drawingml/2006/chartDrawing">
    <cdr:from>
      <cdr:x>0.80531</cdr:x>
      <cdr:y>0.73171</cdr:y>
    </cdr:from>
    <cdr:to>
      <cdr:x>0.88496</cdr:x>
      <cdr:y>0.79268</cdr:y>
    </cdr:to>
    <cdr:sp macro="" textlink="">
      <cdr:nvSpPr>
        <cdr:cNvPr id="10" name="9 Dikdörtgen"/>
        <cdr:cNvSpPr/>
      </cdr:nvSpPr>
      <cdr:spPr>
        <a:xfrm xmlns:a="http://schemas.openxmlformats.org/drawingml/2006/main">
          <a:off x="6552728" y="4320480"/>
          <a:ext cx="648072" cy="36004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r>
            <a:rPr lang="tr-TR" sz="1800" dirty="0" smtClean="0">
              <a:solidFill>
                <a:schemeClr val="tx1"/>
              </a:solidFill>
            </a:rPr>
            <a:t>91</a:t>
          </a:r>
          <a:endParaRPr lang="tr-TR" sz="1800" dirty="0">
            <a:solidFill>
              <a:schemeClr val="tx1"/>
            </a:solidFill>
          </a:endParaRPr>
        </a:p>
      </cdr:txBody>
    </cdr:sp>
  </cdr:relSizeAnchor>
  <cdr:relSizeAnchor xmlns:cdr="http://schemas.openxmlformats.org/drawingml/2006/chartDrawing">
    <cdr:from>
      <cdr:x>0.88496</cdr:x>
      <cdr:y>0.7439</cdr:y>
    </cdr:from>
    <cdr:to>
      <cdr:x>0.97078</cdr:x>
      <cdr:y>0.80488</cdr:y>
    </cdr:to>
    <cdr:sp macro="" textlink="">
      <cdr:nvSpPr>
        <cdr:cNvPr id="11" name="10 Dikdörtgen"/>
        <cdr:cNvSpPr/>
      </cdr:nvSpPr>
      <cdr:spPr>
        <a:xfrm xmlns:a="http://schemas.openxmlformats.org/drawingml/2006/main">
          <a:off x="7200800" y="4392488"/>
          <a:ext cx="698376" cy="36004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r>
            <a:rPr lang="tr-TR" sz="1800" dirty="0" smtClean="0">
              <a:solidFill>
                <a:schemeClr val="tx1"/>
              </a:solidFill>
            </a:rPr>
            <a:t>31</a:t>
          </a:r>
          <a:endParaRPr lang="tr-TR" sz="1800" dirty="0">
            <a:solidFill>
              <a:schemeClr val="tx1"/>
            </a:solidFill>
          </a:endParaRPr>
        </a:p>
      </cdr:txBody>
    </cdr:sp>
  </cdr:relSizeAnchor>
  <cdr:relSizeAnchor xmlns:cdr="http://schemas.openxmlformats.org/drawingml/2006/chartDrawing">
    <cdr:from>
      <cdr:x>0.17122</cdr:x>
      <cdr:y>0.79023</cdr:y>
    </cdr:from>
    <cdr:to>
      <cdr:x>0.2664</cdr:x>
      <cdr:y>0.84168</cdr:y>
    </cdr:to>
    <cdr:sp macro="" textlink="">
      <cdr:nvSpPr>
        <cdr:cNvPr id="12" name="11 Metin kutusu"/>
        <cdr:cNvSpPr txBox="1"/>
      </cdr:nvSpPr>
      <cdr:spPr>
        <a:xfrm xmlns:a="http://schemas.openxmlformats.org/drawingml/2006/main" rot="20680650">
          <a:off x="1393240" y="4516972"/>
          <a:ext cx="774467" cy="29406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tr-TR" sz="1800" dirty="0" smtClean="0">
              <a:solidFill>
                <a:schemeClr val="tx1"/>
              </a:solidFill>
            </a:rPr>
            <a:t>0,29</a:t>
          </a:r>
          <a:endParaRPr lang="tr-TR" sz="1800" dirty="0">
            <a:solidFill>
              <a:schemeClr val="tx1"/>
            </a:solidFill>
          </a:endParaRPr>
        </a:p>
      </cdr:txBody>
    </cdr:sp>
  </cdr:relSizeAnchor>
  <cdr:relSizeAnchor xmlns:cdr="http://schemas.openxmlformats.org/drawingml/2006/chartDrawing">
    <cdr:from>
      <cdr:x>0.27027</cdr:x>
      <cdr:y>0.79176</cdr:y>
    </cdr:from>
    <cdr:to>
      <cdr:x>0.36354</cdr:x>
      <cdr:y>0.85742</cdr:y>
    </cdr:to>
    <cdr:sp macro="" textlink="">
      <cdr:nvSpPr>
        <cdr:cNvPr id="13" name="12 Metin kutusu"/>
        <cdr:cNvSpPr txBox="1"/>
      </cdr:nvSpPr>
      <cdr:spPr>
        <a:xfrm xmlns:a="http://schemas.openxmlformats.org/drawingml/2006/main" rot="20545336">
          <a:off x="2199196" y="4525703"/>
          <a:ext cx="758894" cy="37532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tr-TR" sz="1800" dirty="0" smtClean="0">
              <a:solidFill>
                <a:schemeClr val="tx1"/>
              </a:solidFill>
            </a:rPr>
            <a:t>0,24</a:t>
          </a:r>
          <a:endParaRPr lang="tr-TR" sz="1800" dirty="0">
            <a:solidFill>
              <a:schemeClr val="tx1"/>
            </a:solidFill>
          </a:endParaRPr>
        </a:p>
      </cdr:txBody>
    </cdr:sp>
  </cdr:relSizeAnchor>
  <cdr:relSizeAnchor xmlns:cdr="http://schemas.openxmlformats.org/drawingml/2006/chartDrawing">
    <cdr:from>
      <cdr:x>0.42858</cdr:x>
      <cdr:y>0.78774</cdr:y>
    </cdr:from>
    <cdr:to>
      <cdr:x>0.52103</cdr:x>
      <cdr:y>0.84968</cdr:y>
    </cdr:to>
    <cdr:sp macro="" textlink="">
      <cdr:nvSpPr>
        <cdr:cNvPr id="14" name="13 Metin kutusu"/>
        <cdr:cNvSpPr txBox="1"/>
      </cdr:nvSpPr>
      <cdr:spPr>
        <a:xfrm xmlns:a="http://schemas.openxmlformats.org/drawingml/2006/main" rot="20790604">
          <a:off x="3487299" y="4502734"/>
          <a:ext cx="752290" cy="35402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tr-TR" sz="1800" dirty="0" smtClean="0">
              <a:solidFill>
                <a:schemeClr val="tx1"/>
              </a:solidFill>
            </a:rPr>
            <a:t>0,17</a:t>
          </a:r>
          <a:endParaRPr lang="tr-TR" sz="1800" dirty="0">
            <a:solidFill>
              <a:schemeClr val="tx1"/>
            </a:solidFill>
          </a:endParaRPr>
        </a:p>
      </cdr:txBody>
    </cdr:sp>
  </cdr:relSizeAnchor>
  <cdr:relSizeAnchor xmlns:cdr="http://schemas.openxmlformats.org/drawingml/2006/chartDrawing">
    <cdr:from>
      <cdr:x>0.52606</cdr:x>
      <cdr:y>0.79582</cdr:y>
    </cdr:from>
    <cdr:to>
      <cdr:x>0.61553</cdr:x>
      <cdr:y>0.85043</cdr:y>
    </cdr:to>
    <cdr:sp macro="" textlink="">
      <cdr:nvSpPr>
        <cdr:cNvPr id="15" name="14 Metin kutusu"/>
        <cdr:cNvSpPr txBox="1"/>
      </cdr:nvSpPr>
      <cdr:spPr>
        <a:xfrm xmlns:a="http://schemas.openxmlformats.org/drawingml/2006/main" rot="20232481">
          <a:off x="4280523" y="4548896"/>
          <a:ext cx="727986" cy="31220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tr-TR" sz="1800" dirty="0" smtClean="0"/>
            <a:t>0,17</a:t>
          </a:r>
          <a:endParaRPr lang="tr-TR" sz="1800" dirty="0"/>
        </a:p>
      </cdr:txBody>
    </cdr:sp>
  </cdr:relSizeAnchor>
  <cdr:relSizeAnchor xmlns:cdr="http://schemas.openxmlformats.org/drawingml/2006/chartDrawing">
    <cdr:from>
      <cdr:x>0.61695</cdr:x>
      <cdr:y>0.77348</cdr:y>
    </cdr:from>
    <cdr:to>
      <cdr:x>0.69278</cdr:x>
      <cdr:y>0.84465</cdr:y>
    </cdr:to>
    <cdr:sp macro="" textlink="">
      <cdr:nvSpPr>
        <cdr:cNvPr id="16" name="15 Metin kutusu"/>
        <cdr:cNvSpPr txBox="1"/>
      </cdr:nvSpPr>
      <cdr:spPr>
        <a:xfrm xmlns:a="http://schemas.openxmlformats.org/drawingml/2006/main" rot="20377451">
          <a:off x="5020075" y="4421205"/>
          <a:ext cx="617034" cy="40684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tr-TR" sz="1800" dirty="0" smtClean="0">
              <a:solidFill>
                <a:schemeClr val="tx1"/>
              </a:solidFill>
            </a:rPr>
            <a:t>1,60</a:t>
          </a:r>
          <a:endParaRPr lang="tr-TR" sz="1800" dirty="0">
            <a:solidFill>
              <a:schemeClr val="tx1"/>
            </a:solidFill>
          </a:endParaRPr>
        </a:p>
      </cdr:txBody>
    </cdr:sp>
  </cdr:relSizeAnchor>
  <cdr:relSizeAnchor xmlns:cdr="http://schemas.openxmlformats.org/drawingml/2006/chartDrawing">
    <cdr:from>
      <cdr:x>0.70117</cdr:x>
      <cdr:y>0.79417</cdr:y>
    </cdr:from>
    <cdr:to>
      <cdr:x>0.78948</cdr:x>
      <cdr:y>0.84578</cdr:y>
    </cdr:to>
    <cdr:sp macro="" textlink="">
      <cdr:nvSpPr>
        <cdr:cNvPr id="17" name="16 Metin kutusu"/>
        <cdr:cNvSpPr txBox="1"/>
      </cdr:nvSpPr>
      <cdr:spPr>
        <a:xfrm xmlns:a="http://schemas.openxmlformats.org/drawingml/2006/main" rot="21129505">
          <a:off x="5705393" y="4539515"/>
          <a:ext cx="718496" cy="29495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tr-TR" sz="1800" dirty="0" smtClean="0">
              <a:solidFill>
                <a:schemeClr val="tx1"/>
              </a:solidFill>
            </a:rPr>
            <a:t>0,32</a:t>
          </a:r>
          <a:endParaRPr lang="tr-TR" sz="1800" dirty="0">
            <a:solidFill>
              <a:schemeClr val="tx1"/>
            </a:solidFill>
          </a:endParaRPr>
        </a:p>
      </cdr:txBody>
    </cdr:sp>
  </cdr:relSizeAnchor>
  <cdr:relSizeAnchor xmlns:cdr="http://schemas.openxmlformats.org/drawingml/2006/chartDrawing">
    <cdr:from>
      <cdr:x>0.79187</cdr:x>
      <cdr:y>0.80041</cdr:y>
    </cdr:from>
    <cdr:to>
      <cdr:x>0.86809</cdr:x>
      <cdr:y>0.85815</cdr:y>
    </cdr:to>
    <cdr:sp macro="" textlink="">
      <cdr:nvSpPr>
        <cdr:cNvPr id="18" name="17 Metin kutusu"/>
        <cdr:cNvSpPr txBox="1"/>
      </cdr:nvSpPr>
      <cdr:spPr>
        <a:xfrm xmlns:a="http://schemas.openxmlformats.org/drawingml/2006/main" rot="20953762">
          <a:off x="6443363" y="4575161"/>
          <a:ext cx="620239" cy="33006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tr-TR" sz="1800" dirty="0" smtClean="0">
              <a:solidFill>
                <a:schemeClr val="tx1"/>
              </a:solidFill>
            </a:rPr>
            <a:t>0,51</a:t>
          </a:r>
          <a:endParaRPr lang="tr-TR" sz="1800" dirty="0">
            <a:solidFill>
              <a:schemeClr val="tx1"/>
            </a:solidFill>
          </a:endParaRPr>
        </a:p>
      </cdr:txBody>
    </cdr:sp>
  </cdr:relSizeAnchor>
  <cdr:relSizeAnchor xmlns:cdr="http://schemas.openxmlformats.org/drawingml/2006/chartDrawing">
    <cdr:from>
      <cdr:x>0.87989</cdr:x>
      <cdr:y>0.79872</cdr:y>
    </cdr:from>
    <cdr:to>
      <cdr:x>0.95197</cdr:x>
      <cdr:y>0.86044</cdr:y>
    </cdr:to>
    <cdr:sp macro="" textlink="">
      <cdr:nvSpPr>
        <cdr:cNvPr id="19" name="18 Metin kutusu"/>
        <cdr:cNvSpPr txBox="1"/>
      </cdr:nvSpPr>
      <cdr:spPr>
        <a:xfrm xmlns:a="http://schemas.openxmlformats.org/drawingml/2006/main" rot="20863446">
          <a:off x="7159593" y="4565503"/>
          <a:ext cx="586470" cy="35279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tr-TR" sz="1800" dirty="0" smtClean="0">
              <a:solidFill>
                <a:schemeClr val="tx1"/>
              </a:solidFill>
            </a:rPr>
            <a:t>1,48</a:t>
          </a:r>
          <a:endParaRPr lang="tr-TR" sz="1800" dirty="0">
            <a:solidFill>
              <a:schemeClr val="tx1"/>
            </a:solidFill>
          </a:endParaRPr>
        </a:p>
      </cdr:txBody>
    </cdr:sp>
  </cdr:relSizeAnchor>
</c:userShapes>
</file>

<file path=ppt/drawings/drawing9.xml><?xml version="1.0" encoding="utf-8"?>
<c:userShapes xmlns:c="http://schemas.openxmlformats.org/drawingml/2006/chart">
  <cdr:relSizeAnchor xmlns:cdr="http://schemas.openxmlformats.org/drawingml/2006/chartDrawing">
    <cdr:from>
      <cdr:x>0</cdr:x>
      <cdr:y>0</cdr:y>
    </cdr:from>
    <cdr:to>
      <cdr:x>0.02231</cdr:x>
      <cdr:y>0.05212</cdr:y>
    </cdr:to>
    <cdr:sp macro="" textlink="">
      <cdr:nvSpPr>
        <cdr:cNvPr id="2" name="8 Dikdörtgen"/>
        <cdr:cNvSpPr/>
      </cdr:nvSpPr>
      <cdr:spPr>
        <a:xfrm xmlns:a="http://schemas.openxmlformats.org/drawingml/2006/main">
          <a:off x="0" y="0"/>
          <a:ext cx="184731" cy="30777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>
          <a:spAutoFit/>
        </a:bodyPr>
        <a:lstStyle xmlns:a="http://schemas.openxmlformats.org/drawingml/2006/main">
          <a:defPPr>
            <a:defRPr lang="tr-TR"/>
          </a:defPPr>
          <a:lvl1pPr marL="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1pPr>
          <a:lvl2pPr marL="4572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2pPr>
          <a:lvl3pPr marL="9144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3pPr>
          <a:lvl4pPr marL="13716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4pPr>
          <a:lvl5pPr marL="18288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5pPr>
          <a:lvl6pPr marL="22860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6pPr>
          <a:lvl7pPr marL="27432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7pPr>
          <a:lvl8pPr marL="32004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8pPr>
          <a:lvl9pPr marL="36576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9pPr>
        </a:lstStyle>
        <a:p xmlns:a="http://schemas.openxmlformats.org/drawingml/2006/main">
          <a:endParaRPr lang="tr-TR" sz="1400" dirty="0">
            <a:latin typeface="Comic Sans MS" pitchFamily="66" charset="0"/>
          </a:endParaRPr>
        </a:p>
      </cdr:txBody>
    </cdr:sp>
  </cdr:relSizeAnchor>
  <cdr:relSizeAnchor xmlns:cdr="http://schemas.openxmlformats.org/drawingml/2006/chartDrawing">
    <cdr:from>
      <cdr:x>0.17857</cdr:x>
      <cdr:y>0.22222</cdr:y>
    </cdr:from>
    <cdr:to>
      <cdr:x>0.24107</cdr:x>
      <cdr:y>0.28395</cdr:y>
    </cdr:to>
    <cdr:sp macro="" textlink="">
      <cdr:nvSpPr>
        <cdr:cNvPr id="3" name="2 Dikdörtgen"/>
        <cdr:cNvSpPr/>
      </cdr:nvSpPr>
      <cdr:spPr>
        <a:xfrm xmlns:a="http://schemas.openxmlformats.org/drawingml/2006/main">
          <a:off x="1440160" y="1296144"/>
          <a:ext cx="504056" cy="36004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r>
            <a:rPr lang="tr-TR" sz="1800" dirty="0" smtClean="0">
              <a:solidFill>
                <a:schemeClr val="tx1"/>
              </a:solidFill>
            </a:rPr>
            <a:t>14</a:t>
          </a:r>
          <a:endParaRPr lang="tr-TR" sz="1800" dirty="0">
            <a:solidFill>
              <a:schemeClr val="tx1"/>
            </a:solidFill>
          </a:endParaRPr>
        </a:p>
      </cdr:txBody>
    </cdr:sp>
  </cdr:relSizeAnchor>
  <cdr:relSizeAnchor xmlns:cdr="http://schemas.openxmlformats.org/drawingml/2006/chartDrawing">
    <cdr:from>
      <cdr:x>0.26786</cdr:x>
      <cdr:y>0.22222</cdr:y>
    </cdr:from>
    <cdr:to>
      <cdr:x>0.33036</cdr:x>
      <cdr:y>0.28395</cdr:y>
    </cdr:to>
    <cdr:sp macro="" textlink="">
      <cdr:nvSpPr>
        <cdr:cNvPr id="4" name="3 Dikdörtgen"/>
        <cdr:cNvSpPr/>
      </cdr:nvSpPr>
      <cdr:spPr>
        <a:xfrm xmlns:a="http://schemas.openxmlformats.org/drawingml/2006/main">
          <a:off x="2160240" y="1296144"/>
          <a:ext cx="504056" cy="36004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r>
            <a:rPr lang="tr-TR" sz="1800" dirty="0" smtClean="0">
              <a:solidFill>
                <a:schemeClr val="tx1"/>
              </a:solidFill>
            </a:rPr>
            <a:t>29</a:t>
          </a:r>
          <a:endParaRPr lang="tr-TR" sz="1800" dirty="0">
            <a:solidFill>
              <a:schemeClr val="tx1"/>
            </a:solidFill>
          </a:endParaRPr>
        </a:p>
      </cdr:txBody>
    </cdr:sp>
  </cdr:relSizeAnchor>
  <cdr:relSizeAnchor xmlns:cdr="http://schemas.openxmlformats.org/drawingml/2006/chartDrawing">
    <cdr:from>
      <cdr:x>0.35714</cdr:x>
      <cdr:y>0.24691</cdr:y>
    </cdr:from>
    <cdr:to>
      <cdr:x>0.44643</cdr:x>
      <cdr:y>0.32099</cdr:y>
    </cdr:to>
    <cdr:sp macro="" textlink="">
      <cdr:nvSpPr>
        <cdr:cNvPr id="5" name="4 Dikdörtgen"/>
        <cdr:cNvSpPr/>
      </cdr:nvSpPr>
      <cdr:spPr>
        <a:xfrm xmlns:a="http://schemas.openxmlformats.org/drawingml/2006/main">
          <a:off x="2880320" y="1440160"/>
          <a:ext cx="720080" cy="432048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r>
            <a:rPr lang="tr-TR" sz="1800" dirty="0" smtClean="0">
              <a:solidFill>
                <a:schemeClr val="tx1"/>
              </a:solidFill>
            </a:rPr>
            <a:t>347</a:t>
          </a:r>
          <a:endParaRPr lang="tr-TR" sz="1800" dirty="0">
            <a:solidFill>
              <a:schemeClr val="tx1"/>
            </a:solidFill>
          </a:endParaRPr>
        </a:p>
      </cdr:txBody>
    </cdr:sp>
  </cdr:relSizeAnchor>
  <cdr:relSizeAnchor xmlns:cdr="http://schemas.openxmlformats.org/drawingml/2006/chartDrawing">
    <cdr:from>
      <cdr:x>0.47321</cdr:x>
      <cdr:y>0.2963</cdr:y>
    </cdr:from>
    <cdr:to>
      <cdr:x>0.55357</cdr:x>
      <cdr:y>0.37037</cdr:y>
    </cdr:to>
    <cdr:sp macro="" textlink="">
      <cdr:nvSpPr>
        <cdr:cNvPr id="6" name="5 Dikdörtgen"/>
        <cdr:cNvSpPr/>
      </cdr:nvSpPr>
      <cdr:spPr>
        <a:xfrm xmlns:a="http://schemas.openxmlformats.org/drawingml/2006/main">
          <a:off x="3816424" y="1728192"/>
          <a:ext cx="648072" cy="432048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r>
            <a:rPr lang="tr-TR" sz="1800" dirty="0" smtClean="0">
              <a:solidFill>
                <a:schemeClr val="tx1"/>
              </a:solidFill>
            </a:rPr>
            <a:t>194</a:t>
          </a:r>
          <a:endParaRPr lang="tr-TR" sz="1800" dirty="0">
            <a:solidFill>
              <a:schemeClr val="tx1"/>
            </a:solidFill>
          </a:endParaRPr>
        </a:p>
      </cdr:txBody>
    </cdr:sp>
  </cdr:relSizeAnchor>
  <cdr:relSizeAnchor xmlns:cdr="http://schemas.openxmlformats.org/drawingml/2006/chartDrawing">
    <cdr:from>
      <cdr:x>0.54464</cdr:x>
      <cdr:y>0.34568</cdr:y>
    </cdr:from>
    <cdr:to>
      <cdr:x>0.625</cdr:x>
      <cdr:y>0.40741</cdr:y>
    </cdr:to>
    <cdr:sp macro="" textlink="">
      <cdr:nvSpPr>
        <cdr:cNvPr id="7" name="6 Dikdörtgen"/>
        <cdr:cNvSpPr/>
      </cdr:nvSpPr>
      <cdr:spPr>
        <a:xfrm xmlns:a="http://schemas.openxmlformats.org/drawingml/2006/main">
          <a:off x="4392488" y="2016224"/>
          <a:ext cx="648072" cy="36004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r>
            <a:rPr lang="tr-TR" sz="1800" dirty="0" smtClean="0">
              <a:solidFill>
                <a:schemeClr val="tx1"/>
              </a:solidFill>
            </a:rPr>
            <a:t>121</a:t>
          </a:r>
          <a:endParaRPr lang="tr-TR" sz="1800" dirty="0">
            <a:solidFill>
              <a:schemeClr val="tx1"/>
            </a:solidFill>
          </a:endParaRPr>
        </a:p>
      </cdr:txBody>
    </cdr:sp>
  </cdr:relSizeAnchor>
  <cdr:relSizeAnchor xmlns:cdr="http://schemas.openxmlformats.org/drawingml/2006/chartDrawing">
    <cdr:from>
      <cdr:x>0.63393</cdr:x>
      <cdr:y>0.34568</cdr:y>
    </cdr:from>
    <cdr:to>
      <cdr:x>0.70536</cdr:x>
      <cdr:y>0.40741</cdr:y>
    </cdr:to>
    <cdr:sp macro="" textlink="">
      <cdr:nvSpPr>
        <cdr:cNvPr id="8" name="7 Dikdörtgen"/>
        <cdr:cNvSpPr/>
      </cdr:nvSpPr>
      <cdr:spPr>
        <a:xfrm xmlns:a="http://schemas.openxmlformats.org/drawingml/2006/main">
          <a:off x="5112568" y="2016224"/>
          <a:ext cx="576064" cy="36004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r>
            <a:rPr lang="tr-TR" sz="1800" dirty="0" smtClean="0">
              <a:solidFill>
                <a:schemeClr val="tx1"/>
              </a:solidFill>
            </a:rPr>
            <a:t>373</a:t>
          </a:r>
          <a:endParaRPr lang="tr-TR" sz="1800" dirty="0">
            <a:solidFill>
              <a:schemeClr val="tx1"/>
            </a:solidFill>
          </a:endParaRPr>
        </a:p>
      </cdr:txBody>
    </cdr:sp>
  </cdr:relSizeAnchor>
  <cdr:relSizeAnchor xmlns:cdr="http://schemas.openxmlformats.org/drawingml/2006/chartDrawing">
    <cdr:from>
      <cdr:x>0.70536</cdr:x>
      <cdr:y>0.34568</cdr:y>
    </cdr:from>
    <cdr:to>
      <cdr:x>0.78571</cdr:x>
      <cdr:y>0.4321</cdr:y>
    </cdr:to>
    <cdr:sp macro="" textlink="">
      <cdr:nvSpPr>
        <cdr:cNvPr id="9" name="8 Dikdörtgen"/>
        <cdr:cNvSpPr/>
      </cdr:nvSpPr>
      <cdr:spPr>
        <a:xfrm xmlns:a="http://schemas.openxmlformats.org/drawingml/2006/main">
          <a:off x="5688632" y="2016224"/>
          <a:ext cx="648072" cy="504056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r>
            <a:rPr lang="tr-TR" sz="1800" dirty="0" smtClean="0">
              <a:solidFill>
                <a:schemeClr val="tx1"/>
              </a:solidFill>
            </a:rPr>
            <a:t>239</a:t>
          </a:r>
          <a:endParaRPr lang="tr-TR" sz="1800" dirty="0">
            <a:solidFill>
              <a:schemeClr val="tx1"/>
            </a:solidFill>
          </a:endParaRPr>
        </a:p>
      </cdr:txBody>
    </cdr:sp>
  </cdr:relSizeAnchor>
  <cdr:relSizeAnchor xmlns:cdr="http://schemas.openxmlformats.org/drawingml/2006/chartDrawing">
    <cdr:from>
      <cdr:x>0.79464</cdr:x>
      <cdr:y>0.39506</cdr:y>
    </cdr:from>
    <cdr:to>
      <cdr:x>0.86607</cdr:x>
      <cdr:y>0.46914</cdr:y>
    </cdr:to>
    <cdr:sp macro="" textlink="">
      <cdr:nvSpPr>
        <cdr:cNvPr id="10" name="9 Dikdörtgen"/>
        <cdr:cNvSpPr/>
      </cdr:nvSpPr>
      <cdr:spPr>
        <a:xfrm xmlns:a="http://schemas.openxmlformats.org/drawingml/2006/main">
          <a:off x="6408712" y="2304256"/>
          <a:ext cx="576064" cy="432048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r>
            <a:rPr lang="tr-TR" sz="1800" dirty="0" smtClean="0">
              <a:solidFill>
                <a:schemeClr val="tx1"/>
              </a:solidFill>
            </a:rPr>
            <a:t>278</a:t>
          </a:r>
          <a:endParaRPr lang="tr-TR" sz="1800" dirty="0">
            <a:solidFill>
              <a:schemeClr val="tx1"/>
            </a:solidFill>
          </a:endParaRPr>
        </a:p>
      </cdr:txBody>
    </cdr:sp>
  </cdr:relSizeAnchor>
  <cdr:relSizeAnchor xmlns:cdr="http://schemas.openxmlformats.org/drawingml/2006/chartDrawing">
    <cdr:from>
      <cdr:x>0.875</cdr:x>
      <cdr:y>0.41975</cdr:y>
    </cdr:from>
    <cdr:to>
      <cdr:x>0.94643</cdr:x>
      <cdr:y>0.49383</cdr:y>
    </cdr:to>
    <cdr:sp macro="" textlink="">
      <cdr:nvSpPr>
        <cdr:cNvPr id="11" name="10 Dikdörtgen"/>
        <cdr:cNvSpPr/>
      </cdr:nvSpPr>
      <cdr:spPr>
        <a:xfrm xmlns:a="http://schemas.openxmlformats.org/drawingml/2006/main">
          <a:off x="7056784" y="2448272"/>
          <a:ext cx="576064" cy="432048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r>
            <a:rPr lang="tr-TR" sz="1800" dirty="0" smtClean="0">
              <a:solidFill>
                <a:schemeClr val="tx1"/>
              </a:solidFill>
            </a:rPr>
            <a:t>368</a:t>
          </a:r>
          <a:endParaRPr lang="tr-TR" sz="1800" dirty="0">
            <a:solidFill>
              <a:schemeClr val="tx1"/>
            </a:solidFill>
          </a:endParaRPr>
        </a:p>
      </cdr:txBody>
    </cdr:sp>
  </cdr:relSizeAnchor>
  <cdr:relSizeAnchor xmlns:cdr="http://schemas.openxmlformats.org/drawingml/2006/chartDrawing">
    <cdr:from>
      <cdr:x>0.58261</cdr:x>
      <cdr:y>0.04727</cdr:y>
    </cdr:from>
    <cdr:to>
      <cdr:x>0.93913</cdr:x>
      <cdr:y>0.10825</cdr:y>
    </cdr:to>
    <cdr:sp macro="" textlink="">
      <cdr:nvSpPr>
        <cdr:cNvPr id="12" name="11 Metin kutusu"/>
        <cdr:cNvSpPr txBox="1"/>
      </cdr:nvSpPr>
      <cdr:spPr>
        <a:xfrm xmlns:a="http://schemas.openxmlformats.org/drawingml/2006/main">
          <a:off x="4824536" y="288032"/>
          <a:ext cx="2952328" cy="37154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tr-TR" sz="1400" dirty="0" smtClean="0">
              <a:latin typeface="Comic Sans MS" pitchFamily="66" charset="0"/>
            </a:rPr>
            <a:t>ISI-JCR Dergi Sayısı : 416</a:t>
          </a:r>
        </a:p>
        <a:p xmlns:a="http://schemas.openxmlformats.org/drawingml/2006/main">
          <a:endParaRPr lang="tr-TR" sz="1100" dirty="0"/>
        </a:p>
      </cdr:txBody>
    </cdr:sp>
  </cdr:relSizeAnchor>
  <cdr:relSizeAnchor xmlns:cdr="http://schemas.openxmlformats.org/drawingml/2006/chartDrawing">
    <cdr:from>
      <cdr:x>0.07263</cdr:x>
      <cdr:y>0.73113</cdr:y>
    </cdr:from>
    <cdr:to>
      <cdr:x>0.15441</cdr:x>
      <cdr:y>0.78499</cdr:y>
    </cdr:to>
    <cdr:sp macro="" textlink="">
      <cdr:nvSpPr>
        <cdr:cNvPr id="13" name="12 Metin kutusu"/>
        <cdr:cNvSpPr txBox="1"/>
      </cdr:nvSpPr>
      <cdr:spPr>
        <a:xfrm xmlns:a="http://schemas.openxmlformats.org/drawingml/2006/main" rot="20929956">
          <a:off x="601435" y="4454962"/>
          <a:ext cx="677222" cy="32820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tr-TR" sz="1800" dirty="0" smtClean="0">
              <a:solidFill>
                <a:schemeClr val="tx1"/>
              </a:solidFill>
            </a:rPr>
            <a:t>2,36</a:t>
          </a:r>
          <a:endParaRPr lang="tr-TR" sz="1800" dirty="0">
            <a:solidFill>
              <a:schemeClr val="tx1"/>
            </a:solidFill>
          </a:endParaRPr>
        </a:p>
      </cdr:txBody>
    </cdr:sp>
  </cdr:relSizeAnchor>
  <cdr:relSizeAnchor xmlns:cdr="http://schemas.openxmlformats.org/drawingml/2006/chartDrawing">
    <cdr:from>
      <cdr:x>0.15976</cdr:x>
      <cdr:y>0.74359</cdr:y>
    </cdr:from>
    <cdr:to>
      <cdr:x>0.24174</cdr:x>
      <cdr:y>0.79791</cdr:y>
    </cdr:to>
    <cdr:sp macro="" textlink="">
      <cdr:nvSpPr>
        <cdr:cNvPr id="14" name="13 Metin kutusu"/>
        <cdr:cNvSpPr txBox="1"/>
      </cdr:nvSpPr>
      <cdr:spPr>
        <a:xfrm xmlns:a="http://schemas.openxmlformats.org/drawingml/2006/main" rot="20886446">
          <a:off x="1322964" y="4530890"/>
          <a:ext cx="678837" cy="33099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tr-TR" sz="1800" dirty="0" smtClean="0">
              <a:solidFill>
                <a:schemeClr val="tx1"/>
              </a:solidFill>
            </a:rPr>
            <a:t>4,36</a:t>
          </a:r>
          <a:endParaRPr lang="tr-TR" sz="1800" dirty="0">
            <a:solidFill>
              <a:schemeClr val="tx1"/>
            </a:solidFill>
          </a:endParaRPr>
        </a:p>
      </cdr:txBody>
    </cdr:sp>
  </cdr:relSizeAnchor>
  <cdr:relSizeAnchor xmlns:cdr="http://schemas.openxmlformats.org/drawingml/2006/chartDrawing">
    <cdr:from>
      <cdr:x>0.25655</cdr:x>
      <cdr:y>0.74386</cdr:y>
    </cdr:from>
    <cdr:to>
      <cdr:x>0.33683</cdr:x>
      <cdr:y>0.81021</cdr:y>
    </cdr:to>
    <cdr:sp macro="" textlink="">
      <cdr:nvSpPr>
        <cdr:cNvPr id="15" name="14 Metin kutusu"/>
        <cdr:cNvSpPr txBox="1"/>
      </cdr:nvSpPr>
      <cdr:spPr>
        <a:xfrm xmlns:a="http://schemas.openxmlformats.org/drawingml/2006/main" rot="20838955">
          <a:off x="2124509" y="4532544"/>
          <a:ext cx="664748" cy="40432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tr-TR" sz="1800" dirty="0" smtClean="0">
              <a:solidFill>
                <a:schemeClr val="tx1"/>
              </a:solidFill>
            </a:rPr>
            <a:t>3,15</a:t>
          </a:r>
          <a:endParaRPr lang="tr-TR" sz="1800" dirty="0">
            <a:solidFill>
              <a:schemeClr val="tx1"/>
            </a:solidFill>
          </a:endParaRPr>
        </a:p>
      </cdr:txBody>
    </cdr:sp>
  </cdr:relSizeAnchor>
  <cdr:relSizeAnchor xmlns:cdr="http://schemas.openxmlformats.org/drawingml/2006/chartDrawing">
    <cdr:from>
      <cdr:x>0.33461</cdr:x>
      <cdr:y>0.73532</cdr:y>
    </cdr:from>
    <cdr:to>
      <cdr:x>0.41761</cdr:x>
      <cdr:y>0.79231</cdr:y>
    </cdr:to>
    <cdr:sp macro="" textlink="">
      <cdr:nvSpPr>
        <cdr:cNvPr id="16" name="15 Metin kutusu"/>
        <cdr:cNvSpPr txBox="1"/>
      </cdr:nvSpPr>
      <cdr:spPr>
        <a:xfrm xmlns:a="http://schemas.openxmlformats.org/drawingml/2006/main" rot="20639261">
          <a:off x="2770864" y="4480550"/>
          <a:ext cx="687331" cy="34724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tr-TR" sz="1800" dirty="0" smtClean="0">
              <a:solidFill>
                <a:schemeClr val="tx1"/>
              </a:solidFill>
            </a:rPr>
            <a:t>0,26</a:t>
          </a:r>
          <a:endParaRPr lang="tr-TR" sz="1800" dirty="0">
            <a:solidFill>
              <a:schemeClr val="tx1"/>
            </a:solidFill>
          </a:endParaRPr>
        </a:p>
      </cdr:txBody>
    </cdr:sp>
  </cdr:relSizeAnchor>
  <cdr:relSizeAnchor xmlns:cdr="http://schemas.openxmlformats.org/drawingml/2006/chartDrawing">
    <cdr:from>
      <cdr:x>0.43052</cdr:x>
      <cdr:y>0.73716</cdr:y>
    </cdr:from>
    <cdr:to>
      <cdr:x>0.52194</cdr:x>
      <cdr:y>0.79773</cdr:y>
    </cdr:to>
    <cdr:sp macro="" textlink="">
      <cdr:nvSpPr>
        <cdr:cNvPr id="17" name="16 Metin kutusu"/>
        <cdr:cNvSpPr txBox="1"/>
      </cdr:nvSpPr>
      <cdr:spPr>
        <a:xfrm xmlns:a="http://schemas.openxmlformats.org/drawingml/2006/main" rot="20617224">
          <a:off x="3565062" y="4491752"/>
          <a:ext cx="757116" cy="36903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tr-TR" sz="1800" dirty="0" smtClean="0">
              <a:solidFill>
                <a:schemeClr val="tx1"/>
              </a:solidFill>
            </a:rPr>
            <a:t>0,94</a:t>
          </a:r>
          <a:endParaRPr lang="tr-TR" sz="1800" dirty="0">
            <a:solidFill>
              <a:schemeClr val="tx1"/>
            </a:solidFill>
          </a:endParaRPr>
        </a:p>
      </cdr:txBody>
    </cdr:sp>
  </cdr:relSizeAnchor>
  <cdr:relSizeAnchor xmlns:cdr="http://schemas.openxmlformats.org/drawingml/2006/chartDrawing">
    <cdr:from>
      <cdr:x>0.5175</cdr:x>
      <cdr:y>0.73643</cdr:y>
    </cdr:from>
    <cdr:to>
      <cdr:x>0.6008</cdr:x>
      <cdr:y>0.79431</cdr:y>
    </cdr:to>
    <cdr:sp macro="" textlink="">
      <cdr:nvSpPr>
        <cdr:cNvPr id="18" name="17 Metin kutusu"/>
        <cdr:cNvSpPr txBox="1"/>
      </cdr:nvSpPr>
      <cdr:spPr>
        <a:xfrm xmlns:a="http://schemas.openxmlformats.org/drawingml/2006/main" rot="20559219">
          <a:off x="4285354" y="4487304"/>
          <a:ext cx="689828" cy="35263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tr-TR" sz="1800" dirty="0" smtClean="0">
              <a:solidFill>
                <a:schemeClr val="tx1"/>
              </a:solidFill>
            </a:rPr>
            <a:t>1,60</a:t>
          </a:r>
          <a:endParaRPr lang="tr-TR" sz="1800" dirty="0">
            <a:solidFill>
              <a:schemeClr val="tx1"/>
            </a:solidFill>
          </a:endParaRPr>
        </a:p>
      </cdr:txBody>
    </cdr:sp>
  </cdr:relSizeAnchor>
  <cdr:relSizeAnchor xmlns:cdr="http://schemas.openxmlformats.org/drawingml/2006/chartDrawing">
    <cdr:from>
      <cdr:x>0.59598</cdr:x>
      <cdr:y>0.73814</cdr:y>
    </cdr:from>
    <cdr:to>
      <cdr:x>0.68761</cdr:x>
      <cdr:y>0.79964</cdr:y>
    </cdr:to>
    <cdr:sp macro="" textlink="">
      <cdr:nvSpPr>
        <cdr:cNvPr id="19" name="18 Metin kutusu"/>
        <cdr:cNvSpPr txBox="1"/>
      </cdr:nvSpPr>
      <cdr:spPr>
        <a:xfrm xmlns:a="http://schemas.openxmlformats.org/drawingml/2006/main" rot="20552107">
          <a:off x="4935287" y="4497706"/>
          <a:ext cx="758732" cy="37472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tr-TR" sz="1800" dirty="0" smtClean="0">
              <a:solidFill>
                <a:schemeClr val="tx1"/>
              </a:solidFill>
            </a:rPr>
            <a:t>0,20</a:t>
          </a:r>
          <a:endParaRPr lang="tr-TR" sz="1800" dirty="0">
            <a:solidFill>
              <a:schemeClr val="tx1"/>
            </a:solidFill>
          </a:endParaRPr>
        </a:p>
      </cdr:txBody>
    </cdr:sp>
  </cdr:relSizeAnchor>
  <cdr:relSizeAnchor xmlns:cdr="http://schemas.openxmlformats.org/drawingml/2006/chartDrawing">
    <cdr:from>
      <cdr:x>0.69993</cdr:x>
      <cdr:y>0.74675</cdr:y>
    </cdr:from>
    <cdr:to>
      <cdr:x>0.77497</cdr:x>
      <cdr:y>0.80116</cdr:y>
    </cdr:to>
    <cdr:sp macro="" textlink="">
      <cdr:nvSpPr>
        <cdr:cNvPr id="20" name="19 Metin kutusu"/>
        <cdr:cNvSpPr txBox="1"/>
      </cdr:nvSpPr>
      <cdr:spPr>
        <a:xfrm xmlns:a="http://schemas.openxmlformats.org/drawingml/2006/main" rot="20551030">
          <a:off x="5796090" y="4550177"/>
          <a:ext cx="621395" cy="33155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tr-TR" sz="1800" dirty="0" smtClean="0">
              <a:solidFill>
                <a:schemeClr val="tx1"/>
              </a:solidFill>
            </a:rPr>
            <a:t>067</a:t>
          </a:r>
          <a:endParaRPr lang="tr-TR" sz="1800" dirty="0">
            <a:solidFill>
              <a:schemeClr val="tx1"/>
            </a:solidFill>
          </a:endParaRPr>
        </a:p>
      </cdr:txBody>
    </cdr:sp>
  </cdr:relSizeAnchor>
  <cdr:relSizeAnchor xmlns:cdr="http://schemas.openxmlformats.org/drawingml/2006/chartDrawing">
    <cdr:from>
      <cdr:x>0.78635</cdr:x>
      <cdr:y>0.73365</cdr:y>
    </cdr:from>
    <cdr:to>
      <cdr:x>0.86888</cdr:x>
      <cdr:y>0.78934</cdr:y>
    </cdr:to>
    <cdr:sp macro="" textlink="">
      <cdr:nvSpPr>
        <cdr:cNvPr id="21" name="20 Metin kutusu"/>
        <cdr:cNvSpPr txBox="1"/>
      </cdr:nvSpPr>
      <cdr:spPr>
        <a:xfrm xmlns:a="http://schemas.openxmlformats.org/drawingml/2006/main" rot="20757588">
          <a:off x="6511680" y="4470317"/>
          <a:ext cx="683410" cy="33939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tr-TR" sz="1800" dirty="0" smtClean="0">
              <a:solidFill>
                <a:schemeClr val="tx1"/>
              </a:solidFill>
            </a:rPr>
            <a:t>0,52</a:t>
          </a:r>
          <a:endParaRPr lang="tr-TR" sz="1800" dirty="0">
            <a:solidFill>
              <a:schemeClr val="tx1"/>
            </a:solidFill>
          </a:endParaRPr>
        </a:p>
      </cdr:txBody>
    </cdr:sp>
  </cdr:relSizeAnchor>
  <cdr:relSizeAnchor xmlns:cdr="http://schemas.openxmlformats.org/drawingml/2006/chartDrawing">
    <cdr:from>
      <cdr:x>0.87382</cdr:x>
      <cdr:y>0.73539</cdr:y>
    </cdr:from>
    <cdr:to>
      <cdr:x>0.95446</cdr:x>
      <cdr:y>0.79178</cdr:y>
    </cdr:to>
    <cdr:sp macro="" textlink="">
      <cdr:nvSpPr>
        <cdr:cNvPr id="22" name="21 Metin kutusu"/>
        <cdr:cNvSpPr txBox="1"/>
      </cdr:nvSpPr>
      <cdr:spPr>
        <a:xfrm xmlns:a="http://schemas.openxmlformats.org/drawingml/2006/main" rot="20600839">
          <a:off x="7236030" y="4480960"/>
          <a:ext cx="667751" cy="34360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tr-TR" sz="1800" dirty="0" smtClean="0">
              <a:solidFill>
                <a:schemeClr val="tx1"/>
              </a:solidFill>
            </a:rPr>
            <a:t>0,21</a:t>
          </a:r>
          <a:endParaRPr lang="tr-TR" sz="1800" dirty="0">
            <a:solidFill>
              <a:schemeClr val="tx1"/>
            </a:solidFill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1412B7-E275-454F-AC37-E87EB168F90E}" type="datetimeFigureOut">
              <a:rPr lang="tr-TR" smtClean="0"/>
              <a:pPr/>
              <a:t>26.05.2012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C4700F-67AD-4D7B-822E-F9927D5B172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1413" y="685800"/>
            <a:ext cx="4573587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7388" y="4343400"/>
            <a:ext cx="5483225" cy="4114800"/>
          </a:xfrm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Biz sunumumuzda, Türkiye’ </a:t>
            </a:r>
            <a:r>
              <a:rPr lang="tr-TR" sz="1200" b="1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nin</a:t>
            </a:r>
            <a:r>
              <a:rPr lang="tr-TR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bilimsel göstergelerinden biri olan “yayın yapılan dergilerini” bilim dallarına göre inceledik…</a:t>
            </a: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1413" y="685800"/>
            <a:ext cx="4573587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7388" y="4343400"/>
            <a:ext cx="5483225" cy="4114800"/>
          </a:xfrm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b="1" dirty="0" smtClean="0"/>
              <a:t>Bir</a:t>
            </a:r>
            <a:r>
              <a:rPr lang="tr-TR" b="1" baseline="0" dirty="0" smtClean="0"/>
              <a:t> diğer bilim dalı olan tıbbi bilimlerde en çok yayın  yapılan dergileri görmekle beraber etki değeri tavan yapan dergilerdeki yayınlarımızın düşüklüğü yine göze çarpmaktadır.</a:t>
            </a:r>
            <a:endParaRPr lang="tr-TR" b="1" dirty="0" smtClean="0"/>
          </a:p>
          <a:p>
            <a:pPr marL="228600" indent="-228600" eaLnBrk="1" hangingPunct="1">
              <a:spcBef>
                <a:spcPct val="0"/>
              </a:spcBef>
            </a:pPr>
            <a:endParaRPr lang="tr-TR" b="1" dirty="0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1413" y="685800"/>
            <a:ext cx="4573587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7388" y="4343400"/>
            <a:ext cx="5483225" cy="4114800"/>
          </a:xfrm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228600" indent="-228600" eaLnBrk="1" hangingPunct="1">
              <a:spcBef>
                <a:spcPct val="0"/>
              </a:spcBef>
            </a:pPr>
            <a:r>
              <a:rPr lang="tr-TR" b="1" dirty="0" smtClean="0"/>
              <a:t>Tıbbi bilimler alanında ısı </a:t>
            </a:r>
            <a:r>
              <a:rPr lang="tr-TR" b="1" dirty="0" err="1" smtClean="0"/>
              <a:t>jcr</a:t>
            </a:r>
            <a:r>
              <a:rPr lang="tr-TR" b="1" dirty="0" smtClean="0"/>
              <a:t> de 3286 adet dergi bulunmaktadır.bizim </a:t>
            </a:r>
            <a:r>
              <a:rPr lang="tr-TR" b="1" baseline="0" dirty="0" smtClean="0"/>
              <a:t> bu alanda en çok yayın yaptığımız dergi  </a:t>
            </a:r>
            <a:r>
              <a:rPr lang="tr-TR" b="1" baseline="0" dirty="0" err="1" smtClean="0"/>
              <a:t>impact</a:t>
            </a:r>
            <a:r>
              <a:rPr lang="tr-TR" b="1" baseline="0" dirty="0" smtClean="0"/>
              <a:t> sıralamasında 0.34 </a:t>
            </a:r>
            <a:r>
              <a:rPr lang="tr-TR" b="1" baseline="0" dirty="0" err="1" smtClean="0"/>
              <a:t>impact</a:t>
            </a:r>
            <a:r>
              <a:rPr lang="tr-TR" b="1" baseline="0" dirty="0" smtClean="0"/>
              <a:t> değeri ile 3029. sırada yer almaktadır.sıralamalarda ne kadar üst sıralarda yer alan dergilerde yayın yaparsak </a:t>
            </a:r>
            <a:r>
              <a:rPr lang="tr-TR" b="1" baseline="0" dirty="0" err="1" smtClean="0"/>
              <a:t>ülkemizim</a:t>
            </a:r>
            <a:r>
              <a:rPr lang="tr-TR" b="1" baseline="0" dirty="0" smtClean="0"/>
              <a:t> bilimsel performansı gelişecektir.</a:t>
            </a:r>
            <a:endParaRPr lang="tr-TR" b="1" dirty="0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1413" y="685800"/>
            <a:ext cx="4573587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7388" y="4343400"/>
            <a:ext cx="5483225" cy="4114800"/>
          </a:xfrm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228600" indent="-228600" eaLnBrk="1" hangingPunct="1">
              <a:spcBef>
                <a:spcPct val="0"/>
              </a:spcBef>
            </a:pPr>
            <a:r>
              <a:rPr lang="tr-TR" b="1" dirty="0" smtClean="0"/>
              <a:t>Sosyal bilimler alanına göz </a:t>
            </a:r>
            <a:r>
              <a:rPr lang="tr-TR" b="1" dirty="0" err="1" smtClean="0"/>
              <a:t>attiğimizda</a:t>
            </a:r>
            <a:r>
              <a:rPr lang="tr-TR" b="1" dirty="0" smtClean="0"/>
              <a:t> kaliteli dergilerdeki yayınlarımızın azlığı dikkati çekmekle</a:t>
            </a:r>
            <a:r>
              <a:rPr lang="tr-TR" b="1" baseline="0" dirty="0" smtClean="0"/>
              <a:t> birlikte bazı bilim dallarını doğrudan uluslar arası  kriterlerle değerlendirmenin hatalı olacağını belirtmekte fayda vardır.</a:t>
            </a:r>
            <a:endParaRPr lang="tr-TR" b="1" dirty="0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1413" y="685800"/>
            <a:ext cx="4573587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7388" y="4343400"/>
            <a:ext cx="5483225" cy="4114800"/>
          </a:xfrm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228600" indent="-228600" eaLnBrk="1" hangingPunct="1">
              <a:spcBef>
                <a:spcPct val="0"/>
              </a:spcBef>
            </a:pPr>
            <a:r>
              <a:rPr lang="tr-TR" b="1" dirty="0" smtClean="0"/>
              <a:t>Sosyal bilimlerde toplam dergi sayısı 2819 dur.en çok yayın yaptığımız dergi 473.sırada yer almaktadır.</a:t>
            </a: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1413" y="685800"/>
            <a:ext cx="4573587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7388" y="4343400"/>
            <a:ext cx="5483225" cy="4114800"/>
          </a:xfrm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228600" indent="-228600" eaLnBrk="1" hangingPunct="1">
              <a:spcBef>
                <a:spcPct val="0"/>
              </a:spcBef>
            </a:pPr>
            <a:r>
              <a:rPr lang="tr-TR" b="1" dirty="0" smtClean="0"/>
              <a:t>Dişçilik alanında yayın yaptığımız dergilerimiz dünya sıralamasında yer alan dergilerle örtüşme sağlamaktadır.</a:t>
            </a: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1413" y="685800"/>
            <a:ext cx="4573587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7388" y="4343400"/>
            <a:ext cx="5483225" cy="4114800"/>
          </a:xfrm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228600" indent="-228600" eaLnBrk="1" hangingPunct="1">
              <a:spcBef>
                <a:spcPct val="0"/>
              </a:spcBef>
            </a:pPr>
            <a:r>
              <a:rPr lang="tr-TR" b="1" dirty="0" smtClean="0"/>
              <a:t>Görüldüğü üzere </a:t>
            </a:r>
            <a:r>
              <a:rPr lang="tr-TR" b="1" dirty="0" err="1" smtClean="0"/>
              <a:t>dişcilik</a:t>
            </a:r>
            <a:r>
              <a:rPr lang="tr-TR" b="1" dirty="0" smtClean="0"/>
              <a:t> alanında</a:t>
            </a:r>
            <a:r>
              <a:rPr lang="tr-TR" b="1" baseline="0" dirty="0" smtClean="0"/>
              <a:t> 2819 dergi yer almakla birlikte en çok ayın yaptığımız dergi 2. sırada yer almaktadır.</a:t>
            </a:r>
            <a:endParaRPr lang="tr-TR" b="1" dirty="0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1413" y="685800"/>
            <a:ext cx="4573587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7388" y="4343400"/>
            <a:ext cx="5483225" cy="4114800"/>
          </a:xfrm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228600" indent="-228600" eaLnBrk="1" hangingPunct="1">
              <a:spcBef>
                <a:spcPct val="0"/>
              </a:spcBef>
            </a:pPr>
            <a:r>
              <a:rPr lang="tr-TR" b="1" dirty="0" smtClean="0"/>
              <a:t>Eczacılık </a:t>
            </a:r>
            <a:r>
              <a:rPr lang="tr-TR" b="1" dirty="0" err="1" smtClean="0"/>
              <a:t>alanındada</a:t>
            </a:r>
            <a:r>
              <a:rPr lang="tr-TR" b="1" dirty="0" smtClean="0"/>
              <a:t> kaliteli dergilerdeki yayın azlığı görülmektedir.</a:t>
            </a: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1413" y="685800"/>
            <a:ext cx="4573587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7388" y="4343400"/>
            <a:ext cx="5483225" cy="4114800"/>
          </a:xfrm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228600" indent="-228600" eaLnBrk="1" hangingPunct="1">
              <a:spcBef>
                <a:spcPct val="0"/>
              </a:spcBef>
            </a:pPr>
            <a:endParaRPr lang="tr-TR" b="1" dirty="0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1413" y="685800"/>
            <a:ext cx="4573587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7388" y="4343400"/>
            <a:ext cx="5483225" cy="4114800"/>
          </a:xfrm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228600" indent="-228600" eaLnBrk="1" hangingPunct="1">
              <a:spcBef>
                <a:spcPct val="0"/>
              </a:spcBef>
            </a:pPr>
            <a:endParaRPr lang="tr-TR" b="1" dirty="0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1413" y="685800"/>
            <a:ext cx="4573587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7388" y="4343400"/>
            <a:ext cx="5483225" cy="4114800"/>
          </a:xfrm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228600" indent="-228600" eaLnBrk="1" hangingPunct="1">
              <a:spcBef>
                <a:spcPct val="0"/>
              </a:spcBef>
            </a:pPr>
            <a:endParaRPr lang="tr-TR" b="1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1413" y="685800"/>
            <a:ext cx="4573587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7388" y="4343400"/>
            <a:ext cx="5483225" cy="4114800"/>
          </a:xfrm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228600" indent="-228600" eaLnBrk="1" hangingPunct="1">
              <a:spcBef>
                <a:spcPct val="0"/>
              </a:spcBef>
            </a:pPr>
            <a:endParaRPr lang="tr-TR" b="1" dirty="0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1413" y="685800"/>
            <a:ext cx="4573587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7388" y="4343400"/>
            <a:ext cx="5483225" cy="4114800"/>
          </a:xfrm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228600" indent="-228600" eaLnBrk="1" hangingPunct="1">
              <a:spcBef>
                <a:spcPct val="0"/>
              </a:spcBef>
            </a:pPr>
            <a:endParaRPr lang="tr-TR" b="1" dirty="0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1413" y="685800"/>
            <a:ext cx="4573587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7388" y="4343400"/>
            <a:ext cx="5483225" cy="4114800"/>
          </a:xfrm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228600" indent="-228600" eaLnBrk="1" hangingPunct="1">
              <a:spcBef>
                <a:spcPct val="0"/>
              </a:spcBef>
            </a:pPr>
            <a:r>
              <a:rPr lang="tr-TR" b="1" dirty="0" smtClean="0"/>
              <a:t>Bir noktayı da hatırlatmak isterim ki, bahsettiğimiz</a:t>
            </a:r>
            <a:r>
              <a:rPr lang="tr-TR" b="1" baseline="0" dirty="0" smtClean="0"/>
              <a:t> bilim dallarındaki tüm bu dergiler,  TR yayınları ve JCR yayınları,  </a:t>
            </a:r>
            <a:r>
              <a:rPr lang="tr-TR" b="1" baseline="0" dirty="0" err="1" smtClean="0"/>
              <a:t>ekual</a:t>
            </a:r>
            <a:r>
              <a:rPr lang="tr-TR" b="1" baseline="0" dirty="0" smtClean="0"/>
              <a:t> veri tabanları dergi paketlerini % 95’ </a:t>
            </a:r>
            <a:r>
              <a:rPr lang="tr-TR" b="1" baseline="0" dirty="0" err="1" smtClean="0"/>
              <a:t>lik</a:t>
            </a:r>
            <a:r>
              <a:rPr lang="tr-TR" b="1" baseline="0" dirty="0" smtClean="0"/>
              <a:t> oranda kapsamaktadır.</a:t>
            </a:r>
            <a:endParaRPr lang="tr-TR" b="1" dirty="0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1413" y="685800"/>
            <a:ext cx="4573587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7388" y="4343400"/>
            <a:ext cx="5483225" cy="4114800"/>
          </a:xfrm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228600" indent="-228600" eaLnBrk="1" hangingPunct="1">
              <a:spcBef>
                <a:spcPct val="0"/>
              </a:spcBef>
            </a:pPr>
            <a:r>
              <a:rPr lang="tr-TR" b="1" dirty="0" smtClean="0"/>
              <a:t>Bu slaytta ise , bahsi geçen</a:t>
            </a:r>
            <a:r>
              <a:rPr lang="tr-TR" b="1" baseline="0" dirty="0" smtClean="0"/>
              <a:t> 8 bilim dalında JCR’ da ilk 10 yayında yapılan yayın sayısını </a:t>
            </a:r>
            <a:r>
              <a:rPr lang="tr-TR" b="1" baseline="0" dirty="0" err="1" smtClean="0"/>
              <a:t>ekual</a:t>
            </a:r>
            <a:r>
              <a:rPr lang="tr-TR" b="1" baseline="0" dirty="0" smtClean="0"/>
              <a:t> </a:t>
            </a:r>
            <a:r>
              <a:rPr lang="tr-TR" b="1" baseline="0" dirty="0" err="1" smtClean="0"/>
              <a:t>oncesi</a:t>
            </a:r>
            <a:r>
              <a:rPr lang="tr-TR" b="1" baseline="0" dirty="0" smtClean="0"/>
              <a:t>, </a:t>
            </a:r>
            <a:r>
              <a:rPr lang="tr-TR" b="1" baseline="0" dirty="0" err="1" smtClean="0"/>
              <a:t>ekual</a:t>
            </a:r>
            <a:r>
              <a:rPr lang="tr-TR" b="1" baseline="0" dirty="0" smtClean="0"/>
              <a:t> sonrası ve toplam yayın sayısı olarak görmekteyiz. Rakamlara dikkat edersek bahsettiğimiz en etkin yayınlarda, </a:t>
            </a:r>
            <a:r>
              <a:rPr lang="tr-TR" b="1" baseline="0" dirty="0" err="1" smtClean="0"/>
              <a:t>ekual</a:t>
            </a:r>
            <a:r>
              <a:rPr lang="tr-TR" b="1" baseline="0" dirty="0" smtClean="0"/>
              <a:t> sonrası dikkate değer bir artış görülmektedir örneğin…. ….gibi</a:t>
            </a:r>
            <a:endParaRPr lang="tr-TR" b="1" dirty="0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1413" y="685800"/>
            <a:ext cx="4573587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7388" y="4343400"/>
            <a:ext cx="5483225" cy="4114800"/>
          </a:xfrm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228600" indent="-228600" eaLnBrk="1" hangingPunct="1">
              <a:spcBef>
                <a:spcPct val="0"/>
              </a:spcBef>
            </a:pPr>
            <a:r>
              <a:rPr lang="tr-TR" b="1" dirty="0" smtClean="0"/>
              <a:t>Hepimiz biliriz ki, bir akademik</a:t>
            </a:r>
            <a:r>
              <a:rPr lang="tr-TR" b="1" baseline="0" dirty="0" smtClean="0"/>
              <a:t> çalışma yapılacağı zaman mutlaka literatür çalışması yapılır, pek çok makale incelenir . Ancak! sadece kaynakçada belirtilen yayınlar, gerçekten katkı sağlamıştır o çalışmaya. Biz de merak ettik …</a:t>
            </a:r>
            <a:r>
              <a:rPr lang="tr-TR" b="1" baseline="0" dirty="0" err="1" smtClean="0"/>
              <a:t>ekualin</a:t>
            </a:r>
            <a:r>
              <a:rPr lang="tr-TR" b="1" baseline="0" dirty="0" smtClean="0"/>
              <a:t>, TR bilimsel yayınlarında gözlemlenen artışa gerçekten katkı sağlayıp sağlamadığını görmek için, TR yayınlarının kaynakçalarını tespit ederek </a:t>
            </a:r>
            <a:r>
              <a:rPr lang="tr-TR" b="1" baseline="0" dirty="0" err="1" smtClean="0"/>
              <a:t>ekual</a:t>
            </a:r>
            <a:r>
              <a:rPr lang="tr-TR" b="1" baseline="0" dirty="0" smtClean="0"/>
              <a:t> yayın evlerine dağılımına baktık, malumunuz en yüksek dergi sayısı ile </a:t>
            </a:r>
            <a:r>
              <a:rPr lang="tr-TR" b="1" baseline="0" dirty="0" err="1" smtClean="0"/>
              <a:t>Elsevier</a:t>
            </a:r>
            <a:r>
              <a:rPr lang="tr-TR" b="1" baseline="0" dirty="0" smtClean="0"/>
              <a:t> grubu en çok kullanılan dergi paketine sahip görülmektedir. Ve diğerleri….</a:t>
            </a:r>
            <a:endParaRPr lang="tr-TR" b="1" dirty="0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1413" y="685800"/>
            <a:ext cx="4573587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7388" y="4343400"/>
            <a:ext cx="5483225" cy="4114800"/>
          </a:xfrm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228600" indent="-228600" eaLnBrk="1" hangingPunct="1">
              <a:spcBef>
                <a:spcPct val="0"/>
              </a:spcBef>
            </a:pPr>
            <a:endParaRPr lang="tr-TR" b="1" dirty="0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1413" y="685800"/>
            <a:ext cx="4573587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7388" y="4343400"/>
            <a:ext cx="5483225" cy="4114800"/>
          </a:xfrm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228600" indent="-228600" eaLnBrk="1" hangingPunct="1">
              <a:spcBef>
                <a:spcPct val="0"/>
              </a:spcBef>
            </a:pPr>
            <a:r>
              <a:rPr lang="tr-TR" b="1" dirty="0" smtClean="0"/>
              <a:t>Sunumumuzda TR’ </a:t>
            </a:r>
            <a:r>
              <a:rPr lang="tr-TR" b="1" dirty="0" err="1" smtClean="0"/>
              <a:t>nin</a:t>
            </a:r>
            <a:r>
              <a:rPr lang="tr-TR" b="1" dirty="0" smtClean="0"/>
              <a:t> yayın</a:t>
            </a:r>
            <a:r>
              <a:rPr lang="tr-TR" b="1" baseline="0" dirty="0" smtClean="0"/>
              <a:t> yaptığı dergileri incelediğimizi belirtmiştim ancak öncelikle TR’ </a:t>
            </a:r>
            <a:r>
              <a:rPr lang="tr-TR" b="1" baseline="0" dirty="0" err="1" smtClean="0"/>
              <a:t>nin</a:t>
            </a:r>
            <a:r>
              <a:rPr lang="tr-TR" b="1" baseline="0" dirty="0" smtClean="0"/>
              <a:t> ülkeler bazında yayın ve atıf sıralamasını hatırlayalım….Görüldüğü üzere TR, 79-2010 yıl aralığında toplam yayın sayısında 43 ülke arasında 23. sırada görünüyor,</a:t>
            </a:r>
            <a:endParaRPr lang="tr-TR" b="1" dirty="0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1413" y="685800"/>
            <a:ext cx="4573587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7388" y="4343400"/>
            <a:ext cx="5483225" cy="4114800"/>
          </a:xfrm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228600" indent="-228600" eaLnBrk="1" hangingPunct="1">
              <a:spcBef>
                <a:spcPct val="0"/>
              </a:spcBef>
            </a:pPr>
            <a:r>
              <a:rPr lang="tr-TR" b="1" dirty="0" smtClean="0"/>
              <a:t>Atıf sayısına baktığımızda ise</a:t>
            </a:r>
            <a:r>
              <a:rPr lang="tr-TR" b="1" baseline="0" dirty="0" smtClean="0"/>
              <a:t> yine 43 ülke arasında 31. sırada görüyoruz, tablo gösteriyor ki! Artık bilimsel yayın yaparken ve bu yayınları teşvik sistemimizde özellikle etkin yayın yapmak noktasında politikalar geliştirmeliyiz…</a:t>
            </a:r>
            <a:endParaRPr lang="tr-TR" b="1" dirty="0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1413" y="685800"/>
            <a:ext cx="4573587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7388" y="4343400"/>
            <a:ext cx="5483225" cy="4114800"/>
          </a:xfrm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228600" indent="-228600" eaLnBrk="1" hangingPunct="1">
              <a:spcBef>
                <a:spcPct val="0"/>
              </a:spcBef>
            </a:pPr>
            <a:r>
              <a:rPr lang="tr-TR" b="1" dirty="0" smtClean="0"/>
              <a:t>TR’ </a:t>
            </a:r>
            <a:r>
              <a:rPr lang="tr-TR" b="1" dirty="0" err="1" smtClean="0"/>
              <a:t>nin</a:t>
            </a:r>
            <a:r>
              <a:rPr lang="tr-TR" b="1" dirty="0" smtClean="0"/>
              <a:t> yayın ve atıf performansı</a:t>
            </a:r>
            <a:r>
              <a:rPr lang="tr-TR" b="1" baseline="0" dirty="0" smtClean="0"/>
              <a:t>nı yıllık bazda incelediğimizde   yayın ve atıf  sayısı bazında dünya sıralamasında  olumlu yol </a:t>
            </a:r>
            <a:r>
              <a:rPr lang="tr-TR" b="1" baseline="0" dirty="0" err="1" smtClean="0"/>
              <a:t>kathetdiğimizi</a:t>
            </a:r>
            <a:r>
              <a:rPr lang="tr-TR" b="1" baseline="0" dirty="0" smtClean="0"/>
              <a:t> söylemekle birlikte bizim çapımızda bir ülke için geliştirilmesi gerekliliği bir gerçektir. </a:t>
            </a:r>
            <a:endParaRPr lang="tr-TR" b="1" dirty="0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1413" y="685800"/>
            <a:ext cx="4573587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7388" y="4343400"/>
            <a:ext cx="5483225" cy="4114800"/>
          </a:xfrm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228600" indent="-228600" eaLnBrk="1" hangingPunct="1">
              <a:spcBef>
                <a:spcPct val="0"/>
              </a:spcBef>
            </a:pPr>
            <a:r>
              <a:rPr lang="tr-TR" b="1" dirty="0" smtClean="0"/>
              <a:t>Evet </a:t>
            </a:r>
            <a:r>
              <a:rPr lang="tr-TR" b="1" baseline="0" dirty="0" smtClean="0"/>
              <a:t>“dergi” bazında analiz ettiğimiz  </a:t>
            </a:r>
            <a:r>
              <a:rPr lang="tr-TR" b="1" dirty="0" smtClean="0"/>
              <a:t>TR</a:t>
            </a:r>
            <a:r>
              <a:rPr lang="tr-TR" b="1" baseline="0" dirty="0" smtClean="0"/>
              <a:t> yayınlarına, Temel Bilimlerle başlıyoruz…Üst kısımda gördüğümüz dergiler; TR’ </a:t>
            </a:r>
            <a:r>
              <a:rPr lang="tr-TR" b="1" baseline="0" dirty="0" err="1" smtClean="0"/>
              <a:t>nin</a:t>
            </a:r>
            <a:r>
              <a:rPr lang="tr-TR" b="1" baseline="0" dirty="0" smtClean="0"/>
              <a:t> bu alanda en çok yayın yaptığı ilk 10 dergiyi göstermektedir, etki değerleri ve yayın sayılarını da görmekteyiz ……ikinci kısımda ise aynı bilim dalında </a:t>
            </a:r>
            <a:r>
              <a:rPr lang="tr-TR" b="1" baseline="0" dirty="0" err="1" smtClean="0"/>
              <a:t>Journal</a:t>
            </a:r>
            <a:r>
              <a:rPr lang="tr-TR" b="1" baseline="0" dirty="0" smtClean="0"/>
              <a:t> </a:t>
            </a:r>
            <a:r>
              <a:rPr lang="tr-TR" b="1" baseline="0" dirty="0" err="1" smtClean="0"/>
              <a:t>Citation</a:t>
            </a:r>
            <a:r>
              <a:rPr lang="tr-TR" b="1" baseline="0" dirty="0" smtClean="0"/>
              <a:t> </a:t>
            </a:r>
            <a:r>
              <a:rPr lang="tr-TR" b="1" baseline="0" dirty="0" err="1" smtClean="0"/>
              <a:t>Report</a:t>
            </a:r>
            <a:r>
              <a:rPr lang="tr-TR" b="1" baseline="0" dirty="0" smtClean="0"/>
              <a:t> da en yüksek </a:t>
            </a:r>
            <a:r>
              <a:rPr lang="tr-TR" b="1" baseline="0" dirty="0" err="1" smtClean="0"/>
              <a:t>impakt</a:t>
            </a:r>
            <a:r>
              <a:rPr lang="tr-TR" b="1" baseline="0" dirty="0" smtClean="0"/>
              <a:t> faktörü alan ilk 10 dergiyi görüyoruz ve görüyoruz ki bir tane bile örtüşme yok! Bu </a:t>
            </a:r>
            <a:r>
              <a:rPr lang="tr-TR" b="1" baseline="0" dirty="0" err="1" smtClean="0"/>
              <a:t>impact</a:t>
            </a:r>
            <a:r>
              <a:rPr lang="tr-TR" b="1" baseline="0" dirty="0" smtClean="0"/>
              <a:t> değeri yüksek kaliteli dergilerde yayın yapan ve ülkemizin bilimsel yayın hayatının çıtasını yükselten yayın </a:t>
            </a:r>
            <a:r>
              <a:rPr lang="tr-TR" b="1" baseline="0" dirty="0" err="1" smtClean="0"/>
              <a:t>sayılarınıda</a:t>
            </a:r>
            <a:r>
              <a:rPr lang="tr-TR" b="1" baseline="0" dirty="0" smtClean="0"/>
              <a:t> görmekteyiz.</a:t>
            </a:r>
            <a:endParaRPr lang="tr-TR" b="1" dirty="0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1413" y="685800"/>
            <a:ext cx="4573587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7388" y="4343400"/>
            <a:ext cx="5483225" cy="4114800"/>
          </a:xfrm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228600" indent="-228600" eaLnBrk="1" hangingPunct="1">
              <a:spcBef>
                <a:spcPct val="0"/>
              </a:spcBef>
            </a:pPr>
            <a:r>
              <a:rPr lang="tr-TR" b="1" dirty="0" smtClean="0"/>
              <a:t>En çok yayın yaptığımız</a:t>
            </a:r>
            <a:r>
              <a:rPr lang="tr-TR" b="1" baseline="0" dirty="0" smtClean="0"/>
              <a:t> 0,41 </a:t>
            </a:r>
            <a:r>
              <a:rPr lang="tr-TR" b="1" baseline="0" dirty="0" err="1" smtClean="0"/>
              <a:t>if</a:t>
            </a:r>
            <a:r>
              <a:rPr lang="tr-TR" b="1" baseline="0" dirty="0" smtClean="0"/>
              <a:t>’ </a:t>
            </a:r>
            <a:r>
              <a:rPr lang="tr-TR" b="1" baseline="0" dirty="0" err="1" smtClean="0"/>
              <a:t>li</a:t>
            </a:r>
            <a:r>
              <a:rPr lang="tr-TR" b="1" baseline="0" dirty="0" smtClean="0"/>
              <a:t> </a:t>
            </a:r>
            <a:r>
              <a:rPr lang="tr-TR" b="1" baseline="0" dirty="0" err="1" smtClean="0"/>
              <a:t>Acta</a:t>
            </a:r>
            <a:r>
              <a:rPr lang="tr-TR" b="1" baseline="0" dirty="0" smtClean="0"/>
              <a:t>….dergisi, JCR’ da bu bilim dalında toplam 3911 dergi arasında 2514 sırada yer almakta, Grafikte de görüldüğü üzere en iyi durumda görünen yayın 3,95 </a:t>
            </a:r>
            <a:r>
              <a:rPr lang="tr-TR" b="1" baseline="0" dirty="0" err="1" smtClean="0"/>
              <a:t>ifli</a:t>
            </a:r>
            <a:r>
              <a:rPr lang="tr-TR" b="1" baseline="0" dirty="0" smtClean="0"/>
              <a:t> 3911 dergi arasında 242. sırada yer alan  </a:t>
            </a:r>
            <a:r>
              <a:rPr lang="tr-TR" b="1" baseline="0" dirty="0" err="1" smtClean="0"/>
              <a:t>fertil</a:t>
            </a:r>
            <a:r>
              <a:rPr lang="tr-TR" b="1" baseline="0" dirty="0" smtClean="0"/>
              <a:t> </a:t>
            </a:r>
            <a:r>
              <a:rPr lang="tr-TR" b="1" baseline="0" dirty="0" err="1" smtClean="0"/>
              <a:t>and</a:t>
            </a:r>
            <a:r>
              <a:rPr lang="tr-TR" b="1" baseline="0" dirty="0" smtClean="0"/>
              <a:t> steril dergisidir.</a:t>
            </a:r>
            <a:endParaRPr lang="tr-TR" b="1" dirty="0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1413" y="685800"/>
            <a:ext cx="4573587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7388" y="4343400"/>
            <a:ext cx="5483225" cy="4114800"/>
          </a:xfrm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228600" indent="-228600" eaLnBrk="1" hangingPunct="1">
              <a:spcBef>
                <a:spcPct val="0"/>
              </a:spcBef>
            </a:pPr>
            <a:r>
              <a:rPr lang="tr-TR" b="1" dirty="0" smtClean="0"/>
              <a:t>Bir</a:t>
            </a:r>
            <a:r>
              <a:rPr lang="tr-TR" b="1" baseline="0" dirty="0" smtClean="0"/>
              <a:t> diğer bilim dalı olan mühendislik alanında da en çok  yayın yapılan   dergileri görmekle beraber etki değeri tavan yapan dergilerdeki yayınlarımızın düşüklüğü göze çarpmaktadır.</a:t>
            </a:r>
            <a:endParaRPr lang="tr-TR" b="1" dirty="0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1413" y="685800"/>
            <a:ext cx="4573587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7388" y="4343400"/>
            <a:ext cx="5483225" cy="4114800"/>
          </a:xfrm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228600" indent="-228600" eaLnBrk="1" hangingPunct="1">
              <a:spcBef>
                <a:spcPct val="0"/>
              </a:spcBef>
            </a:pPr>
            <a:r>
              <a:rPr lang="tr-TR" b="1" dirty="0" smtClean="0"/>
              <a:t>Mühendislik</a:t>
            </a:r>
            <a:r>
              <a:rPr lang="tr-TR" b="1" baseline="0" dirty="0" smtClean="0"/>
              <a:t> alanında dünyada </a:t>
            </a:r>
            <a:r>
              <a:rPr lang="tr-TR" b="1" baseline="0" dirty="0" err="1" smtClean="0"/>
              <a:t>impact</a:t>
            </a:r>
            <a:r>
              <a:rPr lang="tr-TR" b="1" baseline="0" dirty="0" smtClean="0"/>
              <a:t> değeri sıralamasında  2991 adet dergi bulunmaktadır  en çok yayın yaptığımız dergi bu sıralamada 911. sırada yer almaktadır.bu alanda en yüksek </a:t>
            </a:r>
            <a:r>
              <a:rPr lang="tr-TR" b="1" baseline="0" dirty="0" err="1" smtClean="0"/>
              <a:t>impact</a:t>
            </a:r>
            <a:r>
              <a:rPr lang="tr-TR" b="1" baseline="0" dirty="0" smtClean="0"/>
              <a:t> değerine sahip dergimiz 3.72 </a:t>
            </a:r>
            <a:r>
              <a:rPr lang="tr-TR" b="1" baseline="0" dirty="0" err="1" smtClean="0"/>
              <a:t>lik</a:t>
            </a:r>
            <a:r>
              <a:rPr lang="tr-TR" b="1" baseline="0" dirty="0" smtClean="0"/>
              <a:t> bir değere sahiptir. Sıralamada 112.sıradadır.</a:t>
            </a:r>
            <a:endParaRPr lang="tr-TR" b="1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B55A5B-1E2D-49F9-B9FB-24C564D0DAD9}" type="datetimeFigureOut">
              <a:rPr lang="tr-TR" smtClean="0"/>
              <a:pPr/>
              <a:t>26.05.2012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555C5-8DEA-4942-8BD6-34521863FFA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B55A5B-1E2D-49F9-B9FB-24C564D0DAD9}" type="datetimeFigureOut">
              <a:rPr lang="tr-TR" smtClean="0"/>
              <a:pPr/>
              <a:t>26.05.2012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555C5-8DEA-4942-8BD6-34521863FFA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B55A5B-1E2D-49F9-B9FB-24C564D0DAD9}" type="datetimeFigureOut">
              <a:rPr lang="tr-TR" smtClean="0"/>
              <a:pPr/>
              <a:t>26.05.2012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555C5-8DEA-4942-8BD6-34521863FFA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B55A5B-1E2D-49F9-B9FB-24C564D0DAD9}" type="datetimeFigureOut">
              <a:rPr lang="tr-TR" smtClean="0"/>
              <a:pPr/>
              <a:t>26.05.2012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555C5-8DEA-4942-8BD6-34521863FFA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B55A5B-1E2D-49F9-B9FB-24C564D0DAD9}" type="datetimeFigureOut">
              <a:rPr lang="tr-TR" smtClean="0"/>
              <a:pPr/>
              <a:t>26.05.2012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555C5-8DEA-4942-8BD6-34521863FFA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B55A5B-1E2D-49F9-B9FB-24C564D0DAD9}" type="datetimeFigureOut">
              <a:rPr lang="tr-TR" smtClean="0"/>
              <a:pPr/>
              <a:t>26.05.2012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555C5-8DEA-4942-8BD6-34521863FFA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B55A5B-1E2D-49F9-B9FB-24C564D0DAD9}" type="datetimeFigureOut">
              <a:rPr lang="tr-TR" smtClean="0"/>
              <a:pPr/>
              <a:t>26.05.2012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555C5-8DEA-4942-8BD6-34521863FFA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B55A5B-1E2D-49F9-B9FB-24C564D0DAD9}" type="datetimeFigureOut">
              <a:rPr lang="tr-TR" smtClean="0"/>
              <a:pPr/>
              <a:t>26.05.2012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555C5-8DEA-4942-8BD6-34521863FFA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B55A5B-1E2D-49F9-B9FB-24C564D0DAD9}" type="datetimeFigureOut">
              <a:rPr lang="tr-TR" smtClean="0"/>
              <a:pPr/>
              <a:t>26.05.2012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555C5-8DEA-4942-8BD6-34521863FFA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B55A5B-1E2D-49F9-B9FB-24C564D0DAD9}" type="datetimeFigureOut">
              <a:rPr lang="tr-TR" smtClean="0"/>
              <a:pPr/>
              <a:t>26.05.2012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555C5-8DEA-4942-8BD6-34521863FFA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B55A5B-1E2D-49F9-B9FB-24C564D0DAD9}" type="datetimeFigureOut">
              <a:rPr lang="tr-TR" smtClean="0"/>
              <a:pPr/>
              <a:t>26.05.2012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555C5-8DEA-4942-8BD6-34521863FFA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B55A5B-1E2D-49F9-B9FB-24C564D0DAD9}" type="datetimeFigureOut">
              <a:rPr lang="tr-TR" smtClean="0"/>
              <a:pPr/>
              <a:t>26.05.2012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4555C5-8DEA-4942-8BD6-34521863FFA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8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9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10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11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179512" y="2204864"/>
            <a:ext cx="8856984" cy="2520280"/>
          </a:xfrm>
        </p:spPr>
        <p:txBody>
          <a:bodyPr>
            <a:normAutofit fontScale="90000"/>
          </a:bodyPr>
          <a:lstStyle/>
          <a:p>
            <a:r>
              <a:rPr lang="tr-TR" dirty="0" smtClean="0">
                <a:latin typeface="Comic Sans MS" pitchFamily="66" charset="0"/>
              </a:rPr>
              <a:t>Türkiye Adresli Bilimsel Yayınlarda, </a:t>
            </a:r>
            <a:br>
              <a:rPr lang="tr-TR" dirty="0" smtClean="0">
                <a:latin typeface="Comic Sans MS" pitchFamily="66" charset="0"/>
              </a:rPr>
            </a:br>
            <a:r>
              <a:rPr lang="tr-TR" dirty="0" smtClean="0">
                <a:latin typeface="Comic Sans MS" pitchFamily="66" charset="0"/>
              </a:rPr>
              <a:t>         Dergi ve Kaynakça Analizi</a:t>
            </a:r>
            <a:br>
              <a:rPr lang="tr-TR" dirty="0" smtClean="0">
                <a:latin typeface="Comic Sans MS" pitchFamily="66" charset="0"/>
              </a:rPr>
            </a:br>
            <a:r>
              <a:rPr lang="tr-TR" sz="3600" dirty="0" smtClean="0">
                <a:latin typeface="Comic Sans MS" pitchFamily="66" charset="0"/>
              </a:rPr>
              <a:t>(1979-2011)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31640" y="5157192"/>
            <a:ext cx="7128792" cy="841648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tr-TR" sz="1800" dirty="0" smtClean="0">
                <a:solidFill>
                  <a:srgbClr val="FF0000"/>
                </a:solidFill>
                <a:latin typeface="Comic Sans MS" pitchFamily="66" charset="0"/>
              </a:rPr>
              <a:t>Ömer BÜYÜKÇINAR, Erdal AKILLI, Serpil YETGİN, Veliye LATİF *</a:t>
            </a:r>
            <a:r>
              <a:rPr lang="tr-TR" sz="2800" dirty="0" smtClean="0">
                <a:solidFill>
                  <a:srgbClr val="FF0000"/>
                </a:solidFill>
                <a:latin typeface="Comic Sans MS" pitchFamily="66" charset="0"/>
              </a:rPr>
              <a:t/>
            </a:r>
            <a:br>
              <a:rPr lang="tr-TR" sz="2800" dirty="0" smtClean="0">
                <a:solidFill>
                  <a:srgbClr val="FF0000"/>
                </a:solidFill>
                <a:latin typeface="Comic Sans MS" pitchFamily="66" charset="0"/>
              </a:rPr>
            </a:br>
            <a:r>
              <a:rPr lang="tr-TR" sz="2000" dirty="0" smtClean="0">
                <a:solidFill>
                  <a:schemeClr val="tx1"/>
                </a:solidFill>
                <a:latin typeface="Comic Sans MS" pitchFamily="66" charset="0"/>
              </a:rPr>
              <a:t> </a:t>
            </a:r>
          </a:p>
          <a:p>
            <a:pPr algn="l"/>
            <a:r>
              <a:rPr lang="tr-TR" sz="1300" dirty="0" smtClean="0">
                <a:solidFill>
                  <a:schemeClr val="tx1"/>
                </a:solidFill>
                <a:latin typeface="Comic Sans MS" pitchFamily="66" charset="0"/>
              </a:rPr>
              <a:t>* TÜBİTAK ULAKBİM / ANKARA</a:t>
            </a:r>
            <a:endParaRPr lang="tr-TR" sz="13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4" name="3 Metin kutusu"/>
          <p:cNvSpPr txBox="1"/>
          <p:nvPr/>
        </p:nvSpPr>
        <p:spPr>
          <a:xfrm>
            <a:off x="2535356" y="6165304"/>
            <a:ext cx="471956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1200" dirty="0" smtClean="0">
                <a:solidFill>
                  <a:srgbClr val="FF0000"/>
                </a:solidFill>
                <a:latin typeface="Comic Sans MS" pitchFamily="66" charset="0"/>
              </a:rPr>
              <a:t>TÜBİTAK ULAKBİM EKUAL VIII. Yıllık Toplantısı</a:t>
            </a:r>
          </a:p>
          <a:p>
            <a:pPr algn="ctr"/>
            <a:r>
              <a:rPr lang="tr-TR" sz="1200" dirty="0" smtClean="0">
                <a:solidFill>
                  <a:srgbClr val="FF0000"/>
                </a:solidFill>
                <a:latin typeface="Comic Sans MS" pitchFamily="66" charset="0"/>
              </a:rPr>
              <a:t>28-30 Mayıs 2012</a:t>
            </a:r>
            <a:br>
              <a:rPr lang="tr-TR" sz="1200" dirty="0" smtClean="0">
                <a:solidFill>
                  <a:srgbClr val="FF0000"/>
                </a:solidFill>
                <a:latin typeface="Comic Sans MS" pitchFamily="66" charset="0"/>
              </a:rPr>
            </a:br>
            <a:r>
              <a:rPr lang="tr-TR" sz="1200" dirty="0" smtClean="0">
                <a:solidFill>
                  <a:srgbClr val="FF0000"/>
                </a:solidFill>
                <a:latin typeface="Comic Sans MS" pitchFamily="66" charset="0"/>
              </a:rPr>
              <a:t>Antalya</a:t>
            </a:r>
          </a:p>
          <a:p>
            <a:endParaRPr lang="tr-TR" dirty="0"/>
          </a:p>
        </p:txBody>
      </p:sp>
      <p:pic>
        <p:nvPicPr>
          <p:cNvPr id="1026" name="Picture 2" descr="C:\Users\Erdal AKILLI\Desktop\TUBITAK-ULAKBIM-Logo-JPG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47864" y="188640"/>
            <a:ext cx="1814847" cy="115212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4"/>
          <p:cNvSpPr>
            <a:spLocks noChangeArrowheads="1"/>
          </p:cNvSpPr>
          <p:nvPr/>
        </p:nvSpPr>
        <p:spPr bwMode="auto">
          <a:xfrm>
            <a:off x="0" y="0"/>
            <a:ext cx="9144000" cy="719138"/>
          </a:xfrm>
          <a:prstGeom prst="rect">
            <a:avLst/>
          </a:prstGeom>
          <a:solidFill>
            <a:srgbClr val="F0000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tr-TR" sz="3200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1040" name="Rectangle 16"/>
          <p:cNvSpPr>
            <a:spLocks noChangeArrowheads="1"/>
          </p:cNvSpPr>
          <p:nvPr/>
        </p:nvSpPr>
        <p:spPr bwMode="auto">
          <a:xfrm>
            <a:off x="0" y="0"/>
            <a:ext cx="755650" cy="6308725"/>
          </a:xfrm>
          <a:prstGeom prst="rect">
            <a:avLst/>
          </a:prstGeom>
          <a:gradFill rotWithShape="0">
            <a:gsLst>
              <a:gs pos="0">
                <a:schemeClr val="bg1">
                  <a:gamma/>
                  <a:shade val="46275"/>
                  <a:invGamma/>
                </a:schemeClr>
              </a:gs>
              <a:gs pos="100000">
                <a:schemeClr val="bg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tr-TR"/>
          </a:p>
        </p:txBody>
      </p:sp>
      <p:pic>
        <p:nvPicPr>
          <p:cNvPr id="5124" name="Picture 4" descr="log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270625"/>
            <a:ext cx="755650" cy="58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6" name="Line 6"/>
          <p:cNvSpPr>
            <a:spLocks noChangeShapeType="1"/>
          </p:cNvSpPr>
          <p:nvPr/>
        </p:nvSpPr>
        <p:spPr bwMode="auto">
          <a:xfrm>
            <a:off x="1692275" y="1916113"/>
            <a:ext cx="0" cy="649287"/>
          </a:xfrm>
          <a:prstGeom prst="line">
            <a:avLst/>
          </a:prstGeom>
          <a:noFill/>
          <a:ln w="9525">
            <a:noFill/>
            <a:round/>
            <a:headEnd/>
            <a:tailEnd type="triangle" w="med" len="med"/>
          </a:ln>
        </p:spPr>
        <p:txBody>
          <a:bodyPr>
            <a:spAutoFit/>
          </a:bodyPr>
          <a:lstStyle/>
          <a:p>
            <a:endParaRPr lang="tr-TR"/>
          </a:p>
        </p:txBody>
      </p:sp>
      <p:graphicFrame>
        <p:nvGraphicFramePr>
          <p:cNvPr id="8" name="1 Grafik"/>
          <p:cNvGraphicFramePr/>
          <p:nvPr/>
        </p:nvGraphicFramePr>
        <p:xfrm>
          <a:off x="755576" y="980728"/>
          <a:ext cx="8208912" cy="57606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9" name="8 Metin kutusu"/>
          <p:cNvSpPr txBox="1"/>
          <p:nvPr/>
        </p:nvSpPr>
        <p:spPr>
          <a:xfrm>
            <a:off x="755576" y="692696"/>
            <a:ext cx="518457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400" dirty="0" smtClean="0">
                <a:latin typeface="Comic Sans MS" pitchFamily="66" charset="0"/>
              </a:rPr>
              <a:t>ISI-JCR  Dergi Sayısı : 2991</a:t>
            </a:r>
            <a:endParaRPr lang="tr-TR" sz="1400" dirty="0">
              <a:latin typeface="Comic Sans MS" pitchFamily="66" charset="0"/>
            </a:endParaRPr>
          </a:p>
        </p:txBody>
      </p:sp>
      <p:sp>
        <p:nvSpPr>
          <p:cNvPr id="10" name="Rectangle 14"/>
          <p:cNvSpPr>
            <a:spLocks noChangeArrowheads="1"/>
          </p:cNvSpPr>
          <p:nvPr/>
        </p:nvSpPr>
        <p:spPr bwMode="auto">
          <a:xfrm>
            <a:off x="755576" y="0"/>
            <a:ext cx="8388424" cy="692696"/>
          </a:xfrm>
          <a:prstGeom prst="rect">
            <a:avLst/>
          </a:prstGeom>
          <a:solidFill>
            <a:srgbClr val="F0000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tr-TR" sz="3200" dirty="0" smtClean="0">
                <a:solidFill>
                  <a:schemeClr val="bg1"/>
                </a:solidFill>
                <a:latin typeface="Comic Sans MS" pitchFamily="66" charset="0"/>
              </a:rPr>
              <a:t>   </a:t>
            </a:r>
            <a:r>
              <a:rPr lang="tr-TR" sz="2800" dirty="0" smtClean="0">
                <a:solidFill>
                  <a:schemeClr val="bg1"/>
                </a:solidFill>
                <a:latin typeface="Comic Sans MS" pitchFamily="66" charset="0"/>
              </a:rPr>
              <a:t>Mühendislik Bilimleri JCR Sıralaması (2010) </a:t>
            </a:r>
            <a:endParaRPr lang="tr-TR" sz="2800" dirty="0">
              <a:solidFill>
                <a:schemeClr val="bg1"/>
              </a:solidFill>
              <a:latin typeface="Comic Sans MS" pitchFamily="66" charset="0"/>
            </a:endParaRPr>
          </a:p>
        </p:txBody>
      </p:sp>
      <p:sp>
        <p:nvSpPr>
          <p:cNvPr id="11" name="10 Dikdörtgen"/>
          <p:cNvSpPr/>
          <p:nvPr/>
        </p:nvSpPr>
        <p:spPr>
          <a:xfrm>
            <a:off x="1979712" y="1340768"/>
            <a:ext cx="648072" cy="21602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911</a:t>
            </a:r>
            <a:endParaRPr lang="tr-TR" b="1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4"/>
          <p:cNvSpPr>
            <a:spLocks noChangeArrowheads="1"/>
          </p:cNvSpPr>
          <p:nvPr/>
        </p:nvSpPr>
        <p:spPr bwMode="auto">
          <a:xfrm>
            <a:off x="0" y="0"/>
            <a:ext cx="9144000" cy="719138"/>
          </a:xfrm>
          <a:prstGeom prst="rect">
            <a:avLst/>
          </a:prstGeom>
          <a:solidFill>
            <a:srgbClr val="F0000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tr-TR" sz="3200" dirty="0" smtClean="0">
                <a:solidFill>
                  <a:schemeClr val="bg1"/>
                </a:solidFill>
                <a:latin typeface="Comic Sans MS" pitchFamily="66" charset="0"/>
              </a:rPr>
              <a:t>Tıbbi Bilimler (1979-2011)</a:t>
            </a:r>
            <a:endParaRPr lang="tr-TR" sz="3200" dirty="0">
              <a:solidFill>
                <a:schemeClr val="bg1"/>
              </a:solidFill>
              <a:latin typeface="Comic Sans MS" pitchFamily="66" charset="0"/>
            </a:endParaRPr>
          </a:p>
        </p:txBody>
      </p:sp>
      <p:sp>
        <p:nvSpPr>
          <p:cNvPr id="1040" name="Rectangle 16"/>
          <p:cNvSpPr>
            <a:spLocks noChangeArrowheads="1"/>
          </p:cNvSpPr>
          <p:nvPr/>
        </p:nvSpPr>
        <p:spPr bwMode="auto">
          <a:xfrm>
            <a:off x="0" y="0"/>
            <a:ext cx="755650" cy="6308725"/>
          </a:xfrm>
          <a:prstGeom prst="rect">
            <a:avLst/>
          </a:prstGeom>
          <a:gradFill rotWithShape="0">
            <a:gsLst>
              <a:gs pos="0">
                <a:schemeClr val="bg1">
                  <a:gamma/>
                  <a:shade val="46275"/>
                  <a:invGamma/>
                </a:schemeClr>
              </a:gs>
              <a:gs pos="100000">
                <a:schemeClr val="bg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tr-TR"/>
          </a:p>
        </p:txBody>
      </p:sp>
      <p:pic>
        <p:nvPicPr>
          <p:cNvPr id="5124" name="Picture 4" descr="log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270625"/>
            <a:ext cx="755650" cy="58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6" name="Line 6"/>
          <p:cNvSpPr>
            <a:spLocks noChangeShapeType="1"/>
          </p:cNvSpPr>
          <p:nvPr/>
        </p:nvSpPr>
        <p:spPr bwMode="auto">
          <a:xfrm>
            <a:off x="1692275" y="1916113"/>
            <a:ext cx="0" cy="649287"/>
          </a:xfrm>
          <a:prstGeom prst="line">
            <a:avLst/>
          </a:prstGeom>
          <a:noFill/>
          <a:ln w="9525">
            <a:noFill/>
            <a:round/>
            <a:headEnd/>
            <a:tailEnd type="triangle" w="med" len="med"/>
          </a:ln>
        </p:spPr>
        <p:txBody>
          <a:bodyPr>
            <a:spAutoFit/>
          </a:bodyPr>
          <a:lstStyle/>
          <a:p>
            <a:endParaRPr lang="tr-TR"/>
          </a:p>
        </p:txBody>
      </p:sp>
      <p:graphicFrame>
        <p:nvGraphicFramePr>
          <p:cNvPr id="8" name="7 Tablo"/>
          <p:cNvGraphicFramePr>
            <a:graphicFrameLocks noGrp="1"/>
          </p:cNvGraphicFramePr>
          <p:nvPr/>
        </p:nvGraphicFramePr>
        <p:xfrm>
          <a:off x="1331640" y="836712"/>
          <a:ext cx="7056784" cy="2880321"/>
        </p:xfrm>
        <a:graphic>
          <a:graphicData uri="http://schemas.openxmlformats.org/drawingml/2006/table">
            <a:tbl>
              <a:tblPr/>
              <a:tblGrid>
                <a:gridCol w="4176464"/>
                <a:gridCol w="1238851"/>
                <a:gridCol w="1641469"/>
              </a:tblGrid>
              <a:tr h="366798">
                <a:tc>
                  <a:txBody>
                    <a:bodyPr/>
                    <a:lstStyle/>
                    <a:p>
                      <a:pPr algn="ctr" fontAlgn="t"/>
                      <a:r>
                        <a:rPr lang="tr-TR" sz="1100" b="1" i="0" u="none" strike="noStrike" dirty="0" smtClean="0">
                          <a:solidFill>
                            <a:srgbClr val="000000"/>
                          </a:solidFill>
                          <a:latin typeface="Andale WT"/>
                        </a:rPr>
                        <a:t>Dergi Adı</a:t>
                      </a:r>
                      <a:endParaRPr lang="tr-TR" sz="1100" b="1" i="0" u="none" strike="noStrike" dirty="0">
                        <a:solidFill>
                          <a:srgbClr val="000000"/>
                        </a:solidFill>
                        <a:latin typeface="Andale W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1" i="0" u="none" strike="noStrike" dirty="0" smtClean="0">
                          <a:solidFill>
                            <a:srgbClr val="000000"/>
                          </a:solidFill>
                          <a:latin typeface="Andale WT"/>
                        </a:rPr>
                        <a:t>Etki</a:t>
                      </a:r>
                      <a:r>
                        <a:rPr lang="tr-TR" sz="1100" b="1" i="0" u="none" strike="noStrike" baseline="0" dirty="0" smtClean="0">
                          <a:solidFill>
                            <a:srgbClr val="000000"/>
                          </a:solidFill>
                          <a:latin typeface="Andale WT"/>
                        </a:rPr>
                        <a:t> Değeri</a:t>
                      </a:r>
                      <a:r>
                        <a:rPr lang="tr-TR" sz="1100" b="1" i="0" u="none" strike="noStrike" dirty="0" smtClean="0">
                          <a:solidFill>
                            <a:srgbClr val="000000"/>
                          </a:solidFill>
                          <a:latin typeface="Andale WT"/>
                        </a:rPr>
                        <a:t/>
                      </a:r>
                      <a:br>
                        <a:rPr lang="tr-TR" sz="1100" b="1" i="0" u="none" strike="noStrike" dirty="0" smtClean="0">
                          <a:solidFill>
                            <a:srgbClr val="000000"/>
                          </a:solidFill>
                          <a:latin typeface="Andale WT"/>
                        </a:rPr>
                      </a:br>
                      <a:r>
                        <a:rPr lang="tr-TR" sz="1100" b="1" i="0" u="none" strike="noStrike" dirty="0" smtClean="0">
                          <a:solidFill>
                            <a:srgbClr val="000000"/>
                          </a:solidFill>
                          <a:latin typeface="Andale WT"/>
                        </a:rPr>
                        <a:t>(IF-2010)</a:t>
                      </a:r>
                      <a:endParaRPr lang="tr-TR" sz="1100" b="1" i="0" u="none" strike="noStrike" dirty="0">
                        <a:solidFill>
                          <a:srgbClr val="000000"/>
                        </a:solidFill>
                        <a:latin typeface="Andale W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1" i="0" u="none" strike="noStrike" dirty="0" smtClean="0">
                          <a:solidFill>
                            <a:srgbClr val="000000"/>
                          </a:solidFill>
                          <a:latin typeface="Andale WT"/>
                        </a:rPr>
                        <a:t>Web of </a:t>
                      </a:r>
                      <a:r>
                        <a:rPr lang="tr-TR" sz="1100" b="1" i="0" u="none" strike="noStrike" dirty="0" smtClean="0">
                          <a:solidFill>
                            <a:srgbClr val="000000"/>
                          </a:solidFill>
                          <a:latin typeface="Andale WT"/>
                        </a:rPr>
                        <a:t>S</a:t>
                      </a:r>
                      <a:r>
                        <a:rPr lang="en-US" sz="1100" b="1" i="0" u="none" strike="noStrike" dirty="0" err="1" smtClean="0">
                          <a:solidFill>
                            <a:srgbClr val="000000"/>
                          </a:solidFill>
                          <a:latin typeface="Andale WT"/>
                        </a:rPr>
                        <a:t>cience</a:t>
                      </a:r>
                      <a:r>
                        <a:rPr lang="tr-TR" sz="1100" b="1" i="0" u="none" strike="noStrike" dirty="0" smtClean="0">
                          <a:solidFill>
                            <a:srgbClr val="000000"/>
                          </a:solidFill>
                          <a:latin typeface="Andale WT"/>
                        </a:rPr>
                        <a:t/>
                      </a:r>
                      <a:br>
                        <a:rPr lang="tr-TR" sz="1100" b="1" i="0" u="none" strike="noStrike" dirty="0" smtClean="0">
                          <a:solidFill>
                            <a:srgbClr val="000000"/>
                          </a:solidFill>
                          <a:latin typeface="Andale WT"/>
                        </a:rPr>
                      </a:br>
                      <a:r>
                        <a:rPr lang="en-US" sz="1100" b="1" i="0" u="none" strike="noStrike" dirty="0" smtClean="0">
                          <a:solidFill>
                            <a:srgbClr val="000000"/>
                          </a:solidFill>
                          <a:latin typeface="Andale WT"/>
                        </a:rPr>
                        <a:t> </a:t>
                      </a:r>
                      <a:r>
                        <a:rPr lang="tr-TR" sz="1100" b="1" i="0" u="none" strike="noStrike" dirty="0" smtClean="0">
                          <a:solidFill>
                            <a:srgbClr val="000000"/>
                          </a:solidFill>
                          <a:latin typeface="Andale WT"/>
                        </a:rPr>
                        <a:t>Yayın Sayısı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latin typeface="Andale W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38525">
                <a:tc>
                  <a:txBody>
                    <a:bodyPr/>
                    <a:lstStyle/>
                    <a:p>
                      <a:pPr algn="l" fontAlgn="t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Andale WT"/>
                        </a:rPr>
                        <a:t>TURKISH JOURNAL OF PEDIATRICS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100" b="0" i="0" u="none" strike="noStrike" dirty="0" smtClean="0">
                          <a:solidFill>
                            <a:srgbClr val="000000"/>
                          </a:solidFill>
                          <a:latin typeface="Andale WT"/>
                        </a:rPr>
                        <a:t>0,34</a:t>
                      </a:r>
                      <a:endParaRPr lang="tr-TR" sz="1100" b="0" i="0" u="none" strike="noStrike" dirty="0">
                        <a:solidFill>
                          <a:srgbClr val="000000"/>
                        </a:solidFill>
                        <a:latin typeface="Andale WT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latin typeface="Andale WT"/>
                        </a:rPr>
                        <a:t>1.745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38525">
                <a:tc>
                  <a:txBody>
                    <a:bodyPr/>
                    <a:lstStyle/>
                    <a:p>
                      <a:pPr algn="l" fontAlgn="t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latin typeface="Andale WT"/>
                        </a:rPr>
                        <a:t>TURKIYE KLINIKLERI TIP BILIMLERI DERGISI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100" b="0" i="0" u="none" strike="noStrike" dirty="0" smtClean="0">
                          <a:solidFill>
                            <a:srgbClr val="000000"/>
                          </a:solidFill>
                          <a:latin typeface="Andale WT"/>
                        </a:rPr>
                        <a:t>0,08</a:t>
                      </a:r>
                      <a:endParaRPr lang="tr-TR" sz="1100" b="0" i="0" u="none" strike="noStrike" dirty="0">
                        <a:solidFill>
                          <a:srgbClr val="000000"/>
                        </a:solidFill>
                        <a:latin typeface="Andale WT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Andale WT"/>
                        </a:rPr>
                        <a:t>1.200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38525">
                <a:tc>
                  <a:txBody>
                    <a:bodyPr/>
                    <a:lstStyle/>
                    <a:p>
                      <a:pPr algn="l" fontAlgn="t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Andale WT"/>
                        </a:rPr>
                        <a:t>FEBS JOURNAL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100" b="0" i="0" u="none" strike="noStrike" dirty="0" smtClean="0">
                          <a:solidFill>
                            <a:srgbClr val="000000"/>
                          </a:solidFill>
                          <a:latin typeface="Andale WT"/>
                        </a:rPr>
                        <a:t>3,12</a:t>
                      </a:r>
                      <a:endParaRPr lang="tr-TR" sz="1100" b="0" i="0" u="none" strike="noStrike" dirty="0">
                        <a:solidFill>
                          <a:srgbClr val="000000"/>
                        </a:solidFill>
                        <a:latin typeface="Andale WT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Andale WT"/>
                        </a:rPr>
                        <a:t>1.031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38525">
                <a:tc>
                  <a:txBody>
                    <a:bodyPr/>
                    <a:lstStyle/>
                    <a:p>
                      <a:pPr algn="l" fontAlgn="t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Andale WT"/>
                        </a:rPr>
                        <a:t>INTERNATIONAL JOURNAL OF CARDIOLOGY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100" b="0" i="0" u="none" strike="noStrike" dirty="0" smtClean="0">
                          <a:solidFill>
                            <a:srgbClr val="000000"/>
                          </a:solidFill>
                          <a:latin typeface="Andale WT"/>
                        </a:rPr>
                        <a:t>6,80</a:t>
                      </a:r>
                      <a:endParaRPr lang="tr-TR" sz="1100" b="0" i="0" u="none" strike="noStrike" dirty="0">
                        <a:solidFill>
                          <a:srgbClr val="000000"/>
                        </a:solidFill>
                        <a:latin typeface="Andale WT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Andale WT"/>
                        </a:rPr>
                        <a:t>952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38525">
                <a:tc>
                  <a:txBody>
                    <a:bodyPr/>
                    <a:lstStyle/>
                    <a:p>
                      <a:pPr algn="l" fontAlgn="t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Andale WT"/>
                        </a:rPr>
                        <a:t>TRANSPLANTATION PROCEEDINGS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100" b="0" i="0" u="none" strike="noStrike" dirty="0" smtClean="0">
                          <a:solidFill>
                            <a:srgbClr val="000000"/>
                          </a:solidFill>
                          <a:latin typeface="Andale WT"/>
                        </a:rPr>
                        <a:t>0,99</a:t>
                      </a:r>
                      <a:endParaRPr lang="tr-TR" sz="1100" b="0" i="0" u="none" strike="noStrike" dirty="0">
                        <a:solidFill>
                          <a:srgbClr val="000000"/>
                        </a:solidFill>
                        <a:latin typeface="Andale WT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Andale WT"/>
                        </a:rPr>
                        <a:t>907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38525">
                <a:tc>
                  <a:txBody>
                    <a:bodyPr/>
                    <a:lstStyle/>
                    <a:p>
                      <a:pPr algn="l" fontAlgn="t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Andale WT"/>
                        </a:rPr>
                        <a:t>PLASTIC AND RECONSTRUCTIVE SURGERY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100" b="0" i="0" u="none" strike="noStrike" dirty="0" smtClean="0">
                          <a:solidFill>
                            <a:srgbClr val="000000"/>
                          </a:solidFill>
                          <a:latin typeface="Andale WT"/>
                        </a:rPr>
                        <a:t>2,64</a:t>
                      </a:r>
                      <a:endParaRPr lang="tr-TR" sz="1100" b="0" i="0" u="none" strike="noStrike" dirty="0">
                        <a:solidFill>
                          <a:srgbClr val="000000"/>
                        </a:solidFill>
                        <a:latin typeface="Andale WT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Andale WT"/>
                        </a:rPr>
                        <a:t>878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38525">
                <a:tc>
                  <a:txBody>
                    <a:bodyPr/>
                    <a:lstStyle/>
                    <a:p>
                      <a:pPr algn="l" fontAlgn="t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latin typeface="Andale WT"/>
                        </a:rPr>
                        <a:t>FERTILITY AND STERILITY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100" b="0" i="0" u="none" strike="noStrike" dirty="0" smtClean="0">
                          <a:solidFill>
                            <a:srgbClr val="000000"/>
                          </a:solidFill>
                          <a:latin typeface="Andale WT"/>
                        </a:rPr>
                        <a:t>3,95</a:t>
                      </a:r>
                      <a:endParaRPr lang="tr-TR" sz="1100" b="0" i="0" u="none" strike="noStrike" dirty="0">
                        <a:solidFill>
                          <a:srgbClr val="000000"/>
                        </a:solidFill>
                        <a:latin typeface="Andale WT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Andale WT"/>
                        </a:rPr>
                        <a:t>775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66798"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ndale WT"/>
                        </a:rPr>
                        <a:t>ANADOLU KARDIYOLOJI DERGISI-THE ANATOLIAN JOURNAL OF CARDIOLOGY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100" b="0" i="0" u="none" strike="noStrike" dirty="0" smtClean="0">
                          <a:solidFill>
                            <a:srgbClr val="000000"/>
                          </a:solidFill>
                          <a:latin typeface="Andale WT"/>
                        </a:rPr>
                        <a:t>0,40</a:t>
                      </a:r>
                      <a:endParaRPr lang="tr-TR" sz="1100" b="0" i="0" u="none" strike="noStrike" dirty="0">
                        <a:solidFill>
                          <a:srgbClr val="000000"/>
                        </a:solidFill>
                        <a:latin typeface="Andale WT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Andale WT"/>
                        </a:rPr>
                        <a:t>757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38525">
                <a:tc>
                  <a:txBody>
                    <a:bodyPr/>
                    <a:lstStyle/>
                    <a:p>
                      <a:pPr algn="l" fontAlgn="t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latin typeface="Andale WT"/>
                        </a:rPr>
                        <a:t>PEDIATRIC NEPHROLOGY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100" b="0" i="0" u="none" strike="noStrike" dirty="0" smtClean="0">
                          <a:solidFill>
                            <a:srgbClr val="000000"/>
                          </a:solidFill>
                          <a:latin typeface="Andale WT"/>
                        </a:rPr>
                        <a:t>2,18</a:t>
                      </a:r>
                      <a:endParaRPr lang="tr-TR" sz="1100" b="0" i="0" u="none" strike="noStrike" dirty="0">
                        <a:solidFill>
                          <a:srgbClr val="000000"/>
                        </a:solidFill>
                        <a:latin typeface="Andale WT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Andale WT"/>
                        </a:rPr>
                        <a:t>680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38525">
                <a:tc>
                  <a:txBody>
                    <a:bodyPr/>
                    <a:lstStyle/>
                    <a:p>
                      <a:pPr algn="l" fontAlgn="t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Andale WT"/>
                        </a:rPr>
                        <a:t>ANNALS OF PLASTIC SURGERY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100" b="0" i="0" u="none" strike="noStrike" dirty="0" smtClean="0">
                          <a:solidFill>
                            <a:srgbClr val="000000"/>
                          </a:solidFill>
                          <a:latin typeface="Andale WT"/>
                        </a:rPr>
                        <a:t>1,27</a:t>
                      </a:r>
                      <a:endParaRPr lang="tr-TR" sz="1100" b="0" i="0" u="none" strike="noStrike" dirty="0">
                        <a:solidFill>
                          <a:srgbClr val="000000"/>
                        </a:solidFill>
                        <a:latin typeface="Andale WT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latin typeface="Andale WT"/>
                        </a:rPr>
                        <a:t>649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cxnSp>
        <p:nvCxnSpPr>
          <p:cNvPr id="9" name="8 Düz Bağlayıcı"/>
          <p:cNvCxnSpPr/>
          <p:nvPr/>
        </p:nvCxnSpPr>
        <p:spPr>
          <a:xfrm>
            <a:off x="756000" y="3861048"/>
            <a:ext cx="8388000" cy="0"/>
          </a:xfrm>
          <a:prstGeom prst="line">
            <a:avLst/>
          </a:prstGeom>
          <a:ln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graphicFrame>
        <p:nvGraphicFramePr>
          <p:cNvPr id="10" name="9 Tablo"/>
          <p:cNvGraphicFramePr>
            <a:graphicFrameLocks noGrp="1"/>
          </p:cNvGraphicFramePr>
          <p:nvPr/>
        </p:nvGraphicFramePr>
        <p:xfrm>
          <a:off x="1331640" y="4005065"/>
          <a:ext cx="6984776" cy="2756945"/>
        </p:xfrm>
        <a:graphic>
          <a:graphicData uri="http://schemas.openxmlformats.org/drawingml/2006/table">
            <a:tbl>
              <a:tblPr/>
              <a:tblGrid>
                <a:gridCol w="4392488"/>
                <a:gridCol w="936104"/>
                <a:gridCol w="1656184"/>
              </a:tblGrid>
              <a:tr h="491801"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100" b="1" i="0" u="none" strike="noStrike" dirty="0" smtClean="0">
                          <a:solidFill>
                            <a:srgbClr val="000000"/>
                          </a:solidFill>
                          <a:latin typeface="Andale WT"/>
                        </a:rPr>
                        <a:t>Dergi Adı</a:t>
                      </a:r>
                    </a:p>
                    <a:p>
                      <a:pPr algn="l" fontAlgn="t"/>
                      <a:endParaRPr lang="tr-TR" sz="1100" b="0" i="0" u="none" strike="noStrike" dirty="0">
                        <a:solidFill>
                          <a:srgbClr val="000000"/>
                        </a:solidFill>
                        <a:latin typeface="Tahoma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1" i="0" u="none" strike="noStrike" dirty="0" smtClean="0">
                          <a:solidFill>
                            <a:srgbClr val="000000"/>
                          </a:solidFill>
                          <a:latin typeface="Andale WT"/>
                        </a:rPr>
                        <a:t>Etki</a:t>
                      </a:r>
                      <a:r>
                        <a:rPr lang="tr-TR" sz="1100" b="1" i="0" u="none" strike="noStrike" baseline="0" dirty="0" smtClean="0">
                          <a:solidFill>
                            <a:srgbClr val="000000"/>
                          </a:solidFill>
                          <a:latin typeface="Andale WT"/>
                        </a:rPr>
                        <a:t> Değeri</a:t>
                      </a:r>
                      <a:r>
                        <a:rPr lang="tr-TR" sz="1100" b="1" i="0" u="none" strike="noStrike" dirty="0" smtClean="0">
                          <a:solidFill>
                            <a:srgbClr val="000000"/>
                          </a:solidFill>
                          <a:latin typeface="Andale WT"/>
                        </a:rPr>
                        <a:t/>
                      </a:r>
                      <a:br>
                        <a:rPr lang="tr-TR" sz="1100" b="1" i="0" u="none" strike="noStrike" dirty="0" smtClean="0">
                          <a:solidFill>
                            <a:srgbClr val="000000"/>
                          </a:solidFill>
                          <a:latin typeface="Andale WT"/>
                        </a:rPr>
                      </a:br>
                      <a:r>
                        <a:rPr lang="tr-TR" sz="1100" b="1" i="0" u="none" strike="noStrike" dirty="0" smtClean="0">
                          <a:solidFill>
                            <a:srgbClr val="000000"/>
                          </a:solidFill>
                          <a:latin typeface="Andale WT"/>
                        </a:rPr>
                        <a:t>(IF-2010)</a:t>
                      </a:r>
                      <a:endParaRPr lang="tr-TR" sz="1100" b="1" i="0" u="none" strike="noStrike" dirty="0">
                        <a:solidFill>
                          <a:srgbClr val="000000"/>
                        </a:solidFill>
                        <a:latin typeface="Andale W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1" i="0" u="none" strike="noStrike" dirty="0" smtClean="0">
                          <a:solidFill>
                            <a:srgbClr val="000000"/>
                          </a:solidFill>
                          <a:latin typeface="Andale WT"/>
                        </a:rPr>
                        <a:t>TR Adresli </a:t>
                      </a:r>
                      <a:br>
                        <a:rPr lang="tr-TR" sz="1100" b="1" i="0" u="none" strike="noStrike" dirty="0" smtClean="0">
                          <a:solidFill>
                            <a:srgbClr val="000000"/>
                          </a:solidFill>
                          <a:latin typeface="Andale WT"/>
                        </a:rPr>
                      </a:br>
                      <a:r>
                        <a:rPr lang="tr-TR" sz="1100" b="1" i="0" u="none" strike="noStrike" dirty="0" smtClean="0">
                          <a:solidFill>
                            <a:srgbClr val="000000"/>
                          </a:solidFill>
                          <a:latin typeface="Andale WT"/>
                        </a:rPr>
                        <a:t>Yayın Sayısı</a:t>
                      </a:r>
                    </a:p>
                    <a:p>
                      <a:pPr algn="ctr" fontAlgn="b"/>
                      <a:r>
                        <a:rPr lang="tr-TR" sz="1100" b="1" i="0" u="none" strike="noStrike" dirty="0" smtClean="0">
                          <a:solidFill>
                            <a:srgbClr val="000000"/>
                          </a:solidFill>
                          <a:latin typeface="Andale WT"/>
                        </a:rPr>
                        <a:t>79-2011</a:t>
                      </a:r>
                      <a:endParaRPr lang="tr-TR" sz="1100" b="1" i="0" u="none" strike="noStrike" dirty="0">
                        <a:solidFill>
                          <a:srgbClr val="000000"/>
                        </a:solidFill>
                        <a:latin typeface="Andale W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24450">
                <a:tc>
                  <a:txBody>
                    <a:bodyPr/>
                    <a:lstStyle/>
                    <a:p>
                      <a:pPr algn="l" fontAlgn="b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latin typeface="Andale WT"/>
                        </a:rPr>
                        <a:t>CA-A CANCER JOURNAL FOR CLINICIANS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latin typeface="Andale WT"/>
                        </a:rPr>
                        <a:t>94,33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latin typeface="Andale WT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2445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ndale WT"/>
                        </a:rPr>
                        <a:t>NEW ENGLAND JOURNAL OF MEDICINE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latin typeface="Andale WT"/>
                        </a:rPr>
                        <a:t>53,49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 dirty="0" smtClean="0">
                          <a:solidFill>
                            <a:srgbClr val="000000"/>
                          </a:solidFill>
                          <a:latin typeface="Andale WT"/>
                        </a:rPr>
                        <a:t>74</a:t>
                      </a:r>
                      <a:endParaRPr lang="tr-TR" sz="1100" b="0" i="0" u="none" strike="noStrike" dirty="0">
                        <a:solidFill>
                          <a:srgbClr val="000000"/>
                        </a:solidFill>
                        <a:latin typeface="Andale WT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24450">
                <a:tc>
                  <a:txBody>
                    <a:bodyPr/>
                    <a:lstStyle/>
                    <a:p>
                      <a:pPr algn="l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Andale WT"/>
                        </a:rPr>
                        <a:t>ANNUAL REVIEW OF IMMUNOLOGY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latin typeface="Andale WT"/>
                        </a:rPr>
                        <a:t>49,27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Andale WT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2445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Andale WT"/>
                        </a:rPr>
                        <a:t>NATURE REVIEWS MOLECULAR CELL BIOLOGY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latin typeface="Andale WT"/>
                        </a:rPr>
                        <a:t>38,65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Andale WT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24450">
                <a:tc>
                  <a:txBody>
                    <a:bodyPr/>
                    <a:lstStyle/>
                    <a:p>
                      <a:pPr algn="l" fontAlgn="b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latin typeface="Andale WT"/>
                        </a:rPr>
                        <a:t>NATURE REVIEWS CANCER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latin typeface="Andale WT"/>
                        </a:rPr>
                        <a:t>37,18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latin typeface="Andale WT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24450">
                <a:tc>
                  <a:txBody>
                    <a:bodyPr/>
                    <a:lstStyle/>
                    <a:p>
                      <a:pPr algn="l" fontAlgn="b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latin typeface="Andale WT"/>
                        </a:rPr>
                        <a:t>NATURE REVIEWS IMMUNOLOGY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latin typeface="Andale WT"/>
                        </a:rPr>
                        <a:t>35,20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Andale WT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24450">
                <a:tc>
                  <a:txBody>
                    <a:bodyPr/>
                    <a:lstStyle/>
                    <a:p>
                      <a:pPr algn="l" fontAlgn="b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latin typeface="Andale WT"/>
                        </a:rPr>
                        <a:t>LANCET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latin typeface="Andale WT"/>
                        </a:rPr>
                        <a:t>33,63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 dirty="0" smtClean="0">
                          <a:solidFill>
                            <a:srgbClr val="000000"/>
                          </a:solidFill>
                          <a:latin typeface="Andale WT"/>
                        </a:rPr>
                        <a:t>139</a:t>
                      </a:r>
                      <a:endParaRPr lang="tr-TR" sz="1100" b="0" i="0" u="none" strike="noStrike" dirty="0">
                        <a:solidFill>
                          <a:srgbClr val="000000"/>
                        </a:solidFill>
                        <a:latin typeface="Andale WT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24450">
                <a:tc>
                  <a:txBody>
                    <a:bodyPr/>
                    <a:lstStyle/>
                    <a:p>
                      <a:pPr algn="l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Andale WT"/>
                        </a:rPr>
                        <a:t>CELL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latin typeface="Andale WT"/>
                        </a:rPr>
                        <a:t>32,41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Andale WT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24450">
                <a:tc>
                  <a:txBody>
                    <a:bodyPr/>
                    <a:lstStyle/>
                    <a:p>
                      <a:pPr algn="l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Andale WT"/>
                        </a:rPr>
                        <a:t>NATURE BIOTECHNOLOGY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latin typeface="Andale WT"/>
                        </a:rPr>
                        <a:t>31,09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Andale WT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2445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ndale WT"/>
                        </a:rPr>
                        <a:t>JAMA-JOURNAL OF THE AMERICAN MEDICAL ASSOCIATION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latin typeface="Andale WT"/>
                        </a:rPr>
                        <a:t>30,01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 dirty="0" smtClean="0">
                          <a:solidFill>
                            <a:srgbClr val="000000"/>
                          </a:solidFill>
                          <a:latin typeface="Andale WT"/>
                        </a:rPr>
                        <a:t>17</a:t>
                      </a:r>
                      <a:endParaRPr lang="tr-TR" sz="1100" b="0" i="0" u="none" strike="noStrike" dirty="0">
                        <a:solidFill>
                          <a:srgbClr val="000000"/>
                        </a:solidFill>
                        <a:latin typeface="Andale WT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4"/>
          <p:cNvSpPr>
            <a:spLocks noChangeArrowheads="1"/>
          </p:cNvSpPr>
          <p:nvPr/>
        </p:nvSpPr>
        <p:spPr bwMode="auto">
          <a:xfrm>
            <a:off x="0" y="0"/>
            <a:ext cx="9144000" cy="719138"/>
          </a:xfrm>
          <a:prstGeom prst="rect">
            <a:avLst/>
          </a:prstGeom>
          <a:solidFill>
            <a:srgbClr val="F0000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tr-TR" sz="3200" dirty="0" smtClean="0">
                <a:solidFill>
                  <a:schemeClr val="bg1"/>
                </a:solidFill>
                <a:latin typeface="Comic Sans MS" pitchFamily="66" charset="0"/>
              </a:rPr>
              <a:t>    Tıbbi Bilimler JCR Sıralaması (2010) </a:t>
            </a:r>
            <a:endParaRPr lang="tr-TR" sz="3200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1040" name="Rectangle 16"/>
          <p:cNvSpPr>
            <a:spLocks noChangeArrowheads="1"/>
          </p:cNvSpPr>
          <p:nvPr/>
        </p:nvSpPr>
        <p:spPr bwMode="auto">
          <a:xfrm>
            <a:off x="0" y="0"/>
            <a:ext cx="755650" cy="6308725"/>
          </a:xfrm>
          <a:prstGeom prst="rect">
            <a:avLst/>
          </a:prstGeom>
          <a:gradFill rotWithShape="0">
            <a:gsLst>
              <a:gs pos="0">
                <a:schemeClr val="bg1">
                  <a:gamma/>
                  <a:shade val="46275"/>
                  <a:invGamma/>
                </a:schemeClr>
              </a:gs>
              <a:gs pos="100000">
                <a:schemeClr val="bg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tr-TR"/>
          </a:p>
        </p:txBody>
      </p:sp>
      <p:pic>
        <p:nvPicPr>
          <p:cNvPr id="5124" name="Picture 4" descr="log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270625"/>
            <a:ext cx="755650" cy="58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6" name="Line 6"/>
          <p:cNvSpPr>
            <a:spLocks noChangeShapeType="1"/>
          </p:cNvSpPr>
          <p:nvPr/>
        </p:nvSpPr>
        <p:spPr bwMode="auto">
          <a:xfrm>
            <a:off x="1692275" y="1916113"/>
            <a:ext cx="0" cy="649287"/>
          </a:xfrm>
          <a:prstGeom prst="line">
            <a:avLst/>
          </a:prstGeom>
          <a:noFill/>
          <a:ln w="9525">
            <a:noFill/>
            <a:round/>
            <a:headEnd/>
            <a:tailEnd type="triangle" w="med" len="med"/>
          </a:ln>
        </p:spPr>
        <p:txBody>
          <a:bodyPr>
            <a:spAutoFit/>
          </a:bodyPr>
          <a:lstStyle/>
          <a:p>
            <a:endParaRPr lang="tr-TR"/>
          </a:p>
        </p:txBody>
      </p:sp>
      <p:graphicFrame>
        <p:nvGraphicFramePr>
          <p:cNvPr id="8" name="1 Grafik"/>
          <p:cNvGraphicFramePr/>
          <p:nvPr/>
        </p:nvGraphicFramePr>
        <p:xfrm>
          <a:off x="827584" y="881336"/>
          <a:ext cx="8316416" cy="59766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9" name="8 Metin kutusu"/>
          <p:cNvSpPr txBox="1"/>
          <p:nvPr/>
        </p:nvSpPr>
        <p:spPr>
          <a:xfrm>
            <a:off x="755576" y="764704"/>
            <a:ext cx="518457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400" dirty="0" smtClean="0">
                <a:latin typeface="Comic Sans MS" pitchFamily="66" charset="0"/>
              </a:rPr>
              <a:t>ISI-JCR  Dergi Sayısı : 3286</a:t>
            </a:r>
            <a:endParaRPr lang="tr-TR" sz="1400" dirty="0">
              <a:latin typeface="Comic Sans MS" pitchFamily="66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4"/>
          <p:cNvSpPr>
            <a:spLocks noChangeArrowheads="1"/>
          </p:cNvSpPr>
          <p:nvPr/>
        </p:nvSpPr>
        <p:spPr bwMode="auto">
          <a:xfrm>
            <a:off x="0" y="0"/>
            <a:ext cx="9144000" cy="719138"/>
          </a:xfrm>
          <a:prstGeom prst="rect">
            <a:avLst/>
          </a:prstGeom>
          <a:solidFill>
            <a:srgbClr val="F0000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tr-TR" sz="3200" dirty="0" smtClean="0">
                <a:solidFill>
                  <a:schemeClr val="bg1"/>
                </a:solidFill>
                <a:latin typeface="Comic Sans MS" pitchFamily="66" charset="0"/>
              </a:rPr>
              <a:t>Sosyal Bilimler (1979-2011)</a:t>
            </a:r>
            <a:endParaRPr lang="tr-TR" sz="3200" dirty="0">
              <a:solidFill>
                <a:schemeClr val="bg1"/>
              </a:solidFill>
              <a:latin typeface="Comic Sans MS" pitchFamily="66" charset="0"/>
            </a:endParaRPr>
          </a:p>
        </p:txBody>
      </p:sp>
      <p:sp>
        <p:nvSpPr>
          <p:cNvPr id="1040" name="Rectangle 16"/>
          <p:cNvSpPr>
            <a:spLocks noChangeArrowheads="1"/>
          </p:cNvSpPr>
          <p:nvPr/>
        </p:nvSpPr>
        <p:spPr bwMode="auto">
          <a:xfrm>
            <a:off x="0" y="0"/>
            <a:ext cx="755650" cy="6308725"/>
          </a:xfrm>
          <a:prstGeom prst="rect">
            <a:avLst/>
          </a:prstGeom>
          <a:gradFill rotWithShape="0">
            <a:gsLst>
              <a:gs pos="0">
                <a:schemeClr val="bg1">
                  <a:gamma/>
                  <a:shade val="46275"/>
                  <a:invGamma/>
                </a:schemeClr>
              </a:gs>
              <a:gs pos="100000">
                <a:schemeClr val="bg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tr-TR"/>
          </a:p>
        </p:txBody>
      </p:sp>
      <p:pic>
        <p:nvPicPr>
          <p:cNvPr id="5124" name="Picture 4" descr="log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270625"/>
            <a:ext cx="755650" cy="58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6" name="Line 6"/>
          <p:cNvSpPr>
            <a:spLocks noChangeShapeType="1"/>
          </p:cNvSpPr>
          <p:nvPr/>
        </p:nvSpPr>
        <p:spPr bwMode="auto">
          <a:xfrm>
            <a:off x="1692275" y="1916113"/>
            <a:ext cx="0" cy="649287"/>
          </a:xfrm>
          <a:prstGeom prst="line">
            <a:avLst/>
          </a:prstGeom>
          <a:noFill/>
          <a:ln w="9525">
            <a:noFill/>
            <a:round/>
            <a:headEnd/>
            <a:tailEnd type="triangle" w="med" len="med"/>
          </a:ln>
        </p:spPr>
        <p:txBody>
          <a:bodyPr>
            <a:spAutoFit/>
          </a:bodyPr>
          <a:lstStyle/>
          <a:p>
            <a:endParaRPr lang="tr-TR"/>
          </a:p>
        </p:txBody>
      </p:sp>
      <p:graphicFrame>
        <p:nvGraphicFramePr>
          <p:cNvPr id="8" name="7 Tablo"/>
          <p:cNvGraphicFramePr>
            <a:graphicFrameLocks noGrp="1"/>
          </p:cNvGraphicFramePr>
          <p:nvPr/>
        </p:nvGraphicFramePr>
        <p:xfrm>
          <a:off x="1115616" y="836712"/>
          <a:ext cx="7272809" cy="2880319"/>
        </p:xfrm>
        <a:graphic>
          <a:graphicData uri="http://schemas.openxmlformats.org/drawingml/2006/table">
            <a:tbl>
              <a:tblPr/>
              <a:tblGrid>
                <a:gridCol w="5125698"/>
                <a:gridCol w="813938"/>
                <a:gridCol w="1333173"/>
              </a:tblGrid>
              <a:tr h="513153">
                <a:tc>
                  <a:txBody>
                    <a:bodyPr/>
                    <a:lstStyle/>
                    <a:p>
                      <a:pPr algn="ctr" fontAlgn="t"/>
                      <a:r>
                        <a:rPr lang="tr-TR" sz="1100" b="1" i="0" u="none" strike="noStrike" dirty="0" smtClean="0">
                          <a:solidFill>
                            <a:srgbClr val="000000"/>
                          </a:solidFill>
                          <a:latin typeface="Andale WT"/>
                        </a:rPr>
                        <a:t>Dergi Adı</a:t>
                      </a:r>
                      <a:endParaRPr lang="tr-TR" sz="1100" b="1" i="0" u="none" strike="noStrike" dirty="0">
                        <a:solidFill>
                          <a:srgbClr val="000000"/>
                        </a:solidFill>
                        <a:latin typeface="Andale W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1" i="0" u="none" strike="noStrike" dirty="0" smtClean="0">
                          <a:solidFill>
                            <a:srgbClr val="000000"/>
                          </a:solidFill>
                          <a:latin typeface="Andale WT"/>
                        </a:rPr>
                        <a:t>Etki</a:t>
                      </a:r>
                      <a:r>
                        <a:rPr lang="tr-TR" sz="1100" b="1" i="0" u="none" strike="noStrike" baseline="0" dirty="0" smtClean="0">
                          <a:solidFill>
                            <a:srgbClr val="000000"/>
                          </a:solidFill>
                          <a:latin typeface="Andale WT"/>
                        </a:rPr>
                        <a:t> Değeri</a:t>
                      </a:r>
                      <a:r>
                        <a:rPr lang="tr-TR" sz="1100" b="1" i="0" u="none" strike="noStrike" dirty="0" smtClean="0">
                          <a:solidFill>
                            <a:srgbClr val="000000"/>
                          </a:solidFill>
                          <a:latin typeface="Andale WT"/>
                        </a:rPr>
                        <a:t/>
                      </a:r>
                      <a:br>
                        <a:rPr lang="tr-TR" sz="1100" b="1" i="0" u="none" strike="noStrike" dirty="0" smtClean="0">
                          <a:solidFill>
                            <a:srgbClr val="000000"/>
                          </a:solidFill>
                          <a:latin typeface="Andale WT"/>
                        </a:rPr>
                      </a:br>
                      <a:r>
                        <a:rPr lang="tr-TR" sz="1100" b="1" i="0" u="none" strike="noStrike" dirty="0" smtClean="0">
                          <a:solidFill>
                            <a:srgbClr val="000000"/>
                          </a:solidFill>
                          <a:latin typeface="Andale WT"/>
                        </a:rPr>
                        <a:t>(IF-2010)</a:t>
                      </a:r>
                      <a:endParaRPr lang="tr-TR" sz="1100" b="1" i="0" u="none" strike="noStrike" dirty="0">
                        <a:solidFill>
                          <a:srgbClr val="000000"/>
                        </a:solidFill>
                        <a:latin typeface="Andale W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1" i="0" u="none" strike="noStrike" dirty="0" smtClean="0">
                          <a:solidFill>
                            <a:srgbClr val="000000"/>
                          </a:solidFill>
                          <a:latin typeface="Andale WT"/>
                        </a:rPr>
                        <a:t>Web of </a:t>
                      </a:r>
                      <a:r>
                        <a:rPr lang="tr-TR" sz="1100" b="1" i="0" u="none" strike="noStrike" dirty="0" smtClean="0">
                          <a:solidFill>
                            <a:srgbClr val="000000"/>
                          </a:solidFill>
                          <a:latin typeface="Andale WT"/>
                        </a:rPr>
                        <a:t>S</a:t>
                      </a:r>
                      <a:r>
                        <a:rPr lang="en-US" sz="1100" b="1" i="0" u="none" strike="noStrike" dirty="0" err="1" smtClean="0">
                          <a:solidFill>
                            <a:srgbClr val="000000"/>
                          </a:solidFill>
                          <a:latin typeface="Andale WT"/>
                        </a:rPr>
                        <a:t>cience</a:t>
                      </a:r>
                      <a:r>
                        <a:rPr lang="tr-TR" sz="1100" b="1" i="0" u="none" strike="noStrike" dirty="0" smtClean="0">
                          <a:solidFill>
                            <a:srgbClr val="000000"/>
                          </a:solidFill>
                          <a:latin typeface="Andale WT"/>
                        </a:rPr>
                        <a:t/>
                      </a:r>
                      <a:br>
                        <a:rPr lang="tr-TR" sz="1100" b="1" i="0" u="none" strike="noStrike" dirty="0" smtClean="0">
                          <a:solidFill>
                            <a:srgbClr val="000000"/>
                          </a:solidFill>
                          <a:latin typeface="Andale WT"/>
                        </a:rPr>
                      </a:br>
                      <a:r>
                        <a:rPr lang="en-US" sz="1100" b="1" i="0" u="none" strike="noStrike" dirty="0" smtClean="0">
                          <a:solidFill>
                            <a:srgbClr val="000000"/>
                          </a:solidFill>
                          <a:latin typeface="Andale WT"/>
                        </a:rPr>
                        <a:t> </a:t>
                      </a:r>
                      <a:r>
                        <a:rPr lang="tr-TR" sz="1100" b="1" i="0" u="none" strike="noStrike" dirty="0" smtClean="0">
                          <a:solidFill>
                            <a:srgbClr val="000000"/>
                          </a:solidFill>
                          <a:latin typeface="Andale WT"/>
                        </a:rPr>
                        <a:t>Yayın Sayısı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latin typeface="Andale W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198922">
                <a:tc>
                  <a:txBody>
                    <a:bodyPr/>
                    <a:lstStyle/>
                    <a:p>
                      <a:pPr algn="l" fontAlgn="t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Andale WT"/>
                        </a:rPr>
                        <a:t>EXPERT SYSTEMS WITH APPLICATIONS</a:t>
                      </a:r>
                    </a:p>
                  </a:txBody>
                  <a:tcPr marL="8826" marR="8826" marT="882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 sz="1100" b="0" i="0" u="none" strike="noStrike" dirty="0" smtClean="0">
                          <a:solidFill>
                            <a:schemeClr val="tx1"/>
                          </a:solidFill>
                          <a:latin typeface="Andale WT"/>
                        </a:rPr>
                        <a:t>1,92</a:t>
                      </a:r>
                      <a:endParaRPr lang="tr-TR" sz="1100" b="0" i="0" u="none" strike="noStrike" dirty="0">
                        <a:solidFill>
                          <a:schemeClr val="tx1"/>
                        </a:solidFill>
                        <a:latin typeface="Andale WT"/>
                      </a:endParaRPr>
                    </a:p>
                  </a:txBody>
                  <a:tcPr marL="211830" marR="8826" marT="882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100" b="0" i="0" u="none" strike="noStrike" dirty="0">
                          <a:solidFill>
                            <a:schemeClr val="tx1"/>
                          </a:solidFill>
                          <a:latin typeface="Andale WT"/>
                        </a:rPr>
                        <a:t>588</a:t>
                      </a:r>
                    </a:p>
                  </a:txBody>
                  <a:tcPr marL="8826" marR="8826" marT="882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98922"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Andale WT"/>
                        </a:rPr>
                        <a:t>INNOVATION AND CREATIVITY IN EDUCATION</a:t>
                      </a:r>
                    </a:p>
                  </a:txBody>
                  <a:tcPr marL="8826" marR="8826" marT="882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 sz="1100" b="0" i="0" u="none" strike="noStrike" dirty="0" smtClean="0">
                          <a:solidFill>
                            <a:schemeClr val="tx1"/>
                          </a:solidFill>
                          <a:latin typeface="Andale WT"/>
                        </a:rPr>
                        <a:t>-------</a:t>
                      </a:r>
                      <a:endParaRPr lang="tr-TR" sz="1100" b="0" i="0" u="none" strike="noStrike" dirty="0">
                        <a:solidFill>
                          <a:schemeClr val="tx1"/>
                        </a:solidFill>
                        <a:latin typeface="Andale WT"/>
                      </a:endParaRPr>
                    </a:p>
                  </a:txBody>
                  <a:tcPr marL="211830" marR="8826" marT="882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100" b="0" i="0" u="none" strike="noStrike" dirty="0">
                          <a:solidFill>
                            <a:schemeClr val="tx1"/>
                          </a:solidFill>
                          <a:latin typeface="Andale WT"/>
                        </a:rPr>
                        <a:t>489</a:t>
                      </a:r>
                    </a:p>
                  </a:txBody>
                  <a:tcPr marL="8826" marR="8826" marT="882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98922">
                <a:tc>
                  <a:txBody>
                    <a:bodyPr/>
                    <a:lstStyle/>
                    <a:p>
                      <a:pPr algn="l" fontAlgn="t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Andale WT"/>
                        </a:rPr>
                        <a:t>FOOD CHEMISTRY</a:t>
                      </a:r>
                    </a:p>
                  </a:txBody>
                  <a:tcPr marL="8826" marR="8826" marT="882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 sz="1100" b="0" i="0" u="none" strike="noStrike" dirty="0" smtClean="0">
                          <a:solidFill>
                            <a:schemeClr val="tx1"/>
                          </a:solidFill>
                          <a:latin typeface="Andale WT"/>
                        </a:rPr>
                        <a:t>3,45</a:t>
                      </a:r>
                      <a:endParaRPr lang="tr-TR" sz="1100" b="0" i="0" u="none" strike="noStrike" dirty="0">
                        <a:solidFill>
                          <a:schemeClr val="tx1"/>
                        </a:solidFill>
                        <a:latin typeface="Andale WT"/>
                      </a:endParaRPr>
                    </a:p>
                  </a:txBody>
                  <a:tcPr marL="211830" marR="8826" marT="882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100" b="0" i="0" u="none" strike="noStrike" dirty="0">
                          <a:solidFill>
                            <a:schemeClr val="tx1"/>
                          </a:solidFill>
                          <a:latin typeface="Andale WT"/>
                        </a:rPr>
                        <a:t>412</a:t>
                      </a:r>
                    </a:p>
                  </a:txBody>
                  <a:tcPr marL="8826" marR="8826" marT="882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87895"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Andale WT"/>
                        </a:rPr>
                        <a:t>WORLD CONFERENCE ON EDUCATIONAL SCIENCES - NEW TRENDS AND ISSUES IN EDUCATIONAL SCIENCES</a:t>
                      </a:r>
                    </a:p>
                  </a:txBody>
                  <a:tcPr marL="8826" marR="8826" marT="882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 sz="1100" b="0" i="0" u="none" strike="noStrike" dirty="0" smtClean="0">
                          <a:solidFill>
                            <a:schemeClr val="tx1"/>
                          </a:solidFill>
                          <a:latin typeface="Andale WT"/>
                        </a:rPr>
                        <a:t>-------</a:t>
                      </a:r>
                      <a:endParaRPr lang="tr-TR" sz="1100" b="0" i="0" u="none" strike="noStrike" dirty="0">
                        <a:solidFill>
                          <a:schemeClr val="tx1"/>
                        </a:solidFill>
                        <a:latin typeface="Andale WT"/>
                      </a:endParaRPr>
                    </a:p>
                  </a:txBody>
                  <a:tcPr marL="211830" marR="8826" marT="882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100" b="0" i="0" u="none" strike="noStrike" dirty="0">
                          <a:solidFill>
                            <a:schemeClr val="tx1"/>
                          </a:solidFill>
                          <a:latin typeface="Andale WT"/>
                        </a:rPr>
                        <a:t>367</a:t>
                      </a:r>
                    </a:p>
                  </a:txBody>
                  <a:tcPr marL="8826" marR="8826" marT="882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98922">
                <a:tc>
                  <a:txBody>
                    <a:bodyPr/>
                    <a:lstStyle/>
                    <a:p>
                      <a:pPr algn="l" fontAlgn="t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Andale WT"/>
                        </a:rPr>
                        <a:t>KURAM VE UYGULAMADA EGITIM BILIMLERI</a:t>
                      </a:r>
                    </a:p>
                  </a:txBody>
                  <a:tcPr marL="8826" marR="8826" marT="882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 sz="1100" b="0" i="0" u="none" strike="noStrike" dirty="0" smtClean="0">
                          <a:solidFill>
                            <a:schemeClr val="tx1"/>
                          </a:solidFill>
                          <a:latin typeface="Andale WT"/>
                        </a:rPr>
                        <a:t>0,25</a:t>
                      </a:r>
                      <a:endParaRPr lang="tr-TR" sz="1100" b="0" i="0" u="none" strike="noStrike" dirty="0">
                        <a:solidFill>
                          <a:schemeClr val="tx1"/>
                        </a:solidFill>
                        <a:latin typeface="Andale WT"/>
                      </a:endParaRPr>
                    </a:p>
                  </a:txBody>
                  <a:tcPr marL="211830" marR="8826" marT="882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100" b="0" i="0" u="none" strike="noStrike" dirty="0">
                          <a:solidFill>
                            <a:schemeClr val="tx1"/>
                          </a:solidFill>
                          <a:latin typeface="Andale WT"/>
                        </a:rPr>
                        <a:t>301</a:t>
                      </a:r>
                    </a:p>
                  </a:txBody>
                  <a:tcPr marL="8826" marR="8826" marT="882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98922"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ndale WT"/>
                        </a:rPr>
                        <a:t>EUROPEAN JOURNAL OF OPERATIONAL RESEARCH</a:t>
                      </a:r>
                    </a:p>
                  </a:txBody>
                  <a:tcPr marL="8826" marR="8826" marT="882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 sz="1100" b="0" i="0" u="none" strike="noStrike" dirty="0" smtClean="0">
                          <a:solidFill>
                            <a:schemeClr val="tx1"/>
                          </a:solidFill>
                          <a:latin typeface="Andale WT"/>
                        </a:rPr>
                        <a:t>2,15</a:t>
                      </a:r>
                      <a:endParaRPr lang="tr-TR" sz="1100" b="0" i="0" u="none" strike="noStrike" dirty="0">
                        <a:solidFill>
                          <a:schemeClr val="tx1"/>
                        </a:solidFill>
                        <a:latin typeface="Andale WT"/>
                      </a:endParaRPr>
                    </a:p>
                  </a:txBody>
                  <a:tcPr marL="211830" marR="8826" marT="882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100" b="0" i="0" u="none" strike="noStrike" dirty="0">
                          <a:solidFill>
                            <a:schemeClr val="tx1"/>
                          </a:solidFill>
                          <a:latin typeface="Andale WT"/>
                        </a:rPr>
                        <a:t>281</a:t>
                      </a:r>
                    </a:p>
                  </a:txBody>
                  <a:tcPr marL="8826" marR="8826" marT="882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98922">
                <a:tc>
                  <a:txBody>
                    <a:bodyPr/>
                    <a:lstStyle/>
                    <a:p>
                      <a:pPr algn="l" fontAlgn="t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latin typeface="Andale WT"/>
                        </a:rPr>
                        <a:t>MILLI FOLKLOR</a:t>
                      </a:r>
                    </a:p>
                  </a:txBody>
                  <a:tcPr marL="8826" marR="8826" marT="882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 sz="1100" b="0" i="0" u="none" strike="noStrike" dirty="0" smtClean="0">
                          <a:solidFill>
                            <a:schemeClr val="tx1"/>
                          </a:solidFill>
                          <a:latin typeface="Andale WT"/>
                        </a:rPr>
                        <a:t>-------</a:t>
                      </a:r>
                      <a:endParaRPr lang="tr-TR" sz="1100" b="0" i="0" u="none" strike="noStrike" dirty="0">
                        <a:solidFill>
                          <a:schemeClr val="tx1"/>
                        </a:solidFill>
                        <a:latin typeface="Andale WT"/>
                      </a:endParaRPr>
                    </a:p>
                  </a:txBody>
                  <a:tcPr marL="211830" marR="8826" marT="882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100" b="0" i="0" u="none" strike="noStrike" dirty="0">
                          <a:solidFill>
                            <a:schemeClr val="tx1"/>
                          </a:solidFill>
                          <a:latin typeface="Andale WT"/>
                        </a:rPr>
                        <a:t>277</a:t>
                      </a:r>
                    </a:p>
                  </a:txBody>
                  <a:tcPr marL="8826" marR="8826" marT="882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98922"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ndale WT"/>
                        </a:rPr>
                        <a:t>EGITIM VE BILIM-EDUCATION AND SCIENCE</a:t>
                      </a:r>
                    </a:p>
                  </a:txBody>
                  <a:tcPr marL="8826" marR="8826" marT="882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 sz="1100" b="0" i="0" u="none" strike="noStrike" dirty="0" smtClean="0">
                          <a:solidFill>
                            <a:schemeClr val="tx1"/>
                          </a:solidFill>
                          <a:latin typeface="Andale WT"/>
                        </a:rPr>
                        <a:t>0,11</a:t>
                      </a:r>
                      <a:endParaRPr lang="tr-TR" sz="1100" b="0" i="0" u="none" strike="noStrike" dirty="0">
                        <a:solidFill>
                          <a:schemeClr val="tx1"/>
                        </a:solidFill>
                        <a:latin typeface="Andale WT"/>
                      </a:endParaRPr>
                    </a:p>
                  </a:txBody>
                  <a:tcPr marL="211830" marR="8826" marT="882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100" b="0" i="0" u="none" strike="noStrike" dirty="0">
                          <a:solidFill>
                            <a:schemeClr val="tx1"/>
                          </a:solidFill>
                          <a:latin typeface="Andale WT"/>
                        </a:rPr>
                        <a:t>260</a:t>
                      </a:r>
                    </a:p>
                  </a:txBody>
                  <a:tcPr marL="8826" marR="8826" marT="882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87895">
                <a:tc>
                  <a:txBody>
                    <a:bodyPr/>
                    <a:lstStyle/>
                    <a:p>
                      <a:pPr algn="l" fontAlgn="t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latin typeface="Andale WT"/>
                        </a:rPr>
                        <a:t>HACETTEPE UNIVERSITESI EGITIM FAKULTESI DERGISI-HACETTEPE UNIVERSITY JOURNAL OF EDUCATION</a:t>
                      </a:r>
                    </a:p>
                  </a:txBody>
                  <a:tcPr marL="8826" marR="8826" marT="882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 sz="1100" b="0" i="0" u="none" strike="noStrike" dirty="0" smtClean="0">
                          <a:solidFill>
                            <a:schemeClr val="tx1"/>
                          </a:solidFill>
                          <a:latin typeface="Andale WT"/>
                        </a:rPr>
                        <a:t>0,23</a:t>
                      </a:r>
                      <a:endParaRPr lang="tr-TR" sz="1100" b="0" i="0" u="none" strike="noStrike" dirty="0">
                        <a:solidFill>
                          <a:schemeClr val="tx1"/>
                        </a:solidFill>
                        <a:latin typeface="Andale WT"/>
                      </a:endParaRPr>
                    </a:p>
                  </a:txBody>
                  <a:tcPr marL="211830" marR="8826" marT="882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100" b="0" i="0" u="none" strike="noStrike" dirty="0">
                          <a:solidFill>
                            <a:schemeClr val="tx1"/>
                          </a:solidFill>
                          <a:latin typeface="Andale WT"/>
                        </a:rPr>
                        <a:t>225</a:t>
                      </a:r>
                    </a:p>
                  </a:txBody>
                  <a:tcPr marL="8826" marR="8826" marT="882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98922">
                <a:tc>
                  <a:txBody>
                    <a:bodyPr/>
                    <a:lstStyle/>
                    <a:p>
                      <a:pPr algn="l" fontAlgn="t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latin typeface="Andale WT"/>
                        </a:rPr>
                        <a:t>INTERNATIONAL JOURNAL OF PSYCHOPHYSIOLOGY</a:t>
                      </a:r>
                    </a:p>
                  </a:txBody>
                  <a:tcPr marL="8826" marR="8826" marT="882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 sz="1100" b="0" i="0" u="none" strike="noStrike" dirty="0" smtClean="0">
                          <a:solidFill>
                            <a:schemeClr val="tx1"/>
                          </a:solidFill>
                          <a:latin typeface="Andale WT"/>
                        </a:rPr>
                        <a:t>2,37</a:t>
                      </a:r>
                      <a:endParaRPr lang="tr-TR" sz="1100" b="0" i="0" u="none" strike="noStrike" dirty="0">
                        <a:solidFill>
                          <a:schemeClr val="tx1"/>
                        </a:solidFill>
                        <a:latin typeface="Andale WT"/>
                      </a:endParaRPr>
                    </a:p>
                  </a:txBody>
                  <a:tcPr marL="211830" marR="8826" marT="882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100" b="0" i="0" u="none" strike="noStrike" dirty="0">
                          <a:solidFill>
                            <a:schemeClr val="tx1"/>
                          </a:solidFill>
                          <a:latin typeface="Andale WT"/>
                        </a:rPr>
                        <a:t>219</a:t>
                      </a:r>
                    </a:p>
                  </a:txBody>
                  <a:tcPr marL="8826" marR="8826" marT="882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cxnSp>
        <p:nvCxnSpPr>
          <p:cNvPr id="9" name="8 Düz Bağlayıcı"/>
          <p:cNvCxnSpPr/>
          <p:nvPr/>
        </p:nvCxnSpPr>
        <p:spPr>
          <a:xfrm>
            <a:off x="756000" y="3861048"/>
            <a:ext cx="8388000" cy="0"/>
          </a:xfrm>
          <a:prstGeom prst="line">
            <a:avLst/>
          </a:prstGeom>
          <a:ln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graphicFrame>
        <p:nvGraphicFramePr>
          <p:cNvPr id="10" name="9 Tablo"/>
          <p:cNvGraphicFramePr>
            <a:graphicFrameLocks noGrp="1"/>
          </p:cNvGraphicFramePr>
          <p:nvPr/>
        </p:nvGraphicFramePr>
        <p:xfrm>
          <a:off x="1115616" y="4005061"/>
          <a:ext cx="7272809" cy="2792705"/>
        </p:xfrm>
        <a:graphic>
          <a:graphicData uri="http://schemas.openxmlformats.org/drawingml/2006/table">
            <a:tbl>
              <a:tblPr/>
              <a:tblGrid>
                <a:gridCol w="5125700"/>
                <a:gridCol w="813937"/>
                <a:gridCol w="1333172"/>
              </a:tblGrid>
              <a:tr h="456052"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100" b="1" i="0" u="none" strike="noStrike" dirty="0" smtClean="0">
                          <a:solidFill>
                            <a:srgbClr val="000000"/>
                          </a:solidFill>
                          <a:latin typeface="Andale WT"/>
                        </a:rPr>
                        <a:t>Dergi Adı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1" i="0" u="none" strike="noStrike" dirty="0" smtClean="0">
                          <a:solidFill>
                            <a:srgbClr val="000000"/>
                          </a:solidFill>
                          <a:latin typeface="Andale WT"/>
                        </a:rPr>
                        <a:t>Etki</a:t>
                      </a:r>
                      <a:r>
                        <a:rPr lang="tr-TR" sz="1100" b="1" i="0" u="none" strike="noStrike" baseline="0" dirty="0" smtClean="0">
                          <a:solidFill>
                            <a:srgbClr val="000000"/>
                          </a:solidFill>
                          <a:latin typeface="Andale WT"/>
                        </a:rPr>
                        <a:t> Değeri</a:t>
                      </a:r>
                      <a:r>
                        <a:rPr lang="tr-TR" sz="1100" b="1" i="0" u="none" strike="noStrike" dirty="0" smtClean="0">
                          <a:solidFill>
                            <a:srgbClr val="000000"/>
                          </a:solidFill>
                          <a:latin typeface="Andale WT"/>
                        </a:rPr>
                        <a:t/>
                      </a:r>
                      <a:br>
                        <a:rPr lang="tr-TR" sz="1100" b="1" i="0" u="none" strike="noStrike" dirty="0" smtClean="0">
                          <a:solidFill>
                            <a:srgbClr val="000000"/>
                          </a:solidFill>
                          <a:latin typeface="Andale WT"/>
                        </a:rPr>
                      </a:br>
                      <a:r>
                        <a:rPr lang="tr-TR" sz="1100" b="1" i="0" u="none" strike="noStrike" dirty="0" smtClean="0">
                          <a:solidFill>
                            <a:srgbClr val="000000"/>
                          </a:solidFill>
                          <a:latin typeface="Andale WT"/>
                        </a:rPr>
                        <a:t>(IF-2010)</a:t>
                      </a:r>
                      <a:endParaRPr lang="tr-TR" sz="1100" b="1" i="0" u="none" strike="noStrike" dirty="0">
                        <a:solidFill>
                          <a:srgbClr val="000000"/>
                        </a:solidFill>
                        <a:latin typeface="Andale W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1" i="0" u="none" strike="noStrike" dirty="0" smtClean="0">
                          <a:solidFill>
                            <a:srgbClr val="000000"/>
                          </a:solidFill>
                          <a:latin typeface="Andale WT"/>
                        </a:rPr>
                        <a:t>TR Adresli </a:t>
                      </a:r>
                      <a:br>
                        <a:rPr lang="tr-TR" sz="1100" b="1" i="0" u="none" strike="noStrike" dirty="0" smtClean="0">
                          <a:solidFill>
                            <a:srgbClr val="000000"/>
                          </a:solidFill>
                          <a:latin typeface="Andale WT"/>
                        </a:rPr>
                      </a:br>
                      <a:r>
                        <a:rPr lang="tr-TR" sz="1100" b="1" i="0" u="none" strike="noStrike" dirty="0" smtClean="0">
                          <a:solidFill>
                            <a:srgbClr val="000000"/>
                          </a:solidFill>
                          <a:latin typeface="Andale WT"/>
                        </a:rPr>
                        <a:t>Yayın Sayısı</a:t>
                      </a:r>
                    </a:p>
                    <a:p>
                      <a:pPr algn="ctr" fontAlgn="b"/>
                      <a:r>
                        <a:rPr lang="tr-TR" sz="1100" b="1" i="0" u="none" strike="noStrike" dirty="0" smtClean="0">
                          <a:solidFill>
                            <a:srgbClr val="000000"/>
                          </a:solidFill>
                          <a:latin typeface="Andale WT"/>
                        </a:rPr>
                        <a:t>79-2011</a:t>
                      </a:r>
                      <a:endParaRPr lang="tr-TR" sz="1100" b="1" i="0" u="none" strike="noStrike" dirty="0">
                        <a:solidFill>
                          <a:srgbClr val="000000"/>
                        </a:solidFill>
                        <a:latin typeface="Andale W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28026">
                <a:tc>
                  <a:txBody>
                    <a:bodyPr/>
                    <a:lstStyle/>
                    <a:p>
                      <a:pPr algn="l" fontAlgn="b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latin typeface="Andale WT"/>
                        </a:rPr>
                        <a:t>BEHAVIORAL AND BRAIN SCIENCES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 dirty="0" smtClean="0">
                          <a:solidFill>
                            <a:srgbClr val="000000"/>
                          </a:solidFill>
                          <a:latin typeface="Andale WT"/>
                        </a:rPr>
                        <a:t>21,95</a:t>
                      </a:r>
                      <a:endParaRPr lang="tr-TR" sz="1100" b="0" i="0" u="none" strike="noStrike" dirty="0">
                        <a:solidFill>
                          <a:srgbClr val="000000"/>
                        </a:solidFill>
                        <a:latin typeface="Andale WT"/>
                      </a:endParaRP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latin typeface="Andale WT"/>
                        </a:rPr>
                        <a:t>2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28026">
                <a:tc>
                  <a:txBody>
                    <a:bodyPr/>
                    <a:lstStyle/>
                    <a:p>
                      <a:pPr algn="l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Andale WT"/>
                        </a:rPr>
                        <a:t>ANNUAL REVIEW OF PSYCHOLOGY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 dirty="0" smtClean="0">
                          <a:solidFill>
                            <a:srgbClr val="000000"/>
                          </a:solidFill>
                          <a:latin typeface="Andale WT"/>
                        </a:rPr>
                        <a:t>18,28</a:t>
                      </a:r>
                      <a:endParaRPr lang="tr-TR" sz="1100" b="0" i="0" u="none" strike="noStrike" dirty="0">
                        <a:solidFill>
                          <a:srgbClr val="000000"/>
                        </a:solidFill>
                        <a:latin typeface="Andale WT"/>
                      </a:endParaRP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Andale WT"/>
                        </a:rPr>
                        <a:t>2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28026">
                <a:tc>
                  <a:txBody>
                    <a:bodyPr/>
                    <a:lstStyle/>
                    <a:p>
                      <a:pPr algn="l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Andale WT"/>
                        </a:rPr>
                        <a:t>PSYCHOLOGICAL BULLETIN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 dirty="0" smtClean="0">
                          <a:solidFill>
                            <a:srgbClr val="000000"/>
                          </a:solidFill>
                          <a:latin typeface="Andale WT"/>
                        </a:rPr>
                        <a:t>11,97</a:t>
                      </a:r>
                      <a:endParaRPr lang="tr-TR" sz="1100" b="0" i="0" u="none" strike="noStrike" dirty="0">
                        <a:solidFill>
                          <a:srgbClr val="000000"/>
                        </a:solidFill>
                        <a:latin typeface="Andale WT"/>
                      </a:endParaRP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Andale WT"/>
                        </a:rPr>
                        <a:t>0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28026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Andale WT"/>
                        </a:rPr>
                        <a:t>ANNUAL REVIEW OF CLINICAL PSYCHOLOGY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 dirty="0" smtClean="0">
                          <a:solidFill>
                            <a:srgbClr val="000000"/>
                          </a:solidFill>
                          <a:latin typeface="Andale WT"/>
                        </a:rPr>
                        <a:t>9,74</a:t>
                      </a:r>
                      <a:endParaRPr lang="tr-TR" sz="1100" b="0" i="0" u="none" strike="noStrike" dirty="0">
                        <a:solidFill>
                          <a:srgbClr val="000000"/>
                        </a:solidFill>
                        <a:latin typeface="Andale WT"/>
                      </a:endParaRP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Andale WT"/>
                        </a:rPr>
                        <a:t>0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28026">
                <a:tc>
                  <a:txBody>
                    <a:bodyPr/>
                    <a:lstStyle/>
                    <a:p>
                      <a:pPr algn="l" fontAlgn="b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latin typeface="Andale WT"/>
                        </a:rPr>
                        <a:t>TRENDS IN COGNITIVE SCIENCES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 dirty="0" smtClean="0">
                          <a:solidFill>
                            <a:srgbClr val="000000"/>
                          </a:solidFill>
                          <a:latin typeface="Andale WT"/>
                        </a:rPr>
                        <a:t>9,68</a:t>
                      </a:r>
                      <a:endParaRPr lang="tr-TR" sz="1100" b="0" i="0" u="none" strike="noStrike" dirty="0">
                        <a:solidFill>
                          <a:srgbClr val="000000"/>
                        </a:solidFill>
                        <a:latin typeface="Andale WT"/>
                      </a:endParaRP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latin typeface="Andale WT"/>
                        </a:rPr>
                        <a:t>0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28026">
                <a:tc>
                  <a:txBody>
                    <a:bodyPr/>
                    <a:lstStyle/>
                    <a:p>
                      <a:pPr algn="l" fontAlgn="b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latin typeface="Andale WT"/>
                        </a:rPr>
                        <a:t>PROGRESS IN LIPID RESEARCH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Andale WT"/>
                        </a:rPr>
                        <a:t>9,51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Andale WT"/>
                        </a:rPr>
                        <a:t>1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28026">
                <a:tc>
                  <a:txBody>
                    <a:bodyPr/>
                    <a:lstStyle/>
                    <a:p>
                      <a:pPr algn="l" fontAlgn="b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latin typeface="Andale WT"/>
                        </a:rPr>
                        <a:t>NEUROSCIENCE AND BIOBEHAVIORAL REVIEWS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 dirty="0" smtClean="0">
                          <a:solidFill>
                            <a:srgbClr val="000000"/>
                          </a:solidFill>
                          <a:latin typeface="Andale WT"/>
                        </a:rPr>
                        <a:t>9,01</a:t>
                      </a:r>
                      <a:endParaRPr lang="tr-TR" sz="1100" b="0" i="0" u="none" strike="noStrike" dirty="0">
                        <a:solidFill>
                          <a:srgbClr val="000000"/>
                        </a:solidFill>
                        <a:latin typeface="Andale WT"/>
                      </a:endParaRP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 dirty="0" smtClean="0">
                          <a:solidFill>
                            <a:srgbClr val="000000"/>
                          </a:solidFill>
                          <a:latin typeface="Andale WT"/>
                        </a:rPr>
                        <a:t>2</a:t>
                      </a:r>
                      <a:endParaRPr lang="tr-TR" sz="1100" b="0" i="0" u="none" strike="noStrike" dirty="0">
                        <a:solidFill>
                          <a:srgbClr val="000000"/>
                        </a:solidFill>
                        <a:latin typeface="Andale WT"/>
                      </a:endParaRP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28026">
                <a:tc>
                  <a:txBody>
                    <a:bodyPr/>
                    <a:lstStyle/>
                    <a:p>
                      <a:pPr algn="l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Andale WT"/>
                        </a:rPr>
                        <a:t>ANNUAL REVIEW OF NUTRITION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 dirty="0" smtClean="0">
                          <a:solidFill>
                            <a:srgbClr val="000000"/>
                          </a:solidFill>
                          <a:latin typeface="Andale WT"/>
                        </a:rPr>
                        <a:t>7,87</a:t>
                      </a:r>
                      <a:endParaRPr lang="tr-TR" sz="1100" b="0" i="0" u="none" strike="noStrike" dirty="0">
                        <a:solidFill>
                          <a:srgbClr val="000000"/>
                        </a:solidFill>
                        <a:latin typeface="Andale WT"/>
                      </a:endParaRP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Andale WT"/>
                        </a:rPr>
                        <a:t>1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28026">
                <a:tc>
                  <a:txBody>
                    <a:bodyPr/>
                    <a:lstStyle/>
                    <a:p>
                      <a:pPr algn="l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Andale WT"/>
                        </a:rPr>
                        <a:t>PSYCHOLOGICAL REVIEW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 dirty="0" smtClean="0">
                          <a:solidFill>
                            <a:srgbClr val="000000"/>
                          </a:solidFill>
                          <a:latin typeface="Andale WT"/>
                        </a:rPr>
                        <a:t>7,78</a:t>
                      </a:r>
                      <a:endParaRPr lang="tr-TR" sz="1100" b="0" i="0" u="none" strike="noStrike" dirty="0">
                        <a:solidFill>
                          <a:srgbClr val="000000"/>
                        </a:solidFill>
                        <a:latin typeface="Andale WT"/>
                      </a:endParaRP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Andale WT"/>
                        </a:rPr>
                        <a:t>1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28026">
                <a:tc>
                  <a:txBody>
                    <a:bodyPr/>
                    <a:lstStyle/>
                    <a:p>
                      <a:pPr algn="l" fontAlgn="b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latin typeface="Andale WT"/>
                        </a:rPr>
                        <a:t>JOURNAL OF ECONOMIC LITERATURE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 dirty="0" smtClean="0">
                          <a:solidFill>
                            <a:srgbClr val="000000"/>
                          </a:solidFill>
                          <a:latin typeface="Andale WT"/>
                        </a:rPr>
                        <a:t>7,43</a:t>
                      </a:r>
                      <a:endParaRPr lang="tr-TR" sz="1100" b="0" i="0" u="none" strike="noStrike" dirty="0">
                        <a:solidFill>
                          <a:srgbClr val="000000"/>
                        </a:solidFill>
                        <a:latin typeface="Andale WT"/>
                      </a:endParaRP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 dirty="0" smtClean="0">
                          <a:solidFill>
                            <a:srgbClr val="000000"/>
                          </a:solidFill>
                          <a:latin typeface="Andale WT"/>
                        </a:rPr>
                        <a:t>2</a:t>
                      </a:r>
                      <a:endParaRPr lang="tr-TR" sz="1100" b="0" i="0" u="none" strike="noStrike" dirty="0">
                        <a:solidFill>
                          <a:srgbClr val="000000"/>
                        </a:solidFill>
                        <a:latin typeface="Andale WT"/>
                      </a:endParaRP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4"/>
          <p:cNvSpPr>
            <a:spLocks noChangeArrowheads="1"/>
          </p:cNvSpPr>
          <p:nvPr/>
        </p:nvSpPr>
        <p:spPr bwMode="auto">
          <a:xfrm>
            <a:off x="0" y="0"/>
            <a:ext cx="9144000" cy="719138"/>
          </a:xfrm>
          <a:prstGeom prst="rect">
            <a:avLst/>
          </a:prstGeom>
          <a:solidFill>
            <a:srgbClr val="F0000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tr-TR" sz="3200" dirty="0" smtClean="0">
                <a:solidFill>
                  <a:schemeClr val="bg1"/>
                </a:solidFill>
                <a:latin typeface="Comic Sans MS" pitchFamily="66" charset="0"/>
              </a:rPr>
              <a:t>Sosyal Bilimler JCR Sıralaması (2010) </a:t>
            </a:r>
            <a:endParaRPr lang="tr-TR" sz="3200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1040" name="Rectangle 16"/>
          <p:cNvSpPr>
            <a:spLocks noChangeArrowheads="1"/>
          </p:cNvSpPr>
          <p:nvPr/>
        </p:nvSpPr>
        <p:spPr bwMode="auto">
          <a:xfrm>
            <a:off x="0" y="0"/>
            <a:ext cx="755650" cy="6308725"/>
          </a:xfrm>
          <a:prstGeom prst="rect">
            <a:avLst/>
          </a:prstGeom>
          <a:gradFill rotWithShape="0">
            <a:gsLst>
              <a:gs pos="0">
                <a:schemeClr val="bg1">
                  <a:gamma/>
                  <a:shade val="46275"/>
                  <a:invGamma/>
                </a:schemeClr>
              </a:gs>
              <a:gs pos="100000">
                <a:schemeClr val="bg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tr-TR"/>
          </a:p>
        </p:txBody>
      </p:sp>
      <p:pic>
        <p:nvPicPr>
          <p:cNvPr id="5124" name="Picture 4" descr="log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270625"/>
            <a:ext cx="755650" cy="58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6" name="Line 6"/>
          <p:cNvSpPr>
            <a:spLocks noChangeShapeType="1"/>
          </p:cNvSpPr>
          <p:nvPr/>
        </p:nvSpPr>
        <p:spPr bwMode="auto">
          <a:xfrm>
            <a:off x="1692275" y="1916113"/>
            <a:ext cx="0" cy="649287"/>
          </a:xfrm>
          <a:prstGeom prst="line">
            <a:avLst/>
          </a:prstGeom>
          <a:noFill/>
          <a:ln w="9525">
            <a:noFill/>
            <a:round/>
            <a:headEnd/>
            <a:tailEnd type="triangle" w="med" len="med"/>
          </a:ln>
        </p:spPr>
        <p:txBody>
          <a:bodyPr>
            <a:spAutoFit/>
          </a:bodyPr>
          <a:lstStyle/>
          <a:p>
            <a:endParaRPr lang="tr-TR"/>
          </a:p>
        </p:txBody>
      </p:sp>
      <p:graphicFrame>
        <p:nvGraphicFramePr>
          <p:cNvPr id="8" name="1 Grafik"/>
          <p:cNvGraphicFramePr/>
          <p:nvPr/>
        </p:nvGraphicFramePr>
        <p:xfrm>
          <a:off x="755576" y="980728"/>
          <a:ext cx="8064896" cy="56166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9" name="8 Metin kutusu"/>
          <p:cNvSpPr txBox="1"/>
          <p:nvPr/>
        </p:nvSpPr>
        <p:spPr>
          <a:xfrm>
            <a:off x="755576" y="764704"/>
            <a:ext cx="518457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400" dirty="0" smtClean="0">
                <a:latin typeface="Comic Sans MS" pitchFamily="66" charset="0"/>
              </a:rPr>
              <a:t>ISI-JCR  Dergi Sayısı : 2819</a:t>
            </a:r>
            <a:endParaRPr lang="tr-TR" sz="1400" dirty="0">
              <a:latin typeface="Comic Sans MS" pitchFamily="66" charset="0"/>
            </a:endParaRPr>
          </a:p>
        </p:txBody>
      </p:sp>
      <p:sp>
        <p:nvSpPr>
          <p:cNvPr id="10" name="9 Dikdörtgen"/>
          <p:cNvSpPr/>
          <p:nvPr/>
        </p:nvSpPr>
        <p:spPr>
          <a:xfrm>
            <a:off x="1403648" y="1052736"/>
            <a:ext cx="648072" cy="3600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>
                <a:solidFill>
                  <a:schemeClr val="tx1"/>
                </a:solidFill>
              </a:rPr>
              <a:t>473</a:t>
            </a:r>
            <a:endParaRPr lang="tr-TR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4"/>
          <p:cNvSpPr>
            <a:spLocks noChangeArrowheads="1"/>
          </p:cNvSpPr>
          <p:nvPr/>
        </p:nvSpPr>
        <p:spPr bwMode="auto">
          <a:xfrm>
            <a:off x="0" y="0"/>
            <a:ext cx="9144000" cy="719138"/>
          </a:xfrm>
          <a:prstGeom prst="rect">
            <a:avLst/>
          </a:prstGeom>
          <a:solidFill>
            <a:srgbClr val="F0000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tr-TR" sz="3200" dirty="0" smtClean="0">
                <a:solidFill>
                  <a:schemeClr val="bg1"/>
                </a:solidFill>
                <a:latin typeface="Comic Sans MS" pitchFamily="66" charset="0"/>
              </a:rPr>
              <a:t>Dişçilik (1979-2011)</a:t>
            </a:r>
            <a:endParaRPr lang="tr-TR" sz="3200" dirty="0">
              <a:solidFill>
                <a:schemeClr val="bg1"/>
              </a:solidFill>
              <a:latin typeface="Comic Sans MS" pitchFamily="66" charset="0"/>
            </a:endParaRPr>
          </a:p>
        </p:txBody>
      </p:sp>
      <p:sp>
        <p:nvSpPr>
          <p:cNvPr id="1040" name="Rectangle 16"/>
          <p:cNvSpPr>
            <a:spLocks noChangeArrowheads="1"/>
          </p:cNvSpPr>
          <p:nvPr/>
        </p:nvSpPr>
        <p:spPr bwMode="auto">
          <a:xfrm>
            <a:off x="0" y="0"/>
            <a:ext cx="755650" cy="6308725"/>
          </a:xfrm>
          <a:prstGeom prst="rect">
            <a:avLst/>
          </a:prstGeom>
          <a:gradFill rotWithShape="0">
            <a:gsLst>
              <a:gs pos="0">
                <a:schemeClr val="bg1">
                  <a:gamma/>
                  <a:shade val="46275"/>
                  <a:invGamma/>
                </a:schemeClr>
              </a:gs>
              <a:gs pos="100000">
                <a:schemeClr val="bg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tr-TR"/>
          </a:p>
        </p:txBody>
      </p:sp>
      <p:pic>
        <p:nvPicPr>
          <p:cNvPr id="5124" name="Picture 4" descr="log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270625"/>
            <a:ext cx="755650" cy="58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6" name="Line 6"/>
          <p:cNvSpPr>
            <a:spLocks noChangeShapeType="1"/>
          </p:cNvSpPr>
          <p:nvPr/>
        </p:nvSpPr>
        <p:spPr bwMode="auto">
          <a:xfrm>
            <a:off x="1692275" y="1916113"/>
            <a:ext cx="0" cy="649287"/>
          </a:xfrm>
          <a:prstGeom prst="line">
            <a:avLst/>
          </a:prstGeom>
          <a:noFill/>
          <a:ln w="9525">
            <a:noFill/>
            <a:round/>
            <a:headEnd/>
            <a:tailEnd type="triangle" w="med" len="med"/>
          </a:ln>
        </p:spPr>
        <p:txBody>
          <a:bodyPr>
            <a:spAutoFit/>
          </a:bodyPr>
          <a:lstStyle/>
          <a:p>
            <a:endParaRPr lang="tr-TR"/>
          </a:p>
        </p:txBody>
      </p:sp>
      <p:graphicFrame>
        <p:nvGraphicFramePr>
          <p:cNvPr id="9" name="8 Tablo"/>
          <p:cNvGraphicFramePr>
            <a:graphicFrameLocks noGrp="1"/>
          </p:cNvGraphicFramePr>
          <p:nvPr/>
        </p:nvGraphicFramePr>
        <p:xfrm>
          <a:off x="1259632" y="836712"/>
          <a:ext cx="6984776" cy="2770972"/>
        </p:xfrm>
        <a:graphic>
          <a:graphicData uri="http://schemas.openxmlformats.org/drawingml/2006/table">
            <a:tbl>
              <a:tblPr/>
              <a:tblGrid>
                <a:gridCol w="4681705"/>
                <a:gridCol w="818067"/>
                <a:gridCol w="1485004"/>
              </a:tblGrid>
              <a:tr h="627299">
                <a:tc>
                  <a:txBody>
                    <a:bodyPr/>
                    <a:lstStyle/>
                    <a:p>
                      <a:pPr algn="ctr" fontAlgn="t"/>
                      <a:r>
                        <a:rPr lang="tr-TR" sz="1100" b="1" i="0" u="none" strike="noStrike" dirty="0" smtClean="0">
                          <a:solidFill>
                            <a:srgbClr val="000000"/>
                          </a:solidFill>
                          <a:latin typeface="Andale WT"/>
                        </a:rPr>
                        <a:t>Dergi Adı</a:t>
                      </a:r>
                      <a:endParaRPr lang="tr-TR" sz="1100" b="1" i="0" u="none" strike="noStrike" dirty="0">
                        <a:solidFill>
                          <a:srgbClr val="000000"/>
                        </a:solidFill>
                        <a:latin typeface="Andale W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1" i="0" u="none" strike="noStrike" dirty="0" smtClean="0">
                          <a:solidFill>
                            <a:srgbClr val="000000"/>
                          </a:solidFill>
                          <a:latin typeface="Andale WT"/>
                        </a:rPr>
                        <a:t>Etki</a:t>
                      </a:r>
                      <a:r>
                        <a:rPr lang="tr-TR" sz="1100" b="1" i="0" u="none" strike="noStrike" baseline="0" dirty="0" smtClean="0">
                          <a:solidFill>
                            <a:srgbClr val="000000"/>
                          </a:solidFill>
                          <a:latin typeface="Andale WT"/>
                        </a:rPr>
                        <a:t> Değeri</a:t>
                      </a:r>
                      <a:r>
                        <a:rPr lang="tr-TR" sz="1100" b="1" i="0" u="none" strike="noStrike" dirty="0" smtClean="0">
                          <a:solidFill>
                            <a:srgbClr val="000000"/>
                          </a:solidFill>
                          <a:latin typeface="Andale WT"/>
                        </a:rPr>
                        <a:t/>
                      </a:r>
                      <a:br>
                        <a:rPr lang="tr-TR" sz="1100" b="1" i="0" u="none" strike="noStrike" dirty="0" smtClean="0">
                          <a:solidFill>
                            <a:srgbClr val="000000"/>
                          </a:solidFill>
                          <a:latin typeface="Andale WT"/>
                        </a:rPr>
                      </a:br>
                      <a:r>
                        <a:rPr lang="tr-TR" sz="1100" b="1" i="0" u="none" strike="noStrike" dirty="0" smtClean="0">
                          <a:solidFill>
                            <a:srgbClr val="000000"/>
                          </a:solidFill>
                          <a:latin typeface="Andale WT"/>
                        </a:rPr>
                        <a:t>(IF-2010)</a:t>
                      </a:r>
                      <a:endParaRPr lang="tr-TR" sz="1100" b="1" i="0" u="none" strike="noStrike" dirty="0">
                        <a:solidFill>
                          <a:srgbClr val="000000"/>
                        </a:solidFill>
                        <a:latin typeface="Andale W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1" i="0" u="none" strike="noStrike" dirty="0" smtClean="0">
                          <a:solidFill>
                            <a:srgbClr val="000000"/>
                          </a:solidFill>
                          <a:latin typeface="Andale WT"/>
                        </a:rPr>
                        <a:t>Web of </a:t>
                      </a:r>
                      <a:r>
                        <a:rPr lang="tr-TR" sz="1100" b="1" i="0" u="none" strike="noStrike" dirty="0" smtClean="0">
                          <a:solidFill>
                            <a:srgbClr val="000000"/>
                          </a:solidFill>
                          <a:latin typeface="Andale WT"/>
                        </a:rPr>
                        <a:t>S</a:t>
                      </a:r>
                      <a:r>
                        <a:rPr lang="en-US" sz="1100" b="1" i="0" u="none" strike="noStrike" dirty="0" err="1" smtClean="0">
                          <a:solidFill>
                            <a:srgbClr val="000000"/>
                          </a:solidFill>
                          <a:latin typeface="Andale WT"/>
                        </a:rPr>
                        <a:t>cience</a:t>
                      </a:r>
                      <a:r>
                        <a:rPr lang="tr-TR" sz="1100" b="1" i="0" u="none" strike="noStrike" dirty="0" smtClean="0">
                          <a:solidFill>
                            <a:srgbClr val="000000"/>
                          </a:solidFill>
                          <a:latin typeface="Andale WT"/>
                        </a:rPr>
                        <a:t/>
                      </a:r>
                      <a:br>
                        <a:rPr lang="tr-TR" sz="1100" b="1" i="0" u="none" strike="noStrike" dirty="0" smtClean="0">
                          <a:solidFill>
                            <a:srgbClr val="000000"/>
                          </a:solidFill>
                          <a:latin typeface="Andale WT"/>
                        </a:rPr>
                      </a:br>
                      <a:r>
                        <a:rPr lang="en-US" sz="1100" b="1" i="0" u="none" strike="noStrike" dirty="0" smtClean="0">
                          <a:solidFill>
                            <a:srgbClr val="000000"/>
                          </a:solidFill>
                          <a:latin typeface="Andale WT"/>
                        </a:rPr>
                        <a:t> </a:t>
                      </a:r>
                      <a:r>
                        <a:rPr lang="tr-TR" sz="1100" b="1" i="0" u="none" strike="noStrike" dirty="0" smtClean="0">
                          <a:solidFill>
                            <a:srgbClr val="000000"/>
                          </a:solidFill>
                          <a:latin typeface="Andale WT"/>
                        </a:rPr>
                        <a:t>Yayın Sayısı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latin typeface="Andale W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179180">
                <a:tc>
                  <a:txBody>
                    <a:bodyPr/>
                    <a:lstStyle/>
                    <a:p>
                      <a:pPr algn="l" fontAlgn="t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latin typeface="Andale WT"/>
                        </a:rPr>
                        <a:t>JOURNAL OF DENTAL RESEARCH</a:t>
                      </a:r>
                    </a:p>
                  </a:txBody>
                  <a:tcPr marL="8610" marR="8610" marT="861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100" b="0" i="0" u="none" strike="noStrike" dirty="0" smtClean="0">
                          <a:solidFill>
                            <a:schemeClr val="tx1"/>
                          </a:solidFill>
                          <a:latin typeface="Andale WT"/>
                        </a:rPr>
                        <a:t>3,77</a:t>
                      </a:r>
                      <a:endParaRPr lang="tr-TR" sz="1100" b="0" i="0" u="none" strike="noStrike" dirty="0">
                        <a:solidFill>
                          <a:schemeClr val="tx1"/>
                        </a:solidFill>
                        <a:latin typeface="Andale WT"/>
                      </a:endParaRPr>
                    </a:p>
                  </a:txBody>
                  <a:tcPr marL="8610" marR="8610" marT="861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100" b="0" i="0" u="none" strike="noStrike" dirty="0">
                          <a:solidFill>
                            <a:schemeClr val="tx1"/>
                          </a:solidFill>
                          <a:latin typeface="Andale WT"/>
                        </a:rPr>
                        <a:t>408</a:t>
                      </a:r>
                    </a:p>
                  </a:txBody>
                  <a:tcPr marL="8610" marR="8610" marT="861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201633">
                <a:tc>
                  <a:txBody>
                    <a:bodyPr/>
                    <a:lstStyle/>
                    <a:p>
                      <a:pPr algn="l" fontAlgn="t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Andale WT"/>
                        </a:rPr>
                        <a:t>ANGLE ORTHODONTIST</a:t>
                      </a:r>
                    </a:p>
                  </a:txBody>
                  <a:tcPr marL="8610" marR="8610" marT="861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100" b="0" i="0" u="none" strike="noStrike" dirty="0" smtClean="0">
                          <a:solidFill>
                            <a:schemeClr val="tx1"/>
                          </a:solidFill>
                          <a:latin typeface="Andale WT"/>
                        </a:rPr>
                        <a:t>1</a:t>
                      </a:r>
                      <a:endParaRPr lang="tr-TR" sz="1100" b="0" i="0" u="none" strike="noStrike" dirty="0">
                        <a:solidFill>
                          <a:schemeClr val="tx1"/>
                        </a:solidFill>
                        <a:latin typeface="Andale WT"/>
                      </a:endParaRPr>
                    </a:p>
                  </a:txBody>
                  <a:tcPr marL="8610" marR="8610" marT="861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100" b="0" i="0" u="none" strike="noStrike" dirty="0">
                          <a:solidFill>
                            <a:schemeClr val="tx1"/>
                          </a:solidFill>
                          <a:latin typeface="Andale WT"/>
                        </a:rPr>
                        <a:t>238</a:t>
                      </a:r>
                    </a:p>
                  </a:txBody>
                  <a:tcPr marL="8610" marR="8610" marT="861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79180">
                <a:tc>
                  <a:txBody>
                    <a:bodyPr/>
                    <a:lstStyle/>
                    <a:p>
                      <a:pPr algn="l" fontAlgn="t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latin typeface="Andale WT"/>
                        </a:rPr>
                        <a:t>JOURNAL OF PERIODONTOLOGY</a:t>
                      </a:r>
                    </a:p>
                  </a:txBody>
                  <a:tcPr marL="8610" marR="8610" marT="861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100" b="0" i="0" u="none" strike="noStrike" dirty="0" smtClean="0">
                          <a:solidFill>
                            <a:schemeClr val="tx1"/>
                          </a:solidFill>
                          <a:latin typeface="Andale WT"/>
                        </a:rPr>
                        <a:t>2,47</a:t>
                      </a:r>
                      <a:endParaRPr lang="tr-TR" sz="1100" b="0" i="0" u="none" strike="noStrike" dirty="0">
                        <a:solidFill>
                          <a:schemeClr val="tx1"/>
                        </a:solidFill>
                        <a:latin typeface="Andale WT"/>
                      </a:endParaRPr>
                    </a:p>
                  </a:txBody>
                  <a:tcPr marL="8610" marR="8610" marT="861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100" b="0" i="0" u="none" strike="noStrike" dirty="0">
                          <a:solidFill>
                            <a:schemeClr val="tx1"/>
                          </a:solidFill>
                          <a:latin typeface="Andale WT"/>
                        </a:rPr>
                        <a:t>224</a:t>
                      </a:r>
                    </a:p>
                  </a:txBody>
                  <a:tcPr marL="8610" marR="8610" marT="861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179180">
                <a:tc>
                  <a:txBody>
                    <a:bodyPr/>
                    <a:lstStyle/>
                    <a:p>
                      <a:pPr algn="l" fontAlgn="t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Andale WT"/>
                        </a:rPr>
                        <a:t>JOURNAL OF PROSTHETIC DENTISTRY</a:t>
                      </a:r>
                    </a:p>
                  </a:txBody>
                  <a:tcPr marL="8610" marR="8610" marT="861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100" b="0" i="0" u="none" strike="noStrike" dirty="0" smtClean="0">
                          <a:solidFill>
                            <a:schemeClr val="tx1"/>
                          </a:solidFill>
                          <a:latin typeface="Andale WT"/>
                        </a:rPr>
                        <a:t>1,30</a:t>
                      </a:r>
                      <a:endParaRPr lang="tr-TR" sz="1100" b="0" i="0" u="none" strike="noStrike" dirty="0">
                        <a:solidFill>
                          <a:schemeClr val="tx1"/>
                        </a:solidFill>
                        <a:latin typeface="Andale WT"/>
                      </a:endParaRPr>
                    </a:p>
                  </a:txBody>
                  <a:tcPr marL="8610" marR="8610" marT="861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100" b="0" i="0" u="none" strike="noStrike" dirty="0">
                          <a:solidFill>
                            <a:schemeClr val="tx1"/>
                          </a:solidFill>
                          <a:latin typeface="Andale WT"/>
                        </a:rPr>
                        <a:t>215</a:t>
                      </a:r>
                    </a:p>
                  </a:txBody>
                  <a:tcPr marL="8610" marR="8610" marT="861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79180"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ndale WT"/>
                        </a:rPr>
                        <a:t>JOURNAL OF ORAL AND MAXILLOFACIAL SURGERY</a:t>
                      </a:r>
                    </a:p>
                  </a:txBody>
                  <a:tcPr marL="8610" marR="8610" marT="861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100" b="0" i="0" u="none" strike="noStrike" dirty="0" smtClean="0">
                          <a:solidFill>
                            <a:schemeClr val="tx1"/>
                          </a:solidFill>
                          <a:latin typeface="Andale WT"/>
                        </a:rPr>
                        <a:t>1,30</a:t>
                      </a:r>
                      <a:endParaRPr lang="tr-TR" sz="1100" b="0" i="0" u="none" strike="noStrike" dirty="0">
                        <a:solidFill>
                          <a:schemeClr val="tx1"/>
                        </a:solidFill>
                        <a:latin typeface="Andale WT"/>
                      </a:endParaRPr>
                    </a:p>
                  </a:txBody>
                  <a:tcPr marL="8610" marR="8610" marT="861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100" b="0" i="0" u="none" strike="noStrike" dirty="0">
                          <a:solidFill>
                            <a:schemeClr val="tx1"/>
                          </a:solidFill>
                          <a:latin typeface="Andale WT"/>
                        </a:rPr>
                        <a:t>206</a:t>
                      </a:r>
                    </a:p>
                  </a:txBody>
                  <a:tcPr marL="8610" marR="8610" marT="861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80364"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Andale WT"/>
                        </a:rPr>
                        <a:t>ORAL SURGERY ORAL MEDICINE ORAL PATHOLOGY ORAL RADIOLOGY AND ENDODONTOLOGY</a:t>
                      </a:r>
                    </a:p>
                  </a:txBody>
                  <a:tcPr marL="8610" marR="8610" marT="861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100" b="0" i="0" u="none" strike="noStrike" dirty="0" smtClean="0">
                          <a:solidFill>
                            <a:schemeClr val="tx1"/>
                          </a:solidFill>
                          <a:latin typeface="Andale WT"/>
                        </a:rPr>
                        <a:t>1,41</a:t>
                      </a:r>
                      <a:endParaRPr lang="tr-TR" sz="1100" b="0" i="0" u="none" strike="noStrike" dirty="0">
                        <a:solidFill>
                          <a:schemeClr val="tx1"/>
                        </a:solidFill>
                        <a:latin typeface="Andale WT"/>
                      </a:endParaRPr>
                    </a:p>
                  </a:txBody>
                  <a:tcPr marL="8610" marR="8610" marT="861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100" b="0" i="0" u="none" strike="noStrike" dirty="0">
                          <a:solidFill>
                            <a:schemeClr val="tx1"/>
                          </a:solidFill>
                          <a:latin typeface="Andale WT"/>
                        </a:rPr>
                        <a:t>198</a:t>
                      </a:r>
                    </a:p>
                  </a:txBody>
                  <a:tcPr marL="8610" marR="8610" marT="861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79180">
                <a:tc>
                  <a:txBody>
                    <a:bodyPr/>
                    <a:lstStyle/>
                    <a:p>
                      <a:pPr algn="l" fontAlgn="t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latin typeface="Andale WT"/>
                        </a:rPr>
                        <a:t>JOURNAL OF ENDODONTICS</a:t>
                      </a:r>
                    </a:p>
                  </a:txBody>
                  <a:tcPr marL="8610" marR="8610" marT="861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100" b="0" i="0" u="none" strike="noStrike" dirty="0" smtClean="0">
                          <a:solidFill>
                            <a:schemeClr val="tx1"/>
                          </a:solidFill>
                          <a:latin typeface="Andale WT"/>
                        </a:rPr>
                        <a:t>3,29</a:t>
                      </a:r>
                      <a:endParaRPr lang="tr-TR" sz="1100" b="0" i="0" u="none" strike="noStrike" dirty="0">
                        <a:solidFill>
                          <a:schemeClr val="tx1"/>
                        </a:solidFill>
                        <a:latin typeface="Andale WT"/>
                      </a:endParaRPr>
                    </a:p>
                  </a:txBody>
                  <a:tcPr marL="8610" marR="8610" marT="861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100" b="0" i="0" u="none" strike="noStrike" dirty="0">
                          <a:solidFill>
                            <a:schemeClr val="tx1"/>
                          </a:solidFill>
                          <a:latin typeface="Andale WT"/>
                        </a:rPr>
                        <a:t>194</a:t>
                      </a:r>
                    </a:p>
                  </a:txBody>
                  <a:tcPr marL="8610" marR="8610" marT="861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179180">
                <a:tc>
                  <a:txBody>
                    <a:bodyPr/>
                    <a:lstStyle/>
                    <a:p>
                      <a:pPr algn="l" fontAlgn="t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latin typeface="Andale WT"/>
                        </a:rPr>
                        <a:t>JOURNAL OF ORAL REHABILITATION</a:t>
                      </a:r>
                    </a:p>
                  </a:txBody>
                  <a:tcPr marL="8610" marR="8610" marT="861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100" b="0" i="0" u="none" strike="noStrike" dirty="0" smtClean="0">
                          <a:solidFill>
                            <a:schemeClr val="tx1"/>
                          </a:solidFill>
                          <a:latin typeface="Andale WT"/>
                        </a:rPr>
                        <a:t>1,46</a:t>
                      </a:r>
                      <a:endParaRPr lang="tr-TR" sz="1100" b="0" i="0" u="none" strike="noStrike" dirty="0">
                        <a:solidFill>
                          <a:schemeClr val="tx1"/>
                        </a:solidFill>
                        <a:latin typeface="Andale WT"/>
                      </a:endParaRPr>
                    </a:p>
                  </a:txBody>
                  <a:tcPr marL="8610" marR="8610" marT="861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100" b="0" i="0" u="none" strike="noStrike" dirty="0">
                          <a:solidFill>
                            <a:schemeClr val="tx1"/>
                          </a:solidFill>
                          <a:latin typeface="Andale WT"/>
                        </a:rPr>
                        <a:t>192</a:t>
                      </a:r>
                    </a:p>
                  </a:txBody>
                  <a:tcPr marL="8610" marR="8610" marT="861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79180"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Andale WT"/>
                        </a:rPr>
                        <a:t>AMERICAN JOURNAL OF ORTHODONTICS AND DENTOFACIAL ORTHOPEDICS</a:t>
                      </a:r>
                    </a:p>
                  </a:txBody>
                  <a:tcPr marL="8610" marR="8610" marT="861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100" b="0" i="0" u="none" strike="noStrike" dirty="0" smtClean="0">
                          <a:solidFill>
                            <a:schemeClr val="tx1"/>
                          </a:solidFill>
                          <a:latin typeface="Andale WT"/>
                        </a:rPr>
                        <a:t>1,35</a:t>
                      </a:r>
                      <a:endParaRPr lang="tr-TR" sz="1100" b="0" i="0" u="none" strike="noStrike" dirty="0">
                        <a:solidFill>
                          <a:schemeClr val="tx1"/>
                        </a:solidFill>
                        <a:latin typeface="Andale WT"/>
                      </a:endParaRPr>
                    </a:p>
                  </a:txBody>
                  <a:tcPr marL="8610" marR="8610" marT="861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100" b="0" i="0" u="none" strike="noStrike" dirty="0">
                          <a:solidFill>
                            <a:schemeClr val="tx1"/>
                          </a:solidFill>
                          <a:latin typeface="Andale WT"/>
                        </a:rPr>
                        <a:t>188</a:t>
                      </a:r>
                    </a:p>
                  </a:txBody>
                  <a:tcPr marL="8610" marR="8610" marT="861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79180">
                <a:tc>
                  <a:txBody>
                    <a:bodyPr/>
                    <a:lstStyle/>
                    <a:p>
                      <a:pPr algn="l" fontAlgn="t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Andale WT"/>
                        </a:rPr>
                        <a:t>QUINTESSENCE INTERNATIONAL</a:t>
                      </a:r>
                    </a:p>
                  </a:txBody>
                  <a:tcPr marL="8610" marR="8610" marT="861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100" b="0" i="0" u="none" strike="noStrike" dirty="0" smtClean="0">
                          <a:solidFill>
                            <a:schemeClr val="tx1"/>
                          </a:solidFill>
                          <a:latin typeface="Andale WT"/>
                        </a:rPr>
                        <a:t>0,64</a:t>
                      </a:r>
                      <a:endParaRPr lang="tr-TR" sz="1100" b="0" i="0" u="none" strike="noStrike" dirty="0">
                        <a:solidFill>
                          <a:schemeClr val="tx1"/>
                        </a:solidFill>
                        <a:latin typeface="Andale WT"/>
                      </a:endParaRPr>
                    </a:p>
                  </a:txBody>
                  <a:tcPr marL="8610" marR="8610" marT="861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100" b="0" i="0" u="none" strike="noStrike" dirty="0">
                          <a:solidFill>
                            <a:schemeClr val="tx1"/>
                          </a:solidFill>
                          <a:latin typeface="Andale WT"/>
                        </a:rPr>
                        <a:t>143</a:t>
                      </a:r>
                    </a:p>
                  </a:txBody>
                  <a:tcPr marL="8610" marR="8610" marT="861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cxnSp>
        <p:nvCxnSpPr>
          <p:cNvPr id="10" name="9 Düz Bağlayıcı"/>
          <p:cNvCxnSpPr/>
          <p:nvPr/>
        </p:nvCxnSpPr>
        <p:spPr>
          <a:xfrm>
            <a:off x="756000" y="3717032"/>
            <a:ext cx="8388000" cy="0"/>
          </a:xfrm>
          <a:prstGeom prst="line">
            <a:avLst/>
          </a:prstGeom>
          <a:ln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graphicFrame>
        <p:nvGraphicFramePr>
          <p:cNvPr id="11" name="10 Tablo"/>
          <p:cNvGraphicFramePr>
            <a:graphicFrameLocks noGrp="1"/>
          </p:cNvGraphicFramePr>
          <p:nvPr/>
        </p:nvGraphicFramePr>
        <p:xfrm>
          <a:off x="1259632" y="3717032"/>
          <a:ext cx="6984776" cy="2927080"/>
        </p:xfrm>
        <a:graphic>
          <a:graphicData uri="http://schemas.openxmlformats.org/drawingml/2006/table">
            <a:tbl>
              <a:tblPr/>
              <a:tblGrid>
                <a:gridCol w="4681705"/>
                <a:gridCol w="818067"/>
                <a:gridCol w="1485004"/>
              </a:tblGrid>
              <a:tr h="407783"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100" b="1" i="0" u="none" strike="noStrike" dirty="0" smtClean="0">
                          <a:solidFill>
                            <a:srgbClr val="000000"/>
                          </a:solidFill>
                          <a:latin typeface="Andale WT"/>
                        </a:rPr>
                        <a:t>Dergi Adı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1" i="0" u="none" strike="noStrike" dirty="0" smtClean="0">
                          <a:solidFill>
                            <a:srgbClr val="000000"/>
                          </a:solidFill>
                          <a:latin typeface="Andale WT"/>
                        </a:rPr>
                        <a:t>Etki</a:t>
                      </a:r>
                      <a:r>
                        <a:rPr lang="tr-TR" sz="1100" b="1" i="0" u="none" strike="noStrike" baseline="0" dirty="0" smtClean="0">
                          <a:solidFill>
                            <a:srgbClr val="000000"/>
                          </a:solidFill>
                          <a:latin typeface="Andale WT"/>
                        </a:rPr>
                        <a:t> Değeri</a:t>
                      </a:r>
                      <a:r>
                        <a:rPr lang="tr-TR" sz="1100" b="1" i="0" u="none" strike="noStrike" dirty="0" smtClean="0">
                          <a:solidFill>
                            <a:srgbClr val="000000"/>
                          </a:solidFill>
                          <a:latin typeface="Andale WT"/>
                        </a:rPr>
                        <a:t/>
                      </a:r>
                      <a:br>
                        <a:rPr lang="tr-TR" sz="1100" b="1" i="0" u="none" strike="noStrike" dirty="0" smtClean="0">
                          <a:solidFill>
                            <a:srgbClr val="000000"/>
                          </a:solidFill>
                          <a:latin typeface="Andale WT"/>
                        </a:rPr>
                      </a:br>
                      <a:r>
                        <a:rPr lang="tr-TR" sz="1100" b="1" i="0" u="none" strike="noStrike" dirty="0" smtClean="0">
                          <a:solidFill>
                            <a:srgbClr val="000000"/>
                          </a:solidFill>
                          <a:latin typeface="Andale WT"/>
                        </a:rPr>
                        <a:t>(IF-2010)</a:t>
                      </a:r>
                      <a:endParaRPr lang="tr-TR" sz="1100" b="1" i="0" u="none" strike="noStrike" dirty="0">
                        <a:solidFill>
                          <a:srgbClr val="000000"/>
                        </a:solidFill>
                        <a:latin typeface="Andale W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1" i="0" u="none" strike="noStrike" dirty="0" smtClean="0">
                          <a:solidFill>
                            <a:srgbClr val="000000"/>
                          </a:solidFill>
                          <a:latin typeface="Andale WT"/>
                        </a:rPr>
                        <a:t>TR Adresli </a:t>
                      </a:r>
                      <a:br>
                        <a:rPr lang="tr-TR" sz="1100" b="1" i="0" u="none" strike="noStrike" dirty="0" smtClean="0">
                          <a:solidFill>
                            <a:srgbClr val="000000"/>
                          </a:solidFill>
                          <a:latin typeface="Andale WT"/>
                        </a:rPr>
                      </a:br>
                      <a:r>
                        <a:rPr lang="tr-TR" sz="1100" b="1" i="0" u="none" strike="noStrike" dirty="0" smtClean="0">
                          <a:solidFill>
                            <a:srgbClr val="000000"/>
                          </a:solidFill>
                          <a:latin typeface="Andale WT"/>
                        </a:rPr>
                        <a:t>Yayın Sayısı</a:t>
                      </a:r>
                    </a:p>
                    <a:p>
                      <a:pPr algn="ctr" fontAlgn="b"/>
                      <a:r>
                        <a:rPr lang="tr-TR" sz="1100" b="1" i="0" u="none" strike="noStrike" dirty="0" smtClean="0">
                          <a:solidFill>
                            <a:srgbClr val="000000"/>
                          </a:solidFill>
                          <a:latin typeface="Andale WT"/>
                        </a:rPr>
                        <a:t>79-2011</a:t>
                      </a:r>
                      <a:endParaRPr lang="tr-TR" sz="1100" b="1" i="0" u="none" strike="noStrike" dirty="0">
                        <a:solidFill>
                          <a:srgbClr val="000000"/>
                        </a:solidFill>
                        <a:latin typeface="Andale W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39871">
                <a:tc>
                  <a:txBody>
                    <a:bodyPr/>
                    <a:lstStyle/>
                    <a:p>
                      <a:pPr algn="l" fontAlgn="b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latin typeface="Andale WT"/>
                        </a:rPr>
                        <a:t>JOURNAL OF CLINICAL PERIODONTOLOGY</a:t>
                      </a:r>
                    </a:p>
                  </a:txBody>
                  <a:tcPr marL="8610" marR="8610" marT="86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 dirty="0" smtClean="0">
                          <a:solidFill>
                            <a:srgbClr val="000000"/>
                          </a:solidFill>
                          <a:latin typeface="Andale WT"/>
                        </a:rPr>
                        <a:t>3,93</a:t>
                      </a:r>
                      <a:endParaRPr lang="tr-TR" sz="1100" b="0" i="0" u="none" strike="noStrike" dirty="0">
                        <a:solidFill>
                          <a:srgbClr val="000000"/>
                        </a:solidFill>
                        <a:latin typeface="Andale WT"/>
                      </a:endParaRPr>
                    </a:p>
                  </a:txBody>
                  <a:tcPr marL="8610" marR="8610" marT="86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latin typeface="Andale WT"/>
                        </a:rPr>
                        <a:t>98</a:t>
                      </a:r>
                    </a:p>
                  </a:txBody>
                  <a:tcPr marL="8610" marR="8610" marT="86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55796">
                <a:tc>
                  <a:txBody>
                    <a:bodyPr/>
                    <a:lstStyle/>
                    <a:p>
                      <a:pPr algn="l" fontAlgn="b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latin typeface="Andale WT"/>
                        </a:rPr>
                        <a:t>JOURNAL OF DENTAL RESEARCH</a:t>
                      </a:r>
                    </a:p>
                  </a:txBody>
                  <a:tcPr marL="8610" marR="8610" marT="86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 dirty="0" smtClean="0">
                          <a:solidFill>
                            <a:srgbClr val="000000"/>
                          </a:solidFill>
                          <a:latin typeface="Andale WT"/>
                        </a:rPr>
                        <a:t>3,77</a:t>
                      </a:r>
                      <a:endParaRPr lang="tr-TR" sz="1100" b="0" i="0" u="none" strike="noStrike" dirty="0">
                        <a:solidFill>
                          <a:srgbClr val="000000"/>
                        </a:solidFill>
                        <a:latin typeface="Andale WT"/>
                      </a:endParaRPr>
                    </a:p>
                  </a:txBody>
                  <a:tcPr marL="8610" marR="8610" marT="86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latin typeface="Andale WT"/>
                        </a:rPr>
                        <a:t>408</a:t>
                      </a:r>
                    </a:p>
                  </a:txBody>
                  <a:tcPr marL="8610" marR="8610" marT="86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239871">
                <a:tc>
                  <a:txBody>
                    <a:bodyPr/>
                    <a:lstStyle/>
                    <a:p>
                      <a:pPr algn="l" fontAlgn="b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latin typeface="Andale WT"/>
                        </a:rPr>
                        <a:t>JOURNAL OF ENDODONTICS</a:t>
                      </a:r>
                    </a:p>
                  </a:txBody>
                  <a:tcPr marL="8610" marR="8610" marT="86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 dirty="0" smtClean="0">
                          <a:solidFill>
                            <a:srgbClr val="000000"/>
                          </a:solidFill>
                          <a:latin typeface="Andale WT"/>
                        </a:rPr>
                        <a:t>3,29</a:t>
                      </a:r>
                      <a:endParaRPr lang="tr-TR" sz="1100" b="0" i="0" u="none" strike="noStrike" dirty="0">
                        <a:solidFill>
                          <a:srgbClr val="000000"/>
                        </a:solidFill>
                        <a:latin typeface="Andale WT"/>
                      </a:endParaRPr>
                    </a:p>
                  </a:txBody>
                  <a:tcPr marL="8610" marR="8610" marT="86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latin typeface="Andale WT"/>
                        </a:rPr>
                        <a:t>194</a:t>
                      </a:r>
                    </a:p>
                  </a:txBody>
                  <a:tcPr marL="8610" marR="8610" marT="86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239871">
                <a:tc>
                  <a:txBody>
                    <a:bodyPr/>
                    <a:lstStyle/>
                    <a:p>
                      <a:pPr algn="l" fontAlgn="b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latin typeface="Andale WT"/>
                        </a:rPr>
                        <a:t>CARIES RESEARCH</a:t>
                      </a:r>
                    </a:p>
                  </a:txBody>
                  <a:tcPr marL="8610" marR="8610" marT="86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 dirty="0" smtClean="0">
                          <a:solidFill>
                            <a:srgbClr val="000000"/>
                          </a:solidFill>
                          <a:latin typeface="Andale WT"/>
                        </a:rPr>
                        <a:t>2,92</a:t>
                      </a:r>
                      <a:endParaRPr lang="tr-TR" sz="1100" b="0" i="0" u="none" strike="noStrike" dirty="0">
                        <a:solidFill>
                          <a:srgbClr val="000000"/>
                        </a:solidFill>
                        <a:latin typeface="Andale WT"/>
                      </a:endParaRPr>
                    </a:p>
                  </a:txBody>
                  <a:tcPr marL="8610" marR="8610" marT="86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latin typeface="Andale WT"/>
                        </a:rPr>
                        <a:t>10</a:t>
                      </a:r>
                    </a:p>
                  </a:txBody>
                  <a:tcPr marL="8610" marR="8610" marT="86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39871">
                <a:tc>
                  <a:txBody>
                    <a:bodyPr/>
                    <a:lstStyle/>
                    <a:p>
                      <a:pPr algn="l" fontAlgn="b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latin typeface="Andale WT"/>
                        </a:rPr>
                        <a:t>DENTAL MATERIALS</a:t>
                      </a:r>
                    </a:p>
                  </a:txBody>
                  <a:tcPr marL="8610" marR="8610" marT="86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Andale WT"/>
                        </a:rPr>
                        <a:t>2,92</a:t>
                      </a:r>
                    </a:p>
                  </a:txBody>
                  <a:tcPr marL="8610" marR="8610" marT="86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Andale WT"/>
                        </a:rPr>
                        <a:t>32</a:t>
                      </a:r>
                    </a:p>
                  </a:txBody>
                  <a:tcPr marL="8610" marR="8610" marT="86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39871">
                <a:tc>
                  <a:txBody>
                    <a:bodyPr/>
                    <a:lstStyle/>
                    <a:p>
                      <a:pPr algn="l" fontAlgn="b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latin typeface="Andale WT"/>
                        </a:rPr>
                        <a:t>ORAL ONCOLOGY</a:t>
                      </a:r>
                    </a:p>
                  </a:txBody>
                  <a:tcPr marL="8610" marR="8610" marT="86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 dirty="0" smtClean="0">
                          <a:solidFill>
                            <a:srgbClr val="000000"/>
                          </a:solidFill>
                          <a:latin typeface="Andale WT"/>
                        </a:rPr>
                        <a:t>2,87</a:t>
                      </a:r>
                      <a:endParaRPr lang="tr-TR" sz="1100" b="0" i="0" u="none" strike="noStrike" dirty="0">
                        <a:solidFill>
                          <a:srgbClr val="000000"/>
                        </a:solidFill>
                        <a:latin typeface="Andale WT"/>
                      </a:endParaRPr>
                    </a:p>
                  </a:txBody>
                  <a:tcPr marL="8610" marR="8610" marT="86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Andale WT"/>
                        </a:rPr>
                        <a:t>17</a:t>
                      </a:r>
                    </a:p>
                  </a:txBody>
                  <a:tcPr marL="8610" marR="8610" marT="86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39871">
                <a:tc>
                  <a:txBody>
                    <a:bodyPr/>
                    <a:lstStyle/>
                    <a:p>
                      <a:pPr algn="l" fontAlgn="b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latin typeface="Andale WT"/>
                        </a:rPr>
                        <a:t>CLINICAL ORAL IMPLANTS RESEARCH</a:t>
                      </a:r>
                    </a:p>
                  </a:txBody>
                  <a:tcPr marL="8610" marR="8610" marT="86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 dirty="0" smtClean="0">
                          <a:solidFill>
                            <a:srgbClr val="000000"/>
                          </a:solidFill>
                          <a:latin typeface="Andale WT"/>
                        </a:rPr>
                        <a:t>2,81</a:t>
                      </a:r>
                      <a:endParaRPr lang="tr-TR" sz="1100" b="0" i="0" u="none" strike="noStrike" dirty="0">
                        <a:solidFill>
                          <a:srgbClr val="000000"/>
                        </a:solidFill>
                        <a:latin typeface="Andale WT"/>
                      </a:endParaRPr>
                    </a:p>
                  </a:txBody>
                  <a:tcPr marL="8610" marR="8610" marT="86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latin typeface="Andale WT"/>
                        </a:rPr>
                        <a:t>41</a:t>
                      </a:r>
                    </a:p>
                  </a:txBody>
                  <a:tcPr marL="8610" marR="8610" marT="86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39871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Andale WT"/>
                        </a:rPr>
                        <a:t>CLINICAL IMPLANT DENTISTRY AND RELATED RESEARCH</a:t>
                      </a:r>
                    </a:p>
                  </a:txBody>
                  <a:tcPr marL="8610" marR="8610" marT="86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 dirty="0" smtClean="0">
                          <a:solidFill>
                            <a:srgbClr val="000000"/>
                          </a:solidFill>
                          <a:latin typeface="Andale WT"/>
                        </a:rPr>
                        <a:t>2,80</a:t>
                      </a:r>
                      <a:endParaRPr lang="tr-TR" sz="1100" b="0" i="0" u="none" strike="noStrike" dirty="0">
                        <a:solidFill>
                          <a:srgbClr val="000000"/>
                        </a:solidFill>
                        <a:latin typeface="Andale WT"/>
                      </a:endParaRPr>
                    </a:p>
                  </a:txBody>
                  <a:tcPr marL="8610" marR="8610" marT="86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Andale WT"/>
                        </a:rPr>
                        <a:t>9</a:t>
                      </a:r>
                    </a:p>
                  </a:txBody>
                  <a:tcPr marL="8610" marR="8610" marT="86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39871">
                <a:tc>
                  <a:txBody>
                    <a:bodyPr/>
                    <a:lstStyle/>
                    <a:p>
                      <a:pPr algn="l" fontAlgn="b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latin typeface="Andale WT"/>
                        </a:rPr>
                        <a:t>JOURNAL OF PERIODONTOLOGY</a:t>
                      </a:r>
                    </a:p>
                  </a:txBody>
                  <a:tcPr marL="8610" marR="8610" marT="86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 dirty="0" smtClean="0">
                          <a:solidFill>
                            <a:srgbClr val="000000"/>
                          </a:solidFill>
                          <a:latin typeface="Andale WT"/>
                        </a:rPr>
                        <a:t>2,47</a:t>
                      </a:r>
                      <a:endParaRPr lang="tr-TR" sz="1100" b="0" i="0" u="none" strike="noStrike" dirty="0">
                        <a:solidFill>
                          <a:srgbClr val="000000"/>
                        </a:solidFill>
                        <a:latin typeface="Andale WT"/>
                      </a:endParaRPr>
                    </a:p>
                  </a:txBody>
                  <a:tcPr marL="8610" marR="8610" marT="86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latin typeface="Andale WT"/>
                        </a:rPr>
                        <a:t>224</a:t>
                      </a:r>
                    </a:p>
                  </a:txBody>
                  <a:tcPr marL="8610" marR="8610" marT="86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239871">
                <a:tc>
                  <a:txBody>
                    <a:bodyPr/>
                    <a:lstStyle/>
                    <a:p>
                      <a:pPr algn="l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Andale WT"/>
                        </a:rPr>
                        <a:t>ORAL MICROBIOLOGY AND IMMUNOLOGY</a:t>
                      </a:r>
                    </a:p>
                  </a:txBody>
                  <a:tcPr marL="8610" marR="8610" marT="86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 dirty="0" smtClean="0">
                          <a:solidFill>
                            <a:srgbClr val="000000"/>
                          </a:solidFill>
                          <a:latin typeface="Andale WT"/>
                        </a:rPr>
                        <a:t>2,47</a:t>
                      </a:r>
                      <a:endParaRPr lang="tr-TR" sz="1100" b="0" i="0" u="none" strike="noStrike" dirty="0">
                        <a:solidFill>
                          <a:srgbClr val="000000"/>
                        </a:solidFill>
                        <a:latin typeface="Andale WT"/>
                      </a:endParaRPr>
                    </a:p>
                  </a:txBody>
                  <a:tcPr marL="8610" marR="8610" marT="86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latin typeface="Andale WT"/>
                        </a:rPr>
                        <a:t>16</a:t>
                      </a:r>
                    </a:p>
                  </a:txBody>
                  <a:tcPr marL="8610" marR="8610" marT="86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4"/>
          <p:cNvSpPr>
            <a:spLocks noChangeArrowheads="1"/>
          </p:cNvSpPr>
          <p:nvPr/>
        </p:nvSpPr>
        <p:spPr bwMode="auto">
          <a:xfrm>
            <a:off x="0" y="0"/>
            <a:ext cx="9144000" cy="719138"/>
          </a:xfrm>
          <a:prstGeom prst="rect">
            <a:avLst/>
          </a:prstGeom>
          <a:solidFill>
            <a:srgbClr val="F0000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tr-TR" sz="3200" dirty="0" smtClean="0">
                <a:solidFill>
                  <a:schemeClr val="bg1"/>
                </a:solidFill>
                <a:latin typeface="Comic Sans MS" pitchFamily="66" charset="0"/>
              </a:rPr>
              <a:t>Dişçilik JCR Sıralaması (2010) </a:t>
            </a:r>
            <a:endParaRPr lang="tr-TR" sz="3200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1040" name="Rectangle 16"/>
          <p:cNvSpPr>
            <a:spLocks noChangeArrowheads="1"/>
          </p:cNvSpPr>
          <p:nvPr/>
        </p:nvSpPr>
        <p:spPr bwMode="auto">
          <a:xfrm>
            <a:off x="0" y="0"/>
            <a:ext cx="755650" cy="6308725"/>
          </a:xfrm>
          <a:prstGeom prst="rect">
            <a:avLst/>
          </a:prstGeom>
          <a:gradFill rotWithShape="0">
            <a:gsLst>
              <a:gs pos="0">
                <a:schemeClr val="bg1">
                  <a:gamma/>
                  <a:shade val="46275"/>
                  <a:invGamma/>
                </a:schemeClr>
              </a:gs>
              <a:gs pos="100000">
                <a:schemeClr val="bg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tr-TR"/>
          </a:p>
        </p:txBody>
      </p:sp>
      <p:pic>
        <p:nvPicPr>
          <p:cNvPr id="5124" name="Picture 4" descr="log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270625"/>
            <a:ext cx="755650" cy="58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6" name="Line 6"/>
          <p:cNvSpPr>
            <a:spLocks noChangeShapeType="1"/>
          </p:cNvSpPr>
          <p:nvPr/>
        </p:nvSpPr>
        <p:spPr bwMode="auto">
          <a:xfrm>
            <a:off x="1692275" y="1916113"/>
            <a:ext cx="0" cy="649287"/>
          </a:xfrm>
          <a:prstGeom prst="line">
            <a:avLst/>
          </a:prstGeom>
          <a:noFill/>
          <a:ln w="9525">
            <a:noFill/>
            <a:round/>
            <a:headEnd/>
            <a:tailEnd type="triangle" w="med" len="med"/>
          </a:ln>
        </p:spPr>
        <p:txBody>
          <a:bodyPr>
            <a:spAutoFit/>
          </a:bodyPr>
          <a:lstStyle/>
          <a:p>
            <a:endParaRPr lang="tr-TR"/>
          </a:p>
        </p:txBody>
      </p:sp>
      <p:graphicFrame>
        <p:nvGraphicFramePr>
          <p:cNvPr id="8" name="1 Grafik"/>
          <p:cNvGraphicFramePr/>
          <p:nvPr/>
        </p:nvGraphicFramePr>
        <p:xfrm>
          <a:off x="755576" y="764704"/>
          <a:ext cx="8208912" cy="60932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9" name="8 Dikdörtgen"/>
          <p:cNvSpPr/>
          <p:nvPr/>
        </p:nvSpPr>
        <p:spPr>
          <a:xfrm>
            <a:off x="1475656" y="1124744"/>
            <a:ext cx="576064" cy="4320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>
                <a:solidFill>
                  <a:schemeClr val="tx1"/>
                </a:solidFill>
              </a:rPr>
              <a:t>2</a:t>
            </a:r>
            <a:endParaRPr lang="tr-TR" dirty="0">
              <a:solidFill>
                <a:schemeClr val="tx1"/>
              </a:solidFill>
            </a:endParaRPr>
          </a:p>
        </p:txBody>
      </p:sp>
      <p:sp>
        <p:nvSpPr>
          <p:cNvPr id="10" name="9 Dikdörtgen"/>
          <p:cNvSpPr/>
          <p:nvPr/>
        </p:nvSpPr>
        <p:spPr>
          <a:xfrm>
            <a:off x="755576" y="692696"/>
            <a:ext cx="2598788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1400" dirty="0" smtClean="0">
                <a:latin typeface="Comic Sans MS" pitchFamily="66" charset="0"/>
              </a:rPr>
              <a:t>ISI-JCR  Dergi Sayısı : 2819</a:t>
            </a:r>
            <a:endParaRPr lang="tr-TR" sz="1400" dirty="0">
              <a:latin typeface="Comic Sans MS" pitchFamily="66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4"/>
          <p:cNvSpPr>
            <a:spLocks noChangeArrowheads="1"/>
          </p:cNvSpPr>
          <p:nvPr/>
        </p:nvSpPr>
        <p:spPr bwMode="auto">
          <a:xfrm>
            <a:off x="0" y="0"/>
            <a:ext cx="9144000" cy="719138"/>
          </a:xfrm>
          <a:prstGeom prst="rect">
            <a:avLst/>
          </a:prstGeom>
          <a:solidFill>
            <a:srgbClr val="F0000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tr-TR" sz="3200" dirty="0" smtClean="0">
                <a:solidFill>
                  <a:schemeClr val="bg1"/>
                </a:solidFill>
                <a:latin typeface="Comic Sans MS" pitchFamily="66" charset="0"/>
              </a:rPr>
              <a:t>Eczacılık  (1979-2011)</a:t>
            </a:r>
            <a:endParaRPr lang="tr-TR" sz="3200" dirty="0">
              <a:solidFill>
                <a:schemeClr val="bg1"/>
              </a:solidFill>
              <a:latin typeface="Comic Sans MS" pitchFamily="66" charset="0"/>
            </a:endParaRPr>
          </a:p>
        </p:txBody>
      </p:sp>
      <p:sp>
        <p:nvSpPr>
          <p:cNvPr id="1040" name="Rectangle 16"/>
          <p:cNvSpPr>
            <a:spLocks noChangeArrowheads="1"/>
          </p:cNvSpPr>
          <p:nvPr/>
        </p:nvSpPr>
        <p:spPr bwMode="auto">
          <a:xfrm>
            <a:off x="0" y="0"/>
            <a:ext cx="755650" cy="6308725"/>
          </a:xfrm>
          <a:prstGeom prst="rect">
            <a:avLst/>
          </a:prstGeom>
          <a:gradFill rotWithShape="0">
            <a:gsLst>
              <a:gs pos="0">
                <a:schemeClr val="bg1">
                  <a:gamma/>
                  <a:shade val="46275"/>
                  <a:invGamma/>
                </a:schemeClr>
              </a:gs>
              <a:gs pos="100000">
                <a:schemeClr val="bg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tr-TR"/>
          </a:p>
        </p:txBody>
      </p:sp>
      <p:pic>
        <p:nvPicPr>
          <p:cNvPr id="5124" name="Picture 4" descr="log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270625"/>
            <a:ext cx="755650" cy="58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6" name="Line 6"/>
          <p:cNvSpPr>
            <a:spLocks noChangeShapeType="1"/>
          </p:cNvSpPr>
          <p:nvPr/>
        </p:nvSpPr>
        <p:spPr bwMode="auto">
          <a:xfrm>
            <a:off x="1692275" y="1916113"/>
            <a:ext cx="0" cy="649287"/>
          </a:xfrm>
          <a:prstGeom prst="line">
            <a:avLst/>
          </a:prstGeom>
          <a:noFill/>
          <a:ln w="9525">
            <a:noFill/>
            <a:round/>
            <a:headEnd/>
            <a:tailEnd type="triangle" w="med" len="med"/>
          </a:ln>
        </p:spPr>
        <p:txBody>
          <a:bodyPr>
            <a:spAutoFit/>
          </a:bodyPr>
          <a:lstStyle/>
          <a:p>
            <a:endParaRPr lang="tr-TR"/>
          </a:p>
        </p:txBody>
      </p:sp>
      <p:graphicFrame>
        <p:nvGraphicFramePr>
          <p:cNvPr id="8" name="7 Tablo"/>
          <p:cNvGraphicFramePr>
            <a:graphicFrameLocks noGrp="1"/>
          </p:cNvGraphicFramePr>
          <p:nvPr/>
        </p:nvGraphicFramePr>
        <p:xfrm>
          <a:off x="1403648" y="836712"/>
          <a:ext cx="7200800" cy="2736304"/>
        </p:xfrm>
        <a:graphic>
          <a:graphicData uri="http://schemas.openxmlformats.org/drawingml/2006/table">
            <a:tbl>
              <a:tblPr/>
              <a:tblGrid>
                <a:gridCol w="4587047"/>
                <a:gridCol w="813553"/>
                <a:gridCol w="1800200"/>
              </a:tblGrid>
              <a:tr h="442268">
                <a:tc>
                  <a:txBody>
                    <a:bodyPr/>
                    <a:lstStyle/>
                    <a:p>
                      <a:pPr algn="ctr" fontAlgn="t"/>
                      <a:r>
                        <a:rPr lang="tr-TR" sz="1100" b="1" i="0" u="none" strike="noStrike" dirty="0" smtClean="0">
                          <a:solidFill>
                            <a:srgbClr val="000000"/>
                          </a:solidFill>
                          <a:latin typeface="Andale WT"/>
                        </a:rPr>
                        <a:t>Dergi Adı</a:t>
                      </a:r>
                      <a:endParaRPr lang="tr-TR" sz="1100" b="1" i="0" u="none" strike="noStrike" dirty="0">
                        <a:solidFill>
                          <a:srgbClr val="000000"/>
                        </a:solidFill>
                        <a:latin typeface="Andale W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1" i="0" u="none" strike="noStrike" dirty="0" smtClean="0">
                          <a:solidFill>
                            <a:srgbClr val="000000"/>
                          </a:solidFill>
                          <a:latin typeface="Andale WT"/>
                        </a:rPr>
                        <a:t>Etki</a:t>
                      </a:r>
                      <a:r>
                        <a:rPr lang="tr-TR" sz="1100" b="1" i="0" u="none" strike="noStrike" baseline="0" dirty="0" smtClean="0">
                          <a:solidFill>
                            <a:srgbClr val="000000"/>
                          </a:solidFill>
                          <a:latin typeface="Andale WT"/>
                        </a:rPr>
                        <a:t> Değeri</a:t>
                      </a:r>
                      <a:r>
                        <a:rPr lang="tr-TR" sz="1100" b="1" i="0" u="none" strike="noStrike" dirty="0" smtClean="0">
                          <a:solidFill>
                            <a:srgbClr val="000000"/>
                          </a:solidFill>
                          <a:latin typeface="Andale WT"/>
                        </a:rPr>
                        <a:t/>
                      </a:r>
                      <a:br>
                        <a:rPr lang="tr-TR" sz="1100" b="1" i="0" u="none" strike="noStrike" dirty="0" smtClean="0">
                          <a:solidFill>
                            <a:srgbClr val="000000"/>
                          </a:solidFill>
                          <a:latin typeface="Andale WT"/>
                        </a:rPr>
                      </a:br>
                      <a:r>
                        <a:rPr lang="tr-TR" sz="1100" b="1" i="0" u="none" strike="noStrike" dirty="0" smtClean="0">
                          <a:solidFill>
                            <a:srgbClr val="000000"/>
                          </a:solidFill>
                          <a:latin typeface="Andale WT"/>
                        </a:rPr>
                        <a:t>(IF-2010)</a:t>
                      </a:r>
                      <a:endParaRPr lang="tr-TR" sz="1100" b="1" i="0" u="none" strike="noStrike" dirty="0">
                        <a:solidFill>
                          <a:srgbClr val="000000"/>
                        </a:solidFill>
                        <a:latin typeface="Andale W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1" i="0" u="none" strike="noStrike" dirty="0" smtClean="0">
                          <a:solidFill>
                            <a:srgbClr val="000000"/>
                          </a:solidFill>
                          <a:latin typeface="Andale WT"/>
                        </a:rPr>
                        <a:t>Web of </a:t>
                      </a:r>
                      <a:r>
                        <a:rPr lang="tr-TR" sz="1100" b="1" i="0" u="none" strike="noStrike" dirty="0" smtClean="0">
                          <a:solidFill>
                            <a:srgbClr val="000000"/>
                          </a:solidFill>
                          <a:latin typeface="Andale WT"/>
                        </a:rPr>
                        <a:t>S</a:t>
                      </a:r>
                      <a:r>
                        <a:rPr lang="en-US" sz="1100" b="1" i="0" u="none" strike="noStrike" dirty="0" err="1" smtClean="0">
                          <a:solidFill>
                            <a:srgbClr val="000000"/>
                          </a:solidFill>
                          <a:latin typeface="Andale WT"/>
                        </a:rPr>
                        <a:t>cience</a:t>
                      </a:r>
                      <a:r>
                        <a:rPr lang="tr-TR" sz="1100" b="1" i="0" u="none" strike="noStrike" dirty="0" smtClean="0">
                          <a:solidFill>
                            <a:srgbClr val="000000"/>
                          </a:solidFill>
                          <a:latin typeface="Andale WT"/>
                        </a:rPr>
                        <a:t/>
                      </a:r>
                      <a:br>
                        <a:rPr lang="tr-TR" sz="1100" b="1" i="0" u="none" strike="noStrike" dirty="0" smtClean="0">
                          <a:solidFill>
                            <a:srgbClr val="000000"/>
                          </a:solidFill>
                          <a:latin typeface="Andale WT"/>
                        </a:rPr>
                      </a:br>
                      <a:r>
                        <a:rPr lang="en-US" sz="1100" b="1" i="0" u="none" strike="noStrike" dirty="0" smtClean="0">
                          <a:solidFill>
                            <a:srgbClr val="000000"/>
                          </a:solidFill>
                          <a:latin typeface="Andale WT"/>
                        </a:rPr>
                        <a:t> </a:t>
                      </a:r>
                      <a:r>
                        <a:rPr lang="tr-TR" sz="1100" b="1" i="0" u="none" strike="noStrike" dirty="0" smtClean="0">
                          <a:solidFill>
                            <a:srgbClr val="000000"/>
                          </a:solidFill>
                          <a:latin typeface="Andale WT"/>
                        </a:rPr>
                        <a:t>Yayın Sayısı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latin typeface="Andale W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14816"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Andale WT"/>
                        </a:rPr>
                        <a:t>JOURNAL OF INTERNATIONAL MEDICAL RESEARCH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100" b="0" i="0" u="none" strike="noStrike" dirty="0" smtClean="0">
                          <a:solidFill>
                            <a:srgbClr val="000000"/>
                          </a:solidFill>
                          <a:latin typeface="Andale WT"/>
                        </a:rPr>
                        <a:t>1,06</a:t>
                      </a:r>
                      <a:endParaRPr lang="tr-TR" sz="1100" b="0" i="0" u="none" strike="noStrike" dirty="0">
                        <a:solidFill>
                          <a:srgbClr val="000000"/>
                        </a:solidFill>
                        <a:latin typeface="Andale WT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Andale WT"/>
                        </a:rPr>
                        <a:t>403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14816">
                <a:tc>
                  <a:txBody>
                    <a:bodyPr/>
                    <a:lstStyle/>
                    <a:p>
                      <a:pPr algn="l" fontAlgn="t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Andale WT"/>
                        </a:rPr>
                        <a:t>PLANTA MEDICA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100" b="0" i="0" u="none" strike="noStrike" dirty="0" smtClean="0">
                          <a:solidFill>
                            <a:srgbClr val="000000"/>
                          </a:solidFill>
                          <a:latin typeface="Andale WT"/>
                        </a:rPr>
                        <a:t>2,36</a:t>
                      </a:r>
                      <a:endParaRPr lang="tr-TR" sz="1100" b="0" i="0" u="none" strike="noStrike" dirty="0">
                        <a:solidFill>
                          <a:srgbClr val="000000"/>
                        </a:solidFill>
                        <a:latin typeface="Andale WT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Andale WT"/>
                        </a:rPr>
                        <a:t>368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14816">
                <a:tc>
                  <a:txBody>
                    <a:bodyPr/>
                    <a:lstStyle/>
                    <a:p>
                      <a:pPr algn="l" fontAlgn="t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latin typeface="Andale WT"/>
                        </a:rPr>
                        <a:t>EUROPEAN NEUROPSYCHOPHARMACOLOGY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100" b="0" i="0" u="none" strike="noStrike" dirty="0" smtClean="0">
                          <a:solidFill>
                            <a:srgbClr val="000000"/>
                          </a:solidFill>
                          <a:latin typeface="Andale WT"/>
                        </a:rPr>
                        <a:t>4,20</a:t>
                      </a:r>
                      <a:endParaRPr lang="tr-TR" sz="1100" b="0" i="0" u="none" strike="noStrike" dirty="0">
                        <a:solidFill>
                          <a:srgbClr val="000000"/>
                        </a:solidFill>
                        <a:latin typeface="Andale WT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Andale WT"/>
                        </a:rPr>
                        <a:t>344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14816">
                <a:tc>
                  <a:txBody>
                    <a:bodyPr/>
                    <a:lstStyle/>
                    <a:p>
                      <a:pPr algn="l" fontAlgn="t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Andale WT"/>
                        </a:rPr>
                        <a:t>ADVANCES IN THERAPY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100" b="0" i="0" u="none" strike="noStrike" dirty="0" smtClean="0">
                          <a:solidFill>
                            <a:srgbClr val="000000"/>
                          </a:solidFill>
                          <a:latin typeface="Andale WT"/>
                        </a:rPr>
                        <a:t>1,66</a:t>
                      </a:r>
                      <a:endParaRPr lang="tr-TR" sz="1100" b="0" i="0" u="none" strike="noStrike" dirty="0">
                        <a:solidFill>
                          <a:srgbClr val="000000"/>
                        </a:solidFill>
                        <a:latin typeface="Andale WT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Andale WT"/>
                        </a:rPr>
                        <a:t>254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14816">
                <a:tc>
                  <a:txBody>
                    <a:bodyPr/>
                    <a:lstStyle/>
                    <a:p>
                      <a:pPr algn="l" fontAlgn="t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Andale WT"/>
                        </a:rPr>
                        <a:t>PHARMAZIE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100" b="0" i="0" u="none" strike="noStrike" dirty="0" smtClean="0">
                          <a:solidFill>
                            <a:srgbClr val="000000"/>
                          </a:solidFill>
                          <a:latin typeface="Andale WT"/>
                        </a:rPr>
                        <a:t>0,86</a:t>
                      </a:r>
                      <a:endParaRPr lang="tr-TR" sz="1100" b="0" i="0" u="none" strike="noStrike" dirty="0">
                        <a:solidFill>
                          <a:srgbClr val="000000"/>
                        </a:solidFill>
                        <a:latin typeface="Andale WT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Andale WT"/>
                        </a:rPr>
                        <a:t>245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14816">
                <a:tc>
                  <a:txBody>
                    <a:bodyPr/>
                    <a:lstStyle/>
                    <a:p>
                      <a:pPr algn="l" fontAlgn="t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Andale WT"/>
                        </a:rPr>
                        <a:t>TOXICOLOGY LETTERS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100" b="0" i="0" u="none" strike="noStrike" dirty="0" smtClean="0">
                          <a:solidFill>
                            <a:srgbClr val="000000"/>
                          </a:solidFill>
                          <a:latin typeface="Andale WT"/>
                        </a:rPr>
                        <a:t>3,58</a:t>
                      </a:r>
                      <a:endParaRPr lang="tr-TR" sz="1100" b="0" i="0" u="none" strike="noStrike" dirty="0">
                        <a:solidFill>
                          <a:srgbClr val="000000"/>
                        </a:solidFill>
                        <a:latin typeface="Andale WT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Andale WT"/>
                        </a:rPr>
                        <a:t>234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14816">
                <a:tc>
                  <a:txBody>
                    <a:bodyPr/>
                    <a:lstStyle/>
                    <a:p>
                      <a:pPr algn="l" fontAlgn="t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Andale WT"/>
                        </a:rPr>
                        <a:t>EUROPEAN JOURNAL OF PHARMACOLOGY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100" b="0" i="0" u="none" strike="noStrike" dirty="0" smtClean="0">
                          <a:solidFill>
                            <a:srgbClr val="000000"/>
                          </a:solidFill>
                          <a:latin typeface="Andale WT"/>
                        </a:rPr>
                        <a:t>2,73</a:t>
                      </a:r>
                      <a:endParaRPr lang="tr-TR" sz="1100" b="0" i="0" u="none" strike="noStrike" dirty="0">
                        <a:solidFill>
                          <a:srgbClr val="000000"/>
                        </a:solidFill>
                        <a:latin typeface="Andale WT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Andale WT"/>
                        </a:rPr>
                        <a:t>204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60692"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ndale WT"/>
                        </a:rPr>
                        <a:t>BULLETIN OF ENVIRONMENTAL CONTAMINATION AND TOXICOLOGY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100" b="0" i="0" u="none" strike="noStrike" dirty="0" smtClean="0">
                          <a:solidFill>
                            <a:srgbClr val="000000"/>
                          </a:solidFill>
                          <a:latin typeface="Andale WT"/>
                        </a:rPr>
                        <a:t>1,13</a:t>
                      </a:r>
                      <a:endParaRPr lang="tr-TR" sz="1100" b="0" i="0" u="none" strike="noStrike" dirty="0">
                        <a:solidFill>
                          <a:srgbClr val="000000"/>
                        </a:solidFill>
                        <a:latin typeface="Andale WT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Andale WT"/>
                        </a:rPr>
                        <a:t>184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14816">
                <a:tc>
                  <a:txBody>
                    <a:bodyPr/>
                    <a:lstStyle/>
                    <a:p>
                      <a:pPr algn="l" fontAlgn="t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latin typeface="Andale WT"/>
                        </a:rPr>
                        <a:t>CARDIOVASCULAR DRUGS AND THERAPY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100" b="0" i="0" u="none" strike="noStrike" dirty="0" smtClean="0">
                          <a:solidFill>
                            <a:srgbClr val="000000"/>
                          </a:solidFill>
                          <a:latin typeface="Andale WT"/>
                        </a:rPr>
                        <a:t>3,09</a:t>
                      </a:r>
                      <a:endParaRPr lang="tr-TR" sz="1100" b="0" i="0" u="none" strike="noStrike" dirty="0">
                        <a:solidFill>
                          <a:srgbClr val="000000"/>
                        </a:solidFill>
                        <a:latin typeface="Andale WT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latin typeface="Andale WT"/>
                        </a:rPr>
                        <a:t>182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14816">
                <a:tc>
                  <a:txBody>
                    <a:bodyPr/>
                    <a:lstStyle/>
                    <a:p>
                      <a:pPr algn="l" fontAlgn="t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latin typeface="Andale WT"/>
                        </a:rPr>
                        <a:t>PHARMACOLOGICAL RESEARCH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100" b="0" i="0" u="none" strike="noStrike" dirty="0" smtClean="0">
                          <a:solidFill>
                            <a:srgbClr val="000000"/>
                          </a:solidFill>
                          <a:latin typeface="Andale WT"/>
                        </a:rPr>
                        <a:t>3,61</a:t>
                      </a:r>
                      <a:endParaRPr lang="tr-TR" sz="1100" b="0" i="0" u="none" strike="noStrike" dirty="0">
                        <a:solidFill>
                          <a:srgbClr val="000000"/>
                        </a:solidFill>
                        <a:latin typeface="Andale WT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latin typeface="Andale WT"/>
                        </a:rPr>
                        <a:t>176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cxnSp>
        <p:nvCxnSpPr>
          <p:cNvPr id="9" name="8 Düz Bağlayıcı"/>
          <p:cNvCxnSpPr/>
          <p:nvPr/>
        </p:nvCxnSpPr>
        <p:spPr>
          <a:xfrm>
            <a:off x="756000" y="3717032"/>
            <a:ext cx="8388000" cy="0"/>
          </a:xfrm>
          <a:prstGeom prst="line">
            <a:avLst/>
          </a:prstGeom>
          <a:ln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graphicFrame>
        <p:nvGraphicFramePr>
          <p:cNvPr id="10" name="9 Tablo"/>
          <p:cNvGraphicFramePr>
            <a:graphicFrameLocks noGrp="1"/>
          </p:cNvGraphicFramePr>
          <p:nvPr/>
        </p:nvGraphicFramePr>
        <p:xfrm>
          <a:off x="1403648" y="3861048"/>
          <a:ext cx="7200800" cy="2939128"/>
        </p:xfrm>
        <a:graphic>
          <a:graphicData uri="http://schemas.openxmlformats.org/drawingml/2006/table">
            <a:tbl>
              <a:tblPr/>
              <a:tblGrid>
                <a:gridCol w="4587048"/>
                <a:gridCol w="813552"/>
                <a:gridCol w="1800200"/>
              </a:tblGrid>
              <a:tr h="381625"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100" b="1" i="0" u="none" strike="noStrike" dirty="0" smtClean="0">
                          <a:solidFill>
                            <a:srgbClr val="000000"/>
                          </a:solidFill>
                          <a:latin typeface="Andale WT"/>
                        </a:rPr>
                        <a:t>Dergi Adı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1" i="0" u="none" strike="noStrike" dirty="0" smtClean="0">
                          <a:solidFill>
                            <a:srgbClr val="000000"/>
                          </a:solidFill>
                          <a:latin typeface="Andale WT"/>
                        </a:rPr>
                        <a:t>Etki</a:t>
                      </a:r>
                      <a:r>
                        <a:rPr lang="tr-TR" sz="1100" b="1" i="0" u="none" strike="noStrike" baseline="0" dirty="0" smtClean="0">
                          <a:solidFill>
                            <a:srgbClr val="000000"/>
                          </a:solidFill>
                          <a:latin typeface="Andale WT"/>
                        </a:rPr>
                        <a:t> Değeri</a:t>
                      </a:r>
                      <a:r>
                        <a:rPr lang="tr-TR" sz="1100" b="1" i="0" u="none" strike="noStrike" dirty="0" smtClean="0">
                          <a:solidFill>
                            <a:srgbClr val="000000"/>
                          </a:solidFill>
                          <a:latin typeface="Andale WT"/>
                        </a:rPr>
                        <a:t/>
                      </a:r>
                      <a:br>
                        <a:rPr lang="tr-TR" sz="1100" b="1" i="0" u="none" strike="noStrike" dirty="0" smtClean="0">
                          <a:solidFill>
                            <a:srgbClr val="000000"/>
                          </a:solidFill>
                          <a:latin typeface="Andale WT"/>
                        </a:rPr>
                      </a:br>
                      <a:r>
                        <a:rPr lang="tr-TR" sz="1100" b="1" i="0" u="none" strike="noStrike" dirty="0" smtClean="0">
                          <a:solidFill>
                            <a:srgbClr val="000000"/>
                          </a:solidFill>
                          <a:latin typeface="Andale WT"/>
                        </a:rPr>
                        <a:t>(IF-2010)</a:t>
                      </a:r>
                      <a:endParaRPr lang="tr-TR" sz="1100" b="1" i="0" u="none" strike="noStrike" dirty="0">
                        <a:solidFill>
                          <a:srgbClr val="000000"/>
                        </a:solidFill>
                        <a:latin typeface="Andale W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1" i="0" u="none" strike="noStrike" dirty="0" smtClean="0">
                          <a:solidFill>
                            <a:srgbClr val="000000"/>
                          </a:solidFill>
                          <a:latin typeface="Andale WT"/>
                        </a:rPr>
                        <a:t>TR Adresli </a:t>
                      </a:r>
                      <a:br>
                        <a:rPr lang="tr-TR" sz="1100" b="1" i="0" u="none" strike="noStrike" dirty="0" smtClean="0">
                          <a:solidFill>
                            <a:srgbClr val="000000"/>
                          </a:solidFill>
                          <a:latin typeface="Andale WT"/>
                        </a:rPr>
                      </a:br>
                      <a:r>
                        <a:rPr lang="tr-TR" sz="1100" b="1" i="0" u="none" strike="noStrike" dirty="0" smtClean="0">
                          <a:solidFill>
                            <a:srgbClr val="000000"/>
                          </a:solidFill>
                          <a:latin typeface="Andale WT"/>
                        </a:rPr>
                        <a:t>Yayın Sayısı</a:t>
                      </a:r>
                    </a:p>
                    <a:p>
                      <a:pPr algn="ctr" fontAlgn="b"/>
                      <a:r>
                        <a:rPr lang="tr-TR" sz="1100" b="1" i="0" u="none" strike="noStrike" dirty="0" smtClean="0">
                          <a:solidFill>
                            <a:srgbClr val="000000"/>
                          </a:solidFill>
                          <a:latin typeface="Andale WT"/>
                        </a:rPr>
                        <a:t>79-2011</a:t>
                      </a:r>
                      <a:endParaRPr lang="tr-TR" sz="1100" b="1" i="0" u="none" strike="noStrike" dirty="0">
                        <a:solidFill>
                          <a:srgbClr val="000000"/>
                        </a:solidFill>
                        <a:latin typeface="Andale W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24485">
                <a:tc>
                  <a:txBody>
                    <a:bodyPr/>
                    <a:lstStyle/>
                    <a:p>
                      <a:pPr algn="l" fontAlgn="b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latin typeface="Andale WT"/>
                        </a:rPr>
                        <a:t>NATURE REVIEWS DRUG DISCOVERY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latin typeface="Andale WT"/>
                        </a:rPr>
                        <a:t>28,71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latin typeface="Andale WT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2448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Andale WT"/>
                        </a:rPr>
                        <a:t>ANNUAL REVIEW OF PHARMACOLOGY AND TOXICOLOGY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latin typeface="Andale WT"/>
                        </a:rPr>
                        <a:t>19,24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Andale WT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24485">
                <a:tc>
                  <a:txBody>
                    <a:bodyPr/>
                    <a:lstStyle/>
                    <a:p>
                      <a:pPr algn="l" fontAlgn="b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latin typeface="Andale WT"/>
                        </a:rPr>
                        <a:t>PHARMACOLOGICAL REVIEWS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latin typeface="Andale WT"/>
                        </a:rPr>
                        <a:t>18,86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Andale WT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24485">
                <a:tc>
                  <a:txBody>
                    <a:bodyPr/>
                    <a:lstStyle/>
                    <a:p>
                      <a:pPr algn="l" fontAlgn="b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latin typeface="Andale WT"/>
                        </a:rPr>
                        <a:t>ADVANCED DRUG DELIVERY REVIEWS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latin typeface="Andale WT"/>
                        </a:rPr>
                        <a:t>13,58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Andale WT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24485">
                <a:tc>
                  <a:txBody>
                    <a:bodyPr/>
                    <a:lstStyle/>
                    <a:p>
                      <a:pPr algn="l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Andale WT"/>
                        </a:rPr>
                        <a:t>DRUG RESISTANCE UPDATES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latin typeface="Andale WT"/>
                        </a:rPr>
                        <a:t>12,31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Andale WT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24485">
                <a:tc>
                  <a:txBody>
                    <a:bodyPr/>
                    <a:lstStyle/>
                    <a:p>
                      <a:pPr algn="l" fontAlgn="b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latin typeface="Andale WT"/>
                        </a:rPr>
                        <a:t>TRENDS IN PHARMACOLOGICAL SCIENCES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latin typeface="Andale WT"/>
                        </a:rPr>
                        <a:t>11,05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Andale WT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24485">
                <a:tc>
                  <a:txBody>
                    <a:bodyPr/>
                    <a:lstStyle/>
                    <a:p>
                      <a:pPr algn="l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Andale WT"/>
                        </a:rPr>
                        <a:t>MEDICINAL RESEARCH REVIEWS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latin typeface="Andale WT"/>
                        </a:rPr>
                        <a:t>10,23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Andale WT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0631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Andale WT"/>
                        </a:rPr>
                        <a:t>REVIEWS OF PHYSIOLOGY BIOCHEMISTRY AND PHARMACOLOGY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latin typeface="Andale WT"/>
                        </a:rPr>
                        <a:t>10,20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Andale WT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2448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ndale WT"/>
                        </a:rPr>
                        <a:t>MUTATION RESEARCH-REVIEWS IN MUTATION RESEARCH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latin typeface="Andale WT"/>
                        </a:rPr>
                        <a:t>8,74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Andale WT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24485">
                <a:tc>
                  <a:txBody>
                    <a:bodyPr/>
                    <a:lstStyle/>
                    <a:p>
                      <a:pPr algn="l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Andale WT"/>
                        </a:rPr>
                        <a:t>PHARMACOLOGY &amp; THERAPEUTICS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latin typeface="Andale WT"/>
                        </a:rPr>
                        <a:t>8,69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latin typeface="Andale WT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4"/>
          <p:cNvSpPr>
            <a:spLocks noChangeArrowheads="1"/>
          </p:cNvSpPr>
          <p:nvPr/>
        </p:nvSpPr>
        <p:spPr bwMode="auto">
          <a:xfrm>
            <a:off x="0" y="0"/>
            <a:ext cx="9144000" cy="719138"/>
          </a:xfrm>
          <a:prstGeom prst="rect">
            <a:avLst/>
          </a:prstGeom>
          <a:solidFill>
            <a:srgbClr val="F0000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tr-TR" sz="3200" dirty="0" smtClean="0">
                <a:solidFill>
                  <a:schemeClr val="bg1"/>
                </a:solidFill>
                <a:latin typeface="Comic Sans MS" pitchFamily="66" charset="0"/>
              </a:rPr>
              <a:t>Eczacılık JCR Sıralaması (2010) </a:t>
            </a:r>
            <a:endParaRPr lang="tr-TR" sz="3200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1040" name="Rectangle 16"/>
          <p:cNvSpPr>
            <a:spLocks noChangeArrowheads="1"/>
          </p:cNvSpPr>
          <p:nvPr/>
        </p:nvSpPr>
        <p:spPr bwMode="auto">
          <a:xfrm>
            <a:off x="0" y="0"/>
            <a:ext cx="755650" cy="6308725"/>
          </a:xfrm>
          <a:prstGeom prst="rect">
            <a:avLst/>
          </a:prstGeom>
          <a:gradFill rotWithShape="0">
            <a:gsLst>
              <a:gs pos="0">
                <a:schemeClr val="bg1">
                  <a:gamma/>
                  <a:shade val="46275"/>
                  <a:invGamma/>
                </a:schemeClr>
              </a:gs>
              <a:gs pos="100000">
                <a:schemeClr val="bg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tr-TR"/>
          </a:p>
        </p:txBody>
      </p:sp>
      <p:pic>
        <p:nvPicPr>
          <p:cNvPr id="5124" name="Picture 4" descr="log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270625"/>
            <a:ext cx="755650" cy="58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6" name="Line 6"/>
          <p:cNvSpPr>
            <a:spLocks noChangeShapeType="1"/>
          </p:cNvSpPr>
          <p:nvPr/>
        </p:nvSpPr>
        <p:spPr bwMode="auto">
          <a:xfrm>
            <a:off x="1692275" y="1916113"/>
            <a:ext cx="0" cy="649287"/>
          </a:xfrm>
          <a:prstGeom prst="line">
            <a:avLst/>
          </a:prstGeom>
          <a:noFill/>
          <a:ln w="9525">
            <a:noFill/>
            <a:round/>
            <a:headEnd/>
            <a:tailEnd type="triangle" w="med" len="med"/>
          </a:ln>
        </p:spPr>
        <p:txBody>
          <a:bodyPr>
            <a:spAutoFit/>
          </a:bodyPr>
          <a:lstStyle/>
          <a:p>
            <a:endParaRPr lang="tr-TR"/>
          </a:p>
        </p:txBody>
      </p:sp>
      <p:graphicFrame>
        <p:nvGraphicFramePr>
          <p:cNvPr id="8" name="1 Grafik"/>
          <p:cNvGraphicFramePr/>
          <p:nvPr/>
        </p:nvGraphicFramePr>
        <p:xfrm>
          <a:off x="755576" y="953344"/>
          <a:ext cx="8208912" cy="57160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7" name="6 Dikdörtgen"/>
          <p:cNvSpPr/>
          <p:nvPr/>
        </p:nvSpPr>
        <p:spPr>
          <a:xfrm>
            <a:off x="755576" y="692696"/>
            <a:ext cx="243688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1400" dirty="0" smtClean="0">
                <a:latin typeface="Comic Sans MS" pitchFamily="66" charset="0"/>
              </a:rPr>
              <a:t>ISI-JCR Dergi Sayısı : 318</a:t>
            </a:r>
            <a:endParaRPr lang="tr-TR" sz="1400" dirty="0">
              <a:latin typeface="Comic Sans MS" pitchFamily="66" charset="0"/>
            </a:endParaRPr>
          </a:p>
        </p:txBody>
      </p:sp>
      <p:sp>
        <p:nvSpPr>
          <p:cNvPr id="9" name="8 Metin kutusu"/>
          <p:cNvSpPr txBox="1"/>
          <p:nvPr/>
        </p:nvSpPr>
        <p:spPr>
          <a:xfrm rot="20720438">
            <a:off x="1312323" y="5577362"/>
            <a:ext cx="5934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/>
              <a:t>1,06</a:t>
            </a:r>
            <a:endParaRPr lang="tr-TR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4"/>
          <p:cNvSpPr>
            <a:spLocks noChangeArrowheads="1"/>
          </p:cNvSpPr>
          <p:nvPr/>
        </p:nvSpPr>
        <p:spPr bwMode="auto">
          <a:xfrm>
            <a:off x="0" y="0"/>
            <a:ext cx="9144000" cy="719138"/>
          </a:xfrm>
          <a:prstGeom prst="rect">
            <a:avLst/>
          </a:prstGeom>
          <a:solidFill>
            <a:srgbClr val="F0000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tr-TR" sz="3200" dirty="0" smtClean="0">
                <a:solidFill>
                  <a:schemeClr val="bg1"/>
                </a:solidFill>
                <a:latin typeface="Comic Sans MS" pitchFamily="66" charset="0"/>
              </a:rPr>
              <a:t>Veterinerlik  (1979-2011)</a:t>
            </a:r>
            <a:endParaRPr lang="tr-TR" sz="3200" dirty="0">
              <a:solidFill>
                <a:schemeClr val="bg1"/>
              </a:solidFill>
              <a:latin typeface="Comic Sans MS" pitchFamily="66" charset="0"/>
            </a:endParaRPr>
          </a:p>
        </p:txBody>
      </p:sp>
      <p:sp>
        <p:nvSpPr>
          <p:cNvPr id="1040" name="Rectangle 16"/>
          <p:cNvSpPr>
            <a:spLocks noChangeArrowheads="1"/>
          </p:cNvSpPr>
          <p:nvPr/>
        </p:nvSpPr>
        <p:spPr bwMode="auto">
          <a:xfrm>
            <a:off x="0" y="0"/>
            <a:ext cx="755650" cy="6308725"/>
          </a:xfrm>
          <a:prstGeom prst="rect">
            <a:avLst/>
          </a:prstGeom>
          <a:gradFill rotWithShape="0">
            <a:gsLst>
              <a:gs pos="0">
                <a:schemeClr val="bg1">
                  <a:gamma/>
                  <a:shade val="46275"/>
                  <a:invGamma/>
                </a:schemeClr>
              </a:gs>
              <a:gs pos="100000">
                <a:schemeClr val="bg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tr-TR"/>
          </a:p>
        </p:txBody>
      </p:sp>
      <p:pic>
        <p:nvPicPr>
          <p:cNvPr id="5124" name="Picture 4" descr="log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270625"/>
            <a:ext cx="755650" cy="58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6" name="Line 6"/>
          <p:cNvSpPr>
            <a:spLocks noChangeShapeType="1"/>
          </p:cNvSpPr>
          <p:nvPr/>
        </p:nvSpPr>
        <p:spPr bwMode="auto">
          <a:xfrm>
            <a:off x="1692275" y="1916113"/>
            <a:ext cx="0" cy="649287"/>
          </a:xfrm>
          <a:prstGeom prst="line">
            <a:avLst/>
          </a:prstGeom>
          <a:noFill/>
          <a:ln w="9525">
            <a:noFill/>
            <a:round/>
            <a:headEnd/>
            <a:tailEnd type="triangle" w="med" len="med"/>
          </a:ln>
        </p:spPr>
        <p:txBody>
          <a:bodyPr>
            <a:spAutoFit/>
          </a:bodyPr>
          <a:lstStyle/>
          <a:p>
            <a:endParaRPr lang="tr-TR"/>
          </a:p>
        </p:txBody>
      </p:sp>
      <p:graphicFrame>
        <p:nvGraphicFramePr>
          <p:cNvPr id="8" name="7 Tablo"/>
          <p:cNvGraphicFramePr>
            <a:graphicFrameLocks noGrp="1"/>
          </p:cNvGraphicFramePr>
          <p:nvPr/>
        </p:nvGraphicFramePr>
        <p:xfrm>
          <a:off x="1043608" y="836707"/>
          <a:ext cx="7704855" cy="2736308"/>
        </p:xfrm>
        <a:graphic>
          <a:graphicData uri="http://schemas.openxmlformats.org/drawingml/2006/table">
            <a:tbl>
              <a:tblPr/>
              <a:tblGrid>
                <a:gridCol w="5089875"/>
                <a:gridCol w="747137"/>
                <a:gridCol w="1867843"/>
              </a:tblGrid>
              <a:tr h="614678">
                <a:tc>
                  <a:txBody>
                    <a:bodyPr/>
                    <a:lstStyle/>
                    <a:p>
                      <a:pPr algn="ctr" fontAlgn="t"/>
                      <a:r>
                        <a:rPr lang="tr-TR" sz="1100" b="1" i="0" u="none" strike="noStrike" dirty="0" smtClean="0">
                          <a:solidFill>
                            <a:srgbClr val="000000"/>
                          </a:solidFill>
                          <a:latin typeface="Andale WT"/>
                        </a:rPr>
                        <a:t>Dergi Adı</a:t>
                      </a:r>
                      <a:endParaRPr lang="tr-TR" sz="1100" b="1" i="0" u="none" strike="noStrike" dirty="0">
                        <a:solidFill>
                          <a:srgbClr val="000000"/>
                        </a:solidFill>
                        <a:latin typeface="Andale W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1" i="0" u="none" strike="noStrike" dirty="0" smtClean="0">
                          <a:solidFill>
                            <a:srgbClr val="000000"/>
                          </a:solidFill>
                          <a:latin typeface="Andale WT"/>
                        </a:rPr>
                        <a:t>Etki</a:t>
                      </a:r>
                      <a:r>
                        <a:rPr lang="tr-TR" sz="1100" b="1" i="0" u="none" strike="noStrike" baseline="0" dirty="0" smtClean="0">
                          <a:solidFill>
                            <a:srgbClr val="000000"/>
                          </a:solidFill>
                          <a:latin typeface="Andale WT"/>
                        </a:rPr>
                        <a:t> Değeri</a:t>
                      </a:r>
                      <a:r>
                        <a:rPr lang="tr-TR" sz="1100" b="1" i="0" u="none" strike="noStrike" dirty="0" smtClean="0">
                          <a:solidFill>
                            <a:srgbClr val="000000"/>
                          </a:solidFill>
                          <a:latin typeface="Andale WT"/>
                        </a:rPr>
                        <a:t/>
                      </a:r>
                      <a:br>
                        <a:rPr lang="tr-TR" sz="1100" b="1" i="0" u="none" strike="noStrike" dirty="0" smtClean="0">
                          <a:solidFill>
                            <a:srgbClr val="000000"/>
                          </a:solidFill>
                          <a:latin typeface="Andale WT"/>
                        </a:rPr>
                      </a:br>
                      <a:r>
                        <a:rPr lang="tr-TR" sz="1100" b="1" i="0" u="none" strike="noStrike" dirty="0" smtClean="0">
                          <a:solidFill>
                            <a:srgbClr val="000000"/>
                          </a:solidFill>
                          <a:latin typeface="Andale WT"/>
                        </a:rPr>
                        <a:t>(IF-2010)</a:t>
                      </a:r>
                      <a:endParaRPr lang="tr-TR" sz="1100" b="1" i="0" u="none" strike="noStrike" dirty="0">
                        <a:solidFill>
                          <a:srgbClr val="000000"/>
                        </a:solidFill>
                        <a:latin typeface="Andale W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1" i="0" u="none" strike="noStrike" dirty="0" smtClean="0">
                          <a:solidFill>
                            <a:srgbClr val="000000"/>
                          </a:solidFill>
                          <a:latin typeface="Andale WT"/>
                        </a:rPr>
                        <a:t>Web of </a:t>
                      </a:r>
                      <a:r>
                        <a:rPr lang="tr-TR" sz="1100" b="1" i="0" u="none" strike="noStrike" dirty="0" smtClean="0">
                          <a:solidFill>
                            <a:srgbClr val="000000"/>
                          </a:solidFill>
                          <a:latin typeface="Andale WT"/>
                        </a:rPr>
                        <a:t>S</a:t>
                      </a:r>
                      <a:r>
                        <a:rPr lang="en-US" sz="1100" b="1" i="0" u="none" strike="noStrike" dirty="0" err="1" smtClean="0">
                          <a:solidFill>
                            <a:srgbClr val="000000"/>
                          </a:solidFill>
                          <a:latin typeface="Andale WT"/>
                        </a:rPr>
                        <a:t>cience</a:t>
                      </a:r>
                      <a:r>
                        <a:rPr lang="tr-TR" sz="1100" b="1" i="0" u="none" strike="noStrike" dirty="0" smtClean="0">
                          <a:solidFill>
                            <a:srgbClr val="000000"/>
                          </a:solidFill>
                          <a:latin typeface="Andale WT"/>
                        </a:rPr>
                        <a:t/>
                      </a:r>
                      <a:br>
                        <a:rPr lang="tr-TR" sz="1100" b="1" i="0" u="none" strike="noStrike" dirty="0" smtClean="0">
                          <a:solidFill>
                            <a:srgbClr val="000000"/>
                          </a:solidFill>
                          <a:latin typeface="Andale WT"/>
                        </a:rPr>
                      </a:br>
                      <a:r>
                        <a:rPr lang="en-US" sz="1100" b="1" i="0" u="none" strike="noStrike" dirty="0" smtClean="0">
                          <a:solidFill>
                            <a:srgbClr val="000000"/>
                          </a:solidFill>
                          <a:latin typeface="Andale WT"/>
                        </a:rPr>
                        <a:t> </a:t>
                      </a:r>
                      <a:r>
                        <a:rPr lang="tr-TR" sz="1100" b="1" i="0" u="none" strike="noStrike" dirty="0" smtClean="0">
                          <a:solidFill>
                            <a:srgbClr val="000000"/>
                          </a:solidFill>
                          <a:latin typeface="Andale WT"/>
                        </a:rPr>
                        <a:t>Yayın Sayısı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latin typeface="Andale W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12163"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Andale WT"/>
                        </a:rPr>
                        <a:t>TURKISH JOURNAL OF VETERINARY &amp; ANIMAL SCIENCES</a:t>
                      </a:r>
                    </a:p>
                  </a:txBody>
                  <a:tcPr marL="9236" marR="9236" marT="923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100" b="0" i="0" u="none" strike="noStrike" dirty="0" smtClean="0">
                          <a:solidFill>
                            <a:schemeClr val="tx1"/>
                          </a:solidFill>
                          <a:latin typeface="Andale WT"/>
                        </a:rPr>
                        <a:t>0,27</a:t>
                      </a:r>
                      <a:endParaRPr lang="tr-TR" sz="1100" b="0" i="0" u="none" strike="noStrike" dirty="0">
                        <a:solidFill>
                          <a:schemeClr val="tx1"/>
                        </a:solidFill>
                        <a:latin typeface="Andale WT"/>
                      </a:endParaRPr>
                    </a:p>
                  </a:txBody>
                  <a:tcPr marL="9236" marR="9236" marT="923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100" b="0" i="0" u="none" strike="noStrike">
                          <a:solidFill>
                            <a:schemeClr val="tx1"/>
                          </a:solidFill>
                          <a:latin typeface="Andale WT"/>
                        </a:rPr>
                        <a:t>1.664</a:t>
                      </a:r>
                    </a:p>
                  </a:txBody>
                  <a:tcPr marL="9236" marR="9236" marT="923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12163"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Andale WT"/>
                        </a:rPr>
                        <a:t>JOURNAL OF ANIMAL AND VETERINARY ADVANCES</a:t>
                      </a:r>
                    </a:p>
                  </a:txBody>
                  <a:tcPr marL="9236" marR="9236" marT="923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100" b="0" i="0" u="none" strike="noStrike" dirty="0" smtClean="0">
                          <a:solidFill>
                            <a:schemeClr val="tx1"/>
                          </a:solidFill>
                          <a:latin typeface="Andale WT"/>
                        </a:rPr>
                        <a:t>0,29</a:t>
                      </a:r>
                      <a:endParaRPr lang="tr-TR" sz="1100" b="0" i="0" u="none" strike="noStrike" dirty="0">
                        <a:solidFill>
                          <a:schemeClr val="tx1"/>
                        </a:solidFill>
                        <a:latin typeface="Andale WT"/>
                      </a:endParaRPr>
                    </a:p>
                  </a:txBody>
                  <a:tcPr marL="9236" marR="9236" marT="923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100" b="0" i="0" u="none" strike="noStrike">
                          <a:solidFill>
                            <a:schemeClr val="tx1"/>
                          </a:solidFill>
                          <a:latin typeface="Andale WT"/>
                        </a:rPr>
                        <a:t>764</a:t>
                      </a:r>
                    </a:p>
                  </a:txBody>
                  <a:tcPr marL="9236" marR="9236" marT="923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12163">
                <a:tc>
                  <a:txBody>
                    <a:bodyPr/>
                    <a:lstStyle/>
                    <a:p>
                      <a:pPr algn="l" fontAlgn="t"/>
                      <a:r>
                        <a:rPr lang="sv-SE" sz="1100" b="0" i="0" u="none" strike="noStrike" dirty="0">
                          <a:solidFill>
                            <a:srgbClr val="000000"/>
                          </a:solidFill>
                          <a:latin typeface="Andale WT"/>
                        </a:rPr>
                        <a:t>KAFKAS UNIVERSITESI VETERINER FAKULTESI DERGISI</a:t>
                      </a:r>
                    </a:p>
                  </a:txBody>
                  <a:tcPr marL="9236" marR="9236" marT="923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100" b="0" i="0" u="none" strike="noStrike" dirty="0" smtClean="0">
                          <a:solidFill>
                            <a:schemeClr val="tx1"/>
                          </a:solidFill>
                          <a:latin typeface="Andale WT"/>
                        </a:rPr>
                        <a:t>0,24</a:t>
                      </a:r>
                      <a:endParaRPr lang="tr-TR" sz="1100" b="0" i="0" u="none" strike="noStrike" dirty="0">
                        <a:solidFill>
                          <a:schemeClr val="tx1"/>
                        </a:solidFill>
                        <a:latin typeface="Andale WT"/>
                      </a:endParaRPr>
                    </a:p>
                  </a:txBody>
                  <a:tcPr marL="9236" marR="9236" marT="923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100" b="0" i="0" u="none" strike="noStrike">
                          <a:solidFill>
                            <a:schemeClr val="tx1"/>
                          </a:solidFill>
                          <a:latin typeface="Andale WT"/>
                        </a:rPr>
                        <a:t>661</a:t>
                      </a:r>
                    </a:p>
                  </a:txBody>
                  <a:tcPr marL="9236" marR="9236" marT="923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12163">
                <a:tc>
                  <a:txBody>
                    <a:bodyPr/>
                    <a:lstStyle/>
                    <a:p>
                      <a:pPr algn="l" fontAlgn="t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Andale WT"/>
                        </a:rPr>
                        <a:t>INDIAN VETERINARY JOURNAL</a:t>
                      </a:r>
                    </a:p>
                  </a:txBody>
                  <a:tcPr marL="9236" marR="9236" marT="923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100" b="0" i="0" u="none" strike="noStrike" dirty="0" smtClean="0">
                          <a:solidFill>
                            <a:schemeClr val="tx1"/>
                          </a:solidFill>
                          <a:latin typeface="Andale WT"/>
                        </a:rPr>
                        <a:t>----</a:t>
                      </a:r>
                      <a:endParaRPr lang="tr-TR" sz="1100" b="0" i="0" u="none" strike="noStrike" dirty="0">
                        <a:solidFill>
                          <a:schemeClr val="tx1"/>
                        </a:solidFill>
                        <a:latin typeface="Andale WT"/>
                      </a:endParaRPr>
                    </a:p>
                  </a:txBody>
                  <a:tcPr marL="9236" marR="9236" marT="923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100" b="0" i="0" u="none" strike="noStrike">
                          <a:solidFill>
                            <a:schemeClr val="tx1"/>
                          </a:solidFill>
                          <a:latin typeface="Andale WT"/>
                        </a:rPr>
                        <a:t>599</a:t>
                      </a:r>
                    </a:p>
                  </a:txBody>
                  <a:tcPr marL="9236" marR="9236" marT="923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12163">
                <a:tc>
                  <a:txBody>
                    <a:bodyPr/>
                    <a:lstStyle/>
                    <a:p>
                      <a:pPr algn="l" fontAlgn="t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latin typeface="Andale WT"/>
                        </a:rPr>
                        <a:t>REVUE DE MEDECINE VETERINAIRE</a:t>
                      </a:r>
                    </a:p>
                  </a:txBody>
                  <a:tcPr marL="9236" marR="9236" marT="923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100" b="0" i="0" u="none" strike="noStrike" dirty="0" smtClean="0">
                          <a:solidFill>
                            <a:schemeClr val="tx1"/>
                          </a:solidFill>
                          <a:latin typeface="Andale WT"/>
                        </a:rPr>
                        <a:t>0,17</a:t>
                      </a:r>
                      <a:endParaRPr lang="tr-TR" sz="1100" b="0" i="0" u="none" strike="noStrike" dirty="0">
                        <a:solidFill>
                          <a:schemeClr val="tx1"/>
                        </a:solidFill>
                        <a:latin typeface="Andale WT"/>
                      </a:endParaRPr>
                    </a:p>
                  </a:txBody>
                  <a:tcPr marL="9236" marR="9236" marT="923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100" b="0" i="0" u="none" strike="noStrike">
                          <a:solidFill>
                            <a:schemeClr val="tx1"/>
                          </a:solidFill>
                          <a:latin typeface="Andale WT"/>
                        </a:rPr>
                        <a:t>373</a:t>
                      </a:r>
                    </a:p>
                  </a:txBody>
                  <a:tcPr marL="9236" marR="9236" marT="923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12163">
                <a:tc>
                  <a:txBody>
                    <a:bodyPr/>
                    <a:lstStyle/>
                    <a:p>
                      <a:pPr algn="l" fontAlgn="t"/>
                      <a:r>
                        <a:rPr lang="sv-SE" sz="1100" b="0" i="0" u="none" strike="noStrike" dirty="0">
                          <a:solidFill>
                            <a:srgbClr val="000000"/>
                          </a:solidFill>
                          <a:latin typeface="Andale WT"/>
                        </a:rPr>
                        <a:t>ANKARA UNIVERSITESI VETERINER FAKULTESI DERGISI</a:t>
                      </a:r>
                    </a:p>
                  </a:txBody>
                  <a:tcPr marL="9236" marR="9236" marT="923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100" b="0" i="0" u="none" strike="noStrike" dirty="0" smtClean="0">
                          <a:solidFill>
                            <a:schemeClr val="tx1"/>
                          </a:solidFill>
                          <a:latin typeface="Andale WT"/>
                        </a:rPr>
                        <a:t>0,17</a:t>
                      </a:r>
                      <a:endParaRPr lang="tr-TR" sz="1100" b="0" i="0" u="none" strike="noStrike" dirty="0">
                        <a:solidFill>
                          <a:schemeClr val="tx1"/>
                        </a:solidFill>
                        <a:latin typeface="Andale WT"/>
                      </a:endParaRPr>
                    </a:p>
                  </a:txBody>
                  <a:tcPr marL="9236" marR="9236" marT="923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100" b="0" i="0" u="none" strike="noStrike">
                          <a:solidFill>
                            <a:schemeClr val="tx1"/>
                          </a:solidFill>
                          <a:latin typeface="Andale WT"/>
                        </a:rPr>
                        <a:t>213</a:t>
                      </a:r>
                    </a:p>
                  </a:txBody>
                  <a:tcPr marL="9236" marR="9236" marT="923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12163">
                <a:tc>
                  <a:txBody>
                    <a:bodyPr/>
                    <a:lstStyle/>
                    <a:p>
                      <a:pPr algn="l" fontAlgn="t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Andale WT"/>
                        </a:rPr>
                        <a:t>REPRODUCTION IN DOMESTIC ANIMALS</a:t>
                      </a:r>
                    </a:p>
                  </a:txBody>
                  <a:tcPr marL="9236" marR="9236" marT="923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100" b="0" i="0" u="none" strike="noStrike" dirty="0" smtClean="0">
                          <a:solidFill>
                            <a:schemeClr val="tx1"/>
                          </a:solidFill>
                          <a:latin typeface="Andale WT"/>
                        </a:rPr>
                        <a:t>1,60</a:t>
                      </a:r>
                      <a:endParaRPr lang="tr-TR" sz="1100" b="0" i="0" u="none" strike="noStrike" dirty="0">
                        <a:solidFill>
                          <a:schemeClr val="tx1"/>
                        </a:solidFill>
                        <a:latin typeface="Andale WT"/>
                      </a:endParaRPr>
                    </a:p>
                  </a:txBody>
                  <a:tcPr marL="9236" marR="9236" marT="923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100" b="0" i="0" u="none" strike="noStrike">
                          <a:solidFill>
                            <a:schemeClr val="tx1"/>
                          </a:solidFill>
                          <a:latin typeface="Andale WT"/>
                        </a:rPr>
                        <a:t>193</a:t>
                      </a:r>
                    </a:p>
                  </a:txBody>
                  <a:tcPr marL="9236" marR="9236" marT="923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12163"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Andale WT"/>
                        </a:rPr>
                        <a:t>BULLETIN OF THE VETERINARY INSTITUTE IN PULAWY</a:t>
                      </a:r>
                    </a:p>
                  </a:txBody>
                  <a:tcPr marL="9236" marR="9236" marT="923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100" b="0" i="0" u="none" strike="noStrike" dirty="0" smtClean="0">
                          <a:solidFill>
                            <a:schemeClr val="tx1"/>
                          </a:solidFill>
                          <a:latin typeface="Andale WT"/>
                        </a:rPr>
                        <a:t>0,32</a:t>
                      </a:r>
                      <a:endParaRPr lang="tr-TR" sz="1100" b="0" i="0" u="none" strike="noStrike" dirty="0">
                        <a:solidFill>
                          <a:schemeClr val="tx1"/>
                        </a:solidFill>
                        <a:latin typeface="Andale WT"/>
                      </a:endParaRPr>
                    </a:p>
                  </a:txBody>
                  <a:tcPr marL="9236" marR="9236" marT="923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100" b="0" i="0" u="none" strike="noStrike">
                          <a:solidFill>
                            <a:schemeClr val="tx1"/>
                          </a:solidFill>
                          <a:latin typeface="Andale WT"/>
                        </a:rPr>
                        <a:t>146</a:t>
                      </a:r>
                    </a:p>
                  </a:txBody>
                  <a:tcPr marL="9236" marR="9236" marT="923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12163">
                <a:tc>
                  <a:txBody>
                    <a:bodyPr/>
                    <a:lstStyle/>
                    <a:p>
                      <a:pPr algn="l" fontAlgn="t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latin typeface="Andale WT"/>
                        </a:rPr>
                        <a:t>DEUTSCHE TIERARZTLICHE WOCHENSCHRIFT</a:t>
                      </a:r>
                    </a:p>
                  </a:txBody>
                  <a:tcPr marL="9236" marR="9236" marT="923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100" b="0" i="0" u="none" strike="noStrike" dirty="0" smtClean="0">
                          <a:solidFill>
                            <a:schemeClr val="tx1"/>
                          </a:solidFill>
                          <a:latin typeface="Andale WT"/>
                        </a:rPr>
                        <a:t>0,51</a:t>
                      </a:r>
                      <a:endParaRPr lang="tr-TR" sz="1100" b="0" i="0" u="none" strike="noStrike" dirty="0">
                        <a:solidFill>
                          <a:schemeClr val="tx1"/>
                        </a:solidFill>
                        <a:latin typeface="Andale WT"/>
                      </a:endParaRPr>
                    </a:p>
                  </a:txBody>
                  <a:tcPr marL="9236" marR="9236" marT="923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100" b="0" i="0" u="none" strike="noStrike">
                          <a:solidFill>
                            <a:schemeClr val="tx1"/>
                          </a:solidFill>
                          <a:latin typeface="Andale WT"/>
                        </a:rPr>
                        <a:t>97</a:t>
                      </a:r>
                    </a:p>
                  </a:txBody>
                  <a:tcPr marL="9236" marR="9236" marT="923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12163">
                <a:tc>
                  <a:txBody>
                    <a:bodyPr/>
                    <a:lstStyle/>
                    <a:p>
                      <a:pPr algn="l" fontAlgn="t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Andale WT"/>
                        </a:rPr>
                        <a:t>VETERINARY RECORD</a:t>
                      </a:r>
                    </a:p>
                  </a:txBody>
                  <a:tcPr marL="9236" marR="9236" marT="923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100" b="0" i="0" u="none" strike="noStrike" dirty="0" smtClean="0">
                          <a:solidFill>
                            <a:schemeClr val="tx1"/>
                          </a:solidFill>
                          <a:latin typeface="Andale WT"/>
                        </a:rPr>
                        <a:t>1,48</a:t>
                      </a:r>
                      <a:endParaRPr lang="tr-TR" sz="1100" b="0" i="0" u="none" strike="noStrike" dirty="0">
                        <a:solidFill>
                          <a:schemeClr val="tx1"/>
                        </a:solidFill>
                        <a:latin typeface="Andale WT"/>
                      </a:endParaRPr>
                    </a:p>
                  </a:txBody>
                  <a:tcPr marL="9236" marR="9236" marT="923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100" b="0" i="0" u="none" strike="noStrike" dirty="0">
                          <a:solidFill>
                            <a:schemeClr val="tx1"/>
                          </a:solidFill>
                          <a:latin typeface="Andale WT"/>
                        </a:rPr>
                        <a:t>85</a:t>
                      </a:r>
                    </a:p>
                  </a:txBody>
                  <a:tcPr marL="9236" marR="9236" marT="923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cxnSp>
        <p:nvCxnSpPr>
          <p:cNvPr id="9" name="8 Düz Bağlayıcı"/>
          <p:cNvCxnSpPr/>
          <p:nvPr/>
        </p:nvCxnSpPr>
        <p:spPr>
          <a:xfrm>
            <a:off x="756000" y="3717032"/>
            <a:ext cx="8388000" cy="0"/>
          </a:xfrm>
          <a:prstGeom prst="line">
            <a:avLst/>
          </a:prstGeom>
          <a:ln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graphicFrame>
        <p:nvGraphicFramePr>
          <p:cNvPr id="10" name="9 Tablo"/>
          <p:cNvGraphicFramePr>
            <a:graphicFrameLocks noGrp="1"/>
          </p:cNvGraphicFramePr>
          <p:nvPr/>
        </p:nvGraphicFramePr>
        <p:xfrm>
          <a:off x="1043608" y="3861047"/>
          <a:ext cx="7560840" cy="2889843"/>
        </p:xfrm>
        <a:graphic>
          <a:graphicData uri="http://schemas.openxmlformats.org/drawingml/2006/table">
            <a:tbl>
              <a:tblPr/>
              <a:tblGrid>
                <a:gridCol w="4994737"/>
                <a:gridCol w="733173"/>
                <a:gridCol w="1832930"/>
              </a:tblGrid>
              <a:tr h="430914"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100" b="1" i="0" u="none" strike="noStrike" dirty="0" smtClean="0">
                          <a:solidFill>
                            <a:srgbClr val="000000"/>
                          </a:solidFill>
                          <a:latin typeface="Andale WT"/>
                        </a:rPr>
                        <a:t>Dergi Adı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1" i="0" u="none" strike="noStrike" dirty="0" smtClean="0">
                          <a:solidFill>
                            <a:srgbClr val="000000"/>
                          </a:solidFill>
                          <a:latin typeface="Andale WT"/>
                        </a:rPr>
                        <a:t>Etki</a:t>
                      </a:r>
                      <a:r>
                        <a:rPr lang="tr-TR" sz="1100" b="1" i="0" u="none" strike="noStrike" baseline="0" dirty="0" smtClean="0">
                          <a:solidFill>
                            <a:srgbClr val="000000"/>
                          </a:solidFill>
                          <a:latin typeface="Andale WT"/>
                        </a:rPr>
                        <a:t> Değeri</a:t>
                      </a:r>
                      <a:r>
                        <a:rPr lang="tr-TR" sz="1100" b="1" i="0" u="none" strike="noStrike" dirty="0" smtClean="0">
                          <a:solidFill>
                            <a:srgbClr val="000000"/>
                          </a:solidFill>
                          <a:latin typeface="Andale WT"/>
                        </a:rPr>
                        <a:t/>
                      </a:r>
                      <a:br>
                        <a:rPr lang="tr-TR" sz="1100" b="1" i="0" u="none" strike="noStrike" dirty="0" smtClean="0">
                          <a:solidFill>
                            <a:srgbClr val="000000"/>
                          </a:solidFill>
                          <a:latin typeface="Andale WT"/>
                        </a:rPr>
                      </a:br>
                      <a:r>
                        <a:rPr lang="tr-TR" sz="1100" b="1" i="0" u="none" strike="noStrike" dirty="0" smtClean="0">
                          <a:solidFill>
                            <a:srgbClr val="000000"/>
                          </a:solidFill>
                          <a:latin typeface="Andale WT"/>
                        </a:rPr>
                        <a:t>(IF-2010)</a:t>
                      </a:r>
                      <a:endParaRPr lang="tr-TR" sz="1100" b="1" i="0" u="none" strike="noStrike" dirty="0">
                        <a:solidFill>
                          <a:srgbClr val="000000"/>
                        </a:solidFill>
                        <a:latin typeface="Andale W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1" i="0" u="none" strike="noStrike" dirty="0" smtClean="0">
                          <a:solidFill>
                            <a:srgbClr val="000000"/>
                          </a:solidFill>
                          <a:latin typeface="Andale WT"/>
                        </a:rPr>
                        <a:t>TR Adresli </a:t>
                      </a:r>
                      <a:br>
                        <a:rPr lang="tr-TR" sz="1100" b="1" i="0" u="none" strike="noStrike" dirty="0" smtClean="0">
                          <a:solidFill>
                            <a:srgbClr val="000000"/>
                          </a:solidFill>
                          <a:latin typeface="Andale WT"/>
                        </a:rPr>
                      </a:br>
                      <a:r>
                        <a:rPr lang="tr-TR" sz="1100" b="1" i="0" u="none" strike="noStrike" dirty="0" smtClean="0">
                          <a:solidFill>
                            <a:srgbClr val="000000"/>
                          </a:solidFill>
                          <a:latin typeface="Andale WT"/>
                        </a:rPr>
                        <a:t>Yayın Sayısı</a:t>
                      </a:r>
                    </a:p>
                    <a:p>
                      <a:pPr algn="ctr" fontAlgn="b"/>
                      <a:r>
                        <a:rPr lang="tr-TR" sz="1100" b="1" i="0" u="none" strike="noStrike" dirty="0" smtClean="0">
                          <a:solidFill>
                            <a:srgbClr val="000000"/>
                          </a:solidFill>
                          <a:latin typeface="Andale WT"/>
                        </a:rPr>
                        <a:t>79-2011</a:t>
                      </a:r>
                      <a:endParaRPr lang="tr-TR" sz="1100" b="1" i="0" u="none" strike="noStrike" dirty="0">
                        <a:solidFill>
                          <a:srgbClr val="000000"/>
                        </a:solidFill>
                        <a:latin typeface="Andale W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</a:tr>
              <a:tr h="217158">
                <a:tc>
                  <a:txBody>
                    <a:bodyPr/>
                    <a:lstStyle/>
                    <a:p>
                      <a:pPr algn="l" fontAlgn="b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latin typeface="Andale"/>
                        </a:rPr>
                        <a:t>VETERINARY RESEARCH</a:t>
                      </a:r>
                    </a:p>
                  </a:txBody>
                  <a:tcPr marL="9236" marR="9236" marT="92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latin typeface="Andale"/>
                        </a:rPr>
                        <a:t>3,77</a:t>
                      </a:r>
                    </a:p>
                  </a:txBody>
                  <a:tcPr marL="9236" marR="9236" marT="92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latin typeface="Andale"/>
                        </a:rPr>
                        <a:t>0</a:t>
                      </a:r>
                    </a:p>
                  </a:txBody>
                  <a:tcPr marL="9236" marR="9236" marT="92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22976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Andale"/>
                        </a:rPr>
                        <a:t>COMPARATIVE IMMUNOLOGY MICROBIOLOGY AND INFECTIOUS DISEASES</a:t>
                      </a:r>
                    </a:p>
                  </a:txBody>
                  <a:tcPr marL="9236" marR="9236" marT="92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Andale"/>
                        </a:rPr>
                        <a:t>3,61</a:t>
                      </a:r>
                    </a:p>
                  </a:txBody>
                  <a:tcPr marL="9236" marR="9236" marT="92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latin typeface="Andale"/>
                        </a:rPr>
                        <a:t>4</a:t>
                      </a:r>
                    </a:p>
                  </a:txBody>
                  <a:tcPr marL="9236" marR="9236" marT="92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17158">
                <a:tc>
                  <a:txBody>
                    <a:bodyPr/>
                    <a:lstStyle/>
                    <a:p>
                      <a:pPr algn="l" fontAlgn="b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latin typeface="Andale"/>
                        </a:rPr>
                        <a:t>VETERINARY MICROBIOLOGY</a:t>
                      </a:r>
                    </a:p>
                  </a:txBody>
                  <a:tcPr marL="9236" marR="9236" marT="92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Andale"/>
                        </a:rPr>
                        <a:t>3,26</a:t>
                      </a:r>
                    </a:p>
                  </a:txBody>
                  <a:tcPr marL="9236" marR="9236" marT="92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latin typeface="Andale"/>
                        </a:rPr>
                        <a:t>15</a:t>
                      </a:r>
                    </a:p>
                  </a:txBody>
                  <a:tcPr marL="9236" marR="9236" marT="92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17158">
                <a:tc>
                  <a:txBody>
                    <a:bodyPr/>
                    <a:lstStyle/>
                    <a:p>
                      <a:pPr algn="l" fontAlgn="b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latin typeface="Andale"/>
                        </a:rPr>
                        <a:t>FISH &amp; SHELLFISH IMMUNOLOGY</a:t>
                      </a:r>
                    </a:p>
                  </a:txBody>
                  <a:tcPr marL="9236" marR="9236" marT="92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Andale"/>
                        </a:rPr>
                        <a:t>3,04</a:t>
                      </a:r>
                    </a:p>
                  </a:txBody>
                  <a:tcPr marL="9236" marR="9236" marT="92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latin typeface="Andale"/>
                        </a:rPr>
                        <a:t>3</a:t>
                      </a:r>
                    </a:p>
                  </a:txBody>
                  <a:tcPr marL="9236" marR="9236" marT="92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17158">
                <a:tc>
                  <a:txBody>
                    <a:bodyPr/>
                    <a:lstStyle/>
                    <a:p>
                      <a:pPr algn="l" fontAlgn="b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latin typeface="Andale"/>
                        </a:rPr>
                        <a:t>VETERINARY JOURNAL</a:t>
                      </a:r>
                    </a:p>
                  </a:txBody>
                  <a:tcPr marL="9236" marR="9236" marT="92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Andale"/>
                        </a:rPr>
                        <a:t>2,80</a:t>
                      </a:r>
                    </a:p>
                  </a:txBody>
                  <a:tcPr marL="9236" marR="9236" marT="92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latin typeface="Andale"/>
                        </a:rPr>
                        <a:t>11</a:t>
                      </a:r>
                    </a:p>
                  </a:txBody>
                  <a:tcPr marL="9236" marR="9236" marT="92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17158">
                <a:tc>
                  <a:txBody>
                    <a:bodyPr/>
                    <a:lstStyle/>
                    <a:p>
                      <a:pPr algn="l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Andale"/>
                        </a:rPr>
                        <a:t>ILAR JOURNAL</a:t>
                      </a:r>
                    </a:p>
                  </a:txBody>
                  <a:tcPr marL="9236" marR="9236" marT="92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Andale"/>
                        </a:rPr>
                        <a:t>2,69</a:t>
                      </a:r>
                    </a:p>
                  </a:txBody>
                  <a:tcPr marL="9236" marR="9236" marT="92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latin typeface="Andale"/>
                        </a:rPr>
                        <a:t>0</a:t>
                      </a:r>
                    </a:p>
                  </a:txBody>
                  <a:tcPr marL="9236" marR="9236" marT="92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17158">
                <a:tc>
                  <a:txBody>
                    <a:bodyPr/>
                    <a:lstStyle/>
                    <a:p>
                      <a:pPr algn="l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Andale"/>
                        </a:rPr>
                        <a:t>TRANSBOUNDARY AND EMERGING DISEASES</a:t>
                      </a:r>
                    </a:p>
                  </a:txBody>
                  <a:tcPr marL="9236" marR="9236" marT="92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Andale"/>
                        </a:rPr>
                        <a:t>2,45</a:t>
                      </a:r>
                    </a:p>
                  </a:txBody>
                  <a:tcPr marL="9236" marR="9236" marT="92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latin typeface="Andale"/>
                        </a:rPr>
                        <a:t>5</a:t>
                      </a:r>
                    </a:p>
                  </a:txBody>
                  <a:tcPr marL="9236" marR="9236" marT="92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17158">
                <a:tc>
                  <a:txBody>
                    <a:bodyPr/>
                    <a:lstStyle/>
                    <a:p>
                      <a:pPr algn="l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Andale"/>
                        </a:rPr>
                        <a:t>BMC VETERINARY RESEARCH</a:t>
                      </a:r>
                    </a:p>
                  </a:txBody>
                  <a:tcPr marL="9236" marR="9236" marT="92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Andale"/>
                        </a:rPr>
                        <a:t>2,37</a:t>
                      </a:r>
                    </a:p>
                  </a:txBody>
                  <a:tcPr marL="9236" marR="9236" marT="92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latin typeface="Andale"/>
                        </a:rPr>
                        <a:t>1</a:t>
                      </a:r>
                    </a:p>
                  </a:txBody>
                  <a:tcPr marL="9236" marR="9236" marT="92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17158">
                <a:tc>
                  <a:txBody>
                    <a:bodyPr/>
                    <a:lstStyle/>
                    <a:p>
                      <a:pPr algn="l" fontAlgn="b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latin typeface="Andale"/>
                        </a:rPr>
                        <a:t>VETERINARY PARASITOLOGY</a:t>
                      </a:r>
                    </a:p>
                  </a:txBody>
                  <a:tcPr marL="9236" marR="9236" marT="92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Andale"/>
                        </a:rPr>
                        <a:t>2,33</a:t>
                      </a:r>
                    </a:p>
                  </a:txBody>
                  <a:tcPr marL="9236" marR="9236" marT="92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latin typeface="Andale"/>
                        </a:rPr>
                        <a:t>61</a:t>
                      </a:r>
                    </a:p>
                  </a:txBody>
                  <a:tcPr marL="9236" marR="9236" marT="92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17158">
                <a:tc>
                  <a:txBody>
                    <a:bodyPr/>
                    <a:lstStyle/>
                    <a:p>
                      <a:pPr algn="l" fontAlgn="b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latin typeface="Andale"/>
                        </a:rPr>
                        <a:t>MEDICAL MYCOLOGY</a:t>
                      </a:r>
                    </a:p>
                  </a:txBody>
                  <a:tcPr marL="9236" marR="9236" marT="92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Andale"/>
                        </a:rPr>
                        <a:t>2,33</a:t>
                      </a:r>
                    </a:p>
                  </a:txBody>
                  <a:tcPr marL="9236" marR="9236" marT="92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latin typeface="Andale"/>
                        </a:rPr>
                        <a:t>42</a:t>
                      </a:r>
                    </a:p>
                  </a:txBody>
                  <a:tcPr marL="9236" marR="9236" marT="92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4"/>
          <p:cNvSpPr>
            <a:spLocks noChangeArrowheads="1"/>
          </p:cNvSpPr>
          <p:nvPr/>
        </p:nvSpPr>
        <p:spPr bwMode="auto">
          <a:xfrm>
            <a:off x="0" y="0"/>
            <a:ext cx="9144000" cy="719138"/>
          </a:xfrm>
          <a:prstGeom prst="rect">
            <a:avLst/>
          </a:prstGeom>
          <a:solidFill>
            <a:srgbClr val="F0000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tr-TR" sz="3200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1040" name="Rectangle 16"/>
          <p:cNvSpPr>
            <a:spLocks noChangeArrowheads="1"/>
          </p:cNvSpPr>
          <p:nvPr/>
        </p:nvSpPr>
        <p:spPr bwMode="auto">
          <a:xfrm>
            <a:off x="0" y="0"/>
            <a:ext cx="755650" cy="6308725"/>
          </a:xfrm>
          <a:prstGeom prst="rect">
            <a:avLst/>
          </a:prstGeom>
          <a:gradFill rotWithShape="0">
            <a:gsLst>
              <a:gs pos="0">
                <a:schemeClr val="bg1">
                  <a:gamma/>
                  <a:shade val="46275"/>
                  <a:invGamma/>
                </a:schemeClr>
              </a:gs>
              <a:gs pos="100000">
                <a:schemeClr val="bg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tr-TR"/>
          </a:p>
        </p:txBody>
      </p:sp>
      <p:pic>
        <p:nvPicPr>
          <p:cNvPr id="5124" name="Picture 4" descr="log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270625"/>
            <a:ext cx="755650" cy="58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6" name="Line 6"/>
          <p:cNvSpPr>
            <a:spLocks noChangeShapeType="1"/>
          </p:cNvSpPr>
          <p:nvPr/>
        </p:nvSpPr>
        <p:spPr bwMode="auto">
          <a:xfrm>
            <a:off x="1692275" y="1916113"/>
            <a:ext cx="0" cy="649287"/>
          </a:xfrm>
          <a:prstGeom prst="line">
            <a:avLst/>
          </a:prstGeom>
          <a:noFill/>
          <a:ln w="9525">
            <a:noFill/>
            <a:round/>
            <a:headEnd/>
            <a:tailEnd type="triangle" w="med" len="med"/>
          </a:ln>
        </p:spPr>
        <p:txBody>
          <a:bodyPr>
            <a:spAutoFit/>
          </a:bodyPr>
          <a:lstStyle/>
          <a:p>
            <a:endParaRPr lang="tr-TR"/>
          </a:p>
        </p:txBody>
      </p:sp>
      <p:sp>
        <p:nvSpPr>
          <p:cNvPr id="7" name="6 Metin kutusu"/>
          <p:cNvSpPr txBox="1"/>
          <p:nvPr/>
        </p:nvSpPr>
        <p:spPr>
          <a:xfrm>
            <a:off x="1115616" y="116632"/>
            <a:ext cx="10919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3200" dirty="0" smtClean="0">
                <a:solidFill>
                  <a:schemeClr val="bg1"/>
                </a:solidFill>
                <a:latin typeface="Comic Sans MS" pitchFamily="66" charset="0"/>
              </a:rPr>
              <a:t>Giriş</a:t>
            </a:r>
            <a:endParaRPr lang="tr-TR" sz="3200" dirty="0">
              <a:solidFill>
                <a:schemeClr val="bg1"/>
              </a:solidFill>
              <a:latin typeface="Comic Sans MS" pitchFamily="66" charset="0"/>
            </a:endParaRPr>
          </a:p>
        </p:txBody>
      </p:sp>
      <p:sp>
        <p:nvSpPr>
          <p:cNvPr id="8" name="7 Metin kutusu"/>
          <p:cNvSpPr txBox="1"/>
          <p:nvPr/>
        </p:nvSpPr>
        <p:spPr>
          <a:xfrm>
            <a:off x="840125" y="836712"/>
            <a:ext cx="8052356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Font typeface="Arial" pitchFamily="34" charset="0"/>
              <a:buChar char="•"/>
            </a:pPr>
            <a:r>
              <a:rPr lang="tr-TR" dirty="0" smtClean="0">
                <a:latin typeface="Comic Sans MS" pitchFamily="66" charset="0"/>
              </a:rPr>
              <a:t> Dünyada, bilimsel araştırmaların sonuçlarının yayın haline getirilmesi oldukça yaygınlaşan faaliyetler haline gelmiştir. Buna bağlı olarak, yayın standartlarının ve bilimsel kalitenin ulusal ve uluslar arası karşılaştırılmasına yönelik de artan bir ilgi vardır.</a:t>
            </a:r>
          </a:p>
          <a:p>
            <a:endParaRPr lang="tr-TR" dirty="0" smtClean="0">
              <a:latin typeface="Comic Sans MS" pitchFamily="66" charset="0"/>
            </a:endParaRPr>
          </a:p>
          <a:p>
            <a:pPr algn="just">
              <a:buFont typeface="Arial" pitchFamily="34" charset="0"/>
              <a:buChar char="•"/>
            </a:pPr>
            <a:r>
              <a:rPr lang="tr-TR" dirty="0" smtClean="0">
                <a:latin typeface="Comic Sans MS" pitchFamily="66" charset="0"/>
              </a:rPr>
              <a:t> Tek başına ülkelerin toplam yayın sayılarına göre ya da sadece toplam atıf sayılarına göre sıralamalar yaparak ayrıntılı ve doğru sonuçları çıkarmak yanıltıcı olabilmektedir. </a:t>
            </a:r>
          </a:p>
          <a:p>
            <a:pPr>
              <a:buFont typeface="Arial" pitchFamily="34" charset="0"/>
              <a:buChar char="•"/>
            </a:pPr>
            <a:endParaRPr lang="tr-TR" dirty="0" smtClean="0">
              <a:latin typeface="Comic Sans MS" pitchFamily="66" charset="0"/>
            </a:endParaRPr>
          </a:p>
          <a:p>
            <a:pPr>
              <a:buFont typeface="Arial" pitchFamily="34" charset="0"/>
              <a:buChar char="•"/>
            </a:pPr>
            <a:r>
              <a:rPr lang="tr-TR" dirty="0" smtClean="0">
                <a:latin typeface="Comic Sans MS" pitchFamily="66" charset="0"/>
              </a:rPr>
              <a:t> Ülkelerin bilimsel performanslarını, bilim dallarındaki </a:t>
            </a:r>
            <a:r>
              <a:rPr lang="tr-TR" dirty="0" err="1" smtClean="0">
                <a:latin typeface="Comic Sans MS" pitchFamily="66" charset="0"/>
              </a:rPr>
              <a:t>bibliyometrik</a:t>
            </a:r>
            <a:r>
              <a:rPr lang="tr-TR" dirty="0" smtClean="0">
                <a:latin typeface="Comic Sans MS" pitchFamily="66" charset="0"/>
              </a:rPr>
              <a:t> verilere bakarak yapmak çok daha gerçekçi olmaktadır.</a:t>
            </a:r>
          </a:p>
          <a:p>
            <a:pPr>
              <a:buFont typeface="Arial" pitchFamily="34" charset="0"/>
              <a:buChar char="•"/>
            </a:pPr>
            <a:endParaRPr lang="tr-TR" dirty="0" smtClean="0">
              <a:latin typeface="Comic Sans MS" pitchFamily="66" charset="0"/>
            </a:endParaRPr>
          </a:p>
          <a:p>
            <a:pPr>
              <a:buFont typeface="Arial" pitchFamily="34" charset="0"/>
              <a:buChar char="•"/>
            </a:pPr>
            <a:endParaRPr lang="tr-TR" dirty="0" smtClean="0">
              <a:latin typeface="Comic Sans MS" pitchFamily="66" charset="0"/>
            </a:endParaRPr>
          </a:p>
          <a:p>
            <a:pPr lvl="1">
              <a:buFont typeface="Arial" pitchFamily="34" charset="0"/>
              <a:buChar char="•"/>
            </a:pPr>
            <a:endParaRPr lang="tr-TR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4"/>
          <p:cNvSpPr>
            <a:spLocks noChangeArrowheads="1"/>
          </p:cNvSpPr>
          <p:nvPr/>
        </p:nvSpPr>
        <p:spPr bwMode="auto">
          <a:xfrm>
            <a:off x="0" y="0"/>
            <a:ext cx="9144000" cy="719138"/>
          </a:xfrm>
          <a:prstGeom prst="rect">
            <a:avLst/>
          </a:prstGeom>
          <a:solidFill>
            <a:srgbClr val="F0000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tr-TR" sz="3200" dirty="0" smtClean="0">
                <a:solidFill>
                  <a:schemeClr val="bg1"/>
                </a:solidFill>
                <a:latin typeface="Comic Sans MS" pitchFamily="66" charset="0"/>
              </a:rPr>
              <a:t>Veterinerlik JCR Sıralaması (2010) </a:t>
            </a:r>
            <a:endParaRPr lang="tr-TR" sz="3200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1040" name="Rectangle 16"/>
          <p:cNvSpPr>
            <a:spLocks noChangeArrowheads="1"/>
          </p:cNvSpPr>
          <p:nvPr/>
        </p:nvSpPr>
        <p:spPr bwMode="auto">
          <a:xfrm>
            <a:off x="0" y="0"/>
            <a:ext cx="755650" cy="6308725"/>
          </a:xfrm>
          <a:prstGeom prst="rect">
            <a:avLst/>
          </a:prstGeom>
          <a:gradFill rotWithShape="0">
            <a:gsLst>
              <a:gs pos="0">
                <a:schemeClr val="bg1">
                  <a:gamma/>
                  <a:shade val="46275"/>
                  <a:invGamma/>
                </a:schemeClr>
              </a:gs>
              <a:gs pos="100000">
                <a:schemeClr val="bg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tr-TR"/>
          </a:p>
        </p:txBody>
      </p:sp>
      <p:pic>
        <p:nvPicPr>
          <p:cNvPr id="5124" name="Picture 4" descr="log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270625"/>
            <a:ext cx="755650" cy="58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6" name="Line 6"/>
          <p:cNvSpPr>
            <a:spLocks noChangeShapeType="1"/>
          </p:cNvSpPr>
          <p:nvPr/>
        </p:nvSpPr>
        <p:spPr bwMode="auto">
          <a:xfrm>
            <a:off x="1692275" y="1916113"/>
            <a:ext cx="0" cy="649287"/>
          </a:xfrm>
          <a:prstGeom prst="line">
            <a:avLst/>
          </a:prstGeom>
          <a:noFill/>
          <a:ln w="9525">
            <a:noFill/>
            <a:round/>
            <a:headEnd/>
            <a:tailEnd type="triangle" w="med" len="med"/>
          </a:ln>
        </p:spPr>
        <p:txBody>
          <a:bodyPr>
            <a:spAutoFit/>
          </a:bodyPr>
          <a:lstStyle/>
          <a:p>
            <a:endParaRPr lang="tr-TR"/>
          </a:p>
        </p:txBody>
      </p:sp>
      <p:graphicFrame>
        <p:nvGraphicFramePr>
          <p:cNvPr id="8" name="1 Grafik"/>
          <p:cNvGraphicFramePr/>
          <p:nvPr/>
        </p:nvGraphicFramePr>
        <p:xfrm>
          <a:off x="827584" y="953344"/>
          <a:ext cx="8136904" cy="57160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9" name="8 Dikdörtgen"/>
          <p:cNvSpPr/>
          <p:nvPr/>
        </p:nvSpPr>
        <p:spPr>
          <a:xfrm>
            <a:off x="827584" y="764704"/>
            <a:ext cx="2489784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1400" dirty="0" smtClean="0">
                <a:latin typeface="Comic Sans MS" pitchFamily="66" charset="0"/>
              </a:rPr>
              <a:t>ISI-JCR  Dergi Sayısı : 145</a:t>
            </a:r>
            <a:endParaRPr lang="tr-TR" sz="1400" dirty="0">
              <a:latin typeface="Comic Sans MS" pitchFamily="66" charset="0"/>
            </a:endParaRPr>
          </a:p>
        </p:txBody>
      </p:sp>
      <p:sp>
        <p:nvSpPr>
          <p:cNvPr id="10" name="9 Metin kutusu"/>
          <p:cNvSpPr txBox="1"/>
          <p:nvPr/>
        </p:nvSpPr>
        <p:spPr>
          <a:xfrm rot="20519209">
            <a:off x="1518218" y="5383913"/>
            <a:ext cx="5934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/>
              <a:t>0,27</a:t>
            </a:r>
            <a:endParaRPr lang="tr-TR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4"/>
          <p:cNvSpPr>
            <a:spLocks noChangeArrowheads="1"/>
          </p:cNvSpPr>
          <p:nvPr/>
        </p:nvSpPr>
        <p:spPr bwMode="auto">
          <a:xfrm>
            <a:off x="0" y="0"/>
            <a:ext cx="9144000" cy="719138"/>
          </a:xfrm>
          <a:prstGeom prst="rect">
            <a:avLst/>
          </a:prstGeom>
          <a:solidFill>
            <a:srgbClr val="F0000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tr-TR" sz="3200" dirty="0" smtClean="0">
                <a:solidFill>
                  <a:schemeClr val="bg1"/>
                </a:solidFill>
                <a:latin typeface="Comic Sans MS" pitchFamily="66" charset="0"/>
              </a:rPr>
              <a:t>Ziraat Bilimleri  (1979-2011)</a:t>
            </a:r>
            <a:endParaRPr lang="tr-TR" sz="3200" dirty="0">
              <a:solidFill>
                <a:schemeClr val="bg1"/>
              </a:solidFill>
              <a:latin typeface="Comic Sans MS" pitchFamily="66" charset="0"/>
            </a:endParaRPr>
          </a:p>
        </p:txBody>
      </p:sp>
      <p:sp>
        <p:nvSpPr>
          <p:cNvPr id="1040" name="Rectangle 16"/>
          <p:cNvSpPr>
            <a:spLocks noChangeArrowheads="1"/>
          </p:cNvSpPr>
          <p:nvPr/>
        </p:nvSpPr>
        <p:spPr bwMode="auto">
          <a:xfrm>
            <a:off x="0" y="0"/>
            <a:ext cx="755650" cy="6308725"/>
          </a:xfrm>
          <a:prstGeom prst="rect">
            <a:avLst/>
          </a:prstGeom>
          <a:gradFill rotWithShape="0">
            <a:gsLst>
              <a:gs pos="0">
                <a:schemeClr val="bg1">
                  <a:gamma/>
                  <a:shade val="46275"/>
                  <a:invGamma/>
                </a:schemeClr>
              </a:gs>
              <a:gs pos="100000">
                <a:schemeClr val="bg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tr-TR"/>
          </a:p>
        </p:txBody>
      </p:sp>
      <p:pic>
        <p:nvPicPr>
          <p:cNvPr id="5124" name="Picture 4" descr="log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270625"/>
            <a:ext cx="755650" cy="58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6" name="Line 6"/>
          <p:cNvSpPr>
            <a:spLocks noChangeShapeType="1"/>
          </p:cNvSpPr>
          <p:nvPr/>
        </p:nvSpPr>
        <p:spPr bwMode="auto">
          <a:xfrm>
            <a:off x="1692275" y="1916113"/>
            <a:ext cx="0" cy="649287"/>
          </a:xfrm>
          <a:prstGeom prst="line">
            <a:avLst/>
          </a:prstGeom>
          <a:noFill/>
          <a:ln w="9525">
            <a:noFill/>
            <a:round/>
            <a:headEnd/>
            <a:tailEnd type="triangle" w="med" len="med"/>
          </a:ln>
        </p:spPr>
        <p:txBody>
          <a:bodyPr>
            <a:spAutoFit/>
          </a:bodyPr>
          <a:lstStyle/>
          <a:p>
            <a:endParaRPr lang="tr-TR"/>
          </a:p>
        </p:txBody>
      </p:sp>
      <p:graphicFrame>
        <p:nvGraphicFramePr>
          <p:cNvPr id="8" name="7 Tablo"/>
          <p:cNvGraphicFramePr>
            <a:graphicFrameLocks noGrp="1"/>
          </p:cNvGraphicFramePr>
          <p:nvPr/>
        </p:nvGraphicFramePr>
        <p:xfrm>
          <a:off x="1475656" y="836713"/>
          <a:ext cx="6984776" cy="2736305"/>
        </p:xfrm>
        <a:graphic>
          <a:graphicData uri="http://schemas.openxmlformats.org/drawingml/2006/table">
            <a:tbl>
              <a:tblPr/>
              <a:tblGrid>
                <a:gridCol w="4042989"/>
                <a:gridCol w="1054009"/>
                <a:gridCol w="1887778"/>
              </a:tblGrid>
              <a:tr h="364148">
                <a:tc>
                  <a:txBody>
                    <a:bodyPr/>
                    <a:lstStyle/>
                    <a:p>
                      <a:pPr algn="ctr" fontAlgn="t"/>
                      <a:r>
                        <a:rPr lang="tr-TR" sz="1100" b="1" i="0" u="none" strike="noStrike" dirty="0" smtClean="0">
                          <a:solidFill>
                            <a:srgbClr val="000000"/>
                          </a:solidFill>
                          <a:latin typeface="Andale WT"/>
                        </a:rPr>
                        <a:t>Dergi Adı</a:t>
                      </a:r>
                      <a:endParaRPr lang="tr-TR" sz="1100" b="1" i="0" u="none" strike="noStrike" dirty="0">
                        <a:solidFill>
                          <a:srgbClr val="000000"/>
                        </a:solidFill>
                        <a:latin typeface="Andale W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1" i="0" u="none" strike="noStrike" dirty="0" smtClean="0">
                          <a:solidFill>
                            <a:srgbClr val="000000"/>
                          </a:solidFill>
                          <a:latin typeface="Andale WT"/>
                        </a:rPr>
                        <a:t>Etki</a:t>
                      </a:r>
                      <a:r>
                        <a:rPr lang="tr-TR" sz="1100" b="1" i="0" u="none" strike="noStrike" baseline="0" dirty="0" smtClean="0">
                          <a:solidFill>
                            <a:srgbClr val="000000"/>
                          </a:solidFill>
                          <a:latin typeface="Andale WT"/>
                        </a:rPr>
                        <a:t> Değeri</a:t>
                      </a:r>
                      <a:r>
                        <a:rPr lang="tr-TR" sz="1100" b="1" i="0" u="none" strike="noStrike" dirty="0" smtClean="0">
                          <a:solidFill>
                            <a:srgbClr val="000000"/>
                          </a:solidFill>
                          <a:latin typeface="Andale WT"/>
                        </a:rPr>
                        <a:t/>
                      </a:r>
                      <a:br>
                        <a:rPr lang="tr-TR" sz="1100" b="1" i="0" u="none" strike="noStrike" dirty="0" smtClean="0">
                          <a:solidFill>
                            <a:srgbClr val="000000"/>
                          </a:solidFill>
                          <a:latin typeface="Andale WT"/>
                        </a:rPr>
                      </a:br>
                      <a:r>
                        <a:rPr lang="tr-TR" sz="1100" b="1" i="0" u="none" strike="noStrike" dirty="0" smtClean="0">
                          <a:solidFill>
                            <a:srgbClr val="000000"/>
                          </a:solidFill>
                          <a:latin typeface="Andale WT"/>
                        </a:rPr>
                        <a:t>(IF-2010)</a:t>
                      </a:r>
                      <a:endParaRPr lang="tr-TR" sz="1100" b="1" i="0" u="none" strike="noStrike" dirty="0">
                        <a:solidFill>
                          <a:srgbClr val="000000"/>
                        </a:solidFill>
                        <a:latin typeface="Andale W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1" i="0" u="none" strike="noStrike" dirty="0" smtClean="0">
                          <a:solidFill>
                            <a:srgbClr val="000000"/>
                          </a:solidFill>
                          <a:latin typeface="Andale WT"/>
                        </a:rPr>
                        <a:t>Web of </a:t>
                      </a:r>
                      <a:r>
                        <a:rPr lang="tr-TR" sz="1100" b="1" i="0" u="none" strike="noStrike" dirty="0" smtClean="0">
                          <a:solidFill>
                            <a:srgbClr val="000000"/>
                          </a:solidFill>
                          <a:latin typeface="Andale WT"/>
                        </a:rPr>
                        <a:t>S</a:t>
                      </a:r>
                      <a:r>
                        <a:rPr lang="en-US" sz="1100" b="1" i="0" u="none" strike="noStrike" dirty="0" err="1" smtClean="0">
                          <a:solidFill>
                            <a:srgbClr val="000000"/>
                          </a:solidFill>
                          <a:latin typeface="Andale WT"/>
                        </a:rPr>
                        <a:t>cience</a:t>
                      </a:r>
                      <a:r>
                        <a:rPr lang="tr-TR" sz="1100" b="1" i="0" u="none" strike="noStrike" dirty="0" smtClean="0">
                          <a:solidFill>
                            <a:srgbClr val="000000"/>
                          </a:solidFill>
                          <a:latin typeface="Andale WT"/>
                        </a:rPr>
                        <a:t/>
                      </a:r>
                      <a:br>
                        <a:rPr lang="tr-TR" sz="1100" b="1" i="0" u="none" strike="noStrike" dirty="0" smtClean="0">
                          <a:solidFill>
                            <a:srgbClr val="000000"/>
                          </a:solidFill>
                          <a:latin typeface="Andale WT"/>
                        </a:rPr>
                      </a:br>
                      <a:r>
                        <a:rPr lang="en-US" sz="1100" b="1" i="0" u="none" strike="noStrike" dirty="0" smtClean="0">
                          <a:solidFill>
                            <a:srgbClr val="000000"/>
                          </a:solidFill>
                          <a:latin typeface="Andale WT"/>
                        </a:rPr>
                        <a:t> </a:t>
                      </a:r>
                      <a:r>
                        <a:rPr lang="tr-TR" sz="1100" b="1" i="0" u="none" strike="noStrike" dirty="0" smtClean="0">
                          <a:solidFill>
                            <a:srgbClr val="000000"/>
                          </a:solidFill>
                          <a:latin typeface="Andale WT"/>
                        </a:rPr>
                        <a:t>Yayın Sayısı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latin typeface="Andale W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85509">
                <a:tc>
                  <a:txBody>
                    <a:bodyPr/>
                    <a:lstStyle/>
                    <a:p>
                      <a:pPr algn="l" fontAlgn="t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Andale WT"/>
                        </a:rPr>
                        <a:t>PLANTA MEDICA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100" b="0" i="0" u="none" strike="noStrike" dirty="0" smtClean="0">
                          <a:solidFill>
                            <a:srgbClr val="000000"/>
                          </a:solidFill>
                          <a:latin typeface="Andale WT"/>
                        </a:rPr>
                        <a:t>2,36</a:t>
                      </a:r>
                      <a:endParaRPr lang="tr-TR" sz="1100" b="0" i="0" u="none" strike="noStrike" dirty="0">
                        <a:solidFill>
                          <a:srgbClr val="000000"/>
                        </a:solidFill>
                        <a:latin typeface="Andale WT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Andale WT"/>
                        </a:rPr>
                        <a:t>368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85509">
                <a:tc>
                  <a:txBody>
                    <a:bodyPr/>
                    <a:lstStyle/>
                    <a:p>
                      <a:pPr algn="l" fontAlgn="t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Andale WT"/>
                        </a:rPr>
                        <a:t>BIORESOURCE TECHNOLOGY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100" b="0" i="0" u="none" strike="noStrike" dirty="0" smtClean="0">
                          <a:solidFill>
                            <a:srgbClr val="000000"/>
                          </a:solidFill>
                          <a:latin typeface="Andale WT"/>
                        </a:rPr>
                        <a:t>4,36</a:t>
                      </a:r>
                      <a:endParaRPr lang="tr-TR" sz="1100" b="0" i="0" u="none" strike="noStrike" dirty="0">
                        <a:solidFill>
                          <a:srgbClr val="000000"/>
                        </a:solidFill>
                        <a:latin typeface="Andale WT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Andale WT"/>
                        </a:rPr>
                        <a:t>269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85509">
                <a:tc>
                  <a:txBody>
                    <a:bodyPr/>
                    <a:lstStyle/>
                    <a:p>
                      <a:pPr algn="l" fontAlgn="t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Andale WT"/>
                        </a:rPr>
                        <a:t>PHYTOCHEMISTRY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100" b="0" i="0" u="none" strike="noStrike" dirty="0" smtClean="0">
                          <a:solidFill>
                            <a:srgbClr val="000000"/>
                          </a:solidFill>
                          <a:latin typeface="Andale WT"/>
                        </a:rPr>
                        <a:t>3,15</a:t>
                      </a:r>
                      <a:endParaRPr lang="tr-TR" sz="1100" b="0" i="0" u="none" strike="noStrike" dirty="0">
                        <a:solidFill>
                          <a:srgbClr val="000000"/>
                        </a:solidFill>
                        <a:latin typeface="Andale WT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Andale WT"/>
                        </a:rPr>
                        <a:t>263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56275"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ndale WT"/>
                        </a:rPr>
                        <a:t>AFRICAN JOURNAL OF AGRICULTURAL RESEARCH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100" b="0" i="0" u="none" strike="noStrike" dirty="0" smtClean="0">
                          <a:solidFill>
                            <a:srgbClr val="000000"/>
                          </a:solidFill>
                          <a:latin typeface="Andale WT"/>
                        </a:rPr>
                        <a:t>0,26</a:t>
                      </a:r>
                      <a:endParaRPr lang="tr-TR" sz="1100" b="0" i="0" u="none" strike="noStrike" dirty="0">
                        <a:solidFill>
                          <a:srgbClr val="000000"/>
                        </a:solidFill>
                        <a:latin typeface="Andale WT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latin typeface="Andale WT"/>
                        </a:rPr>
                        <a:t>248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85509">
                <a:tc>
                  <a:txBody>
                    <a:bodyPr/>
                    <a:lstStyle/>
                    <a:p>
                      <a:pPr algn="l" fontAlgn="t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Andale WT"/>
                        </a:rPr>
                        <a:t>PAKISTAN JOURNAL OF BOTANY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100" b="0" i="0" u="none" strike="noStrike" dirty="0" smtClean="0">
                          <a:solidFill>
                            <a:srgbClr val="000000"/>
                          </a:solidFill>
                          <a:latin typeface="Andale WT"/>
                        </a:rPr>
                        <a:t>0,94</a:t>
                      </a:r>
                      <a:endParaRPr lang="tr-TR" sz="1100" b="0" i="0" u="none" strike="noStrike" dirty="0">
                        <a:solidFill>
                          <a:srgbClr val="000000"/>
                        </a:solidFill>
                        <a:latin typeface="Andale WT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Andale WT"/>
                        </a:rPr>
                        <a:t>232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85509">
                <a:tc>
                  <a:txBody>
                    <a:bodyPr/>
                    <a:lstStyle/>
                    <a:p>
                      <a:pPr algn="l" fontAlgn="t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Andale WT"/>
                        </a:rPr>
                        <a:t>REPRODUCTION IN DOMESTIC ANIMALS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100" b="0" i="0" u="none" strike="noStrike" dirty="0" smtClean="0">
                          <a:solidFill>
                            <a:srgbClr val="000000"/>
                          </a:solidFill>
                          <a:latin typeface="Andale WT"/>
                        </a:rPr>
                        <a:t>1,60</a:t>
                      </a:r>
                      <a:endParaRPr lang="tr-TR" sz="1100" b="0" i="0" u="none" strike="noStrike" dirty="0">
                        <a:solidFill>
                          <a:srgbClr val="000000"/>
                        </a:solidFill>
                        <a:latin typeface="Andale WT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Andale WT"/>
                        </a:rPr>
                        <a:t>193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61044">
                <a:tc>
                  <a:txBody>
                    <a:bodyPr/>
                    <a:lstStyle/>
                    <a:p>
                      <a:pPr algn="l" fontAlgn="t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Andale WT"/>
                        </a:rPr>
                        <a:t>TARIM BILIMLERI DERGISI-JOURNAL OF AGRICULTURAL SCIENCES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100" b="0" i="0" u="none" strike="noStrike" dirty="0" smtClean="0">
                          <a:solidFill>
                            <a:srgbClr val="000000"/>
                          </a:solidFill>
                          <a:latin typeface="Andale WT"/>
                        </a:rPr>
                        <a:t>0,20</a:t>
                      </a:r>
                      <a:endParaRPr lang="tr-TR" sz="1100" b="0" i="0" u="none" strike="noStrike" dirty="0">
                        <a:solidFill>
                          <a:srgbClr val="000000"/>
                        </a:solidFill>
                        <a:latin typeface="Andale WT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latin typeface="Andale WT"/>
                        </a:rPr>
                        <a:t>193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56275"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ndale WT"/>
                        </a:rPr>
                        <a:t>TURKISH JOURNAL OF AGRICULTURE AND FORESTRY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100" b="0" i="0" u="none" strike="noStrike" dirty="0" smtClean="0">
                          <a:solidFill>
                            <a:srgbClr val="000000"/>
                          </a:solidFill>
                          <a:latin typeface="Andale WT"/>
                        </a:rPr>
                        <a:t>0,67</a:t>
                      </a:r>
                      <a:endParaRPr lang="tr-TR" sz="1100" b="0" i="0" u="none" strike="noStrike" dirty="0">
                        <a:solidFill>
                          <a:srgbClr val="000000"/>
                        </a:solidFill>
                        <a:latin typeface="Andale WT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Andale WT"/>
                        </a:rPr>
                        <a:t>184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85509">
                <a:tc>
                  <a:txBody>
                    <a:bodyPr/>
                    <a:lstStyle/>
                    <a:p>
                      <a:pPr algn="l" fontAlgn="t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Andale WT"/>
                        </a:rPr>
                        <a:t>PHYTOPARASITICA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100" b="0" i="0" u="none" strike="noStrike" dirty="0" smtClean="0">
                          <a:solidFill>
                            <a:srgbClr val="000000"/>
                          </a:solidFill>
                          <a:latin typeface="Andale WT"/>
                        </a:rPr>
                        <a:t>0,52</a:t>
                      </a:r>
                      <a:endParaRPr lang="tr-TR" sz="1100" b="0" i="0" u="none" strike="noStrike" dirty="0">
                        <a:solidFill>
                          <a:srgbClr val="000000"/>
                        </a:solidFill>
                        <a:latin typeface="Andale WT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Andale WT"/>
                        </a:rPr>
                        <a:t>166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85509"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ndale WT"/>
                        </a:rPr>
                        <a:t>JOURNAL OF APPLIED ANIMAL RESEARCH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100" b="0" i="0" u="none" strike="noStrike" dirty="0" smtClean="0">
                          <a:solidFill>
                            <a:srgbClr val="000000"/>
                          </a:solidFill>
                          <a:latin typeface="Andale WT"/>
                        </a:rPr>
                        <a:t>0,21</a:t>
                      </a:r>
                      <a:endParaRPr lang="tr-TR" sz="1100" b="0" i="0" u="none" strike="noStrike" dirty="0">
                        <a:solidFill>
                          <a:srgbClr val="000000"/>
                        </a:solidFill>
                        <a:latin typeface="Andale WT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latin typeface="Andale WT"/>
                        </a:rPr>
                        <a:t>157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cxnSp>
        <p:nvCxnSpPr>
          <p:cNvPr id="9" name="8 Düz Bağlayıcı"/>
          <p:cNvCxnSpPr/>
          <p:nvPr/>
        </p:nvCxnSpPr>
        <p:spPr>
          <a:xfrm>
            <a:off x="756000" y="3717032"/>
            <a:ext cx="8388000" cy="0"/>
          </a:xfrm>
          <a:prstGeom prst="line">
            <a:avLst/>
          </a:prstGeom>
          <a:ln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graphicFrame>
        <p:nvGraphicFramePr>
          <p:cNvPr id="10" name="9 Tablo"/>
          <p:cNvGraphicFramePr>
            <a:graphicFrameLocks noGrp="1"/>
          </p:cNvGraphicFramePr>
          <p:nvPr/>
        </p:nvGraphicFramePr>
        <p:xfrm>
          <a:off x="1475656" y="3933055"/>
          <a:ext cx="6912768" cy="2851165"/>
        </p:xfrm>
        <a:graphic>
          <a:graphicData uri="http://schemas.openxmlformats.org/drawingml/2006/table">
            <a:tbl>
              <a:tblPr/>
              <a:tblGrid>
                <a:gridCol w="4001309"/>
                <a:gridCol w="1043143"/>
                <a:gridCol w="1868316"/>
              </a:tblGrid>
              <a:tr h="397583"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100" b="1" i="0" u="none" strike="noStrike" dirty="0" smtClean="0">
                          <a:solidFill>
                            <a:srgbClr val="000000"/>
                          </a:solidFill>
                          <a:latin typeface="Andale WT"/>
                        </a:rPr>
                        <a:t>Dergi Adı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1" i="0" u="none" strike="noStrike" dirty="0" smtClean="0">
                          <a:solidFill>
                            <a:srgbClr val="000000"/>
                          </a:solidFill>
                          <a:latin typeface="Andale WT"/>
                        </a:rPr>
                        <a:t>Etki</a:t>
                      </a:r>
                      <a:r>
                        <a:rPr lang="tr-TR" sz="1100" b="1" i="0" u="none" strike="noStrike" baseline="0" dirty="0" smtClean="0">
                          <a:solidFill>
                            <a:srgbClr val="000000"/>
                          </a:solidFill>
                          <a:latin typeface="Andale WT"/>
                        </a:rPr>
                        <a:t> Değeri</a:t>
                      </a:r>
                      <a:r>
                        <a:rPr lang="tr-TR" sz="1100" b="1" i="0" u="none" strike="noStrike" dirty="0" smtClean="0">
                          <a:solidFill>
                            <a:srgbClr val="000000"/>
                          </a:solidFill>
                          <a:latin typeface="Andale WT"/>
                        </a:rPr>
                        <a:t/>
                      </a:r>
                      <a:br>
                        <a:rPr lang="tr-TR" sz="1100" b="1" i="0" u="none" strike="noStrike" dirty="0" smtClean="0">
                          <a:solidFill>
                            <a:srgbClr val="000000"/>
                          </a:solidFill>
                          <a:latin typeface="Andale WT"/>
                        </a:rPr>
                      </a:br>
                      <a:r>
                        <a:rPr lang="tr-TR" sz="1100" b="1" i="0" u="none" strike="noStrike" dirty="0" smtClean="0">
                          <a:solidFill>
                            <a:srgbClr val="000000"/>
                          </a:solidFill>
                          <a:latin typeface="Andale WT"/>
                        </a:rPr>
                        <a:t>(IF-2010)</a:t>
                      </a:r>
                      <a:endParaRPr lang="tr-TR" sz="1100" b="1" i="0" u="none" strike="noStrike" dirty="0">
                        <a:solidFill>
                          <a:srgbClr val="000000"/>
                        </a:solidFill>
                        <a:latin typeface="Andale W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1" i="0" u="none" strike="noStrike" dirty="0" smtClean="0">
                          <a:solidFill>
                            <a:srgbClr val="000000"/>
                          </a:solidFill>
                          <a:latin typeface="Andale WT"/>
                        </a:rPr>
                        <a:t>TR Adresli </a:t>
                      </a:r>
                      <a:br>
                        <a:rPr lang="tr-TR" sz="1100" b="1" i="0" u="none" strike="noStrike" dirty="0" smtClean="0">
                          <a:solidFill>
                            <a:srgbClr val="000000"/>
                          </a:solidFill>
                          <a:latin typeface="Andale WT"/>
                        </a:rPr>
                      </a:br>
                      <a:r>
                        <a:rPr lang="tr-TR" sz="1100" b="1" i="0" u="none" strike="noStrike" dirty="0" smtClean="0">
                          <a:solidFill>
                            <a:srgbClr val="000000"/>
                          </a:solidFill>
                          <a:latin typeface="Andale WT"/>
                        </a:rPr>
                        <a:t>Yayın Sayısı</a:t>
                      </a:r>
                    </a:p>
                    <a:p>
                      <a:pPr algn="ctr" fontAlgn="b"/>
                      <a:r>
                        <a:rPr lang="tr-TR" sz="1100" b="1" i="0" u="none" strike="noStrike" dirty="0" smtClean="0">
                          <a:solidFill>
                            <a:srgbClr val="000000"/>
                          </a:solidFill>
                          <a:latin typeface="Andale WT"/>
                        </a:rPr>
                        <a:t>79-2011</a:t>
                      </a:r>
                      <a:endParaRPr lang="tr-TR" sz="1100" b="1" i="0" u="none" strike="noStrike" dirty="0">
                        <a:solidFill>
                          <a:srgbClr val="000000"/>
                        </a:solidFill>
                        <a:latin typeface="Andale W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33872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Andale"/>
                        </a:rPr>
                        <a:t>ANNUAL REVIEW OF PLANT BIOLOGY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latin typeface="Andale"/>
                        </a:rPr>
                        <a:t>28,415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latin typeface="Andale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33872">
                <a:tc>
                  <a:txBody>
                    <a:bodyPr/>
                    <a:lstStyle/>
                    <a:p>
                      <a:pPr algn="l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Andale"/>
                        </a:rPr>
                        <a:t>ANNUAL REVIEW OF PHYTOPATHOLOGY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latin typeface="Andale"/>
                        </a:rPr>
                        <a:t>10,412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latin typeface="Andale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33872">
                <a:tc>
                  <a:txBody>
                    <a:bodyPr/>
                    <a:lstStyle/>
                    <a:p>
                      <a:pPr algn="l" fontAlgn="b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latin typeface="Andale"/>
                        </a:rPr>
                        <a:t>TRENDS IN PLANT SCIENCE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Andale"/>
                        </a:rPr>
                        <a:t>10,095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latin typeface="Andale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33872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Andale"/>
                        </a:rPr>
                        <a:t>CURRENT OPINION IN PLANT BIOLOGY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Andale"/>
                        </a:rPr>
                        <a:t>9,437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latin typeface="Andale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33872">
                <a:tc>
                  <a:txBody>
                    <a:bodyPr/>
                    <a:lstStyle/>
                    <a:p>
                      <a:pPr algn="l" fontAlgn="b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latin typeface="Andale"/>
                        </a:rPr>
                        <a:t>PLANT CELL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Andale"/>
                        </a:rPr>
                        <a:t>9,396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latin typeface="Andale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33872">
                <a:tc>
                  <a:txBody>
                    <a:bodyPr/>
                    <a:lstStyle/>
                    <a:p>
                      <a:pPr algn="l" fontAlgn="b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latin typeface="Andale"/>
                        </a:rPr>
                        <a:t>PLANT JOURNAL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Andale"/>
                        </a:rPr>
                        <a:t>6,948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latin typeface="Andale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33872">
                <a:tc>
                  <a:txBody>
                    <a:bodyPr/>
                    <a:lstStyle/>
                    <a:p>
                      <a:pPr algn="l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Andale"/>
                        </a:rPr>
                        <a:t>NEW PHYTOLOGIST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Andale"/>
                        </a:rPr>
                        <a:t>6,516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latin typeface="Andale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33872">
                <a:tc>
                  <a:txBody>
                    <a:bodyPr/>
                    <a:lstStyle/>
                    <a:p>
                      <a:pPr algn="l" fontAlgn="b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latin typeface="Andale"/>
                        </a:rPr>
                        <a:t>PLANT PHYSIOLOGY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Andale"/>
                        </a:rPr>
                        <a:t>6,451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latin typeface="Andale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33872">
                <a:tc>
                  <a:txBody>
                    <a:bodyPr/>
                    <a:lstStyle/>
                    <a:p>
                      <a:pPr algn="l" fontAlgn="b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latin typeface="Andale"/>
                        </a:rPr>
                        <a:t>JOURNAL OF ECOLOGY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Andale"/>
                        </a:rPr>
                        <a:t>5,26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latin typeface="Andale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33872">
                <a:tc>
                  <a:txBody>
                    <a:bodyPr/>
                    <a:lstStyle/>
                    <a:p>
                      <a:pPr algn="l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Andale"/>
                        </a:rPr>
                        <a:t>PLANT CELL AND ENVIRONMENT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Andale"/>
                        </a:rPr>
                        <a:t>5,145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latin typeface="Andale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4"/>
          <p:cNvSpPr>
            <a:spLocks noChangeArrowheads="1"/>
          </p:cNvSpPr>
          <p:nvPr/>
        </p:nvSpPr>
        <p:spPr bwMode="auto">
          <a:xfrm>
            <a:off x="0" y="0"/>
            <a:ext cx="9144000" cy="719138"/>
          </a:xfrm>
          <a:prstGeom prst="rect">
            <a:avLst/>
          </a:prstGeom>
          <a:solidFill>
            <a:srgbClr val="F0000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tr-TR" sz="3200" dirty="0" smtClean="0">
                <a:solidFill>
                  <a:schemeClr val="bg1"/>
                </a:solidFill>
                <a:latin typeface="Comic Sans MS" pitchFamily="66" charset="0"/>
              </a:rPr>
              <a:t>Ziraat Bilimleri Sıralaması (2010) </a:t>
            </a:r>
            <a:endParaRPr lang="tr-TR" sz="3200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1040" name="Rectangle 16"/>
          <p:cNvSpPr>
            <a:spLocks noChangeArrowheads="1"/>
          </p:cNvSpPr>
          <p:nvPr/>
        </p:nvSpPr>
        <p:spPr bwMode="auto">
          <a:xfrm>
            <a:off x="0" y="0"/>
            <a:ext cx="755650" cy="6308725"/>
          </a:xfrm>
          <a:prstGeom prst="rect">
            <a:avLst/>
          </a:prstGeom>
          <a:gradFill rotWithShape="0">
            <a:gsLst>
              <a:gs pos="0">
                <a:schemeClr val="bg1">
                  <a:gamma/>
                  <a:shade val="46275"/>
                  <a:invGamma/>
                </a:schemeClr>
              </a:gs>
              <a:gs pos="100000">
                <a:schemeClr val="bg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tr-TR"/>
          </a:p>
        </p:txBody>
      </p:sp>
      <p:pic>
        <p:nvPicPr>
          <p:cNvPr id="5124" name="Picture 4" descr="log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270625"/>
            <a:ext cx="755650" cy="58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6" name="Line 6"/>
          <p:cNvSpPr>
            <a:spLocks noChangeShapeType="1"/>
          </p:cNvSpPr>
          <p:nvPr/>
        </p:nvSpPr>
        <p:spPr bwMode="auto">
          <a:xfrm>
            <a:off x="1692275" y="1916113"/>
            <a:ext cx="0" cy="649287"/>
          </a:xfrm>
          <a:prstGeom prst="line">
            <a:avLst/>
          </a:prstGeom>
          <a:noFill/>
          <a:ln w="9525">
            <a:noFill/>
            <a:round/>
            <a:headEnd/>
            <a:tailEnd type="triangle" w="med" len="med"/>
          </a:ln>
        </p:spPr>
        <p:txBody>
          <a:bodyPr>
            <a:spAutoFit/>
          </a:bodyPr>
          <a:lstStyle/>
          <a:p>
            <a:endParaRPr lang="tr-TR"/>
          </a:p>
        </p:txBody>
      </p:sp>
      <p:graphicFrame>
        <p:nvGraphicFramePr>
          <p:cNvPr id="9" name="1 Grafik"/>
          <p:cNvGraphicFramePr/>
          <p:nvPr/>
        </p:nvGraphicFramePr>
        <p:xfrm>
          <a:off x="755576" y="764704"/>
          <a:ext cx="8280920" cy="60932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0" name="9 Dikdörtgen"/>
          <p:cNvSpPr/>
          <p:nvPr/>
        </p:nvSpPr>
        <p:spPr>
          <a:xfrm>
            <a:off x="1403648" y="980728"/>
            <a:ext cx="648072" cy="4320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>
                <a:solidFill>
                  <a:schemeClr val="tx1"/>
                </a:solidFill>
              </a:rPr>
              <a:t>64</a:t>
            </a:r>
            <a:endParaRPr lang="tr-TR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4"/>
          <p:cNvSpPr>
            <a:spLocks noChangeArrowheads="1"/>
          </p:cNvSpPr>
          <p:nvPr/>
        </p:nvSpPr>
        <p:spPr bwMode="auto">
          <a:xfrm>
            <a:off x="0" y="0"/>
            <a:ext cx="9144000" cy="719138"/>
          </a:xfrm>
          <a:prstGeom prst="rect">
            <a:avLst/>
          </a:prstGeom>
          <a:solidFill>
            <a:srgbClr val="F0000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tr-TR" sz="2800" dirty="0" smtClean="0">
                <a:solidFill>
                  <a:schemeClr val="bg1"/>
                </a:solidFill>
                <a:latin typeface="Calibri" pitchFamily="34" charset="0"/>
              </a:rPr>
              <a:t>    Etki Değeri en Yüksek Dergilerdeki Yayın Sayısı Dağılımı</a:t>
            </a:r>
            <a:endParaRPr lang="tr-TR" sz="2800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1040" name="Rectangle 16"/>
          <p:cNvSpPr>
            <a:spLocks noChangeArrowheads="1"/>
          </p:cNvSpPr>
          <p:nvPr/>
        </p:nvSpPr>
        <p:spPr bwMode="auto">
          <a:xfrm>
            <a:off x="0" y="0"/>
            <a:ext cx="755650" cy="6308725"/>
          </a:xfrm>
          <a:prstGeom prst="rect">
            <a:avLst/>
          </a:prstGeom>
          <a:gradFill rotWithShape="0">
            <a:gsLst>
              <a:gs pos="0">
                <a:schemeClr val="bg1">
                  <a:gamma/>
                  <a:shade val="46275"/>
                  <a:invGamma/>
                </a:schemeClr>
              </a:gs>
              <a:gs pos="100000">
                <a:schemeClr val="bg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tr-TR"/>
          </a:p>
        </p:txBody>
      </p:sp>
      <p:pic>
        <p:nvPicPr>
          <p:cNvPr id="5124" name="Picture 4" descr="log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270625"/>
            <a:ext cx="755650" cy="58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6" name="Line 6"/>
          <p:cNvSpPr>
            <a:spLocks noChangeShapeType="1"/>
          </p:cNvSpPr>
          <p:nvPr/>
        </p:nvSpPr>
        <p:spPr bwMode="auto">
          <a:xfrm>
            <a:off x="1692275" y="1916113"/>
            <a:ext cx="0" cy="649287"/>
          </a:xfrm>
          <a:prstGeom prst="line">
            <a:avLst/>
          </a:prstGeom>
          <a:noFill/>
          <a:ln w="9525">
            <a:noFill/>
            <a:round/>
            <a:headEnd/>
            <a:tailEnd type="triangle" w="med" len="med"/>
          </a:ln>
        </p:spPr>
        <p:txBody>
          <a:bodyPr>
            <a:spAutoFit/>
          </a:bodyPr>
          <a:lstStyle/>
          <a:p>
            <a:endParaRPr lang="tr-TR"/>
          </a:p>
        </p:txBody>
      </p:sp>
      <p:graphicFrame>
        <p:nvGraphicFramePr>
          <p:cNvPr id="8" name="7 Tablo"/>
          <p:cNvGraphicFramePr>
            <a:graphicFrameLocks noGrp="1"/>
          </p:cNvGraphicFramePr>
          <p:nvPr/>
        </p:nvGraphicFramePr>
        <p:xfrm>
          <a:off x="827584" y="764704"/>
          <a:ext cx="8208912" cy="2102331"/>
        </p:xfrm>
        <a:graphic>
          <a:graphicData uri="http://schemas.openxmlformats.org/drawingml/2006/table">
            <a:tbl>
              <a:tblPr/>
              <a:tblGrid>
                <a:gridCol w="1740138"/>
                <a:gridCol w="2167606"/>
                <a:gridCol w="2178956"/>
                <a:gridCol w="2122212"/>
              </a:tblGrid>
              <a:tr h="209224">
                <a:tc>
                  <a:txBody>
                    <a:bodyPr/>
                    <a:lstStyle/>
                    <a:p>
                      <a:pPr algn="l" fontAlgn="b"/>
                      <a:endParaRPr lang="tr-TR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435" marR="8435" marT="843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EKUAL Öncesi                                   1979-2005                                       </a:t>
                      </a:r>
                      <a:r>
                        <a:rPr lang="tr-TR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        </a:t>
                      </a:r>
                      <a:r>
                        <a:rPr lang="tr-T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( 26 yıl) Yayın Sayısı</a:t>
                      </a:r>
                    </a:p>
                  </a:txBody>
                  <a:tcPr marL="8435" marR="8435" marT="84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EKUAL </a:t>
                      </a:r>
                      <a:r>
                        <a:rPr lang="tr-TR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Sonrası                                     2006-2011                                                </a:t>
                      </a:r>
                      <a:r>
                        <a:rPr lang="tr-T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( 5 yıl) Yayın Sayısı</a:t>
                      </a:r>
                    </a:p>
                  </a:txBody>
                  <a:tcPr marL="8435" marR="8435" marT="84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1979-2011      </a:t>
                      </a:r>
                      <a:r>
                        <a:rPr lang="tr-TR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                            </a:t>
                      </a:r>
                      <a:r>
                        <a:rPr lang="tr-T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Toplam Yayın Sayısı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198872">
                <a:tc>
                  <a:txBody>
                    <a:bodyPr/>
                    <a:lstStyle/>
                    <a:p>
                      <a:pPr algn="l" fontAlgn="b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Temel Bilimler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86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79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165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98872">
                <a:tc>
                  <a:txBody>
                    <a:bodyPr/>
                    <a:lstStyle/>
                    <a:p>
                      <a:pPr algn="l" fontAlgn="b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Mühendislik Bilimler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29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98872">
                <a:tc>
                  <a:txBody>
                    <a:bodyPr/>
                    <a:lstStyle/>
                    <a:p>
                      <a:pPr algn="l" fontAlgn="b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Tıbbi Bilimler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172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71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243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98872">
                <a:tc>
                  <a:txBody>
                    <a:bodyPr/>
                    <a:lstStyle/>
                    <a:p>
                      <a:pPr algn="l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Sosyal Bilimler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98872">
                <a:tc>
                  <a:txBody>
                    <a:bodyPr/>
                    <a:lstStyle/>
                    <a:p>
                      <a:pPr algn="l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Dişcilik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723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329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1052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98872">
                <a:tc>
                  <a:txBody>
                    <a:bodyPr/>
                    <a:lstStyle/>
                    <a:p>
                      <a:pPr algn="l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Veterinerlik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30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112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142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98872">
                <a:tc>
                  <a:txBody>
                    <a:bodyPr/>
                    <a:lstStyle/>
                    <a:p>
                      <a:pPr algn="l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Ziraat Bilimler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11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21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98872">
                <a:tc>
                  <a:txBody>
                    <a:bodyPr/>
                    <a:lstStyle/>
                    <a:p>
                      <a:pPr algn="l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Eczacılık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11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9" name="2 Grafik"/>
          <p:cNvGraphicFramePr/>
          <p:nvPr/>
        </p:nvGraphicFramePr>
        <p:xfrm>
          <a:off x="827584" y="2924945"/>
          <a:ext cx="8208912" cy="38164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4"/>
          <p:cNvSpPr>
            <a:spLocks noChangeArrowheads="1"/>
          </p:cNvSpPr>
          <p:nvPr/>
        </p:nvSpPr>
        <p:spPr bwMode="auto">
          <a:xfrm>
            <a:off x="0" y="0"/>
            <a:ext cx="9144000" cy="719138"/>
          </a:xfrm>
          <a:prstGeom prst="rect">
            <a:avLst/>
          </a:prstGeom>
          <a:solidFill>
            <a:srgbClr val="F0000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tr-TR" sz="2000" dirty="0" smtClean="0">
                <a:solidFill>
                  <a:schemeClr val="bg1"/>
                </a:solidFill>
                <a:latin typeface="Calibri" pitchFamily="34" charset="0"/>
              </a:rPr>
              <a:t>1979-2011 Yılları arasında Türkiye Adresli Yayınların</a:t>
            </a:r>
          </a:p>
          <a:p>
            <a:pPr algn="ctr"/>
            <a:r>
              <a:rPr lang="tr-TR" sz="2000" dirty="0" smtClean="0">
                <a:solidFill>
                  <a:schemeClr val="bg1"/>
                </a:solidFill>
                <a:latin typeface="Calibri" pitchFamily="34" charset="0"/>
              </a:rPr>
              <a:t> Kaynakçalarında Kullanılan Dergilerin Yayınevi Dağılımı</a:t>
            </a:r>
            <a:endParaRPr lang="tr-TR" sz="2000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1040" name="Rectangle 16"/>
          <p:cNvSpPr>
            <a:spLocks noChangeArrowheads="1"/>
          </p:cNvSpPr>
          <p:nvPr/>
        </p:nvSpPr>
        <p:spPr bwMode="auto">
          <a:xfrm>
            <a:off x="0" y="0"/>
            <a:ext cx="755650" cy="6308725"/>
          </a:xfrm>
          <a:prstGeom prst="rect">
            <a:avLst/>
          </a:prstGeom>
          <a:gradFill rotWithShape="0">
            <a:gsLst>
              <a:gs pos="0">
                <a:schemeClr val="bg1">
                  <a:gamma/>
                  <a:shade val="46275"/>
                  <a:invGamma/>
                </a:schemeClr>
              </a:gs>
              <a:gs pos="100000">
                <a:schemeClr val="bg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tr-TR"/>
          </a:p>
        </p:txBody>
      </p:sp>
      <p:pic>
        <p:nvPicPr>
          <p:cNvPr id="5124" name="Picture 4" descr="log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270625"/>
            <a:ext cx="755650" cy="58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6" name="Line 6"/>
          <p:cNvSpPr>
            <a:spLocks noChangeShapeType="1"/>
          </p:cNvSpPr>
          <p:nvPr/>
        </p:nvSpPr>
        <p:spPr bwMode="auto">
          <a:xfrm>
            <a:off x="1692275" y="1916113"/>
            <a:ext cx="0" cy="649287"/>
          </a:xfrm>
          <a:prstGeom prst="line">
            <a:avLst/>
          </a:prstGeom>
          <a:noFill/>
          <a:ln w="9525">
            <a:noFill/>
            <a:round/>
            <a:headEnd/>
            <a:tailEnd type="triangle" w="med" len="med"/>
          </a:ln>
        </p:spPr>
        <p:txBody>
          <a:bodyPr>
            <a:spAutoFit/>
          </a:bodyPr>
          <a:lstStyle/>
          <a:p>
            <a:endParaRPr lang="tr-TR"/>
          </a:p>
        </p:txBody>
      </p:sp>
      <p:graphicFrame>
        <p:nvGraphicFramePr>
          <p:cNvPr id="9" name="2 Grafik"/>
          <p:cNvGraphicFramePr/>
          <p:nvPr/>
        </p:nvGraphicFramePr>
        <p:xfrm>
          <a:off x="827584" y="692696"/>
          <a:ext cx="8316416" cy="58326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4"/>
          <p:cNvSpPr>
            <a:spLocks noChangeArrowheads="1"/>
          </p:cNvSpPr>
          <p:nvPr/>
        </p:nvSpPr>
        <p:spPr bwMode="auto">
          <a:xfrm>
            <a:off x="0" y="0"/>
            <a:ext cx="9144000" cy="719138"/>
          </a:xfrm>
          <a:prstGeom prst="rect">
            <a:avLst/>
          </a:prstGeom>
          <a:solidFill>
            <a:srgbClr val="F0000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tr-TR" sz="3200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1040" name="Rectangle 16"/>
          <p:cNvSpPr>
            <a:spLocks noChangeArrowheads="1"/>
          </p:cNvSpPr>
          <p:nvPr/>
        </p:nvSpPr>
        <p:spPr bwMode="auto">
          <a:xfrm>
            <a:off x="0" y="0"/>
            <a:ext cx="755650" cy="6308725"/>
          </a:xfrm>
          <a:prstGeom prst="rect">
            <a:avLst/>
          </a:prstGeom>
          <a:gradFill rotWithShape="0">
            <a:gsLst>
              <a:gs pos="0">
                <a:schemeClr val="bg1">
                  <a:gamma/>
                  <a:shade val="46275"/>
                  <a:invGamma/>
                </a:schemeClr>
              </a:gs>
              <a:gs pos="100000">
                <a:schemeClr val="bg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tr-TR"/>
          </a:p>
        </p:txBody>
      </p:sp>
      <p:pic>
        <p:nvPicPr>
          <p:cNvPr id="5124" name="Picture 4" descr="log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270625"/>
            <a:ext cx="755650" cy="58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6" name="Line 6"/>
          <p:cNvSpPr>
            <a:spLocks noChangeShapeType="1"/>
          </p:cNvSpPr>
          <p:nvPr/>
        </p:nvSpPr>
        <p:spPr bwMode="auto">
          <a:xfrm>
            <a:off x="1692275" y="1916113"/>
            <a:ext cx="0" cy="649287"/>
          </a:xfrm>
          <a:prstGeom prst="line">
            <a:avLst/>
          </a:prstGeom>
          <a:noFill/>
          <a:ln w="9525">
            <a:noFill/>
            <a:round/>
            <a:headEnd/>
            <a:tailEnd type="triangle" w="med" len="med"/>
          </a:ln>
        </p:spPr>
        <p:txBody>
          <a:bodyPr>
            <a:spAutoFit/>
          </a:bodyPr>
          <a:lstStyle/>
          <a:p>
            <a:endParaRPr lang="tr-TR"/>
          </a:p>
        </p:txBody>
      </p:sp>
      <p:sp>
        <p:nvSpPr>
          <p:cNvPr id="8" name="7 Dikdörtgen"/>
          <p:cNvSpPr/>
          <p:nvPr/>
        </p:nvSpPr>
        <p:spPr>
          <a:xfrm>
            <a:off x="1691680" y="2204864"/>
            <a:ext cx="6192688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>
                <a:latin typeface="Comic Sans MS" pitchFamily="66" charset="0"/>
              </a:rPr>
              <a:t>Kaynak:</a:t>
            </a:r>
          </a:p>
          <a:p>
            <a:endParaRPr lang="tr-TR" dirty="0" smtClean="0">
              <a:latin typeface="Comic Sans MS" pitchFamily="66" charset="0"/>
            </a:endParaRPr>
          </a:p>
          <a:p>
            <a:pPr>
              <a:buFont typeface="Arial" pitchFamily="34" charset="0"/>
              <a:buChar char="•"/>
            </a:pPr>
            <a:r>
              <a:rPr lang="tr-TR" dirty="0" smtClean="0"/>
              <a:t>Demirel, İ.H., Saraç, C., Akıllı, E., </a:t>
            </a:r>
            <a:r>
              <a:rPr lang="tr-TR" dirty="0" err="1" smtClean="0"/>
              <a:t>Büyükçınar</a:t>
            </a:r>
            <a:r>
              <a:rPr lang="tr-TR" dirty="0" smtClean="0"/>
              <a:t>, Ö., Latif, V., </a:t>
            </a:r>
            <a:r>
              <a:rPr lang="tr-TR" dirty="0" err="1" smtClean="0"/>
              <a:t>Yetgin</a:t>
            </a:r>
            <a:r>
              <a:rPr lang="tr-TR" dirty="0" smtClean="0"/>
              <a:t>, S. (2012) </a:t>
            </a:r>
            <a:r>
              <a:rPr lang="tr-TR" i="1" dirty="0" smtClean="0"/>
              <a:t>Türkiye Bilimsel Yayın Göstergeleri (III) (1981-2009), Tüm Bilim Dallarında Ülkeler ve Gruplar</a:t>
            </a:r>
            <a:r>
              <a:rPr lang="tr-TR" dirty="0" smtClean="0"/>
              <a:t>. </a:t>
            </a:r>
            <a:endParaRPr lang="tr-TR" dirty="0" smtClean="0"/>
          </a:p>
          <a:p>
            <a:r>
              <a:rPr lang="tr-TR" dirty="0" smtClean="0"/>
              <a:t>Ankara</a:t>
            </a:r>
            <a:r>
              <a:rPr lang="tr-TR" dirty="0" smtClean="0"/>
              <a:t>: TÜBİTAK-ULAKBİM</a:t>
            </a:r>
            <a:br>
              <a:rPr lang="tr-TR" dirty="0" smtClean="0"/>
            </a:br>
            <a:endParaRPr lang="tr-TR" dirty="0" smtClean="0">
              <a:latin typeface="Comic Sans MS" pitchFamily="66" charset="0"/>
            </a:endParaRPr>
          </a:p>
          <a:p>
            <a:endParaRPr lang="tr-TR" dirty="0" smtClean="0">
              <a:latin typeface="Comic Sans MS" pitchFamily="66" charset="0"/>
            </a:endParaRPr>
          </a:p>
          <a:p>
            <a:endParaRPr lang="tr-TR" dirty="0" smtClean="0">
              <a:latin typeface="Comic Sans MS" pitchFamily="66" charset="0"/>
            </a:endParaRPr>
          </a:p>
          <a:p>
            <a:endParaRPr lang="tr-TR" dirty="0" smtClean="0">
              <a:latin typeface="Comic Sans MS" pitchFamily="66" charset="0"/>
            </a:endParaRPr>
          </a:p>
          <a:p>
            <a:endParaRPr lang="tr-TR" dirty="0" smtClean="0">
              <a:latin typeface="Comic Sans MS" pitchFamily="66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dörtgen"/>
          <p:cNvSpPr/>
          <p:nvPr/>
        </p:nvSpPr>
        <p:spPr>
          <a:xfrm>
            <a:off x="2555776" y="3244334"/>
            <a:ext cx="410445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3600" dirty="0" smtClean="0">
                <a:latin typeface="Comic Sans MS" pitchFamily="66" charset="0"/>
              </a:rPr>
              <a:t>Teşekkürler......</a:t>
            </a:r>
            <a:endParaRPr lang="tr-TR" sz="3600" dirty="0" smtClean="0">
              <a:latin typeface="Comic Sans MS" pitchFamily="66" charset="0"/>
            </a:endParaRPr>
          </a:p>
        </p:txBody>
      </p:sp>
      <p:sp>
        <p:nvSpPr>
          <p:cNvPr id="3" name="Rectangle 14"/>
          <p:cNvSpPr>
            <a:spLocks noChangeArrowheads="1"/>
          </p:cNvSpPr>
          <p:nvPr/>
        </p:nvSpPr>
        <p:spPr bwMode="auto">
          <a:xfrm>
            <a:off x="0" y="0"/>
            <a:ext cx="9144000" cy="719138"/>
          </a:xfrm>
          <a:prstGeom prst="rect">
            <a:avLst/>
          </a:prstGeom>
          <a:solidFill>
            <a:srgbClr val="F0000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tr-TR" sz="3200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4" name="Rectangle 16"/>
          <p:cNvSpPr>
            <a:spLocks noChangeArrowheads="1"/>
          </p:cNvSpPr>
          <p:nvPr/>
        </p:nvSpPr>
        <p:spPr bwMode="auto">
          <a:xfrm>
            <a:off x="0" y="0"/>
            <a:ext cx="755650" cy="6858000"/>
          </a:xfrm>
          <a:prstGeom prst="rect">
            <a:avLst/>
          </a:prstGeom>
          <a:gradFill rotWithShape="0">
            <a:gsLst>
              <a:gs pos="0">
                <a:schemeClr val="bg1">
                  <a:gamma/>
                  <a:shade val="46275"/>
                  <a:invGamma/>
                </a:schemeClr>
              </a:gs>
              <a:gs pos="100000">
                <a:schemeClr val="bg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tr-T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4"/>
          <p:cNvSpPr>
            <a:spLocks noChangeArrowheads="1"/>
          </p:cNvSpPr>
          <p:nvPr/>
        </p:nvSpPr>
        <p:spPr bwMode="auto">
          <a:xfrm>
            <a:off x="0" y="0"/>
            <a:ext cx="9144000" cy="719138"/>
          </a:xfrm>
          <a:prstGeom prst="rect">
            <a:avLst/>
          </a:prstGeom>
          <a:solidFill>
            <a:srgbClr val="F0000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tr-TR" sz="3200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1040" name="Rectangle 16"/>
          <p:cNvSpPr>
            <a:spLocks noChangeArrowheads="1"/>
          </p:cNvSpPr>
          <p:nvPr/>
        </p:nvSpPr>
        <p:spPr bwMode="auto">
          <a:xfrm>
            <a:off x="0" y="0"/>
            <a:ext cx="755650" cy="6308725"/>
          </a:xfrm>
          <a:prstGeom prst="rect">
            <a:avLst/>
          </a:prstGeom>
          <a:gradFill rotWithShape="0">
            <a:gsLst>
              <a:gs pos="0">
                <a:schemeClr val="bg1">
                  <a:gamma/>
                  <a:shade val="46275"/>
                  <a:invGamma/>
                </a:schemeClr>
              </a:gs>
              <a:gs pos="100000">
                <a:schemeClr val="bg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tr-TR"/>
          </a:p>
        </p:txBody>
      </p:sp>
      <p:pic>
        <p:nvPicPr>
          <p:cNvPr id="5124" name="Picture 4" descr="log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270625"/>
            <a:ext cx="755650" cy="58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6" name="Line 6"/>
          <p:cNvSpPr>
            <a:spLocks noChangeShapeType="1"/>
          </p:cNvSpPr>
          <p:nvPr/>
        </p:nvSpPr>
        <p:spPr bwMode="auto">
          <a:xfrm>
            <a:off x="1692275" y="1916113"/>
            <a:ext cx="0" cy="649287"/>
          </a:xfrm>
          <a:prstGeom prst="line">
            <a:avLst/>
          </a:prstGeom>
          <a:noFill/>
          <a:ln w="9525">
            <a:noFill/>
            <a:round/>
            <a:headEnd/>
            <a:tailEnd type="triangle" w="med" len="med"/>
          </a:ln>
        </p:spPr>
        <p:txBody>
          <a:bodyPr>
            <a:spAutoFit/>
          </a:bodyPr>
          <a:lstStyle/>
          <a:p>
            <a:endParaRPr lang="tr-TR"/>
          </a:p>
        </p:txBody>
      </p:sp>
      <p:sp>
        <p:nvSpPr>
          <p:cNvPr id="7" name="6 Metin kutusu"/>
          <p:cNvSpPr txBox="1"/>
          <p:nvPr/>
        </p:nvSpPr>
        <p:spPr>
          <a:xfrm>
            <a:off x="1115616" y="116632"/>
            <a:ext cx="400943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3200" dirty="0" smtClean="0">
                <a:solidFill>
                  <a:schemeClr val="bg1"/>
                </a:solidFill>
                <a:latin typeface="Comic Sans MS" pitchFamily="66" charset="0"/>
              </a:rPr>
              <a:t>Materyal ve Yöntem</a:t>
            </a:r>
            <a:endParaRPr lang="tr-TR" sz="3200" dirty="0">
              <a:solidFill>
                <a:schemeClr val="bg1"/>
              </a:solidFill>
              <a:latin typeface="Comic Sans MS" pitchFamily="66" charset="0"/>
            </a:endParaRPr>
          </a:p>
        </p:txBody>
      </p:sp>
      <p:sp>
        <p:nvSpPr>
          <p:cNvPr id="8" name="7 Metin kutusu"/>
          <p:cNvSpPr txBox="1"/>
          <p:nvPr/>
        </p:nvSpPr>
        <p:spPr>
          <a:xfrm>
            <a:off x="840124" y="836712"/>
            <a:ext cx="8303876" cy="535531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tr-TR" dirty="0" smtClean="0">
                <a:latin typeface="Comic Sans MS" pitchFamily="66" charset="0"/>
              </a:rPr>
              <a:t> Çalışmada kullanılan veriler , </a:t>
            </a:r>
            <a:r>
              <a:rPr lang="tr-TR" dirty="0" err="1" smtClean="0">
                <a:latin typeface="Comic Sans MS" pitchFamily="66" charset="0"/>
              </a:rPr>
              <a:t>Thomson</a:t>
            </a:r>
            <a:r>
              <a:rPr lang="tr-TR" dirty="0" smtClean="0">
                <a:latin typeface="Comic Sans MS" pitchFamily="66" charset="0"/>
              </a:rPr>
              <a:t> Reuters </a:t>
            </a:r>
            <a:r>
              <a:rPr lang="tr-TR" dirty="0" err="1" smtClean="0">
                <a:latin typeface="Comic Sans MS" pitchFamily="66" charset="0"/>
              </a:rPr>
              <a:t>InCites</a:t>
            </a:r>
            <a:r>
              <a:rPr lang="tr-TR" dirty="0" smtClean="0">
                <a:latin typeface="Comic Sans MS" pitchFamily="66" charset="0"/>
              </a:rPr>
              <a:t> ve Web of </a:t>
            </a:r>
            <a:r>
              <a:rPr lang="tr-TR" dirty="0" err="1" smtClean="0">
                <a:latin typeface="Comic Sans MS" pitchFamily="66" charset="0"/>
              </a:rPr>
              <a:t>Science</a:t>
            </a:r>
            <a:r>
              <a:rPr lang="tr-TR" dirty="0" smtClean="0">
                <a:latin typeface="Comic Sans MS" pitchFamily="66" charset="0"/>
              </a:rPr>
              <a:t> </a:t>
            </a:r>
          </a:p>
          <a:p>
            <a:r>
              <a:rPr lang="tr-TR" dirty="0" smtClean="0">
                <a:latin typeface="Comic Sans MS" pitchFamily="66" charset="0"/>
              </a:rPr>
              <a:t>veri tabanlarından türetilmiştir,</a:t>
            </a:r>
          </a:p>
          <a:p>
            <a:endParaRPr lang="tr-TR" dirty="0" smtClean="0">
              <a:latin typeface="Comic Sans MS" pitchFamily="66" charset="0"/>
            </a:endParaRPr>
          </a:p>
          <a:p>
            <a:pPr>
              <a:buFont typeface="Arial" pitchFamily="34" charset="0"/>
              <a:buChar char="•"/>
            </a:pPr>
            <a:r>
              <a:rPr lang="tr-TR" dirty="0" smtClean="0">
                <a:latin typeface="Comic Sans MS" pitchFamily="66" charset="0"/>
              </a:rPr>
              <a:t> Araştırma zaman aralığı 1979-2011 dönemini kapsamaktadır,</a:t>
            </a:r>
          </a:p>
          <a:p>
            <a:pPr>
              <a:buFont typeface="Arial" pitchFamily="34" charset="0"/>
              <a:buChar char="•"/>
            </a:pPr>
            <a:endParaRPr lang="tr-TR" dirty="0" smtClean="0">
              <a:latin typeface="Comic Sans MS" pitchFamily="66" charset="0"/>
            </a:endParaRPr>
          </a:p>
          <a:p>
            <a:pPr>
              <a:buFont typeface="Arial" pitchFamily="34" charset="0"/>
              <a:buChar char="•"/>
            </a:pPr>
            <a:r>
              <a:rPr lang="tr-TR" dirty="0" smtClean="0">
                <a:latin typeface="Comic Sans MS" pitchFamily="66" charset="0"/>
              </a:rPr>
              <a:t> Araştırma tüm belge türlerini kapsamaktadır,</a:t>
            </a:r>
          </a:p>
          <a:p>
            <a:pPr>
              <a:buFont typeface="Arial" pitchFamily="34" charset="0"/>
              <a:buChar char="•"/>
            </a:pPr>
            <a:endParaRPr lang="tr-TR" dirty="0" smtClean="0">
              <a:latin typeface="Comic Sans MS" pitchFamily="66" charset="0"/>
            </a:endParaRPr>
          </a:p>
          <a:p>
            <a:pPr>
              <a:buFont typeface="Arial" pitchFamily="34" charset="0"/>
              <a:buChar char="•"/>
            </a:pPr>
            <a:r>
              <a:rPr lang="tr-TR" dirty="0" smtClean="0">
                <a:latin typeface="Comic Sans MS" pitchFamily="66" charset="0"/>
              </a:rPr>
              <a:t>Konu kategorileri </a:t>
            </a:r>
            <a:r>
              <a:rPr lang="tr-TR" dirty="0" err="1" smtClean="0">
                <a:latin typeface="Comic Sans MS" pitchFamily="66" charset="0"/>
              </a:rPr>
              <a:t>WoS</a:t>
            </a:r>
            <a:r>
              <a:rPr lang="tr-TR" dirty="0" smtClean="0">
                <a:latin typeface="Comic Sans MS" pitchFamily="66" charset="0"/>
              </a:rPr>
              <a:t> veri tabanında 252 başlıktan oluşmaktadır. </a:t>
            </a:r>
            <a:br>
              <a:rPr lang="tr-TR" dirty="0" smtClean="0">
                <a:latin typeface="Comic Sans MS" pitchFamily="66" charset="0"/>
              </a:rPr>
            </a:br>
            <a:r>
              <a:rPr lang="tr-TR" dirty="0" smtClean="0">
                <a:latin typeface="Comic Sans MS" pitchFamily="66" charset="0"/>
              </a:rPr>
              <a:t> Çalışma kapsamındaki konular  8 kategori altında toplanmıştır;</a:t>
            </a:r>
          </a:p>
          <a:p>
            <a:pPr>
              <a:buFont typeface="Arial" pitchFamily="34" charset="0"/>
              <a:buChar char="•"/>
            </a:pPr>
            <a:endParaRPr lang="tr-TR" dirty="0" smtClean="0">
              <a:latin typeface="Comic Sans MS" pitchFamily="66" charset="0"/>
            </a:endParaRPr>
          </a:p>
          <a:p>
            <a:pPr lvl="1">
              <a:buFont typeface="Arial" pitchFamily="34" charset="0"/>
              <a:buChar char="•"/>
            </a:pPr>
            <a:r>
              <a:rPr lang="tr-TR" dirty="0" smtClean="0">
                <a:latin typeface="Comic Sans MS" pitchFamily="66" charset="0"/>
              </a:rPr>
              <a:t>Temel Bilimler,</a:t>
            </a:r>
          </a:p>
          <a:p>
            <a:pPr lvl="1">
              <a:buFont typeface="Arial" pitchFamily="34" charset="0"/>
              <a:buChar char="•"/>
            </a:pPr>
            <a:r>
              <a:rPr lang="tr-TR" dirty="0" smtClean="0">
                <a:latin typeface="Comic Sans MS" pitchFamily="66" charset="0"/>
              </a:rPr>
              <a:t>Tıbbi Bilimler,</a:t>
            </a:r>
          </a:p>
          <a:p>
            <a:pPr lvl="1">
              <a:buFont typeface="Arial" pitchFamily="34" charset="0"/>
              <a:buChar char="•"/>
            </a:pPr>
            <a:r>
              <a:rPr lang="tr-TR" dirty="0" smtClean="0">
                <a:latin typeface="Comic Sans MS" pitchFamily="66" charset="0"/>
              </a:rPr>
              <a:t>Mühendislik Bilimleri,</a:t>
            </a:r>
          </a:p>
          <a:p>
            <a:pPr lvl="1">
              <a:buFont typeface="Arial" pitchFamily="34" charset="0"/>
              <a:buChar char="•"/>
            </a:pPr>
            <a:r>
              <a:rPr lang="tr-TR" dirty="0" smtClean="0">
                <a:latin typeface="Comic Sans MS" pitchFamily="66" charset="0"/>
              </a:rPr>
              <a:t>Sosyal Bilimler,</a:t>
            </a:r>
          </a:p>
          <a:p>
            <a:pPr lvl="1">
              <a:buFont typeface="Arial" pitchFamily="34" charset="0"/>
              <a:buChar char="•"/>
            </a:pPr>
            <a:r>
              <a:rPr lang="tr-TR" dirty="0" smtClean="0">
                <a:latin typeface="Comic Sans MS" pitchFamily="66" charset="0"/>
              </a:rPr>
              <a:t>Zirai Bilimler,</a:t>
            </a:r>
          </a:p>
          <a:p>
            <a:pPr lvl="1">
              <a:buFont typeface="Arial" pitchFamily="34" charset="0"/>
              <a:buChar char="•"/>
            </a:pPr>
            <a:r>
              <a:rPr lang="tr-TR" dirty="0" smtClean="0">
                <a:latin typeface="Comic Sans MS" pitchFamily="66" charset="0"/>
              </a:rPr>
              <a:t>Eczacılık ,</a:t>
            </a:r>
          </a:p>
          <a:p>
            <a:pPr lvl="1">
              <a:buFont typeface="Arial" pitchFamily="34" charset="0"/>
              <a:buChar char="•"/>
            </a:pPr>
            <a:r>
              <a:rPr lang="tr-TR" dirty="0" smtClean="0">
                <a:latin typeface="Comic Sans MS" pitchFamily="66" charset="0"/>
              </a:rPr>
              <a:t>Diş Hekimliği,</a:t>
            </a:r>
          </a:p>
          <a:p>
            <a:pPr lvl="1">
              <a:buFont typeface="Arial" pitchFamily="34" charset="0"/>
              <a:buChar char="•"/>
            </a:pPr>
            <a:r>
              <a:rPr lang="tr-TR" dirty="0" smtClean="0">
                <a:latin typeface="Comic Sans MS" pitchFamily="66" charset="0"/>
              </a:rPr>
              <a:t>Veterinerlik.</a:t>
            </a:r>
          </a:p>
          <a:p>
            <a:pPr lvl="1">
              <a:buFont typeface="Arial" pitchFamily="34" charset="0"/>
              <a:buChar char="•"/>
            </a:pPr>
            <a:endParaRPr lang="tr-TR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4"/>
          <p:cNvSpPr>
            <a:spLocks noChangeArrowheads="1"/>
          </p:cNvSpPr>
          <p:nvPr/>
        </p:nvSpPr>
        <p:spPr bwMode="auto">
          <a:xfrm>
            <a:off x="0" y="0"/>
            <a:ext cx="9144000" cy="719138"/>
          </a:xfrm>
          <a:prstGeom prst="rect">
            <a:avLst/>
          </a:prstGeom>
          <a:solidFill>
            <a:srgbClr val="F0000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tr-TR" sz="3200" dirty="0" smtClean="0">
                <a:solidFill>
                  <a:schemeClr val="bg1"/>
                </a:solidFill>
                <a:latin typeface="Comic Sans MS" pitchFamily="66" charset="0"/>
              </a:rPr>
              <a:t>1979-2010 Ülkeler Yayın Sayısı</a:t>
            </a:r>
            <a:endParaRPr lang="tr-TR" sz="3200" dirty="0">
              <a:solidFill>
                <a:schemeClr val="bg1"/>
              </a:solidFill>
              <a:latin typeface="Comic Sans MS" pitchFamily="66" charset="0"/>
            </a:endParaRPr>
          </a:p>
        </p:txBody>
      </p:sp>
      <p:sp>
        <p:nvSpPr>
          <p:cNvPr id="1040" name="Rectangle 16"/>
          <p:cNvSpPr>
            <a:spLocks noChangeArrowheads="1"/>
          </p:cNvSpPr>
          <p:nvPr/>
        </p:nvSpPr>
        <p:spPr bwMode="auto">
          <a:xfrm>
            <a:off x="0" y="0"/>
            <a:ext cx="755650" cy="6308725"/>
          </a:xfrm>
          <a:prstGeom prst="rect">
            <a:avLst/>
          </a:prstGeom>
          <a:gradFill rotWithShape="0">
            <a:gsLst>
              <a:gs pos="0">
                <a:schemeClr val="bg1">
                  <a:gamma/>
                  <a:shade val="46275"/>
                  <a:invGamma/>
                </a:schemeClr>
              </a:gs>
              <a:gs pos="100000">
                <a:schemeClr val="bg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tr-TR"/>
          </a:p>
        </p:txBody>
      </p:sp>
      <p:pic>
        <p:nvPicPr>
          <p:cNvPr id="5124" name="Picture 4" descr="log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270625"/>
            <a:ext cx="755650" cy="58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6" name="Line 6"/>
          <p:cNvSpPr>
            <a:spLocks noChangeShapeType="1"/>
          </p:cNvSpPr>
          <p:nvPr/>
        </p:nvSpPr>
        <p:spPr bwMode="auto">
          <a:xfrm>
            <a:off x="1692275" y="1916113"/>
            <a:ext cx="0" cy="649287"/>
          </a:xfrm>
          <a:prstGeom prst="line">
            <a:avLst/>
          </a:prstGeom>
          <a:noFill/>
          <a:ln w="9525">
            <a:noFill/>
            <a:round/>
            <a:headEnd/>
            <a:tailEnd type="triangle" w="med" len="med"/>
          </a:ln>
        </p:spPr>
        <p:txBody>
          <a:bodyPr>
            <a:spAutoFit/>
          </a:bodyPr>
          <a:lstStyle/>
          <a:p>
            <a:endParaRPr lang="tr-TR"/>
          </a:p>
        </p:txBody>
      </p:sp>
      <p:graphicFrame>
        <p:nvGraphicFramePr>
          <p:cNvPr id="9" name="8 Tablo"/>
          <p:cNvGraphicFramePr>
            <a:graphicFrameLocks noGrp="1"/>
          </p:cNvGraphicFramePr>
          <p:nvPr/>
        </p:nvGraphicFramePr>
        <p:xfrm>
          <a:off x="1115617" y="836715"/>
          <a:ext cx="7704854" cy="5661719"/>
        </p:xfrm>
        <a:graphic>
          <a:graphicData uri="http://schemas.openxmlformats.org/drawingml/2006/table">
            <a:tbl>
              <a:tblPr/>
              <a:tblGrid>
                <a:gridCol w="1174073"/>
                <a:gridCol w="1247453"/>
                <a:gridCol w="1320832"/>
                <a:gridCol w="1394212"/>
                <a:gridCol w="1247453"/>
                <a:gridCol w="1320831"/>
              </a:tblGrid>
              <a:tr h="244202">
                <a:tc>
                  <a:txBody>
                    <a:bodyPr/>
                    <a:lstStyle/>
                    <a:p>
                      <a:pPr algn="ctr" fontAlgn="t"/>
                      <a:r>
                        <a:rPr lang="tr-TR" sz="1400" b="0" i="0" u="none" strike="noStrike" dirty="0">
                          <a:latin typeface="Comic Sans MS"/>
                        </a:rPr>
                        <a:t>Ülkeler</a:t>
                      </a:r>
                    </a:p>
                  </a:txBody>
                  <a:tcPr marL="8835" marR="8835" marT="88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FEFD1"/>
                        </a:gs>
                        <a:gs pos="64999">
                          <a:srgbClr val="F0EBD5"/>
                        </a:gs>
                        <a:gs pos="100000">
                          <a:srgbClr val="D1C39F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400" b="0" i="0" u="none" strike="noStrike" dirty="0">
                          <a:latin typeface="Comic Sans MS"/>
                        </a:rPr>
                        <a:t>Yayın Sayısı</a:t>
                      </a:r>
                    </a:p>
                  </a:txBody>
                  <a:tcPr marL="8835" marR="8835" marT="88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FEFD1"/>
                        </a:gs>
                        <a:gs pos="64999">
                          <a:srgbClr val="F0EBD5"/>
                        </a:gs>
                        <a:gs pos="100000">
                          <a:srgbClr val="D1C39F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400" b="0" i="0" u="none" strike="noStrike" dirty="0">
                          <a:latin typeface="Comic Sans MS"/>
                        </a:rPr>
                        <a:t>Atıf Sayısı</a:t>
                      </a:r>
                    </a:p>
                  </a:txBody>
                  <a:tcPr marL="8835" marR="8835" marT="88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FEFD1"/>
                        </a:gs>
                        <a:gs pos="64999">
                          <a:srgbClr val="F0EBD5"/>
                        </a:gs>
                        <a:gs pos="100000">
                          <a:srgbClr val="D1C39F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400" b="0" i="0" u="none" strike="noStrike" dirty="0">
                          <a:latin typeface="Comic Sans MS"/>
                        </a:rPr>
                        <a:t>Ülkeler</a:t>
                      </a:r>
                    </a:p>
                  </a:txBody>
                  <a:tcPr marL="8835" marR="8835" marT="88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FEFD1"/>
                        </a:gs>
                        <a:gs pos="64999">
                          <a:srgbClr val="F0EBD5"/>
                        </a:gs>
                        <a:gs pos="100000">
                          <a:srgbClr val="D1C39F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400" b="0" i="0" u="none" strike="noStrike" dirty="0">
                          <a:latin typeface="Comic Sans MS"/>
                        </a:rPr>
                        <a:t>Yayın Sayısı</a:t>
                      </a:r>
                    </a:p>
                  </a:txBody>
                  <a:tcPr marL="8835" marR="8835" marT="88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FEFD1"/>
                        </a:gs>
                        <a:gs pos="64999">
                          <a:srgbClr val="F0EBD5"/>
                        </a:gs>
                        <a:gs pos="100000">
                          <a:srgbClr val="D1C39F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400" b="0" i="0" u="none" strike="noStrike" dirty="0">
                          <a:latin typeface="Comic Sans MS"/>
                        </a:rPr>
                        <a:t>Atıf Sayısı</a:t>
                      </a:r>
                    </a:p>
                  </a:txBody>
                  <a:tcPr marL="8835" marR="8835" marT="88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FEFD1"/>
                        </a:gs>
                        <a:gs pos="64999">
                          <a:srgbClr val="F0EBD5"/>
                        </a:gs>
                        <a:gs pos="100000">
                          <a:srgbClr val="D1C39F"/>
                        </a:gs>
                      </a:gsLst>
                      <a:lin ang="5400000" scaled="0"/>
                    </a:gradFill>
                  </a:tcPr>
                </a:tc>
              </a:tr>
              <a:tr h="207570">
                <a:tc>
                  <a:txBody>
                    <a:bodyPr/>
                    <a:lstStyle/>
                    <a:p>
                      <a:pPr algn="l" fontAlgn="t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latin typeface="Comic Sans MS" pitchFamily="66" charset="0"/>
                        </a:rPr>
                        <a:t>WORLD</a:t>
                      </a:r>
                    </a:p>
                  </a:txBody>
                  <a:tcPr marL="8835" marR="8835" marT="88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05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22.066.998</a:t>
                      </a:r>
                    </a:p>
                  </a:txBody>
                  <a:tcPr marL="8835" marR="8835" marT="88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05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349.613.469</a:t>
                      </a:r>
                    </a:p>
                  </a:txBody>
                  <a:tcPr marL="8835" marR="8835" marT="88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latin typeface="Comic Sans MS" pitchFamily="66" charset="0"/>
                        </a:rPr>
                        <a:t>DENMARK</a:t>
                      </a:r>
                    </a:p>
                  </a:txBody>
                  <a:tcPr marL="8835" marR="8835" marT="88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05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206.415</a:t>
                      </a:r>
                    </a:p>
                  </a:txBody>
                  <a:tcPr marL="8835" marR="8835" marT="88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05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4.397.877</a:t>
                      </a:r>
                    </a:p>
                  </a:txBody>
                  <a:tcPr marL="8835" marR="8835" marT="88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7570">
                <a:tc>
                  <a:txBody>
                    <a:bodyPr/>
                    <a:lstStyle/>
                    <a:p>
                      <a:pPr algn="l" fontAlgn="t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Comic Sans MS" pitchFamily="66" charset="0"/>
                        </a:rPr>
                        <a:t>USA</a:t>
                      </a:r>
                    </a:p>
                  </a:txBody>
                  <a:tcPr marL="8835" marR="8835" marT="88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05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7.667.879</a:t>
                      </a:r>
                    </a:p>
                  </a:txBody>
                  <a:tcPr marL="8835" marR="8835" marT="88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05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178.993.414</a:t>
                      </a:r>
                    </a:p>
                  </a:txBody>
                  <a:tcPr marL="8835" marR="8835" marT="88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 sz="1600" b="0" i="0" u="none" strike="noStrike" dirty="0" smtClean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23-TÜRKİYE</a:t>
                      </a:r>
                      <a:endParaRPr lang="tr-TR" sz="1600" b="0" i="0" u="none" strike="noStrike" dirty="0">
                        <a:solidFill>
                          <a:srgbClr val="FF0000"/>
                        </a:solidFill>
                        <a:latin typeface="Comic Sans MS" pitchFamily="66" charset="0"/>
                      </a:endParaRPr>
                    </a:p>
                  </a:txBody>
                  <a:tcPr marL="8835" marR="8835" marT="88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FEFD1"/>
                        </a:gs>
                        <a:gs pos="64999">
                          <a:srgbClr val="F0EBD5"/>
                        </a:gs>
                        <a:gs pos="100000">
                          <a:srgbClr val="D1C39F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600" b="0" i="0" u="none" strike="noStrike" dirty="0">
                          <a:solidFill>
                            <a:srgbClr val="FF0000"/>
                          </a:solidFill>
                          <a:latin typeface="Tahoma"/>
                        </a:rPr>
                        <a:t>186.378</a:t>
                      </a:r>
                    </a:p>
                  </a:txBody>
                  <a:tcPr marL="8835" marR="8835" marT="88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FEFD1"/>
                        </a:gs>
                        <a:gs pos="64999">
                          <a:srgbClr val="F0EBD5"/>
                        </a:gs>
                        <a:gs pos="100000">
                          <a:srgbClr val="D1C39F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600" b="0" i="0" u="none" strike="noStrike" dirty="0">
                          <a:solidFill>
                            <a:srgbClr val="FF0000"/>
                          </a:solidFill>
                          <a:latin typeface="Tahoma"/>
                        </a:rPr>
                        <a:t>1.093.025</a:t>
                      </a:r>
                    </a:p>
                  </a:txBody>
                  <a:tcPr marL="8835" marR="8835" marT="88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FEFD1"/>
                        </a:gs>
                        <a:gs pos="64999">
                          <a:srgbClr val="F0EBD5"/>
                        </a:gs>
                        <a:gs pos="100000">
                          <a:srgbClr val="D1C39F"/>
                        </a:gs>
                      </a:gsLst>
                      <a:lin ang="5400000" scaled="0"/>
                    </a:gradFill>
                  </a:tcPr>
                </a:tc>
              </a:tr>
              <a:tr h="207570">
                <a:tc>
                  <a:txBody>
                    <a:bodyPr/>
                    <a:lstStyle/>
                    <a:p>
                      <a:pPr algn="l" fontAlgn="t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Comic Sans MS" pitchFamily="66" charset="0"/>
                        </a:rPr>
                        <a:t>GERMANY</a:t>
                      </a:r>
                    </a:p>
                  </a:txBody>
                  <a:tcPr marL="8835" marR="8835" marT="88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05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1.756.616</a:t>
                      </a:r>
                    </a:p>
                  </a:txBody>
                  <a:tcPr marL="8835" marR="8835" marT="88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05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28.644.670</a:t>
                      </a:r>
                    </a:p>
                  </a:txBody>
                  <a:tcPr marL="8835" marR="8835" marT="88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latin typeface="Comic Sans MS" pitchFamily="66" charset="0"/>
                        </a:rPr>
                        <a:t>AUSTRIA</a:t>
                      </a:r>
                    </a:p>
                  </a:txBody>
                  <a:tcPr marL="8835" marR="8835" marT="88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05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183.327</a:t>
                      </a:r>
                    </a:p>
                  </a:txBody>
                  <a:tcPr marL="8835" marR="8835" marT="88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05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2.859.354</a:t>
                      </a:r>
                    </a:p>
                  </a:txBody>
                  <a:tcPr marL="8835" marR="8835" marT="88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7570">
                <a:tc>
                  <a:txBody>
                    <a:bodyPr/>
                    <a:lstStyle/>
                    <a:p>
                      <a:pPr algn="l" fontAlgn="t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latin typeface="Comic Sans MS" pitchFamily="66" charset="0"/>
                        </a:rPr>
                        <a:t>JAPAN</a:t>
                      </a:r>
                    </a:p>
                  </a:txBody>
                  <a:tcPr marL="8835" marR="8835" marT="88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05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1.725.713</a:t>
                      </a:r>
                    </a:p>
                  </a:txBody>
                  <a:tcPr marL="8835" marR="8835" marT="88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05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24.396.637</a:t>
                      </a:r>
                    </a:p>
                  </a:txBody>
                  <a:tcPr marL="8835" marR="8835" marT="88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latin typeface="Comic Sans MS" pitchFamily="66" charset="0"/>
                        </a:rPr>
                        <a:t>FINLAND</a:t>
                      </a:r>
                    </a:p>
                  </a:txBody>
                  <a:tcPr marL="8835" marR="8835" marT="88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05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182.593</a:t>
                      </a:r>
                    </a:p>
                  </a:txBody>
                  <a:tcPr marL="8835" marR="8835" marT="88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05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3.340.095</a:t>
                      </a:r>
                    </a:p>
                  </a:txBody>
                  <a:tcPr marL="8835" marR="8835" marT="88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1882">
                <a:tc>
                  <a:txBody>
                    <a:bodyPr/>
                    <a:lstStyle/>
                    <a:p>
                      <a:pPr algn="l" fontAlgn="t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Comic Sans MS" pitchFamily="66" charset="0"/>
                        </a:rPr>
                        <a:t>ENGLAND</a:t>
                      </a:r>
                    </a:p>
                  </a:txBody>
                  <a:tcPr marL="8835" marR="8835" marT="88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05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1.625.485</a:t>
                      </a:r>
                    </a:p>
                  </a:txBody>
                  <a:tcPr marL="8835" marR="8835" marT="88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05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32.685.305</a:t>
                      </a:r>
                    </a:p>
                  </a:txBody>
                  <a:tcPr marL="8835" marR="8835" marT="88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latin typeface="Comic Sans MS" pitchFamily="66" charset="0"/>
                        </a:rPr>
                        <a:t>CZECH REPUBLIC</a:t>
                      </a:r>
                    </a:p>
                  </a:txBody>
                  <a:tcPr marL="8835" marR="8835" marT="88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05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150.312</a:t>
                      </a:r>
                    </a:p>
                  </a:txBody>
                  <a:tcPr marL="8835" marR="8835" marT="88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05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1.214.899</a:t>
                      </a:r>
                    </a:p>
                  </a:txBody>
                  <a:tcPr marL="8835" marR="8835" marT="88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7570">
                <a:tc>
                  <a:txBody>
                    <a:bodyPr/>
                    <a:lstStyle/>
                    <a:p>
                      <a:pPr algn="l" fontAlgn="t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Comic Sans MS" pitchFamily="66" charset="0"/>
                        </a:rPr>
                        <a:t>FRANCE</a:t>
                      </a:r>
                    </a:p>
                  </a:txBody>
                  <a:tcPr marL="8835" marR="8835" marT="88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05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1.270.766</a:t>
                      </a:r>
                    </a:p>
                  </a:txBody>
                  <a:tcPr marL="8835" marR="8835" marT="88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05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20.505.141</a:t>
                      </a:r>
                    </a:p>
                  </a:txBody>
                  <a:tcPr marL="8835" marR="8835" marT="88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latin typeface="Comic Sans MS" pitchFamily="66" charset="0"/>
                        </a:rPr>
                        <a:t>NORWAY</a:t>
                      </a:r>
                    </a:p>
                  </a:txBody>
                  <a:tcPr marL="8835" marR="8835" marT="88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05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141.235</a:t>
                      </a:r>
                    </a:p>
                  </a:txBody>
                  <a:tcPr marL="8835" marR="8835" marT="88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05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2.350.455</a:t>
                      </a:r>
                    </a:p>
                  </a:txBody>
                  <a:tcPr marL="8835" marR="8835" marT="88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7570">
                <a:tc>
                  <a:txBody>
                    <a:bodyPr/>
                    <a:lstStyle/>
                    <a:p>
                      <a:pPr algn="l" fontAlgn="t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Comic Sans MS" pitchFamily="66" charset="0"/>
                        </a:rPr>
                        <a:t>CANADA</a:t>
                      </a:r>
                    </a:p>
                  </a:txBody>
                  <a:tcPr marL="8835" marR="8835" marT="88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05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1.044.084</a:t>
                      </a:r>
                    </a:p>
                  </a:txBody>
                  <a:tcPr marL="8835" marR="8835" marT="88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05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19.224.479</a:t>
                      </a:r>
                    </a:p>
                  </a:txBody>
                  <a:tcPr marL="8835" marR="8835" marT="88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latin typeface="Comic Sans MS" pitchFamily="66" charset="0"/>
                        </a:rPr>
                        <a:t>GREECE</a:t>
                      </a:r>
                    </a:p>
                  </a:txBody>
                  <a:tcPr marL="8835" marR="8835" marT="88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05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133.170</a:t>
                      </a:r>
                    </a:p>
                  </a:txBody>
                  <a:tcPr marL="8835" marR="8835" marT="88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05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1.335.811</a:t>
                      </a:r>
                    </a:p>
                  </a:txBody>
                  <a:tcPr marL="8835" marR="8835" marT="88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1882">
                <a:tc>
                  <a:txBody>
                    <a:bodyPr/>
                    <a:lstStyle/>
                    <a:p>
                      <a:pPr algn="l" fontAlgn="t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Comic Sans MS" pitchFamily="66" charset="0"/>
                        </a:rPr>
                        <a:t>ITALY</a:t>
                      </a:r>
                    </a:p>
                  </a:txBody>
                  <a:tcPr marL="8835" marR="8835" marT="88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05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821.154</a:t>
                      </a:r>
                    </a:p>
                  </a:txBody>
                  <a:tcPr marL="8835" marR="8835" marT="88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05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12.317.735</a:t>
                      </a:r>
                    </a:p>
                  </a:txBody>
                  <a:tcPr marL="8835" marR="8835" marT="88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latin typeface="Comic Sans MS" pitchFamily="66" charset="0"/>
                        </a:rPr>
                        <a:t>SOUTH AFRICA</a:t>
                      </a:r>
                    </a:p>
                  </a:txBody>
                  <a:tcPr marL="8835" marR="8835" marT="88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05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120.298</a:t>
                      </a:r>
                    </a:p>
                  </a:txBody>
                  <a:tcPr marL="8835" marR="8835" marT="88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05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1.248.334</a:t>
                      </a:r>
                    </a:p>
                  </a:txBody>
                  <a:tcPr marL="8835" marR="8835" marT="88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1882">
                <a:tc>
                  <a:txBody>
                    <a:bodyPr/>
                    <a:lstStyle/>
                    <a:p>
                      <a:pPr algn="l" fontAlgn="t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Comic Sans MS" pitchFamily="66" charset="0"/>
                        </a:rPr>
                        <a:t>RUSSIA</a:t>
                      </a:r>
                    </a:p>
                  </a:txBody>
                  <a:tcPr marL="8835" marR="8835" marT="88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05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795.477</a:t>
                      </a:r>
                    </a:p>
                  </a:txBody>
                  <a:tcPr marL="8835" marR="8835" marT="88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05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3.964.028</a:t>
                      </a:r>
                    </a:p>
                  </a:txBody>
                  <a:tcPr marL="8835" marR="8835" marT="88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latin typeface="Comic Sans MS" pitchFamily="66" charset="0"/>
                        </a:rPr>
                        <a:t>NEW ZEALAND</a:t>
                      </a:r>
                    </a:p>
                  </a:txBody>
                  <a:tcPr marL="8835" marR="8835" marT="88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05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119.204</a:t>
                      </a:r>
                    </a:p>
                  </a:txBody>
                  <a:tcPr marL="8835" marR="8835" marT="88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05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1.763.263</a:t>
                      </a:r>
                    </a:p>
                  </a:txBody>
                  <a:tcPr marL="8835" marR="8835" marT="88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7570">
                <a:tc>
                  <a:txBody>
                    <a:bodyPr/>
                    <a:lstStyle/>
                    <a:p>
                      <a:pPr algn="l" fontAlgn="t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Comic Sans MS" pitchFamily="66" charset="0"/>
                        </a:rPr>
                        <a:t>AUSTRALIA</a:t>
                      </a:r>
                    </a:p>
                  </a:txBody>
                  <a:tcPr marL="8835" marR="8835" marT="88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05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602.585</a:t>
                      </a:r>
                    </a:p>
                  </a:txBody>
                  <a:tcPr marL="8835" marR="8835" marT="88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05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9.813.160</a:t>
                      </a:r>
                    </a:p>
                  </a:txBody>
                  <a:tcPr marL="8835" marR="8835" marT="88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latin typeface="Comic Sans MS" pitchFamily="66" charset="0"/>
                        </a:rPr>
                        <a:t>MEXICO</a:t>
                      </a:r>
                    </a:p>
                  </a:txBody>
                  <a:tcPr marL="8835" marR="8835" marT="88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05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118.784</a:t>
                      </a:r>
                    </a:p>
                  </a:txBody>
                  <a:tcPr marL="8835" marR="8835" marT="88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05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1.078.085</a:t>
                      </a:r>
                    </a:p>
                  </a:txBody>
                  <a:tcPr marL="8835" marR="8835" marT="88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7570">
                <a:tc>
                  <a:txBody>
                    <a:bodyPr/>
                    <a:lstStyle/>
                    <a:p>
                      <a:pPr algn="l" fontAlgn="t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Comic Sans MS" pitchFamily="66" charset="0"/>
                        </a:rPr>
                        <a:t>INDIA</a:t>
                      </a:r>
                    </a:p>
                  </a:txBody>
                  <a:tcPr marL="8835" marR="8835" marT="88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05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579.098</a:t>
                      </a:r>
                    </a:p>
                  </a:txBody>
                  <a:tcPr marL="8835" marR="8835" marT="88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05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3.647.598</a:t>
                      </a:r>
                    </a:p>
                  </a:txBody>
                  <a:tcPr marL="8835" marR="8835" marT="88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latin typeface="Comic Sans MS" pitchFamily="66" charset="0"/>
                        </a:rPr>
                        <a:t>HUNGARY</a:t>
                      </a:r>
                    </a:p>
                  </a:txBody>
                  <a:tcPr marL="8835" marR="8835" marT="88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05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111.825</a:t>
                      </a:r>
                    </a:p>
                  </a:txBody>
                  <a:tcPr marL="8835" marR="8835" marT="88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05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1.244.329</a:t>
                      </a:r>
                    </a:p>
                  </a:txBody>
                  <a:tcPr marL="8835" marR="8835" marT="88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1882">
                <a:tc>
                  <a:txBody>
                    <a:bodyPr/>
                    <a:lstStyle/>
                    <a:p>
                      <a:pPr algn="l" fontAlgn="t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Comic Sans MS" pitchFamily="66" charset="0"/>
                        </a:rPr>
                        <a:t>SPAIN</a:t>
                      </a:r>
                    </a:p>
                  </a:txBody>
                  <a:tcPr marL="8835" marR="8835" marT="88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05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567.550</a:t>
                      </a:r>
                    </a:p>
                  </a:txBody>
                  <a:tcPr marL="8835" marR="8835" marT="88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05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7.011.649</a:t>
                      </a:r>
                    </a:p>
                  </a:txBody>
                  <a:tcPr marL="8835" marR="8835" marT="88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latin typeface="Comic Sans MS" pitchFamily="66" charset="0"/>
                        </a:rPr>
                        <a:t>ARGENTINA</a:t>
                      </a:r>
                    </a:p>
                  </a:txBody>
                  <a:tcPr marL="8835" marR="8835" marT="88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05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102.771</a:t>
                      </a:r>
                    </a:p>
                  </a:txBody>
                  <a:tcPr marL="8835" marR="8835" marT="88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05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1.019.901</a:t>
                      </a:r>
                    </a:p>
                  </a:txBody>
                  <a:tcPr marL="8835" marR="8835" marT="88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7570">
                <a:tc>
                  <a:txBody>
                    <a:bodyPr/>
                    <a:lstStyle/>
                    <a:p>
                      <a:pPr algn="l" fontAlgn="t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Comic Sans MS" pitchFamily="66" charset="0"/>
                        </a:rPr>
                        <a:t>NETHERLANDS</a:t>
                      </a:r>
                    </a:p>
                  </a:txBody>
                  <a:tcPr marL="8835" marR="8835" marT="88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05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519.077</a:t>
                      </a:r>
                    </a:p>
                  </a:txBody>
                  <a:tcPr marL="8835" marR="8835" marT="88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05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10.770.433</a:t>
                      </a:r>
                    </a:p>
                  </a:txBody>
                  <a:tcPr marL="8835" marR="8835" marT="88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latin typeface="Comic Sans MS" pitchFamily="66" charset="0"/>
                        </a:rPr>
                        <a:t>PORTUGAL</a:t>
                      </a:r>
                    </a:p>
                  </a:txBody>
                  <a:tcPr marL="8835" marR="8835" marT="88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05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85.352</a:t>
                      </a:r>
                    </a:p>
                  </a:txBody>
                  <a:tcPr marL="8835" marR="8835" marT="88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05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912.600</a:t>
                      </a:r>
                    </a:p>
                  </a:txBody>
                  <a:tcPr marL="8835" marR="8835" marT="88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7570">
                <a:tc>
                  <a:txBody>
                    <a:bodyPr/>
                    <a:lstStyle/>
                    <a:p>
                      <a:pPr algn="l" fontAlgn="t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Comic Sans MS" pitchFamily="66" charset="0"/>
                        </a:rPr>
                        <a:t>SWEDEN</a:t>
                      </a:r>
                    </a:p>
                  </a:txBody>
                  <a:tcPr marL="8835" marR="8835" marT="88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05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398.062</a:t>
                      </a:r>
                    </a:p>
                  </a:txBody>
                  <a:tcPr marL="8835" marR="8835" marT="88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05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8.512.377</a:t>
                      </a:r>
                    </a:p>
                  </a:txBody>
                  <a:tcPr marL="8835" marR="8835" marT="88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latin typeface="Comic Sans MS" pitchFamily="66" charset="0"/>
                        </a:rPr>
                        <a:t>IRAN</a:t>
                      </a:r>
                    </a:p>
                  </a:txBody>
                  <a:tcPr marL="8835" marR="8835" marT="88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05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79.095</a:t>
                      </a:r>
                    </a:p>
                  </a:txBody>
                  <a:tcPr marL="8835" marR="8835" marT="88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05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346.962</a:t>
                      </a:r>
                    </a:p>
                  </a:txBody>
                  <a:tcPr marL="8835" marR="8835" marT="88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7570">
                <a:tc>
                  <a:txBody>
                    <a:bodyPr/>
                    <a:lstStyle/>
                    <a:p>
                      <a:pPr algn="l" fontAlgn="t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Comic Sans MS" pitchFamily="66" charset="0"/>
                        </a:rPr>
                        <a:t>SWITZERLAND</a:t>
                      </a:r>
                    </a:p>
                  </a:txBody>
                  <a:tcPr marL="8835" marR="8835" marT="88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05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371.667</a:t>
                      </a:r>
                    </a:p>
                  </a:txBody>
                  <a:tcPr marL="8835" marR="8835" marT="88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05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8.644.594</a:t>
                      </a:r>
                    </a:p>
                  </a:txBody>
                  <a:tcPr marL="8835" marR="8835" marT="88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latin typeface="Comic Sans MS" pitchFamily="66" charset="0"/>
                        </a:rPr>
                        <a:t>IRELAND</a:t>
                      </a:r>
                    </a:p>
                  </a:txBody>
                  <a:tcPr marL="8835" marR="8835" marT="88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05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78.038</a:t>
                      </a:r>
                    </a:p>
                  </a:txBody>
                  <a:tcPr marL="8835" marR="8835" marT="88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05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1.072.561</a:t>
                      </a:r>
                    </a:p>
                  </a:txBody>
                  <a:tcPr marL="8835" marR="8835" marT="88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7570">
                <a:tc>
                  <a:txBody>
                    <a:bodyPr/>
                    <a:lstStyle/>
                    <a:p>
                      <a:pPr algn="l" fontAlgn="t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Comic Sans MS" pitchFamily="66" charset="0"/>
                        </a:rPr>
                        <a:t>SOUTH KOREA</a:t>
                      </a:r>
                    </a:p>
                  </a:txBody>
                  <a:tcPr marL="8835" marR="8835" marT="88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05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351.782</a:t>
                      </a:r>
                    </a:p>
                  </a:txBody>
                  <a:tcPr marL="8835" marR="8835" marT="88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05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2.735.814</a:t>
                      </a:r>
                    </a:p>
                  </a:txBody>
                  <a:tcPr marL="8835" marR="8835" marT="88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latin typeface="Comic Sans MS" pitchFamily="66" charset="0"/>
                        </a:rPr>
                        <a:t>EGYPT</a:t>
                      </a:r>
                    </a:p>
                  </a:txBody>
                  <a:tcPr marL="8835" marR="8835" marT="88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05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70.890</a:t>
                      </a:r>
                    </a:p>
                  </a:txBody>
                  <a:tcPr marL="8835" marR="8835" marT="88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05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410.612</a:t>
                      </a:r>
                    </a:p>
                  </a:txBody>
                  <a:tcPr marL="8835" marR="8835" marT="88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7570">
                <a:tc>
                  <a:txBody>
                    <a:bodyPr/>
                    <a:lstStyle/>
                    <a:p>
                      <a:pPr algn="l" fontAlgn="t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Comic Sans MS" pitchFamily="66" charset="0"/>
                        </a:rPr>
                        <a:t>BRAZIL</a:t>
                      </a:r>
                    </a:p>
                  </a:txBody>
                  <a:tcPr marL="8835" marR="8835" marT="88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05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299.203</a:t>
                      </a:r>
                    </a:p>
                  </a:txBody>
                  <a:tcPr marL="8835" marR="8835" marT="88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05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2.389.322</a:t>
                      </a:r>
                    </a:p>
                  </a:txBody>
                  <a:tcPr marL="8835" marR="8835" marT="88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latin typeface="Comic Sans MS" pitchFamily="66" charset="0"/>
                        </a:rPr>
                        <a:t>CHILE</a:t>
                      </a:r>
                    </a:p>
                  </a:txBody>
                  <a:tcPr marL="8835" marR="8835" marT="88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05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56.829</a:t>
                      </a:r>
                    </a:p>
                  </a:txBody>
                  <a:tcPr marL="8835" marR="8835" marT="88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05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623.716</a:t>
                      </a:r>
                    </a:p>
                  </a:txBody>
                  <a:tcPr marL="8835" marR="8835" marT="88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7570">
                <a:tc>
                  <a:txBody>
                    <a:bodyPr/>
                    <a:lstStyle/>
                    <a:p>
                      <a:pPr algn="l" fontAlgn="t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Comic Sans MS" pitchFamily="66" charset="0"/>
                        </a:rPr>
                        <a:t>POLAND</a:t>
                      </a:r>
                    </a:p>
                  </a:txBody>
                  <a:tcPr marL="8835" marR="8835" marT="88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05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278.596</a:t>
                      </a:r>
                    </a:p>
                  </a:txBody>
                  <a:tcPr marL="8835" marR="8835" marT="88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05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2.276.900</a:t>
                      </a:r>
                    </a:p>
                  </a:txBody>
                  <a:tcPr marL="8835" marR="8835" marT="88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latin typeface="Comic Sans MS" pitchFamily="66" charset="0"/>
                        </a:rPr>
                        <a:t>INDONESIA</a:t>
                      </a:r>
                    </a:p>
                  </a:txBody>
                  <a:tcPr marL="8835" marR="8835" marT="88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05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10.948</a:t>
                      </a:r>
                    </a:p>
                  </a:txBody>
                  <a:tcPr marL="8835" marR="8835" marT="88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05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109.956</a:t>
                      </a:r>
                    </a:p>
                  </a:txBody>
                  <a:tcPr marL="8835" marR="8835" marT="88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7570">
                <a:tc>
                  <a:txBody>
                    <a:bodyPr/>
                    <a:lstStyle/>
                    <a:p>
                      <a:pPr algn="l" fontAlgn="t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Comic Sans MS" pitchFamily="66" charset="0"/>
                        </a:rPr>
                        <a:t>BELGIUM</a:t>
                      </a:r>
                    </a:p>
                  </a:txBody>
                  <a:tcPr marL="8835" marR="8835" marT="88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05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271.819</a:t>
                      </a:r>
                    </a:p>
                  </a:txBody>
                  <a:tcPr marL="8835" marR="8835" marT="88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05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4.726.041</a:t>
                      </a:r>
                    </a:p>
                  </a:txBody>
                  <a:tcPr marL="8835" marR="8835" marT="88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latin typeface="Comic Sans MS" pitchFamily="66" charset="0"/>
                        </a:rPr>
                        <a:t>ICELAND</a:t>
                      </a:r>
                    </a:p>
                  </a:txBody>
                  <a:tcPr marL="8835" marR="8835" marT="88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05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8.608</a:t>
                      </a:r>
                    </a:p>
                  </a:txBody>
                  <a:tcPr marL="8835" marR="8835" marT="88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05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177.734</a:t>
                      </a:r>
                    </a:p>
                  </a:txBody>
                  <a:tcPr marL="8835" marR="8835" marT="88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1882">
                <a:tc>
                  <a:txBody>
                    <a:bodyPr/>
                    <a:lstStyle/>
                    <a:p>
                      <a:pPr algn="l" fontAlgn="t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Comic Sans MS" pitchFamily="66" charset="0"/>
                        </a:rPr>
                        <a:t>ISRAEL</a:t>
                      </a:r>
                    </a:p>
                  </a:txBody>
                  <a:tcPr marL="8835" marR="8835" marT="88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05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259.360</a:t>
                      </a:r>
                    </a:p>
                  </a:txBody>
                  <a:tcPr marL="8835" marR="8835" marT="88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05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4.425.354</a:t>
                      </a:r>
                    </a:p>
                  </a:txBody>
                  <a:tcPr marL="8835" marR="8835" marT="88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latin typeface="Comic Sans MS" pitchFamily="66" charset="0"/>
                        </a:rPr>
                        <a:t>LUXEMBOURG</a:t>
                      </a:r>
                    </a:p>
                  </a:txBody>
                  <a:tcPr marL="8835" marR="8835" marT="88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05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3.411</a:t>
                      </a:r>
                    </a:p>
                  </a:txBody>
                  <a:tcPr marL="8835" marR="8835" marT="88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05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33.586</a:t>
                      </a:r>
                    </a:p>
                  </a:txBody>
                  <a:tcPr marL="8835" marR="8835" marT="88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7570">
                <a:tc>
                  <a:txBody>
                    <a:bodyPr/>
                    <a:lstStyle/>
                    <a:p>
                      <a:pPr algn="l" fontAlgn="t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Comic Sans MS" pitchFamily="66" charset="0"/>
                        </a:rPr>
                        <a:t>TAIWAN</a:t>
                      </a:r>
                    </a:p>
                  </a:txBody>
                  <a:tcPr marL="8835" marR="8835" marT="88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05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256.364</a:t>
                      </a:r>
                    </a:p>
                  </a:txBody>
                  <a:tcPr marL="8835" marR="8835" marT="88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05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2.142.881</a:t>
                      </a:r>
                    </a:p>
                  </a:txBody>
                  <a:tcPr marL="8835" marR="8835" marT="88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latin typeface="Comic Sans MS" pitchFamily="66" charset="0"/>
                        </a:rPr>
                        <a:t>SYRIA</a:t>
                      </a:r>
                    </a:p>
                  </a:txBody>
                  <a:tcPr marL="8835" marR="8835" marT="88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05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3.002</a:t>
                      </a:r>
                    </a:p>
                  </a:txBody>
                  <a:tcPr marL="8835" marR="8835" marT="88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05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22.348</a:t>
                      </a:r>
                    </a:p>
                  </a:txBody>
                  <a:tcPr marL="8835" marR="8835" marT="88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1882">
                <a:tc>
                  <a:txBody>
                    <a:bodyPr/>
                    <a:lstStyle/>
                    <a:p>
                      <a:pPr algn="l" fontAlgn="t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latin typeface="Comic Sans MS" pitchFamily="66" charset="0"/>
                        </a:rPr>
                        <a:t>SCOTLAND</a:t>
                      </a:r>
                    </a:p>
                  </a:txBody>
                  <a:tcPr marL="8835" marR="8835" marT="88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05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248.049</a:t>
                      </a:r>
                    </a:p>
                  </a:txBody>
                  <a:tcPr marL="8835" marR="8835" marT="88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05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4.918.529</a:t>
                      </a:r>
                    </a:p>
                  </a:txBody>
                  <a:tcPr marL="8835" marR="8835" marT="88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latin typeface="Comic Sans MS" pitchFamily="66" charset="0"/>
                        </a:rPr>
                        <a:t>NORTH KOREA</a:t>
                      </a:r>
                    </a:p>
                  </a:txBody>
                  <a:tcPr marL="8835" marR="8835" marT="88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05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177</a:t>
                      </a:r>
                    </a:p>
                  </a:txBody>
                  <a:tcPr marL="8835" marR="8835" marT="88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05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518</a:t>
                      </a:r>
                    </a:p>
                  </a:txBody>
                  <a:tcPr marL="8835" marR="8835" marT="88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4"/>
          <p:cNvSpPr>
            <a:spLocks noChangeArrowheads="1"/>
          </p:cNvSpPr>
          <p:nvPr/>
        </p:nvSpPr>
        <p:spPr bwMode="auto">
          <a:xfrm>
            <a:off x="0" y="0"/>
            <a:ext cx="9144000" cy="719138"/>
          </a:xfrm>
          <a:prstGeom prst="rect">
            <a:avLst/>
          </a:prstGeom>
          <a:solidFill>
            <a:srgbClr val="F0000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tr-TR" sz="3200" dirty="0" smtClean="0">
                <a:solidFill>
                  <a:schemeClr val="bg1"/>
                </a:solidFill>
                <a:latin typeface="Comic Sans MS" pitchFamily="66" charset="0"/>
              </a:rPr>
              <a:t>1979-2010 Ülkeler Atıf Sayısı</a:t>
            </a:r>
            <a:endParaRPr lang="tr-TR" sz="3200" dirty="0">
              <a:solidFill>
                <a:schemeClr val="bg1"/>
              </a:solidFill>
              <a:latin typeface="Comic Sans MS" pitchFamily="66" charset="0"/>
            </a:endParaRPr>
          </a:p>
        </p:txBody>
      </p:sp>
      <p:sp>
        <p:nvSpPr>
          <p:cNvPr id="1040" name="Rectangle 16"/>
          <p:cNvSpPr>
            <a:spLocks noChangeArrowheads="1"/>
          </p:cNvSpPr>
          <p:nvPr/>
        </p:nvSpPr>
        <p:spPr bwMode="auto">
          <a:xfrm>
            <a:off x="0" y="0"/>
            <a:ext cx="755650" cy="6308725"/>
          </a:xfrm>
          <a:prstGeom prst="rect">
            <a:avLst/>
          </a:prstGeom>
          <a:gradFill rotWithShape="0">
            <a:gsLst>
              <a:gs pos="0">
                <a:schemeClr val="bg1">
                  <a:gamma/>
                  <a:shade val="46275"/>
                  <a:invGamma/>
                </a:schemeClr>
              </a:gs>
              <a:gs pos="100000">
                <a:schemeClr val="bg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tr-TR"/>
          </a:p>
        </p:txBody>
      </p:sp>
      <p:pic>
        <p:nvPicPr>
          <p:cNvPr id="5124" name="Picture 4" descr="log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270625"/>
            <a:ext cx="755650" cy="58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6" name="Line 6"/>
          <p:cNvSpPr>
            <a:spLocks noChangeShapeType="1"/>
          </p:cNvSpPr>
          <p:nvPr/>
        </p:nvSpPr>
        <p:spPr bwMode="auto">
          <a:xfrm>
            <a:off x="1692275" y="1916113"/>
            <a:ext cx="0" cy="649287"/>
          </a:xfrm>
          <a:prstGeom prst="line">
            <a:avLst/>
          </a:prstGeom>
          <a:noFill/>
          <a:ln w="9525">
            <a:noFill/>
            <a:round/>
            <a:headEnd/>
            <a:tailEnd type="triangle" w="med" len="med"/>
          </a:ln>
        </p:spPr>
        <p:txBody>
          <a:bodyPr>
            <a:spAutoFit/>
          </a:bodyPr>
          <a:lstStyle/>
          <a:p>
            <a:endParaRPr lang="tr-TR"/>
          </a:p>
        </p:txBody>
      </p:sp>
      <p:graphicFrame>
        <p:nvGraphicFramePr>
          <p:cNvPr id="8" name="7 Tablo"/>
          <p:cNvGraphicFramePr>
            <a:graphicFrameLocks noGrp="1"/>
          </p:cNvGraphicFramePr>
          <p:nvPr/>
        </p:nvGraphicFramePr>
        <p:xfrm>
          <a:off x="971600" y="908710"/>
          <a:ext cx="7920880" cy="5544623"/>
        </p:xfrm>
        <a:graphic>
          <a:graphicData uri="http://schemas.openxmlformats.org/drawingml/2006/table">
            <a:tbl>
              <a:tblPr/>
              <a:tblGrid>
                <a:gridCol w="1152128"/>
                <a:gridCol w="1613482"/>
                <a:gridCol w="1209955"/>
                <a:gridCol w="1542692"/>
                <a:gridCol w="1400090"/>
                <a:gridCol w="1002533"/>
              </a:tblGrid>
              <a:tr h="281453">
                <a:tc>
                  <a:txBody>
                    <a:bodyPr/>
                    <a:lstStyle/>
                    <a:p>
                      <a:pPr algn="ctr" fontAlgn="t"/>
                      <a:r>
                        <a:rPr lang="tr-TR" sz="1400" b="0" i="0" u="none" strike="noStrike" dirty="0">
                          <a:latin typeface="Comic Sans MS"/>
                        </a:rPr>
                        <a:t>Ülkeler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FEFD1"/>
                        </a:gs>
                        <a:gs pos="64999">
                          <a:srgbClr val="F0EBD5"/>
                        </a:gs>
                        <a:gs pos="100000">
                          <a:srgbClr val="D1C39F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400" b="0" i="0" u="none" strike="noStrike" dirty="0">
                          <a:latin typeface="Comic Sans MS"/>
                        </a:rPr>
                        <a:t>Yayın Sayısı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FEFD1"/>
                        </a:gs>
                        <a:gs pos="64999">
                          <a:srgbClr val="F0EBD5"/>
                        </a:gs>
                        <a:gs pos="100000">
                          <a:srgbClr val="D1C39F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400" b="0" i="0" u="none" strike="noStrike" dirty="0">
                          <a:latin typeface="Comic Sans MS"/>
                        </a:rPr>
                        <a:t>Atıf Sayısı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FEFD1"/>
                        </a:gs>
                        <a:gs pos="64999">
                          <a:srgbClr val="F0EBD5"/>
                        </a:gs>
                        <a:gs pos="100000">
                          <a:srgbClr val="D1C39F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400" b="0" i="0" u="none" strike="noStrike" dirty="0">
                          <a:latin typeface="Comic Sans MS"/>
                        </a:rPr>
                        <a:t>Ülkeler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FEFD1"/>
                        </a:gs>
                        <a:gs pos="64999">
                          <a:srgbClr val="F0EBD5"/>
                        </a:gs>
                        <a:gs pos="100000">
                          <a:srgbClr val="D1C39F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400" b="0" i="0" u="none" strike="noStrike" dirty="0">
                          <a:latin typeface="Comic Sans MS"/>
                        </a:rPr>
                        <a:t>Yayın Sayısı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FEFD1"/>
                        </a:gs>
                        <a:gs pos="64999">
                          <a:srgbClr val="F0EBD5"/>
                        </a:gs>
                        <a:gs pos="100000">
                          <a:srgbClr val="D1C39F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400" b="0" i="0" u="none" strike="noStrike" dirty="0">
                          <a:latin typeface="Comic Sans MS"/>
                        </a:rPr>
                        <a:t>Atıf Sayısı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FEFD1"/>
                        </a:gs>
                        <a:gs pos="64999">
                          <a:srgbClr val="F0EBD5"/>
                        </a:gs>
                        <a:gs pos="100000">
                          <a:srgbClr val="D1C39F"/>
                        </a:gs>
                      </a:gsLst>
                      <a:lin ang="5400000" scaled="0"/>
                    </a:gradFill>
                  </a:tcPr>
                </a:tc>
              </a:tr>
              <a:tr h="239235">
                <a:tc>
                  <a:txBody>
                    <a:bodyPr/>
                    <a:lstStyle/>
                    <a:p>
                      <a:pPr algn="l" fontAlgn="t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Comic Sans MS" pitchFamily="66" charset="0"/>
                        </a:rPr>
                        <a:t>WORLD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22.066.998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349.613.469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Comic Sans MS" pitchFamily="66" charset="0"/>
                        </a:rPr>
                        <a:t>BRAZIL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299.203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2.389.322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9235">
                <a:tc>
                  <a:txBody>
                    <a:bodyPr/>
                    <a:lstStyle/>
                    <a:p>
                      <a:pPr algn="l" fontAlgn="t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Comic Sans MS" pitchFamily="66" charset="0"/>
                        </a:rPr>
                        <a:t>USA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7.667.879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178.993.414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Comic Sans MS" pitchFamily="66" charset="0"/>
                        </a:rPr>
                        <a:t>NORWAY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141.235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2.350.455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9235">
                <a:tc>
                  <a:txBody>
                    <a:bodyPr/>
                    <a:lstStyle/>
                    <a:p>
                      <a:pPr algn="l" fontAlgn="t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Comic Sans MS" pitchFamily="66" charset="0"/>
                        </a:rPr>
                        <a:t>ENGLAND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1.625.485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32.685.305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Comic Sans MS" pitchFamily="66" charset="0"/>
                        </a:rPr>
                        <a:t>POLAND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278.596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2.276.900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9235">
                <a:tc>
                  <a:txBody>
                    <a:bodyPr/>
                    <a:lstStyle/>
                    <a:p>
                      <a:pPr algn="l" fontAlgn="t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Comic Sans MS" pitchFamily="66" charset="0"/>
                        </a:rPr>
                        <a:t>GERMANY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1.756.616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28.644.670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Comic Sans MS" pitchFamily="66" charset="0"/>
                        </a:rPr>
                        <a:t>TAIWAN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256.364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2.142.881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9235">
                <a:tc>
                  <a:txBody>
                    <a:bodyPr/>
                    <a:lstStyle/>
                    <a:p>
                      <a:pPr algn="l" fontAlgn="t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Comic Sans MS" pitchFamily="66" charset="0"/>
                        </a:rPr>
                        <a:t>JAPAN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1.725.713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24.396.637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latin typeface="Comic Sans MS" pitchFamily="66" charset="0"/>
                        </a:rPr>
                        <a:t>NEW ZEALAND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119.204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1.763.263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9235">
                <a:tc>
                  <a:txBody>
                    <a:bodyPr/>
                    <a:lstStyle/>
                    <a:p>
                      <a:pPr algn="l" fontAlgn="t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Comic Sans MS" pitchFamily="66" charset="0"/>
                        </a:rPr>
                        <a:t>FRANCE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1.270.766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20.505.141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Comic Sans MS" pitchFamily="66" charset="0"/>
                        </a:rPr>
                        <a:t>GREECE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133.170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1.335.811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9235">
                <a:tc>
                  <a:txBody>
                    <a:bodyPr/>
                    <a:lstStyle/>
                    <a:p>
                      <a:pPr algn="l" fontAlgn="t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Comic Sans MS" pitchFamily="66" charset="0"/>
                        </a:rPr>
                        <a:t>CANADA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1.044.084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19.224.479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Comic Sans MS" pitchFamily="66" charset="0"/>
                        </a:rPr>
                        <a:t>SOUTH AFRICA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120.298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1.248.334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9235">
                <a:tc>
                  <a:txBody>
                    <a:bodyPr/>
                    <a:lstStyle/>
                    <a:p>
                      <a:pPr algn="l" fontAlgn="t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Comic Sans MS" pitchFamily="66" charset="0"/>
                        </a:rPr>
                        <a:t>ITALY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821.154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12.317.735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Comic Sans MS" pitchFamily="66" charset="0"/>
                        </a:rPr>
                        <a:t>HUNGARY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111.825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1.244.329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9235">
                <a:tc>
                  <a:txBody>
                    <a:bodyPr/>
                    <a:lstStyle/>
                    <a:p>
                      <a:pPr algn="l" fontAlgn="t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Comic Sans MS" pitchFamily="66" charset="0"/>
                        </a:rPr>
                        <a:t>NETHERLANDS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519.077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10.770.433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latin typeface="Comic Sans MS" pitchFamily="66" charset="0"/>
                        </a:rPr>
                        <a:t>CZECH REPUBLIC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150.312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1.214.899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9235">
                <a:tc>
                  <a:txBody>
                    <a:bodyPr/>
                    <a:lstStyle/>
                    <a:p>
                      <a:pPr algn="l" fontAlgn="t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Comic Sans MS" pitchFamily="66" charset="0"/>
                        </a:rPr>
                        <a:t>AUSTRALIA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602.585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9.813.160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 sz="1400" b="0" i="0" u="none" strike="noStrike" dirty="0" smtClean="0">
                          <a:solidFill>
                            <a:srgbClr val="FF0000"/>
                          </a:solidFill>
                          <a:latin typeface="Tahoma"/>
                        </a:rPr>
                        <a:t>31-TÜRKİYE</a:t>
                      </a:r>
                      <a:endParaRPr lang="tr-TR" sz="1400" b="0" i="0" u="none" strike="noStrike" dirty="0">
                        <a:solidFill>
                          <a:srgbClr val="FF0000"/>
                        </a:solidFill>
                        <a:latin typeface="Tahoma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FEFD1"/>
                        </a:gs>
                        <a:gs pos="64999">
                          <a:srgbClr val="F0EBD5"/>
                        </a:gs>
                        <a:gs pos="100000">
                          <a:srgbClr val="D1C39F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400" b="0" i="0" u="none" strike="noStrike" dirty="0">
                          <a:solidFill>
                            <a:srgbClr val="FF0000"/>
                          </a:solidFill>
                          <a:latin typeface="Tahoma"/>
                        </a:rPr>
                        <a:t>186.378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FEFD1"/>
                        </a:gs>
                        <a:gs pos="64999">
                          <a:srgbClr val="F0EBD5"/>
                        </a:gs>
                        <a:gs pos="100000">
                          <a:srgbClr val="D1C39F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400" b="0" i="0" u="none" strike="noStrike" dirty="0">
                          <a:solidFill>
                            <a:srgbClr val="FF0000"/>
                          </a:solidFill>
                          <a:latin typeface="Tahoma"/>
                        </a:rPr>
                        <a:t>1.093.025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FEFD1"/>
                        </a:gs>
                        <a:gs pos="64999">
                          <a:srgbClr val="F0EBD5"/>
                        </a:gs>
                        <a:gs pos="100000">
                          <a:srgbClr val="D1C39F"/>
                        </a:gs>
                      </a:gsLst>
                      <a:lin ang="5400000" scaled="0"/>
                    </a:gradFill>
                  </a:tcPr>
                </a:tc>
              </a:tr>
              <a:tr h="239235">
                <a:tc>
                  <a:txBody>
                    <a:bodyPr/>
                    <a:lstStyle/>
                    <a:p>
                      <a:pPr algn="l" fontAlgn="t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latin typeface="Comic Sans MS" pitchFamily="66" charset="0"/>
                        </a:rPr>
                        <a:t>SWITZERLAND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371.667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8.644.594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latin typeface="Comic Sans MS" pitchFamily="66" charset="0"/>
                        </a:rPr>
                        <a:t>MEXICO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118.784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1.078.085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9235">
                <a:tc>
                  <a:txBody>
                    <a:bodyPr/>
                    <a:lstStyle/>
                    <a:p>
                      <a:pPr algn="l" fontAlgn="t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Comic Sans MS" pitchFamily="66" charset="0"/>
                        </a:rPr>
                        <a:t>SWEDEN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398.062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8.512.377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latin typeface="Comic Sans MS" pitchFamily="66" charset="0"/>
                        </a:rPr>
                        <a:t>IRELAND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78.038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1.072.561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9235">
                <a:tc>
                  <a:txBody>
                    <a:bodyPr/>
                    <a:lstStyle/>
                    <a:p>
                      <a:pPr algn="l" fontAlgn="t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latin typeface="Comic Sans MS" pitchFamily="66" charset="0"/>
                        </a:rPr>
                        <a:t>SPAIN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567.550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7.011.649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Comic Sans MS" pitchFamily="66" charset="0"/>
                        </a:rPr>
                        <a:t>ARGENTINA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102.771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1.019.901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9235">
                <a:tc>
                  <a:txBody>
                    <a:bodyPr/>
                    <a:lstStyle/>
                    <a:p>
                      <a:pPr algn="l" fontAlgn="t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Comic Sans MS" pitchFamily="66" charset="0"/>
                        </a:rPr>
                        <a:t>SCOTLAND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248.049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4.918.529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latin typeface="Comic Sans MS" pitchFamily="66" charset="0"/>
                        </a:rPr>
                        <a:t>PORTUGAL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85.352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912.600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9235">
                <a:tc>
                  <a:txBody>
                    <a:bodyPr/>
                    <a:lstStyle/>
                    <a:p>
                      <a:pPr algn="l" fontAlgn="t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Comic Sans MS" pitchFamily="66" charset="0"/>
                        </a:rPr>
                        <a:t>BELGIUM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271.819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4.726.041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Comic Sans MS" pitchFamily="66" charset="0"/>
                        </a:rPr>
                        <a:t>CHILE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56.829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623.716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9235">
                <a:tc>
                  <a:txBody>
                    <a:bodyPr/>
                    <a:lstStyle/>
                    <a:p>
                      <a:pPr algn="l" fontAlgn="t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Comic Sans MS" pitchFamily="66" charset="0"/>
                        </a:rPr>
                        <a:t>ISRAEL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259.360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4.425.354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Comic Sans MS" pitchFamily="66" charset="0"/>
                        </a:rPr>
                        <a:t>EGYPT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70.890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410.612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9235">
                <a:tc>
                  <a:txBody>
                    <a:bodyPr/>
                    <a:lstStyle/>
                    <a:p>
                      <a:pPr algn="l" fontAlgn="t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Comic Sans MS" pitchFamily="66" charset="0"/>
                        </a:rPr>
                        <a:t>DENMARK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206.415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4.397.877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Comic Sans MS" pitchFamily="66" charset="0"/>
                        </a:rPr>
                        <a:t>IRAN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79.095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346.962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9235">
                <a:tc>
                  <a:txBody>
                    <a:bodyPr/>
                    <a:lstStyle/>
                    <a:p>
                      <a:pPr algn="l" fontAlgn="t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Comic Sans MS" pitchFamily="66" charset="0"/>
                        </a:rPr>
                        <a:t>RUSSIA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795.477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3.964.028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Comic Sans MS" pitchFamily="66" charset="0"/>
                        </a:rPr>
                        <a:t>ICELAND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8.608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177.734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9235">
                <a:tc>
                  <a:txBody>
                    <a:bodyPr/>
                    <a:lstStyle/>
                    <a:p>
                      <a:pPr algn="l" fontAlgn="t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Comic Sans MS" pitchFamily="66" charset="0"/>
                        </a:rPr>
                        <a:t>INDIA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579.098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3.647.598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Comic Sans MS" pitchFamily="66" charset="0"/>
                        </a:rPr>
                        <a:t>INDONESIA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10.948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109.956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9235">
                <a:tc>
                  <a:txBody>
                    <a:bodyPr/>
                    <a:lstStyle/>
                    <a:p>
                      <a:pPr algn="l" fontAlgn="t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Comic Sans MS" pitchFamily="66" charset="0"/>
                        </a:rPr>
                        <a:t>FINLAND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182.593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3.340.095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Comic Sans MS" pitchFamily="66" charset="0"/>
                        </a:rPr>
                        <a:t>LUXEMBOURG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3.411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33.586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9235">
                <a:tc>
                  <a:txBody>
                    <a:bodyPr/>
                    <a:lstStyle/>
                    <a:p>
                      <a:pPr algn="l" fontAlgn="t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Comic Sans MS" pitchFamily="66" charset="0"/>
                        </a:rPr>
                        <a:t>AUSTRIA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183.327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2.859.354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Comic Sans MS" pitchFamily="66" charset="0"/>
                        </a:rPr>
                        <a:t>SYRIA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3.002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22.348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9235">
                <a:tc>
                  <a:txBody>
                    <a:bodyPr/>
                    <a:lstStyle/>
                    <a:p>
                      <a:pPr algn="l" fontAlgn="t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latin typeface="Comic Sans MS" pitchFamily="66" charset="0"/>
                        </a:rPr>
                        <a:t>SOUTH KOREA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351.782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2.735.814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latin typeface="Comic Sans MS" pitchFamily="66" charset="0"/>
                        </a:rPr>
                        <a:t>NORTH KOREA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177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518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5 Grafik"/>
          <p:cNvGraphicFramePr/>
          <p:nvPr/>
        </p:nvGraphicFramePr>
        <p:xfrm>
          <a:off x="857224" y="785793"/>
          <a:ext cx="8191526" cy="58579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122" name="Rectangle 14"/>
          <p:cNvSpPr>
            <a:spLocks noChangeArrowheads="1"/>
          </p:cNvSpPr>
          <p:nvPr/>
        </p:nvSpPr>
        <p:spPr bwMode="auto">
          <a:xfrm>
            <a:off x="0" y="0"/>
            <a:ext cx="9144000" cy="719138"/>
          </a:xfrm>
          <a:prstGeom prst="rect">
            <a:avLst/>
          </a:prstGeom>
          <a:solidFill>
            <a:srgbClr val="F0000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 sz="1400" b="1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tr-TR" sz="2000" dirty="0" smtClean="0">
                <a:solidFill>
                  <a:schemeClr val="bg1"/>
                </a:solidFill>
              </a:rPr>
              <a:t>   Bilimsel Yayın ve Atıf Sayısı Bakımından </a:t>
            </a:r>
          </a:p>
          <a:p>
            <a:pPr algn="ctr">
              <a:defRPr sz="1400" b="1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tr-TR" sz="2000" dirty="0" smtClean="0">
                <a:solidFill>
                  <a:schemeClr val="bg1"/>
                </a:solidFill>
              </a:rPr>
              <a:t>Türkiye'nin Dünya Sıralamasındaki Yeri</a:t>
            </a:r>
            <a:endParaRPr lang="tr-TR" sz="2000" dirty="0">
              <a:solidFill>
                <a:schemeClr val="bg1"/>
              </a:solidFill>
            </a:endParaRPr>
          </a:p>
        </p:txBody>
      </p:sp>
      <p:sp>
        <p:nvSpPr>
          <p:cNvPr id="1040" name="Rectangle 16"/>
          <p:cNvSpPr>
            <a:spLocks noChangeArrowheads="1"/>
          </p:cNvSpPr>
          <p:nvPr/>
        </p:nvSpPr>
        <p:spPr bwMode="auto">
          <a:xfrm>
            <a:off x="0" y="0"/>
            <a:ext cx="755650" cy="6308725"/>
          </a:xfrm>
          <a:prstGeom prst="rect">
            <a:avLst/>
          </a:prstGeom>
          <a:gradFill rotWithShape="0">
            <a:gsLst>
              <a:gs pos="0">
                <a:schemeClr val="bg1">
                  <a:gamma/>
                  <a:shade val="46275"/>
                  <a:invGamma/>
                </a:schemeClr>
              </a:gs>
              <a:gs pos="100000">
                <a:schemeClr val="bg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tr-TR"/>
          </a:p>
        </p:txBody>
      </p:sp>
      <p:pic>
        <p:nvPicPr>
          <p:cNvPr id="5124" name="Picture 4" descr="logo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6270625"/>
            <a:ext cx="755650" cy="58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6" name="Line 6"/>
          <p:cNvSpPr>
            <a:spLocks noChangeShapeType="1"/>
          </p:cNvSpPr>
          <p:nvPr/>
        </p:nvSpPr>
        <p:spPr bwMode="auto">
          <a:xfrm>
            <a:off x="1692275" y="1916113"/>
            <a:ext cx="0" cy="649287"/>
          </a:xfrm>
          <a:prstGeom prst="line">
            <a:avLst/>
          </a:prstGeom>
          <a:noFill/>
          <a:ln w="9525">
            <a:noFill/>
            <a:round/>
            <a:headEnd/>
            <a:tailEnd type="triangle" w="med" len="med"/>
          </a:ln>
        </p:spPr>
        <p:txBody>
          <a:bodyPr>
            <a:spAutoFit/>
          </a:bodyPr>
          <a:lstStyle/>
          <a:p>
            <a:endParaRPr lang="tr-TR"/>
          </a:p>
        </p:txBody>
      </p:sp>
      <p:cxnSp>
        <p:nvCxnSpPr>
          <p:cNvPr id="10" name="9 Düz Bağlayıcı"/>
          <p:cNvCxnSpPr/>
          <p:nvPr/>
        </p:nvCxnSpPr>
        <p:spPr>
          <a:xfrm>
            <a:off x="5072860" y="1643050"/>
            <a:ext cx="3196" cy="4810286"/>
          </a:xfrm>
          <a:prstGeom prst="line">
            <a:avLst/>
          </a:prstGeom>
          <a:ln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4"/>
          <p:cNvSpPr>
            <a:spLocks noChangeArrowheads="1"/>
          </p:cNvSpPr>
          <p:nvPr/>
        </p:nvSpPr>
        <p:spPr bwMode="auto">
          <a:xfrm>
            <a:off x="0" y="0"/>
            <a:ext cx="9144000" cy="719138"/>
          </a:xfrm>
          <a:prstGeom prst="rect">
            <a:avLst/>
          </a:prstGeom>
          <a:solidFill>
            <a:srgbClr val="F0000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tr-TR" sz="3200" dirty="0" smtClean="0">
                <a:solidFill>
                  <a:schemeClr val="bg1"/>
                </a:solidFill>
                <a:latin typeface="Comic Sans MS" pitchFamily="66" charset="0"/>
              </a:rPr>
              <a:t>Temel Bilimler (1979-2011)</a:t>
            </a:r>
            <a:endParaRPr lang="tr-TR" sz="3200" dirty="0">
              <a:solidFill>
                <a:schemeClr val="bg1"/>
              </a:solidFill>
              <a:latin typeface="Comic Sans MS" pitchFamily="66" charset="0"/>
            </a:endParaRPr>
          </a:p>
        </p:txBody>
      </p:sp>
      <p:sp>
        <p:nvSpPr>
          <p:cNvPr id="1040" name="Rectangle 16"/>
          <p:cNvSpPr>
            <a:spLocks noChangeArrowheads="1"/>
          </p:cNvSpPr>
          <p:nvPr/>
        </p:nvSpPr>
        <p:spPr bwMode="auto">
          <a:xfrm>
            <a:off x="0" y="0"/>
            <a:ext cx="755650" cy="6308725"/>
          </a:xfrm>
          <a:prstGeom prst="rect">
            <a:avLst/>
          </a:prstGeom>
          <a:gradFill rotWithShape="0">
            <a:gsLst>
              <a:gs pos="0">
                <a:schemeClr val="bg1">
                  <a:gamma/>
                  <a:shade val="46275"/>
                  <a:invGamma/>
                </a:schemeClr>
              </a:gs>
              <a:gs pos="100000">
                <a:schemeClr val="bg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tr-TR"/>
          </a:p>
        </p:txBody>
      </p:sp>
      <p:pic>
        <p:nvPicPr>
          <p:cNvPr id="5124" name="Picture 4" descr="log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270625"/>
            <a:ext cx="755650" cy="58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6" name="Line 6"/>
          <p:cNvSpPr>
            <a:spLocks noChangeShapeType="1"/>
          </p:cNvSpPr>
          <p:nvPr/>
        </p:nvSpPr>
        <p:spPr bwMode="auto">
          <a:xfrm>
            <a:off x="1692275" y="1916113"/>
            <a:ext cx="0" cy="649287"/>
          </a:xfrm>
          <a:prstGeom prst="line">
            <a:avLst/>
          </a:prstGeom>
          <a:noFill/>
          <a:ln w="9525">
            <a:noFill/>
            <a:round/>
            <a:headEnd/>
            <a:tailEnd type="triangle" w="med" len="med"/>
          </a:ln>
        </p:spPr>
        <p:txBody>
          <a:bodyPr>
            <a:spAutoFit/>
          </a:bodyPr>
          <a:lstStyle/>
          <a:p>
            <a:endParaRPr lang="tr-TR"/>
          </a:p>
        </p:txBody>
      </p:sp>
      <p:graphicFrame>
        <p:nvGraphicFramePr>
          <p:cNvPr id="13" name="12 Tablo"/>
          <p:cNvGraphicFramePr>
            <a:graphicFrameLocks noGrp="1"/>
          </p:cNvGraphicFramePr>
          <p:nvPr/>
        </p:nvGraphicFramePr>
        <p:xfrm>
          <a:off x="1475656" y="4221090"/>
          <a:ext cx="6768752" cy="2523573"/>
        </p:xfrm>
        <a:graphic>
          <a:graphicData uri="http://schemas.openxmlformats.org/drawingml/2006/table">
            <a:tbl>
              <a:tblPr/>
              <a:tblGrid>
                <a:gridCol w="4176464"/>
                <a:gridCol w="936104"/>
                <a:gridCol w="1656184"/>
              </a:tblGrid>
              <a:tr h="509147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1" i="0" u="none" strike="noStrike" dirty="0">
                          <a:solidFill>
                            <a:srgbClr val="000000"/>
                          </a:solidFill>
                          <a:latin typeface="Andale WT"/>
                        </a:rPr>
                        <a:t>Dergi Adı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1" i="0" u="none" strike="noStrike" dirty="0" smtClean="0">
                          <a:solidFill>
                            <a:srgbClr val="000000"/>
                          </a:solidFill>
                          <a:latin typeface="Andale WT"/>
                        </a:rPr>
                        <a:t>Etki</a:t>
                      </a:r>
                      <a:r>
                        <a:rPr lang="tr-TR" sz="1100" b="1" i="0" u="none" strike="noStrike" baseline="0" dirty="0" smtClean="0">
                          <a:solidFill>
                            <a:srgbClr val="000000"/>
                          </a:solidFill>
                          <a:latin typeface="Andale WT"/>
                        </a:rPr>
                        <a:t> Değeri</a:t>
                      </a:r>
                      <a:r>
                        <a:rPr lang="tr-TR" sz="1100" b="1" i="0" u="none" strike="noStrike" dirty="0" smtClean="0">
                          <a:solidFill>
                            <a:srgbClr val="000000"/>
                          </a:solidFill>
                          <a:latin typeface="Andale WT"/>
                        </a:rPr>
                        <a:t/>
                      </a:r>
                      <a:br>
                        <a:rPr lang="tr-TR" sz="1100" b="1" i="0" u="none" strike="noStrike" dirty="0" smtClean="0">
                          <a:solidFill>
                            <a:srgbClr val="000000"/>
                          </a:solidFill>
                          <a:latin typeface="Andale WT"/>
                        </a:rPr>
                      </a:br>
                      <a:r>
                        <a:rPr lang="tr-TR" sz="1100" b="1" i="0" u="none" strike="noStrike" dirty="0" smtClean="0">
                          <a:solidFill>
                            <a:srgbClr val="000000"/>
                          </a:solidFill>
                          <a:latin typeface="Andale WT"/>
                        </a:rPr>
                        <a:t>(IF-2010)</a:t>
                      </a:r>
                      <a:endParaRPr lang="tr-TR" sz="1100" b="1" i="0" u="none" strike="noStrike" dirty="0">
                        <a:solidFill>
                          <a:srgbClr val="000000"/>
                        </a:solidFill>
                        <a:latin typeface="Andale W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1" i="0" u="none" strike="noStrike" dirty="0">
                          <a:solidFill>
                            <a:srgbClr val="000000"/>
                          </a:solidFill>
                          <a:latin typeface="Andale WT"/>
                        </a:rPr>
                        <a:t>TR Adresli </a:t>
                      </a:r>
                      <a:r>
                        <a:rPr lang="tr-TR" sz="1100" b="1" i="0" u="none" strike="noStrike" dirty="0" smtClean="0">
                          <a:solidFill>
                            <a:srgbClr val="000000"/>
                          </a:solidFill>
                          <a:latin typeface="Andale WT"/>
                        </a:rPr>
                        <a:t/>
                      </a:r>
                      <a:br>
                        <a:rPr lang="tr-TR" sz="1100" b="1" i="0" u="none" strike="noStrike" dirty="0" smtClean="0">
                          <a:solidFill>
                            <a:srgbClr val="000000"/>
                          </a:solidFill>
                          <a:latin typeface="Andale WT"/>
                        </a:rPr>
                      </a:br>
                      <a:r>
                        <a:rPr lang="tr-TR" sz="1100" b="1" i="0" u="none" strike="noStrike" dirty="0" smtClean="0">
                          <a:solidFill>
                            <a:srgbClr val="000000"/>
                          </a:solidFill>
                          <a:latin typeface="Andale WT"/>
                        </a:rPr>
                        <a:t>Yayın Sayısı</a:t>
                      </a:r>
                    </a:p>
                    <a:p>
                      <a:pPr algn="ctr" fontAlgn="ctr"/>
                      <a:r>
                        <a:rPr lang="tr-TR" sz="1100" b="1" i="0" u="none" strike="noStrike" dirty="0" smtClean="0">
                          <a:solidFill>
                            <a:srgbClr val="000000"/>
                          </a:solidFill>
                          <a:latin typeface="Andale WT"/>
                        </a:rPr>
                        <a:t>79-2011</a:t>
                      </a:r>
                      <a:endParaRPr lang="tr-TR" sz="1100" b="1" i="0" u="none" strike="noStrike" dirty="0">
                        <a:solidFill>
                          <a:srgbClr val="000000"/>
                        </a:solidFill>
                        <a:latin typeface="Andale W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197295">
                <a:tc>
                  <a:txBody>
                    <a:bodyPr/>
                    <a:lstStyle/>
                    <a:p>
                      <a:pPr algn="l" fontAlgn="b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latin typeface="Andale WT"/>
                        </a:rPr>
                        <a:t>ACTA CRYSTALLOGRAPHICA SECTION 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Andale WT"/>
                        </a:rPr>
                        <a:t>54,33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latin typeface="Andale WT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01537">
                <a:tc>
                  <a:txBody>
                    <a:bodyPr/>
                    <a:lstStyle/>
                    <a:p>
                      <a:pPr algn="l" fontAlgn="b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latin typeface="Andale WT"/>
                        </a:rPr>
                        <a:t>REVIEWS OF MODERN PHYSICS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Andale WT"/>
                        </a:rPr>
                        <a:t>51,70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latin typeface="Andale WT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01537">
                <a:tc>
                  <a:txBody>
                    <a:bodyPr/>
                    <a:lstStyle/>
                    <a:p>
                      <a:pPr algn="l" fontAlgn="b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latin typeface="Andale WT"/>
                        </a:rPr>
                        <a:t>NATURE GENETICS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latin typeface="Andale WT"/>
                        </a:rPr>
                        <a:t>36,38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latin typeface="Andale WT"/>
                        </a:rPr>
                        <a:t>65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01537">
                <a:tc>
                  <a:txBody>
                    <a:bodyPr/>
                    <a:lstStyle/>
                    <a:p>
                      <a:pPr algn="l" fontAlgn="b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latin typeface="Andale WT"/>
                        </a:rPr>
                        <a:t>NATURE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Andale WT"/>
                        </a:rPr>
                        <a:t>36,10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latin typeface="Andale WT"/>
                        </a:rPr>
                        <a:t>50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01537">
                <a:tc>
                  <a:txBody>
                    <a:bodyPr/>
                    <a:lstStyle/>
                    <a:p>
                      <a:pPr algn="l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Andale WT"/>
                        </a:rPr>
                        <a:t>CHEMICAL REVIEWS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latin typeface="Andale WT"/>
                        </a:rPr>
                        <a:t>33,04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Andale WT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01537">
                <a:tc>
                  <a:txBody>
                    <a:bodyPr/>
                    <a:lstStyle/>
                    <a:p>
                      <a:pPr algn="l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Andale WT"/>
                        </a:rPr>
                        <a:t>NATURE REVIEWS GENETICS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Andale WT"/>
                        </a:rPr>
                        <a:t>32,75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latin typeface="Andale WT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01537">
                <a:tc>
                  <a:txBody>
                    <a:bodyPr/>
                    <a:lstStyle/>
                    <a:p>
                      <a:pPr algn="l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Andale WT"/>
                        </a:rPr>
                        <a:t>SCIENCE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Andale WT"/>
                        </a:rPr>
                        <a:t>31,38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latin typeface="Andale WT"/>
                        </a:rPr>
                        <a:t>33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01537">
                <a:tc>
                  <a:txBody>
                    <a:bodyPr/>
                    <a:lstStyle/>
                    <a:p>
                      <a:pPr algn="l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Andale WT"/>
                        </a:rPr>
                        <a:t>NATURE MATERIALS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Andale WT"/>
                        </a:rPr>
                        <a:t>29,92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latin typeface="Andale WT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0153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ndale WT"/>
                        </a:rPr>
                        <a:t>ANNUAL REVIEW OF ASTRONOMY AND ASTROPHYSICS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Andale WT"/>
                        </a:rPr>
                        <a:t>27,44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Andale WT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01537">
                <a:tc>
                  <a:txBody>
                    <a:bodyPr/>
                    <a:lstStyle/>
                    <a:p>
                      <a:pPr algn="l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Andale WT"/>
                        </a:rPr>
                        <a:t>CHEMICAL SOCIETY REVIEWS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Andale WT"/>
                        </a:rPr>
                        <a:t>26,59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latin typeface="Andale WT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5" name="14 Tablo"/>
          <p:cNvGraphicFramePr>
            <a:graphicFrameLocks noGrp="1"/>
          </p:cNvGraphicFramePr>
          <p:nvPr/>
        </p:nvGraphicFramePr>
        <p:xfrm>
          <a:off x="1475656" y="836712"/>
          <a:ext cx="6768752" cy="3096346"/>
        </p:xfrm>
        <a:graphic>
          <a:graphicData uri="http://schemas.openxmlformats.org/drawingml/2006/table">
            <a:tbl>
              <a:tblPr/>
              <a:tblGrid>
                <a:gridCol w="4138449"/>
                <a:gridCol w="974119"/>
                <a:gridCol w="1656184"/>
              </a:tblGrid>
              <a:tr h="483976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1" i="0" u="none" strike="noStrike" dirty="0">
                          <a:solidFill>
                            <a:srgbClr val="000000"/>
                          </a:solidFill>
                          <a:latin typeface="Andale WT"/>
                        </a:rPr>
                        <a:t>Dergi Adı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1" i="0" u="none" strike="noStrike" dirty="0" smtClean="0">
                          <a:solidFill>
                            <a:srgbClr val="000000"/>
                          </a:solidFill>
                          <a:latin typeface="Andale WT"/>
                        </a:rPr>
                        <a:t>Etki</a:t>
                      </a:r>
                      <a:r>
                        <a:rPr lang="tr-TR" sz="1100" b="1" i="0" u="none" strike="noStrike" baseline="0" dirty="0" smtClean="0">
                          <a:solidFill>
                            <a:srgbClr val="000000"/>
                          </a:solidFill>
                          <a:latin typeface="Andale WT"/>
                        </a:rPr>
                        <a:t> Değeri</a:t>
                      </a:r>
                      <a:r>
                        <a:rPr lang="tr-TR" sz="1100" b="1" i="0" u="none" strike="noStrike" dirty="0" smtClean="0">
                          <a:solidFill>
                            <a:srgbClr val="000000"/>
                          </a:solidFill>
                          <a:latin typeface="Andale WT"/>
                        </a:rPr>
                        <a:t/>
                      </a:r>
                      <a:br>
                        <a:rPr lang="tr-TR" sz="1100" b="1" i="0" u="none" strike="noStrike" dirty="0" smtClean="0">
                          <a:solidFill>
                            <a:srgbClr val="000000"/>
                          </a:solidFill>
                          <a:latin typeface="Andale WT"/>
                        </a:rPr>
                      </a:br>
                      <a:r>
                        <a:rPr lang="tr-TR" sz="1100" b="1" i="0" u="none" strike="noStrike" dirty="0" smtClean="0">
                          <a:solidFill>
                            <a:srgbClr val="000000"/>
                          </a:solidFill>
                          <a:latin typeface="Andale WT"/>
                        </a:rPr>
                        <a:t>(IF-2010)</a:t>
                      </a:r>
                      <a:endParaRPr lang="tr-TR" sz="1100" b="1" i="0" u="none" strike="noStrike" dirty="0">
                        <a:solidFill>
                          <a:srgbClr val="000000"/>
                        </a:solidFill>
                        <a:latin typeface="Andale WT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latin typeface="Andale WT"/>
                        </a:rPr>
                        <a:t>Web of Science </a:t>
                      </a:r>
                      <a:r>
                        <a:rPr lang="tr-TR" sz="1100" b="1" i="0" u="none" strike="noStrike" dirty="0" smtClean="0">
                          <a:solidFill>
                            <a:srgbClr val="000000"/>
                          </a:solidFill>
                          <a:latin typeface="Andale WT"/>
                        </a:rPr>
                        <a:t>         </a:t>
                      </a:r>
                      <a:r>
                        <a:rPr lang="en-US" sz="1100" b="1" i="0" u="none" strike="noStrike" dirty="0" err="1" smtClean="0">
                          <a:solidFill>
                            <a:srgbClr val="000000"/>
                          </a:solidFill>
                          <a:latin typeface="Andale WT"/>
                        </a:rPr>
                        <a:t>Yayın</a:t>
                      </a:r>
                      <a:r>
                        <a:rPr lang="en-US" sz="1100" b="1" i="0" u="none" strike="noStrike" dirty="0" smtClean="0">
                          <a:solidFill>
                            <a:srgbClr val="000000"/>
                          </a:solidFill>
                          <a:latin typeface="Andale WT"/>
                        </a:rPr>
                        <a:t> </a:t>
                      </a:r>
                      <a:r>
                        <a:rPr lang="en-US" sz="1100" b="1" i="0" u="none" strike="noStrike" dirty="0" err="1">
                          <a:solidFill>
                            <a:srgbClr val="000000"/>
                          </a:solidFill>
                          <a:latin typeface="Andale WT"/>
                        </a:rPr>
                        <a:t>Sayısı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latin typeface="Andale WT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61237">
                <a:tc>
                  <a:txBody>
                    <a:bodyPr/>
                    <a:lstStyle/>
                    <a:p>
                      <a:pPr algn="l" fontAlgn="t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latin typeface="Andale WT"/>
                        </a:rPr>
                        <a:t>ACTA CRYSTALLOGRAPHICA SECTION 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100" b="0" i="0" u="none" strike="noStrike" dirty="0" smtClean="0">
                          <a:solidFill>
                            <a:schemeClr val="tx1"/>
                          </a:solidFill>
                          <a:latin typeface="Andale WT"/>
                        </a:rPr>
                        <a:t>0,41</a:t>
                      </a:r>
                      <a:endParaRPr lang="tr-TR" sz="1100" b="0" i="0" u="none" strike="noStrike" dirty="0">
                        <a:solidFill>
                          <a:schemeClr val="tx1"/>
                        </a:solidFill>
                        <a:latin typeface="Andale WT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100" b="0" i="0" u="none" strike="noStrike" dirty="0">
                          <a:solidFill>
                            <a:schemeClr val="tx1"/>
                          </a:solidFill>
                          <a:latin typeface="Andale WT"/>
                        </a:rPr>
                        <a:t>1.161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61237">
                <a:tc>
                  <a:txBody>
                    <a:bodyPr/>
                    <a:lstStyle/>
                    <a:p>
                      <a:pPr algn="l" fontAlgn="t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Andale WT"/>
                        </a:rPr>
                        <a:t>ASIAN JOURNAL OF CHEMISTRY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100" b="0" i="0" u="none" strike="noStrike" dirty="0" smtClean="0">
                          <a:solidFill>
                            <a:schemeClr val="tx1"/>
                          </a:solidFill>
                          <a:latin typeface="Andale WT"/>
                        </a:rPr>
                        <a:t>0,24</a:t>
                      </a:r>
                      <a:endParaRPr lang="tr-TR" sz="1100" b="0" i="0" u="none" strike="noStrike" dirty="0">
                        <a:solidFill>
                          <a:schemeClr val="tx1"/>
                        </a:solidFill>
                        <a:latin typeface="Andale WT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100" b="0" i="0" u="none" strike="noStrike" dirty="0">
                          <a:solidFill>
                            <a:schemeClr val="tx1"/>
                          </a:solidFill>
                          <a:latin typeface="Andale WT"/>
                        </a:rPr>
                        <a:t>1.150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61237">
                <a:tc>
                  <a:txBody>
                    <a:bodyPr/>
                    <a:lstStyle/>
                    <a:p>
                      <a:pPr algn="l" fontAlgn="t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latin typeface="Andale WT"/>
                        </a:rPr>
                        <a:t>FRESENIUS ENVIRONMENTAL BULLETIN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100" b="0" i="0" u="none" strike="noStrike" dirty="0" smtClean="0">
                          <a:solidFill>
                            <a:schemeClr val="tx1"/>
                          </a:solidFill>
                          <a:latin typeface="Andale WT"/>
                        </a:rPr>
                        <a:t>0,71</a:t>
                      </a:r>
                      <a:endParaRPr lang="tr-TR" sz="1100" b="0" i="0" u="none" strike="noStrike" dirty="0">
                        <a:solidFill>
                          <a:schemeClr val="tx1"/>
                        </a:solidFill>
                        <a:latin typeface="Andale WT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100" b="0" i="0" u="none" strike="noStrike" dirty="0">
                          <a:solidFill>
                            <a:schemeClr val="tx1"/>
                          </a:solidFill>
                          <a:latin typeface="Andale WT"/>
                        </a:rPr>
                        <a:t>1.098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61237">
                <a:tc>
                  <a:txBody>
                    <a:bodyPr/>
                    <a:lstStyle/>
                    <a:p>
                      <a:pPr algn="l" fontAlgn="t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latin typeface="Andale WT"/>
                        </a:rPr>
                        <a:t>TURKISH JOURNAL OF CHEMISTRY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100" b="0" i="0" u="none" strike="noStrike" dirty="0" smtClean="0">
                          <a:solidFill>
                            <a:schemeClr val="tx1"/>
                          </a:solidFill>
                          <a:latin typeface="Andale WT"/>
                        </a:rPr>
                        <a:t>0,75</a:t>
                      </a:r>
                      <a:endParaRPr lang="tr-TR" sz="1100" b="0" i="0" u="none" strike="noStrike" dirty="0">
                        <a:solidFill>
                          <a:schemeClr val="tx1"/>
                        </a:solidFill>
                        <a:latin typeface="Andale WT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100" b="0" i="0" u="none" strike="noStrike" dirty="0">
                          <a:solidFill>
                            <a:schemeClr val="tx1"/>
                          </a:solidFill>
                          <a:latin typeface="Andale WT"/>
                        </a:rPr>
                        <a:t>809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61237">
                <a:tc>
                  <a:txBody>
                    <a:bodyPr/>
                    <a:lstStyle/>
                    <a:p>
                      <a:pPr algn="l" fontAlgn="t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latin typeface="Andale WT"/>
                        </a:rPr>
                        <a:t>FERTILITY AND STERILITY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100" b="0" i="0" u="none" strike="noStrike" dirty="0" smtClean="0">
                          <a:solidFill>
                            <a:schemeClr val="tx1"/>
                          </a:solidFill>
                          <a:latin typeface="Andale WT"/>
                        </a:rPr>
                        <a:t>3,95</a:t>
                      </a:r>
                      <a:endParaRPr lang="tr-TR" sz="1100" b="0" i="0" u="none" strike="noStrike" dirty="0">
                        <a:solidFill>
                          <a:schemeClr val="tx1"/>
                        </a:solidFill>
                        <a:latin typeface="Andale WT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100" b="0" i="0" u="none" strike="noStrike" dirty="0">
                          <a:solidFill>
                            <a:schemeClr val="tx1"/>
                          </a:solidFill>
                          <a:latin typeface="Andale WT"/>
                        </a:rPr>
                        <a:t>775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61237">
                <a:tc>
                  <a:txBody>
                    <a:bodyPr/>
                    <a:lstStyle/>
                    <a:p>
                      <a:pPr algn="l" fontAlgn="t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Andale WT"/>
                        </a:rPr>
                        <a:t>APPLIED MATHEMATICS AND COMPUTATION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100" b="0" i="0" u="none" strike="noStrike" dirty="0" smtClean="0">
                          <a:solidFill>
                            <a:schemeClr val="tx1"/>
                          </a:solidFill>
                          <a:latin typeface="Andale WT"/>
                        </a:rPr>
                        <a:t>1,53</a:t>
                      </a:r>
                      <a:endParaRPr lang="tr-TR" sz="1100" b="0" i="0" u="none" strike="noStrike" dirty="0">
                        <a:solidFill>
                          <a:schemeClr val="tx1"/>
                        </a:solidFill>
                        <a:latin typeface="Andale WT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100" b="0" i="0" u="none" strike="noStrike" dirty="0">
                          <a:solidFill>
                            <a:schemeClr val="tx1"/>
                          </a:solidFill>
                          <a:latin typeface="Andale WT"/>
                        </a:rPr>
                        <a:t>703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61237">
                <a:tc>
                  <a:txBody>
                    <a:bodyPr/>
                    <a:lstStyle/>
                    <a:p>
                      <a:pPr algn="l" fontAlgn="t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Andale WT"/>
                        </a:rPr>
                        <a:t>JOURNAL OF HAZARDOUS MATERIALS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100" b="0" i="0" u="none" strike="noStrike" dirty="0" smtClean="0">
                          <a:solidFill>
                            <a:schemeClr val="tx1"/>
                          </a:solidFill>
                          <a:latin typeface="Andale WT"/>
                        </a:rPr>
                        <a:t>3,72</a:t>
                      </a:r>
                      <a:endParaRPr lang="tr-TR" sz="1100" b="0" i="0" u="none" strike="noStrike" dirty="0">
                        <a:solidFill>
                          <a:schemeClr val="tx1"/>
                        </a:solidFill>
                        <a:latin typeface="Andale WT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100" b="0" i="0" u="none" strike="noStrike" dirty="0">
                          <a:solidFill>
                            <a:schemeClr val="tx1"/>
                          </a:solidFill>
                          <a:latin typeface="Andale WT"/>
                        </a:rPr>
                        <a:t>696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61237">
                <a:tc>
                  <a:txBody>
                    <a:bodyPr/>
                    <a:lstStyle/>
                    <a:p>
                      <a:pPr algn="l" fontAlgn="t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Andale WT"/>
                        </a:rPr>
                        <a:t>ENERGY CONVERSION AND MANAGEMENT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100" b="0" i="0" u="none" strike="noStrike" dirty="0" smtClean="0">
                          <a:solidFill>
                            <a:schemeClr val="tx1"/>
                          </a:solidFill>
                          <a:latin typeface="Andale WT"/>
                        </a:rPr>
                        <a:t>2,07</a:t>
                      </a:r>
                      <a:endParaRPr lang="tr-TR" sz="1100" b="0" i="0" u="none" strike="noStrike" dirty="0">
                        <a:solidFill>
                          <a:schemeClr val="tx1"/>
                        </a:solidFill>
                        <a:latin typeface="Andale WT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100" b="0" i="0" u="none" strike="noStrike" dirty="0">
                          <a:solidFill>
                            <a:schemeClr val="tx1"/>
                          </a:solidFill>
                          <a:latin typeface="Andale WT"/>
                        </a:rPr>
                        <a:t>514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61237"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ndale WT"/>
                        </a:rPr>
                        <a:t>ABST. OF PAP. OF THE AMER. CHEM. SOC.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100" b="0" i="0" u="none" strike="noStrike" dirty="0" smtClean="0">
                          <a:solidFill>
                            <a:schemeClr val="tx1"/>
                          </a:solidFill>
                          <a:latin typeface="Andale WT"/>
                        </a:rPr>
                        <a:t>-</a:t>
                      </a:r>
                      <a:endParaRPr lang="tr-TR" sz="1100" b="0" i="0" u="none" strike="noStrike" dirty="0">
                        <a:solidFill>
                          <a:schemeClr val="tx1"/>
                        </a:solidFill>
                        <a:latin typeface="Andale WT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100" b="0" i="0" u="none" strike="noStrike" dirty="0">
                          <a:solidFill>
                            <a:schemeClr val="tx1"/>
                          </a:solidFill>
                          <a:latin typeface="Andale WT"/>
                        </a:rPr>
                        <a:t>433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61237">
                <a:tc>
                  <a:txBody>
                    <a:bodyPr/>
                    <a:lstStyle/>
                    <a:p>
                      <a:pPr algn="l" fontAlgn="t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latin typeface="Andale WT"/>
                        </a:rPr>
                        <a:t>PHYSICAL REVIEW B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100" b="0" i="0" u="none" strike="noStrike" dirty="0" smtClean="0">
                          <a:solidFill>
                            <a:schemeClr val="tx1"/>
                          </a:solidFill>
                          <a:latin typeface="Andale WT"/>
                        </a:rPr>
                        <a:t>3,77</a:t>
                      </a:r>
                      <a:endParaRPr lang="tr-TR" sz="1100" b="0" i="0" u="none" strike="noStrike" dirty="0">
                        <a:solidFill>
                          <a:schemeClr val="tx1"/>
                        </a:solidFill>
                        <a:latin typeface="Andale WT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100" b="0" i="0" u="none" strike="noStrike" dirty="0">
                          <a:solidFill>
                            <a:schemeClr val="tx1"/>
                          </a:solidFill>
                          <a:latin typeface="Andale WT"/>
                        </a:rPr>
                        <a:t>427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  <p:cxnSp>
        <p:nvCxnSpPr>
          <p:cNvPr id="10" name="9 Düz Bağlayıcı"/>
          <p:cNvCxnSpPr/>
          <p:nvPr/>
        </p:nvCxnSpPr>
        <p:spPr>
          <a:xfrm>
            <a:off x="755576" y="4077072"/>
            <a:ext cx="8388000" cy="0"/>
          </a:xfrm>
          <a:prstGeom prst="line">
            <a:avLst/>
          </a:prstGeom>
          <a:ln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4"/>
          <p:cNvSpPr>
            <a:spLocks noChangeArrowheads="1"/>
          </p:cNvSpPr>
          <p:nvPr/>
        </p:nvSpPr>
        <p:spPr bwMode="auto">
          <a:xfrm>
            <a:off x="0" y="0"/>
            <a:ext cx="9144000" cy="719138"/>
          </a:xfrm>
          <a:prstGeom prst="rect">
            <a:avLst/>
          </a:prstGeom>
          <a:solidFill>
            <a:srgbClr val="F0000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tr-TR" sz="3200" dirty="0" smtClean="0">
                <a:solidFill>
                  <a:schemeClr val="bg1"/>
                </a:solidFill>
                <a:latin typeface="Comic Sans MS" pitchFamily="66" charset="0"/>
              </a:rPr>
              <a:t>        Temel Bilimler JCR Sıralaması (2010) </a:t>
            </a:r>
            <a:endParaRPr lang="tr-TR" sz="3200" dirty="0">
              <a:solidFill>
                <a:schemeClr val="bg1"/>
              </a:solidFill>
              <a:latin typeface="Comic Sans MS" pitchFamily="66" charset="0"/>
            </a:endParaRPr>
          </a:p>
        </p:txBody>
      </p:sp>
      <p:sp>
        <p:nvSpPr>
          <p:cNvPr id="1040" name="Rectangle 16"/>
          <p:cNvSpPr>
            <a:spLocks noChangeArrowheads="1"/>
          </p:cNvSpPr>
          <p:nvPr/>
        </p:nvSpPr>
        <p:spPr bwMode="auto">
          <a:xfrm>
            <a:off x="0" y="0"/>
            <a:ext cx="755650" cy="6308725"/>
          </a:xfrm>
          <a:prstGeom prst="rect">
            <a:avLst/>
          </a:prstGeom>
          <a:gradFill rotWithShape="0">
            <a:gsLst>
              <a:gs pos="0">
                <a:schemeClr val="bg1">
                  <a:gamma/>
                  <a:shade val="46275"/>
                  <a:invGamma/>
                </a:schemeClr>
              </a:gs>
              <a:gs pos="100000">
                <a:schemeClr val="bg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tr-TR"/>
          </a:p>
        </p:txBody>
      </p:sp>
      <p:pic>
        <p:nvPicPr>
          <p:cNvPr id="5124" name="Picture 4" descr="log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270625"/>
            <a:ext cx="755650" cy="58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6" name="Line 6"/>
          <p:cNvSpPr>
            <a:spLocks noChangeShapeType="1"/>
          </p:cNvSpPr>
          <p:nvPr/>
        </p:nvSpPr>
        <p:spPr bwMode="auto">
          <a:xfrm>
            <a:off x="1692275" y="1916113"/>
            <a:ext cx="0" cy="649287"/>
          </a:xfrm>
          <a:prstGeom prst="line">
            <a:avLst/>
          </a:prstGeom>
          <a:noFill/>
          <a:ln w="9525">
            <a:noFill/>
            <a:round/>
            <a:headEnd/>
            <a:tailEnd type="triangle" w="med" len="med"/>
          </a:ln>
        </p:spPr>
        <p:txBody>
          <a:bodyPr>
            <a:spAutoFit/>
          </a:bodyPr>
          <a:lstStyle/>
          <a:p>
            <a:endParaRPr lang="tr-TR"/>
          </a:p>
        </p:txBody>
      </p:sp>
      <p:sp>
        <p:nvSpPr>
          <p:cNvPr id="9" name="8 Metin kutusu"/>
          <p:cNvSpPr txBox="1"/>
          <p:nvPr/>
        </p:nvSpPr>
        <p:spPr>
          <a:xfrm>
            <a:off x="755576" y="764704"/>
            <a:ext cx="518457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400" dirty="0" smtClean="0">
                <a:latin typeface="Comic Sans MS" pitchFamily="66" charset="0"/>
              </a:rPr>
              <a:t>ISI-JCR  Dergi Sayısı : 3911</a:t>
            </a:r>
            <a:endParaRPr lang="tr-TR" sz="1400" dirty="0">
              <a:latin typeface="Comic Sans MS" pitchFamily="66" charset="0"/>
            </a:endParaRPr>
          </a:p>
        </p:txBody>
      </p:sp>
      <p:graphicFrame>
        <p:nvGraphicFramePr>
          <p:cNvPr id="11" name="1 Grafik"/>
          <p:cNvGraphicFramePr>
            <a:graphicFrameLocks/>
          </p:cNvGraphicFramePr>
          <p:nvPr/>
        </p:nvGraphicFramePr>
        <p:xfrm>
          <a:off x="827583" y="980728"/>
          <a:ext cx="8208913" cy="58772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2" name="11 Dikdörtgen"/>
          <p:cNvSpPr/>
          <p:nvPr/>
        </p:nvSpPr>
        <p:spPr>
          <a:xfrm>
            <a:off x="1691680" y="1124744"/>
            <a:ext cx="720080" cy="2880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>
                <a:solidFill>
                  <a:schemeClr val="tx1"/>
                </a:solidFill>
              </a:rPr>
              <a:t>2514</a:t>
            </a:r>
            <a:endParaRPr lang="tr-TR" dirty="0">
              <a:solidFill>
                <a:schemeClr val="tx1"/>
              </a:solidFill>
            </a:endParaRPr>
          </a:p>
        </p:txBody>
      </p:sp>
      <p:sp>
        <p:nvSpPr>
          <p:cNvPr id="10" name="9 Metin kutusu"/>
          <p:cNvSpPr txBox="1"/>
          <p:nvPr/>
        </p:nvSpPr>
        <p:spPr>
          <a:xfrm rot="20790104">
            <a:off x="1673868" y="5398438"/>
            <a:ext cx="5934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/>
              <a:t>0,41</a:t>
            </a:r>
            <a:endParaRPr lang="tr-TR" dirty="0"/>
          </a:p>
        </p:txBody>
      </p:sp>
      <p:sp>
        <p:nvSpPr>
          <p:cNvPr id="13" name="12 Metin kutusu"/>
          <p:cNvSpPr txBox="1"/>
          <p:nvPr/>
        </p:nvSpPr>
        <p:spPr>
          <a:xfrm rot="20417344">
            <a:off x="4531388" y="5469876"/>
            <a:ext cx="5934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/>
              <a:t>3,95</a:t>
            </a:r>
            <a:endParaRPr lang="tr-TR" dirty="0"/>
          </a:p>
        </p:txBody>
      </p:sp>
      <p:sp>
        <p:nvSpPr>
          <p:cNvPr id="14" name="13 Metin kutusu"/>
          <p:cNvSpPr txBox="1"/>
          <p:nvPr/>
        </p:nvSpPr>
        <p:spPr>
          <a:xfrm rot="20374385">
            <a:off x="5863955" y="5423193"/>
            <a:ext cx="6429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3,72</a:t>
            </a:r>
            <a:endParaRPr lang="tr-TR" dirty="0"/>
          </a:p>
        </p:txBody>
      </p:sp>
      <p:sp>
        <p:nvSpPr>
          <p:cNvPr id="15" name="14 Metin kutusu"/>
          <p:cNvSpPr txBox="1"/>
          <p:nvPr/>
        </p:nvSpPr>
        <p:spPr>
          <a:xfrm rot="20344562">
            <a:off x="6603090" y="5469876"/>
            <a:ext cx="5934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/>
              <a:t>2,07</a:t>
            </a:r>
            <a:endParaRPr lang="tr-TR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4"/>
          <p:cNvSpPr>
            <a:spLocks noChangeArrowheads="1"/>
          </p:cNvSpPr>
          <p:nvPr/>
        </p:nvSpPr>
        <p:spPr bwMode="auto">
          <a:xfrm>
            <a:off x="755576" y="0"/>
            <a:ext cx="8388424" cy="719138"/>
          </a:xfrm>
          <a:prstGeom prst="rect">
            <a:avLst/>
          </a:prstGeom>
          <a:solidFill>
            <a:srgbClr val="F0000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tr-TR" sz="3200" dirty="0" smtClean="0">
                <a:solidFill>
                  <a:schemeClr val="bg1"/>
                </a:solidFill>
                <a:latin typeface="Comic Sans MS" pitchFamily="66" charset="0"/>
              </a:rPr>
              <a:t>Mühendislik Bilimleri (1979-2011)</a:t>
            </a:r>
            <a:endParaRPr lang="tr-TR" sz="3200" dirty="0">
              <a:solidFill>
                <a:schemeClr val="bg1"/>
              </a:solidFill>
              <a:latin typeface="Comic Sans MS" pitchFamily="66" charset="0"/>
            </a:endParaRPr>
          </a:p>
        </p:txBody>
      </p:sp>
      <p:sp>
        <p:nvSpPr>
          <p:cNvPr id="1040" name="Rectangle 16"/>
          <p:cNvSpPr>
            <a:spLocks noChangeArrowheads="1"/>
          </p:cNvSpPr>
          <p:nvPr/>
        </p:nvSpPr>
        <p:spPr bwMode="auto">
          <a:xfrm>
            <a:off x="0" y="0"/>
            <a:ext cx="755650" cy="6308725"/>
          </a:xfrm>
          <a:prstGeom prst="rect">
            <a:avLst/>
          </a:prstGeom>
          <a:gradFill rotWithShape="0">
            <a:gsLst>
              <a:gs pos="0">
                <a:schemeClr val="bg1">
                  <a:gamma/>
                  <a:shade val="46275"/>
                  <a:invGamma/>
                </a:schemeClr>
              </a:gs>
              <a:gs pos="100000">
                <a:schemeClr val="bg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tr-TR"/>
          </a:p>
        </p:txBody>
      </p:sp>
      <p:pic>
        <p:nvPicPr>
          <p:cNvPr id="5124" name="Picture 4" descr="log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270625"/>
            <a:ext cx="755650" cy="58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6" name="Line 6"/>
          <p:cNvSpPr>
            <a:spLocks noChangeShapeType="1"/>
          </p:cNvSpPr>
          <p:nvPr/>
        </p:nvSpPr>
        <p:spPr bwMode="auto">
          <a:xfrm>
            <a:off x="1692275" y="1916113"/>
            <a:ext cx="0" cy="649287"/>
          </a:xfrm>
          <a:prstGeom prst="line">
            <a:avLst/>
          </a:prstGeom>
          <a:noFill/>
          <a:ln w="9525">
            <a:noFill/>
            <a:round/>
            <a:headEnd/>
            <a:tailEnd type="triangle" w="med" len="med"/>
          </a:ln>
        </p:spPr>
        <p:txBody>
          <a:bodyPr>
            <a:spAutoFit/>
          </a:bodyPr>
          <a:lstStyle/>
          <a:p>
            <a:endParaRPr lang="tr-TR"/>
          </a:p>
        </p:txBody>
      </p:sp>
      <p:graphicFrame>
        <p:nvGraphicFramePr>
          <p:cNvPr id="9" name="8 Tablo"/>
          <p:cNvGraphicFramePr>
            <a:graphicFrameLocks noGrp="1"/>
          </p:cNvGraphicFramePr>
          <p:nvPr/>
        </p:nvGraphicFramePr>
        <p:xfrm>
          <a:off x="1619672" y="908720"/>
          <a:ext cx="6624737" cy="2736308"/>
        </p:xfrm>
        <a:graphic>
          <a:graphicData uri="http://schemas.openxmlformats.org/drawingml/2006/table">
            <a:tbl>
              <a:tblPr/>
              <a:tblGrid>
                <a:gridCol w="3916704"/>
                <a:gridCol w="856778"/>
                <a:gridCol w="1851255"/>
              </a:tblGrid>
              <a:tr h="407683">
                <a:tc>
                  <a:txBody>
                    <a:bodyPr/>
                    <a:lstStyle/>
                    <a:p>
                      <a:pPr algn="ctr" fontAlgn="t"/>
                      <a:r>
                        <a:rPr lang="tr-TR" sz="1100" b="1" i="0" u="none" strike="noStrike" dirty="0" smtClean="0">
                          <a:solidFill>
                            <a:srgbClr val="000000"/>
                          </a:solidFill>
                          <a:latin typeface="Andale WT"/>
                        </a:rPr>
                        <a:t>Dergi</a:t>
                      </a:r>
                      <a:r>
                        <a:rPr lang="tr-TR" sz="1100" b="1" i="0" u="none" strike="noStrike" baseline="0" dirty="0" smtClean="0">
                          <a:solidFill>
                            <a:srgbClr val="000000"/>
                          </a:solidFill>
                          <a:latin typeface="Andale WT"/>
                        </a:rPr>
                        <a:t> Adı</a:t>
                      </a:r>
                      <a:endParaRPr lang="tr-TR" sz="1100" b="1" i="0" u="none" strike="noStrike" dirty="0">
                        <a:solidFill>
                          <a:srgbClr val="000000"/>
                        </a:solidFill>
                        <a:latin typeface="Andale W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1" i="0" u="none" strike="noStrike" dirty="0" smtClean="0">
                          <a:solidFill>
                            <a:srgbClr val="000000"/>
                          </a:solidFill>
                          <a:latin typeface="Andale WT"/>
                        </a:rPr>
                        <a:t>Etki</a:t>
                      </a:r>
                      <a:r>
                        <a:rPr lang="tr-TR" sz="1100" b="1" i="0" u="none" strike="noStrike" baseline="0" dirty="0" smtClean="0">
                          <a:solidFill>
                            <a:srgbClr val="000000"/>
                          </a:solidFill>
                          <a:latin typeface="Andale WT"/>
                        </a:rPr>
                        <a:t> Değeri</a:t>
                      </a:r>
                      <a:r>
                        <a:rPr lang="tr-TR" sz="1100" b="1" i="0" u="none" strike="noStrike" dirty="0" smtClean="0">
                          <a:solidFill>
                            <a:srgbClr val="000000"/>
                          </a:solidFill>
                          <a:latin typeface="Andale WT"/>
                        </a:rPr>
                        <a:t/>
                      </a:r>
                      <a:br>
                        <a:rPr lang="tr-TR" sz="1100" b="1" i="0" u="none" strike="noStrike" dirty="0" smtClean="0">
                          <a:solidFill>
                            <a:srgbClr val="000000"/>
                          </a:solidFill>
                          <a:latin typeface="Andale WT"/>
                        </a:rPr>
                      </a:br>
                      <a:r>
                        <a:rPr lang="tr-TR" sz="1100" b="1" i="0" u="none" strike="noStrike" dirty="0" smtClean="0">
                          <a:solidFill>
                            <a:srgbClr val="000000"/>
                          </a:solidFill>
                          <a:latin typeface="Andale WT"/>
                        </a:rPr>
                        <a:t>(IF-2010)</a:t>
                      </a:r>
                      <a:endParaRPr lang="tr-TR" sz="1100" b="1" i="0" u="none" strike="noStrike" dirty="0">
                        <a:solidFill>
                          <a:srgbClr val="000000"/>
                        </a:solidFill>
                        <a:latin typeface="Andale W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latin typeface="Andale WT"/>
                        </a:rPr>
                        <a:t>Web of </a:t>
                      </a:r>
                      <a:r>
                        <a:rPr lang="tr-TR" sz="1100" b="1" i="0" u="none" strike="noStrike" dirty="0" smtClean="0">
                          <a:solidFill>
                            <a:srgbClr val="000000"/>
                          </a:solidFill>
                          <a:latin typeface="Andale WT"/>
                        </a:rPr>
                        <a:t>S</a:t>
                      </a:r>
                      <a:r>
                        <a:rPr lang="en-US" sz="1100" b="1" i="0" u="none" strike="noStrike" dirty="0" err="1" smtClean="0">
                          <a:solidFill>
                            <a:srgbClr val="000000"/>
                          </a:solidFill>
                          <a:latin typeface="Andale WT"/>
                        </a:rPr>
                        <a:t>cience</a:t>
                      </a:r>
                      <a:r>
                        <a:rPr lang="tr-TR" sz="1100" b="1" i="0" u="none" strike="noStrike" dirty="0" smtClean="0">
                          <a:solidFill>
                            <a:srgbClr val="000000"/>
                          </a:solidFill>
                          <a:latin typeface="Andale WT"/>
                        </a:rPr>
                        <a:t/>
                      </a:r>
                      <a:br>
                        <a:rPr lang="tr-TR" sz="1100" b="1" i="0" u="none" strike="noStrike" dirty="0" smtClean="0">
                          <a:solidFill>
                            <a:srgbClr val="000000"/>
                          </a:solidFill>
                          <a:latin typeface="Andale WT"/>
                        </a:rPr>
                      </a:br>
                      <a:r>
                        <a:rPr lang="en-US" sz="1100" b="1" i="0" u="none" strike="noStrike" dirty="0" smtClean="0">
                          <a:solidFill>
                            <a:srgbClr val="000000"/>
                          </a:solidFill>
                          <a:latin typeface="Andale WT"/>
                        </a:rPr>
                        <a:t> </a:t>
                      </a:r>
                      <a:r>
                        <a:rPr lang="tr-TR" sz="1100" b="1" i="0" u="none" strike="noStrike" dirty="0" smtClean="0">
                          <a:solidFill>
                            <a:srgbClr val="000000"/>
                          </a:solidFill>
                          <a:latin typeface="Andale WT"/>
                        </a:rPr>
                        <a:t>Yayın Sayısı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latin typeface="Andale W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13438"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Andale WT"/>
                        </a:rPr>
                        <a:t>JOURNAL OF APPLIED POLYMER SCIENCE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100" b="0" i="0" u="none" strike="noStrike" dirty="0" smtClean="0">
                          <a:solidFill>
                            <a:schemeClr val="tx1"/>
                          </a:solidFill>
                          <a:latin typeface="Andale WT"/>
                        </a:rPr>
                        <a:t>1,24</a:t>
                      </a:r>
                      <a:endParaRPr lang="tr-TR" sz="1100" b="0" i="0" u="none" strike="noStrike" dirty="0">
                        <a:solidFill>
                          <a:schemeClr val="tx1"/>
                        </a:solidFill>
                        <a:latin typeface="Andale WT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100" b="0" i="0" u="none" strike="noStrike">
                          <a:solidFill>
                            <a:schemeClr val="tx1"/>
                          </a:solidFill>
                          <a:latin typeface="Andale WT"/>
                        </a:rPr>
                        <a:t>978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13438">
                <a:tc>
                  <a:txBody>
                    <a:bodyPr/>
                    <a:lstStyle/>
                    <a:p>
                      <a:pPr algn="l" fontAlgn="t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latin typeface="Andale WT"/>
                        </a:rPr>
                        <a:t>TURKISH JOURNAL OF CHEMISTRY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100" b="0" i="0" u="none" strike="noStrike" dirty="0" smtClean="0">
                          <a:solidFill>
                            <a:schemeClr val="tx1"/>
                          </a:solidFill>
                          <a:latin typeface="Andale WT"/>
                        </a:rPr>
                        <a:t>0,75</a:t>
                      </a:r>
                      <a:endParaRPr lang="tr-TR" sz="1100" b="0" i="0" u="none" strike="noStrike" dirty="0">
                        <a:solidFill>
                          <a:schemeClr val="tx1"/>
                        </a:solidFill>
                        <a:latin typeface="Andale WT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100" b="0" i="0" u="none" strike="noStrike" dirty="0">
                          <a:solidFill>
                            <a:schemeClr val="tx1"/>
                          </a:solidFill>
                          <a:latin typeface="Andale WT"/>
                        </a:rPr>
                        <a:t>809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13438">
                <a:tc>
                  <a:txBody>
                    <a:bodyPr/>
                    <a:lstStyle/>
                    <a:p>
                      <a:pPr algn="l" fontAlgn="t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latin typeface="Andale WT"/>
                        </a:rPr>
                        <a:t>JOURNAL OF HAZARDOUS MATERIALS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100" b="0" i="0" u="none" strike="noStrike" dirty="0" smtClean="0">
                          <a:solidFill>
                            <a:schemeClr val="tx1"/>
                          </a:solidFill>
                          <a:latin typeface="Andale WT"/>
                        </a:rPr>
                        <a:t>3,72</a:t>
                      </a:r>
                      <a:endParaRPr lang="tr-TR" sz="1100" b="0" i="0" u="none" strike="noStrike" dirty="0">
                        <a:solidFill>
                          <a:schemeClr val="tx1"/>
                        </a:solidFill>
                        <a:latin typeface="Andale WT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100" b="0" i="0" u="none" strike="noStrike">
                          <a:solidFill>
                            <a:schemeClr val="tx1"/>
                          </a:solidFill>
                          <a:latin typeface="Andale WT"/>
                        </a:rPr>
                        <a:t>696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13438">
                <a:tc>
                  <a:txBody>
                    <a:bodyPr/>
                    <a:lstStyle/>
                    <a:p>
                      <a:pPr algn="l" fontAlgn="t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latin typeface="Andale WT"/>
                        </a:rPr>
                        <a:t>EXPERT SYSTEMS WITH APPLICATIONS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100" b="0" i="0" u="none" strike="noStrike" dirty="0" smtClean="0">
                          <a:solidFill>
                            <a:schemeClr val="tx1"/>
                          </a:solidFill>
                          <a:latin typeface="Andale WT"/>
                        </a:rPr>
                        <a:t>1,92</a:t>
                      </a:r>
                      <a:endParaRPr lang="tr-TR" sz="1100" b="0" i="0" u="none" strike="noStrike" dirty="0">
                        <a:solidFill>
                          <a:schemeClr val="tx1"/>
                        </a:solidFill>
                        <a:latin typeface="Andale WT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100" b="0" i="0" u="none" strike="noStrike" dirty="0">
                          <a:solidFill>
                            <a:schemeClr val="tx1"/>
                          </a:solidFill>
                          <a:latin typeface="Andale WT"/>
                        </a:rPr>
                        <a:t>588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13438">
                <a:tc>
                  <a:txBody>
                    <a:bodyPr/>
                    <a:lstStyle/>
                    <a:p>
                      <a:pPr algn="l" fontAlgn="t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latin typeface="Andale WT"/>
                        </a:rPr>
                        <a:t>ENERGY CONVERSION AND MANAGEMENT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100" b="0" i="0" u="none" strike="noStrike" dirty="0" smtClean="0">
                          <a:solidFill>
                            <a:schemeClr val="tx1"/>
                          </a:solidFill>
                          <a:latin typeface="Andale WT"/>
                        </a:rPr>
                        <a:t>2,07</a:t>
                      </a:r>
                      <a:endParaRPr lang="tr-TR" sz="1100" b="0" i="0" u="none" strike="noStrike" dirty="0">
                        <a:solidFill>
                          <a:schemeClr val="tx1"/>
                        </a:solidFill>
                        <a:latin typeface="Andale WT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100" b="0" i="0" u="none" strike="noStrike">
                          <a:solidFill>
                            <a:schemeClr val="tx1"/>
                          </a:solidFill>
                          <a:latin typeface="Andale WT"/>
                        </a:rPr>
                        <a:t>514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13438">
                <a:tc>
                  <a:txBody>
                    <a:bodyPr/>
                    <a:lstStyle/>
                    <a:p>
                      <a:pPr algn="l" fontAlgn="t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Andale WT"/>
                        </a:rPr>
                        <a:t>MATERIALS &amp; DESIGN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100" b="0" i="0" u="none" strike="noStrike" dirty="0" smtClean="0">
                          <a:solidFill>
                            <a:schemeClr val="tx1"/>
                          </a:solidFill>
                          <a:latin typeface="Andale WT"/>
                        </a:rPr>
                        <a:t>1,69</a:t>
                      </a:r>
                      <a:endParaRPr lang="tr-TR" sz="1100" b="0" i="0" u="none" strike="noStrike" dirty="0">
                        <a:solidFill>
                          <a:schemeClr val="tx1"/>
                        </a:solidFill>
                        <a:latin typeface="Andale WT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100" b="0" i="0" u="none" strike="noStrike" dirty="0">
                          <a:solidFill>
                            <a:schemeClr val="tx1"/>
                          </a:solidFill>
                          <a:latin typeface="Andale WT"/>
                        </a:rPr>
                        <a:t>466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407683"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ndale WT"/>
                        </a:rPr>
                        <a:t>ENERGY SOURCES PART A-RECOVERY UTILIZATION AND ENVIRONMENTAL EFFECTS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100" b="0" i="0" u="none" strike="noStrike" dirty="0" smtClean="0">
                          <a:solidFill>
                            <a:schemeClr val="tx1"/>
                          </a:solidFill>
                          <a:latin typeface="Andale WT"/>
                        </a:rPr>
                        <a:t>0,84</a:t>
                      </a:r>
                      <a:endParaRPr lang="tr-TR" sz="1100" b="0" i="0" u="none" strike="noStrike" dirty="0">
                        <a:solidFill>
                          <a:schemeClr val="tx1"/>
                        </a:solidFill>
                        <a:latin typeface="Andale WT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100" b="0" i="0" u="none" strike="noStrike" dirty="0">
                          <a:solidFill>
                            <a:schemeClr val="tx1"/>
                          </a:solidFill>
                          <a:latin typeface="Andale WT"/>
                        </a:rPr>
                        <a:t>456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13438">
                <a:tc>
                  <a:txBody>
                    <a:bodyPr/>
                    <a:lstStyle/>
                    <a:p>
                      <a:pPr algn="l" fontAlgn="t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latin typeface="Andale WT"/>
                        </a:rPr>
                        <a:t>FOOD CHEMISTRY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100" b="0" i="0" u="none" strike="noStrike" dirty="0" smtClean="0">
                          <a:solidFill>
                            <a:schemeClr val="tx1"/>
                          </a:solidFill>
                          <a:latin typeface="Andale WT"/>
                        </a:rPr>
                        <a:t>3,45</a:t>
                      </a:r>
                      <a:endParaRPr lang="tr-TR" sz="1100" b="0" i="0" u="none" strike="noStrike" dirty="0">
                        <a:solidFill>
                          <a:schemeClr val="tx1"/>
                        </a:solidFill>
                        <a:latin typeface="Andale WT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100" b="0" i="0" u="none" strike="noStrike" dirty="0">
                          <a:solidFill>
                            <a:schemeClr val="tx1"/>
                          </a:solidFill>
                          <a:latin typeface="Andale WT"/>
                        </a:rPr>
                        <a:t>412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13438">
                <a:tc>
                  <a:txBody>
                    <a:bodyPr/>
                    <a:lstStyle/>
                    <a:p>
                      <a:pPr algn="l" fontAlgn="t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latin typeface="Andale WT"/>
                        </a:rPr>
                        <a:t>ENERGY SOURCES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100" b="0" i="0" u="none" strike="noStrike" dirty="0" smtClean="0">
                          <a:solidFill>
                            <a:schemeClr val="tx1"/>
                          </a:solidFill>
                          <a:latin typeface="Andale WT"/>
                        </a:rPr>
                        <a:t>-</a:t>
                      </a:r>
                      <a:endParaRPr lang="tr-TR" sz="1100" b="0" i="0" u="none" strike="noStrike" dirty="0">
                        <a:solidFill>
                          <a:schemeClr val="tx1"/>
                        </a:solidFill>
                        <a:latin typeface="Andale WT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100" b="0" i="0" u="none" strike="noStrike" dirty="0">
                          <a:solidFill>
                            <a:schemeClr val="tx1"/>
                          </a:solidFill>
                          <a:latin typeface="Andale WT"/>
                        </a:rPr>
                        <a:t>409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13438">
                <a:tc>
                  <a:txBody>
                    <a:bodyPr/>
                    <a:lstStyle/>
                    <a:p>
                      <a:pPr algn="l" fontAlgn="t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latin typeface="Andale WT"/>
                        </a:rPr>
                        <a:t>JOURNAL OF FOOD ENGINEERING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100" b="0" i="0" u="none" strike="noStrike" dirty="0" smtClean="0">
                          <a:solidFill>
                            <a:schemeClr val="tx1"/>
                          </a:solidFill>
                          <a:latin typeface="Andale WT"/>
                        </a:rPr>
                        <a:t>2,16</a:t>
                      </a:r>
                      <a:endParaRPr lang="tr-TR" sz="1100" b="0" i="0" u="none" strike="noStrike" dirty="0">
                        <a:solidFill>
                          <a:schemeClr val="tx1"/>
                        </a:solidFill>
                        <a:latin typeface="Andale WT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100" b="0" i="0" u="none" strike="noStrike" dirty="0">
                          <a:solidFill>
                            <a:schemeClr val="tx1"/>
                          </a:solidFill>
                          <a:latin typeface="Andale WT"/>
                        </a:rPr>
                        <a:t>394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  <p:cxnSp>
        <p:nvCxnSpPr>
          <p:cNvPr id="10" name="9 Düz Bağlayıcı"/>
          <p:cNvCxnSpPr/>
          <p:nvPr/>
        </p:nvCxnSpPr>
        <p:spPr>
          <a:xfrm>
            <a:off x="756000" y="3789040"/>
            <a:ext cx="8388000" cy="0"/>
          </a:xfrm>
          <a:prstGeom prst="line">
            <a:avLst/>
          </a:prstGeom>
          <a:ln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graphicFrame>
        <p:nvGraphicFramePr>
          <p:cNvPr id="11" name="10 Tablo"/>
          <p:cNvGraphicFramePr>
            <a:graphicFrameLocks noGrp="1"/>
          </p:cNvGraphicFramePr>
          <p:nvPr/>
        </p:nvGraphicFramePr>
        <p:xfrm>
          <a:off x="1619672" y="3933056"/>
          <a:ext cx="6624736" cy="2792695"/>
        </p:xfrm>
        <a:graphic>
          <a:graphicData uri="http://schemas.openxmlformats.org/drawingml/2006/table">
            <a:tbl>
              <a:tblPr/>
              <a:tblGrid>
                <a:gridCol w="3916703"/>
                <a:gridCol w="856779"/>
                <a:gridCol w="1851254"/>
              </a:tblGrid>
              <a:tr h="456051">
                <a:tc>
                  <a:txBody>
                    <a:bodyPr/>
                    <a:lstStyle/>
                    <a:p>
                      <a:pPr algn="ctr" fontAlgn="t"/>
                      <a:r>
                        <a:rPr lang="tr-TR" sz="1100" b="1" i="0" u="none" strike="noStrike" dirty="0" smtClean="0">
                          <a:solidFill>
                            <a:srgbClr val="000000"/>
                          </a:solidFill>
                          <a:latin typeface="Andale WT"/>
                        </a:rPr>
                        <a:t>Dergi Adı</a:t>
                      </a:r>
                      <a:endParaRPr lang="tr-TR" sz="1100" b="1" i="0" u="none" strike="noStrike" dirty="0">
                        <a:solidFill>
                          <a:srgbClr val="000000"/>
                        </a:solidFill>
                        <a:latin typeface="Andale W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1" i="0" u="none" strike="noStrike" dirty="0" smtClean="0">
                          <a:solidFill>
                            <a:srgbClr val="000000"/>
                          </a:solidFill>
                          <a:latin typeface="Andale WT"/>
                        </a:rPr>
                        <a:t>Etki</a:t>
                      </a:r>
                      <a:r>
                        <a:rPr lang="tr-TR" sz="1100" b="1" i="0" u="none" strike="noStrike" baseline="0" dirty="0" smtClean="0">
                          <a:solidFill>
                            <a:srgbClr val="000000"/>
                          </a:solidFill>
                          <a:latin typeface="Andale WT"/>
                        </a:rPr>
                        <a:t> Değeri</a:t>
                      </a:r>
                      <a:r>
                        <a:rPr lang="tr-TR" sz="1100" b="1" i="0" u="none" strike="noStrike" dirty="0" smtClean="0">
                          <a:solidFill>
                            <a:srgbClr val="000000"/>
                          </a:solidFill>
                          <a:latin typeface="Andale WT"/>
                        </a:rPr>
                        <a:t/>
                      </a:r>
                      <a:br>
                        <a:rPr lang="tr-TR" sz="1100" b="1" i="0" u="none" strike="noStrike" dirty="0" smtClean="0">
                          <a:solidFill>
                            <a:srgbClr val="000000"/>
                          </a:solidFill>
                          <a:latin typeface="Andale WT"/>
                        </a:rPr>
                      </a:br>
                      <a:r>
                        <a:rPr lang="tr-TR" sz="1100" b="1" i="0" u="none" strike="noStrike" dirty="0" smtClean="0">
                          <a:solidFill>
                            <a:srgbClr val="000000"/>
                          </a:solidFill>
                          <a:latin typeface="Andale WT"/>
                        </a:rPr>
                        <a:t>(IF-2010)</a:t>
                      </a:r>
                      <a:endParaRPr lang="tr-TR" sz="1100" b="1" i="0" u="none" strike="noStrike" dirty="0">
                        <a:solidFill>
                          <a:srgbClr val="000000"/>
                        </a:solidFill>
                        <a:latin typeface="Andale W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1" i="0" u="none" strike="noStrike" dirty="0">
                          <a:solidFill>
                            <a:srgbClr val="000000"/>
                          </a:solidFill>
                          <a:latin typeface="Andale WT"/>
                        </a:rPr>
                        <a:t>TR Adresli </a:t>
                      </a:r>
                      <a:r>
                        <a:rPr lang="tr-TR" sz="1100" b="1" i="0" u="none" strike="noStrike" dirty="0" smtClean="0">
                          <a:solidFill>
                            <a:srgbClr val="000000"/>
                          </a:solidFill>
                          <a:latin typeface="Andale WT"/>
                        </a:rPr>
                        <a:t/>
                      </a:r>
                      <a:br>
                        <a:rPr lang="tr-TR" sz="1100" b="1" i="0" u="none" strike="noStrike" dirty="0" smtClean="0">
                          <a:solidFill>
                            <a:srgbClr val="000000"/>
                          </a:solidFill>
                          <a:latin typeface="Andale WT"/>
                        </a:rPr>
                      </a:br>
                      <a:r>
                        <a:rPr lang="tr-TR" sz="1100" b="1" i="0" u="none" strike="noStrike" dirty="0" smtClean="0">
                          <a:solidFill>
                            <a:srgbClr val="000000"/>
                          </a:solidFill>
                          <a:latin typeface="Andale WT"/>
                        </a:rPr>
                        <a:t>Yayın Sayısı</a:t>
                      </a:r>
                    </a:p>
                    <a:p>
                      <a:pPr algn="ctr" fontAlgn="b"/>
                      <a:r>
                        <a:rPr lang="tr-TR" sz="1100" b="1" i="0" u="none" strike="noStrike" dirty="0" smtClean="0">
                          <a:solidFill>
                            <a:srgbClr val="000000"/>
                          </a:solidFill>
                          <a:latin typeface="Andale WT"/>
                        </a:rPr>
                        <a:t>79-2011</a:t>
                      </a:r>
                      <a:endParaRPr lang="tr-TR" sz="1100" b="1" i="0" u="none" strike="noStrike" dirty="0">
                        <a:solidFill>
                          <a:srgbClr val="000000"/>
                        </a:solidFill>
                        <a:latin typeface="Andale W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28025">
                <a:tc>
                  <a:txBody>
                    <a:bodyPr/>
                    <a:lstStyle/>
                    <a:p>
                      <a:pPr algn="l" fontAlgn="b"/>
                      <a:r>
                        <a:rPr lang="tr-TR" sz="1100" b="0" i="0" u="none" strike="noStrike" dirty="0" smtClean="0">
                          <a:solidFill>
                            <a:srgbClr val="000000"/>
                          </a:solidFill>
                          <a:latin typeface="Tahoma"/>
                        </a:rPr>
                        <a:t>NATURE </a:t>
                      </a:r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NANOTECHNOLOGY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 dirty="0">
                          <a:solidFill>
                            <a:schemeClr val="tx1"/>
                          </a:solidFill>
                          <a:latin typeface="Tahoma"/>
                        </a:rPr>
                        <a:t>30,32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 dirty="0">
                          <a:solidFill>
                            <a:schemeClr val="tx1"/>
                          </a:solidFill>
                          <a:latin typeface="Tahoma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28025">
                <a:tc>
                  <a:txBody>
                    <a:bodyPr/>
                    <a:lstStyle/>
                    <a:p>
                      <a:pPr algn="l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NATURE MATERIALS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 dirty="0">
                          <a:solidFill>
                            <a:schemeClr val="tx1"/>
                          </a:solidFill>
                          <a:latin typeface="Tahoma"/>
                        </a:rPr>
                        <a:t>29,92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100" b="0" i="0" u="none" strike="noStrike">
                          <a:solidFill>
                            <a:schemeClr val="tx1"/>
                          </a:solidFill>
                          <a:latin typeface="Andale WT"/>
                        </a:rPr>
                        <a:t>5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28025">
                <a:tc>
                  <a:txBody>
                    <a:bodyPr/>
                    <a:lstStyle/>
                    <a:p>
                      <a:pPr algn="l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CELL STEM CELL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 dirty="0">
                          <a:solidFill>
                            <a:schemeClr val="tx1"/>
                          </a:solidFill>
                          <a:latin typeface="Tahoma"/>
                        </a:rPr>
                        <a:t>25,94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 dirty="0">
                          <a:solidFill>
                            <a:schemeClr val="tx1"/>
                          </a:solidFill>
                          <a:latin typeface="Tahoma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28025">
                <a:tc>
                  <a:txBody>
                    <a:bodyPr/>
                    <a:lstStyle/>
                    <a:p>
                      <a:pPr algn="l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PROGRESS IN POLYMER SCIENCE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>
                          <a:solidFill>
                            <a:schemeClr val="tx1"/>
                          </a:solidFill>
                          <a:latin typeface="Tahoma"/>
                        </a:rPr>
                        <a:t>22,87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100" b="0" i="0" u="none" strike="noStrike" dirty="0">
                          <a:solidFill>
                            <a:schemeClr val="tx1"/>
                          </a:solidFill>
                          <a:latin typeface="Andale WT"/>
                        </a:rPr>
                        <a:t>13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28025">
                <a:tc>
                  <a:txBody>
                    <a:bodyPr/>
                    <a:lstStyle/>
                    <a:p>
                      <a:pPr algn="l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MATERIALS SCIENCE &amp; ENGINEERING R-REPORTS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>
                          <a:solidFill>
                            <a:schemeClr val="tx1"/>
                          </a:solidFill>
                          <a:latin typeface="Tahoma"/>
                        </a:rPr>
                        <a:t>19,75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 dirty="0">
                          <a:solidFill>
                            <a:schemeClr val="tx1"/>
                          </a:solidFill>
                          <a:latin typeface="Tahoma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28025">
                <a:tc>
                  <a:txBody>
                    <a:bodyPr/>
                    <a:lstStyle/>
                    <a:p>
                      <a:pPr algn="l" fontAlgn="b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PROGRESS IN MATERIALS SCIENCE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>
                          <a:solidFill>
                            <a:schemeClr val="tx1"/>
                          </a:solidFill>
                          <a:latin typeface="Tahoma"/>
                        </a:rPr>
                        <a:t>16,65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100" b="0" i="0" u="none" strike="noStrike" dirty="0">
                          <a:solidFill>
                            <a:schemeClr val="tx1"/>
                          </a:solidFill>
                          <a:latin typeface="Andale WT"/>
                        </a:rPr>
                        <a:t>0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2802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ANNUAL REVIEW OF MARINE SCIENCE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>
                          <a:solidFill>
                            <a:schemeClr val="tx1"/>
                          </a:solidFill>
                          <a:latin typeface="Tahoma"/>
                        </a:rPr>
                        <a:t>15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100" b="0" i="0" u="none" strike="noStrike" dirty="0">
                          <a:solidFill>
                            <a:schemeClr val="tx1"/>
                          </a:solidFill>
                          <a:latin typeface="Andale WT"/>
                        </a:rPr>
                        <a:t>1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28025">
                <a:tc>
                  <a:txBody>
                    <a:bodyPr/>
                    <a:lstStyle/>
                    <a:p>
                      <a:pPr algn="l" fontAlgn="b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NANO LETTERS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>
                          <a:solidFill>
                            <a:schemeClr val="tx1"/>
                          </a:solidFill>
                          <a:latin typeface="Tahoma"/>
                        </a:rPr>
                        <a:t>12,21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100" b="0" i="0" u="none" strike="noStrike" dirty="0">
                          <a:solidFill>
                            <a:schemeClr val="tx1"/>
                          </a:solidFill>
                          <a:latin typeface="Andale WT"/>
                        </a:rPr>
                        <a:t>9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28025">
                <a:tc>
                  <a:txBody>
                    <a:bodyPr/>
                    <a:lstStyle/>
                    <a:p>
                      <a:pPr algn="l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NANO TODAY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>
                          <a:solidFill>
                            <a:schemeClr val="tx1"/>
                          </a:solidFill>
                          <a:latin typeface="Tahoma"/>
                        </a:rPr>
                        <a:t>11,75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100" b="0" i="0" u="none" strike="noStrike" dirty="0">
                          <a:solidFill>
                            <a:schemeClr val="tx1"/>
                          </a:solidFill>
                          <a:latin typeface="Andale WT"/>
                        </a:rPr>
                        <a:t>1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2802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ANNUAL REVIEW OF BIOMEDICAL ENGINEERING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>
                          <a:solidFill>
                            <a:schemeClr val="tx1"/>
                          </a:solidFill>
                          <a:latin typeface="Tahoma"/>
                        </a:rPr>
                        <a:t>11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100" b="0" i="0" u="none" strike="noStrike" dirty="0">
                          <a:solidFill>
                            <a:schemeClr val="tx1"/>
                          </a:solidFill>
                          <a:latin typeface="Andale WT"/>
                        </a:rPr>
                        <a:t>0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2747</TotalTime>
  <Words>2561</Words>
  <Application>Microsoft Office PowerPoint</Application>
  <PresentationFormat>Ekran Gösterisi (4:3)</PresentationFormat>
  <Paragraphs>1090</Paragraphs>
  <Slides>26</Slides>
  <Notes>24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26</vt:i4>
      </vt:variant>
    </vt:vector>
  </HeadingPairs>
  <TitlesOfParts>
    <vt:vector size="27" baseType="lpstr">
      <vt:lpstr>Ofis Teması</vt:lpstr>
      <vt:lpstr>Türkiye Adresli Bilimsel Yayınlarda,           Dergi ve Kaynakça Analizi (1979-2011) </vt:lpstr>
      <vt:lpstr>Slayt 2</vt:lpstr>
      <vt:lpstr>Slayt 3</vt:lpstr>
      <vt:lpstr>Slayt 4</vt:lpstr>
      <vt:lpstr>Slayt 5</vt:lpstr>
      <vt:lpstr>Slayt 6</vt:lpstr>
      <vt:lpstr>Slayt 7</vt:lpstr>
      <vt:lpstr>Slayt 8</vt:lpstr>
      <vt:lpstr>Slayt 9</vt:lpstr>
      <vt:lpstr>Slayt 10</vt:lpstr>
      <vt:lpstr>Slayt 11</vt:lpstr>
      <vt:lpstr>Slayt 12</vt:lpstr>
      <vt:lpstr>Slayt 13</vt:lpstr>
      <vt:lpstr>Slayt 14</vt:lpstr>
      <vt:lpstr>Slayt 15</vt:lpstr>
      <vt:lpstr>Slayt 16</vt:lpstr>
      <vt:lpstr>Slayt 17</vt:lpstr>
      <vt:lpstr>Slayt 18</vt:lpstr>
      <vt:lpstr>Slayt 19</vt:lpstr>
      <vt:lpstr>Slayt 20</vt:lpstr>
      <vt:lpstr>Slayt 21</vt:lpstr>
      <vt:lpstr>Slayt 22</vt:lpstr>
      <vt:lpstr>Slayt 23</vt:lpstr>
      <vt:lpstr>Slayt 24</vt:lpstr>
      <vt:lpstr>Slayt 25</vt:lpstr>
      <vt:lpstr>Slayt 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Erdal AKILLI</dc:creator>
  <cp:lastModifiedBy>Serpil YETGIN</cp:lastModifiedBy>
  <cp:revision>265</cp:revision>
  <dcterms:created xsi:type="dcterms:W3CDTF">2012-04-19T07:25:39Z</dcterms:created>
  <dcterms:modified xsi:type="dcterms:W3CDTF">2012-05-26T14:26:20Z</dcterms:modified>
</cp:coreProperties>
</file>