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75" r:id="rId4"/>
    <p:sldId id="276" r:id="rId5"/>
    <p:sldId id="283" r:id="rId6"/>
    <p:sldId id="266" r:id="rId7"/>
    <p:sldId id="282" r:id="rId8"/>
    <p:sldId id="278" r:id="rId9"/>
    <p:sldId id="279" r:id="rId10"/>
    <p:sldId id="280" r:id="rId11"/>
    <p:sldId id="281" r:id="rId12"/>
    <p:sldId id="267" r:id="rId13"/>
    <p:sldId id="268" r:id="rId14"/>
    <p:sldId id="284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5D1550-2DED-4707-ACA2-119036059BC8}" type="datetimeFigureOut">
              <a:rPr lang="tr-TR" smtClean="0"/>
              <a:pPr/>
              <a:t>30.05.2012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C57B91-0557-4BBA-836B-6935F3E5220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D1550-2DED-4707-ACA2-119036059BC8}" type="datetimeFigureOut">
              <a:rPr lang="tr-TR" smtClean="0"/>
              <a:pPr/>
              <a:t>30.05.2012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C57B91-0557-4BBA-836B-6935F3E5220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D1550-2DED-4707-ACA2-119036059BC8}" type="datetimeFigureOut">
              <a:rPr lang="tr-TR" smtClean="0"/>
              <a:pPr/>
              <a:t>30.05.2012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C57B91-0557-4BBA-836B-6935F3E5220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D1550-2DED-4707-ACA2-119036059BC8}" type="datetimeFigureOut">
              <a:rPr lang="tr-TR" smtClean="0"/>
              <a:pPr/>
              <a:t>30.05.2012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C57B91-0557-4BBA-836B-6935F3E5220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D1550-2DED-4707-ACA2-119036059BC8}" type="datetimeFigureOut">
              <a:rPr lang="tr-TR" smtClean="0"/>
              <a:pPr/>
              <a:t>30.05.2012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C57B91-0557-4BBA-836B-6935F3E5220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D1550-2DED-4707-ACA2-119036059BC8}" type="datetimeFigureOut">
              <a:rPr lang="tr-TR" smtClean="0"/>
              <a:pPr/>
              <a:t>30.05.2012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C57B91-0557-4BBA-836B-6935F3E5220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D1550-2DED-4707-ACA2-119036059BC8}" type="datetimeFigureOut">
              <a:rPr lang="tr-TR" smtClean="0"/>
              <a:pPr/>
              <a:t>30.05.2012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C57B91-0557-4BBA-836B-6935F3E5220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D1550-2DED-4707-ACA2-119036059BC8}" type="datetimeFigureOut">
              <a:rPr lang="tr-TR" smtClean="0"/>
              <a:pPr/>
              <a:t>30.05.2012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C57B91-0557-4BBA-836B-6935F3E5220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D1550-2DED-4707-ACA2-119036059BC8}" type="datetimeFigureOut">
              <a:rPr lang="tr-TR" smtClean="0"/>
              <a:pPr/>
              <a:t>30.05.2012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C57B91-0557-4BBA-836B-6935F3E5220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F5D1550-2DED-4707-ACA2-119036059BC8}" type="datetimeFigureOut">
              <a:rPr lang="tr-TR" smtClean="0"/>
              <a:pPr/>
              <a:t>30.05.2012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C57B91-0557-4BBA-836B-6935F3E5220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5D1550-2DED-4707-ACA2-119036059BC8}" type="datetimeFigureOut">
              <a:rPr lang="tr-TR" smtClean="0"/>
              <a:pPr/>
              <a:t>30.05.2012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C57B91-0557-4BBA-836B-6935F3E5220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F5D1550-2DED-4707-ACA2-119036059BC8}" type="datetimeFigureOut">
              <a:rPr lang="tr-TR" smtClean="0"/>
              <a:pPr/>
              <a:t>30.05.2012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AC57B91-0557-4BBA-836B-6935F3E5220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i="1" dirty="0"/>
              <a:t>"İstanbul Üniversitesi Açık Erişim Arşivi"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4928"/>
          </a:xfrm>
        </p:spPr>
        <p:txBody>
          <a:bodyPr/>
          <a:lstStyle/>
          <a:p>
            <a:r>
              <a:rPr lang="tr-TR" dirty="0" smtClean="0"/>
              <a:t>www.</a:t>
            </a:r>
            <a:r>
              <a:rPr lang="tr-TR" dirty="0" err="1" smtClean="0"/>
              <a:t>iudergi</a:t>
            </a:r>
            <a:r>
              <a:rPr lang="tr-TR" dirty="0" smtClean="0"/>
              <a:t>.com</a:t>
            </a:r>
            <a:endParaRPr lang="tr-TR" dirty="0"/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2743200" y="5949280"/>
            <a:ext cx="4421088" cy="694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lang="tr-TR" sz="3200" b="1" dirty="0" err="1"/>
              <a:t>Prof.Dr</a:t>
            </a:r>
            <a:r>
              <a:rPr lang="tr-TR" sz="3200" b="1" dirty="0"/>
              <a:t>. Veysel BOZKURT, </a:t>
            </a:r>
            <a:endParaRPr lang="tr-TR" sz="3200" b="1" dirty="0" smtClean="0"/>
          </a:p>
          <a:p>
            <a:pPr lvl="0" algn="ctr">
              <a:spcBef>
                <a:spcPct val="20000"/>
              </a:spcBef>
            </a:pPr>
            <a:r>
              <a:rPr lang="tr-TR" sz="3200" b="1" dirty="0" smtClean="0"/>
              <a:t>İstanbul Üniversitesi Yayınlar Koordinatörü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tr-TR" dirty="0" smtClean="0"/>
              <a:t>Editörlerde farkındalık yaratma çalışmaları yapıldı.</a:t>
            </a:r>
          </a:p>
          <a:p>
            <a:pPr>
              <a:lnSpc>
                <a:spcPct val="130000"/>
              </a:lnSpc>
            </a:pPr>
            <a:r>
              <a:rPr lang="tr-TR" dirty="0" smtClean="0"/>
              <a:t>Açık Erişim </a:t>
            </a:r>
            <a:r>
              <a:rPr lang="tr-TR" dirty="0"/>
              <a:t>S</a:t>
            </a:r>
            <a:r>
              <a:rPr lang="tr-TR" dirty="0" smtClean="0"/>
              <a:t>istemi indeksler tarafından taranma sürecini kolaylaştırdı.</a:t>
            </a:r>
          </a:p>
          <a:p>
            <a:pPr>
              <a:lnSpc>
                <a:spcPct val="130000"/>
              </a:lnSpc>
            </a:pPr>
            <a:r>
              <a:rPr lang="tr-TR" dirty="0" smtClean="0"/>
              <a:t>Açık erişimle birlikte matbuu basılan dergilerin tirajları yarıya indirildi.</a:t>
            </a:r>
          </a:p>
          <a:p>
            <a:pPr>
              <a:lnSpc>
                <a:spcPct val="130000"/>
              </a:lnSpc>
            </a:pPr>
            <a:r>
              <a:rPr lang="tr-TR" dirty="0" smtClean="0"/>
              <a:t>Maliyetler azaltılmış oldu.</a:t>
            </a:r>
          </a:p>
          <a:p>
            <a:pPr>
              <a:lnSpc>
                <a:spcPct val="130000"/>
              </a:lnSpc>
              <a:buNone/>
            </a:pPr>
            <a:endParaRPr lang="tr-TR" dirty="0" smtClean="0"/>
          </a:p>
          <a:p>
            <a:pPr>
              <a:lnSpc>
                <a:spcPct val="130000"/>
              </a:lnSpc>
            </a:pPr>
            <a:endParaRPr lang="tr-TR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İndeksler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tr-TR" dirty="0" smtClean="0"/>
              <a:t>Makalelerin yüklenmesi ile birlikte erişilebilirlik kolaylaştı.</a:t>
            </a:r>
          </a:p>
          <a:p>
            <a:pPr>
              <a:lnSpc>
                <a:spcPct val="130000"/>
              </a:lnSpc>
            </a:pPr>
            <a:r>
              <a:rPr lang="tr-TR" dirty="0" smtClean="0"/>
              <a:t>Sitemizin ziyaret sayısında ciddi bir artış oldu.</a:t>
            </a:r>
          </a:p>
          <a:p>
            <a:pPr>
              <a:lnSpc>
                <a:spcPct val="130000"/>
              </a:lnSpc>
            </a:pPr>
            <a:r>
              <a:rPr lang="tr-TR" dirty="0" smtClean="0"/>
              <a:t>Makaleler Google’daki taramalarda daha üst sıralarda çıkmaya başladı.</a:t>
            </a:r>
          </a:p>
          <a:p>
            <a:pPr>
              <a:lnSpc>
                <a:spcPct val="130000"/>
              </a:lnSpc>
            </a:pPr>
            <a:r>
              <a:rPr lang="tr-TR" dirty="0" smtClean="0"/>
              <a:t>Hiç bilinmeyen dergiler bilinir hale geldi.</a:t>
            </a:r>
          </a:p>
          <a:p>
            <a:pPr>
              <a:lnSpc>
                <a:spcPct val="130000"/>
              </a:lnSpc>
            </a:pPr>
            <a:r>
              <a:rPr lang="tr-TR" dirty="0" smtClean="0"/>
              <a:t>Dergilerin tanınırlığının artmasıyla birlikte dergilere ulaşan makale sayısında artış oldu.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Erişilebilirlik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tr-TR" dirty="0" smtClean="0"/>
              <a:t>Editörlerin motivasyon sorunu</a:t>
            </a:r>
          </a:p>
          <a:p>
            <a:pPr>
              <a:lnSpc>
                <a:spcPct val="130000"/>
              </a:lnSpc>
            </a:pPr>
            <a:r>
              <a:rPr lang="tr-TR" dirty="0" smtClean="0"/>
              <a:t>Teknolojiye karşı direnç</a:t>
            </a:r>
          </a:p>
          <a:p>
            <a:pPr>
              <a:lnSpc>
                <a:spcPct val="130000"/>
              </a:lnSpc>
            </a:pPr>
            <a:r>
              <a:rPr lang="tr-TR" dirty="0" smtClean="0"/>
              <a:t>Sistemin kullanımına yönelik sorunlar</a:t>
            </a:r>
          </a:p>
          <a:p>
            <a:pPr>
              <a:lnSpc>
                <a:spcPct val="130000"/>
              </a:lnSpc>
            </a:pPr>
            <a:r>
              <a:rPr lang="tr-TR" dirty="0" smtClean="0"/>
              <a:t>Bürokrasi sorunu ve mevzuat</a:t>
            </a:r>
          </a:p>
          <a:p>
            <a:pPr>
              <a:lnSpc>
                <a:spcPct val="130000"/>
              </a:lnSpc>
            </a:pPr>
            <a:r>
              <a:rPr lang="tr-TR" dirty="0" smtClean="0"/>
              <a:t>Telif Hakları konusunda kaygılar</a:t>
            </a:r>
          </a:p>
          <a:p>
            <a:pPr>
              <a:lnSpc>
                <a:spcPct val="130000"/>
              </a:lnSpc>
            </a:pPr>
            <a:endParaRPr lang="tr-TR" dirty="0" smtClean="0"/>
          </a:p>
          <a:p>
            <a:pPr>
              <a:lnSpc>
                <a:spcPct val="130000"/>
              </a:lnSpc>
            </a:pPr>
            <a:endParaRPr lang="tr-TR" dirty="0" smtClean="0"/>
          </a:p>
          <a:p>
            <a:pPr>
              <a:lnSpc>
                <a:spcPct val="130000"/>
              </a:lnSpc>
            </a:pP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806896" y="274638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Sorunlar…	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Arşivlerin tamamının yüklenmesi (taramalar devam ediyor)</a:t>
            </a:r>
          </a:p>
          <a:p>
            <a:r>
              <a:rPr lang="tr-TR" dirty="0" smtClean="0"/>
              <a:t>Açık erişim sisteminin sürdürülmesi</a:t>
            </a:r>
          </a:p>
          <a:p>
            <a:r>
              <a:rPr lang="tr-TR" dirty="0" smtClean="0"/>
              <a:t>Web sayfasının görselliğinin artırılması ve kullanıcı dostu hale getirilmesi</a:t>
            </a:r>
          </a:p>
          <a:p>
            <a:r>
              <a:rPr lang="tr-TR" dirty="0" smtClean="0"/>
              <a:t>Süreci kolaylaştırmak için mevzuat değiştirme çalışmaları</a:t>
            </a:r>
          </a:p>
          <a:p>
            <a:r>
              <a:rPr lang="tr-TR" dirty="0" smtClean="0"/>
              <a:t>İsteksiz editörlerin ikna edilmesi</a:t>
            </a:r>
          </a:p>
          <a:p>
            <a:r>
              <a:rPr lang="tr-TR" dirty="0" smtClean="0"/>
              <a:t>İndekslerde taranmak için dergilerin belirli standartlara ulaştırılması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Geleceğe Yönelik Planlar	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2636913"/>
            <a:ext cx="8229600" cy="1152127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    TEŞEKKÜRLER…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0658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www.</a:t>
            </a:r>
            <a:r>
              <a:rPr lang="tr-TR" b="1" dirty="0" err="1" smtClean="0"/>
              <a:t>iudergi</a:t>
            </a:r>
            <a:r>
              <a:rPr lang="tr-TR" b="1" dirty="0" smtClean="0"/>
              <a:t>.com</a:t>
            </a:r>
            <a:endParaRPr lang="tr-TR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tr-TR" dirty="0" smtClean="0"/>
              <a:t>Süreli yayın sayısı : 64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Tam metin makale sayısı yaklaşık : 15000 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Mevcut arşivin ¾’ü yüklenmiş durumda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Tamamı Açık Erişim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Aylık </a:t>
            </a:r>
            <a:r>
              <a:rPr lang="tr-TR" dirty="0" smtClean="0"/>
              <a:t>ortalama ziyaret : 6000 tekil</a:t>
            </a:r>
          </a:p>
          <a:p>
            <a:pPr>
              <a:lnSpc>
                <a:spcPct val="120000"/>
              </a:lnSpc>
            </a:pPr>
            <a:endParaRPr lang="tr-TR" dirty="0" smtClean="0"/>
          </a:p>
          <a:p>
            <a:pPr>
              <a:lnSpc>
                <a:spcPct val="120000"/>
              </a:lnSpc>
            </a:pP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Sayılarla </a:t>
            </a:r>
            <a:r>
              <a:rPr lang="tr-TR" dirty="0" err="1" smtClean="0">
                <a:solidFill>
                  <a:schemeClr val="tx1"/>
                </a:solidFill>
              </a:rPr>
              <a:t>www.iudergi.com</a:t>
            </a:r>
            <a:r>
              <a:rPr lang="tr-TR" dirty="0" smtClean="0">
                <a:solidFill>
                  <a:schemeClr val="tx1"/>
                </a:solidFill>
              </a:rPr>
              <a:t>	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2267744" y="1700808"/>
            <a:ext cx="6347048" cy="1512168"/>
          </a:xfrm>
        </p:spPr>
        <p:txBody>
          <a:bodyPr/>
          <a:lstStyle/>
          <a:p>
            <a:r>
              <a:rPr lang="tr-TR" dirty="0" smtClean="0"/>
              <a:t>Türkiyat Mecmuası </a:t>
            </a:r>
          </a:p>
          <a:p>
            <a:pPr>
              <a:buNone/>
            </a:pPr>
            <a:r>
              <a:rPr lang="tr-TR" dirty="0" smtClean="0"/>
              <a:t>   1925 yılından bu yana</a:t>
            </a:r>
          </a:p>
          <a:p>
            <a:pPr>
              <a:buNone/>
            </a:pPr>
            <a:r>
              <a:rPr lang="tr-TR" dirty="0" smtClean="0"/>
              <a:t>   433 makale</a:t>
            </a:r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Örnekler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5" name="1 İçerik Yer Tutucusu"/>
          <p:cNvSpPr txBox="1">
            <a:spLocks/>
          </p:cNvSpPr>
          <p:nvPr/>
        </p:nvSpPr>
        <p:spPr>
          <a:xfrm>
            <a:off x="2267744" y="3645024"/>
            <a:ext cx="6347048" cy="165618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tr-TR" sz="2800" dirty="0" smtClean="0"/>
              <a:t>İktisat Fakültesi Mecmuası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tr-TR" sz="2800" dirty="0"/>
              <a:t> </a:t>
            </a:r>
            <a:r>
              <a:rPr lang="tr-TR" sz="2800" dirty="0" smtClean="0"/>
              <a:t> 1939 yılından bu yana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tr-T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898 makale… (yüklemeler</a:t>
            </a:r>
            <a:r>
              <a:rPr kumimoji="0" lang="tr-TR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devam ediyor)</a:t>
            </a:r>
            <a:endParaRPr kumimoji="0" lang="tr-T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tr-T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tr-T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2" name="Picture 2" descr="http://www.iudergi.com/turkiy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1227686" cy="1785726"/>
          </a:xfrm>
          <a:prstGeom prst="rect">
            <a:avLst/>
          </a:prstGeom>
          <a:noFill/>
        </p:spPr>
      </p:pic>
      <p:pic>
        <p:nvPicPr>
          <p:cNvPr id="9" name="Picture 4" descr="http://www.iudergi.com/ico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645024"/>
            <a:ext cx="1207740" cy="1714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2267744" y="1700808"/>
            <a:ext cx="6347048" cy="1512168"/>
          </a:xfrm>
        </p:spPr>
        <p:txBody>
          <a:bodyPr/>
          <a:lstStyle/>
          <a:p>
            <a:r>
              <a:rPr lang="tr-TR" dirty="0" smtClean="0"/>
              <a:t>Hukuk Fakültesi Mecmuası </a:t>
            </a:r>
          </a:p>
          <a:p>
            <a:pPr>
              <a:buNone/>
            </a:pPr>
            <a:r>
              <a:rPr lang="tr-TR" dirty="0" smtClean="0"/>
              <a:t>  1930 yılından bu yana </a:t>
            </a:r>
          </a:p>
          <a:p>
            <a:pPr>
              <a:buNone/>
            </a:pPr>
            <a:r>
              <a:rPr lang="tr-TR" dirty="0" smtClean="0"/>
              <a:t>  1983 makale…</a:t>
            </a:r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Örnekler…</a:t>
            </a:r>
            <a:endParaRPr lang="tr-TR" dirty="0"/>
          </a:p>
        </p:txBody>
      </p:sp>
      <p:pic>
        <p:nvPicPr>
          <p:cNvPr id="10242" name="Picture 2" descr="http://www.iudergi.com/ico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1287422" cy="1660774"/>
          </a:xfrm>
          <a:prstGeom prst="rect">
            <a:avLst/>
          </a:prstGeom>
          <a:noFill/>
        </p:spPr>
      </p:pic>
      <p:sp>
        <p:nvSpPr>
          <p:cNvPr id="5" name="1 İçerik Yer Tutucusu"/>
          <p:cNvSpPr txBox="1">
            <a:spLocks/>
          </p:cNvSpPr>
          <p:nvPr/>
        </p:nvSpPr>
        <p:spPr>
          <a:xfrm>
            <a:off x="2267744" y="3645024"/>
            <a:ext cx="6563072" cy="24482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tr-TR" sz="2800" dirty="0" smtClean="0"/>
              <a:t>Mukayeseli Hukuk Araştırmaları Dergisi 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tr-TR" sz="2800" dirty="0"/>
              <a:t> </a:t>
            </a:r>
            <a:r>
              <a:rPr lang="tr-TR" sz="2800" dirty="0" smtClean="0"/>
              <a:t> 1957 yılından bu yana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tr-T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402 makale…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tr-T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tr-T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4" name="Picture 4" descr="http://www.iudergi.com/hukukmukaye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37540"/>
            <a:ext cx="1140828" cy="1779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1907704" y="1700808"/>
            <a:ext cx="7416824" cy="1800200"/>
          </a:xfrm>
        </p:spPr>
        <p:txBody>
          <a:bodyPr>
            <a:normAutofit/>
          </a:bodyPr>
          <a:lstStyle/>
          <a:p>
            <a:r>
              <a:rPr lang="tr-TR" dirty="0" err="1" smtClean="0"/>
              <a:t>Annales</a:t>
            </a:r>
            <a:r>
              <a:rPr lang="tr-TR" dirty="0" smtClean="0"/>
              <a:t> de la </a:t>
            </a:r>
            <a:r>
              <a:rPr lang="tr-TR" dirty="0" err="1" smtClean="0"/>
              <a:t>Faculté</a:t>
            </a:r>
            <a:r>
              <a:rPr lang="tr-TR" dirty="0" smtClean="0"/>
              <a:t> de </a:t>
            </a:r>
            <a:r>
              <a:rPr lang="tr-TR" dirty="0" err="1" smtClean="0"/>
              <a:t>Droit</a:t>
            </a:r>
            <a:r>
              <a:rPr lang="tr-TR" dirty="0"/>
              <a:t> </a:t>
            </a:r>
            <a:r>
              <a:rPr lang="tr-TR" dirty="0" err="1" smtClean="0"/>
              <a:t>d’Istanbul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  1951yılından bu yana</a:t>
            </a:r>
          </a:p>
          <a:p>
            <a:pPr>
              <a:buNone/>
            </a:pPr>
            <a:r>
              <a:rPr lang="tr-TR" dirty="0" smtClean="0"/>
              <a:t>  876 makale...</a:t>
            </a:r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Örnekler…</a:t>
            </a:r>
            <a:endParaRPr lang="tr-TR" dirty="0"/>
          </a:p>
        </p:txBody>
      </p:sp>
      <p:sp>
        <p:nvSpPr>
          <p:cNvPr id="5" name="1 İçerik Yer Tutucusu"/>
          <p:cNvSpPr txBox="1">
            <a:spLocks/>
          </p:cNvSpPr>
          <p:nvPr/>
        </p:nvSpPr>
        <p:spPr>
          <a:xfrm>
            <a:off x="1907704" y="3573016"/>
            <a:ext cx="6563072" cy="187220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tr-TR" sz="2800" dirty="0" smtClean="0"/>
              <a:t>Sosyoloji Konferansları Dergisi 1960 yılından bu yana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tr-TR" sz="2800" dirty="0" smtClean="0"/>
              <a:t>  437 makale...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tr-T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tr-T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698" name="Picture 2" descr="http://www.iudergi.com/huk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027" y="1520999"/>
            <a:ext cx="1091598" cy="1691978"/>
          </a:xfrm>
          <a:prstGeom prst="rect">
            <a:avLst/>
          </a:prstGeom>
          <a:noFill/>
        </p:spPr>
      </p:pic>
      <p:pic>
        <p:nvPicPr>
          <p:cNvPr id="29700" name="Picture 4" descr="http://www.iudergi.com/iktisatsosyoloj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794" y="3573016"/>
            <a:ext cx="1174064" cy="1526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tr-TR" dirty="0" smtClean="0"/>
              <a:t>2010 yılı başlangıç...</a:t>
            </a:r>
          </a:p>
          <a:p>
            <a:pPr>
              <a:lnSpc>
                <a:spcPct val="130000"/>
              </a:lnSpc>
            </a:pPr>
            <a:r>
              <a:rPr lang="tr-TR" dirty="0" smtClean="0"/>
              <a:t>İstanbul Üniversitesi yönetiminin talebi</a:t>
            </a:r>
          </a:p>
          <a:p>
            <a:r>
              <a:rPr lang="tr-TR" dirty="0" smtClean="0"/>
              <a:t>Teknik altyapının bir Rektör </a:t>
            </a:r>
            <a:r>
              <a:rPr lang="tr-TR" dirty="0"/>
              <a:t>Y</a:t>
            </a:r>
            <a:r>
              <a:rPr lang="tr-TR" dirty="0" smtClean="0"/>
              <a:t>ardımcısı başkanlığında SAM tarafından oluşturulması</a:t>
            </a:r>
          </a:p>
          <a:p>
            <a:r>
              <a:rPr lang="tr-TR" dirty="0" smtClean="0"/>
              <a:t>2011’de İ.Ü. Yayınlar Koordinatörlüğü’nün kurulması ve devri</a:t>
            </a:r>
          </a:p>
          <a:p>
            <a:r>
              <a:rPr lang="tr-TR" dirty="0" smtClean="0"/>
              <a:t>Bir öğretim üyesi ve 2 uzman görevlendirildi.</a:t>
            </a:r>
          </a:p>
          <a:p>
            <a:pPr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Süreç</a:t>
            </a:r>
            <a:r>
              <a:rPr lang="tr-TR" dirty="0" smtClean="0"/>
              <a:t>…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Editörlere ve yardımcılarına Açık Dergi Sistemi hakkında eğitim verilmesi</a:t>
            </a:r>
          </a:p>
          <a:p>
            <a:r>
              <a:rPr lang="tr-TR" dirty="0" smtClean="0"/>
              <a:t>Teknik konularda danışmanlık</a:t>
            </a:r>
          </a:p>
          <a:p>
            <a:r>
              <a:rPr lang="tr-TR" dirty="0" smtClean="0"/>
              <a:t>Editörlerin ikna süreci</a:t>
            </a:r>
          </a:p>
          <a:p>
            <a:pPr>
              <a:lnSpc>
                <a:spcPct val="130000"/>
              </a:lnSpc>
            </a:pPr>
            <a:r>
              <a:rPr lang="tr-TR" dirty="0" smtClean="0"/>
              <a:t>Dijital ortamda olmayan dergilerin özel bir makinede taranması </a:t>
            </a:r>
          </a:p>
          <a:p>
            <a:r>
              <a:rPr lang="tr-TR" dirty="0" smtClean="0"/>
              <a:t>Taranan makalelerin internet ortamına aktarım süreci</a:t>
            </a:r>
          </a:p>
          <a:p>
            <a:pPr>
              <a:buNone/>
            </a:pPr>
            <a:endParaRPr lang="tr-TR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Yayınlar Koordinatörlüğü	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199</TotalTime>
  <Words>336</Words>
  <Application>Microsoft Office PowerPoint</Application>
  <PresentationFormat>Ekran Gösterisi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Kalabalık</vt:lpstr>
      <vt:lpstr>"İstanbul Üniversitesi Açık Erişim Arşivi"</vt:lpstr>
      <vt:lpstr>www.iudergi.com</vt:lpstr>
      <vt:lpstr>Slayt 3</vt:lpstr>
      <vt:lpstr>Sayılarla www.iudergi.com </vt:lpstr>
      <vt:lpstr>Örnekler…</vt:lpstr>
      <vt:lpstr>Örnekler…</vt:lpstr>
      <vt:lpstr>Örnekler…</vt:lpstr>
      <vt:lpstr>Süreç…</vt:lpstr>
      <vt:lpstr>Yayınlar Koordinatörlüğü </vt:lpstr>
      <vt:lpstr>İndeksler</vt:lpstr>
      <vt:lpstr>Erişilebilirlik</vt:lpstr>
      <vt:lpstr>Sorunlar… </vt:lpstr>
      <vt:lpstr>Geleceğe Yönelik Planlar </vt:lpstr>
      <vt:lpstr>Slayt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"İstanbul Üniversitesi Açık Erişim Arşivi"</dc:title>
  <dc:creator>hakan</dc:creator>
  <cp:lastModifiedBy>YK</cp:lastModifiedBy>
  <cp:revision>29</cp:revision>
  <dcterms:created xsi:type="dcterms:W3CDTF">2012-05-29T12:26:46Z</dcterms:created>
  <dcterms:modified xsi:type="dcterms:W3CDTF">2012-05-30T07:39:08Z</dcterms:modified>
</cp:coreProperties>
</file>