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1" r:id="rId2"/>
    <p:sldId id="579" r:id="rId3"/>
    <p:sldId id="516" r:id="rId4"/>
    <p:sldId id="513" r:id="rId5"/>
    <p:sldId id="588" r:id="rId6"/>
    <p:sldId id="552" r:id="rId7"/>
    <p:sldId id="549" r:id="rId8"/>
    <p:sldId id="551" r:id="rId9"/>
    <p:sldId id="589" r:id="rId10"/>
    <p:sldId id="550" r:id="rId11"/>
    <p:sldId id="555" r:id="rId12"/>
    <p:sldId id="581" r:id="rId13"/>
    <p:sldId id="554" r:id="rId14"/>
    <p:sldId id="556" r:id="rId15"/>
    <p:sldId id="553" r:id="rId16"/>
    <p:sldId id="558" r:id="rId17"/>
    <p:sldId id="559" r:id="rId18"/>
    <p:sldId id="560" r:id="rId19"/>
    <p:sldId id="561" r:id="rId20"/>
    <p:sldId id="562" r:id="rId21"/>
    <p:sldId id="571" r:id="rId22"/>
    <p:sldId id="565" r:id="rId23"/>
    <p:sldId id="587" r:id="rId24"/>
    <p:sldId id="591" r:id="rId25"/>
    <p:sldId id="585" r:id="rId26"/>
    <p:sldId id="583" r:id="rId27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C0000"/>
    <a:srgbClr val="DD8385"/>
    <a:srgbClr val="C0504D"/>
    <a:srgbClr val="A3C1E5"/>
    <a:srgbClr val="D6CCA3"/>
    <a:srgbClr val="99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67" autoAdjust="0"/>
  </p:normalViewPr>
  <p:slideViewPr>
    <p:cSldViewPr>
      <p:cViewPr>
        <p:scale>
          <a:sx n="90" d="100"/>
          <a:sy n="90" d="100"/>
        </p:scale>
        <p:origin x="-81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universite%20ank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ma%20BASAR\Desktop\hastane%20ank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659232307521405"/>
          <c:y val="0.10822537207799979"/>
          <c:w val="0.80571206373894899"/>
          <c:h val="0.8031458438774296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0.17934936792737347"/>
                  <c:y val="-0.1177299744472839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2288399760840721"/>
                  <c:y val="-0.1519626188767039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Sayfa5!$A$5:$A$8</c:f>
              <c:strCache>
                <c:ptCount val="4"/>
                <c:pt idx="0">
                  <c:v>Eğitim Görevlisi</c:v>
                </c:pt>
                <c:pt idx="1">
                  <c:v>Başasistan</c:v>
                </c:pt>
                <c:pt idx="2">
                  <c:v>Uzman</c:v>
                </c:pt>
                <c:pt idx="3">
                  <c:v>Uzmanlık Öğrencisi</c:v>
                </c:pt>
              </c:strCache>
            </c:strRef>
          </c:cat>
          <c:val>
            <c:numRef>
              <c:f>Sayfa5!$B$5:$B$8</c:f>
              <c:numCache>
                <c:formatCode>General</c:formatCode>
                <c:ptCount val="4"/>
                <c:pt idx="0">
                  <c:v>42</c:v>
                </c:pt>
                <c:pt idx="1">
                  <c:v>45</c:v>
                </c:pt>
                <c:pt idx="2">
                  <c:v>89</c:v>
                </c:pt>
                <c:pt idx="3">
                  <c:v>17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183442580454025"/>
          <c:y val="0.18180747700722644"/>
          <c:w val="0.85011457060326645"/>
          <c:h val="0.8181925229927739"/>
        </c:manualLayout>
      </c:layout>
      <c:pie3DChart>
        <c:varyColors val="1"/>
        <c:ser>
          <c:idx val="0"/>
          <c:order val="0"/>
          <c:explosion val="7"/>
          <c:dLbls>
            <c:dLbl>
              <c:idx val="1"/>
              <c:layout>
                <c:manualLayout>
                  <c:x val="-0.16630130099837759"/>
                  <c:y val="-7.227870879409124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5793453505166097"/>
                  <c:y val="-0.201511886854099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ULAKBİM</a:t>
                    </a:r>
                    <a:r>
                      <a:rPr lang="tr-TR" baseline="0" dirty="0" smtClean="0"/>
                      <a:t> </a:t>
                    </a:r>
                    <a:r>
                      <a:rPr lang="en-US" dirty="0" smtClean="0"/>
                      <a:t>EKUAL </a:t>
                    </a:r>
                    <a:r>
                      <a:rPr lang="en-US" dirty="0"/>
                      <a:t>Web sayfası
24%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1.4771959428940993E-3"/>
                  <c:y val="-5.1075010212821854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4.5858677739510488E-2"/>
                  <c:y val="-6.316736657216949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Sayfa10!$B$6:$B$12</c:f>
              <c:strCache>
                <c:ptCount val="7"/>
                <c:pt idx="0">
                  <c:v>Kütüphaneci</c:v>
                </c:pt>
                <c:pt idx="1">
                  <c:v>Üniversite Web sayfası</c:v>
                </c:pt>
                <c:pt idx="2">
                  <c:v>ULAKBİM/EKUAL Web sayfası</c:v>
                </c:pt>
                <c:pt idx="3">
                  <c:v>EKUAL için RSS ekleme</c:v>
                </c:pt>
                <c:pt idx="4">
                  <c:v>Kullanıcıya odaklı sunumlar</c:v>
                </c:pt>
                <c:pt idx="5">
                  <c:v>Eğitim ve konferans sunumları</c:v>
                </c:pt>
                <c:pt idx="6">
                  <c:v>TÜBİTAK EKUAL tartışma listesi</c:v>
                </c:pt>
              </c:strCache>
            </c:strRef>
          </c:cat>
          <c:val>
            <c:numRef>
              <c:f>Sayfa10!$C$6:$C$12</c:f>
              <c:numCache>
                <c:formatCode>General</c:formatCode>
                <c:ptCount val="7"/>
                <c:pt idx="0">
                  <c:v>616</c:v>
                </c:pt>
                <c:pt idx="1">
                  <c:v>2300</c:v>
                </c:pt>
                <c:pt idx="2">
                  <c:v>1645</c:v>
                </c:pt>
                <c:pt idx="3">
                  <c:v>308</c:v>
                </c:pt>
                <c:pt idx="4">
                  <c:v>1030</c:v>
                </c:pt>
                <c:pt idx="5">
                  <c:v>796</c:v>
                </c:pt>
                <c:pt idx="6">
                  <c:v>270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920256723611894E-2"/>
          <c:y val="9.8427078061285547E-2"/>
          <c:w val="0.82073273909736455"/>
          <c:h val="0.80967803988857334"/>
        </c:manualLayout>
      </c:layout>
      <c:pie3DChart>
        <c:varyColors val="1"/>
        <c:ser>
          <c:idx val="0"/>
          <c:order val="0"/>
          <c:explosion val="7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ULAKBİM</a:t>
                    </a:r>
                    <a:r>
                      <a:rPr lang="tr-TR" baseline="0" smtClean="0"/>
                      <a:t> </a:t>
                    </a:r>
                    <a:r>
                      <a:rPr lang="en-US" smtClean="0"/>
                      <a:t>EKUAL </a:t>
                    </a:r>
                    <a:r>
                      <a:rPr lang="en-US"/>
                      <a:t>Web </a:t>
                    </a:r>
                    <a:r>
                      <a:rPr lang="en-US" dirty="0" err="1"/>
                      <a:t>Sayfası</a:t>
                    </a:r>
                    <a:r>
                      <a:rPr lang="en-US" dirty="0"/>
                      <a:t>
27%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'[hastane anket.xlsx]Sayfa11'!$G$4:$G$10</c:f>
              <c:strCache>
                <c:ptCount val="7"/>
                <c:pt idx="0">
                  <c:v>Kütüphaneci</c:v>
                </c:pt>
                <c:pt idx="1">
                  <c:v>Hastane Web Sayfası</c:v>
                </c:pt>
                <c:pt idx="2">
                  <c:v>ULAKBİM/EKUAL Web Sayfası</c:v>
                </c:pt>
                <c:pt idx="3">
                  <c:v>EKUAL İçin RSS Ekleme</c:v>
                </c:pt>
                <c:pt idx="4">
                  <c:v>Kullanıcıya Odaklı Sunumlar</c:v>
                </c:pt>
                <c:pt idx="5">
                  <c:v>Eğitim ve Konferans Sunumları</c:v>
                </c:pt>
                <c:pt idx="6">
                  <c:v>TÜBİTAK EKUAL Tartışma Listesi</c:v>
                </c:pt>
              </c:strCache>
            </c:strRef>
          </c:cat>
          <c:val>
            <c:numRef>
              <c:f>'[hastane anket.xlsx]Sayfa11'!$H$4:$H$10</c:f>
              <c:numCache>
                <c:formatCode>General</c:formatCode>
                <c:ptCount val="7"/>
                <c:pt idx="0">
                  <c:v>24</c:v>
                </c:pt>
                <c:pt idx="1">
                  <c:v>100</c:v>
                </c:pt>
                <c:pt idx="2">
                  <c:v>124</c:v>
                </c:pt>
                <c:pt idx="3">
                  <c:v>20</c:v>
                </c:pt>
                <c:pt idx="4">
                  <c:v>109</c:v>
                </c:pt>
                <c:pt idx="5">
                  <c:v>57</c:v>
                </c:pt>
                <c:pt idx="6">
                  <c:v>33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Sayfa11!$A$1:$A$10</c:f>
              <c:strCache>
                <c:ptCount val="10"/>
                <c:pt idx="0">
                  <c:v>ELSEVIER SD</c:v>
                </c:pt>
                <c:pt idx="1">
                  <c:v>Web of science</c:v>
                </c:pt>
                <c:pt idx="2">
                  <c:v>Taylor &amp; Francis</c:v>
                </c:pt>
                <c:pt idx="3">
                  <c:v>EBSCOHOST </c:v>
                </c:pt>
                <c:pt idx="4">
                  <c:v>ISI Proceedings</c:v>
                </c:pt>
                <c:pt idx="5">
                  <c:v>IEEE</c:v>
                </c:pt>
                <c:pt idx="6">
                  <c:v>BMJ Journals</c:v>
                </c:pt>
                <c:pt idx="7">
                  <c:v>OVID-LWW</c:v>
                </c:pt>
                <c:pt idx="8">
                  <c:v>CABI</c:v>
                </c:pt>
                <c:pt idx="9">
                  <c:v>iThenticate</c:v>
                </c:pt>
              </c:strCache>
            </c:strRef>
          </c:cat>
          <c:val>
            <c:numRef>
              <c:f>Sayfa11!$B$1:$B$10</c:f>
              <c:numCache>
                <c:formatCode>General</c:formatCode>
                <c:ptCount val="10"/>
                <c:pt idx="0">
                  <c:v>2762</c:v>
                </c:pt>
                <c:pt idx="1">
                  <c:v>2559</c:v>
                </c:pt>
                <c:pt idx="2">
                  <c:v>1517</c:v>
                </c:pt>
                <c:pt idx="3">
                  <c:v>1222</c:v>
                </c:pt>
                <c:pt idx="4">
                  <c:v>1146</c:v>
                </c:pt>
                <c:pt idx="5">
                  <c:v>498</c:v>
                </c:pt>
                <c:pt idx="6">
                  <c:v>468</c:v>
                </c:pt>
                <c:pt idx="7">
                  <c:v>340</c:v>
                </c:pt>
                <c:pt idx="8">
                  <c:v>187</c:v>
                </c:pt>
                <c:pt idx="9">
                  <c:v>116</c:v>
                </c:pt>
              </c:numCache>
            </c:numRef>
          </c:val>
        </c:ser>
        <c:shape val="cylinder"/>
        <c:axId val="73606272"/>
        <c:axId val="73607808"/>
        <c:axId val="0"/>
      </c:bar3DChart>
      <c:catAx>
        <c:axId val="73606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73607808"/>
        <c:crosses val="autoZero"/>
        <c:auto val="1"/>
        <c:lblAlgn val="ctr"/>
        <c:lblOffset val="100"/>
      </c:catAx>
      <c:valAx>
        <c:axId val="736078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360627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Sayfa12!$A$8:$A$17</c:f>
              <c:strCache>
                <c:ptCount val="10"/>
                <c:pt idx="0">
                  <c:v>ELSEVIER J. Consult</c:v>
                </c:pt>
                <c:pt idx="1">
                  <c:v>MD Consult</c:v>
                </c:pt>
                <c:pt idx="2">
                  <c:v>OVID-LWW</c:v>
                </c:pt>
                <c:pt idx="3">
                  <c:v>Wiley Interscience</c:v>
                </c:pt>
                <c:pt idx="4">
                  <c:v>Up To Date</c:v>
                </c:pt>
                <c:pt idx="5">
                  <c:v>BMJ Journals</c:v>
                </c:pt>
                <c:pt idx="6">
                  <c:v>EBSCOHOST</c:v>
                </c:pt>
                <c:pt idx="7">
                  <c:v>The Lancet</c:v>
                </c:pt>
                <c:pt idx="8">
                  <c:v>Clinics Series</c:v>
                </c:pt>
                <c:pt idx="9">
                  <c:v>BMJ Best Practise</c:v>
                </c:pt>
              </c:strCache>
            </c:strRef>
          </c:cat>
          <c:val>
            <c:numRef>
              <c:f>Sayfa12!$B$8:$B$17</c:f>
              <c:numCache>
                <c:formatCode>General</c:formatCode>
                <c:ptCount val="10"/>
                <c:pt idx="0">
                  <c:v>165</c:v>
                </c:pt>
                <c:pt idx="1">
                  <c:v>109</c:v>
                </c:pt>
                <c:pt idx="2">
                  <c:v>101</c:v>
                </c:pt>
                <c:pt idx="3">
                  <c:v>97</c:v>
                </c:pt>
                <c:pt idx="4">
                  <c:v>81</c:v>
                </c:pt>
                <c:pt idx="5">
                  <c:v>73</c:v>
                </c:pt>
                <c:pt idx="6">
                  <c:v>72</c:v>
                </c:pt>
                <c:pt idx="7">
                  <c:v>39</c:v>
                </c:pt>
                <c:pt idx="8">
                  <c:v>38</c:v>
                </c:pt>
                <c:pt idx="9">
                  <c:v>37</c:v>
                </c:pt>
              </c:numCache>
            </c:numRef>
          </c:val>
        </c:ser>
        <c:shape val="cylinder"/>
        <c:axId val="73639808"/>
        <c:axId val="73641344"/>
        <c:axId val="0"/>
      </c:bar3DChart>
      <c:catAx>
        <c:axId val="736398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73641344"/>
        <c:crosses val="autoZero"/>
        <c:auto val="1"/>
        <c:lblAlgn val="ctr"/>
        <c:lblOffset val="100"/>
      </c:catAx>
      <c:valAx>
        <c:axId val="73641344"/>
        <c:scaling>
          <c:orientation val="minMax"/>
        </c:scaling>
        <c:axPos val="l"/>
        <c:majorGridlines/>
        <c:numFmt formatCode="General" sourceLinked="1"/>
        <c:tickLblPos val="nextTo"/>
        <c:crossAx val="73639808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>
        <c:manualLayout>
          <c:layoutTarget val="inner"/>
          <c:xMode val="edge"/>
          <c:yMode val="edge"/>
          <c:x val="0.19315062598904598"/>
          <c:y val="2.242285579380069E-2"/>
          <c:w val="0.80684937401095369"/>
          <c:h val="0.57028154279154153"/>
        </c:manualLayout>
      </c:layout>
      <c:bar3DChart>
        <c:barDir val="col"/>
        <c:grouping val="clustered"/>
        <c:ser>
          <c:idx val="0"/>
          <c:order val="0"/>
          <c:cat>
            <c:strRef>
              <c:f>Sayfa13!$B$12:$B$17</c:f>
              <c:strCache>
                <c:ptCount val="6"/>
                <c:pt idx="0">
                  <c:v>Üniversite Kütüphane kataloğu</c:v>
                </c:pt>
                <c:pt idx="1">
                  <c:v>Kütüphane Web sayfası</c:v>
                </c:pt>
                <c:pt idx="2">
                  <c:v>Arama motoru (google vb.)</c:v>
                </c:pt>
                <c:pt idx="3">
                  <c:v>TÜBİTAK ULAKBİM Web sayfası</c:v>
                </c:pt>
                <c:pt idx="4">
                  <c:v>Veri tabanları (PubMed vb.)</c:v>
                </c:pt>
                <c:pt idx="5">
                  <c:v>Yayıncı Web sayfası</c:v>
                </c:pt>
              </c:strCache>
            </c:strRef>
          </c:cat>
          <c:val>
            <c:numRef>
              <c:f>Sayfa13!$C$12:$C$17</c:f>
              <c:numCache>
                <c:formatCode>General</c:formatCode>
                <c:ptCount val="6"/>
                <c:pt idx="0">
                  <c:v>1390</c:v>
                </c:pt>
                <c:pt idx="1">
                  <c:v>1319</c:v>
                </c:pt>
                <c:pt idx="2">
                  <c:v>1290</c:v>
                </c:pt>
                <c:pt idx="3">
                  <c:v>1129</c:v>
                </c:pt>
                <c:pt idx="4">
                  <c:v>898</c:v>
                </c:pt>
                <c:pt idx="5">
                  <c:v>493</c:v>
                </c:pt>
              </c:numCache>
            </c:numRef>
          </c:val>
        </c:ser>
        <c:shape val="cylinder"/>
        <c:axId val="73653248"/>
        <c:axId val="73859840"/>
        <c:axId val="0"/>
      </c:bar3DChart>
      <c:catAx>
        <c:axId val="73653248"/>
        <c:scaling>
          <c:orientation val="minMax"/>
        </c:scaling>
        <c:axPos val="b"/>
        <c:tickLblPos val="nextTo"/>
        <c:crossAx val="73859840"/>
        <c:crosses val="autoZero"/>
        <c:auto val="1"/>
        <c:lblAlgn val="ctr"/>
        <c:lblOffset val="100"/>
      </c:catAx>
      <c:valAx>
        <c:axId val="73859840"/>
        <c:scaling>
          <c:orientation val="minMax"/>
        </c:scaling>
        <c:axPos val="l"/>
        <c:majorGridlines/>
        <c:numFmt formatCode="General" sourceLinked="1"/>
        <c:tickLblPos val="nextTo"/>
        <c:crossAx val="73653248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'[hastane anket.xlsx]Sayfa14'!$J$4:$J$9</c:f>
              <c:strCache>
                <c:ptCount val="6"/>
                <c:pt idx="0">
                  <c:v>Hastane Web Sayfası</c:v>
                </c:pt>
                <c:pt idx="1">
                  <c:v>TÜBİTAK ULAKBİM Web sayfası</c:v>
                </c:pt>
                <c:pt idx="2">
                  <c:v>Veri Tabanları (PubMed vb.)</c:v>
                </c:pt>
                <c:pt idx="3">
                  <c:v>Arama Motoru (Google vb.)</c:v>
                </c:pt>
                <c:pt idx="4">
                  <c:v>Yayıncı Web Sayfası</c:v>
                </c:pt>
                <c:pt idx="5">
                  <c:v>Kütüphane Kataloğu</c:v>
                </c:pt>
              </c:strCache>
            </c:strRef>
          </c:cat>
          <c:val>
            <c:numRef>
              <c:f>'[hastane anket.xlsx]Sayfa14'!$K$4:$K$9</c:f>
              <c:numCache>
                <c:formatCode>General</c:formatCode>
                <c:ptCount val="6"/>
                <c:pt idx="0">
                  <c:v>111</c:v>
                </c:pt>
                <c:pt idx="1">
                  <c:v>97</c:v>
                </c:pt>
                <c:pt idx="2">
                  <c:v>85</c:v>
                </c:pt>
                <c:pt idx="3">
                  <c:v>52</c:v>
                </c:pt>
                <c:pt idx="4">
                  <c:v>22</c:v>
                </c:pt>
                <c:pt idx="5">
                  <c:v>0</c:v>
                </c:pt>
              </c:numCache>
            </c:numRef>
          </c:val>
        </c:ser>
        <c:shape val="cylinder"/>
        <c:axId val="73904128"/>
        <c:axId val="73905664"/>
        <c:axId val="0"/>
      </c:bar3DChart>
      <c:catAx>
        <c:axId val="73904128"/>
        <c:scaling>
          <c:orientation val="minMax"/>
        </c:scaling>
        <c:axPos val="b"/>
        <c:tickLblPos val="nextTo"/>
        <c:crossAx val="73905664"/>
        <c:crosses val="autoZero"/>
        <c:auto val="1"/>
        <c:lblAlgn val="ctr"/>
        <c:lblOffset val="100"/>
      </c:catAx>
      <c:valAx>
        <c:axId val="73905664"/>
        <c:scaling>
          <c:orientation val="minMax"/>
        </c:scaling>
        <c:axPos val="l"/>
        <c:majorGridlines/>
        <c:numFmt formatCode="General" sourceLinked="1"/>
        <c:tickLblPos val="nextTo"/>
        <c:crossAx val="73904128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8975636103073829E-2"/>
          <c:y val="0.1568197809488549"/>
          <c:w val="0.81458901897055069"/>
          <c:h val="0.79814704890499188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6288593109961672"/>
                  <c:y val="-0.29550129577651385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378465707148044"/>
                  <c:y val="1.851823326542883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Sayfa15!$B$6:$B$9</c:f>
              <c:strCache>
                <c:ptCount val="4"/>
                <c:pt idx="0">
                  <c:v>Google Akademik</c:v>
                </c:pt>
                <c:pt idx="1">
                  <c:v>PubMed</c:v>
                </c:pt>
                <c:pt idx="2">
                  <c:v>Kütüphane Kataloğu</c:v>
                </c:pt>
                <c:pt idx="3">
                  <c:v>ULAKBİM Tüm Bilgi Kaynakları Arama Motoru</c:v>
                </c:pt>
              </c:strCache>
            </c:strRef>
          </c:cat>
          <c:val>
            <c:numRef>
              <c:f>Sayfa15!$C$6:$C$9</c:f>
              <c:numCache>
                <c:formatCode>General</c:formatCode>
                <c:ptCount val="4"/>
                <c:pt idx="0">
                  <c:v>18</c:v>
                </c:pt>
                <c:pt idx="1">
                  <c:v>175</c:v>
                </c:pt>
                <c:pt idx="2">
                  <c:v>3</c:v>
                </c:pt>
                <c:pt idx="3">
                  <c:v>35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err="1" smtClean="0"/>
                      <a:t>PubMed</a:t>
                    </a:r>
                    <a:r>
                      <a:rPr lang="en-US" dirty="0"/>
                      <a:t>
20%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1928547434824459"/>
                  <c:y val="3.395061728395061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Sayfa14!$B$4:$B$7</c:f>
              <c:strCache>
                <c:ptCount val="4"/>
                <c:pt idx="0">
                  <c:v>Google Akademik</c:v>
                </c:pt>
                <c:pt idx="1">
                  <c:v>PubMed</c:v>
                </c:pt>
                <c:pt idx="2">
                  <c:v>Kütüphane Kataloğu</c:v>
                </c:pt>
                <c:pt idx="3">
                  <c:v>ULAKBİM tüm bilgi kaynakları arama motoru</c:v>
                </c:pt>
              </c:strCache>
            </c:strRef>
          </c:cat>
          <c:val>
            <c:numRef>
              <c:f>Sayfa14!$C$4:$C$7</c:f>
              <c:numCache>
                <c:formatCode>General</c:formatCode>
                <c:ptCount val="4"/>
                <c:pt idx="0">
                  <c:v>812</c:v>
                </c:pt>
                <c:pt idx="1">
                  <c:v>396</c:v>
                </c:pt>
                <c:pt idx="2">
                  <c:v>480</c:v>
                </c:pt>
                <c:pt idx="3">
                  <c:v>265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-0.22935574626205432"/>
                  <c:y val="-8.7303988640764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ergün
51%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6009565718770274"/>
                  <c:y val="-9.089623116811318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aftada birkaç kez
41%</a:t>
                    </a:r>
                  </a:p>
                </c:rich>
              </c:tx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sz="1000" b="1"/>
                  </a:pPr>
                  <a:endParaRPr lang="tr-TR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Sayfa16!$B$5:$B$8</c:f>
              <c:strCache>
                <c:ptCount val="4"/>
                <c:pt idx="0">
                  <c:v>Hergün</c:v>
                </c:pt>
                <c:pt idx="1">
                  <c:v>Haftada birkaç kez</c:v>
                </c:pt>
                <c:pt idx="2">
                  <c:v>Haftada bir kez</c:v>
                </c:pt>
                <c:pt idx="3">
                  <c:v>Kullanmıyorum</c:v>
                </c:pt>
              </c:strCache>
            </c:strRef>
          </c:cat>
          <c:val>
            <c:numRef>
              <c:f>Sayfa16!$C$5:$C$8</c:f>
              <c:numCache>
                <c:formatCode>General</c:formatCode>
                <c:ptCount val="4"/>
                <c:pt idx="0">
                  <c:v>1014</c:v>
                </c:pt>
                <c:pt idx="1">
                  <c:v>811</c:v>
                </c:pt>
                <c:pt idx="2">
                  <c:v>164</c:v>
                </c:pt>
                <c:pt idx="3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-0.2008347550306212"/>
                  <c:y val="3.676837270341207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ergün
41%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2301128881455926"/>
                  <c:y val="-0.2274221304015867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aftada birkaç kez
45%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2511978876866706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tr-TR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Sayfa17!$B$6:$B$9</c:f>
              <c:strCache>
                <c:ptCount val="4"/>
                <c:pt idx="0">
                  <c:v>Hergün</c:v>
                </c:pt>
                <c:pt idx="1">
                  <c:v>Haftada birkaç kez</c:v>
                </c:pt>
                <c:pt idx="2">
                  <c:v>Haftada bir kez</c:v>
                </c:pt>
                <c:pt idx="3">
                  <c:v>Kullanmıyorum</c:v>
                </c:pt>
              </c:strCache>
            </c:strRef>
          </c:cat>
          <c:val>
            <c:numRef>
              <c:f>Sayfa17!$C$6:$C$9</c:f>
              <c:numCache>
                <c:formatCode>General</c:formatCode>
                <c:ptCount val="4"/>
                <c:pt idx="0">
                  <c:v>92</c:v>
                </c:pt>
                <c:pt idx="1">
                  <c:v>103</c:v>
                </c:pt>
                <c:pt idx="2">
                  <c:v>30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304386814163558E-2"/>
          <c:y val="0.10054029944385266"/>
          <c:w val="0.80571206373894899"/>
          <c:h val="0.79891940111229476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0.13202315318139282"/>
                  <c:y val="-1.082450533818685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4771077023187901"/>
                  <c:y val="-0.30931258182642091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6.9125007935626342E-2"/>
                  <c:y val="-4.12870792134207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Sayfa4!$B$2:$B$6</c:f>
              <c:strCache>
                <c:ptCount val="5"/>
                <c:pt idx="0">
                  <c:v>Sadece araştırmacı</c:v>
                </c:pt>
                <c:pt idx="1">
                  <c:v>Araştırmacı ve Öğretim elemanı</c:v>
                </c:pt>
                <c:pt idx="2">
                  <c:v>Yüksek Lisans</c:v>
                </c:pt>
                <c:pt idx="3">
                  <c:v>Doktora</c:v>
                </c:pt>
                <c:pt idx="4">
                  <c:v>Asistan</c:v>
                </c:pt>
              </c:strCache>
            </c:strRef>
          </c:cat>
          <c:val>
            <c:numRef>
              <c:f>Sayfa4!$C$2:$C$6</c:f>
              <c:numCache>
                <c:formatCode>General</c:formatCode>
                <c:ptCount val="5"/>
                <c:pt idx="0">
                  <c:v>53</c:v>
                </c:pt>
                <c:pt idx="1">
                  <c:v>2869</c:v>
                </c:pt>
                <c:pt idx="2">
                  <c:v>29</c:v>
                </c:pt>
                <c:pt idx="3">
                  <c:v>362</c:v>
                </c:pt>
                <c:pt idx="4">
                  <c:v>189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4154935165933945E-2"/>
          <c:y val="4.1335684923897428E-2"/>
          <c:w val="0.93169012966813292"/>
          <c:h val="0.9173286301522053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0.20893648225594003"/>
                  <c:y val="-0.134383957338073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2755279175329726"/>
                  <c:y val="8.249888901233191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Sayfa15!$B$7:$B$9</c:f>
              <c:strCache>
                <c:ptCount val="3"/>
                <c:pt idx="0">
                  <c:v>Bilgisayar</c:v>
                </c:pt>
                <c:pt idx="1">
                  <c:v>İnt. Bağlantısı</c:v>
                </c:pt>
                <c:pt idx="2">
                  <c:v>Yeterince bilgi sahibi olmamak</c:v>
                </c:pt>
              </c:strCache>
            </c:strRef>
          </c:cat>
          <c:val>
            <c:numRef>
              <c:f>Sayfa15!$C$7:$C$9</c:f>
              <c:numCache>
                <c:formatCode>General</c:formatCode>
                <c:ptCount val="3"/>
                <c:pt idx="0">
                  <c:v>58</c:v>
                </c:pt>
                <c:pt idx="1">
                  <c:v>648</c:v>
                </c:pt>
                <c:pt idx="2">
                  <c:v>453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151315947891893E-2"/>
          <c:y val="4.4134400555302523E-2"/>
          <c:w val="0.91781357605528668"/>
          <c:h val="0.90805810430720957"/>
        </c:manualLayout>
      </c:layout>
      <c:pie3DChart>
        <c:varyColors val="1"/>
        <c:ser>
          <c:idx val="0"/>
          <c:order val="0"/>
          <c:spPr>
            <a:solidFill>
              <a:srgbClr val="4F81BD">
                <a:lumMod val="75000"/>
              </a:srgbClr>
            </a:solidFill>
          </c:spPr>
          <c:explosion val="25"/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explosion val="28"/>
            <c:spPr>
              <a:solidFill>
                <a:schemeClr val="accent6"/>
              </a:solidFill>
            </c:spPr>
          </c:dPt>
          <c:dLbls>
            <c:dLbl>
              <c:idx val="2"/>
              <c:layout>
                <c:manualLayout>
                  <c:x val="0.2064678899082569"/>
                  <c:y val="-0.122326196828702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Sayfa16!$B$9:$B$11</c:f>
              <c:strCache>
                <c:ptCount val="3"/>
                <c:pt idx="0">
                  <c:v>Bilgisayar</c:v>
                </c:pt>
                <c:pt idx="1">
                  <c:v>İnternet Bağlantısı</c:v>
                </c:pt>
                <c:pt idx="2">
                  <c:v>Yeterince Bilgi sahibi olamamak</c:v>
                </c:pt>
              </c:strCache>
            </c:strRef>
          </c:cat>
          <c:val>
            <c:numRef>
              <c:f>Sayfa16!$C$9:$C$11</c:f>
              <c:numCache>
                <c:formatCode>General</c:formatCode>
                <c:ptCount val="3"/>
                <c:pt idx="0">
                  <c:v>8</c:v>
                </c:pt>
                <c:pt idx="1">
                  <c:v>54</c:v>
                </c:pt>
                <c:pt idx="2">
                  <c:v>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Sayfa18!$B$4:$B$8</c:f>
              <c:strCache>
                <c:ptCount val="5"/>
                <c:pt idx="0">
                  <c:v>Kesinlikle katılmıyorum</c:v>
                </c:pt>
                <c:pt idx="1">
                  <c:v>Katılmıyorum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KesinlikleKatılıyorum</c:v>
                </c:pt>
              </c:strCache>
            </c:strRef>
          </c:cat>
          <c:val>
            <c:numRef>
              <c:f>Sayfa18!$C$4:$C$8</c:f>
              <c:numCache>
                <c:formatCode>General</c:formatCode>
                <c:ptCount val="5"/>
                <c:pt idx="0">
                  <c:v>208</c:v>
                </c:pt>
                <c:pt idx="1">
                  <c:v>620</c:v>
                </c:pt>
                <c:pt idx="2">
                  <c:v>61</c:v>
                </c:pt>
                <c:pt idx="3">
                  <c:v>730</c:v>
                </c:pt>
                <c:pt idx="4">
                  <c:v>349</c:v>
                </c:pt>
              </c:numCache>
            </c:numRef>
          </c:val>
        </c:ser>
        <c:shape val="cylinder"/>
        <c:axId val="74191232"/>
        <c:axId val="74192768"/>
        <c:axId val="0"/>
      </c:bar3DChart>
      <c:catAx>
        <c:axId val="7419123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74192768"/>
        <c:crosses val="autoZero"/>
        <c:auto val="1"/>
        <c:lblAlgn val="ctr"/>
        <c:lblOffset val="100"/>
      </c:catAx>
      <c:valAx>
        <c:axId val="74192768"/>
        <c:scaling>
          <c:orientation val="minMax"/>
        </c:scaling>
        <c:axPos val="l"/>
        <c:majorGridlines/>
        <c:numFmt formatCode="General" sourceLinked="1"/>
        <c:tickLblPos val="nextTo"/>
        <c:crossAx val="74191232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Sayfa19!$B$4:$B$8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Sayfa19!$C$4:$C$8</c:f>
              <c:numCache>
                <c:formatCode>General</c:formatCode>
                <c:ptCount val="5"/>
                <c:pt idx="0">
                  <c:v>26</c:v>
                </c:pt>
                <c:pt idx="1">
                  <c:v>74</c:v>
                </c:pt>
                <c:pt idx="2">
                  <c:v>7</c:v>
                </c:pt>
                <c:pt idx="3">
                  <c:v>88</c:v>
                </c:pt>
                <c:pt idx="4">
                  <c:v>34</c:v>
                </c:pt>
              </c:numCache>
            </c:numRef>
          </c:val>
        </c:ser>
        <c:shape val="cylinder"/>
        <c:axId val="74206208"/>
        <c:axId val="74208000"/>
        <c:axId val="0"/>
      </c:bar3DChart>
      <c:catAx>
        <c:axId val="742062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74208000"/>
        <c:crosses val="autoZero"/>
        <c:auto val="1"/>
        <c:lblAlgn val="ctr"/>
        <c:lblOffset val="100"/>
      </c:catAx>
      <c:valAx>
        <c:axId val="74208000"/>
        <c:scaling>
          <c:orientation val="minMax"/>
        </c:scaling>
        <c:axPos val="l"/>
        <c:majorGridlines/>
        <c:numFmt formatCode="General" sourceLinked="1"/>
        <c:tickLblPos val="nextTo"/>
        <c:crossAx val="74206208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Sayfa19!$B$8:$B$19</c:f>
              <c:strCache>
                <c:ptCount val="12"/>
                <c:pt idx="0">
                  <c:v>Literatür tarama</c:v>
                </c:pt>
                <c:pt idx="1">
                  <c:v>Araştırma konusunun güncel takibi</c:v>
                </c:pt>
                <c:pt idx="2">
                  <c:v>Makale yazma</c:v>
                </c:pt>
                <c:pt idx="3">
                  <c:v>Yayın Seçimi için (Bir dergide yayın yapmak vb. için)</c:v>
                </c:pt>
                <c:pt idx="4">
                  <c:v>Kendi yayınlarınızın atıflarını ölçmek</c:v>
                </c:pt>
                <c:pt idx="5">
                  <c:v>Tez yazma</c:v>
                </c:pt>
                <c:pt idx="6">
                  <c:v>Lisans eğitimi</c:v>
                </c:pt>
                <c:pt idx="7">
                  <c:v>Lisansüstü eğitim</c:v>
                </c:pt>
                <c:pt idx="8">
                  <c:v>Araştırma önerileri hazırlamak</c:v>
                </c:pt>
                <c:pt idx="9">
                  <c:v>Araştırma yönetimi</c:v>
                </c:pt>
                <c:pt idx="10">
                  <c:v>Kurumlar arası işbirliği</c:v>
                </c:pt>
                <c:pt idx="11">
                  <c:v>Yayıncılık</c:v>
                </c:pt>
              </c:strCache>
            </c:strRef>
          </c:cat>
          <c:val>
            <c:numRef>
              <c:f>Sayfa19!$C$8:$C$19</c:f>
              <c:numCache>
                <c:formatCode>General</c:formatCode>
                <c:ptCount val="12"/>
                <c:pt idx="0">
                  <c:v>2887</c:v>
                </c:pt>
                <c:pt idx="1">
                  <c:v>2191</c:v>
                </c:pt>
                <c:pt idx="2">
                  <c:v>2101</c:v>
                </c:pt>
                <c:pt idx="3">
                  <c:v>2059</c:v>
                </c:pt>
                <c:pt idx="4">
                  <c:v>1886</c:v>
                </c:pt>
                <c:pt idx="5">
                  <c:v>1294</c:v>
                </c:pt>
                <c:pt idx="6">
                  <c:v>1211</c:v>
                </c:pt>
                <c:pt idx="7">
                  <c:v>1192</c:v>
                </c:pt>
                <c:pt idx="8">
                  <c:v>1147</c:v>
                </c:pt>
                <c:pt idx="9">
                  <c:v>949</c:v>
                </c:pt>
                <c:pt idx="10">
                  <c:v>324</c:v>
                </c:pt>
                <c:pt idx="11">
                  <c:v>220</c:v>
                </c:pt>
              </c:numCache>
            </c:numRef>
          </c:val>
        </c:ser>
        <c:shape val="cylinder"/>
        <c:axId val="74338688"/>
        <c:axId val="74340224"/>
        <c:axId val="0"/>
      </c:bar3DChart>
      <c:catAx>
        <c:axId val="74338688"/>
        <c:scaling>
          <c:orientation val="minMax"/>
        </c:scaling>
        <c:axPos val="b"/>
        <c:tickLblPos val="nextTo"/>
        <c:crossAx val="74340224"/>
        <c:crosses val="autoZero"/>
        <c:auto val="1"/>
        <c:lblAlgn val="ctr"/>
        <c:lblOffset val="100"/>
      </c:catAx>
      <c:valAx>
        <c:axId val="74340224"/>
        <c:scaling>
          <c:orientation val="minMax"/>
        </c:scaling>
        <c:axPos val="l"/>
        <c:majorGridlines/>
        <c:numFmt formatCode="General" sourceLinked="1"/>
        <c:tickLblPos val="nextTo"/>
        <c:crossAx val="7433868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3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Sayfa20!$B$5:$B$16</c:f>
              <c:strCache>
                <c:ptCount val="12"/>
                <c:pt idx="0">
                  <c:v>Literatür tarama</c:v>
                </c:pt>
                <c:pt idx="1">
                  <c:v>Yayın Seçimi İçin (Bir dergide yayın yapmak vb. için)</c:v>
                </c:pt>
                <c:pt idx="2">
                  <c:v>Makale yazma</c:v>
                </c:pt>
                <c:pt idx="3">
                  <c:v>Araştırma konusunun güncel takibi</c:v>
                </c:pt>
                <c:pt idx="4">
                  <c:v>Kendi Yayınlarınızın Atıflarını Ölçmek</c:v>
                </c:pt>
                <c:pt idx="5">
                  <c:v>Tez yazma</c:v>
                </c:pt>
                <c:pt idx="6">
                  <c:v>Araştırma Yönetimi</c:v>
                </c:pt>
                <c:pt idx="7">
                  <c:v>Araştırma önerileri hazırlamak</c:v>
                </c:pt>
                <c:pt idx="8">
                  <c:v>Lisanüstü eğitim</c:v>
                </c:pt>
                <c:pt idx="9">
                  <c:v>Yayıncılık</c:v>
                </c:pt>
                <c:pt idx="10">
                  <c:v>Lisans eğitimi</c:v>
                </c:pt>
                <c:pt idx="11">
                  <c:v>Kurumlar arası işbirliği</c:v>
                </c:pt>
              </c:strCache>
            </c:strRef>
          </c:cat>
          <c:val>
            <c:numRef>
              <c:f>Sayfa20!$C$5:$C$16</c:f>
              <c:numCache>
                <c:formatCode>General</c:formatCode>
                <c:ptCount val="12"/>
                <c:pt idx="0">
                  <c:v>187</c:v>
                </c:pt>
                <c:pt idx="1">
                  <c:v>145</c:v>
                </c:pt>
                <c:pt idx="2">
                  <c:v>144</c:v>
                </c:pt>
                <c:pt idx="3">
                  <c:v>133</c:v>
                </c:pt>
                <c:pt idx="4">
                  <c:v>112</c:v>
                </c:pt>
                <c:pt idx="5">
                  <c:v>81</c:v>
                </c:pt>
                <c:pt idx="6">
                  <c:v>70</c:v>
                </c:pt>
                <c:pt idx="7">
                  <c:v>54</c:v>
                </c:pt>
                <c:pt idx="8">
                  <c:v>28</c:v>
                </c:pt>
                <c:pt idx="9">
                  <c:v>14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shape val="cylinder"/>
        <c:axId val="74364032"/>
        <c:axId val="74365568"/>
        <c:axId val="0"/>
      </c:bar3DChart>
      <c:catAx>
        <c:axId val="74364032"/>
        <c:scaling>
          <c:orientation val="minMax"/>
        </c:scaling>
        <c:axPos val="b"/>
        <c:tickLblPos val="nextTo"/>
        <c:crossAx val="74365568"/>
        <c:crosses val="autoZero"/>
        <c:auto val="1"/>
        <c:lblAlgn val="ctr"/>
        <c:lblOffset val="100"/>
      </c:catAx>
      <c:valAx>
        <c:axId val="74365568"/>
        <c:scaling>
          <c:orientation val="minMax"/>
        </c:scaling>
        <c:axPos val="l"/>
        <c:majorGridlines/>
        <c:numFmt formatCode="General" sourceLinked="1"/>
        <c:tickLblPos val="nextTo"/>
        <c:crossAx val="7436403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Sayfa21!$C$4:$C$8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Sayfa21!$D$4:$D$8</c:f>
              <c:numCache>
                <c:formatCode>General</c:formatCode>
                <c:ptCount val="5"/>
                <c:pt idx="0">
                  <c:v>34</c:v>
                </c:pt>
                <c:pt idx="1">
                  <c:v>178</c:v>
                </c:pt>
                <c:pt idx="2">
                  <c:v>254</c:v>
                </c:pt>
                <c:pt idx="3">
                  <c:v>1183</c:v>
                </c:pt>
                <c:pt idx="4">
                  <c:v>294</c:v>
                </c:pt>
              </c:numCache>
            </c:numRef>
          </c:val>
        </c:ser>
        <c:shape val="cylinder"/>
        <c:axId val="74278016"/>
        <c:axId val="74279552"/>
        <c:axId val="0"/>
      </c:bar3DChart>
      <c:catAx>
        <c:axId val="74278016"/>
        <c:scaling>
          <c:orientation val="minMax"/>
        </c:scaling>
        <c:axPos val="b"/>
        <c:tickLblPos val="nextTo"/>
        <c:crossAx val="74279552"/>
        <c:crosses val="autoZero"/>
        <c:auto val="1"/>
        <c:lblAlgn val="ctr"/>
        <c:lblOffset val="100"/>
      </c:catAx>
      <c:valAx>
        <c:axId val="74279552"/>
        <c:scaling>
          <c:orientation val="minMax"/>
        </c:scaling>
        <c:axPos val="l"/>
        <c:majorGridlines/>
        <c:numFmt formatCode="General" sourceLinked="1"/>
        <c:tickLblPos val="nextTo"/>
        <c:crossAx val="74278016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Sayfa22!$C$5:$C$9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Sayfa22!$D$5:$D$9</c:f>
              <c:numCache>
                <c:formatCode>General</c:formatCode>
                <c:ptCount val="5"/>
                <c:pt idx="0">
                  <c:v>10</c:v>
                </c:pt>
                <c:pt idx="1">
                  <c:v>38</c:v>
                </c:pt>
                <c:pt idx="2">
                  <c:v>33</c:v>
                </c:pt>
                <c:pt idx="3">
                  <c:v>118</c:v>
                </c:pt>
                <c:pt idx="4">
                  <c:v>20</c:v>
                </c:pt>
              </c:numCache>
            </c:numRef>
          </c:val>
        </c:ser>
        <c:shape val="cylinder"/>
        <c:axId val="73797632"/>
        <c:axId val="73799168"/>
        <c:axId val="0"/>
      </c:bar3DChart>
      <c:catAx>
        <c:axId val="73797632"/>
        <c:scaling>
          <c:orientation val="minMax"/>
        </c:scaling>
        <c:axPos val="b"/>
        <c:tickLblPos val="nextTo"/>
        <c:crossAx val="73799168"/>
        <c:crosses val="autoZero"/>
        <c:auto val="1"/>
        <c:lblAlgn val="ctr"/>
        <c:lblOffset val="100"/>
      </c:catAx>
      <c:valAx>
        <c:axId val="73799168"/>
        <c:scaling>
          <c:orientation val="minMax"/>
        </c:scaling>
        <c:axPos val="l"/>
        <c:majorGridlines/>
        <c:numFmt formatCode="General" sourceLinked="1"/>
        <c:tickLblPos val="nextTo"/>
        <c:crossAx val="73797632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Sayfa22!$C$5:$C$9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Sayfa22!$D$5:$D$9</c:f>
              <c:numCache>
                <c:formatCode>General</c:formatCode>
                <c:ptCount val="5"/>
                <c:pt idx="0">
                  <c:v>25</c:v>
                </c:pt>
                <c:pt idx="1">
                  <c:v>131</c:v>
                </c:pt>
                <c:pt idx="2">
                  <c:v>568</c:v>
                </c:pt>
                <c:pt idx="3">
                  <c:v>992</c:v>
                </c:pt>
                <c:pt idx="4">
                  <c:v>211</c:v>
                </c:pt>
              </c:numCache>
            </c:numRef>
          </c:val>
        </c:ser>
        <c:shape val="cylinder"/>
        <c:axId val="73843456"/>
        <c:axId val="73844992"/>
        <c:axId val="0"/>
      </c:bar3DChart>
      <c:catAx>
        <c:axId val="73843456"/>
        <c:scaling>
          <c:orientation val="minMax"/>
        </c:scaling>
        <c:axPos val="b"/>
        <c:tickLblPos val="nextTo"/>
        <c:crossAx val="73844992"/>
        <c:crosses val="autoZero"/>
        <c:auto val="1"/>
        <c:lblAlgn val="ctr"/>
        <c:lblOffset val="100"/>
      </c:catAx>
      <c:valAx>
        <c:axId val="73844992"/>
        <c:scaling>
          <c:orientation val="minMax"/>
        </c:scaling>
        <c:axPos val="l"/>
        <c:majorGridlines/>
        <c:numFmt formatCode="General" sourceLinked="1"/>
        <c:tickLblPos val="nextTo"/>
        <c:crossAx val="73843456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rgbClr val="9BBB59">
                  <a:lumMod val="75000"/>
                </a:srgbClr>
              </a:solidFill>
            </c:spPr>
          </c:dPt>
          <c:cat>
            <c:strRef>
              <c:f>Sayfa23!$C$6:$C$10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Sayfa23!$D$6:$D$10</c:f>
              <c:numCache>
                <c:formatCode>General</c:formatCode>
                <c:ptCount val="5"/>
                <c:pt idx="0">
                  <c:v>4</c:v>
                </c:pt>
                <c:pt idx="1">
                  <c:v>36</c:v>
                </c:pt>
                <c:pt idx="2">
                  <c:v>65</c:v>
                </c:pt>
                <c:pt idx="3">
                  <c:v>94</c:v>
                </c:pt>
                <c:pt idx="4">
                  <c:v>21</c:v>
                </c:pt>
              </c:numCache>
            </c:numRef>
          </c:val>
        </c:ser>
        <c:shape val="cylinder"/>
        <c:axId val="74591616"/>
        <c:axId val="74593408"/>
        <c:axId val="0"/>
      </c:bar3DChart>
      <c:catAx>
        <c:axId val="74591616"/>
        <c:scaling>
          <c:orientation val="minMax"/>
        </c:scaling>
        <c:axPos val="b"/>
        <c:tickLblPos val="nextTo"/>
        <c:crossAx val="74593408"/>
        <c:crosses val="autoZero"/>
        <c:auto val="1"/>
        <c:lblAlgn val="ctr"/>
        <c:lblOffset val="100"/>
      </c:catAx>
      <c:valAx>
        <c:axId val="74593408"/>
        <c:scaling>
          <c:orientation val="minMax"/>
        </c:scaling>
        <c:axPos val="l"/>
        <c:majorGridlines/>
        <c:numFmt formatCode="General" sourceLinked="1"/>
        <c:tickLblPos val="nextTo"/>
        <c:crossAx val="745916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Sayfa2!$I$6</c:f>
              <c:strCache>
                <c:ptCount val="1"/>
                <c:pt idx="0">
                  <c:v>Hizmet</c:v>
                </c:pt>
              </c:strCache>
            </c:strRef>
          </c:tx>
          <c:cat>
            <c:strRef>
              <c:f>Sayfa2!$J$5:$S$5</c:f>
              <c:strCache>
                <c:ptCount val="10"/>
                <c:pt idx="0">
                  <c:v>90-100%</c:v>
                </c:pt>
                <c:pt idx="1">
                  <c:v>70-80%</c:v>
                </c:pt>
                <c:pt idx="2">
                  <c:v>50-60%</c:v>
                </c:pt>
                <c:pt idx="3">
                  <c:v>30-40%</c:v>
                </c:pt>
                <c:pt idx="4">
                  <c:v>20%</c:v>
                </c:pt>
                <c:pt idx="5">
                  <c:v>10%</c:v>
                </c:pt>
                <c:pt idx="6">
                  <c:v>5%</c:v>
                </c:pt>
                <c:pt idx="7">
                  <c:v>2%</c:v>
                </c:pt>
                <c:pt idx="8">
                  <c:v>1%</c:v>
                </c:pt>
                <c:pt idx="9">
                  <c:v>0%</c:v>
                </c:pt>
              </c:strCache>
            </c:strRef>
          </c:cat>
          <c:val>
            <c:numRef>
              <c:f>Sayfa2!$J$6:$S$6</c:f>
              <c:numCache>
                <c:formatCode>General</c:formatCode>
                <c:ptCount val="10"/>
                <c:pt idx="0">
                  <c:v>35</c:v>
                </c:pt>
                <c:pt idx="1">
                  <c:v>61</c:v>
                </c:pt>
                <c:pt idx="2">
                  <c:v>42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Sayfa2!$I$7</c:f>
              <c:strCache>
                <c:ptCount val="1"/>
                <c:pt idx="0">
                  <c:v>Eğitim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Sayfa2!$J$5:$S$5</c:f>
              <c:strCache>
                <c:ptCount val="10"/>
                <c:pt idx="0">
                  <c:v>90-100%</c:v>
                </c:pt>
                <c:pt idx="1">
                  <c:v>70-80%</c:v>
                </c:pt>
                <c:pt idx="2">
                  <c:v>50-60%</c:v>
                </c:pt>
                <c:pt idx="3">
                  <c:v>30-40%</c:v>
                </c:pt>
                <c:pt idx="4">
                  <c:v>20%</c:v>
                </c:pt>
                <c:pt idx="5">
                  <c:v>10%</c:v>
                </c:pt>
                <c:pt idx="6">
                  <c:v>5%</c:v>
                </c:pt>
                <c:pt idx="7">
                  <c:v>2%</c:v>
                </c:pt>
                <c:pt idx="8">
                  <c:v>1%</c:v>
                </c:pt>
                <c:pt idx="9">
                  <c:v>0%</c:v>
                </c:pt>
              </c:strCache>
            </c:strRef>
          </c:cat>
          <c:val>
            <c:numRef>
              <c:f>Sayfa2!$J$7:$S$7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30</c:v>
                </c:pt>
                <c:pt idx="4">
                  <c:v>42</c:v>
                </c:pt>
                <c:pt idx="5">
                  <c:v>37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11</c:v>
                </c:pt>
              </c:numCache>
            </c:numRef>
          </c:val>
        </c:ser>
        <c:ser>
          <c:idx val="2"/>
          <c:order val="2"/>
          <c:tx>
            <c:strRef>
              <c:f>Sayfa2!$I$8</c:f>
              <c:strCache>
                <c:ptCount val="1"/>
                <c:pt idx="0">
                  <c:v>Araştırma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Sayfa2!$J$5:$S$5</c:f>
              <c:strCache>
                <c:ptCount val="10"/>
                <c:pt idx="0">
                  <c:v>90-100%</c:v>
                </c:pt>
                <c:pt idx="1">
                  <c:v>70-80%</c:v>
                </c:pt>
                <c:pt idx="2">
                  <c:v>50-60%</c:v>
                </c:pt>
                <c:pt idx="3">
                  <c:v>30-40%</c:v>
                </c:pt>
                <c:pt idx="4">
                  <c:v>20%</c:v>
                </c:pt>
                <c:pt idx="5">
                  <c:v>10%</c:v>
                </c:pt>
                <c:pt idx="6">
                  <c:v>5%</c:v>
                </c:pt>
                <c:pt idx="7">
                  <c:v>2%</c:v>
                </c:pt>
                <c:pt idx="8">
                  <c:v>1%</c:v>
                </c:pt>
                <c:pt idx="9">
                  <c:v>0%</c:v>
                </c:pt>
              </c:strCache>
            </c:strRef>
          </c:cat>
          <c:val>
            <c:numRef>
              <c:f>Sayfa2!$J$8:$S$8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28</c:v>
                </c:pt>
                <c:pt idx="5">
                  <c:v>49</c:v>
                </c:pt>
                <c:pt idx="6">
                  <c:v>29</c:v>
                </c:pt>
                <c:pt idx="7">
                  <c:v>8</c:v>
                </c:pt>
                <c:pt idx="8">
                  <c:v>5</c:v>
                </c:pt>
                <c:pt idx="9">
                  <c:v>17</c:v>
                </c:pt>
              </c:numCache>
            </c:numRef>
          </c:val>
        </c:ser>
        <c:gapWidth val="55"/>
        <c:gapDepth val="55"/>
        <c:shape val="cylinder"/>
        <c:axId val="61386752"/>
        <c:axId val="61388288"/>
        <c:axId val="0"/>
      </c:bar3DChart>
      <c:catAx>
        <c:axId val="61386752"/>
        <c:scaling>
          <c:orientation val="minMax"/>
        </c:scaling>
        <c:axPos val="b"/>
        <c:majorTickMark val="none"/>
        <c:tickLblPos val="nextTo"/>
        <c:crossAx val="61388288"/>
        <c:crosses val="autoZero"/>
        <c:auto val="1"/>
        <c:lblAlgn val="ctr"/>
        <c:lblOffset val="100"/>
      </c:catAx>
      <c:valAx>
        <c:axId val="61388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386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Sayfa23!$C$5:$C$9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Sayfa23!$D$5:$D$9</c:f>
              <c:numCache>
                <c:formatCode>General</c:formatCode>
                <c:ptCount val="5"/>
                <c:pt idx="0">
                  <c:v>54</c:v>
                </c:pt>
                <c:pt idx="1">
                  <c:v>207</c:v>
                </c:pt>
                <c:pt idx="2">
                  <c:v>956</c:v>
                </c:pt>
                <c:pt idx="3">
                  <c:v>1385</c:v>
                </c:pt>
                <c:pt idx="4">
                  <c:v>561</c:v>
                </c:pt>
              </c:numCache>
            </c:numRef>
          </c:val>
        </c:ser>
        <c:shape val="cylinder"/>
        <c:axId val="74522624"/>
        <c:axId val="74524160"/>
        <c:axId val="0"/>
      </c:bar3DChart>
      <c:catAx>
        <c:axId val="74522624"/>
        <c:scaling>
          <c:orientation val="minMax"/>
        </c:scaling>
        <c:axPos val="b"/>
        <c:tickLblPos val="nextTo"/>
        <c:crossAx val="74524160"/>
        <c:crosses val="autoZero"/>
        <c:auto val="1"/>
        <c:lblAlgn val="ctr"/>
        <c:lblOffset val="100"/>
      </c:catAx>
      <c:valAx>
        <c:axId val="74524160"/>
        <c:scaling>
          <c:orientation val="minMax"/>
        </c:scaling>
        <c:axPos val="l"/>
        <c:majorGridlines/>
        <c:numFmt formatCode="General" sourceLinked="1"/>
        <c:tickLblPos val="nextTo"/>
        <c:crossAx val="74522624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rgbClr val="9BBB59">
                  <a:lumMod val="75000"/>
                </a:srgbClr>
              </a:solidFill>
            </c:spPr>
          </c:dPt>
          <c:cat>
            <c:strRef>
              <c:f>Sayfa24!$C$5:$C$9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Sayfa24!$D$5:$D$9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55</c:v>
                </c:pt>
                <c:pt idx="3">
                  <c:v>90</c:v>
                </c:pt>
                <c:pt idx="4">
                  <c:v>42</c:v>
                </c:pt>
              </c:numCache>
            </c:numRef>
          </c:val>
        </c:ser>
        <c:shape val="cylinder"/>
        <c:axId val="74545792"/>
        <c:axId val="74547584"/>
        <c:axId val="0"/>
      </c:bar3DChart>
      <c:catAx>
        <c:axId val="74545792"/>
        <c:scaling>
          <c:orientation val="minMax"/>
        </c:scaling>
        <c:axPos val="b"/>
        <c:tickLblPos val="nextTo"/>
        <c:crossAx val="74547584"/>
        <c:crosses val="autoZero"/>
        <c:auto val="1"/>
        <c:lblAlgn val="ctr"/>
        <c:lblOffset val="100"/>
      </c:catAx>
      <c:valAx>
        <c:axId val="74547584"/>
        <c:scaling>
          <c:orientation val="minMax"/>
        </c:scaling>
        <c:axPos val="l"/>
        <c:majorGridlines/>
        <c:numFmt formatCode="General" sourceLinked="1"/>
        <c:tickLblPos val="nextTo"/>
        <c:crossAx val="74545792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Sayfa24!$C$7:$C$11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Sayfa24!$D$7:$D$11</c:f>
              <c:numCache>
                <c:formatCode>General</c:formatCode>
                <c:ptCount val="5"/>
                <c:pt idx="0">
                  <c:v>121</c:v>
                </c:pt>
                <c:pt idx="1">
                  <c:v>69</c:v>
                </c:pt>
                <c:pt idx="2">
                  <c:v>401</c:v>
                </c:pt>
                <c:pt idx="3">
                  <c:v>1135</c:v>
                </c:pt>
                <c:pt idx="4">
                  <c:v>1490</c:v>
                </c:pt>
              </c:numCache>
            </c:numRef>
          </c:val>
        </c:ser>
        <c:shape val="cylinder"/>
        <c:axId val="74726400"/>
        <c:axId val="74736384"/>
        <c:axId val="0"/>
      </c:bar3DChart>
      <c:catAx>
        <c:axId val="74726400"/>
        <c:scaling>
          <c:orientation val="minMax"/>
        </c:scaling>
        <c:axPos val="b"/>
        <c:tickLblPos val="nextTo"/>
        <c:crossAx val="74736384"/>
        <c:crosses val="autoZero"/>
        <c:auto val="1"/>
        <c:lblAlgn val="ctr"/>
        <c:lblOffset val="100"/>
      </c:catAx>
      <c:valAx>
        <c:axId val="74736384"/>
        <c:scaling>
          <c:orientation val="minMax"/>
        </c:scaling>
        <c:axPos val="l"/>
        <c:majorGridlines/>
        <c:numFmt formatCode="General" sourceLinked="1"/>
        <c:tickLblPos val="nextTo"/>
        <c:crossAx val="74726400"/>
        <c:crosses val="autoZero"/>
        <c:crossBetween val="between"/>
      </c:valAx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rgbClr val="9BBB59">
                  <a:lumMod val="75000"/>
                </a:srgbClr>
              </a:solidFill>
            </c:spPr>
          </c:dPt>
          <c:cat>
            <c:strRef>
              <c:f>Sayfa25!$C$7:$C$11</c:f>
              <c:strCache>
                <c:ptCount val="5"/>
                <c:pt idx="0">
                  <c:v>Kesinlikle Katılmıyorum</c:v>
                </c:pt>
                <c:pt idx="1">
                  <c:v>Katılmıyorum  </c:v>
                </c:pt>
                <c:pt idx="2">
                  <c:v>Bilmiyorum</c:v>
                </c:pt>
                <c:pt idx="3">
                  <c:v>Katılıyorum</c:v>
                </c:pt>
                <c:pt idx="4">
                  <c:v>Kesinlikle Katılıyorum</c:v>
                </c:pt>
              </c:strCache>
            </c:strRef>
          </c:cat>
          <c:val>
            <c:numRef>
              <c:f>Sayfa25!$D$7:$D$11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15</c:v>
                </c:pt>
                <c:pt idx="3">
                  <c:v>66</c:v>
                </c:pt>
                <c:pt idx="4">
                  <c:v>125</c:v>
                </c:pt>
              </c:numCache>
            </c:numRef>
          </c:val>
        </c:ser>
        <c:shape val="cylinder"/>
        <c:axId val="74749824"/>
        <c:axId val="74751360"/>
        <c:axId val="0"/>
      </c:bar3DChart>
      <c:catAx>
        <c:axId val="74749824"/>
        <c:scaling>
          <c:orientation val="minMax"/>
        </c:scaling>
        <c:axPos val="b"/>
        <c:tickLblPos val="nextTo"/>
        <c:crossAx val="74751360"/>
        <c:crosses val="autoZero"/>
        <c:auto val="1"/>
        <c:lblAlgn val="ctr"/>
        <c:lblOffset val="100"/>
      </c:catAx>
      <c:valAx>
        <c:axId val="74751360"/>
        <c:scaling>
          <c:orientation val="minMax"/>
        </c:scaling>
        <c:axPos val="l"/>
        <c:majorGridlines/>
        <c:numFmt formatCode="General" sourceLinked="1"/>
        <c:tickLblPos val="nextTo"/>
        <c:crossAx val="7474982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DD8385"/>
              </a:solidFill>
            </c:spPr>
          </c:dPt>
          <c:dLbls>
            <c:dLbl>
              <c:idx val="1"/>
              <c:layout>
                <c:manualLayout>
                  <c:x val="-4.134088898453004E-2"/>
                  <c:y val="-3.8103064801078752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1753186169204491"/>
                  <c:y val="-0.1293208706657862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442801491918773"/>
                  <c:y val="1.96019114631947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Sayfa7!$C$4:$C$7</c:f>
              <c:strCache>
                <c:ptCount val="4"/>
                <c:pt idx="0">
                  <c:v>1 Yıldan Daha Az</c:v>
                </c:pt>
                <c:pt idx="1">
                  <c:v>1-4 Yıl</c:v>
                </c:pt>
                <c:pt idx="2">
                  <c:v>5-9 Yıl</c:v>
                </c:pt>
                <c:pt idx="3">
                  <c:v>10 Yıldan Fazla</c:v>
                </c:pt>
              </c:strCache>
            </c:strRef>
          </c:cat>
          <c:val>
            <c:numRef>
              <c:f>Sayfa7!$D$4:$D$7</c:f>
              <c:numCache>
                <c:formatCode>General</c:formatCode>
                <c:ptCount val="4"/>
                <c:pt idx="0">
                  <c:v>9</c:v>
                </c:pt>
                <c:pt idx="1">
                  <c:v>31</c:v>
                </c:pt>
                <c:pt idx="2">
                  <c:v>98</c:v>
                </c:pt>
                <c:pt idx="3">
                  <c:v>123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</c:spPr>
          <c:explosion val="25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DD8385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Sayfa6!$C$4:$C$7</c:f>
              <c:strCache>
                <c:ptCount val="4"/>
                <c:pt idx="0">
                  <c:v>1 Yıldan Daha Az</c:v>
                </c:pt>
                <c:pt idx="1">
                  <c:v>1-4 Yıl</c:v>
                </c:pt>
                <c:pt idx="2">
                  <c:v>5-9 Yıl</c:v>
                </c:pt>
                <c:pt idx="3">
                  <c:v>10 Yıldan Fazla</c:v>
                </c:pt>
              </c:strCache>
            </c:strRef>
          </c:cat>
          <c:val>
            <c:numRef>
              <c:f>Sayfa6!$D$4:$D$7</c:f>
              <c:numCache>
                <c:formatCode>General</c:formatCode>
                <c:ptCount val="4"/>
                <c:pt idx="0">
                  <c:v>45</c:v>
                </c:pt>
                <c:pt idx="1">
                  <c:v>379</c:v>
                </c:pt>
                <c:pt idx="2">
                  <c:v>783</c:v>
                </c:pt>
                <c:pt idx="3">
                  <c:v>2282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5833333333333476E-2"/>
          <c:y val="6.7129629629629664E-2"/>
          <c:w val="0.90277777777777779"/>
          <c:h val="0.8611111111111116"/>
        </c:manualLayout>
      </c:layout>
      <c:pie3DChart>
        <c:varyColors val="1"/>
        <c:ser>
          <c:idx val="0"/>
          <c:order val="0"/>
          <c:explosion val="21"/>
          <c:dLbls>
            <c:dLbl>
              <c:idx val="0"/>
              <c:layout>
                <c:manualLayout>
                  <c:x val="-0.17462390638670169"/>
                  <c:y val="5.705344123651218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7806345350767869"/>
                  <c:y val="-0.2338519151502967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829172233744599E-2"/>
                  <c:y val="2.8898853579141896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Sayfa8!$B$3:$B$5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Emin Değilim</c:v>
                </c:pt>
              </c:strCache>
            </c:strRef>
          </c:cat>
          <c:val>
            <c:numRef>
              <c:f>Sayfa8!$C$3:$C$5</c:f>
              <c:numCache>
                <c:formatCode>General</c:formatCode>
                <c:ptCount val="3"/>
                <c:pt idx="0">
                  <c:v>1425</c:v>
                </c:pt>
                <c:pt idx="1">
                  <c:v>1464</c:v>
                </c:pt>
                <c:pt idx="2">
                  <c:v>602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5311173351653206E-2"/>
          <c:y val="9.1942671203954246E-2"/>
          <c:w val="0.82727474501928866"/>
          <c:h val="0.7992902622188012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2244106715415471"/>
                  <c:y val="-0.1806213198533496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Sayfa9!$B$4:$B$6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Emin Değilim</c:v>
                </c:pt>
              </c:strCache>
            </c:strRef>
          </c:cat>
          <c:val>
            <c:numRef>
              <c:f>Sayfa9!$C$4:$C$6</c:f>
              <c:numCache>
                <c:formatCode>General</c:formatCode>
                <c:ptCount val="3"/>
                <c:pt idx="0">
                  <c:v>175</c:v>
                </c:pt>
                <c:pt idx="1">
                  <c:v>37</c:v>
                </c:pt>
                <c:pt idx="2">
                  <c:v>21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3"/>
            <c:explosion val="27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2816277989314397E-3"/>
                  <c:y val="1.3748472391956476E-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2593457629287002E-2"/>
                  <c:y val="2.7746917009221273E-3"/>
                </c:manualLayout>
              </c:layout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</c:dLbl>
            <c:dLbl>
              <c:idx val="5"/>
              <c:layout>
                <c:manualLayout>
                  <c:x val="-2.356156554995574E-2"/>
                  <c:y val="-0.1493285468281302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  <c:showCatName val="1"/>
              <c:showPercent val="1"/>
            </c:dLbl>
            <c:dLbl>
              <c:idx val="6"/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</c:dLbl>
            <c:dLbl>
              <c:idx val="8"/>
              <c:layout>
                <c:manualLayout>
                  <c:x val="-3.3667555456801099E-2"/>
                  <c:y val="-6.3981548346479955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Sayfa9!$B$6:$B$14</c:f>
              <c:strCache>
                <c:ptCount val="9"/>
                <c:pt idx="0">
                  <c:v>Basın</c:v>
                </c:pt>
                <c:pt idx="1">
                  <c:v>TÜBİTAK EKUAL broşürü</c:v>
                </c:pt>
                <c:pt idx="2">
                  <c:v>Kütüphane bülteni</c:v>
                </c:pt>
                <c:pt idx="3">
                  <c:v>Dergi makalesi</c:v>
                </c:pt>
                <c:pt idx="4">
                  <c:v>Eğitim oturumu</c:v>
                </c:pt>
                <c:pt idx="5">
                  <c:v>Kütüphaneci</c:v>
                </c:pt>
                <c:pt idx="6">
                  <c:v>Kütüphane Web sayfası</c:v>
                </c:pt>
                <c:pt idx="7">
                  <c:v>İş arkadaşı</c:v>
                </c:pt>
                <c:pt idx="8">
                  <c:v>TÜBİTAK EKUAL tartışma listesi</c:v>
                </c:pt>
              </c:strCache>
            </c:strRef>
          </c:cat>
          <c:val>
            <c:numRef>
              <c:f>Sayfa9!$C$6:$C$14</c:f>
              <c:numCache>
                <c:formatCode>General</c:formatCode>
                <c:ptCount val="9"/>
                <c:pt idx="0">
                  <c:v>105</c:v>
                </c:pt>
                <c:pt idx="1">
                  <c:v>238</c:v>
                </c:pt>
                <c:pt idx="2">
                  <c:v>278</c:v>
                </c:pt>
                <c:pt idx="3">
                  <c:v>361</c:v>
                </c:pt>
                <c:pt idx="4">
                  <c:v>90</c:v>
                </c:pt>
                <c:pt idx="5">
                  <c:v>177</c:v>
                </c:pt>
                <c:pt idx="6">
                  <c:v>751</c:v>
                </c:pt>
                <c:pt idx="7">
                  <c:v>298</c:v>
                </c:pt>
                <c:pt idx="8">
                  <c:v>32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581666525983597E-2"/>
          <c:y val="0.10659232307521405"/>
          <c:w val="0.81483666694803281"/>
          <c:h val="0.8057120637389489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</c:dLbl>
            <c:dLbl>
              <c:idx val="5"/>
              <c:layout>
                <c:manualLayout>
                  <c:x val="1.9006211875604005E-3"/>
                  <c:y val="9.696591251765690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1.0596450307579143E-3"/>
                  <c:y val="-6.8261760598028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Hastane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Web </a:t>
                    </a:r>
                    <a:r>
                      <a:rPr lang="en-US" dirty="0" err="1"/>
                      <a:t>Sayfası</a:t>
                    </a:r>
                    <a:r>
                      <a:rPr lang="en-US" dirty="0"/>
                      <a:t>
9%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0.14829227253699856"/>
                  <c:y val="3.501619859698128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Sayfa10!$C$3:$C$12</c:f>
              <c:strCache>
                <c:ptCount val="10"/>
                <c:pt idx="0">
                  <c:v>Sağlık Bakanlığı</c:v>
                </c:pt>
                <c:pt idx="1">
                  <c:v>TÜBİTAK EKUAL Tartışma Listesi</c:v>
                </c:pt>
                <c:pt idx="2">
                  <c:v>Kütüphane/Hastane Bülteni</c:v>
                </c:pt>
                <c:pt idx="3">
                  <c:v>Dergi Makalesi</c:v>
                </c:pt>
                <c:pt idx="4">
                  <c:v>Eğitim Oturumu</c:v>
                </c:pt>
                <c:pt idx="5">
                  <c:v>Kütüphaneci</c:v>
                </c:pt>
                <c:pt idx="6">
                  <c:v>Kütüphane/Hastane Web Sayfası</c:v>
                </c:pt>
                <c:pt idx="7">
                  <c:v>İş Arkadaşı</c:v>
                </c:pt>
                <c:pt idx="8">
                  <c:v>TÜBİTAK EKUAL Broşürü</c:v>
                </c:pt>
                <c:pt idx="9">
                  <c:v>Basın</c:v>
                </c:pt>
              </c:strCache>
            </c:strRef>
          </c:cat>
          <c:val>
            <c:numRef>
              <c:f>Sayfa10!$D$3:$D$12</c:f>
              <c:numCache>
                <c:formatCode>General</c:formatCode>
                <c:ptCount val="10"/>
                <c:pt idx="0">
                  <c:v>107</c:v>
                </c:pt>
                <c:pt idx="1">
                  <c:v>25</c:v>
                </c:pt>
                <c:pt idx="2">
                  <c:v>21</c:v>
                </c:pt>
                <c:pt idx="3">
                  <c:v>22</c:v>
                </c:pt>
                <c:pt idx="4">
                  <c:v>51</c:v>
                </c:pt>
                <c:pt idx="5">
                  <c:v>9</c:v>
                </c:pt>
                <c:pt idx="6">
                  <c:v>31</c:v>
                </c:pt>
                <c:pt idx="7">
                  <c:v>45</c:v>
                </c:pt>
                <c:pt idx="8">
                  <c:v>26</c:v>
                </c:pt>
                <c:pt idx="9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C10D-4E28-4F31-84C9-EEE119273F6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0193C6-42AF-4589-9405-F39921CE18E1}">
      <dgm:prSet phldrT="[Metin]" phldr="1"/>
      <dgm:spPr/>
      <dgm:t>
        <a:bodyPr/>
        <a:lstStyle/>
        <a:p>
          <a:endParaRPr lang="tr-TR" dirty="0"/>
        </a:p>
      </dgm:t>
    </dgm:pt>
    <dgm:pt modelId="{39A292AF-2265-4408-82A1-56806C90B75C}" type="parTrans" cxnId="{ED5F7B9F-AB0D-49DF-9612-40F6065B2E35}">
      <dgm:prSet/>
      <dgm:spPr/>
      <dgm:t>
        <a:bodyPr/>
        <a:lstStyle/>
        <a:p>
          <a:endParaRPr lang="tr-TR"/>
        </a:p>
      </dgm:t>
    </dgm:pt>
    <dgm:pt modelId="{85B7C7C5-F764-4F64-8184-8CD04B49D440}" type="sibTrans" cxnId="{ED5F7B9F-AB0D-49DF-9612-40F6065B2E35}">
      <dgm:prSet/>
      <dgm:spPr/>
      <dgm:t>
        <a:bodyPr/>
        <a:lstStyle/>
        <a:p>
          <a:endParaRPr lang="tr-TR"/>
        </a:p>
      </dgm:t>
    </dgm:pt>
    <dgm:pt modelId="{8DDF9519-1235-499F-BF29-4ACBFBF31FDC}">
      <dgm:prSet phldrT="[Metin]" phldr="1"/>
      <dgm:spPr/>
      <dgm:t>
        <a:bodyPr/>
        <a:lstStyle/>
        <a:p>
          <a:endParaRPr lang="tr-TR" dirty="0"/>
        </a:p>
      </dgm:t>
    </dgm:pt>
    <dgm:pt modelId="{781BDF6C-CD8C-4F73-BF3E-55FB095545DD}" type="parTrans" cxnId="{5DFB3659-77A4-4DEB-82A3-3E31C16592FA}">
      <dgm:prSet/>
      <dgm:spPr/>
      <dgm:t>
        <a:bodyPr/>
        <a:lstStyle/>
        <a:p>
          <a:endParaRPr lang="tr-TR"/>
        </a:p>
      </dgm:t>
    </dgm:pt>
    <dgm:pt modelId="{0AD22A7B-D594-472B-BF01-E2A4FCF041BC}" type="sibTrans" cxnId="{5DFB3659-77A4-4DEB-82A3-3E31C16592FA}">
      <dgm:prSet/>
      <dgm:spPr/>
      <dgm:t>
        <a:bodyPr/>
        <a:lstStyle/>
        <a:p>
          <a:endParaRPr lang="tr-TR"/>
        </a:p>
      </dgm:t>
    </dgm:pt>
    <dgm:pt modelId="{A6E3C4C9-319E-4879-A6E8-752572C901F7}">
      <dgm:prSet phldrT="[Metin]" custT="1"/>
      <dgm:spPr/>
      <dgm:t>
        <a:bodyPr/>
        <a:lstStyle/>
        <a:p>
          <a:pPr algn="l"/>
          <a:r>
            <a:rPr lang="sv-SE" sz="1600" b="0" i="0" u="none" dirty="0" smtClean="0"/>
            <a:t>Çocuk </a:t>
          </a:r>
          <a:r>
            <a:rPr lang="tr-TR" sz="1600" b="0" i="0" u="none" dirty="0" smtClean="0"/>
            <a:t>Sağlığı ve </a:t>
          </a:r>
          <a:r>
            <a:rPr lang="tr-TR" sz="1600" b="0" i="0" u="none" dirty="0" err="1" smtClean="0"/>
            <a:t>Hast</a:t>
          </a:r>
          <a:r>
            <a:rPr lang="tr-TR" sz="1600" b="0" i="0" u="none" dirty="0" smtClean="0"/>
            <a:t>. </a:t>
          </a:r>
          <a:r>
            <a:rPr lang="sv-SE" sz="1600" b="0" i="0" u="none" dirty="0" smtClean="0"/>
            <a:t>22</a:t>
          </a:r>
          <a:endParaRPr lang="tr-TR" sz="1600" dirty="0"/>
        </a:p>
      </dgm:t>
    </dgm:pt>
    <dgm:pt modelId="{B7F22BB7-D1CE-4511-9E95-59DBAA43868E}" type="parTrans" cxnId="{E074F898-1529-40A5-A385-ECFE2C07AA2C}">
      <dgm:prSet/>
      <dgm:spPr/>
      <dgm:t>
        <a:bodyPr/>
        <a:lstStyle/>
        <a:p>
          <a:endParaRPr lang="tr-TR"/>
        </a:p>
      </dgm:t>
    </dgm:pt>
    <dgm:pt modelId="{09C17A5A-4891-4309-A802-1E730C8F4662}" type="sibTrans" cxnId="{E074F898-1529-40A5-A385-ECFE2C07AA2C}">
      <dgm:prSet/>
      <dgm:spPr/>
      <dgm:t>
        <a:bodyPr/>
        <a:lstStyle/>
        <a:p>
          <a:endParaRPr lang="tr-TR"/>
        </a:p>
      </dgm:t>
    </dgm:pt>
    <dgm:pt modelId="{F9403D55-5D44-4C39-B4DA-37EAB0E5D50F}">
      <dgm:prSet custT="1"/>
      <dgm:spPr/>
      <dgm:t>
        <a:bodyPr/>
        <a:lstStyle/>
        <a:p>
          <a:pPr algn="l"/>
          <a:r>
            <a:rPr lang="fi-FI" sz="1600" b="0" i="0" u="none" dirty="0" smtClean="0"/>
            <a:t>Kad</a:t>
          </a:r>
          <a:r>
            <a:rPr lang="tr-TR" sz="1600" b="0" i="0" u="none" dirty="0" smtClean="0"/>
            <a:t>ı</a:t>
          </a:r>
          <a:r>
            <a:rPr lang="fi-FI" sz="1600" b="0" i="0" u="none" dirty="0" smtClean="0"/>
            <a:t>n Hast</a:t>
          </a:r>
          <a:r>
            <a:rPr lang="tr-TR" sz="1600" b="0" i="0" u="none" dirty="0" smtClean="0"/>
            <a:t>. </a:t>
          </a:r>
          <a:r>
            <a:rPr lang="fi-FI" sz="1600" b="0" i="0" u="none" dirty="0" smtClean="0"/>
            <a:t>D</a:t>
          </a:r>
          <a:r>
            <a:rPr lang="tr-TR" sz="1600" b="0" i="0" u="none" dirty="0" smtClean="0"/>
            <a:t>.</a:t>
          </a:r>
          <a:r>
            <a:rPr lang="fi-FI" sz="1600" b="0" i="0" u="none" dirty="0" smtClean="0"/>
            <a:t>	</a:t>
          </a:r>
          <a:r>
            <a:rPr lang="tr-TR" sz="1600" b="0" i="0" u="none" dirty="0" smtClean="0"/>
            <a:t>            </a:t>
          </a:r>
          <a:r>
            <a:rPr lang="fi-FI" sz="1600" b="0" i="0" u="none" dirty="0" smtClean="0"/>
            <a:t>18</a:t>
          </a:r>
          <a:endParaRPr lang="fi-FI" sz="1600" dirty="0"/>
        </a:p>
      </dgm:t>
    </dgm:pt>
    <dgm:pt modelId="{42904891-936B-4775-BD44-1EFB3FB58973}" type="parTrans" cxnId="{AC6A48F5-45B9-4874-A6D0-252F56982B39}">
      <dgm:prSet/>
      <dgm:spPr/>
      <dgm:t>
        <a:bodyPr/>
        <a:lstStyle/>
        <a:p>
          <a:endParaRPr lang="tr-TR"/>
        </a:p>
      </dgm:t>
    </dgm:pt>
    <dgm:pt modelId="{D630D266-7869-4452-B1B6-9BC4B8F1A6AD}" type="sibTrans" cxnId="{AC6A48F5-45B9-4874-A6D0-252F56982B39}">
      <dgm:prSet/>
      <dgm:spPr/>
      <dgm:t>
        <a:bodyPr/>
        <a:lstStyle/>
        <a:p>
          <a:endParaRPr lang="tr-TR"/>
        </a:p>
      </dgm:t>
    </dgm:pt>
    <dgm:pt modelId="{3706E666-2BFF-48F3-94CA-0AA3CEA12665}">
      <dgm:prSet custT="1"/>
      <dgm:spPr/>
      <dgm:t>
        <a:bodyPr/>
        <a:lstStyle/>
        <a:p>
          <a:pPr algn="l"/>
          <a:r>
            <a:rPr lang="tr-TR" sz="1600" b="0" i="0" u="none" dirty="0" smtClean="0"/>
            <a:t>Genel Cerrahi	            16</a:t>
          </a:r>
          <a:endParaRPr lang="tr-TR" sz="1600" dirty="0"/>
        </a:p>
      </dgm:t>
    </dgm:pt>
    <dgm:pt modelId="{D93EE405-4C44-4F09-B6E2-5ED7DBFD37DA}" type="parTrans" cxnId="{492D26AA-6CBC-45CF-8D79-6FFBFB518E68}">
      <dgm:prSet/>
      <dgm:spPr/>
      <dgm:t>
        <a:bodyPr/>
        <a:lstStyle/>
        <a:p>
          <a:endParaRPr lang="tr-TR"/>
        </a:p>
      </dgm:t>
    </dgm:pt>
    <dgm:pt modelId="{F0EA69FC-C14A-48F6-8B59-336F51159A54}" type="sibTrans" cxnId="{492D26AA-6CBC-45CF-8D79-6FFBFB518E68}">
      <dgm:prSet/>
      <dgm:spPr/>
      <dgm:t>
        <a:bodyPr/>
        <a:lstStyle/>
        <a:p>
          <a:endParaRPr lang="tr-TR"/>
        </a:p>
      </dgm:t>
    </dgm:pt>
    <dgm:pt modelId="{165076B9-9973-4F56-B14B-BADBEBFD03DF}">
      <dgm:prSet custT="1"/>
      <dgm:spPr/>
      <dgm:t>
        <a:bodyPr/>
        <a:lstStyle/>
        <a:p>
          <a:pPr algn="l"/>
          <a:r>
            <a:rPr lang="tr-TR" sz="1600" b="0" i="0" u="none" dirty="0" smtClean="0"/>
            <a:t>Göğüs </a:t>
          </a:r>
          <a:r>
            <a:rPr lang="tr-TR" sz="1600" b="0" i="0" u="none" dirty="0" err="1" smtClean="0"/>
            <a:t>hast</a:t>
          </a:r>
          <a:r>
            <a:rPr lang="tr-TR" sz="1600" b="0" i="0" u="none" dirty="0" smtClean="0"/>
            <a:t>.	            12</a:t>
          </a:r>
          <a:endParaRPr lang="tr-TR" sz="1600" dirty="0"/>
        </a:p>
      </dgm:t>
    </dgm:pt>
    <dgm:pt modelId="{610C2287-2B1E-4CA0-9B74-9EDA82A58065}" type="parTrans" cxnId="{60329F93-3FC8-49DD-AC52-A342E3F7B5DB}">
      <dgm:prSet/>
      <dgm:spPr/>
      <dgm:t>
        <a:bodyPr/>
        <a:lstStyle/>
        <a:p>
          <a:endParaRPr lang="tr-TR"/>
        </a:p>
      </dgm:t>
    </dgm:pt>
    <dgm:pt modelId="{2BB32E97-E890-4507-A6D8-5F87057CE0F5}" type="sibTrans" cxnId="{60329F93-3FC8-49DD-AC52-A342E3F7B5DB}">
      <dgm:prSet/>
      <dgm:spPr/>
      <dgm:t>
        <a:bodyPr/>
        <a:lstStyle/>
        <a:p>
          <a:endParaRPr lang="tr-TR"/>
        </a:p>
      </dgm:t>
    </dgm:pt>
    <dgm:pt modelId="{78F38C6D-D56F-463D-A7D8-73815983868C}">
      <dgm:prSet custT="1"/>
      <dgm:spPr/>
      <dgm:t>
        <a:bodyPr/>
        <a:lstStyle/>
        <a:p>
          <a:pPr algn="l"/>
          <a:r>
            <a:rPr lang="tr-TR" sz="1600" b="0" i="0" u="none" dirty="0" smtClean="0"/>
            <a:t>Göz  </a:t>
          </a:r>
          <a:r>
            <a:rPr lang="tr-TR" sz="1600" b="0" i="0" u="none" dirty="0" err="1" smtClean="0"/>
            <a:t>Hast</a:t>
          </a:r>
          <a:r>
            <a:rPr lang="tr-TR" sz="1600" b="0" i="0" u="none" dirty="0" smtClean="0"/>
            <a:t>.	            10</a:t>
          </a:r>
          <a:endParaRPr lang="tr-TR" sz="1600" dirty="0"/>
        </a:p>
      </dgm:t>
    </dgm:pt>
    <dgm:pt modelId="{D8D7C816-E2EF-4381-874F-F8394D0DC4E6}" type="parTrans" cxnId="{20291DCA-17CF-4782-AE3F-A9D076BD0012}">
      <dgm:prSet/>
      <dgm:spPr/>
      <dgm:t>
        <a:bodyPr/>
        <a:lstStyle/>
        <a:p>
          <a:endParaRPr lang="tr-TR"/>
        </a:p>
      </dgm:t>
    </dgm:pt>
    <dgm:pt modelId="{CFBE40B4-8BE7-4879-A5BA-C8E2588E2DF2}" type="sibTrans" cxnId="{20291DCA-17CF-4782-AE3F-A9D076BD0012}">
      <dgm:prSet/>
      <dgm:spPr/>
      <dgm:t>
        <a:bodyPr/>
        <a:lstStyle/>
        <a:p>
          <a:endParaRPr lang="tr-TR"/>
        </a:p>
      </dgm:t>
    </dgm:pt>
    <dgm:pt modelId="{AC6DC00D-646D-4DA2-BFBA-BE856064E4AF}">
      <dgm:prSet custT="1"/>
      <dgm:spPr/>
      <dgm:t>
        <a:bodyPr/>
        <a:lstStyle/>
        <a:p>
          <a:pPr algn="l"/>
          <a:r>
            <a:rPr lang="tr-TR" sz="1600" b="0" i="0" u="none" dirty="0" err="1" smtClean="0"/>
            <a:t>Ortop</a:t>
          </a:r>
          <a:r>
            <a:rPr lang="tr-TR" sz="1600" b="0" i="0" u="none" dirty="0" smtClean="0"/>
            <a:t>. ve </a:t>
          </a:r>
          <a:r>
            <a:rPr lang="tr-TR" sz="1600" b="0" i="0" u="none" dirty="0" err="1" smtClean="0"/>
            <a:t>Trav</a:t>
          </a:r>
          <a:r>
            <a:rPr lang="tr-TR" sz="1600" b="0" i="0" u="none" dirty="0" smtClean="0"/>
            <a:t>.             10</a:t>
          </a:r>
          <a:endParaRPr lang="tr-TR" sz="1600" dirty="0"/>
        </a:p>
      </dgm:t>
    </dgm:pt>
    <dgm:pt modelId="{0334CA0E-A1AD-4DB9-9814-4513986A9A10}" type="parTrans" cxnId="{401D7E36-89C9-4A04-BE8C-6DED314FD8E7}">
      <dgm:prSet/>
      <dgm:spPr/>
      <dgm:t>
        <a:bodyPr/>
        <a:lstStyle/>
        <a:p>
          <a:endParaRPr lang="tr-TR"/>
        </a:p>
      </dgm:t>
    </dgm:pt>
    <dgm:pt modelId="{A3708CB2-4AD4-40FF-9C12-45C4ECF18F1F}" type="sibTrans" cxnId="{401D7E36-89C9-4A04-BE8C-6DED314FD8E7}">
      <dgm:prSet/>
      <dgm:spPr/>
      <dgm:t>
        <a:bodyPr/>
        <a:lstStyle/>
        <a:p>
          <a:endParaRPr lang="tr-TR"/>
        </a:p>
      </dgm:t>
    </dgm:pt>
    <dgm:pt modelId="{F0BB1AE2-CC93-47D9-BC5C-5608DA07C944}">
      <dgm:prSet custT="1"/>
      <dgm:spPr/>
      <dgm:t>
        <a:bodyPr/>
        <a:lstStyle/>
        <a:p>
          <a:pPr algn="l"/>
          <a:r>
            <a:rPr lang="es-ES" sz="1600" b="0" i="0" u="none" dirty="0" smtClean="0"/>
            <a:t>F</a:t>
          </a:r>
          <a:r>
            <a:rPr lang="tr-TR" sz="1600" b="0" i="0" u="none" dirty="0" smtClean="0"/>
            <a:t>TR</a:t>
          </a:r>
          <a:r>
            <a:rPr lang="es-ES" sz="1600" b="0" i="0" u="none" dirty="0" smtClean="0"/>
            <a:t> 	</a:t>
          </a:r>
          <a:r>
            <a:rPr lang="tr-TR" sz="1600" b="0" i="0" u="none" dirty="0" smtClean="0"/>
            <a:t>                            </a:t>
          </a:r>
          <a:r>
            <a:rPr lang="es-ES" sz="1600" b="0" i="0" u="none" dirty="0" smtClean="0"/>
            <a:t>9</a:t>
          </a:r>
          <a:endParaRPr lang="es-ES" sz="1600" dirty="0"/>
        </a:p>
      </dgm:t>
    </dgm:pt>
    <dgm:pt modelId="{9DE4E6EE-1709-4B39-B6C5-F326AD1826AC}" type="parTrans" cxnId="{BEB5FE3B-A86D-4681-8239-398641AF1E34}">
      <dgm:prSet/>
      <dgm:spPr/>
      <dgm:t>
        <a:bodyPr/>
        <a:lstStyle/>
        <a:p>
          <a:endParaRPr lang="tr-TR"/>
        </a:p>
      </dgm:t>
    </dgm:pt>
    <dgm:pt modelId="{6CCBEA5A-51B1-4F67-A38F-30904D53652D}" type="sibTrans" cxnId="{BEB5FE3B-A86D-4681-8239-398641AF1E34}">
      <dgm:prSet/>
      <dgm:spPr/>
      <dgm:t>
        <a:bodyPr/>
        <a:lstStyle/>
        <a:p>
          <a:endParaRPr lang="tr-TR"/>
        </a:p>
      </dgm:t>
    </dgm:pt>
    <dgm:pt modelId="{E079E712-933E-426F-AACA-AD1AE1C667A8}">
      <dgm:prSet custT="1"/>
      <dgm:spPr/>
      <dgm:t>
        <a:bodyPr/>
        <a:lstStyle/>
        <a:p>
          <a:pPr algn="l"/>
          <a:r>
            <a:rPr lang="tr-TR" sz="1600" b="0" i="0" u="none" dirty="0" smtClean="0"/>
            <a:t>KBB	                            9</a:t>
          </a:r>
          <a:endParaRPr lang="tr-TR" sz="1600" dirty="0"/>
        </a:p>
      </dgm:t>
    </dgm:pt>
    <dgm:pt modelId="{1DA0638F-F715-4AD6-8D81-74FE33BCB1F5}" type="parTrans" cxnId="{27681C9C-BFD0-4249-942F-EF13C1877362}">
      <dgm:prSet/>
      <dgm:spPr/>
      <dgm:t>
        <a:bodyPr/>
        <a:lstStyle/>
        <a:p>
          <a:endParaRPr lang="tr-TR"/>
        </a:p>
      </dgm:t>
    </dgm:pt>
    <dgm:pt modelId="{5C2BD237-A32B-48EF-A258-147FFAE6E4CD}" type="sibTrans" cxnId="{27681C9C-BFD0-4249-942F-EF13C1877362}">
      <dgm:prSet/>
      <dgm:spPr/>
      <dgm:t>
        <a:bodyPr/>
        <a:lstStyle/>
        <a:p>
          <a:endParaRPr lang="tr-TR"/>
        </a:p>
      </dgm:t>
    </dgm:pt>
    <dgm:pt modelId="{D0805EEA-9B25-4488-814D-D5A26B251CB1}">
      <dgm:prSet custT="1"/>
      <dgm:spPr/>
      <dgm:t>
        <a:bodyPr/>
        <a:lstStyle/>
        <a:p>
          <a:pPr algn="l"/>
          <a:r>
            <a:rPr lang="tr-TR" sz="1600" b="0" i="0" u="none" dirty="0" smtClean="0"/>
            <a:t>İç Hastalıkları	            8</a:t>
          </a:r>
          <a:endParaRPr lang="tr-TR" sz="1600" dirty="0"/>
        </a:p>
      </dgm:t>
    </dgm:pt>
    <dgm:pt modelId="{C981ABE8-E456-487A-B5BC-2F139FF66D3F}" type="parTrans" cxnId="{9D7D9D87-F38C-4D9E-8B76-CB70FCA04E75}">
      <dgm:prSet/>
      <dgm:spPr/>
      <dgm:t>
        <a:bodyPr/>
        <a:lstStyle/>
        <a:p>
          <a:endParaRPr lang="tr-TR"/>
        </a:p>
      </dgm:t>
    </dgm:pt>
    <dgm:pt modelId="{82A6757B-68AB-41AD-BD1C-3DE9A03D9F02}" type="sibTrans" cxnId="{9D7D9D87-F38C-4D9E-8B76-CB70FCA04E75}">
      <dgm:prSet/>
      <dgm:spPr/>
      <dgm:t>
        <a:bodyPr/>
        <a:lstStyle/>
        <a:p>
          <a:endParaRPr lang="tr-TR"/>
        </a:p>
      </dgm:t>
    </dgm:pt>
    <dgm:pt modelId="{7D1ADFE1-7ECD-45A2-BDA3-E19FA76F5A89}">
      <dgm:prSet custT="1"/>
      <dgm:spPr/>
      <dgm:t>
        <a:bodyPr/>
        <a:lstStyle/>
        <a:p>
          <a:pPr algn="l"/>
          <a:r>
            <a:rPr lang="tr-TR" sz="1600" b="0" i="0" u="none" dirty="0" smtClean="0"/>
            <a:t>Kalp Damar  C.	            8</a:t>
          </a:r>
          <a:endParaRPr lang="tr-TR" sz="1600" dirty="0"/>
        </a:p>
      </dgm:t>
    </dgm:pt>
    <dgm:pt modelId="{533F0507-D08D-4CB7-8778-0B1BC60C58B6}" type="parTrans" cxnId="{3FCF1796-6D9C-41E1-A3B3-AAE6680634E6}">
      <dgm:prSet/>
      <dgm:spPr/>
      <dgm:t>
        <a:bodyPr/>
        <a:lstStyle/>
        <a:p>
          <a:endParaRPr lang="tr-TR"/>
        </a:p>
      </dgm:t>
    </dgm:pt>
    <dgm:pt modelId="{BE889EDC-D021-4541-8DD3-E45250C76D71}" type="sibTrans" cxnId="{3FCF1796-6D9C-41E1-A3B3-AAE6680634E6}">
      <dgm:prSet/>
      <dgm:spPr/>
      <dgm:t>
        <a:bodyPr/>
        <a:lstStyle/>
        <a:p>
          <a:endParaRPr lang="tr-TR"/>
        </a:p>
      </dgm:t>
    </dgm:pt>
    <dgm:pt modelId="{4BA193FB-5847-4AC1-A953-792B2EFF3AD4}">
      <dgm:prSet custT="1"/>
      <dgm:spPr/>
      <dgm:t>
        <a:bodyPr/>
        <a:lstStyle/>
        <a:p>
          <a:pPr algn="l"/>
          <a:r>
            <a:rPr lang="tr-TR" sz="1600" b="0" i="0" u="none" dirty="0" smtClean="0"/>
            <a:t>Anesteziyoloji 	            7</a:t>
          </a:r>
          <a:endParaRPr lang="tr-TR" sz="1600" dirty="0"/>
        </a:p>
      </dgm:t>
    </dgm:pt>
    <dgm:pt modelId="{A23FFB4A-A966-4012-ABB9-AD27BC5971D1}" type="parTrans" cxnId="{C68ECBBB-F8DB-4018-8924-E66E871B2651}">
      <dgm:prSet/>
      <dgm:spPr/>
      <dgm:t>
        <a:bodyPr/>
        <a:lstStyle/>
        <a:p>
          <a:endParaRPr lang="tr-TR"/>
        </a:p>
      </dgm:t>
    </dgm:pt>
    <dgm:pt modelId="{EDB471BA-7129-4E9B-806B-44FAC452AA16}" type="sibTrans" cxnId="{C68ECBBB-F8DB-4018-8924-E66E871B2651}">
      <dgm:prSet/>
      <dgm:spPr/>
      <dgm:t>
        <a:bodyPr/>
        <a:lstStyle/>
        <a:p>
          <a:endParaRPr lang="tr-TR"/>
        </a:p>
      </dgm:t>
    </dgm:pt>
    <dgm:pt modelId="{FA03AA3C-672B-41C0-AC23-6EF004FCFF63}">
      <dgm:prSet custT="1"/>
      <dgm:spPr/>
      <dgm:t>
        <a:bodyPr/>
        <a:lstStyle/>
        <a:p>
          <a:r>
            <a:rPr lang="tr-TR" sz="1600" b="0" i="0" u="none" dirty="0" smtClean="0"/>
            <a:t>Nöroloji	            7</a:t>
          </a:r>
          <a:endParaRPr lang="tr-TR" sz="1600" dirty="0"/>
        </a:p>
      </dgm:t>
    </dgm:pt>
    <dgm:pt modelId="{A206C6C8-4D03-4CA5-95C4-7037091BF694}" type="parTrans" cxnId="{F2A3D677-7F26-4AA0-8CD1-571E7E1C6228}">
      <dgm:prSet/>
      <dgm:spPr/>
      <dgm:t>
        <a:bodyPr/>
        <a:lstStyle/>
        <a:p>
          <a:endParaRPr lang="tr-TR"/>
        </a:p>
      </dgm:t>
    </dgm:pt>
    <dgm:pt modelId="{D8E871B9-328B-4AED-ABCE-751155AAFF80}" type="sibTrans" cxnId="{F2A3D677-7F26-4AA0-8CD1-571E7E1C6228}">
      <dgm:prSet/>
      <dgm:spPr/>
      <dgm:t>
        <a:bodyPr/>
        <a:lstStyle/>
        <a:p>
          <a:endParaRPr lang="tr-TR"/>
        </a:p>
      </dgm:t>
    </dgm:pt>
    <dgm:pt modelId="{30052001-8913-4321-B390-091EA1645666}">
      <dgm:prSet custT="1"/>
      <dgm:spPr/>
      <dgm:t>
        <a:bodyPr/>
        <a:lstStyle/>
        <a:p>
          <a:r>
            <a:rPr lang="tr-TR" sz="1600" b="0" i="0" u="none" dirty="0" smtClean="0"/>
            <a:t>Radyoloji	            7</a:t>
          </a:r>
          <a:endParaRPr lang="tr-TR" sz="1600" dirty="0"/>
        </a:p>
      </dgm:t>
    </dgm:pt>
    <dgm:pt modelId="{1A59E35E-9E1D-4733-A8AD-4D0E3CE13D93}" type="parTrans" cxnId="{E6166523-C205-4E22-A37E-D26DFA8C0F93}">
      <dgm:prSet/>
      <dgm:spPr/>
      <dgm:t>
        <a:bodyPr/>
        <a:lstStyle/>
        <a:p>
          <a:endParaRPr lang="tr-TR"/>
        </a:p>
      </dgm:t>
    </dgm:pt>
    <dgm:pt modelId="{5538E259-A327-40EC-946C-406D81006892}" type="sibTrans" cxnId="{E6166523-C205-4E22-A37E-D26DFA8C0F93}">
      <dgm:prSet/>
      <dgm:spPr/>
      <dgm:t>
        <a:bodyPr/>
        <a:lstStyle/>
        <a:p>
          <a:endParaRPr lang="tr-TR"/>
        </a:p>
      </dgm:t>
    </dgm:pt>
    <dgm:pt modelId="{C2C09517-850D-484B-B7F1-C4E9E5FF6969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Ziraat	                        228</a:t>
          </a:r>
          <a:endParaRPr lang="tr-TR" sz="1600" dirty="0"/>
        </a:p>
      </dgm:t>
    </dgm:pt>
    <dgm:pt modelId="{C714B2D1-6E04-4A69-A5AD-2DE7B90755C9}" type="parTrans" cxnId="{461B7A6F-B5E6-44ED-A69C-76FD00891E58}">
      <dgm:prSet/>
      <dgm:spPr/>
      <dgm:t>
        <a:bodyPr/>
        <a:lstStyle/>
        <a:p>
          <a:endParaRPr lang="tr-TR"/>
        </a:p>
      </dgm:t>
    </dgm:pt>
    <dgm:pt modelId="{947254F8-026B-4B74-8CC8-148E2A80B39F}" type="sibTrans" cxnId="{461B7A6F-B5E6-44ED-A69C-76FD00891E58}">
      <dgm:prSet/>
      <dgm:spPr/>
      <dgm:t>
        <a:bodyPr/>
        <a:lstStyle/>
        <a:p>
          <a:endParaRPr lang="tr-TR"/>
        </a:p>
      </dgm:t>
    </dgm:pt>
    <dgm:pt modelId="{CD903790-4425-4C9C-8961-3B1EBC1B15C1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İş ve ticaret	          28</a:t>
          </a:r>
          <a:endParaRPr lang="tr-TR" sz="1600" dirty="0"/>
        </a:p>
      </dgm:t>
    </dgm:pt>
    <dgm:pt modelId="{53AAD1EB-E244-4480-B2C7-8953C2885852}" type="parTrans" cxnId="{7EF5208E-1F8E-45C7-9B38-1DF212277DA2}">
      <dgm:prSet/>
      <dgm:spPr/>
      <dgm:t>
        <a:bodyPr/>
        <a:lstStyle/>
        <a:p>
          <a:endParaRPr lang="tr-TR"/>
        </a:p>
      </dgm:t>
    </dgm:pt>
    <dgm:pt modelId="{624843F8-9F4A-411C-B686-FFAD1867B0E2}" type="sibTrans" cxnId="{7EF5208E-1F8E-45C7-9B38-1DF212277DA2}">
      <dgm:prSet/>
      <dgm:spPr/>
      <dgm:t>
        <a:bodyPr/>
        <a:lstStyle/>
        <a:p>
          <a:endParaRPr lang="tr-TR"/>
        </a:p>
      </dgm:t>
    </dgm:pt>
    <dgm:pt modelId="{8B914F73-47A3-4074-9972-4B7160837C53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Hukuk	                         13</a:t>
          </a:r>
          <a:endParaRPr lang="tr-TR" sz="1600" dirty="0"/>
        </a:p>
      </dgm:t>
    </dgm:pt>
    <dgm:pt modelId="{1BF1AB77-3AE3-4AC9-B615-8AA8FB466200}" type="parTrans" cxnId="{B9139C12-B5F1-4A9F-91B6-AF92BA71010B}">
      <dgm:prSet/>
      <dgm:spPr/>
      <dgm:t>
        <a:bodyPr/>
        <a:lstStyle/>
        <a:p>
          <a:endParaRPr lang="tr-TR"/>
        </a:p>
      </dgm:t>
    </dgm:pt>
    <dgm:pt modelId="{3F314FFF-5E17-44DA-87DD-C9390DDCFCE6}" type="sibTrans" cxnId="{B9139C12-B5F1-4A9F-91B6-AF92BA71010B}">
      <dgm:prSet/>
      <dgm:spPr/>
      <dgm:t>
        <a:bodyPr/>
        <a:lstStyle/>
        <a:p>
          <a:endParaRPr lang="tr-TR"/>
        </a:p>
      </dgm:t>
    </dgm:pt>
    <dgm:pt modelId="{8D9A1E75-F2C7-4C0E-A64E-592F5DA503BC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Sağlık Bilimleri	         808</a:t>
          </a:r>
          <a:endParaRPr lang="tr-TR" sz="1600" dirty="0"/>
        </a:p>
      </dgm:t>
    </dgm:pt>
    <dgm:pt modelId="{DBC57C7A-0A22-44FB-B98C-FC42DC794F12}" type="parTrans" cxnId="{03F9BDC5-8C6A-4A6E-8DF2-0A01F92F712D}">
      <dgm:prSet/>
      <dgm:spPr/>
      <dgm:t>
        <a:bodyPr/>
        <a:lstStyle/>
        <a:p>
          <a:endParaRPr lang="tr-TR"/>
        </a:p>
      </dgm:t>
    </dgm:pt>
    <dgm:pt modelId="{7C80F444-5C63-43BC-97D1-2EC8A6510506}" type="sibTrans" cxnId="{03F9BDC5-8C6A-4A6E-8DF2-0A01F92F712D}">
      <dgm:prSet/>
      <dgm:spPr/>
      <dgm:t>
        <a:bodyPr/>
        <a:lstStyle/>
        <a:p>
          <a:endParaRPr lang="tr-TR"/>
        </a:p>
      </dgm:t>
    </dgm:pt>
    <dgm:pt modelId="{0E106CAD-6135-4A6F-B1D2-69231FA9A7CA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Fen Bilimleri	         787</a:t>
          </a:r>
          <a:endParaRPr lang="tr-TR" sz="1600" dirty="0"/>
        </a:p>
      </dgm:t>
    </dgm:pt>
    <dgm:pt modelId="{21F8FCBC-FE70-422B-ADD4-0893BC04D2DC}" type="parTrans" cxnId="{B0ECF19A-81B1-4D88-A712-C62F148819D5}">
      <dgm:prSet/>
      <dgm:spPr/>
    </dgm:pt>
    <dgm:pt modelId="{DCC5ECD4-92F0-403E-BA88-7E03E1251C7C}" type="sibTrans" cxnId="{B0ECF19A-81B1-4D88-A712-C62F148819D5}">
      <dgm:prSet/>
      <dgm:spPr/>
    </dgm:pt>
    <dgm:pt modelId="{9CB0DFD0-F561-4418-9F9B-1F7C291B2AC1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Mühendislik	         773</a:t>
          </a:r>
          <a:endParaRPr lang="tr-TR" sz="1600" dirty="0"/>
        </a:p>
      </dgm:t>
    </dgm:pt>
    <dgm:pt modelId="{81613401-8194-49D7-A183-BD27092CF61A}" type="parTrans" cxnId="{EC3F4B05-C5C1-4E81-8ADD-F19888F85449}">
      <dgm:prSet/>
      <dgm:spPr/>
    </dgm:pt>
    <dgm:pt modelId="{09BEB947-D56D-4E0D-A007-286CFB37DB56}" type="sibTrans" cxnId="{EC3F4B05-C5C1-4E81-8ADD-F19888F85449}">
      <dgm:prSet/>
      <dgm:spPr/>
    </dgm:pt>
    <dgm:pt modelId="{F21E8CDC-B503-4BF3-9F1F-4D4145A8106F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Sosyal Bilimler          606</a:t>
          </a:r>
          <a:endParaRPr lang="tr-TR" sz="1600" dirty="0"/>
        </a:p>
      </dgm:t>
    </dgm:pt>
    <dgm:pt modelId="{70B280F5-3DD5-4FC8-A11B-892911C8685D}" type="parTrans" cxnId="{8CDA3FD9-DA7E-45F6-852D-55AF84FB24F2}">
      <dgm:prSet/>
      <dgm:spPr/>
    </dgm:pt>
    <dgm:pt modelId="{354D7F64-CDFE-42EB-8E6F-9348FD0BD02A}" type="sibTrans" cxnId="{8CDA3FD9-DA7E-45F6-852D-55AF84FB24F2}">
      <dgm:prSet/>
      <dgm:spPr/>
    </dgm:pt>
    <dgm:pt modelId="{B0600099-82B5-4AEB-957C-3975F5C25533}">
      <dgm:prSet custT="1"/>
      <dgm:spPr>
        <a:solidFill>
          <a:srgbClr val="AC0000"/>
        </a:solidFill>
      </dgm:spPr>
      <dgm:t>
        <a:bodyPr/>
        <a:lstStyle/>
        <a:p>
          <a:r>
            <a:rPr lang="tr-TR" sz="1400" b="0" i="0" u="none" dirty="0" smtClean="0"/>
            <a:t>Yer Atms. Okyanus Bil.</a:t>
          </a:r>
          <a:r>
            <a:rPr lang="tr-TR" sz="1600" b="0" i="0" u="none" dirty="0" smtClean="0"/>
            <a:t>	95</a:t>
          </a:r>
          <a:endParaRPr lang="tr-TR" sz="1600" dirty="0"/>
        </a:p>
      </dgm:t>
    </dgm:pt>
    <dgm:pt modelId="{CE5816ED-A560-4FA9-8290-2288AEBDDCC6}" type="parTrans" cxnId="{6DAEDAC8-ED0B-4733-90B2-53EA276EF87D}">
      <dgm:prSet/>
      <dgm:spPr/>
    </dgm:pt>
    <dgm:pt modelId="{B5DEA7F0-6DCA-49DB-B1C4-1705C63FDAFC}" type="sibTrans" cxnId="{6DAEDAC8-ED0B-4733-90B2-53EA276EF87D}">
      <dgm:prSet/>
      <dgm:spPr/>
    </dgm:pt>
    <dgm:pt modelId="{B4529176-5A4C-491F-B039-E1E7157EF7A8}">
      <dgm:prSet custT="1"/>
      <dgm:spPr>
        <a:solidFill>
          <a:srgbClr val="AC0000"/>
        </a:solidFill>
      </dgm:spPr>
      <dgm:t>
        <a:bodyPr/>
        <a:lstStyle/>
        <a:p>
          <a:r>
            <a:rPr lang="tr-TR" sz="1600" b="0" i="0" u="none" dirty="0" smtClean="0"/>
            <a:t>Bilgisayar Bil.	          69</a:t>
          </a:r>
          <a:endParaRPr lang="tr-TR" sz="1600" dirty="0"/>
        </a:p>
      </dgm:t>
    </dgm:pt>
    <dgm:pt modelId="{8F79E1DD-83DE-4C5D-88C4-A110CADD630D}" type="parTrans" cxnId="{7342BF67-093F-4A5F-971B-F77F96D3FA62}">
      <dgm:prSet/>
      <dgm:spPr/>
    </dgm:pt>
    <dgm:pt modelId="{9A2C402C-F704-4335-9E01-FDDF4A553917}" type="sibTrans" cxnId="{7342BF67-093F-4A5F-971B-F77F96D3FA62}">
      <dgm:prSet/>
      <dgm:spPr/>
    </dgm:pt>
    <dgm:pt modelId="{85040B65-36BD-4EF5-8871-52C8B1A0C34A}">
      <dgm:prSet custT="1"/>
      <dgm:spPr>
        <a:solidFill>
          <a:srgbClr val="AC0000"/>
        </a:solidFill>
      </dgm:spPr>
      <dgm:t>
        <a:bodyPr/>
        <a:lstStyle/>
        <a:p>
          <a:r>
            <a:rPr lang="tr-TR" sz="1400" b="0" i="0" u="none" dirty="0" smtClean="0"/>
            <a:t>Sanat ve Beşeri Bil.</a:t>
          </a:r>
          <a:r>
            <a:rPr lang="tr-TR" sz="1600" b="0" i="0" u="none" dirty="0" smtClean="0"/>
            <a:t>	44</a:t>
          </a:r>
          <a:endParaRPr lang="tr-TR" sz="1600" dirty="0"/>
        </a:p>
      </dgm:t>
    </dgm:pt>
    <dgm:pt modelId="{9684E180-49D3-4F0E-B1F9-1AA286FFBB65}" type="parTrans" cxnId="{CFCD73AF-6EA1-43F7-A4C7-FDC134CFE279}">
      <dgm:prSet/>
      <dgm:spPr/>
    </dgm:pt>
    <dgm:pt modelId="{230B0963-2C8E-43B0-BD9C-796DA434226C}" type="sibTrans" cxnId="{CFCD73AF-6EA1-43F7-A4C7-FDC134CFE279}">
      <dgm:prSet/>
      <dgm:spPr/>
    </dgm:pt>
    <dgm:pt modelId="{54D4DF68-04F3-493F-AAFE-1DC546BCB747}" type="pres">
      <dgm:prSet presAssocID="{712BC10D-4E28-4F31-84C9-EEE119273F6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EEF7DA-3CF4-4997-92F5-A7933592ABB0}" type="pres">
      <dgm:prSet presAssocID="{300193C6-42AF-4589-9405-F39921CE18E1}" presName="compositeNode" presStyleCnt="0">
        <dgm:presLayoutVars>
          <dgm:bulletEnabled val="1"/>
        </dgm:presLayoutVars>
      </dgm:prSet>
      <dgm:spPr/>
    </dgm:pt>
    <dgm:pt modelId="{4839D9AD-1888-4AEB-AF29-D1DA6F3B0C2F}" type="pres">
      <dgm:prSet presAssocID="{300193C6-42AF-4589-9405-F39921CE18E1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5EE332-1E68-47DF-9A5F-6E59489C10AA}" type="pres">
      <dgm:prSet presAssocID="{300193C6-42AF-4589-9405-F39921CE18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FA9F54-B86F-4A23-8B66-996973CFEA51}" type="pres">
      <dgm:prSet presAssocID="{300193C6-42AF-4589-9405-F39921CE18E1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117CFC-8D45-4812-AE74-D5A6FDECBA9D}" type="pres">
      <dgm:prSet presAssocID="{85B7C7C5-F764-4F64-8184-8CD04B49D440}" presName="sibTrans" presStyleCnt="0"/>
      <dgm:spPr/>
    </dgm:pt>
    <dgm:pt modelId="{8AC83176-F71C-4DC7-A194-372EE59949D6}" type="pres">
      <dgm:prSet presAssocID="{8DDF9519-1235-499F-BF29-4ACBFBF31FDC}" presName="compositeNode" presStyleCnt="0">
        <dgm:presLayoutVars>
          <dgm:bulletEnabled val="1"/>
        </dgm:presLayoutVars>
      </dgm:prSet>
      <dgm:spPr/>
    </dgm:pt>
    <dgm:pt modelId="{DFCD1FF5-EDD3-44AE-B3BC-A8F02D70A296}" type="pres">
      <dgm:prSet presAssocID="{8DDF9519-1235-499F-BF29-4ACBFBF31FDC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7FA8D9-4E9E-4C1B-AEE9-53AA35FBBE9C}" type="pres">
      <dgm:prSet presAssocID="{8DDF9519-1235-499F-BF29-4ACBFBF31FD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0C4774-4930-4BB0-8651-BCCF4FA6BA13}" type="pres">
      <dgm:prSet presAssocID="{8DDF9519-1235-499F-BF29-4ACBFBF31FDC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0262D3-391C-4518-9583-C0C61AB5121D}" type="presOf" srcId="{F21E8CDC-B503-4BF3-9F1F-4D4145A8106F}" destId="{4F5EE332-1E68-47DF-9A5F-6E59489C10AA}" srcOrd="0" destOrd="3" presId="urn:microsoft.com/office/officeart/2005/8/layout/hList2"/>
    <dgm:cxn modelId="{7EF5208E-1F8E-45C7-9B38-1DF212277DA2}" srcId="{300193C6-42AF-4589-9405-F39921CE18E1}" destId="{CD903790-4425-4C9C-8961-3B1EBC1B15C1}" srcOrd="8" destOrd="0" parTransId="{53AAD1EB-E244-4480-B2C7-8953C2885852}" sibTransId="{624843F8-9F4A-411C-B686-FFAD1867B0E2}"/>
    <dgm:cxn modelId="{8CDA3FD9-DA7E-45F6-852D-55AF84FB24F2}" srcId="{300193C6-42AF-4589-9405-F39921CE18E1}" destId="{F21E8CDC-B503-4BF3-9F1F-4D4145A8106F}" srcOrd="3" destOrd="0" parTransId="{70B280F5-3DD5-4FC8-A11B-892911C8685D}" sibTransId="{354D7F64-CDFE-42EB-8E6F-9348FD0BD02A}"/>
    <dgm:cxn modelId="{ED5F7B9F-AB0D-49DF-9612-40F6065B2E35}" srcId="{712BC10D-4E28-4F31-84C9-EEE119273F61}" destId="{300193C6-42AF-4589-9405-F39921CE18E1}" srcOrd="0" destOrd="0" parTransId="{39A292AF-2265-4408-82A1-56806C90B75C}" sibTransId="{85B7C7C5-F764-4F64-8184-8CD04B49D440}"/>
    <dgm:cxn modelId="{CA700037-73F3-4640-BA00-10FF3A23C644}" type="presOf" srcId="{85040B65-36BD-4EF5-8871-52C8B1A0C34A}" destId="{4F5EE332-1E68-47DF-9A5F-6E59489C10AA}" srcOrd="0" destOrd="7" presId="urn:microsoft.com/office/officeart/2005/8/layout/hList2"/>
    <dgm:cxn modelId="{AF3E8DF4-8650-4BCC-97AD-E27916A0B785}" type="presOf" srcId="{78F38C6D-D56F-463D-A7D8-73815983868C}" destId="{F87FA8D9-4E9E-4C1B-AEE9-53AA35FBBE9C}" srcOrd="0" destOrd="4" presId="urn:microsoft.com/office/officeart/2005/8/layout/hList2"/>
    <dgm:cxn modelId="{5436C88B-86F7-4793-8825-BDDF62A471C7}" type="presOf" srcId="{A6E3C4C9-319E-4879-A6E8-752572C901F7}" destId="{F87FA8D9-4E9E-4C1B-AEE9-53AA35FBBE9C}" srcOrd="0" destOrd="0" presId="urn:microsoft.com/office/officeart/2005/8/layout/hList2"/>
    <dgm:cxn modelId="{3FCF1796-6D9C-41E1-A3B3-AAE6680634E6}" srcId="{8DDF9519-1235-499F-BF29-4ACBFBF31FDC}" destId="{7D1ADFE1-7ECD-45A2-BDA3-E19FA76F5A89}" srcOrd="9" destOrd="0" parTransId="{533F0507-D08D-4CB7-8778-0B1BC60C58B6}" sibTransId="{BE889EDC-D021-4541-8DD3-E45250C76D71}"/>
    <dgm:cxn modelId="{9D7D9D87-F38C-4D9E-8B76-CB70FCA04E75}" srcId="{8DDF9519-1235-499F-BF29-4ACBFBF31FDC}" destId="{D0805EEA-9B25-4488-814D-D5A26B251CB1}" srcOrd="8" destOrd="0" parTransId="{C981ABE8-E456-487A-B5BC-2F139FF66D3F}" sibTransId="{82A6757B-68AB-41AD-BD1C-3DE9A03D9F02}"/>
    <dgm:cxn modelId="{B969209D-414D-48E5-962A-12ABA91955E1}" type="presOf" srcId="{F0BB1AE2-CC93-47D9-BC5C-5608DA07C944}" destId="{F87FA8D9-4E9E-4C1B-AEE9-53AA35FBBE9C}" srcOrd="0" destOrd="6" presId="urn:microsoft.com/office/officeart/2005/8/layout/hList2"/>
    <dgm:cxn modelId="{492D26AA-6CBC-45CF-8D79-6FFBFB518E68}" srcId="{8DDF9519-1235-499F-BF29-4ACBFBF31FDC}" destId="{3706E666-2BFF-48F3-94CA-0AA3CEA12665}" srcOrd="2" destOrd="0" parTransId="{D93EE405-4C44-4F09-B6E2-5ED7DBFD37DA}" sibTransId="{F0EA69FC-C14A-48F6-8B59-336F51159A54}"/>
    <dgm:cxn modelId="{C68ECBBB-F8DB-4018-8924-E66E871B2651}" srcId="{8DDF9519-1235-499F-BF29-4ACBFBF31FDC}" destId="{4BA193FB-5847-4AC1-A953-792B2EFF3AD4}" srcOrd="10" destOrd="0" parTransId="{A23FFB4A-A966-4012-ABB9-AD27BC5971D1}" sibTransId="{EDB471BA-7129-4E9B-806B-44FAC452AA16}"/>
    <dgm:cxn modelId="{7342BF67-093F-4A5F-971B-F77F96D3FA62}" srcId="{300193C6-42AF-4589-9405-F39921CE18E1}" destId="{B4529176-5A4C-491F-B039-E1E7157EF7A8}" srcOrd="6" destOrd="0" parTransId="{8F79E1DD-83DE-4C5D-88C4-A110CADD630D}" sibTransId="{9A2C402C-F704-4335-9E01-FDDF4A553917}"/>
    <dgm:cxn modelId="{F2A3D677-7F26-4AA0-8CD1-571E7E1C6228}" srcId="{8DDF9519-1235-499F-BF29-4ACBFBF31FDC}" destId="{FA03AA3C-672B-41C0-AC23-6EF004FCFF63}" srcOrd="11" destOrd="0" parTransId="{A206C6C8-4D03-4CA5-95C4-7037091BF694}" sibTransId="{D8E871B9-328B-4AED-ABCE-751155AAFF80}"/>
    <dgm:cxn modelId="{401D7E36-89C9-4A04-BE8C-6DED314FD8E7}" srcId="{8DDF9519-1235-499F-BF29-4ACBFBF31FDC}" destId="{AC6DC00D-646D-4DA2-BFBA-BE856064E4AF}" srcOrd="5" destOrd="0" parTransId="{0334CA0E-A1AD-4DB9-9814-4513986A9A10}" sibTransId="{A3708CB2-4AD4-40FF-9C12-45C4ECF18F1F}"/>
    <dgm:cxn modelId="{20291DCA-17CF-4782-AE3F-A9D076BD0012}" srcId="{8DDF9519-1235-499F-BF29-4ACBFBF31FDC}" destId="{78F38C6D-D56F-463D-A7D8-73815983868C}" srcOrd="4" destOrd="0" parTransId="{D8D7C816-E2EF-4381-874F-F8394D0DC4E6}" sibTransId="{CFBE40B4-8BE7-4879-A5BA-C8E2588E2DF2}"/>
    <dgm:cxn modelId="{003CE17F-B6A2-4F88-9D7B-3E261EC982F3}" type="presOf" srcId="{AC6DC00D-646D-4DA2-BFBA-BE856064E4AF}" destId="{F87FA8D9-4E9E-4C1B-AEE9-53AA35FBBE9C}" srcOrd="0" destOrd="5" presId="urn:microsoft.com/office/officeart/2005/8/layout/hList2"/>
    <dgm:cxn modelId="{0A4FD380-5591-48AB-B287-C8279CC42CC9}" type="presOf" srcId="{7D1ADFE1-7ECD-45A2-BDA3-E19FA76F5A89}" destId="{F87FA8D9-4E9E-4C1B-AEE9-53AA35FBBE9C}" srcOrd="0" destOrd="9" presId="urn:microsoft.com/office/officeart/2005/8/layout/hList2"/>
    <dgm:cxn modelId="{81035734-A57B-4F28-AF82-038574241281}" type="presOf" srcId="{8DDF9519-1235-499F-BF29-4ACBFBF31FDC}" destId="{E10C4774-4930-4BB0-8651-BCCF4FA6BA13}" srcOrd="0" destOrd="0" presId="urn:microsoft.com/office/officeart/2005/8/layout/hList2"/>
    <dgm:cxn modelId="{AC6A48F5-45B9-4874-A6D0-252F56982B39}" srcId="{8DDF9519-1235-499F-BF29-4ACBFBF31FDC}" destId="{F9403D55-5D44-4C39-B4DA-37EAB0E5D50F}" srcOrd="1" destOrd="0" parTransId="{42904891-936B-4775-BD44-1EFB3FB58973}" sibTransId="{D630D266-7869-4452-B1B6-9BC4B8F1A6AD}"/>
    <dgm:cxn modelId="{2AB19B6A-6E1D-43A5-896C-BF5D0DBDEF51}" type="presOf" srcId="{4BA193FB-5847-4AC1-A953-792B2EFF3AD4}" destId="{F87FA8D9-4E9E-4C1B-AEE9-53AA35FBBE9C}" srcOrd="0" destOrd="10" presId="urn:microsoft.com/office/officeart/2005/8/layout/hList2"/>
    <dgm:cxn modelId="{D823592A-3880-4EB4-AF15-1FE2A1AE91B6}" type="presOf" srcId="{D0805EEA-9B25-4488-814D-D5A26B251CB1}" destId="{F87FA8D9-4E9E-4C1B-AEE9-53AA35FBBE9C}" srcOrd="0" destOrd="8" presId="urn:microsoft.com/office/officeart/2005/8/layout/hList2"/>
    <dgm:cxn modelId="{13A9BD82-45DA-4BD5-B6CA-919681744C00}" type="presOf" srcId="{E079E712-933E-426F-AACA-AD1AE1C667A8}" destId="{F87FA8D9-4E9E-4C1B-AEE9-53AA35FBBE9C}" srcOrd="0" destOrd="7" presId="urn:microsoft.com/office/officeart/2005/8/layout/hList2"/>
    <dgm:cxn modelId="{814D03DD-B644-4266-8803-48FD5317D4F4}" type="presOf" srcId="{F9403D55-5D44-4C39-B4DA-37EAB0E5D50F}" destId="{F87FA8D9-4E9E-4C1B-AEE9-53AA35FBBE9C}" srcOrd="0" destOrd="1" presId="urn:microsoft.com/office/officeart/2005/8/layout/hList2"/>
    <dgm:cxn modelId="{60329F93-3FC8-49DD-AC52-A342E3F7B5DB}" srcId="{8DDF9519-1235-499F-BF29-4ACBFBF31FDC}" destId="{165076B9-9973-4F56-B14B-BADBEBFD03DF}" srcOrd="3" destOrd="0" parTransId="{610C2287-2B1E-4CA0-9B74-9EDA82A58065}" sibTransId="{2BB32E97-E890-4507-A6D8-5F87057CE0F5}"/>
    <dgm:cxn modelId="{03F9BDC5-8C6A-4A6E-8DF2-0A01F92F712D}" srcId="{300193C6-42AF-4589-9405-F39921CE18E1}" destId="{8D9A1E75-F2C7-4C0E-A64E-592F5DA503BC}" srcOrd="0" destOrd="0" parTransId="{DBC57C7A-0A22-44FB-B98C-FC42DC794F12}" sibTransId="{7C80F444-5C63-43BC-97D1-2EC8A6510506}"/>
    <dgm:cxn modelId="{12D15D46-3037-4BFB-BE9A-07BF550F7CCD}" type="presOf" srcId="{8B914F73-47A3-4074-9972-4B7160837C53}" destId="{4F5EE332-1E68-47DF-9A5F-6E59489C10AA}" srcOrd="0" destOrd="9" presId="urn:microsoft.com/office/officeart/2005/8/layout/hList2"/>
    <dgm:cxn modelId="{009523C3-1793-4F6B-AF73-708063B8092C}" type="presOf" srcId="{B4529176-5A4C-491F-B039-E1E7157EF7A8}" destId="{4F5EE332-1E68-47DF-9A5F-6E59489C10AA}" srcOrd="0" destOrd="6" presId="urn:microsoft.com/office/officeart/2005/8/layout/hList2"/>
    <dgm:cxn modelId="{27681C9C-BFD0-4249-942F-EF13C1877362}" srcId="{8DDF9519-1235-499F-BF29-4ACBFBF31FDC}" destId="{E079E712-933E-426F-AACA-AD1AE1C667A8}" srcOrd="7" destOrd="0" parTransId="{1DA0638F-F715-4AD6-8D81-74FE33BCB1F5}" sibTransId="{5C2BD237-A32B-48EF-A258-147FFAE6E4CD}"/>
    <dgm:cxn modelId="{E6166523-C205-4E22-A37E-D26DFA8C0F93}" srcId="{8DDF9519-1235-499F-BF29-4ACBFBF31FDC}" destId="{30052001-8913-4321-B390-091EA1645666}" srcOrd="12" destOrd="0" parTransId="{1A59E35E-9E1D-4733-A8AD-4D0E3CE13D93}" sibTransId="{5538E259-A327-40EC-946C-406D81006892}"/>
    <dgm:cxn modelId="{F61D2166-05E9-4C8F-9EB4-FE2DB235AE1A}" type="presOf" srcId="{300193C6-42AF-4589-9405-F39921CE18E1}" destId="{01FA9F54-B86F-4A23-8B66-996973CFEA51}" srcOrd="0" destOrd="0" presId="urn:microsoft.com/office/officeart/2005/8/layout/hList2"/>
    <dgm:cxn modelId="{5498CCAF-DC76-406E-AE5B-7AA24FC5CEFB}" type="presOf" srcId="{30052001-8913-4321-B390-091EA1645666}" destId="{F87FA8D9-4E9E-4C1B-AEE9-53AA35FBBE9C}" srcOrd="0" destOrd="12" presId="urn:microsoft.com/office/officeart/2005/8/layout/hList2"/>
    <dgm:cxn modelId="{39B3A033-F2E2-48A8-B0AD-9D36BB25FD01}" type="presOf" srcId="{FA03AA3C-672B-41C0-AC23-6EF004FCFF63}" destId="{F87FA8D9-4E9E-4C1B-AEE9-53AA35FBBE9C}" srcOrd="0" destOrd="11" presId="urn:microsoft.com/office/officeart/2005/8/layout/hList2"/>
    <dgm:cxn modelId="{72EDDE30-AF91-4B30-93CA-78429BA188B9}" type="presOf" srcId="{9CB0DFD0-F561-4418-9F9B-1F7C291B2AC1}" destId="{4F5EE332-1E68-47DF-9A5F-6E59489C10AA}" srcOrd="0" destOrd="2" presId="urn:microsoft.com/office/officeart/2005/8/layout/hList2"/>
    <dgm:cxn modelId="{C85508A9-27EE-4D79-B1F0-031E3B34E705}" type="presOf" srcId="{712BC10D-4E28-4F31-84C9-EEE119273F61}" destId="{54D4DF68-04F3-493F-AAFE-1DC546BCB747}" srcOrd="0" destOrd="0" presId="urn:microsoft.com/office/officeart/2005/8/layout/hList2"/>
    <dgm:cxn modelId="{CFCD73AF-6EA1-43F7-A4C7-FDC134CFE279}" srcId="{300193C6-42AF-4589-9405-F39921CE18E1}" destId="{85040B65-36BD-4EF5-8871-52C8B1A0C34A}" srcOrd="7" destOrd="0" parTransId="{9684E180-49D3-4F0E-B1F9-1AA286FFBB65}" sibTransId="{230B0963-2C8E-43B0-BD9C-796DA434226C}"/>
    <dgm:cxn modelId="{6DAEDAC8-ED0B-4733-90B2-53EA276EF87D}" srcId="{300193C6-42AF-4589-9405-F39921CE18E1}" destId="{B0600099-82B5-4AEB-957C-3975F5C25533}" srcOrd="5" destOrd="0" parTransId="{CE5816ED-A560-4FA9-8290-2288AEBDDCC6}" sibTransId="{B5DEA7F0-6DCA-49DB-B1C4-1705C63FDAFC}"/>
    <dgm:cxn modelId="{EC3F4B05-C5C1-4E81-8ADD-F19888F85449}" srcId="{300193C6-42AF-4589-9405-F39921CE18E1}" destId="{9CB0DFD0-F561-4418-9F9B-1F7C291B2AC1}" srcOrd="2" destOrd="0" parTransId="{81613401-8194-49D7-A183-BD27092CF61A}" sibTransId="{09BEB947-D56D-4E0D-A007-286CFB37DB56}"/>
    <dgm:cxn modelId="{02377A49-D861-4239-81C0-FAEB008F66F5}" type="presOf" srcId="{165076B9-9973-4F56-B14B-BADBEBFD03DF}" destId="{F87FA8D9-4E9E-4C1B-AEE9-53AA35FBBE9C}" srcOrd="0" destOrd="3" presId="urn:microsoft.com/office/officeart/2005/8/layout/hList2"/>
    <dgm:cxn modelId="{5DFB3659-77A4-4DEB-82A3-3E31C16592FA}" srcId="{712BC10D-4E28-4F31-84C9-EEE119273F61}" destId="{8DDF9519-1235-499F-BF29-4ACBFBF31FDC}" srcOrd="1" destOrd="0" parTransId="{781BDF6C-CD8C-4F73-BF3E-55FB095545DD}" sibTransId="{0AD22A7B-D594-472B-BF01-E2A4FCF041BC}"/>
    <dgm:cxn modelId="{A3B3F2C9-6A3B-4F6E-9D90-AA41BEB71444}" type="presOf" srcId="{0E106CAD-6135-4A6F-B1D2-69231FA9A7CA}" destId="{4F5EE332-1E68-47DF-9A5F-6E59489C10AA}" srcOrd="0" destOrd="1" presId="urn:microsoft.com/office/officeart/2005/8/layout/hList2"/>
    <dgm:cxn modelId="{B0ECF19A-81B1-4D88-A712-C62F148819D5}" srcId="{300193C6-42AF-4589-9405-F39921CE18E1}" destId="{0E106CAD-6135-4A6F-B1D2-69231FA9A7CA}" srcOrd="1" destOrd="0" parTransId="{21F8FCBC-FE70-422B-ADD4-0893BC04D2DC}" sibTransId="{DCC5ECD4-92F0-403E-BA88-7E03E1251C7C}"/>
    <dgm:cxn modelId="{B9139C12-B5F1-4A9F-91B6-AF92BA71010B}" srcId="{300193C6-42AF-4589-9405-F39921CE18E1}" destId="{8B914F73-47A3-4074-9972-4B7160837C53}" srcOrd="9" destOrd="0" parTransId="{1BF1AB77-3AE3-4AC9-B615-8AA8FB466200}" sibTransId="{3F314FFF-5E17-44DA-87DD-C9390DDCFCE6}"/>
    <dgm:cxn modelId="{82B95824-E16B-4BF3-B97D-59A18CE7DDE9}" type="presOf" srcId="{3706E666-2BFF-48F3-94CA-0AA3CEA12665}" destId="{F87FA8D9-4E9E-4C1B-AEE9-53AA35FBBE9C}" srcOrd="0" destOrd="2" presId="urn:microsoft.com/office/officeart/2005/8/layout/hList2"/>
    <dgm:cxn modelId="{01A8B781-22D8-4B0A-8551-FDD9ED7118AC}" type="presOf" srcId="{B0600099-82B5-4AEB-957C-3975F5C25533}" destId="{4F5EE332-1E68-47DF-9A5F-6E59489C10AA}" srcOrd="0" destOrd="5" presId="urn:microsoft.com/office/officeart/2005/8/layout/hList2"/>
    <dgm:cxn modelId="{461B7A6F-B5E6-44ED-A69C-76FD00891E58}" srcId="{300193C6-42AF-4589-9405-F39921CE18E1}" destId="{C2C09517-850D-484B-B7F1-C4E9E5FF6969}" srcOrd="4" destOrd="0" parTransId="{C714B2D1-6E04-4A69-A5AD-2DE7B90755C9}" sibTransId="{947254F8-026B-4B74-8CC8-148E2A80B39F}"/>
    <dgm:cxn modelId="{DF60ED8C-F534-456E-9778-DA6E26DE9422}" type="presOf" srcId="{CD903790-4425-4C9C-8961-3B1EBC1B15C1}" destId="{4F5EE332-1E68-47DF-9A5F-6E59489C10AA}" srcOrd="0" destOrd="8" presId="urn:microsoft.com/office/officeart/2005/8/layout/hList2"/>
    <dgm:cxn modelId="{BFC1FD4E-A26E-45A4-ADC5-2D6F8374F79B}" type="presOf" srcId="{8D9A1E75-F2C7-4C0E-A64E-592F5DA503BC}" destId="{4F5EE332-1E68-47DF-9A5F-6E59489C10AA}" srcOrd="0" destOrd="0" presId="urn:microsoft.com/office/officeart/2005/8/layout/hList2"/>
    <dgm:cxn modelId="{BEB5FE3B-A86D-4681-8239-398641AF1E34}" srcId="{8DDF9519-1235-499F-BF29-4ACBFBF31FDC}" destId="{F0BB1AE2-CC93-47D9-BC5C-5608DA07C944}" srcOrd="6" destOrd="0" parTransId="{9DE4E6EE-1709-4B39-B6C5-F326AD1826AC}" sibTransId="{6CCBEA5A-51B1-4F67-A38F-30904D53652D}"/>
    <dgm:cxn modelId="{E074F898-1529-40A5-A385-ECFE2C07AA2C}" srcId="{8DDF9519-1235-499F-BF29-4ACBFBF31FDC}" destId="{A6E3C4C9-319E-4879-A6E8-752572C901F7}" srcOrd="0" destOrd="0" parTransId="{B7F22BB7-D1CE-4511-9E95-59DBAA43868E}" sibTransId="{09C17A5A-4891-4309-A802-1E730C8F4662}"/>
    <dgm:cxn modelId="{152072E8-5327-4F28-82EC-0F9E898E9300}" type="presOf" srcId="{C2C09517-850D-484B-B7F1-C4E9E5FF6969}" destId="{4F5EE332-1E68-47DF-9A5F-6E59489C10AA}" srcOrd="0" destOrd="4" presId="urn:microsoft.com/office/officeart/2005/8/layout/hList2"/>
    <dgm:cxn modelId="{9803F2CD-D5A1-4514-9DFC-385ED12323F9}" type="presParOf" srcId="{54D4DF68-04F3-493F-AAFE-1DC546BCB747}" destId="{D5EEF7DA-3CF4-4997-92F5-A7933592ABB0}" srcOrd="0" destOrd="0" presId="urn:microsoft.com/office/officeart/2005/8/layout/hList2"/>
    <dgm:cxn modelId="{40645B3C-F6D4-43C7-AE45-2C66F8CFFCD8}" type="presParOf" srcId="{D5EEF7DA-3CF4-4997-92F5-A7933592ABB0}" destId="{4839D9AD-1888-4AEB-AF29-D1DA6F3B0C2F}" srcOrd="0" destOrd="0" presId="urn:microsoft.com/office/officeart/2005/8/layout/hList2"/>
    <dgm:cxn modelId="{B84289BE-1CAB-41AC-85C2-0449EABCAC6F}" type="presParOf" srcId="{D5EEF7DA-3CF4-4997-92F5-A7933592ABB0}" destId="{4F5EE332-1E68-47DF-9A5F-6E59489C10AA}" srcOrd="1" destOrd="0" presId="urn:microsoft.com/office/officeart/2005/8/layout/hList2"/>
    <dgm:cxn modelId="{9F277612-59E9-4334-8C6C-4AC5B6515556}" type="presParOf" srcId="{D5EEF7DA-3CF4-4997-92F5-A7933592ABB0}" destId="{01FA9F54-B86F-4A23-8B66-996973CFEA51}" srcOrd="2" destOrd="0" presId="urn:microsoft.com/office/officeart/2005/8/layout/hList2"/>
    <dgm:cxn modelId="{6F6EB942-BC42-460C-B957-38E03BDF2239}" type="presParOf" srcId="{54D4DF68-04F3-493F-AAFE-1DC546BCB747}" destId="{76117CFC-8D45-4812-AE74-D5A6FDECBA9D}" srcOrd="1" destOrd="0" presId="urn:microsoft.com/office/officeart/2005/8/layout/hList2"/>
    <dgm:cxn modelId="{8A85580B-4577-41C8-BD3F-BB6E49F058EE}" type="presParOf" srcId="{54D4DF68-04F3-493F-AAFE-1DC546BCB747}" destId="{8AC83176-F71C-4DC7-A194-372EE59949D6}" srcOrd="2" destOrd="0" presId="urn:microsoft.com/office/officeart/2005/8/layout/hList2"/>
    <dgm:cxn modelId="{2DF22FD1-163A-494A-8CFC-1C5596B0BC81}" type="presParOf" srcId="{8AC83176-F71C-4DC7-A194-372EE59949D6}" destId="{DFCD1FF5-EDD3-44AE-B3BC-A8F02D70A296}" srcOrd="0" destOrd="0" presId="urn:microsoft.com/office/officeart/2005/8/layout/hList2"/>
    <dgm:cxn modelId="{1A8AE0EB-5EE6-44E0-94E5-929DB55DF9CE}" type="presParOf" srcId="{8AC83176-F71C-4DC7-A194-372EE59949D6}" destId="{F87FA8D9-4E9E-4C1B-AEE9-53AA35FBBE9C}" srcOrd="1" destOrd="0" presId="urn:microsoft.com/office/officeart/2005/8/layout/hList2"/>
    <dgm:cxn modelId="{4C605B43-C955-4681-A059-08F64CE4366D}" type="presParOf" srcId="{8AC83176-F71C-4DC7-A194-372EE59949D6}" destId="{E10C4774-4930-4BB0-8651-BCCF4FA6BA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26A34-7A73-4B34-A8D8-0B83E85B5B4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182475-3A8F-4CCC-962D-DEE19162DE36}">
      <dgm:prSet phldrT="[Metin]"/>
      <dgm:spPr>
        <a:solidFill>
          <a:schemeClr val="accent1"/>
        </a:solidFill>
      </dgm:spPr>
      <dgm:t>
        <a:bodyPr/>
        <a:lstStyle/>
        <a:p>
          <a:pPr algn="l"/>
          <a:r>
            <a:rPr lang="tr-TR" dirty="0" err="1" smtClean="0"/>
            <a:t>PubMed</a:t>
          </a:r>
          <a:endParaRPr lang="tr-TR" dirty="0" smtClean="0"/>
        </a:p>
        <a:p>
          <a:pPr algn="l"/>
          <a:r>
            <a:rPr lang="tr-TR" dirty="0" smtClean="0"/>
            <a:t>Dergiler</a:t>
          </a:r>
        </a:p>
        <a:p>
          <a:pPr algn="l"/>
          <a:r>
            <a:rPr lang="tr-TR" dirty="0" smtClean="0"/>
            <a:t>Veri Tabanları</a:t>
          </a:r>
        </a:p>
        <a:p>
          <a:pPr algn="l"/>
          <a:r>
            <a:rPr lang="tr-TR" dirty="0" err="1" smtClean="0"/>
            <a:t>Google</a:t>
          </a:r>
          <a:r>
            <a:rPr lang="tr-TR" dirty="0" smtClean="0"/>
            <a:t> Akademik</a:t>
          </a:r>
        </a:p>
        <a:p>
          <a:pPr algn="l"/>
          <a:r>
            <a:rPr lang="tr-TR" dirty="0" smtClean="0"/>
            <a:t>Kitaplar</a:t>
          </a:r>
        </a:p>
        <a:p>
          <a:pPr algn="l"/>
          <a:r>
            <a:rPr lang="tr-TR" dirty="0" smtClean="0"/>
            <a:t>Internet Kaynakları</a:t>
          </a:r>
        </a:p>
        <a:p>
          <a:pPr algn="l"/>
          <a:r>
            <a:rPr lang="tr-TR" dirty="0" smtClean="0"/>
            <a:t>Kongre, Konferans</a:t>
          </a:r>
          <a:endParaRPr lang="tr-TR" dirty="0"/>
        </a:p>
      </dgm:t>
    </dgm:pt>
    <dgm:pt modelId="{6B89E947-7952-4AB9-B55C-AEA6B7F9C003}" type="parTrans" cxnId="{3E4B43E1-AD8C-41CF-80D0-E25F33462CB1}">
      <dgm:prSet/>
      <dgm:spPr/>
      <dgm:t>
        <a:bodyPr/>
        <a:lstStyle/>
        <a:p>
          <a:endParaRPr lang="tr-TR"/>
        </a:p>
      </dgm:t>
    </dgm:pt>
    <dgm:pt modelId="{0DBA980D-EDC2-4D29-A795-1A3A482055DA}" type="sibTrans" cxnId="{3E4B43E1-AD8C-41CF-80D0-E25F33462CB1}">
      <dgm:prSet/>
      <dgm:spPr/>
      <dgm:t>
        <a:bodyPr/>
        <a:lstStyle/>
        <a:p>
          <a:endParaRPr lang="tr-TR"/>
        </a:p>
      </dgm:t>
    </dgm:pt>
    <dgm:pt modelId="{AE8611F8-BB1E-4C7A-A47A-39335F9EA77C}">
      <dgm:prSet phldrT="[Metin]"/>
      <dgm:spPr>
        <a:solidFill>
          <a:schemeClr val="accent1"/>
        </a:solidFill>
      </dgm:spPr>
      <dgm:t>
        <a:bodyPr/>
        <a:lstStyle/>
        <a:p>
          <a:pPr algn="l"/>
          <a:r>
            <a:rPr lang="tr-TR" dirty="0" err="1" smtClean="0"/>
            <a:t>Elsevier</a:t>
          </a:r>
          <a:r>
            <a:rPr lang="tr-TR" dirty="0" smtClean="0"/>
            <a:t> </a:t>
          </a:r>
          <a:r>
            <a:rPr lang="tr-TR" dirty="0" err="1" smtClean="0"/>
            <a:t>Science</a:t>
          </a:r>
          <a:r>
            <a:rPr lang="tr-TR" dirty="0" smtClean="0"/>
            <a:t> </a:t>
          </a:r>
          <a:r>
            <a:rPr lang="tr-TR" dirty="0" err="1" smtClean="0"/>
            <a:t>Direct</a:t>
          </a:r>
          <a:endParaRPr lang="tr-TR" dirty="0" smtClean="0"/>
        </a:p>
        <a:p>
          <a:pPr algn="l"/>
          <a:r>
            <a:rPr lang="tr-TR" dirty="0" smtClean="0"/>
            <a:t>TÜBİTAK ULAKBİM</a:t>
          </a:r>
        </a:p>
        <a:p>
          <a:pPr algn="l"/>
          <a:r>
            <a:rPr lang="tr-TR" dirty="0" err="1" smtClean="0"/>
            <a:t>Ovid</a:t>
          </a:r>
          <a:r>
            <a:rPr lang="tr-TR" dirty="0" smtClean="0"/>
            <a:t> LWW</a:t>
          </a:r>
        </a:p>
        <a:p>
          <a:pPr algn="l"/>
          <a:r>
            <a:rPr lang="tr-TR" dirty="0" err="1" smtClean="0"/>
            <a:t>Up</a:t>
          </a:r>
          <a:r>
            <a:rPr lang="tr-TR" dirty="0" smtClean="0"/>
            <a:t> </a:t>
          </a:r>
          <a:r>
            <a:rPr lang="tr-TR" dirty="0" err="1" smtClean="0"/>
            <a:t>to</a:t>
          </a:r>
          <a:r>
            <a:rPr lang="tr-TR" dirty="0" smtClean="0"/>
            <a:t> </a:t>
          </a:r>
          <a:r>
            <a:rPr lang="tr-TR" dirty="0" err="1" smtClean="0"/>
            <a:t>Date</a:t>
          </a:r>
          <a:endParaRPr lang="tr-TR" dirty="0" smtClean="0"/>
        </a:p>
        <a:p>
          <a:pPr algn="l"/>
          <a:r>
            <a:rPr lang="tr-TR" dirty="0" smtClean="0"/>
            <a:t>MD </a:t>
          </a:r>
          <a:r>
            <a:rPr lang="tr-TR" dirty="0" err="1" smtClean="0"/>
            <a:t>Consult</a:t>
          </a:r>
          <a:endParaRPr lang="tr-TR" dirty="0" smtClean="0"/>
        </a:p>
        <a:p>
          <a:pPr algn="l"/>
          <a:r>
            <a:rPr lang="tr-TR" dirty="0" err="1" smtClean="0"/>
            <a:t>Springer</a:t>
          </a:r>
          <a:endParaRPr lang="tr-TR" dirty="0" smtClean="0"/>
        </a:p>
        <a:p>
          <a:pPr algn="l"/>
          <a:r>
            <a:rPr lang="tr-TR" dirty="0" err="1" smtClean="0"/>
            <a:t>Wiley</a:t>
          </a:r>
          <a:endParaRPr lang="tr-TR" dirty="0" smtClean="0"/>
        </a:p>
        <a:p>
          <a:pPr algn="l"/>
          <a:r>
            <a:rPr lang="tr-TR" dirty="0" err="1" smtClean="0"/>
            <a:t>Cochrane</a:t>
          </a:r>
          <a:endParaRPr lang="tr-TR" dirty="0" smtClean="0"/>
        </a:p>
        <a:p>
          <a:pPr algn="l"/>
          <a:r>
            <a:rPr lang="tr-TR" dirty="0" smtClean="0"/>
            <a:t>EBSCOHOST</a:t>
          </a:r>
        </a:p>
        <a:p>
          <a:pPr algn="l"/>
          <a:r>
            <a:rPr lang="tr-TR" dirty="0" err="1" smtClean="0"/>
            <a:t>WoS</a:t>
          </a:r>
          <a:endParaRPr lang="tr-TR" dirty="0"/>
        </a:p>
      </dgm:t>
    </dgm:pt>
    <dgm:pt modelId="{68942ACE-89B6-4042-B747-BF90F3835733}" type="parTrans" cxnId="{73DDF74A-600E-4CED-A870-5BB96DF219EB}">
      <dgm:prSet/>
      <dgm:spPr/>
      <dgm:t>
        <a:bodyPr/>
        <a:lstStyle/>
        <a:p>
          <a:endParaRPr lang="tr-TR"/>
        </a:p>
      </dgm:t>
    </dgm:pt>
    <dgm:pt modelId="{6ABB03E1-71C8-4000-93DD-AF534EB97233}" type="sibTrans" cxnId="{73DDF74A-600E-4CED-A870-5BB96DF219EB}">
      <dgm:prSet/>
      <dgm:spPr/>
      <dgm:t>
        <a:bodyPr/>
        <a:lstStyle/>
        <a:p>
          <a:endParaRPr lang="tr-TR"/>
        </a:p>
      </dgm:t>
    </dgm:pt>
    <dgm:pt modelId="{83790A46-CE7B-44B5-B330-BFA55514B592}" type="pres">
      <dgm:prSet presAssocID="{52D26A34-7A73-4B34-A8D8-0B83E85B5B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FA0DDC-6305-46A6-979B-FD4C5277BA89}" type="pres">
      <dgm:prSet presAssocID="{73182475-3A8F-4CCC-962D-DEE19162DE36}" presName="arrow" presStyleLbl="node1" presStyleIdx="0" presStyleCnt="2" custScaleX="2029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0A3FE4-F628-4850-80B5-95EA13E9B744}" type="pres">
      <dgm:prSet presAssocID="{AE8611F8-BB1E-4C7A-A47A-39335F9EA77C}" presName="arrow" presStyleLbl="node1" presStyleIdx="1" presStyleCnt="2" custScaleX="210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678BA4-A823-49D6-89DF-E518AA28E1EE}" type="presOf" srcId="{52D26A34-7A73-4B34-A8D8-0B83E85B5B45}" destId="{83790A46-CE7B-44B5-B330-BFA55514B592}" srcOrd="0" destOrd="0" presId="urn:microsoft.com/office/officeart/2005/8/layout/arrow5"/>
    <dgm:cxn modelId="{73DDF74A-600E-4CED-A870-5BB96DF219EB}" srcId="{52D26A34-7A73-4B34-A8D8-0B83E85B5B45}" destId="{AE8611F8-BB1E-4C7A-A47A-39335F9EA77C}" srcOrd="1" destOrd="0" parTransId="{68942ACE-89B6-4042-B747-BF90F3835733}" sibTransId="{6ABB03E1-71C8-4000-93DD-AF534EB97233}"/>
    <dgm:cxn modelId="{BF574F39-4325-4EED-8794-E89E8CA7E07C}" type="presOf" srcId="{73182475-3A8F-4CCC-962D-DEE19162DE36}" destId="{63FA0DDC-6305-46A6-979B-FD4C5277BA89}" srcOrd="0" destOrd="0" presId="urn:microsoft.com/office/officeart/2005/8/layout/arrow5"/>
    <dgm:cxn modelId="{962538B3-0F0E-4F99-A89A-8F77706310E1}" type="presOf" srcId="{AE8611F8-BB1E-4C7A-A47A-39335F9EA77C}" destId="{430A3FE4-F628-4850-80B5-95EA13E9B744}" srcOrd="0" destOrd="0" presId="urn:microsoft.com/office/officeart/2005/8/layout/arrow5"/>
    <dgm:cxn modelId="{3E4B43E1-AD8C-41CF-80D0-E25F33462CB1}" srcId="{52D26A34-7A73-4B34-A8D8-0B83E85B5B45}" destId="{73182475-3A8F-4CCC-962D-DEE19162DE36}" srcOrd="0" destOrd="0" parTransId="{6B89E947-7952-4AB9-B55C-AEA6B7F9C003}" sibTransId="{0DBA980D-EDC2-4D29-A795-1A3A482055DA}"/>
    <dgm:cxn modelId="{35F7872D-DC09-45D0-8E6F-A9A5ED0640AB}" type="presParOf" srcId="{83790A46-CE7B-44B5-B330-BFA55514B592}" destId="{63FA0DDC-6305-46A6-979B-FD4C5277BA89}" srcOrd="0" destOrd="0" presId="urn:microsoft.com/office/officeart/2005/8/layout/arrow5"/>
    <dgm:cxn modelId="{F1A46DCB-28B9-4168-B6C3-276CD10EDF80}" type="presParOf" srcId="{83790A46-CE7B-44B5-B330-BFA55514B592}" destId="{430A3FE4-F628-4850-80B5-95EA13E9B7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D26A34-7A73-4B34-A8D8-0B83E85B5B4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182475-3A8F-4CCC-962D-DEE19162DE36}">
      <dgm:prSet phldrT="[Metin]"/>
      <dgm:spPr>
        <a:solidFill>
          <a:srgbClr val="C0504D"/>
        </a:solidFill>
      </dgm:spPr>
      <dgm:t>
        <a:bodyPr/>
        <a:lstStyle/>
        <a:p>
          <a:pPr algn="l"/>
          <a:r>
            <a:rPr lang="tr-TR" dirty="0" smtClean="0"/>
            <a:t>Dergiler</a:t>
          </a:r>
        </a:p>
        <a:p>
          <a:pPr algn="l"/>
          <a:r>
            <a:rPr lang="tr-TR" dirty="0" smtClean="0"/>
            <a:t>Veri Tabanları</a:t>
          </a:r>
        </a:p>
        <a:p>
          <a:pPr algn="l"/>
          <a:r>
            <a:rPr lang="tr-TR" dirty="0" smtClean="0"/>
            <a:t>Kitaplar</a:t>
          </a:r>
        </a:p>
        <a:p>
          <a:pPr algn="l"/>
          <a:r>
            <a:rPr lang="tr-TR" dirty="0" err="1" smtClean="0"/>
            <a:t>PubMed</a:t>
          </a:r>
          <a:endParaRPr lang="tr-TR" dirty="0" smtClean="0"/>
        </a:p>
        <a:p>
          <a:pPr algn="l"/>
          <a:r>
            <a:rPr lang="tr-TR" dirty="0" err="1" smtClean="0"/>
            <a:t>Google</a:t>
          </a:r>
          <a:r>
            <a:rPr lang="tr-TR" dirty="0" smtClean="0"/>
            <a:t> Akademik</a:t>
          </a:r>
        </a:p>
        <a:p>
          <a:pPr algn="l"/>
          <a:r>
            <a:rPr lang="tr-TR" dirty="0" smtClean="0"/>
            <a:t>Internet Kaynakları</a:t>
          </a:r>
        </a:p>
        <a:p>
          <a:pPr algn="l"/>
          <a:r>
            <a:rPr lang="tr-TR" dirty="0" smtClean="0"/>
            <a:t>TÜBİTAK ULAKBİM</a:t>
          </a:r>
        </a:p>
        <a:p>
          <a:pPr algn="l"/>
          <a:r>
            <a:rPr lang="tr-TR" dirty="0" smtClean="0"/>
            <a:t>Tezler</a:t>
          </a:r>
        </a:p>
        <a:p>
          <a:pPr algn="l"/>
          <a:r>
            <a:rPr lang="tr-TR" dirty="0" smtClean="0"/>
            <a:t>Kütüphaneler</a:t>
          </a:r>
        </a:p>
        <a:p>
          <a:pPr algn="l"/>
          <a:r>
            <a:rPr lang="tr-TR" dirty="0" smtClean="0"/>
            <a:t>Konferans Bildirileri</a:t>
          </a:r>
          <a:endParaRPr lang="tr-TR" dirty="0"/>
        </a:p>
      </dgm:t>
    </dgm:pt>
    <dgm:pt modelId="{6B89E947-7952-4AB9-B55C-AEA6B7F9C003}" type="parTrans" cxnId="{3E4B43E1-AD8C-41CF-80D0-E25F33462CB1}">
      <dgm:prSet/>
      <dgm:spPr/>
      <dgm:t>
        <a:bodyPr/>
        <a:lstStyle/>
        <a:p>
          <a:endParaRPr lang="tr-TR"/>
        </a:p>
      </dgm:t>
    </dgm:pt>
    <dgm:pt modelId="{0DBA980D-EDC2-4D29-A795-1A3A482055DA}" type="sibTrans" cxnId="{3E4B43E1-AD8C-41CF-80D0-E25F33462CB1}">
      <dgm:prSet/>
      <dgm:spPr/>
      <dgm:t>
        <a:bodyPr/>
        <a:lstStyle/>
        <a:p>
          <a:endParaRPr lang="tr-TR"/>
        </a:p>
      </dgm:t>
    </dgm:pt>
    <dgm:pt modelId="{AE8611F8-BB1E-4C7A-A47A-39335F9EA77C}">
      <dgm:prSet phldrT="[Metin]"/>
      <dgm:spPr>
        <a:solidFill>
          <a:srgbClr val="C0504D"/>
        </a:solidFill>
      </dgm:spPr>
      <dgm:t>
        <a:bodyPr/>
        <a:lstStyle/>
        <a:p>
          <a:pPr algn="l"/>
          <a:r>
            <a:rPr lang="tr-TR" dirty="0" err="1" smtClean="0"/>
            <a:t>Elsevier</a:t>
          </a:r>
          <a:r>
            <a:rPr lang="tr-TR" dirty="0" smtClean="0"/>
            <a:t> </a:t>
          </a:r>
          <a:r>
            <a:rPr lang="tr-TR" dirty="0" err="1" smtClean="0"/>
            <a:t>Science</a:t>
          </a:r>
          <a:r>
            <a:rPr lang="tr-TR" dirty="0" smtClean="0"/>
            <a:t> </a:t>
          </a:r>
          <a:r>
            <a:rPr lang="tr-TR" dirty="0" err="1" smtClean="0"/>
            <a:t>Direct</a:t>
          </a:r>
          <a:endParaRPr lang="tr-TR" dirty="0" smtClean="0"/>
        </a:p>
        <a:p>
          <a:pPr algn="l"/>
          <a:r>
            <a:rPr lang="tr-TR" dirty="0" smtClean="0"/>
            <a:t>ISI Web of </a:t>
          </a:r>
          <a:r>
            <a:rPr lang="tr-TR" dirty="0" err="1" smtClean="0"/>
            <a:t>Knowledge</a:t>
          </a:r>
          <a:endParaRPr lang="tr-TR" dirty="0" smtClean="0"/>
        </a:p>
        <a:p>
          <a:pPr algn="l"/>
          <a:r>
            <a:rPr lang="tr-TR" dirty="0" err="1" smtClean="0"/>
            <a:t>Springer</a:t>
          </a:r>
          <a:endParaRPr lang="tr-TR" dirty="0" smtClean="0"/>
        </a:p>
        <a:p>
          <a:pPr algn="l"/>
          <a:r>
            <a:rPr lang="tr-TR" dirty="0" smtClean="0"/>
            <a:t>EBSCOHOST</a:t>
          </a:r>
        </a:p>
        <a:p>
          <a:pPr algn="l"/>
          <a:r>
            <a:rPr lang="tr-TR" dirty="0" smtClean="0"/>
            <a:t>Taylor &amp; Francis</a:t>
          </a:r>
        </a:p>
        <a:p>
          <a:pPr algn="l"/>
          <a:r>
            <a:rPr lang="tr-TR" dirty="0" err="1" smtClean="0"/>
            <a:t>Wiley</a:t>
          </a:r>
          <a:endParaRPr lang="tr-TR" dirty="0" smtClean="0"/>
        </a:p>
        <a:p>
          <a:pPr algn="l"/>
          <a:r>
            <a:rPr lang="tr-TR" dirty="0" smtClean="0"/>
            <a:t>IEEE</a:t>
          </a:r>
        </a:p>
        <a:p>
          <a:pPr algn="l"/>
          <a:r>
            <a:rPr lang="tr-TR" dirty="0" err="1" smtClean="0"/>
            <a:t>Scopus</a:t>
          </a:r>
          <a:endParaRPr lang="tr-TR" dirty="0" smtClean="0"/>
        </a:p>
        <a:p>
          <a:pPr algn="l"/>
          <a:r>
            <a:rPr lang="tr-TR" dirty="0" smtClean="0"/>
            <a:t>JSTOR</a:t>
          </a:r>
        </a:p>
        <a:p>
          <a:pPr algn="l"/>
          <a:r>
            <a:rPr lang="tr-TR" dirty="0" err="1" smtClean="0"/>
            <a:t>Proquest</a:t>
          </a:r>
          <a:endParaRPr lang="tr-TR" dirty="0"/>
        </a:p>
      </dgm:t>
    </dgm:pt>
    <dgm:pt modelId="{6ABB03E1-71C8-4000-93DD-AF534EB97233}" type="sibTrans" cxnId="{73DDF74A-600E-4CED-A870-5BB96DF219EB}">
      <dgm:prSet/>
      <dgm:spPr/>
      <dgm:t>
        <a:bodyPr/>
        <a:lstStyle/>
        <a:p>
          <a:endParaRPr lang="tr-TR"/>
        </a:p>
      </dgm:t>
    </dgm:pt>
    <dgm:pt modelId="{68942ACE-89B6-4042-B747-BF90F3835733}" type="parTrans" cxnId="{73DDF74A-600E-4CED-A870-5BB96DF219EB}">
      <dgm:prSet/>
      <dgm:spPr/>
      <dgm:t>
        <a:bodyPr/>
        <a:lstStyle/>
        <a:p>
          <a:endParaRPr lang="tr-TR"/>
        </a:p>
      </dgm:t>
    </dgm:pt>
    <dgm:pt modelId="{83790A46-CE7B-44B5-B330-BFA55514B592}" type="pres">
      <dgm:prSet presAssocID="{52D26A34-7A73-4B34-A8D8-0B83E85B5B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FA0DDC-6305-46A6-979B-FD4C5277BA89}" type="pres">
      <dgm:prSet presAssocID="{73182475-3A8F-4CCC-962D-DEE19162DE36}" presName="arrow" presStyleLbl="node1" presStyleIdx="0" presStyleCnt="2" custScaleX="210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0A3FE4-F628-4850-80B5-95EA13E9B744}" type="pres">
      <dgm:prSet presAssocID="{AE8611F8-BB1E-4C7A-A47A-39335F9EA77C}" presName="arrow" presStyleLbl="node1" presStyleIdx="1" presStyleCnt="2" custScaleX="2100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8E7F2E-A0C0-4518-BCBE-5E4DCBCD563E}" type="presOf" srcId="{AE8611F8-BB1E-4C7A-A47A-39335F9EA77C}" destId="{430A3FE4-F628-4850-80B5-95EA13E9B744}" srcOrd="0" destOrd="0" presId="urn:microsoft.com/office/officeart/2005/8/layout/arrow5"/>
    <dgm:cxn modelId="{E9BAFE43-CFD7-4244-BB17-57CAF8EE59D4}" type="presOf" srcId="{73182475-3A8F-4CCC-962D-DEE19162DE36}" destId="{63FA0DDC-6305-46A6-979B-FD4C5277BA89}" srcOrd="0" destOrd="0" presId="urn:microsoft.com/office/officeart/2005/8/layout/arrow5"/>
    <dgm:cxn modelId="{B4D62238-4FEE-436A-A300-5D3E6E64351D}" type="presOf" srcId="{52D26A34-7A73-4B34-A8D8-0B83E85B5B45}" destId="{83790A46-CE7B-44B5-B330-BFA55514B592}" srcOrd="0" destOrd="0" presId="urn:microsoft.com/office/officeart/2005/8/layout/arrow5"/>
    <dgm:cxn modelId="{73DDF74A-600E-4CED-A870-5BB96DF219EB}" srcId="{52D26A34-7A73-4B34-A8D8-0B83E85B5B45}" destId="{AE8611F8-BB1E-4C7A-A47A-39335F9EA77C}" srcOrd="1" destOrd="0" parTransId="{68942ACE-89B6-4042-B747-BF90F3835733}" sibTransId="{6ABB03E1-71C8-4000-93DD-AF534EB97233}"/>
    <dgm:cxn modelId="{3E4B43E1-AD8C-41CF-80D0-E25F33462CB1}" srcId="{52D26A34-7A73-4B34-A8D8-0B83E85B5B45}" destId="{73182475-3A8F-4CCC-962D-DEE19162DE36}" srcOrd="0" destOrd="0" parTransId="{6B89E947-7952-4AB9-B55C-AEA6B7F9C003}" sibTransId="{0DBA980D-EDC2-4D29-A795-1A3A482055DA}"/>
    <dgm:cxn modelId="{896233F8-BCDE-4D45-B8D7-1CA0D69794C8}" type="presParOf" srcId="{83790A46-CE7B-44B5-B330-BFA55514B592}" destId="{63FA0DDC-6305-46A6-979B-FD4C5277BA89}" srcOrd="0" destOrd="0" presId="urn:microsoft.com/office/officeart/2005/8/layout/arrow5"/>
    <dgm:cxn modelId="{8828D5EF-8A6F-43ED-AE47-237A6C62ACA1}" type="presParOf" srcId="{83790A46-CE7B-44B5-B330-BFA55514B592}" destId="{430A3FE4-F628-4850-80B5-95EA13E9B7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A9F54-B86F-4A23-8B66-996973CFEA51}">
      <dsp:nvSpPr>
        <dsp:cNvPr id="0" name=""/>
        <dsp:cNvSpPr/>
      </dsp:nvSpPr>
      <dsp:spPr>
        <a:xfrm rot="16200000">
          <a:off x="-1792560" y="2830136"/>
          <a:ext cx="4268634" cy="58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7218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200" kern="1200" dirty="0"/>
        </a:p>
      </dsp:txBody>
      <dsp:txXfrm rot="16200000">
        <a:off x="-1792560" y="2830136"/>
        <a:ext cx="4268634" cy="586452"/>
      </dsp:txXfrm>
    </dsp:sp>
    <dsp:sp modelId="{4F5EE332-1E68-47DF-9A5F-6E59489C10AA}">
      <dsp:nvSpPr>
        <dsp:cNvPr id="0" name=""/>
        <dsp:cNvSpPr/>
      </dsp:nvSpPr>
      <dsp:spPr>
        <a:xfrm>
          <a:off x="634983" y="989045"/>
          <a:ext cx="2921153" cy="4268634"/>
        </a:xfrm>
        <a:prstGeom prst="rect">
          <a:avLst/>
        </a:prstGeom>
        <a:solidFill>
          <a:srgbClr val="A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1721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Sağlık Bilimleri	         808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Fen Bilimleri	         787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Mühendislik	         773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Sosyal Bilimler          606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Ziraat	                        228</a:t>
          </a:r>
          <a:endParaRPr lang="tr-T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Yer Atms. Okyanus Bil.</a:t>
          </a:r>
          <a:r>
            <a:rPr lang="tr-TR" sz="1600" b="0" i="0" u="none" kern="1200" dirty="0" smtClean="0"/>
            <a:t>	95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Bilgisayar Bil.	          69</a:t>
          </a:r>
          <a:endParaRPr lang="tr-T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Sanat ve Beşeri Bil.</a:t>
          </a:r>
          <a:r>
            <a:rPr lang="tr-TR" sz="1600" b="0" i="0" u="none" kern="1200" dirty="0" smtClean="0"/>
            <a:t>	44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İş ve ticaret	          28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Hukuk	                         13</a:t>
          </a:r>
          <a:endParaRPr lang="tr-TR" sz="1600" kern="1200" dirty="0"/>
        </a:p>
      </dsp:txBody>
      <dsp:txXfrm>
        <a:off x="634983" y="989045"/>
        <a:ext cx="2921153" cy="4268634"/>
      </dsp:txXfrm>
    </dsp:sp>
    <dsp:sp modelId="{4839D9AD-1888-4AEB-AF29-D1DA6F3B0C2F}">
      <dsp:nvSpPr>
        <dsp:cNvPr id="0" name=""/>
        <dsp:cNvSpPr/>
      </dsp:nvSpPr>
      <dsp:spPr>
        <a:xfrm>
          <a:off x="48531" y="214928"/>
          <a:ext cx="1172904" cy="117290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C4774-4930-4BB0-8651-BCCF4FA6BA13}">
      <dsp:nvSpPr>
        <dsp:cNvPr id="0" name=""/>
        <dsp:cNvSpPr/>
      </dsp:nvSpPr>
      <dsp:spPr>
        <a:xfrm rot="16200000">
          <a:off x="2451644" y="2830136"/>
          <a:ext cx="4268634" cy="586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7218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200" kern="1200" dirty="0"/>
        </a:p>
      </dsp:txBody>
      <dsp:txXfrm rot="16200000">
        <a:off x="2451644" y="2830136"/>
        <a:ext cx="4268634" cy="586452"/>
      </dsp:txXfrm>
    </dsp:sp>
    <dsp:sp modelId="{F87FA8D9-4E9E-4C1B-AEE9-53AA35FBBE9C}">
      <dsp:nvSpPr>
        <dsp:cNvPr id="0" name=""/>
        <dsp:cNvSpPr/>
      </dsp:nvSpPr>
      <dsp:spPr>
        <a:xfrm>
          <a:off x="4879187" y="989045"/>
          <a:ext cx="2921153" cy="426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1721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b="0" i="0" u="none" kern="1200" dirty="0" smtClean="0"/>
            <a:t>Çocuk </a:t>
          </a:r>
          <a:r>
            <a:rPr lang="tr-TR" sz="1600" b="0" i="0" u="none" kern="1200" dirty="0" smtClean="0"/>
            <a:t>Sağlığı ve </a:t>
          </a:r>
          <a:r>
            <a:rPr lang="tr-TR" sz="1600" b="0" i="0" u="none" kern="1200" dirty="0" err="1" smtClean="0"/>
            <a:t>Hast</a:t>
          </a:r>
          <a:r>
            <a:rPr lang="tr-TR" sz="1600" b="0" i="0" u="none" kern="1200" dirty="0" smtClean="0"/>
            <a:t>. </a:t>
          </a:r>
          <a:r>
            <a:rPr lang="sv-SE" sz="1600" b="0" i="0" u="none" kern="1200" dirty="0" smtClean="0"/>
            <a:t>22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0" i="0" u="none" kern="1200" dirty="0" smtClean="0"/>
            <a:t>Kad</a:t>
          </a:r>
          <a:r>
            <a:rPr lang="tr-TR" sz="1600" b="0" i="0" u="none" kern="1200" dirty="0" smtClean="0"/>
            <a:t>ı</a:t>
          </a:r>
          <a:r>
            <a:rPr lang="fi-FI" sz="1600" b="0" i="0" u="none" kern="1200" dirty="0" smtClean="0"/>
            <a:t>n Hast</a:t>
          </a:r>
          <a:r>
            <a:rPr lang="tr-TR" sz="1600" b="0" i="0" u="none" kern="1200" dirty="0" smtClean="0"/>
            <a:t>. </a:t>
          </a:r>
          <a:r>
            <a:rPr lang="fi-FI" sz="1600" b="0" i="0" u="none" kern="1200" dirty="0" smtClean="0"/>
            <a:t>D</a:t>
          </a:r>
          <a:r>
            <a:rPr lang="tr-TR" sz="1600" b="0" i="0" u="none" kern="1200" dirty="0" smtClean="0"/>
            <a:t>.</a:t>
          </a:r>
          <a:r>
            <a:rPr lang="fi-FI" sz="1600" b="0" i="0" u="none" kern="1200" dirty="0" smtClean="0"/>
            <a:t>	</a:t>
          </a:r>
          <a:r>
            <a:rPr lang="tr-TR" sz="1600" b="0" i="0" u="none" kern="1200" dirty="0" smtClean="0"/>
            <a:t>            </a:t>
          </a:r>
          <a:r>
            <a:rPr lang="fi-FI" sz="1600" b="0" i="0" u="none" kern="1200" dirty="0" smtClean="0"/>
            <a:t>18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Genel Cerrahi	            16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Göğüs </a:t>
          </a:r>
          <a:r>
            <a:rPr lang="tr-TR" sz="1600" b="0" i="0" u="none" kern="1200" dirty="0" err="1" smtClean="0"/>
            <a:t>hast</a:t>
          </a:r>
          <a:r>
            <a:rPr lang="tr-TR" sz="1600" b="0" i="0" u="none" kern="1200" dirty="0" smtClean="0"/>
            <a:t>.	            12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Göz  </a:t>
          </a:r>
          <a:r>
            <a:rPr lang="tr-TR" sz="1600" b="0" i="0" u="none" kern="1200" dirty="0" err="1" smtClean="0"/>
            <a:t>Hast</a:t>
          </a:r>
          <a:r>
            <a:rPr lang="tr-TR" sz="1600" b="0" i="0" u="none" kern="1200" dirty="0" smtClean="0"/>
            <a:t>.	            10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err="1" smtClean="0"/>
            <a:t>Ortop</a:t>
          </a:r>
          <a:r>
            <a:rPr lang="tr-TR" sz="1600" b="0" i="0" u="none" kern="1200" dirty="0" smtClean="0"/>
            <a:t>. ve </a:t>
          </a:r>
          <a:r>
            <a:rPr lang="tr-TR" sz="1600" b="0" i="0" u="none" kern="1200" dirty="0" err="1" smtClean="0"/>
            <a:t>Trav</a:t>
          </a:r>
          <a:r>
            <a:rPr lang="tr-TR" sz="1600" b="0" i="0" u="none" kern="1200" dirty="0" smtClean="0"/>
            <a:t>.             10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kern="1200" dirty="0" smtClean="0"/>
            <a:t>F</a:t>
          </a:r>
          <a:r>
            <a:rPr lang="tr-TR" sz="1600" b="0" i="0" u="none" kern="1200" dirty="0" smtClean="0"/>
            <a:t>TR</a:t>
          </a:r>
          <a:r>
            <a:rPr lang="es-ES" sz="1600" b="0" i="0" u="none" kern="1200" dirty="0" smtClean="0"/>
            <a:t> 	</a:t>
          </a:r>
          <a:r>
            <a:rPr lang="tr-TR" sz="1600" b="0" i="0" u="none" kern="1200" dirty="0" smtClean="0"/>
            <a:t>                            </a:t>
          </a:r>
          <a:r>
            <a:rPr lang="es-ES" sz="1600" b="0" i="0" u="none" kern="1200" dirty="0" smtClean="0"/>
            <a:t>9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KBB	                            9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İç Hastalıkları	            8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Kalp Damar  C.	            8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Anesteziyoloji 	            7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Nöroloji	            7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/>
            <a:t>Radyoloji	            7</a:t>
          </a:r>
          <a:endParaRPr lang="tr-TR" sz="1600" kern="1200" dirty="0"/>
        </a:p>
      </dsp:txBody>
      <dsp:txXfrm>
        <a:off x="4879187" y="989045"/>
        <a:ext cx="2921153" cy="4268634"/>
      </dsp:txXfrm>
    </dsp:sp>
    <dsp:sp modelId="{DFCD1FF5-EDD3-44AE-B3BC-A8F02D70A296}">
      <dsp:nvSpPr>
        <dsp:cNvPr id="0" name=""/>
        <dsp:cNvSpPr/>
      </dsp:nvSpPr>
      <dsp:spPr>
        <a:xfrm>
          <a:off x="4292735" y="214928"/>
          <a:ext cx="1172904" cy="117290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A0DDC-6305-46A6-979B-FD4C5277BA89}">
      <dsp:nvSpPr>
        <dsp:cNvPr id="0" name=""/>
        <dsp:cNvSpPr/>
      </dsp:nvSpPr>
      <dsp:spPr>
        <a:xfrm rot="16200000">
          <a:off x="-1076760" y="1256958"/>
          <a:ext cx="4104458" cy="20225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PubMed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Dergiler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Veri Tabanları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Google</a:t>
          </a:r>
          <a:r>
            <a:rPr lang="tr-TR" sz="1000" kern="1200" dirty="0" smtClean="0"/>
            <a:t> Akademik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Kitaplar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Internet Kaynakları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Kongre, Konferans</a:t>
          </a:r>
          <a:endParaRPr lang="tr-TR" sz="1000" kern="1200" dirty="0"/>
        </a:p>
      </dsp:txBody>
      <dsp:txXfrm rot="16200000">
        <a:off x="-1076760" y="1256958"/>
        <a:ext cx="4104458" cy="2022587"/>
      </dsp:txXfrm>
    </dsp:sp>
    <dsp:sp modelId="{430A3FE4-F628-4850-80B5-95EA13E9B744}">
      <dsp:nvSpPr>
        <dsp:cNvPr id="0" name=""/>
        <dsp:cNvSpPr/>
      </dsp:nvSpPr>
      <dsp:spPr>
        <a:xfrm rot="5400000">
          <a:off x="1076766" y="1256958"/>
          <a:ext cx="4248466" cy="202258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Elsevier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Science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Direct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TÜBİTAK ULAKBİM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Ovid</a:t>
          </a:r>
          <a:r>
            <a:rPr lang="tr-TR" sz="1000" kern="1200" dirty="0" smtClean="0"/>
            <a:t> LWW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Up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to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Date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MD </a:t>
          </a:r>
          <a:r>
            <a:rPr lang="tr-TR" sz="1000" kern="1200" dirty="0" err="1" smtClean="0"/>
            <a:t>Consult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Springer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Wiley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Cochrane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EBSCOHOST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WoS</a:t>
          </a:r>
          <a:endParaRPr lang="tr-TR" sz="1000" kern="1200" dirty="0"/>
        </a:p>
      </dsp:txBody>
      <dsp:txXfrm rot="5400000">
        <a:off x="1076766" y="1256958"/>
        <a:ext cx="4248466" cy="20225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A0DDC-6305-46A6-979B-FD4C5277BA89}">
      <dsp:nvSpPr>
        <dsp:cNvPr id="0" name=""/>
        <dsp:cNvSpPr/>
      </dsp:nvSpPr>
      <dsp:spPr>
        <a:xfrm rot="16200000">
          <a:off x="-1112762" y="1256958"/>
          <a:ext cx="4248466" cy="2022587"/>
        </a:xfrm>
        <a:prstGeom prst="downArrow">
          <a:avLst>
            <a:gd name="adj1" fmla="val 50000"/>
            <a:gd name="adj2" fmla="val 35000"/>
          </a:avLst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Dergiler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Veri Tabanları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Kitaplar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PubMed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Google</a:t>
          </a:r>
          <a:r>
            <a:rPr lang="tr-TR" sz="1000" kern="1200" dirty="0" smtClean="0"/>
            <a:t> Akademik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Internet Kaynakları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TÜBİTAK ULAKBİM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Tezler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Kütüphaneler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Konferans Bildirileri</a:t>
          </a:r>
          <a:endParaRPr lang="tr-TR" sz="1000" kern="1200" dirty="0"/>
        </a:p>
      </dsp:txBody>
      <dsp:txXfrm rot="16200000">
        <a:off x="-1112762" y="1256958"/>
        <a:ext cx="4248466" cy="2022587"/>
      </dsp:txXfrm>
    </dsp:sp>
    <dsp:sp modelId="{430A3FE4-F628-4850-80B5-95EA13E9B744}">
      <dsp:nvSpPr>
        <dsp:cNvPr id="0" name=""/>
        <dsp:cNvSpPr/>
      </dsp:nvSpPr>
      <dsp:spPr>
        <a:xfrm rot="5400000">
          <a:off x="1112768" y="1256958"/>
          <a:ext cx="4248466" cy="2022587"/>
        </a:xfrm>
        <a:prstGeom prst="downArrow">
          <a:avLst>
            <a:gd name="adj1" fmla="val 50000"/>
            <a:gd name="adj2" fmla="val 35000"/>
          </a:avLst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Elsevier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Science</a:t>
          </a:r>
          <a:r>
            <a:rPr lang="tr-TR" sz="1000" kern="1200" dirty="0" smtClean="0"/>
            <a:t> </a:t>
          </a:r>
          <a:r>
            <a:rPr lang="tr-TR" sz="1000" kern="1200" dirty="0" err="1" smtClean="0"/>
            <a:t>Direct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ISI Web of </a:t>
          </a:r>
          <a:r>
            <a:rPr lang="tr-TR" sz="1000" kern="1200" dirty="0" err="1" smtClean="0"/>
            <a:t>Knowledge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Springer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EBSCOHOST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Taylor &amp; Francis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Wiley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IEEE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Scopus</a:t>
          </a:r>
          <a:endParaRPr lang="tr-TR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JSTOR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Proquest</a:t>
          </a:r>
          <a:endParaRPr lang="tr-TR" sz="1000" kern="1200" dirty="0"/>
        </a:p>
      </dsp:txBody>
      <dsp:txXfrm rot="5400000">
        <a:off x="1112768" y="1256958"/>
        <a:ext cx="4248466" cy="202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FDF10-E47B-4FB0-A8F5-742B32EBDDCD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E5D400-1040-4281-8A15-BC505E9D7C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26BCF3-85C6-40B8-A8DB-2BBA0BCF23E7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AA6084-25DC-4ACD-AD1E-C254BA7F5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78961B-335D-4E21-A5DC-D2773707B07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A6084-25DC-4ACD-AD1E-C254BA7F5F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71E46-FB52-40C1-9BC5-B24BB526D94C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Futura Bk B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47B0F-422E-431C-9892-624828B03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957EB-97AF-43F3-BF27-252B0413710A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r>
              <a:rPr 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3B3D3-3223-4B48-A818-8A5EA2C55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6752F-BF70-46C1-9E5D-EA30E98C1E9D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F67E-026F-435E-B760-5CA42342E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1DEA3-7C74-47D5-BA66-21B7C7A7A5C5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A457-DEF4-48C9-AC9D-3DAD91B9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BC8AD-A20A-4D69-9051-CC4478545347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1CFE-F1AD-44FE-822F-4C1EC805C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/>
              <a:ea typeface="+mn-ea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fld id="{53C097AF-592E-43B1-B8DA-AE978E773A14}" type="datetimeFigureOut">
              <a:rPr lang="en-US"/>
              <a:pPr/>
              <a:t>5/29/2012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Futura Bk BT" pitchFamily="34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fld id="{419502C0-4341-4F56-B591-B45895DF2E3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39443"/>
              <a:ext cx="9716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tr-TR" sz="800" b="1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>
            <a:spLocks noChangeArrowheads="1"/>
          </p:cNvSpPr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/>
              <a:ea typeface="+mn-ea"/>
            </a:endParaRPr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9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ＭＳ Ｐゴシック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kual.ulakbim.gov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25572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Tekton Pro Cond" pitchFamily="34" charset="-94"/>
              </a:rPr>
              <a:t/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Tekton Pro Cond" pitchFamily="34" charset="-94"/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Tekton Pro Cond" pitchFamily="34" charset="-94"/>
              </a:rPr>
              <a:t/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Tekton Pro Cond" pitchFamily="34" charset="-94"/>
              </a:rPr>
            </a:br>
            <a:endParaRPr lang="tr-TR" dirty="0" smtClean="0">
              <a:solidFill>
                <a:schemeClr val="accent1">
                  <a:lumMod val="75000"/>
                </a:schemeClr>
              </a:solidFill>
              <a:latin typeface="Tekton Pro Cond" pitchFamily="34" charset="-94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712968" cy="13681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KullanicI</a:t>
            </a:r>
            <a:r>
              <a:rPr lang="tr-TR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 </a:t>
            </a:r>
            <a:r>
              <a:rPr lang="tr-TR" sz="4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Analİzİ</a:t>
            </a:r>
            <a:r>
              <a:rPr lang="tr-T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/>
            </a:r>
            <a:br>
              <a:rPr lang="tr-T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</a:br>
            <a:r>
              <a:rPr lang="tr-TR" sz="2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Ünİversİteler</a:t>
            </a:r>
            <a:r>
              <a:rPr lang="tr-TR" sz="2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 - S.B. </a:t>
            </a:r>
            <a:r>
              <a:rPr lang="tr-TR" sz="2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Eğİtİm</a:t>
            </a:r>
            <a:r>
              <a:rPr lang="tr-TR" sz="2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 ve </a:t>
            </a:r>
            <a:r>
              <a:rPr lang="tr-TR" sz="2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AraştIrma</a:t>
            </a:r>
            <a:r>
              <a:rPr lang="tr-TR" sz="2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 </a:t>
            </a:r>
            <a:r>
              <a:rPr lang="tr-TR" sz="2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Ext" pitchFamily="34" charset="-94"/>
              </a:rPr>
              <a:t>Hastanelerİ</a:t>
            </a:r>
            <a:endParaRPr lang="tr-TR" sz="2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ekton Pro Ext" pitchFamily="34" charset="-94"/>
            </a:endParaRPr>
          </a:p>
        </p:txBody>
      </p:sp>
      <p:pic>
        <p:nvPicPr>
          <p:cNvPr id="6" name="Picture 2" descr="C:\Users\Fatma BASAR\Desktop\ekual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3404458" cy="135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Fatma BASAR\Desktop\soru_isareti_buyut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843808" cy="2146625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915816" y="371703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Fatma Başar</a:t>
            </a:r>
          </a:p>
          <a:p>
            <a:pPr algn="ctr"/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TÜBİTAK ULAKBİM</a:t>
            </a:r>
          </a:p>
          <a:p>
            <a:pPr algn="ctr"/>
            <a:r>
              <a:rPr lang="tr-TR" dirty="0" err="1" smtClean="0">
                <a:solidFill>
                  <a:srgbClr val="002060"/>
                </a:solidFill>
                <a:latin typeface="Tekton Pro Cond" pitchFamily="34" charset="-94"/>
              </a:rPr>
              <a:t>fatma</a:t>
            </a:r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.basar@</a:t>
            </a:r>
            <a:r>
              <a:rPr lang="tr-TR" dirty="0" err="1" smtClean="0">
                <a:solidFill>
                  <a:srgbClr val="002060"/>
                </a:solidFill>
                <a:latin typeface="Tekton Pro Cond" pitchFamily="34" charset="-94"/>
              </a:rPr>
              <a:t>tubitak</a:t>
            </a:r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.gov.tr</a:t>
            </a:r>
            <a:endParaRPr lang="tr-TR" dirty="0">
              <a:solidFill>
                <a:srgbClr val="002060"/>
              </a:solidFill>
              <a:latin typeface="Tekton Pro Cond" pitchFamily="34" charset="-94"/>
            </a:endParaRPr>
          </a:p>
        </p:txBody>
      </p:sp>
      <p:pic>
        <p:nvPicPr>
          <p:cNvPr id="1026" name="Picture 2" descr="C:\Users\Fatma BASAR\Desktop\Untitled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987824" cy="2091477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347864" y="6309320"/>
            <a:ext cx="2592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28-30 Mayıs </a:t>
            </a:r>
            <a:r>
              <a:rPr lang="tr-TR" dirty="0">
                <a:solidFill>
                  <a:srgbClr val="002060"/>
                </a:solidFill>
                <a:latin typeface="Tekton Pro Cond" pitchFamily="34" charset="-94"/>
              </a:rPr>
              <a:t>2012 </a:t>
            </a:r>
            <a:r>
              <a:rPr lang="tr-TR" dirty="0" smtClean="0">
                <a:solidFill>
                  <a:srgbClr val="002060"/>
                </a:solidFill>
                <a:latin typeface="Tekton Pro Cond" pitchFamily="34" charset="-94"/>
              </a:rPr>
              <a:t>Antalya</a:t>
            </a:r>
            <a:endParaRPr lang="tr-TR" dirty="0">
              <a:solidFill>
                <a:srgbClr val="002060"/>
              </a:solidFill>
              <a:latin typeface="Tekton Pro Cond" pitchFamily="34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79512" y="107921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EKUAL ile ilgili gelişmeleri güncel tutmanın en iyi yolu? </a:t>
            </a:r>
            <a:endParaRPr lang="tr-TR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052736"/>
            <a:ext cx="720079" cy="732900"/>
          </a:xfrm>
          <a:prstGeom prst="rect">
            <a:avLst/>
          </a:prstGeom>
          <a:noFill/>
        </p:spPr>
      </p:pic>
      <p:pic>
        <p:nvPicPr>
          <p:cNvPr id="6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628800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8" name="1 Grafik"/>
          <p:cNvGraphicFramePr/>
          <p:nvPr/>
        </p:nvGraphicFramePr>
        <p:xfrm>
          <a:off x="179512" y="2420888"/>
          <a:ext cx="4320480" cy="395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2 Grafik"/>
          <p:cNvGraphicFramePr/>
          <p:nvPr/>
        </p:nvGraphicFramePr>
        <p:xfrm>
          <a:off x="4644008" y="2060848"/>
          <a:ext cx="44999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3648720" y="126876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Futura Lt BT" pitchFamily="34" charset="0"/>
              </a:rPr>
              <a:t>Ortak talep </a:t>
            </a:r>
          </a:p>
          <a:p>
            <a:r>
              <a:rPr lang="tr-TR" dirty="0" smtClean="0">
                <a:latin typeface="Futura Lt BT" pitchFamily="34" charset="0"/>
              </a:rPr>
              <a:t>Kişisel e-posta </a:t>
            </a:r>
            <a:endParaRPr lang="tr-TR" dirty="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116632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Bilgi Kaynaklarından En Çok Hangilerini Kullanıyorsunuz? 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691680" y="908720"/>
            <a:ext cx="57686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Elephant" pitchFamily="18" charset="0"/>
              </a:rPr>
              <a:t>3. Bölüm: EKUAL Bilgi Kaynakları ve Kullanım</a:t>
            </a:r>
            <a:endParaRPr lang="tr-TR" dirty="0">
              <a:latin typeface="Elephant" pitchFamily="18" charset="0"/>
            </a:endParaRPr>
          </a:p>
        </p:txBody>
      </p:sp>
      <p:pic>
        <p:nvPicPr>
          <p:cNvPr id="9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16832"/>
            <a:ext cx="720079" cy="732900"/>
          </a:xfrm>
          <a:prstGeom prst="rect">
            <a:avLst/>
          </a:prstGeom>
          <a:noFill/>
        </p:spPr>
      </p:pic>
      <p:pic>
        <p:nvPicPr>
          <p:cNvPr id="10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628800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8" name="2 Grafik"/>
          <p:cNvGraphicFramePr/>
          <p:nvPr/>
        </p:nvGraphicFramePr>
        <p:xfrm>
          <a:off x="395536" y="2348880"/>
          <a:ext cx="4283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1 Grafik"/>
          <p:cNvGraphicFramePr/>
          <p:nvPr/>
        </p:nvGraphicFramePr>
        <p:xfrm>
          <a:off x="4644008" y="2780928"/>
          <a:ext cx="422872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07504" y="11663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Bilgi Kaynaklarına Nasıl Erişiyorsunuz?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720079" cy="732900"/>
          </a:xfrm>
          <a:prstGeom prst="rect">
            <a:avLst/>
          </a:prstGeom>
          <a:noFill/>
        </p:spPr>
      </p:pic>
      <p:pic>
        <p:nvPicPr>
          <p:cNvPr id="10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908720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8" name="4 Grafik"/>
          <p:cNvGraphicFramePr/>
          <p:nvPr/>
        </p:nvGraphicFramePr>
        <p:xfrm>
          <a:off x="-612576" y="1700808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5 Grafik"/>
          <p:cNvGraphicFramePr/>
          <p:nvPr/>
        </p:nvGraphicFramePr>
        <p:xfrm>
          <a:off x="4283968" y="3717032"/>
          <a:ext cx="46943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65422" y="116632"/>
            <a:ext cx="6470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Çok Kullanılan Bilgi Arama Yöntemi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340768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6" name="1 Grafik"/>
          <p:cNvGraphicFramePr/>
          <p:nvPr/>
        </p:nvGraphicFramePr>
        <p:xfrm>
          <a:off x="4519042" y="3222502"/>
          <a:ext cx="4624958" cy="363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1 Grafik"/>
          <p:cNvGraphicFramePr/>
          <p:nvPr/>
        </p:nvGraphicFramePr>
        <p:xfrm>
          <a:off x="179512" y="1988840"/>
          <a:ext cx="432047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179512" y="107921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Elektronik Bilgi Kaynakları Kullanım Sıklığı 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720079" cy="732900"/>
          </a:xfrm>
          <a:prstGeom prst="rect">
            <a:avLst/>
          </a:prstGeom>
          <a:noFill/>
        </p:spPr>
      </p:pic>
      <p:pic>
        <p:nvPicPr>
          <p:cNvPr id="6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96752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7" name="1 Grafik"/>
          <p:cNvGraphicFramePr/>
          <p:nvPr/>
        </p:nvGraphicFramePr>
        <p:xfrm>
          <a:off x="0" y="2204864"/>
          <a:ext cx="4572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1 Grafik"/>
          <p:cNvGraphicFramePr/>
          <p:nvPr/>
        </p:nvGraphicFramePr>
        <p:xfrm>
          <a:off x="4283968" y="3473624"/>
          <a:ext cx="48600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95536" y="11663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 Bilgi Kaynaklarına Erişimde Yaşanılan Sorunlar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96752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7" name="6 Grafik"/>
          <p:cNvGraphicFramePr/>
          <p:nvPr/>
        </p:nvGraphicFramePr>
        <p:xfrm>
          <a:off x="251520" y="1988840"/>
          <a:ext cx="40324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1 Grafik"/>
          <p:cNvGraphicFramePr/>
          <p:nvPr/>
        </p:nvGraphicFramePr>
        <p:xfrm>
          <a:off x="4716016" y="3068960"/>
          <a:ext cx="41529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937" y="5805264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latin typeface="Futura Lt BT" pitchFamily="34" charset="0"/>
              </a:rPr>
              <a:t>Daha çok kaynağa bonelik olmaması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latin typeface="Futura Lt BT" pitchFamily="34" charset="0"/>
              </a:rPr>
              <a:t>Şifre istenmesi</a:t>
            </a:r>
            <a:endParaRPr lang="tr-TR" dirty="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44016" y="116632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EKUAL Bilgi Kaynaklarına Erişim Nasıl Geliştirilebilir?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84784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8478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179512" y="2420888"/>
          <a:ext cx="4320480" cy="361389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320480"/>
              </a:tblGrid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Abonelikler artırılarak / Kapsam genişletilerek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Uzaktan erişim şifreleri verilerek 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(Her yerden erişim sağlanmalı)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6128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Mobil kullanım uygulamaları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ARBİS e kayıtlı üyelere sürekli e-mail ile bilgi vererek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Rahat erişilebiliyor / Yeterince kolay / Sorun yok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Bilmiyorum / Fikrim yok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6128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Üniv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ve kütüphane sayfalarından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ULAKBİM'e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erişim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verilerek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Reklam, Tanıtım, Eğitim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12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Bir süreliğine olsa da araştırmacılar  için şifresiz doğrudan giriş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7623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Ders sayıları azaltılarak</a:t>
                      </a:r>
                    </a:p>
                  </a:txBody>
                  <a:tcPr marL="180000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4716016" y="2420888"/>
          <a:ext cx="4248472" cy="353236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48472"/>
              </a:tblGrid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Daha çok abonelik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Bilgilendirme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Bilmiyorum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Tanıtım, eğitim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Hastanelerde kütüphaneci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EKUAL Bülteni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Evden erişim kolaylığı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Hastane üzerinden bilgilendirme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195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Hızlı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internet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Araştırmacı olanlara kullanıcı tanımlı sınırsız kullanım hakkı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Hastane altyapısı ve yönetimin desteğini sağlamak</a:t>
                      </a:r>
                    </a:p>
                    <a:p>
                      <a:pPr algn="l" fontAlgn="b">
                        <a:buFont typeface="Wingdings" pitchFamily="2" charset="2"/>
                        <a:buChar char="Ø"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188640"/>
            <a:ext cx="82078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tr-TR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Online Bilgi Kaynakları Varken Artık Basılı Dergilere Gerek Kalmadı</a:t>
            </a:r>
            <a:endParaRPr lang="tr-TR" sz="2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052736"/>
            <a:ext cx="720079" cy="732900"/>
          </a:xfrm>
          <a:prstGeom prst="rect">
            <a:avLst/>
          </a:prstGeom>
          <a:noFill/>
        </p:spPr>
      </p:pic>
      <p:pic>
        <p:nvPicPr>
          <p:cNvPr id="10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6" name="11 Grafik"/>
          <p:cNvGraphicFramePr/>
          <p:nvPr/>
        </p:nvGraphicFramePr>
        <p:xfrm>
          <a:off x="179512" y="2276872"/>
          <a:ext cx="4176464" cy="286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3 Grafik"/>
          <p:cNvGraphicFramePr/>
          <p:nvPr/>
        </p:nvGraphicFramePr>
        <p:xfrm>
          <a:off x="4427984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116632"/>
            <a:ext cx="8163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EKUAL Bilgi Kaynakları Hangi Faaliyetlerinizde Etkilidir?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76470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11" name="2 Grafik"/>
          <p:cNvGraphicFramePr/>
          <p:nvPr/>
        </p:nvGraphicFramePr>
        <p:xfrm>
          <a:off x="179512" y="1556792"/>
          <a:ext cx="48965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1 Grafik"/>
          <p:cNvGraphicFramePr/>
          <p:nvPr/>
        </p:nvGraphicFramePr>
        <p:xfrm>
          <a:off x="4139952" y="3717032"/>
          <a:ext cx="486003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116632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Bilgi Kaynakları Araştırmalarınızı Nasıl Etkiliyor?</a:t>
            </a:r>
            <a:endParaRPr lang="tr-TR" sz="2800" dirty="0"/>
          </a:p>
        </p:txBody>
      </p:sp>
      <p:pic>
        <p:nvPicPr>
          <p:cNvPr id="242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720079" cy="732900"/>
          </a:xfrm>
          <a:prstGeom prst="rect">
            <a:avLst/>
          </a:prstGeom>
          <a:noFill/>
        </p:spPr>
      </p:pic>
      <p:pic>
        <p:nvPicPr>
          <p:cNvPr id="243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96752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1520" y="2060847"/>
          <a:ext cx="3816424" cy="34555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6424"/>
              </a:tblGrid>
              <a:tr h="6440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/>
                        <a:t>Araştırma kaynaklarını çeşitlendirerek </a:t>
                      </a:r>
                      <a:r>
                        <a:rPr lang="tr-TR" sz="1200" u="none" strike="noStrike" kern="1200" dirty="0" smtClean="0"/>
                        <a:t>zenginleştiriyor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52000" marR="0" marT="9525" marB="36000" anchor="ctr"/>
                </a:tc>
              </a:tr>
              <a:tr h="4458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tr-TR" sz="1200" u="none" strike="noStrike" kern="1200" dirty="0" smtClean="0"/>
                    </a:p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 smtClean="0"/>
                        <a:t>Güncel </a:t>
                      </a:r>
                      <a:r>
                        <a:rPr lang="tr-TR" sz="1200" u="none" strike="noStrike" kern="1200" dirty="0"/>
                        <a:t>bilgiye kolay </a:t>
                      </a:r>
                      <a:r>
                        <a:rPr lang="tr-TR" sz="1200" u="none" strike="noStrike" kern="1200" dirty="0" smtClean="0"/>
                        <a:t>erişim</a:t>
                      </a:r>
                    </a:p>
                    <a:p>
                      <a:pPr marL="0" algn="l" defTabSz="914400" rtl="0" eaLnBrk="1" fontAlgn="b" latinLnBrk="0" hangingPunct="1"/>
                      <a:endParaRPr lang="tr-T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52000" marR="0" marT="9525" marB="36000" anchor="ctr"/>
                </a:tc>
              </a:tr>
              <a:tr h="4458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tr-TR" sz="1200" u="none" strike="noStrike" kern="1200" dirty="0" smtClean="0"/>
                    </a:p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 smtClean="0"/>
                        <a:t>Büyük </a:t>
                      </a:r>
                      <a:r>
                        <a:rPr lang="tr-TR" sz="1200" u="none" strike="noStrike" kern="1200" dirty="0"/>
                        <a:t>kolaylık / Çok </a:t>
                      </a:r>
                      <a:r>
                        <a:rPr lang="tr-TR" sz="1200" u="none" strike="noStrike" kern="1200" dirty="0" smtClean="0"/>
                        <a:t>etkili </a:t>
                      </a:r>
                      <a:r>
                        <a:rPr lang="tr-TR" sz="1200" u="none" strike="noStrike" kern="1200" dirty="0"/>
                        <a:t>/ Çok olumlu /Çok önemli </a:t>
                      </a:r>
                      <a:r>
                        <a:rPr lang="tr-TR" sz="1200" u="none" strike="noStrike" kern="1200" dirty="0" smtClean="0"/>
                        <a:t>/</a:t>
                      </a:r>
                    </a:p>
                    <a:p>
                      <a:pPr marL="0" algn="l" defTabSz="914400" rtl="0" eaLnBrk="1" fontAlgn="b" latinLnBrk="0" hangingPunct="1"/>
                      <a:endParaRPr lang="tr-T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52000" marR="0" marT="9525" marB="36000" anchor="ctr"/>
                </a:tc>
              </a:tr>
              <a:tr h="5832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 smtClean="0"/>
                        <a:t>Kesinlikle </a:t>
                      </a:r>
                      <a:r>
                        <a:rPr lang="tr-TR" sz="1200" u="none" strike="noStrike" kern="1200" dirty="0"/>
                        <a:t>hayati /mecburi / </a:t>
                      </a:r>
                      <a:r>
                        <a:rPr lang="tr-TR" sz="1200" u="none" strike="noStrike" kern="1200" dirty="0" smtClean="0"/>
                        <a:t>Pozitif</a:t>
                      </a:r>
                    </a:p>
                  </a:txBody>
                  <a:tcPr marL="252000" marR="0" marT="9525" marB="36000" anchor="ctr"/>
                </a:tc>
              </a:tr>
              <a:tr h="4458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tr-TR" sz="1200" u="none" strike="noStrike" kern="1200" dirty="0" smtClean="0"/>
                    </a:p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 smtClean="0"/>
                        <a:t>Bir </a:t>
                      </a:r>
                      <a:r>
                        <a:rPr lang="tr-TR" sz="1200" u="none" strike="noStrike" kern="1200" dirty="0"/>
                        <a:t>etkisi </a:t>
                      </a:r>
                      <a:r>
                        <a:rPr lang="tr-TR" sz="1200" u="none" strike="noStrike" kern="1200" dirty="0" smtClean="0"/>
                        <a:t>yok</a:t>
                      </a:r>
                    </a:p>
                    <a:p>
                      <a:pPr marL="0" algn="l" defTabSz="914400" rtl="0" eaLnBrk="1" fontAlgn="b" latinLnBrk="0" hangingPunct="1"/>
                      <a:endParaRPr lang="tr-T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52000" marR="0" marT="9525" marB="36000" anchor="ctr"/>
                </a:tc>
              </a:tr>
              <a:tr h="4458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200" u="none" strike="noStrike" kern="1200" dirty="0"/>
                        <a:t>Bu bilgi kaynaklarına üniversitemin veri tabanlarından çoğunlukla </a:t>
                      </a:r>
                      <a:r>
                        <a:rPr lang="tr-TR" sz="1200" u="none" strike="noStrike" kern="1200" dirty="0" smtClean="0"/>
                        <a:t>ulaşıyorum.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52000" marR="0" marT="9525" marB="36000" anchor="ctr"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4572000" y="2708920"/>
          <a:ext cx="4248472" cy="288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/>
                        <a:t>Bilgiye </a:t>
                      </a:r>
                      <a:r>
                        <a:rPr lang="tr-TR" sz="1200" u="none" strike="noStrike" dirty="0" smtClean="0"/>
                        <a:t>erişim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2000" marR="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/>
                        <a:t>Büyük bir zaman kazancı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2000" marR="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/>
                        <a:t>Cok olumlu / Çok yararlı /Mükemmel / Olmazsa olmaz /Vazgeçilmez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2000" marR="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/>
                        <a:t>Benim Docent olmami sagladi cok onemli bir hizmet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2000" marR="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/>
                        <a:t>Aradığım yayına ulaşabilirsem olumlu etkiliyor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200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7651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Ankete Katılan Üniversite ve Hastaneler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987824" y="908720"/>
            <a:ext cx="33554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Elephant" pitchFamily="18" charset="0"/>
              </a:rPr>
              <a:t>1. Bölüm: Sizin Hakkınızda</a:t>
            </a:r>
            <a:endParaRPr lang="tr-TR" dirty="0">
              <a:latin typeface="Elephant" pitchFamily="18" charset="0"/>
            </a:endParaRPr>
          </a:p>
        </p:txBody>
      </p:sp>
      <p:pic>
        <p:nvPicPr>
          <p:cNvPr id="8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08720"/>
            <a:ext cx="720079" cy="732900"/>
          </a:xfrm>
          <a:prstGeom prst="rect">
            <a:avLst/>
          </a:prstGeom>
          <a:noFill/>
        </p:spPr>
      </p:pic>
      <p:pic>
        <p:nvPicPr>
          <p:cNvPr id="9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836712"/>
            <a:ext cx="1224136" cy="816410"/>
          </a:xfrm>
          <a:prstGeom prst="rect">
            <a:avLst/>
          </a:prstGeom>
          <a:noFill/>
        </p:spPr>
      </p:pic>
      <p:grpSp>
        <p:nvGrpSpPr>
          <p:cNvPr id="7" name="6 Grup"/>
          <p:cNvGrpSpPr/>
          <p:nvPr/>
        </p:nvGrpSpPr>
        <p:grpSpPr>
          <a:xfrm>
            <a:off x="5004048" y="1772816"/>
            <a:ext cx="3577704" cy="4123737"/>
            <a:chOff x="1678872" y="869871"/>
            <a:chExt cx="3577704" cy="4855875"/>
          </a:xfrm>
        </p:grpSpPr>
        <p:sp>
          <p:nvSpPr>
            <p:cNvPr id="10" name="9 Yuvarlatılmış Dikdörtgen"/>
            <p:cNvSpPr/>
            <p:nvPr/>
          </p:nvSpPr>
          <p:spPr>
            <a:xfrm>
              <a:off x="1678872" y="869871"/>
              <a:ext cx="3577704" cy="48331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1894896" y="954663"/>
              <a:ext cx="3299592" cy="4771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rgbClr val="AC0000"/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rgbClr val="AC0000"/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rgbClr val="AC0000"/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rgbClr val="AC0000"/>
                  </a:solidFill>
                </a:rPr>
                <a:t>66 Toplam EAH: </a:t>
              </a:r>
              <a:r>
                <a:rPr lang="tr-TR" sz="16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66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rgbClr val="AC0000"/>
                  </a:solidFill>
                </a:rPr>
                <a:t>Toplam Kullanıcı: </a:t>
              </a:r>
              <a:r>
                <a:rPr lang="tr-TR" sz="16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10.683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 smtClean="0">
                  <a:solidFill>
                    <a:srgbClr val="AC0000"/>
                  </a:solidFill>
                </a:rPr>
                <a:t>Ankete Katılan EAH: </a:t>
              </a:r>
              <a:r>
                <a:rPr lang="tr-TR" sz="1600" b="1" dirty="0" smtClean="0">
                  <a:solidFill>
                    <a:schemeClr val="tx2">
                      <a:lumMod val="75000"/>
                    </a:schemeClr>
                  </a:solidFill>
                </a:rPr>
                <a:t>52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rgbClr val="AC0000"/>
                  </a:solidFill>
                </a:rPr>
                <a:t>Ankete katkı sağlayan kişi: </a:t>
              </a:r>
              <a:r>
                <a:rPr lang="tr-TR" sz="16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248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Sakarya EAH </a:t>
              </a:r>
              <a:r>
                <a:rPr lang="tr-TR" sz="1300" b="1" dirty="0" smtClean="0"/>
                <a:t>(2008)</a:t>
              </a:r>
              <a:r>
                <a:rPr lang="tr-TR" sz="1300" dirty="0" smtClean="0"/>
                <a:t>                               19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Ank. Atatürk EAH                                   </a:t>
              </a:r>
              <a:r>
                <a:rPr lang="tr-TR" sz="1300" dirty="0" smtClean="0"/>
                <a:t>18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İst. Haydarpaşa Numune EAH</a:t>
              </a:r>
              <a:r>
                <a:rPr lang="tr-TR" sz="1300" dirty="0" smtClean="0"/>
                <a:t>               8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Ankara </a:t>
              </a:r>
              <a:r>
                <a:rPr lang="tr-TR" sz="1300" b="1" i="1" dirty="0" err="1" smtClean="0"/>
                <a:t>Dışkapı</a:t>
              </a:r>
              <a:r>
                <a:rPr lang="tr-TR" sz="1300" b="1" i="1" dirty="0" smtClean="0"/>
                <a:t> Yıldırım Beyazıt EAH</a:t>
              </a:r>
              <a:r>
                <a:rPr lang="tr-TR" sz="1300" dirty="0" smtClean="0"/>
                <a:t>   7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dirty="0" smtClean="0"/>
                <a:t> </a:t>
              </a:r>
              <a:r>
                <a:rPr lang="tr-TR" sz="1300" b="1" i="1" dirty="0" smtClean="0"/>
                <a:t>İstanbul </a:t>
              </a:r>
              <a:r>
                <a:rPr lang="tr-TR" sz="1300" b="1" i="1" dirty="0" err="1" smtClean="0"/>
                <a:t>Dr.Lütfi</a:t>
              </a:r>
              <a:r>
                <a:rPr lang="tr-TR" sz="1300" b="1" i="1" dirty="0" smtClean="0"/>
                <a:t> Kırdar Kartal EAH   </a:t>
              </a:r>
              <a:r>
                <a:rPr lang="tr-TR" sz="1300" dirty="0" smtClean="0"/>
                <a:t>  7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Ank. Sami Ulus Çocuk EAH</a:t>
              </a:r>
              <a:r>
                <a:rPr lang="tr-TR" sz="1300" dirty="0" smtClean="0"/>
                <a:t>                     6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Ankara EAH </a:t>
              </a:r>
              <a:r>
                <a:rPr lang="tr-TR" sz="1300" dirty="0" smtClean="0"/>
                <a:t>                                              6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İstanbul Haseki EAH</a:t>
              </a:r>
              <a:r>
                <a:rPr lang="tr-TR" sz="1300" dirty="0" smtClean="0"/>
                <a:t>                                6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Ank. Dr.A.Yurtarslan Onkoloji EAH</a:t>
              </a:r>
              <a:r>
                <a:rPr lang="tr-TR" sz="1300" dirty="0" smtClean="0"/>
                <a:t>       5</a:t>
              </a:r>
              <a:endParaRPr lang="tr-TR" sz="13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251520" y="1772816"/>
            <a:ext cx="3674280" cy="4127251"/>
            <a:chOff x="0" y="1512164"/>
            <a:chExt cx="3750827" cy="6004651"/>
          </a:xfrm>
        </p:grpSpPr>
        <p:sp>
          <p:nvSpPr>
            <p:cNvPr id="13" name="12 Yuvarlatılmış Dikdörtgen"/>
            <p:cNvSpPr/>
            <p:nvPr/>
          </p:nvSpPr>
          <p:spPr>
            <a:xfrm>
              <a:off x="0" y="1512164"/>
              <a:ext cx="3528392" cy="597148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294033" y="1616927"/>
              <a:ext cx="3456794" cy="5899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rgbClr val="AC0000"/>
                  </a:solidFill>
                </a:rPr>
                <a:t>Toplam üniversite</a:t>
              </a:r>
              <a:r>
                <a:rPr lang="tr-TR" sz="1600" b="1" dirty="0" smtClean="0">
                  <a:solidFill>
                    <a:srgbClr val="AC0000"/>
                  </a:solidFill>
                </a:rPr>
                <a:t>: </a:t>
              </a:r>
              <a:r>
                <a:rPr lang="tr-TR" sz="1600" b="1" dirty="0" smtClean="0">
                  <a:solidFill>
                    <a:schemeClr val="tx2">
                      <a:lumMod val="75000"/>
                    </a:schemeClr>
                  </a:solidFill>
                </a:rPr>
                <a:t>176</a:t>
              </a: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600" b="1" dirty="0" smtClean="0">
                  <a:solidFill>
                    <a:srgbClr val="AC0000"/>
                  </a:solidFill>
                </a:rPr>
                <a:t>Toplam kullanıcı: </a:t>
              </a:r>
              <a:r>
                <a:rPr lang="tr-TR" sz="1600" b="1" dirty="0" smtClean="0">
                  <a:solidFill>
                    <a:schemeClr val="tx2">
                      <a:lumMod val="75000"/>
                    </a:schemeClr>
                  </a:solidFill>
                </a:rPr>
                <a:t>1.520.805 </a:t>
              </a: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 smtClean="0">
                  <a:solidFill>
                    <a:srgbClr val="AC0000"/>
                  </a:solidFill>
                </a:rPr>
                <a:t>Ankete Katılan Üniversite sayısı: </a:t>
              </a:r>
              <a:r>
                <a:rPr lang="tr-TR" sz="1600" b="1" dirty="0" smtClean="0">
                  <a:solidFill>
                    <a:schemeClr val="tx2">
                      <a:lumMod val="75000"/>
                    </a:schemeClr>
                  </a:solidFill>
                </a:rPr>
                <a:t>147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i="1" dirty="0" smtClean="0">
                  <a:solidFill>
                    <a:srgbClr val="AC0000"/>
                  </a:solidFill>
                </a:rPr>
                <a:t>Ankete Katkı sağlayan kişi: </a:t>
              </a:r>
              <a:r>
                <a:rPr lang="tr-TR" sz="1600" b="1" i="1" dirty="0" smtClean="0">
                  <a:solidFill>
                    <a:schemeClr val="tx2">
                      <a:lumMod val="75000"/>
                    </a:schemeClr>
                  </a:solidFill>
                </a:rPr>
                <a:t>3550</a:t>
              </a:r>
              <a:endParaRPr lang="tr-TR" sz="1600" b="1" i="1" dirty="0" smtClean="0"/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endParaRPr lang="tr-TR" sz="1400" b="1" i="1" dirty="0" smtClean="0"/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İstanbul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 </a:t>
              </a:r>
              <a:r>
                <a:rPr lang="tr-TR" sz="1300" dirty="0" smtClean="0"/>
                <a:t>      149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Ege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 </a:t>
              </a:r>
              <a:r>
                <a:rPr lang="tr-TR" sz="1300" dirty="0" smtClean="0"/>
                <a:t>              142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Hacettepe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</a:t>
              </a:r>
              <a:r>
                <a:rPr lang="tr-TR" sz="1300" dirty="0" smtClean="0"/>
                <a:t>   131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Ankara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</a:t>
              </a:r>
              <a:r>
                <a:rPr lang="tr-TR" sz="1300" dirty="0" smtClean="0"/>
                <a:t>         109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Gazi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</a:t>
              </a:r>
              <a:r>
                <a:rPr lang="tr-TR" sz="1300" dirty="0" smtClean="0"/>
                <a:t>              101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Dokuz Eylül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 </a:t>
              </a:r>
              <a:r>
                <a:rPr lang="tr-TR" sz="1300" dirty="0" smtClean="0"/>
                <a:t>  84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Selçuk </a:t>
              </a:r>
              <a:r>
                <a:rPr lang="tr-TR" sz="1300" b="1" i="1" dirty="0" err="1" smtClean="0"/>
                <a:t>Üniv</a:t>
              </a:r>
              <a:r>
                <a:rPr lang="tr-TR" sz="1300" b="1" i="1" dirty="0" smtClean="0"/>
                <a:t>.           </a:t>
              </a:r>
              <a:r>
                <a:rPr lang="tr-TR" sz="1300" dirty="0" smtClean="0"/>
                <a:t> 81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300" b="1" i="1" dirty="0" smtClean="0"/>
                <a:t>ODTÜ                     </a:t>
              </a:r>
              <a:r>
                <a:rPr lang="tr-TR" sz="1300" dirty="0" smtClean="0"/>
                <a:t>  69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b="1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720079" cy="732900"/>
          </a:xfrm>
          <a:prstGeom prst="rect">
            <a:avLst/>
          </a:prstGeom>
          <a:noFill/>
        </p:spPr>
      </p:pic>
      <p:pic>
        <p:nvPicPr>
          <p:cNvPr id="6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836712"/>
            <a:ext cx="1224136" cy="81641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116632"/>
            <a:ext cx="81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Benim Araştırmalarım İçin Çok Disiplinli Bir Kapsama Sahiptir</a:t>
            </a:r>
            <a:endParaRPr lang="tr-TR" sz="2200" dirty="0"/>
          </a:p>
        </p:txBody>
      </p:sp>
      <p:graphicFrame>
        <p:nvGraphicFramePr>
          <p:cNvPr id="8" name="1 Grafik"/>
          <p:cNvGraphicFramePr/>
          <p:nvPr/>
        </p:nvGraphicFramePr>
        <p:xfrm>
          <a:off x="0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1 Grafik"/>
          <p:cNvGraphicFramePr/>
          <p:nvPr/>
        </p:nvGraphicFramePr>
        <p:xfrm>
          <a:off x="4139952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93415" y="116632"/>
            <a:ext cx="752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Kurumlar Arası İşbirliğini Kolaylaştırdı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720079" cy="732900"/>
          </a:xfrm>
          <a:prstGeom prst="rect">
            <a:avLst/>
          </a:prstGeom>
          <a:noFill/>
        </p:spPr>
      </p:pic>
      <p:pic>
        <p:nvPicPr>
          <p:cNvPr id="7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76470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9" name="1 Grafik"/>
          <p:cNvGraphicFramePr/>
          <p:nvPr/>
        </p:nvGraphicFramePr>
        <p:xfrm>
          <a:off x="0" y="1556792"/>
          <a:ext cx="47160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1 Grafik"/>
          <p:cNvGraphicFramePr/>
          <p:nvPr/>
        </p:nvGraphicFramePr>
        <p:xfrm>
          <a:off x="3995936" y="3717032"/>
          <a:ext cx="4716016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116632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Türkiye’nin Uluslararası Rekabetini Artırdı 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836712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9" name="1 Grafik"/>
          <p:cNvGraphicFramePr/>
          <p:nvPr/>
        </p:nvGraphicFramePr>
        <p:xfrm>
          <a:off x="0" y="1628800"/>
          <a:ext cx="47160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1 Grafik"/>
          <p:cNvGraphicFramePr/>
          <p:nvPr/>
        </p:nvGraphicFramePr>
        <p:xfrm>
          <a:off x="4283968" y="3717032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23528" y="11663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Lüks Değil, Bir Zorunluluktur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836712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9" name="1 Grafik"/>
          <p:cNvGraphicFramePr/>
          <p:nvPr/>
        </p:nvGraphicFramePr>
        <p:xfrm>
          <a:off x="0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1 Grafik"/>
          <p:cNvGraphicFramePr/>
          <p:nvPr/>
        </p:nvGraphicFramePr>
        <p:xfrm>
          <a:off x="4283968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95536" y="1529408"/>
            <a:ext cx="4029844" cy="5067944"/>
          </a:xfrm>
          <a:ln>
            <a:solidFill>
              <a:srgbClr val="AC0000"/>
            </a:solidFill>
          </a:ln>
        </p:spPr>
        <p:txBody>
          <a:bodyPr/>
          <a:lstStyle/>
          <a:p>
            <a:endParaRPr lang="tr-TR" sz="1400" dirty="0" smtClean="0"/>
          </a:p>
          <a:p>
            <a:r>
              <a:rPr lang="tr-TR" sz="1400" dirty="0" smtClean="0"/>
              <a:t>İmkansız kılar. </a:t>
            </a:r>
          </a:p>
          <a:p>
            <a:r>
              <a:rPr lang="tr-TR" sz="1400" dirty="0" smtClean="0"/>
              <a:t>% 100 etkileyecektir. </a:t>
            </a:r>
          </a:p>
          <a:p>
            <a:r>
              <a:rPr lang="tr-TR" sz="1400" dirty="0" smtClean="0"/>
              <a:t>Başka üniversitelerdeki arkadaşlara muhtaç oluruz </a:t>
            </a:r>
          </a:p>
          <a:p>
            <a:r>
              <a:rPr lang="tr-TR" sz="1400" dirty="0" smtClean="0"/>
              <a:t>Bilgi erişimini zorlaştırabilir </a:t>
            </a:r>
          </a:p>
          <a:p>
            <a:r>
              <a:rPr lang="tr-TR" sz="1400" dirty="0" smtClean="0"/>
              <a:t>Tam bir afet olur</a:t>
            </a:r>
          </a:p>
          <a:p>
            <a:r>
              <a:rPr lang="tr-TR" sz="1400" dirty="0" smtClean="0"/>
              <a:t>Çok Kötü /Çok olumsuz </a:t>
            </a:r>
          </a:p>
          <a:p>
            <a:r>
              <a:rPr lang="tr-TR" sz="1400" dirty="0" smtClean="0"/>
              <a:t>Zaman ve maddi kayıplara yol açar</a:t>
            </a:r>
          </a:p>
          <a:p>
            <a:r>
              <a:rPr lang="tr-TR" sz="1400" dirty="0" smtClean="0"/>
              <a:t>Bilmiyorum </a:t>
            </a:r>
          </a:p>
          <a:p>
            <a:r>
              <a:rPr lang="tr-TR" sz="1400" dirty="0" smtClean="0"/>
              <a:t>Benzer veri tabanları üniversitelerimizde var. Çok problem yaşanmayacaktır.</a:t>
            </a:r>
          </a:p>
          <a:p>
            <a:r>
              <a:rPr lang="tr-TR" sz="1400" dirty="0" smtClean="0"/>
              <a:t> Az etkiler</a:t>
            </a:r>
          </a:p>
          <a:p>
            <a:r>
              <a:rPr lang="tr-TR" sz="1400" dirty="0" smtClean="0"/>
              <a:t>Ben etkilenmesem bile etkilenecek pek çok araştırmacı ve öğrenci var. Bu olay iptal edilince tasarruf mu edilecek? </a:t>
            </a:r>
          </a:p>
          <a:p>
            <a:r>
              <a:rPr lang="tr-TR" sz="1400" dirty="0" smtClean="0"/>
              <a:t>Doktora derslerimi veremem,  Akademik üretim yapamam, Asistan yetiştiremem, Emekli olurum. </a:t>
            </a:r>
          </a:p>
          <a:p>
            <a:r>
              <a:rPr lang="tr-TR" sz="1400" dirty="0" smtClean="0"/>
              <a:t>ALLAH korusun!! 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932040" y="2492896"/>
            <a:ext cx="3960440" cy="244827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tr-TR" sz="1400" dirty="0" smtClean="0"/>
              <a:t>Az ulaşım, az bilim</a:t>
            </a:r>
          </a:p>
          <a:p>
            <a:r>
              <a:rPr lang="tr-TR" sz="1400" dirty="0" smtClean="0"/>
              <a:t>Bitirir Böyle güzel bir hizmetin bitmesi, cahiliye devrine geri dönmek gibi bir şey... </a:t>
            </a:r>
          </a:p>
          <a:p>
            <a:r>
              <a:rPr lang="tr-TR" sz="1400" dirty="0" smtClean="0"/>
              <a:t>Çok kötü / çok olumsuz</a:t>
            </a:r>
          </a:p>
          <a:p>
            <a:r>
              <a:rPr lang="tr-TR" sz="1400" dirty="0" smtClean="0"/>
              <a:t> Zaman kaybı </a:t>
            </a:r>
          </a:p>
          <a:p>
            <a:r>
              <a:rPr lang="tr-TR" sz="1400" dirty="0" smtClean="0"/>
              <a:t>Az da olsa olumsuz </a:t>
            </a:r>
          </a:p>
          <a:p>
            <a:r>
              <a:rPr lang="tr-TR" sz="1400" dirty="0" smtClean="0"/>
              <a:t>Bir şekilde ulaşılabilir. </a:t>
            </a:r>
            <a:endParaRPr lang="tr-TR" sz="1400" dirty="0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0" y="116632"/>
            <a:ext cx="8172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Bilgi Kaynaklarının İptali Çalışmalarınızı Nasıl Etkiler?</a:t>
            </a:r>
            <a:endParaRPr lang="tr-T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16832"/>
            <a:ext cx="720079" cy="732900"/>
          </a:xfrm>
          <a:prstGeom prst="rect">
            <a:avLst/>
          </a:prstGeom>
          <a:noFill/>
        </p:spPr>
      </p:pic>
      <p:pic>
        <p:nvPicPr>
          <p:cNvPr id="10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908720"/>
            <a:ext cx="1224136" cy="81641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5364088" y="1412776"/>
            <a:ext cx="576064" cy="461665"/>
          </a:xfrm>
          <a:prstGeom prst="rect">
            <a:avLst/>
          </a:prstGeom>
          <a:noFill/>
          <a:ln>
            <a:solidFill>
              <a:srgbClr val="AC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 :-( </a:t>
            </a:r>
            <a:endParaRPr lang="tr-TR" sz="2400" dirty="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323528" y="11663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 Hakkında Diğer Görüş ve Öneriler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051720" y="1052736"/>
            <a:ext cx="42113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Elephant" pitchFamily="18" charset="0"/>
              </a:rPr>
              <a:t>4. Bölüm: EKUAL Diğer Yorumlar</a:t>
            </a:r>
            <a:endParaRPr lang="tr-TR" dirty="0">
              <a:latin typeface="Elephant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051720" y="2348880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C0000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Futura Lt BT" pitchFamily="34" charset="0"/>
              </a:rPr>
              <a:t>Kapsam artırılmalı</a:t>
            </a: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endParaRPr lang="tr-TR" sz="2800" dirty="0" smtClean="0">
              <a:latin typeface="Futura Lt BT" pitchFamily="34" charset="0"/>
            </a:endParaRP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Futura Lt BT" pitchFamily="34" charset="0"/>
              </a:rPr>
              <a:t>Daha fazla tanıtım yapılmalı</a:t>
            </a: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endParaRPr lang="tr-TR" sz="2800" dirty="0" smtClean="0">
              <a:latin typeface="Futura Lt BT" pitchFamily="34" charset="0"/>
            </a:endParaRP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Futura Lt BT" pitchFamily="34" charset="0"/>
              </a:rPr>
              <a:t>Teşekkürler</a:t>
            </a: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endParaRPr lang="tr-TR" sz="2800" dirty="0" smtClean="0">
              <a:latin typeface="Futura Lt BT" pitchFamily="34" charset="0"/>
            </a:endParaRPr>
          </a:p>
          <a:p>
            <a:pPr>
              <a:buClr>
                <a:srgbClr val="AC0000"/>
              </a:buClr>
              <a:buFont typeface="Wingdings" pitchFamily="2" charset="2"/>
              <a:buChar char="Ø"/>
            </a:pPr>
            <a:r>
              <a:rPr lang="tr-TR" sz="2800" dirty="0" smtClean="0">
                <a:latin typeface="Futura Lt BT" pitchFamily="34" charset="0"/>
              </a:rPr>
              <a:t>Başarılar…</a:t>
            </a:r>
            <a:endParaRPr lang="tr-TR" sz="2800" dirty="0">
              <a:latin typeface="Futura Lt BT" pitchFamily="34" charset="0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920880" cy="1080120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TEŞEKKÜRLER…</a:t>
            </a:r>
            <a:r>
              <a:rPr lang="tr-TR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r-TR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fatma</a:t>
            </a: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.basar@</a:t>
            </a:r>
            <a:r>
              <a:rPr lang="tr-TR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tubitak</a:t>
            </a:r>
            <a:r>
              <a:rPr lang="tr-TR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.gov.tr</a:t>
            </a:r>
            <a:endParaRPr lang="tr-TR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388350" cy="765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Katılımcıların Konu Alanları</a:t>
            </a:r>
          </a:p>
        </p:txBody>
      </p:sp>
      <p:graphicFrame>
        <p:nvGraphicFramePr>
          <p:cNvPr id="6" name="5 Diyagram"/>
          <p:cNvGraphicFramePr/>
          <p:nvPr/>
        </p:nvGraphicFramePr>
        <p:xfrm>
          <a:off x="539552" y="980728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5650" y="0"/>
            <a:ext cx="8388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Katılımcıların Öncelikli Rolü</a:t>
            </a: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720079" cy="732900"/>
          </a:xfrm>
          <a:prstGeom prst="rect">
            <a:avLst/>
          </a:prstGeom>
          <a:noFill/>
        </p:spPr>
      </p:pic>
      <p:pic>
        <p:nvPicPr>
          <p:cNvPr id="9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052736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6" name="1 Grafik"/>
          <p:cNvGraphicFramePr/>
          <p:nvPr/>
        </p:nvGraphicFramePr>
        <p:xfrm>
          <a:off x="4572000" y="2564904"/>
          <a:ext cx="40324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1 Grafik"/>
          <p:cNvGraphicFramePr/>
          <p:nvPr/>
        </p:nvGraphicFramePr>
        <p:xfrm>
          <a:off x="467544" y="1844824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7504" y="0"/>
            <a:ext cx="8388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EAH’lerde Hizmet, Eğitim ve Araştırmaya Ayrılan Zaman</a:t>
            </a: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720079" cy="732900"/>
          </a:xfrm>
          <a:prstGeom prst="rect">
            <a:avLst/>
          </a:prstGeom>
          <a:noFill/>
        </p:spPr>
      </p:pic>
      <p:graphicFrame>
        <p:nvGraphicFramePr>
          <p:cNvPr id="6" name="3 Grafik"/>
          <p:cNvGraphicFramePr/>
          <p:nvPr/>
        </p:nvGraphicFramePr>
        <p:xfrm>
          <a:off x="539552" y="1916832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-9445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323528" y="188640"/>
            <a:ext cx="6004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Kadar Zamandır Araştırma Yapıyorlar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720079" cy="732900"/>
          </a:xfrm>
          <a:prstGeom prst="rect">
            <a:avLst/>
          </a:prstGeom>
          <a:noFill/>
        </p:spPr>
      </p:pic>
      <p:pic>
        <p:nvPicPr>
          <p:cNvPr id="9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12474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6" name="1 Grafik"/>
          <p:cNvGraphicFramePr/>
          <p:nvPr/>
        </p:nvGraphicFramePr>
        <p:xfrm>
          <a:off x="4644008" y="2708920"/>
          <a:ext cx="405683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1 Grafik"/>
          <p:cNvGraphicFramePr/>
          <p:nvPr/>
        </p:nvGraphicFramePr>
        <p:xfrm>
          <a:off x="251520" y="2276872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yagram"/>
          <p:cNvGraphicFramePr/>
          <p:nvPr/>
        </p:nvGraphicFramePr>
        <p:xfrm>
          <a:off x="4788024" y="764704"/>
          <a:ext cx="42484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yagram"/>
          <p:cNvGraphicFramePr/>
          <p:nvPr/>
        </p:nvGraphicFramePr>
        <p:xfrm>
          <a:off x="179512" y="764704"/>
          <a:ext cx="42484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179512" y="116632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Araştırmalarında En  Çok Kullandıkları Kaynaklar</a:t>
            </a:r>
            <a:endParaRPr lang="tr-T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836712"/>
            <a:ext cx="720079" cy="732900"/>
          </a:xfrm>
          <a:prstGeom prst="rect">
            <a:avLst/>
          </a:prstGeom>
          <a:noFill/>
        </p:spPr>
      </p:pic>
      <p:pic>
        <p:nvPicPr>
          <p:cNvPr id="8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764704"/>
            <a:ext cx="1224136" cy="81641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51520" y="5733256"/>
            <a:ext cx="247933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400" dirty="0" smtClean="0">
                <a:latin typeface="+mj-lt"/>
              </a:rPr>
              <a:t> Kendi üye olduğum dergiler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latin typeface="+mj-lt"/>
              </a:rPr>
              <a:t> Kendi yaptığım gözlem verileri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>
                <a:latin typeface="+mj-lt"/>
              </a:rPr>
              <a:t> Kitaplarım</a:t>
            </a:r>
            <a:endParaRPr lang="tr-TR" sz="1400" dirty="0">
              <a:latin typeface="+mj-lt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580112" y="5517232"/>
            <a:ext cx="2952328" cy="7386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+mj-lt"/>
              </a:rPr>
              <a:t>Kullanamıyorum çünkü uzman olduktan sonra </a:t>
            </a:r>
            <a:r>
              <a:rPr lang="tr-TR" sz="1400" dirty="0" err="1" smtClean="0">
                <a:latin typeface="+mj-lt"/>
              </a:rPr>
              <a:t>EAH’de</a:t>
            </a:r>
            <a:r>
              <a:rPr lang="tr-TR" sz="1400" dirty="0" smtClean="0">
                <a:latin typeface="+mj-lt"/>
              </a:rPr>
              <a:t> olmadığımız için erişim sağlanamıyor.</a:t>
            </a:r>
            <a:endParaRPr lang="tr-TR" sz="1400" dirty="0">
              <a:latin typeface="+mj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95536" y="5301208"/>
            <a:ext cx="465993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sz="1400" dirty="0" smtClean="0">
                <a:cs typeface="Calibri" pitchFamily="34" charset="0"/>
              </a:rPr>
              <a:t>Hastanemiz  Kütüphane </a:t>
            </a:r>
            <a:r>
              <a:rPr lang="tr-TR" sz="1400" dirty="0" smtClean="0"/>
              <a:t>Sorumlusu Abdullah Murat Mete Bey</a:t>
            </a:r>
            <a:endParaRPr lang="tr-TR" sz="14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0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TÜBİTAK ULAKBİM </a:t>
            </a:r>
            <a:r>
              <a:rPr lang="tr-T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EKUAL’i</a:t>
            </a: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Biliyorlar mı?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23728" y="908720"/>
            <a:ext cx="37673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Elephant" pitchFamily="18" charset="0"/>
              </a:rPr>
              <a:t>2. Bölüm: EKUAL </a:t>
            </a:r>
            <a:r>
              <a:rPr lang="tr-TR" dirty="0" err="1" smtClean="0">
                <a:latin typeface="Elephant" pitchFamily="18" charset="0"/>
              </a:rPr>
              <a:t>Farkındalık</a:t>
            </a:r>
            <a:endParaRPr lang="tr-TR" dirty="0">
              <a:latin typeface="Elephant" pitchFamily="18" charset="0"/>
            </a:endParaRPr>
          </a:p>
        </p:txBody>
      </p:sp>
      <p:pic>
        <p:nvPicPr>
          <p:cNvPr id="11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720079" cy="732900"/>
          </a:xfrm>
          <a:prstGeom prst="rect">
            <a:avLst/>
          </a:prstGeom>
          <a:noFill/>
        </p:spPr>
      </p:pic>
      <p:pic>
        <p:nvPicPr>
          <p:cNvPr id="12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00808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8" name="1 Grafik"/>
          <p:cNvGraphicFramePr/>
          <p:nvPr/>
        </p:nvGraphicFramePr>
        <p:xfrm>
          <a:off x="467544" y="2420888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1 Grafik"/>
          <p:cNvGraphicFramePr/>
          <p:nvPr/>
        </p:nvGraphicFramePr>
        <p:xfrm>
          <a:off x="4355976" y="2780928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7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0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EKUAL’i</a:t>
            </a: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Hangi Yolla Öğrendiler?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C:\Users\Fatma BASAR\Desktop\hastane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88840"/>
            <a:ext cx="720079" cy="732900"/>
          </a:xfrm>
          <a:prstGeom prst="rect">
            <a:avLst/>
          </a:prstGeom>
          <a:noFill/>
        </p:spPr>
      </p:pic>
      <p:pic>
        <p:nvPicPr>
          <p:cNvPr id="12" name="Picture 6" descr="C:\Users\Fatma BASAR\Desktop\ekual broşür\grad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764704"/>
            <a:ext cx="1224136" cy="816410"/>
          </a:xfrm>
          <a:prstGeom prst="rect">
            <a:avLst/>
          </a:prstGeom>
          <a:noFill/>
        </p:spPr>
      </p:pic>
      <p:graphicFrame>
        <p:nvGraphicFramePr>
          <p:cNvPr id="13" name="1 Grafik"/>
          <p:cNvGraphicFramePr/>
          <p:nvPr/>
        </p:nvGraphicFramePr>
        <p:xfrm>
          <a:off x="-324544" y="1484784"/>
          <a:ext cx="4752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1 Grafik"/>
          <p:cNvGraphicFramePr/>
          <p:nvPr/>
        </p:nvGraphicFramePr>
        <p:xfrm>
          <a:off x="4283968" y="2852936"/>
          <a:ext cx="46085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840</Words>
  <Application>Microsoft Office PowerPoint</Application>
  <PresentationFormat>On-screen Show (4:3)</PresentationFormat>
  <Paragraphs>264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Ulusal Yenilik Sistemimizin Geleceği_2</vt:lpstr>
      <vt:lpstr>KullanicI Analİzİ Ünİversİteler - S.B. Eğİtİm ve AraştIrma Hastanelerİ</vt:lpstr>
      <vt:lpstr>Ankete Katılan Üniversite ve Hastaneler</vt:lpstr>
      <vt:lpstr>Katılımcıların Konu Alanları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         TEŞEKKÜRLER…                    fatma.basar@tubitak.gov.tr</vt:lpstr>
    </vt:vector>
  </TitlesOfParts>
  <Company>Tubitak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Ulusal Yenilik Sistemimizin Geleceği</dc:title>
  <dc:creator>siir.kilkis</dc:creator>
  <cp:lastModifiedBy>Guest</cp:lastModifiedBy>
  <cp:revision>513</cp:revision>
  <dcterms:created xsi:type="dcterms:W3CDTF">2011-11-25T07:06:56Z</dcterms:created>
  <dcterms:modified xsi:type="dcterms:W3CDTF">2012-05-29T15:03:56Z</dcterms:modified>
</cp:coreProperties>
</file>