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7" r:id="rId3"/>
    <p:sldId id="269" r:id="rId4"/>
    <p:sldId id="259" r:id="rId5"/>
    <p:sldId id="260" r:id="rId6"/>
    <p:sldId id="261" r:id="rId7"/>
    <p:sldId id="263" r:id="rId8"/>
    <p:sldId id="266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24" autoAdjust="0"/>
  </p:normalViewPr>
  <p:slideViewPr>
    <p:cSldViewPr>
      <p:cViewPr>
        <p:scale>
          <a:sx n="81" d="100"/>
          <a:sy n="81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atma%20BASAR\Desktop\EKUAL%202011-2012%20&#252;ye%20denem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atma%20BASAR\Desktop\ekual%20kullan&#305;mlar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atma%20BASAR\Desktop\EKUAL\Posterler%20i&#231;in%20grafikler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alise%20OZDEMIRCI\Desktop\B&#220;T&#199;E%20SUNUM\Kitap1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bel%20TABANLIOGLU\Desktop\&#304;statistik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Sayfa1!$A$29</c:f>
              <c:strCache>
                <c:ptCount val="1"/>
                <c:pt idx="0">
                  <c:v>Devlet Üniv. ve Askeri Akademik Kurumlar (103+6)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effectLst>
              <a:outerShdw blurRad="50800" dist="50800" dir="5400000" algn="ctr" rotWithShape="0">
                <a:schemeClr val="tx1"/>
              </a:outerShdw>
            </a:effectLst>
            <a:scene3d>
              <a:camera prst="orthographicFront"/>
              <a:lightRig rig="twoPt" dir="t"/>
            </a:scene3d>
            <a:sp3d prstMaterial="plastic"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800" b="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Sayfa1!$B$28:$H$28</c:f>
              <c:strCache>
                <c:ptCount val="7"/>
                <c:pt idx="0">
                  <c:v>2005-2006</c:v>
                </c:pt>
                <c:pt idx="1">
                  <c:v>2006-2007</c:v>
                </c:pt>
                <c:pt idx="2">
                  <c:v>2007-2008</c:v>
                </c:pt>
                <c:pt idx="3">
                  <c:v>2008-2009</c:v>
                </c:pt>
                <c:pt idx="4">
                  <c:v>2009-2010</c:v>
                </c:pt>
                <c:pt idx="5">
                  <c:v>2010-2011</c:v>
                </c:pt>
                <c:pt idx="6">
                  <c:v>2011-2012</c:v>
                </c:pt>
              </c:strCache>
            </c:strRef>
          </c:cat>
          <c:val>
            <c:numRef>
              <c:f>Sayfa1!$B$29:$H$29</c:f>
              <c:numCache>
                <c:formatCode>General</c:formatCode>
                <c:ptCount val="7"/>
                <c:pt idx="0">
                  <c:v>64</c:v>
                </c:pt>
                <c:pt idx="1">
                  <c:v>79</c:v>
                </c:pt>
                <c:pt idx="2">
                  <c:v>91</c:v>
                </c:pt>
                <c:pt idx="3">
                  <c:v>100</c:v>
                </c:pt>
                <c:pt idx="4">
                  <c:v>101</c:v>
                </c:pt>
                <c:pt idx="5">
                  <c:v>108</c:v>
                </c:pt>
                <c:pt idx="6">
                  <c:v>109</c:v>
                </c:pt>
              </c:numCache>
            </c:numRef>
          </c:val>
        </c:ser>
        <c:ser>
          <c:idx val="1"/>
          <c:order val="1"/>
          <c:tx>
            <c:strRef>
              <c:f>Sayfa1!$A$30</c:f>
              <c:strCache>
                <c:ptCount val="1"/>
                <c:pt idx="0">
                  <c:v>Vakıf ve KKTC Üniv. (62+5)</c:v>
                </c:pt>
              </c:strCache>
            </c:strRef>
          </c:tx>
          <c:spPr>
            <a:solidFill>
              <a:srgbClr val="A62481"/>
            </a:solidFill>
            <a:effectLst>
              <a:outerShdw blurRad="50800" dist="50800" dir="5400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Sayfa1!$B$28:$H$28</c:f>
              <c:strCache>
                <c:ptCount val="7"/>
                <c:pt idx="0">
                  <c:v>2005-2006</c:v>
                </c:pt>
                <c:pt idx="1">
                  <c:v>2006-2007</c:v>
                </c:pt>
                <c:pt idx="2">
                  <c:v>2007-2008</c:v>
                </c:pt>
                <c:pt idx="3">
                  <c:v>2008-2009</c:v>
                </c:pt>
                <c:pt idx="4">
                  <c:v>2009-2010</c:v>
                </c:pt>
                <c:pt idx="5">
                  <c:v>2010-2011</c:v>
                </c:pt>
                <c:pt idx="6">
                  <c:v>2011-2012</c:v>
                </c:pt>
              </c:strCache>
            </c:strRef>
          </c:cat>
          <c:val>
            <c:numRef>
              <c:f>Sayfa1!$B$30:$H$30</c:f>
              <c:numCache>
                <c:formatCode>General</c:formatCode>
                <c:ptCount val="7"/>
                <c:pt idx="0">
                  <c:v>29</c:v>
                </c:pt>
                <c:pt idx="1">
                  <c:v>30</c:v>
                </c:pt>
                <c:pt idx="2">
                  <c:v>35</c:v>
                </c:pt>
                <c:pt idx="3">
                  <c:v>43</c:v>
                </c:pt>
                <c:pt idx="4">
                  <c:v>56</c:v>
                </c:pt>
                <c:pt idx="5">
                  <c:v>57</c:v>
                </c:pt>
                <c:pt idx="6">
                  <c:v>67</c:v>
                </c:pt>
              </c:numCache>
            </c:numRef>
          </c:val>
        </c:ser>
        <c:ser>
          <c:idx val="2"/>
          <c:order val="2"/>
          <c:tx>
            <c:strRef>
              <c:f>Sayfa1!$A$31</c:f>
              <c:strCache>
                <c:ptCount val="1"/>
                <c:pt idx="0">
                  <c:v>TÜBİTAK ve Enstitüleri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effectLst>
              <a:outerShdw blurRad="50800" dist="50800" dir="5400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Sayfa1!$B$28:$H$28</c:f>
              <c:strCache>
                <c:ptCount val="7"/>
                <c:pt idx="0">
                  <c:v>2005-2006</c:v>
                </c:pt>
                <c:pt idx="1">
                  <c:v>2006-2007</c:v>
                </c:pt>
                <c:pt idx="2">
                  <c:v>2007-2008</c:v>
                </c:pt>
                <c:pt idx="3">
                  <c:v>2008-2009</c:v>
                </c:pt>
                <c:pt idx="4">
                  <c:v>2009-2010</c:v>
                </c:pt>
                <c:pt idx="5">
                  <c:v>2010-2011</c:v>
                </c:pt>
                <c:pt idx="6">
                  <c:v>2011-2012</c:v>
                </c:pt>
              </c:strCache>
            </c:strRef>
          </c:cat>
          <c:val>
            <c:numRef>
              <c:f>Sayfa1!$B$31:$H$31</c:f>
              <c:numCache>
                <c:formatCode>General</c:formatCode>
                <c:ptCount val="7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11</c:v>
                </c:pt>
                <c:pt idx="6">
                  <c:v>11</c:v>
                </c:pt>
              </c:numCache>
            </c:numRef>
          </c:val>
        </c:ser>
        <c:ser>
          <c:idx val="3"/>
          <c:order val="3"/>
          <c:tx>
            <c:strRef>
              <c:f>Sayfa1!$A$32</c:f>
              <c:strCache>
                <c:ptCount val="1"/>
                <c:pt idx="0">
                  <c:v>SB. EAH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50800" dir="5400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Sayfa1!$B$28:$H$28</c:f>
              <c:strCache>
                <c:ptCount val="7"/>
                <c:pt idx="0">
                  <c:v>2005-2006</c:v>
                </c:pt>
                <c:pt idx="1">
                  <c:v>2006-2007</c:v>
                </c:pt>
                <c:pt idx="2">
                  <c:v>2007-2008</c:v>
                </c:pt>
                <c:pt idx="3">
                  <c:v>2008-2009</c:v>
                </c:pt>
                <c:pt idx="4">
                  <c:v>2009-2010</c:v>
                </c:pt>
                <c:pt idx="5">
                  <c:v>2010-2011</c:v>
                </c:pt>
                <c:pt idx="6">
                  <c:v>2011-2012</c:v>
                </c:pt>
              </c:strCache>
            </c:strRef>
          </c:cat>
          <c:val>
            <c:numRef>
              <c:f>Sayfa1!$B$32:$H$32</c:f>
              <c:numCache>
                <c:formatCode>General</c:formatCode>
                <c:ptCount val="7"/>
                <c:pt idx="0">
                  <c:v>0</c:v>
                </c:pt>
                <c:pt idx="1">
                  <c:v>48</c:v>
                </c:pt>
                <c:pt idx="2">
                  <c:v>53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19"/>
        <c:axId val="151561728"/>
        <c:axId val="151563264"/>
      </c:barChart>
      <c:lineChart>
        <c:grouping val="standard"/>
        <c:varyColors val="0"/>
        <c:ser>
          <c:idx val="4"/>
          <c:order val="4"/>
          <c:tx>
            <c:strRef>
              <c:f>Sayfa1!$A$33</c:f>
              <c:strCache>
                <c:ptCount val="1"/>
                <c:pt idx="0">
                  <c:v>TOPLAM</c:v>
                </c:pt>
              </c:strCache>
            </c:strRef>
          </c:tx>
          <c:spPr>
            <a:ln>
              <a:solidFill>
                <a:srgbClr val="C00000"/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c:spPr>
          <c:marker>
            <c:symbol val="diamond"/>
            <c:size val="7"/>
            <c:spPr>
              <a:solidFill>
                <a:schemeClr val="tx2">
                  <a:lumMod val="75000"/>
                </a:schemeClr>
              </a:solidFill>
              <a:effectLst>
                <a:outerShdw blurRad="50800" dist="50800" dir="5400000" algn="ctr" rotWithShape="0">
                  <a:schemeClr val="tx1"/>
                </a:outerShdw>
              </a:effectLst>
            </c:spPr>
          </c:marker>
          <c:dLbls>
            <c:dLbl>
              <c:idx val="1"/>
              <c:layout>
                <c:manualLayout>
                  <c:x val="1.7683465959328073E-3"/>
                  <c:y val="1.99004975124378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366931918656055E-3"/>
                  <c:y val="2.27434257285004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417329796640579E-3"/>
                  <c:y val="2.55863539445628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3050397877984099E-3"/>
                  <c:y val="3.41151385927505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4838626162861276E-17"/>
                  <c:y val="3.1272210376688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Sayfa1!$B$28:$H$28</c:f>
              <c:strCache>
                <c:ptCount val="7"/>
                <c:pt idx="0">
                  <c:v>2005-2006</c:v>
                </c:pt>
                <c:pt idx="1">
                  <c:v>2006-2007</c:v>
                </c:pt>
                <c:pt idx="2">
                  <c:v>2007-2008</c:v>
                </c:pt>
                <c:pt idx="3">
                  <c:v>2008-2009</c:v>
                </c:pt>
                <c:pt idx="4">
                  <c:v>2009-2010</c:v>
                </c:pt>
                <c:pt idx="5">
                  <c:v>2010-2011</c:v>
                </c:pt>
                <c:pt idx="6">
                  <c:v>2011-2012</c:v>
                </c:pt>
              </c:strCache>
            </c:strRef>
          </c:cat>
          <c:val>
            <c:numRef>
              <c:f>Sayfa1!$B$33:$H$33</c:f>
              <c:numCache>
                <c:formatCode>General</c:formatCode>
                <c:ptCount val="7"/>
                <c:pt idx="0">
                  <c:v>105</c:v>
                </c:pt>
                <c:pt idx="1">
                  <c:v>169</c:v>
                </c:pt>
                <c:pt idx="2">
                  <c:v>191</c:v>
                </c:pt>
                <c:pt idx="3">
                  <c:v>220</c:v>
                </c:pt>
                <c:pt idx="4">
                  <c:v>234</c:v>
                </c:pt>
                <c:pt idx="5">
                  <c:v>241</c:v>
                </c:pt>
                <c:pt idx="6">
                  <c:v>253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561728"/>
        <c:axId val="151563264"/>
      </c:lineChart>
      <c:catAx>
        <c:axId val="1515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1563264"/>
        <c:crosses val="autoZero"/>
        <c:auto val="1"/>
        <c:lblAlgn val="ctr"/>
        <c:lblOffset val="100"/>
        <c:noMultiLvlLbl val="0"/>
      </c:catAx>
      <c:valAx>
        <c:axId val="151563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561728"/>
        <c:crosses val="autoZero"/>
        <c:crossBetween val="between"/>
      </c:valAx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66054025077104095"/>
          <c:y val="0.32848132789371592"/>
          <c:w val="0.3323863628452301"/>
          <c:h val="0.3430371203599553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'\Users\Mehmet\Documents\Cem Bey Stats\[Tablolar.xls]Temel'!$A$169</c:f>
              <c:strCache>
                <c:ptCount val="1"/>
                <c:pt idx="0">
                  <c:v>TOPLAM  MAKALE İNDİRME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5.6899004267425323E-3"/>
                  <c:y val="3.5842293906810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829302987197827E-2"/>
                  <c:y val="2.150537634408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209103840682786E-2"/>
                  <c:y val="4.3010752688172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725936462778654E-2"/>
                  <c:y val="3.2258064516129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'\Users\Mehmet\Documents\Cem Bey Stats\[Tablolar.xls]Temel'!$B$168:$G$168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'\Users\Mehmet\Documents\Cem Bey Stats\[Tablolar.xls]Temel'!$B$169:$G$169</c:f>
              <c:numCache>
                <c:formatCode>General</c:formatCode>
                <c:ptCount val="6"/>
                <c:pt idx="0">
                  <c:v>0.8</c:v>
                </c:pt>
                <c:pt idx="1">
                  <c:v>7.5</c:v>
                </c:pt>
                <c:pt idx="2">
                  <c:v>13.9</c:v>
                </c:pt>
                <c:pt idx="3">
                  <c:v>16.2</c:v>
                </c:pt>
                <c:pt idx="4">
                  <c:v>17.5</c:v>
                </c:pt>
                <c:pt idx="5">
                  <c:v>16.399999999999999</c:v>
                </c:pt>
              </c:numCache>
            </c:numRef>
          </c:val>
        </c:ser>
        <c:ser>
          <c:idx val="1"/>
          <c:order val="1"/>
          <c:tx>
            <c:strRef>
              <c:f>'\Users\Mehmet\Documents\Cem Bey Stats\[Tablolar.xls]Temel'!$A$170</c:f>
              <c:strCache>
                <c:ptCount val="1"/>
                <c:pt idx="0">
                  <c:v>TOPLAM BİBLİYOGRAFİK TARAMA</c:v>
                </c:pt>
              </c:strCache>
            </c:strRef>
          </c:tx>
          <c:spPr>
            <a:solidFill>
              <a:srgbClr val="DA08CB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3.8284965446175663E-2"/>
                  <c:y val="2.56616713233426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114126559215661E-3"/>
                  <c:y val="3.81311207066858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150537634408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9542424077948016E-17"/>
                  <c:y val="-2.150537634408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'\Users\Mehmet\Documents\Cem Bey Stats\[Tablolar.xls]Temel'!$B$168:$G$168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'\Users\Mehmet\Documents\Cem Bey Stats\[Tablolar.xls]Temel'!$B$170:$G$170</c:f>
              <c:numCache>
                <c:formatCode>General</c:formatCode>
                <c:ptCount val="6"/>
                <c:pt idx="0">
                  <c:v>2.5</c:v>
                </c:pt>
                <c:pt idx="1">
                  <c:v>3</c:v>
                </c:pt>
                <c:pt idx="2">
                  <c:v>3.4</c:v>
                </c:pt>
                <c:pt idx="3">
                  <c:v>3.5</c:v>
                </c:pt>
                <c:pt idx="4">
                  <c:v>4.9000000000000004</c:v>
                </c:pt>
                <c:pt idx="5">
                  <c:v>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956544"/>
        <c:axId val="158974720"/>
      </c:barChart>
      <c:lineChart>
        <c:grouping val="stacked"/>
        <c:varyColors val="0"/>
        <c:ser>
          <c:idx val="2"/>
          <c:order val="2"/>
          <c:tx>
            <c:strRef>
              <c:f>'\Users\Mehmet\Documents\Cem Bey Stats\[Tablolar.xls]Temel'!$A$171</c:f>
              <c:strCache>
                <c:ptCount val="1"/>
                <c:pt idx="0">
                  <c:v>Toplam Kullanım</c:v>
                </c:pt>
              </c:strCache>
            </c:strRef>
          </c:tx>
          <c:spPr>
            <a:ln>
              <a:solidFill>
                <a:srgbClr val="C00000"/>
              </a:solidFill>
            </a:ln>
            <a:effectLst>
              <a:outerShdw blurRad="50800" dist="50800" dir="5400000" algn="ctr" rotWithShape="0">
                <a:schemeClr val="tx1">
                  <a:lumMod val="95000"/>
                  <a:lumOff val="5000"/>
                </a:schemeClr>
              </a:outerShdw>
            </a:effectLst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tx1">
                    <a:lumMod val="95000"/>
                    <a:lumOff val="5000"/>
                  </a:schemeClr>
                </a:outerShdw>
              </a:effectLst>
            </c:spPr>
          </c:marker>
          <c:dLbls>
            <c:dLbl>
              <c:idx val="0"/>
              <c:layout>
                <c:manualLayout>
                  <c:x val="-3.4139402560455202E-2"/>
                  <c:y val="-7.5268817204301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725936462778515E-2"/>
                  <c:y val="-7.168458781362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5002370791844474E-2"/>
                  <c:y val="-3.5842293906810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346135609293588E-2"/>
                  <c:y val="-6.093189964157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9312470365102161E-2"/>
                  <c:y val="-4.3011034910958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'\Users\Mehmet\Documents\Cem Bey Stats\[Tablolar.xls]Temel'!$B$168:$G$168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'\Users\Mehmet\Documents\Cem Bey Stats\[Tablolar.xls]Temel'!$B$171:$G$171</c:f>
              <c:numCache>
                <c:formatCode>General</c:formatCode>
                <c:ptCount val="6"/>
                <c:pt idx="0">
                  <c:v>3.3</c:v>
                </c:pt>
                <c:pt idx="1">
                  <c:v>10.5</c:v>
                </c:pt>
                <c:pt idx="2">
                  <c:v>17.3</c:v>
                </c:pt>
                <c:pt idx="3">
                  <c:v>19.7</c:v>
                </c:pt>
                <c:pt idx="4">
                  <c:v>22.4</c:v>
                </c:pt>
                <c:pt idx="5">
                  <c:v>23.9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956544"/>
        <c:axId val="158974720"/>
      </c:lineChart>
      <c:catAx>
        <c:axId val="15895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r-TR"/>
          </a:p>
        </c:txPr>
        <c:crossAx val="15897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97472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tr-TR"/>
                  <a:t>Kullanım (milyon)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r-TR"/>
          </a:p>
        </c:txPr>
        <c:crossAx val="158956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7918663050275238E-2"/>
          <c:y val="0.91685744927045409"/>
          <c:w val="0.89232982447755482"/>
          <c:h val="4.5959980808850553E-2"/>
        </c:manualLayout>
      </c:layout>
      <c:overlay val="0"/>
      <c:txPr>
        <a:bodyPr/>
        <a:lstStyle/>
        <a:p>
          <a:pPr>
            <a:defRPr sz="9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r-TR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r-T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25893549616874"/>
          <c:y val="5.0585244242588812E-2"/>
          <c:w val="0.85015953974033709"/>
          <c:h val="0.74822534330544255"/>
        </c:manualLayout>
      </c:layout>
      <c:lineChart>
        <c:grouping val="stacked"/>
        <c:varyColors val="0"/>
        <c:ser>
          <c:idx val="0"/>
          <c:order val="0"/>
          <c:tx>
            <c:strRef>
              <c:f>Sayfa1!$B$46</c:f>
              <c:strCache>
                <c:ptCount val="1"/>
                <c:pt idx="0">
                  <c:v>Kullanıcı Sayısı (Üniversiteler)</c:v>
                </c:pt>
              </c:strCache>
            </c:strRef>
          </c:tx>
          <c:spPr>
            <a:ln cap="rnd" cmpd="sng">
              <a:gradFill flip="none"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  <a:tileRect r="-100000" b="-100000"/>
              </a:gradFill>
              <a:prstDash val="solid"/>
              <a:miter lim="800000"/>
              <a:headEnd type="none"/>
              <a:tailEnd type="none"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10"/>
            <c:spPr>
              <a:solidFill>
                <a:schemeClr val="accent2">
                  <a:lumMod val="75000"/>
                </a:schemeClr>
              </a:solidFill>
              <a:ln>
                <a:gradFill>
                  <a:gsLst>
                    <a:gs pos="0">
                      <a:schemeClr val="accent1">
                        <a:lumMod val="75000"/>
                      </a:schemeClr>
                    </a:gs>
                    <a:gs pos="50000">
                      <a:srgbClr val="4F81BD">
                        <a:tint val="44500"/>
                        <a:satMod val="160000"/>
                      </a:srgb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-6.5837287868232106E-2"/>
                  <c:y val="-0.1083013979475741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7200846555282396E-2"/>
                  <c:y val="0.1330661349734719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1652710773423783E-2"/>
                  <c:y val="-0.126008583690987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1028398161415066E-2"/>
                  <c:y val="0.1190082570150835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0556439209706695E-2"/>
                  <c:y val="-8.40629470672388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773340519413565E-2"/>
                  <c:y val="0.1046692124857785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tr-T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Sayfa1!$C$45:$H$45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Sayfa1!$C$46:$H$46</c:f>
              <c:numCache>
                <c:formatCode>#,##0</c:formatCode>
                <c:ptCount val="6"/>
                <c:pt idx="0">
                  <c:v>1109649</c:v>
                </c:pt>
                <c:pt idx="1">
                  <c:v>1133443</c:v>
                </c:pt>
                <c:pt idx="2">
                  <c:v>1185278</c:v>
                </c:pt>
                <c:pt idx="3">
                  <c:v>1260737</c:v>
                </c:pt>
                <c:pt idx="4">
                  <c:v>1378726</c:v>
                </c:pt>
                <c:pt idx="5">
                  <c:v>1520805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038080"/>
        <c:axId val="159043968"/>
      </c:lineChart>
      <c:catAx>
        <c:axId val="15903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tr-TR"/>
          </a:p>
        </c:txPr>
        <c:crossAx val="159043968"/>
        <c:crosses val="autoZero"/>
        <c:auto val="1"/>
        <c:lblAlgn val="ctr"/>
        <c:lblOffset val="100"/>
        <c:noMultiLvlLbl val="0"/>
      </c:catAx>
      <c:valAx>
        <c:axId val="15904396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crossAx val="159038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976071229827488"/>
          <c:y val="0.89929359953601307"/>
          <c:w val="0.33193099610462046"/>
          <c:h val="9.0301689816862749E-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 dirty="0"/>
              <a:t>TÜBİTAK EKUAL </a:t>
            </a:r>
            <a:r>
              <a:rPr lang="tr-TR" dirty="0" smtClean="0"/>
              <a:t>Veri Tabanları yıllara bağlı abonelik tutarları</a:t>
            </a:r>
            <a:r>
              <a:rPr lang="tr-TR" baseline="0" dirty="0" smtClean="0"/>
              <a:t> </a:t>
            </a:r>
            <a:r>
              <a:rPr lang="tr-TR" dirty="0" smtClean="0"/>
              <a:t>(Milyon </a:t>
            </a:r>
            <a:r>
              <a:rPr lang="tr-TR" dirty="0"/>
              <a:t>TL)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177578497132356E-2"/>
          <c:y val="0.21292693668957421"/>
          <c:w val="0.96617466174661748"/>
          <c:h val="0.682986756091814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Sayfa3!$B$21</c:f>
              <c:strCache>
                <c:ptCount val="1"/>
                <c:pt idx="0">
                  <c:v>Üniversiteler </c:v>
                </c:pt>
              </c:strCache>
            </c:strRef>
          </c:tx>
          <c:invertIfNegative val="0"/>
          <c:dLbls>
            <c:dLbl>
              <c:idx val="6"/>
              <c:layout/>
              <c:tx>
                <c:rich>
                  <a:bodyPr/>
                  <a:lstStyle/>
                  <a:p>
                    <a:pPr>
                      <a:defRPr b="1" i="0" baseline="0"/>
                    </a:pPr>
                    <a:r>
                      <a:rPr lang="en-US" sz="1500" b="1" i="0" baseline="0"/>
                      <a:t>45,55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Sayfa3!$A$22:$A$28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Sayfa3!$B$22:$B$28</c:f>
              <c:numCache>
                <c:formatCode>#,##0.00;[Red]#,##0.00</c:formatCode>
                <c:ptCount val="7"/>
                <c:pt idx="0">
                  <c:v>5.4300000000000024</c:v>
                </c:pt>
                <c:pt idx="1">
                  <c:v>15.56</c:v>
                </c:pt>
                <c:pt idx="2">
                  <c:v>23.4</c:v>
                </c:pt>
                <c:pt idx="3">
                  <c:v>30.53</c:v>
                </c:pt>
                <c:pt idx="4">
                  <c:v>32.33</c:v>
                </c:pt>
                <c:pt idx="5">
                  <c:v>33.949999999999996</c:v>
                </c:pt>
                <c:pt idx="6">
                  <c:v>45.55</c:v>
                </c:pt>
              </c:numCache>
            </c:numRef>
          </c:val>
        </c:ser>
        <c:ser>
          <c:idx val="1"/>
          <c:order val="1"/>
          <c:tx>
            <c:strRef>
              <c:f>Sayfa3!$C$21</c:f>
              <c:strCache>
                <c:ptCount val="1"/>
                <c:pt idx="0">
                  <c:v>Sağlık  Bak.</c:v>
                </c:pt>
              </c:strCache>
            </c:strRef>
          </c:tx>
          <c:invertIfNegative val="0"/>
          <c:dLbls>
            <c:dLbl>
              <c:idx val="6"/>
              <c:spPr/>
              <c:txPr>
                <a:bodyPr/>
                <a:lstStyle/>
                <a:p>
                  <a:pPr>
                    <a:defRPr sz="1500" b="1" i="0" baseline="0"/>
                  </a:pPr>
                  <a:endParaRPr lang="tr-T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Sayfa3!$A$22:$A$28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Sayfa3!$C$22:$C$28</c:f>
              <c:numCache>
                <c:formatCode>#,##0.00;[Red]#,##0.00</c:formatCode>
                <c:ptCount val="7"/>
                <c:pt idx="0">
                  <c:v>0.96000000000000063</c:v>
                </c:pt>
                <c:pt idx="1">
                  <c:v>2.58</c:v>
                </c:pt>
                <c:pt idx="2">
                  <c:v>4.21</c:v>
                </c:pt>
                <c:pt idx="3">
                  <c:v>1.61</c:v>
                </c:pt>
                <c:pt idx="4">
                  <c:v>1.41</c:v>
                </c:pt>
                <c:pt idx="5">
                  <c:v>2.68</c:v>
                </c:pt>
                <c:pt idx="6">
                  <c:v>3.24</c:v>
                </c:pt>
              </c:numCache>
            </c:numRef>
          </c:val>
        </c:ser>
        <c:ser>
          <c:idx val="2"/>
          <c:order val="2"/>
          <c:tx>
            <c:strRef>
              <c:f>Sayfa3!$D$21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dLbl>
              <c:idx val="6"/>
              <c:layout>
                <c:manualLayout>
                  <c:x val="2.9320987654320996E-2"/>
                  <c:y val="6.1111111111111123E-2"/>
                </c:manualLayout>
              </c:layout>
              <c:tx>
                <c:rich>
                  <a:bodyPr/>
                  <a:lstStyle/>
                  <a:p>
                    <a:pPr>
                      <a:defRPr sz="2000" b="1" i="0" baseline="0"/>
                    </a:pPr>
                    <a:r>
                      <a:rPr lang="en-US" sz="2000" baseline="0" smtClean="0"/>
                      <a:t>48,79</a:t>
                    </a:r>
                    <a:r>
                      <a:rPr lang="tr-TR" sz="2000" baseline="0" smtClean="0"/>
                      <a:t> TL</a:t>
                    </a:r>
                  </a:p>
                  <a:p>
                    <a:pPr>
                      <a:defRPr sz="2000" b="1" i="0" baseline="0"/>
                    </a:pPr>
                    <a:endParaRPr lang="en-US" sz="2000" baseline="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Sayfa3!$A$22:$A$28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Sayfa3!$D$22:$D$28</c:f>
              <c:numCache>
                <c:formatCode>#,##0.00;[Red]#,##0.00</c:formatCode>
                <c:ptCount val="7"/>
                <c:pt idx="0">
                  <c:v>6.39</c:v>
                </c:pt>
                <c:pt idx="1">
                  <c:v>18.14</c:v>
                </c:pt>
                <c:pt idx="2">
                  <c:v>27.610000000000031</c:v>
                </c:pt>
                <c:pt idx="3">
                  <c:v>32.14</c:v>
                </c:pt>
                <c:pt idx="4">
                  <c:v>33.740000000000009</c:v>
                </c:pt>
                <c:pt idx="5">
                  <c:v>36.630000000000003</c:v>
                </c:pt>
                <c:pt idx="6">
                  <c:v>48.790000000000013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9098752"/>
        <c:axId val="159100288"/>
        <c:axId val="0"/>
      </c:bar3DChart>
      <c:catAx>
        <c:axId val="15909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100288"/>
        <c:crosses val="autoZero"/>
        <c:auto val="1"/>
        <c:lblAlgn val="ctr"/>
        <c:lblOffset val="100"/>
        <c:noMultiLvlLbl val="0"/>
      </c:catAx>
      <c:valAx>
        <c:axId val="159100288"/>
        <c:scaling>
          <c:orientation val="minMax"/>
        </c:scaling>
        <c:delete val="1"/>
        <c:axPos val="l"/>
        <c:numFmt formatCode="#,##0.00;[Red]#,##0.00" sourceLinked="1"/>
        <c:majorTickMark val="out"/>
        <c:minorTickMark val="none"/>
        <c:tickLblPos val="none"/>
        <c:crossAx val="159098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9868064231823723"/>
          <c:y val="0.93589088159387757"/>
          <c:w val="0.30067069568333482"/>
          <c:h val="6.2918974898492977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Sayfa3!$B$1</c:f>
              <c:strCache>
                <c:ptCount val="1"/>
                <c:pt idx="0">
                  <c:v>Toplam Makale         Sayısı 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5.4644808743169355E-3"/>
                  <c:y val="-1.52380906672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859744990892532E-3"/>
                  <c:y val="-2.2857136000859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666665866766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4644808743168705E-3"/>
                  <c:y val="-4.1904749334908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Sayfa3!$A$2:$A$7</c:f>
              <c:strCache>
                <c:ptCount val="6"/>
                <c:pt idx="0">
                  <c:v>Tıp VT </c:v>
                </c:pt>
                <c:pt idx="1">
                  <c:v>Yaşam Bil. VT </c:v>
                </c:pt>
                <c:pt idx="2">
                  <c:v>Müh. ve Temel Bil. VT </c:v>
                </c:pt>
                <c:pt idx="3">
                  <c:v>Sos.ve Beşeri Bil. VT </c:v>
                </c:pt>
                <c:pt idx="4">
                  <c:v>Hukuk VT </c:v>
                </c:pt>
                <c:pt idx="5">
                  <c:v>TOPLAM </c:v>
                </c:pt>
              </c:strCache>
            </c:strRef>
          </c:cat>
          <c:val>
            <c:numRef>
              <c:f>Sayfa3!$B$2:$B$7</c:f>
              <c:numCache>
                <c:formatCode>#,##0</c:formatCode>
                <c:ptCount val="6"/>
                <c:pt idx="0">
                  <c:v>57652</c:v>
                </c:pt>
                <c:pt idx="1">
                  <c:v>22784</c:v>
                </c:pt>
                <c:pt idx="2">
                  <c:v>18125</c:v>
                </c:pt>
                <c:pt idx="3">
                  <c:v>30578</c:v>
                </c:pt>
                <c:pt idx="4">
                  <c:v>1785</c:v>
                </c:pt>
                <c:pt idx="5">
                  <c:v>130924</c:v>
                </c:pt>
              </c:numCache>
            </c:numRef>
          </c:val>
        </c:ser>
        <c:ser>
          <c:idx val="1"/>
          <c:order val="1"/>
          <c:tx>
            <c:strRef>
              <c:f>Sayfa3!$C$1</c:f>
              <c:strCache>
                <c:ptCount val="1"/>
                <c:pt idx="0">
                  <c:v>Tam Metni Olan Makale Sayısı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2.3679417122040122E-2"/>
                  <c:y val="-1.1428867962844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6794171220401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8579234972678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608378870674049E-2"/>
                  <c:y val="3.80952266680984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0036429872495515E-2"/>
                  <c:y val="-1.1428568000429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2823315118397093E-2"/>
                  <c:y val="7.6190453336197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Sayfa3!$A$2:$A$7</c:f>
              <c:strCache>
                <c:ptCount val="6"/>
                <c:pt idx="0">
                  <c:v>Tıp VT </c:v>
                </c:pt>
                <c:pt idx="1">
                  <c:v>Yaşam Bil. VT </c:v>
                </c:pt>
                <c:pt idx="2">
                  <c:v>Müh. ve Temel Bil. VT </c:v>
                </c:pt>
                <c:pt idx="3">
                  <c:v>Sos.ve Beşeri Bil. VT </c:v>
                </c:pt>
                <c:pt idx="4">
                  <c:v>Hukuk VT </c:v>
                </c:pt>
                <c:pt idx="5">
                  <c:v>TOPLAM </c:v>
                </c:pt>
              </c:strCache>
            </c:strRef>
          </c:cat>
          <c:val>
            <c:numRef>
              <c:f>Sayfa3!$C$2:$C$7</c:f>
              <c:numCache>
                <c:formatCode>#,##0</c:formatCode>
                <c:ptCount val="6"/>
                <c:pt idx="0">
                  <c:v>33267</c:v>
                </c:pt>
                <c:pt idx="1">
                  <c:v>16947</c:v>
                </c:pt>
                <c:pt idx="2">
                  <c:v>9092</c:v>
                </c:pt>
                <c:pt idx="3">
                  <c:v>22414</c:v>
                </c:pt>
                <c:pt idx="4" formatCode="General">
                  <c:v>950</c:v>
                </c:pt>
                <c:pt idx="5">
                  <c:v>82670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665152"/>
        <c:axId val="159679232"/>
        <c:axId val="0"/>
      </c:bar3DChart>
      <c:catAx>
        <c:axId val="159665152"/>
        <c:scaling>
          <c:orientation val="minMax"/>
        </c:scaling>
        <c:delete val="0"/>
        <c:axPos val="b"/>
        <c:majorTickMark val="out"/>
        <c:minorTickMark val="none"/>
        <c:tickLblPos val="nextTo"/>
        <c:crossAx val="159679232"/>
        <c:crosses val="autoZero"/>
        <c:auto val="1"/>
        <c:lblAlgn val="ctr"/>
        <c:lblOffset val="100"/>
        <c:noMultiLvlLbl val="0"/>
      </c:catAx>
      <c:valAx>
        <c:axId val="15967923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596651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0.0275</cdr:x>
      <cdr:y>0.89645</cdr:y>
    </cdr:from>
    <cdr:to>
      <cdr:x>0.43039</cdr:x>
      <cdr:y>0.97092</cdr:y>
    </cdr:to>
    <cdr:sp macro="" textlink="">
      <cdr:nvSpPr>
        <cdr:cNvPr id="1638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5552" y="3222251"/>
          <a:ext cx="2379298" cy="2674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endParaRPr lang="tr-TR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Resim" descr="Arka Fo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6" y="0"/>
            <a:ext cx="9128169" cy="6858000"/>
          </a:xfrm>
          <a:prstGeom prst="rect">
            <a:avLst/>
          </a:prstGeom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2">
                    <a:lumMod val="50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tr-TR" noProof="0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İsim</a:t>
            </a:r>
            <a:endParaRPr lang="en-US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12 Grup"/>
          <p:cNvGrpSpPr>
            <a:grpSpLocks noChangeAspect="1"/>
          </p:cNvGrpSpPr>
          <p:nvPr userDrawn="1"/>
        </p:nvGrpSpPr>
        <p:grpSpPr>
          <a:xfrm>
            <a:off x="4058781" y="548680"/>
            <a:ext cx="1026438" cy="808775"/>
            <a:chOff x="-52904" y="96988"/>
            <a:chExt cx="971600" cy="765566"/>
          </a:xfrm>
        </p:grpSpPr>
        <p:pic>
          <p:nvPicPr>
            <p:cNvPr id="9" name="4 İçerik Yer Tutucusu" descr="TUBITAK%20LOGO[1].bmp"/>
            <p:cNvPicPr preferRelativeResize="0"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7504" y="96988"/>
              <a:ext cx="617244" cy="636398"/>
            </a:xfrm>
            <a:prstGeom prst="rect">
              <a:avLst/>
            </a:prstGeom>
          </p:spPr>
        </p:pic>
        <p:sp>
          <p:nvSpPr>
            <p:cNvPr id="10" name="9 Metin kutusu"/>
            <p:cNvSpPr txBox="1"/>
            <p:nvPr/>
          </p:nvSpPr>
          <p:spPr>
            <a:xfrm>
              <a:off x="-52904" y="739443"/>
              <a:ext cx="97160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tr-TR" sz="800" dirty="0">
                  <a:solidFill>
                    <a:prstClr val="black"/>
                  </a:solidFill>
                </a:rPr>
                <a:t>TÜBİTAK</a:t>
              </a:r>
              <a:endParaRPr lang="en-US" sz="800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7776864" cy="706090"/>
          </a:xfrm>
        </p:spPr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400" y="1052736"/>
            <a:ext cx="7715200" cy="5073427"/>
          </a:xfrm>
        </p:spPr>
        <p:txBody>
          <a:bodyPr>
            <a:normAutofit/>
          </a:bodyPr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 smtClean="0"/>
          </a:p>
          <a:p>
            <a:pPr lvl="4"/>
            <a:endParaRPr lang="tr-TR" noProof="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r>
              <a:rPr lang="tr-TR" dirty="0" smtClean="0">
                <a:solidFill>
                  <a:prstClr val="black">
                    <a:tint val="75000"/>
                  </a:prstClr>
                </a:solidFill>
              </a:rPr>
              <a:t>Toplantı Adı, vb.</a:t>
            </a:r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7544" y="1052736"/>
            <a:ext cx="4028256" cy="5073427"/>
          </a:xfrm>
        </p:spPr>
        <p:txBody>
          <a:bodyPr/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073427"/>
          </a:xfrm>
        </p:spPr>
        <p:txBody>
          <a:bodyPr/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124745"/>
            <a:ext cx="4029844" cy="792088"/>
          </a:xfrm>
        </p:spPr>
        <p:txBody>
          <a:bodyPr anchor="t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7544" y="1988840"/>
            <a:ext cx="4029844" cy="4137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124745"/>
            <a:ext cx="4041775" cy="792088"/>
          </a:xfrm>
        </p:spPr>
        <p:txBody>
          <a:bodyPr anchor="t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137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Resim" descr="Arka F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916" y="0"/>
            <a:ext cx="9128169" cy="6858000"/>
          </a:xfrm>
          <a:prstGeom prst="rect">
            <a:avLst/>
          </a:prstGeom>
        </p:spPr>
      </p:pic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95536" y="0"/>
            <a:ext cx="7776864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noProof="0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14400" y="1052736"/>
            <a:ext cx="77152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utura Bk BT" pitchFamily="34" charset="0"/>
              </a:defRPr>
            </a:lvl1pPr>
          </a:lstStyle>
          <a:p>
            <a:fld id="{06EAFD41-47FB-4649-9081-43F2DC5CEE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utura Bk BT" pitchFamily="34" charset="0"/>
              </a:defRPr>
            </a:lvl1pPr>
          </a:lstStyle>
          <a:p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utura Bk BT" pitchFamily="34" charset="0"/>
              </a:defRPr>
            </a:lvl1pPr>
          </a:lstStyle>
          <a:p>
            <a:fld id="{074B379A-8968-4E49-B7C7-EB6E50A494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12 Grup"/>
          <p:cNvGrpSpPr>
            <a:grpSpLocks noChangeAspect="1"/>
          </p:cNvGrpSpPr>
          <p:nvPr/>
        </p:nvGrpSpPr>
        <p:grpSpPr>
          <a:xfrm>
            <a:off x="8276400" y="44625"/>
            <a:ext cx="933125" cy="735250"/>
            <a:chOff x="-52904" y="96988"/>
            <a:chExt cx="971600" cy="765566"/>
          </a:xfrm>
        </p:grpSpPr>
        <p:pic>
          <p:nvPicPr>
            <p:cNvPr id="14" name="4 İçerik Yer Tutucusu" descr="TUBITAK%20LOGO[1].bmp"/>
            <p:cNvPicPr preferRelativeResize="0">
              <a:picLocks noChangeAspect="1"/>
            </p:cNvPicPr>
            <p:nvPr userDrawn="1"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7504" y="96988"/>
              <a:ext cx="617244" cy="636398"/>
            </a:xfrm>
            <a:prstGeom prst="rect">
              <a:avLst/>
            </a:prstGeom>
          </p:spPr>
        </p:pic>
        <p:sp>
          <p:nvSpPr>
            <p:cNvPr id="15" name="14 Metin kutusu"/>
            <p:cNvSpPr txBox="1"/>
            <p:nvPr userDrawn="1"/>
          </p:nvSpPr>
          <p:spPr>
            <a:xfrm>
              <a:off x="-52904" y="739443"/>
              <a:ext cx="97160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tr-TR" sz="8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TÜBİTAK</a:t>
              </a:r>
              <a:endParaRPr lang="en-US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5" name="24 Resim" descr="Template Resim_2 copy.png"/>
          <p:cNvPicPr>
            <a:picLocks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-71576" y="-43200"/>
            <a:ext cx="8460000" cy="8435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Futura Bk B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plukatalog.gov.t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4632" cy="281074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EKUAL-TOKAT-TÜBESS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2800" dirty="0"/>
              <a:t>TÜBİTAK Başkanı </a:t>
            </a:r>
            <a:br>
              <a:rPr lang="tr-TR" sz="2800" dirty="0"/>
            </a:br>
            <a:r>
              <a:rPr lang="tr-TR" sz="2800" dirty="0"/>
              <a:t>Prof. Dr. Yücel </a:t>
            </a:r>
            <a:r>
              <a:rPr lang="tr-TR" sz="2800" dirty="0" err="1"/>
              <a:t>Altunbaşak</a:t>
            </a:r>
            <a:r>
              <a:rPr lang="tr-TR" sz="2800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</a:t>
            </a:r>
            <a:r>
              <a:rPr lang="tr-TR" dirty="0" smtClean="0"/>
              <a:t>-Kat Nedir?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6"/>
            <a:ext cx="7962056" cy="5472607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Toplu Katalog (</a:t>
            </a:r>
            <a:r>
              <a:rPr lang="tr-TR" b="1" dirty="0" err="1" smtClean="0"/>
              <a:t>To</a:t>
            </a:r>
            <a:r>
              <a:rPr lang="tr-TR" b="1" dirty="0" smtClean="0"/>
              <a:t>-Kat),</a:t>
            </a:r>
            <a:r>
              <a:rPr lang="tr-TR" dirty="0" smtClean="0"/>
              <a:t> </a:t>
            </a:r>
            <a:r>
              <a:rPr lang="tr-TR" dirty="0"/>
              <a:t>TÜBİTAK Ulusal Akademik Ağ ve Bilgi Merkezi (ULAKBİM) tarafından oluşturuldu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/>
          </a:p>
          <a:p>
            <a:r>
              <a:rPr lang="tr-TR" b="1" dirty="0" smtClean="0"/>
              <a:t>Kütüphanelerin </a:t>
            </a:r>
            <a:r>
              <a:rPr lang="tr-TR" b="1" dirty="0"/>
              <a:t>katalog kayıtları </a:t>
            </a:r>
            <a:r>
              <a:rPr lang="tr-TR" b="1" dirty="0" err="1" smtClean="0"/>
              <a:t>To</a:t>
            </a:r>
            <a:r>
              <a:rPr lang="tr-TR" b="1" dirty="0" smtClean="0"/>
              <a:t>-Kat </a:t>
            </a:r>
            <a:r>
              <a:rPr lang="tr-TR" b="1" dirty="0"/>
              <a:t>sayesinde tek bir </a:t>
            </a:r>
            <a:r>
              <a:rPr lang="tr-TR" b="1" dirty="0" err="1"/>
              <a:t>arayüzden</a:t>
            </a:r>
            <a:r>
              <a:rPr lang="tr-TR" b="1" dirty="0"/>
              <a:t> taranabiliyor.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-Kat, </a:t>
            </a:r>
            <a:r>
              <a:rPr lang="tr-TR" u="sng" dirty="0">
                <a:hlinkClick r:id="rId2"/>
              </a:rPr>
              <a:t>www.toplukatalog.gov.tr</a:t>
            </a:r>
            <a:r>
              <a:rPr lang="tr-TR" dirty="0"/>
              <a:t> adresinden hizmet veriyor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To</a:t>
            </a:r>
            <a:r>
              <a:rPr lang="tr-TR" dirty="0"/>
              <a:t>-Kat </a:t>
            </a:r>
            <a:r>
              <a:rPr lang="tr-TR" dirty="0"/>
              <a:t>sayesinde </a:t>
            </a:r>
            <a:r>
              <a:rPr lang="tr-TR" dirty="0" smtClean="0"/>
              <a:t>araştırmacılar </a:t>
            </a:r>
            <a:r>
              <a:rPr lang="tr-TR" dirty="0" smtClean="0"/>
              <a:t>kütüphanelere </a:t>
            </a:r>
            <a:r>
              <a:rPr lang="tr-TR" dirty="0"/>
              <a:t>gitmeden aradığı </a:t>
            </a:r>
            <a:r>
              <a:rPr lang="tr-TR" dirty="0" smtClean="0"/>
              <a:t>yayını nerede bulacağını öğrenebiliyor.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  <a:p>
            <a:r>
              <a:rPr lang="tr-TR" dirty="0" err="1"/>
              <a:t>To-Kat’a</a:t>
            </a:r>
            <a:r>
              <a:rPr lang="tr-TR" dirty="0"/>
              <a:t> </a:t>
            </a:r>
            <a:r>
              <a:rPr lang="tr-TR" dirty="0"/>
              <a:t>dahil olmak isteyen kütüphanelerin koleksiyon </a:t>
            </a:r>
            <a:r>
              <a:rPr lang="tr-TR" b="1" dirty="0"/>
              <a:t>kayıtlarını</a:t>
            </a:r>
            <a:r>
              <a:rPr lang="tr-TR" dirty="0"/>
              <a:t> </a:t>
            </a:r>
            <a:r>
              <a:rPr lang="tr-TR" b="1" dirty="0"/>
              <a:t>belirlenen formatta TÜBİTAK </a:t>
            </a:r>
            <a:r>
              <a:rPr lang="tr-TR" b="1" dirty="0" err="1"/>
              <a:t>ULAKBİM’e</a:t>
            </a:r>
            <a:r>
              <a:rPr lang="tr-TR" b="1" dirty="0"/>
              <a:t> ulaştırmaları yeterli.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900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TÜBESS Nedir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6"/>
            <a:ext cx="7962056" cy="5472607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Ülkemizdeki araştırmacıların akademik bilgi ihtiyaçlarının karşılanması amacıyla </a:t>
            </a:r>
            <a:r>
              <a:rPr lang="tr-TR" b="1" dirty="0" err="1" smtClean="0"/>
              <a:t>To</a:t>
            </a:r>
            <a:r>
              <a:rPr lang="tr-TR" b="1" dirty="0" smtClean="0"/>
              <a:t>-Kat </a:t>
            </a:r>
            <a:r>
              <a:rPr lang="tr-TR" b="1" dirty="0"/>
              <a:t>üzerinden </a:t>
            </a:r>
            <a:r>
              <a:rPr lang="tr-TR" dirty="0"/>
              <a:t>bilgi </a:t>
            </a:r>
            <a:r>
              <a:rPr lang="tr-TR" dirty="0" smtClean="0"/>
              <a:t>merkezleri/kurumlar </a:t>
            </a:r>
            <a:r>
              <a:rPr lang="tr-TR" dirty="0"/>
              <a:t>arasında </a:t>
            </a:r>
            <a:r>
              <a:rPr lang="tr-TR" b="1" dirty="0"/>
              <a:t>fotokopi ve/veya ödünç verme yoluyla </a:t>
            </a:r>
            <a:r>
              <a:rPr lang="tr-TR" dirty="0"/>
              <a:t>kaynak paylaşımını mümkün kılan bir </a:t>
            </a:r>
            <a:r>
              <a:rPr lang="tr-TR" b="1" dirty="0"/>
              <a:t>"Ulusal Belge Sağlama </a:t>
            </a:r>
            <a:r>
              <a:rPr lang="tr-TR" b="1" dirty="0" err="1" smtClean="0"/>
              <a:t>Ağı"dır</a:t>
            </a:r>
            <a:r>
              <a:rPr lang="tr-TR" dirty="0" smtClean="0"/>
              <a:t>.</a:t>
            </a:r>
          </a:p>
          <a:p>
            <a:endParaRPr lang="tr-TR" b="1" dirty="0" smtClean="0"/>
          </a:p>
          <a:p>
            <a:r>
              <a:rPr lang="tr-TR" b="1" dirty="0" smtClean="0"/>
              <a:t>B</a:t>
            </a:r>
            <a:r>
              <a:rPr lang="tr-TR" b="1" dirty="0" smtClean="0"/>
              <a:t>ilgi </a:t>
            </a:r>
            <a:r>
              <a:rPr lang="tr-TR" b="1" dirty="0"/>
              <a:t>merkezlerinin kaynak paylaşımında işbirliği yapmalarını </a:t>
            </a:r>
            <a:r>
              <a:rPr lang="tr-TR" dirty="0"/>
              <a:t>amaçlamaktadır</a:t>
            </a:r>
            <a:r>
              <a:rPr lang="tr-TR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153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Bilgiye Hızlı Erişimin Adresi: EKUAL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6"/>
            <a:ext cx="7962056" cy="5472607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EKUAL, uluslararası yayınevleri ile yapılan ulusal </a:t>
            </a:r>
            <a:br>
              <a:rPr lang="tr-TR" dirty="0" smtClean="0"/>
            </a:br>
            <a:r>
              <a:rPr lang="tr-TR" dirty="0" smtClean="0"/>
              <a:t>e-lisans anlaşmasıdır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Bütçe </a:t>
            </a:r>
            <a:r>
              <a:rPr lang="tr-TR" dirty="0" smtClean="0"/>
              <a:t>kaynakları eşit olmayan araştırma kurumları arasında bilimsel bilgiye erişimde fırsat eşitliği </a:t>
            </a:r>
            <a:r>
              <a:rPr lang="tr-TR" dirty="0" smtClean="0"/>
              <a:t>sağladı.</a:t>
            </a:r>
          </a:p>
          <a:p>
            <a:endParaRPr lang="tr-TR" dirty="0" smtClean="0"/>
          </a:p>
          <a:p>
            <a:r>
              <a:rPr lang="tr-TR" dirty="0" smtClean="0"/>
              <a:t>Ülke kaynaklarının tasarruflu kullanılmasına katkı sağlar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E-bilgi kullanımı sayesinde araştırmacılara zaman kazandırır.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56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Rakamlarla EKUAL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6"/>
            <a:ext cx="7962056" cy="5472607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EKUAL ile </a:t>
            </a:r>
            <a:endParaRPr lang="tr-TR" b="1" dirty="0" smtClean="0"/>
          </a:p>
          <a:p>
            <a:r>
              <a:rPr lang="tr-TR" b="1" dirty="0" smtClean="0"/>
              <a:t>15 </a:t>
            </a:r>
            <a:r>
              <a:rPr lang="tr-TR" b="1" dirty="0" smtClean="0"/>
              <a:t>binden </a:t>
            </a:r>
            <a:r>
              <a:rPr lang="tr-TR" dirty="0" smtClean="0"/>
              <a:t>fazla </a:t>
            </a:r>
            <a:r>
              <a:rPr lang="tr-TR" dirty="0" smtClean="0"/>
              <a:t>e-dergiye</a:t>
            </a:r>
            <a:r>
              <a:rPr lang="tr-TR" dirty="0"/>
              <a:t>,</a:t>
            </a:r>
            <a:endParaRPr lang="tr-TR" dirty="0" smtClean="0"/>
          </a:p>
          <a:p>
            <a:r>
              <a:rPr lang="tr-TR" b="1" dirty="0" smtClean="0"/>
              <a:t>80 </a:t>
            </a:r>
            <a:r>
              <a:rPr lang="tr-TR" b="1" dirty="0" smtClean="0"/>
              <a:t>milyondan </a:t>
            </a:r>
            <a:r>
              <a:rPr lang="tr-TR" dirty="0" smtClean="0"/>
              <a:t>fazla bibliyografik kayda, </a:t>
            </a:r>
            <a:endParaRPr lang="tr-TR" dirty="0" smtClean="0"/>
          </a:p>
          <a:p>
            <a:r>
              <a:rPr lang="tr-TR" b="1" dirty="0" smtClean="0"/>
              <a:t>900 </a:t>
            </a:r>
            <a:r>
              <a:rPr lang="tr-TR" b="1" dirty="0" smtClean="0"/>
              <a:t>binden </a:t>
            </a:r>
            <a:r>
              <a:rPr lang="tr-TR" dirty="0" smtClean="0"/>
              <a:t>fazla uluslararası bildiriye ve </a:t>
            </a:r>
            <a:endParaRPr lang="tr-TR" dirty="0" smtClean="0"/>
          </a:p>
          <a:p>
            <a:r>
              <a:rPr lang="tr-TR" dirty="0" smtClean="0"/>
              <a:t>yaklaşık </a:t>
            </a:r>
            <a:r>
              <a:rPr lang="tr-TR" b="1" dirty="0" smtClean="0"/>
              <a:t>2 bin </a:t>
            </a:r>
            <a:r>
              <a:rPr lang="tr-TR" dirty="0" smtClean="0"/>
              <a:t>uluslararası standarda ülke genelinde erişim sağlanmaktadır.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031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EKUAL Üye Kurumlar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555825"/>
              </p:ext>
            </p:extLst>
          </p:nvPr>
        </p:nvGraphicFramePr>
        <p:xfrm>
          <a:off x="714375" y="1052513"/>
          <a:ext cx="7785154" cy="4536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827621" y="5696416"/>
            <a:ext cx="8030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rbel" pitchFamily="34" charset="0"/>
              </a:rPr>
              <a:t>2005 yılında 105 kurum üyeyken bugün bu rakam 253’e ulaştı. Üye kurumların </a:t>
            </a:r>
            <a:br>
              <a:rPr lang="tr-TR" b="1" dirty="0" smtClean="0">
                <a:latin typeface="Corbel" pitchFamily="34" charset="0"/>
              </a:rPr>
            </a:br>
            <a:r>
              <a:rPr lang="tr-TR" b="1" dirty="0" smtClean="0">
                <a:latin typeface="Corbel" pitchFamily="34" charset="0"/>
              </a:rPr>
              <a:t>büyük bölümünü devlet üniversiteleri ve askeri akademik kurumlar oluşturuyor.</a:t>
            </a:r>
            <a:endParaRPr lang="tr-TR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EKUAL Yıllara Göre Kullanım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1115616" y="5517232"/>
            <a:ext cx="7114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rbel" pitchFamily="34" charset="0"/>
              </a:rPr>
              <a:t>EKUAL kapsamında 2011 yılında 23.9 milyon kullanım </a:t>
            </a:r>
            <a:r>
              <a:rPr lang="tr-TR" b="1" dirty="0" err="1" smtClean="0">
                <a:latin typeface="Corbel" pitchFamily="34" charset="0"/>
              </a:rPr>
              <a:t>gerçekleştirild</a:t>
            </a:r>
            <a:r>
              <a:rPr lang="tr-TR" b="1" dirty="0" smtClean="0">
                <a:latin typeface="Corbel" pitchFamily="34" charset="0"/>
              </a:rPr>
              <a:t> i.</a:t>
            </a:r>
            <a:br>
              <a:rPr lang="tr-TR" b="1" dirty="0" smtClean="0">
                <a:latin typeface="Corbel" pitchFamily="34" charset="0"/>
              </a:rPr>
            </a:br>
            <a:r>
              <a:rPr lang="tr-TR" b="1" dirty="0" smtClean="0">
                <a:latin typeface="Corbel" pitchFamily="34" charset="0"/>
              </a:rPr>
              <a:t>Bu rakam projenin başında 3.3 milyondu.</a:t>
            </a:r>
            <a:endParaRPr lang="tr-TR" b="1" dirty="0">
              <a:latin typeface="Corbel" pitchFamily="34" charset="0"/>
            </a:endParaRP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089297"/>
              </p:ext>
            </p:extLst>
          </p:nvPr>
        </p:nvGraphicFramePr>
        <p:xfrm>
          <a:off x="714375" y="1052513"/>
          <a:ext cx="7242001" cy="432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556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EKUAL, 1,5 Milyon Kullanıcıya Ulaştı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7"/>
            <a:ext cx="7602016" cy="4392488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6" name="Grafi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439692"/>
              </p:ext>
            </p:extLst>
          </p:nvPr>
        </p:nvGraphicFramePr>
        <p:xfrm>
          <a:off x="842900" y="1700808"/>
          <a:ext cx="7257491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556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EKUAL Abonelik Tutarları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360791" y="5929878"/>
            <a:ext cx="870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rbel" pitchFamily="34" charset="0"/>
              </a:rPr>
              <a:t>EKUAL kapsamında TÜBİTAK tarafından karşılanan abonelik toplam tutarı (milyon TL)</a:t>
            </a:r>
            <a:endParaRPr lang="tr-TR" b="1" dirty="0">
              <a:latin typeface="Corbe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7"/>
            <a:ext cx="7746032" cy="4464496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6" name="Grafik 5"/>
          <p:cNvGraphicFramePr>
            <a:graphicFrameLocks/>
          </p:cNvGraphicFramePr>
          <p:nvPr/>
        </p:nvGraphicFramePr>
        <p:xfrm>
          <a:off x="1700212" y="1594167"/>
          <a:ext cx="5743575" cy="3669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556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Ulusal Veri Tabanları Kullanım Sayısı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1835696" y="6214246"/>
            <a:ext cx="6320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rbel" pitchFamily="34" charset="0"/>
              </a:rPr>
              <a:t>Ulusal veri tabanlarından indirilen makale </a:t>
            </a:r>
            <a:r>
              <a:rPr lang="tr-TR" b="1" dirty="0" smtClean="0">
                <a:latin typeface="Corbel" pitchFamily="34" charset="0"/>
              </a:rPr>
              <a:t>sayısı 130 bini geçti.</a:t>
            </a:r>
            <a:endParaRPr lang="tr-TR" b="1" dirty="0">
              <a:latin typeface="Corbe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400" y="1052737"/>
            <a:ext cx="7890048" cy="4936756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7" name="Grafi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76615"/>
              </p:ext>
            </p:extLst>
          </p:nvPr>
        </p:nvGraphicFramePr>
        <p:xfrm>
          <a:off x="1700212" y="1537334"/>
          <a:ext cx="6472188" cy="4195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256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1979-2010 Ülkeler Yayın Sayısı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1222494" y="5661248"/>
            <a:ext cx="64929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rbel" pitchFamily="34" charset="0"/>
              </a:rPr>
              <a:t>Ülkemiz </a:t>
            </a:r>
            <a:r>
              <a:rPr lang="tr-TR" b="1" dirty="0" smtClean="0">
                <a:latin typeface="Corbel" pitchFamily="34" charset="0"/>
              </a:rPr>
              <a:t>akademik yayın sıralamasında 23’üncü</a:t>
            </a:r>
            <a:r>
              <a:rPr lang="tr-TR" dirty="0" smtClean="0">
                <a:latin typeface="Corbel" pitchFamily="34" charset="0"/>
              </a:rPr>
              <a:t> sırada  yer alıyor. </a:t>
            </a:r>
            <a:br>
              <a:rPr lang="tr-TR" dirty="0" smtClean="0">
                <a:latin typeface="Corbel" pitchFamily="34" charset="0"/>
              </a:rPr>
            </a:br>
            <a:r>
              <a:rPr lang="tr-TR" dirty="0" smtClean="0">
                <a:latin typeface="Corbel" pitchFamily="34" charset="0"/>
              </a:rPr>
              <a:t>Yayın sayımız 186 bin, atıf sayımız ise 1 milyon. </a:t>
            </a:r>
            <a:br>
              <a:rPr lang="tr-TR" dirty="0" smtClean="0">
                <a:latin typeface="Corbel" pitchFamily="34" charset="0"/>
              </a:rPr>
            </a:br>
            <a:r>
              <a:rPr lang="tr-TR" b="1" dirty="0" smtClean="0">
                <a:latin typeface="Corbel" pitchFamily="34" charset="0"/>
              </a:rPr>
              <a:t>Atıf sayısına göre 31’inci sırada </a:t>
            </a:r>
            <a:r>
              <a:rPr lang="tr-TR" dirty="0" smtClean="0">
                <a:latin typeface="Corbel" pitchFamily="34" charset="0"/>
              </a:rPr>
              <a:t>yer alıyoruz.</a:t>
            </a:r>
            <a:endParaRPr lang="tr-TR" dirty="0">
              <a:latin typeface="Corbe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548680"/>
            <a:ext cx="7715200" cy="5073427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1222494" y="1603402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7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385" y="1124744"/>
            <a:ext cx="5870379" cy="434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4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lusal Yenilik Sistemimizin Geleceği_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a:spPr>
      <a:bodyPr spcFirstLastPara="0" vert="horz" wrap="square" lIns="216354" tIns="189034" rIns="216354" bIns="189034" numCol="1" spcCol="1270" anchor="ctr" anchorCtr="0">
        <a:noAutofit/>
      </a:bodyPr>
      <a:lstStyle>
        <a:defPPr algn="ctr" defTabSz="711200">
          <a:lnSpc>
            <a:spcPct val="90000"/>
          </a:lnSpc>
          <a:spcBef>
            <a:spcPct val="0"/>
          </a:spcBef>
          <a:spcAft>
            <a:spcPct val="35000"/>
          </a:spcAft>
          <a:defRPr b="1" u="none" kern="1200" dirty="0" smtClean="0">
            <a:latin typeface="Futura Bk BT" pitchFamily="34" charset="0"/>
          </a:defRPr>
        </a:defPPr>
      </a:lstStyle>
      <a:style>
        <a:lnRef idx="0">
          <a:schemeClr val="lt1">
            <a:hueOff val="0"/>
            <a:satOff val="0"/>
            <a:lumOff val="0"/>
            <a:alphaOff val="0"/>
          </a:schemeClr>
        </a:lnRef>
        <a:fillRef idx="1">
          <a:schemeClr val="accent3">
            <a:hueOff val="0"/>
            <a:satOff val="0"/>
            <a:lumOff val="0"/>
            <a:alphaOff val="0"/>
          </a:schemeClr>
        </a:fillRef>
        <a:effectRef idx="2">
          <a:schemeClr val="accent3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Corbel" pitchFamily="34" charset="0"/>
          </a:defRPr>
        </a:defPPr>
      </a:lstStyle>
    </a:tx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lank Presentati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237</Words>
  <Application>Microsoft Office PowerPoint</Application>
  <PresentationFormat>Ekran Gösterisi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Ulusal Yenilik Sistemimizin Geleceği_2</vt:lpstr>
      <vt:lpstr>EKUAL-TOKAT-TÜBESS   TÜBİTAK Başkanı  Prof. Dr. Yücel Altunbaşak </vt:lpstr>
      <vt:lpstr>Bilgiye Hızlı Erişimin Adresi: EKUAL</vt:lpstr>
      <vt:lpstr>Rakamlarla EKUAL</vt:lpstr>
      <vt:lpstr>EKUAL Üye Kurumlar</vt:lpstr>
      <vt:lpstr>EKUAL Yıllara Göre Kullanım</vt:lpstr>
      <vt:lpstr>EKUAL, 1,5 Milyon Kullanıcıya Ulaştı</vt:lpstr>
      <vt:lpstr>EKUAL Abonelik Tutarları</vt:lpstr>
      <vt:lpstr>Ulusal Veri Tabanları Kullanım Sayısı</vt:lpstr>
      <vt:lpstr>1979-2010 Ülkeler Yayın Sayısı</vt:lpstr>
      <vt:lpstr>To-Kat Nedir?</vt:lpstr>
      <vt:lpstr>TÜBESS Nedir</vt:lpstr>
    </vt:vector>
  </TitlesOfParts>
  <Company>Tubitak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Sunumlarda İzlenmesi Gereken Esaslar</dc:title>
  <dc:creator>siir.kilkis</dc:creator>
  <cp:lastModifiedBy>admin</cp:lastModifiedBy>
  <cp:revision>26</cp:revision>
  <dcterms:created xsi:type="dcterms:W3CDTF">2012-05-25T07:31:14Z</dcterms:created>
  <dcterms:modified xsi:type="dcterms:W3CDTF">2012-05-28T20:05:12Z</dcterms:modified>
</cp:coreProperties>
</file>