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charts/chart3.xml" ContentType="application/vnd.openxmlformats-officedocument.drawingml.chart+xml"/>
  <Default Extension="xlsx" ContentType="application/vnd.openxmlformats-officedocument.spreadsheetml.sheet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87" r:id="rId3"/>
    <p:sldId id="279" r:id="rId4"/>
    <p:sldId id="286" r:id="rId5"/>
    <p:sldId id="280" r:id="rId6"/>
    <p:sldId id="281" r:id="rId7"/>
    <p:sldId id="282" r:id="rId8"/>
    <p:sldId id="278" r:id="rId9"/>
    <p:sldId id="283" r:id="rId10"/>
    <p:sldId id="284" r:id="rId11"/>
    <p:sldId id="295" r:id="rId12"/>
    <p:sldId id="296" r:id="rId13"/>
    <p:sldId id="300" r:id="rId14"/>
    <p:sldId id="297" r:id="rId15"/>
    <p:sldId id="299" r:id="rId16"/>
    <p:sldId id="289" r:id="rId17"/>
    <p:sldId id="301" r:id="rId18"/>
    <p:sldId id="302" r:id="rId19"/>
    <p:sldId id="288" r:id="rId20"/>
    <p:sldId id="303" r:id="rId21"/>
    <p:sldId id="304" r:id="rId22"/>
    <p:sldId id="305" r:id="rId23"/>
    <p:sldId id="258" r:id="rId24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E6F5"/>
    <a:srgbClr val="3366FF"/>
    <a:srgbClr val="0000FF"/>
    <a:srgbClr val="C0C0C0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Açık Stil 3 - Vurgu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Orta Stil 4 - Vurgu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Orta Sti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B301B821-A1FF-4177-AEE7-76D212191A09}" styleName="Orta Stil 1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B1032C-EA38-4F05-BA0D-38AFFFC7BED3}" styleName="Açık Stil 3 - Vurgu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012ECD-51FC-41F1-AA8D-1B2483CD663E}" styleName="Açık Stil 2 - Vurgu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Açık Stil 3 - Vurgu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Orta Stil 3 - Vurgu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 autoAdjust="0"/>
    <p:restoredTop sz="88698" autoAdjust="0"/>
  </p:normalViewPr>
  <p:slideViewPr>
    <p:cSldViewPr>
      <p:cViewPr varScale="1">
        <p:scale>
          <a:sx n="96" d="100"/>
          <a:sy n="96" d="100"/>
        </p:scale>
        <p:origin x="-1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Kitap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Kitap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Kitap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style val="34"/>
  <c:chart>
    <c:title>
      <c:layout/>
    </c:title>
    <c:view3D>
      <c:rAngAx val="1"/>
    </c:view3D>
    <c:plotArea>
      <c:layout>
        <c:manualLayout>
          <c:layoutTarget val="inner"/>
          <c:xMode val="edge"/>
          <c:yMode val="edge"/>
          <c:x val="0.16782392825896758"/>
          <c:y val="0.21041666666666695"/>
          <c:w val="0.62466513560805026"/>
          <c:h val="0.61469160104987075"/>
        </c:manualLayout>
      </c:layout>
      <c:bar3DChart>
        <c:barDir val="col"/>
        <c:grouping val="clustered"/>
        <c:ser>
          <c:idx val="0"/>
          <c:order val="0"/>
          <c:tx>
            <c:strRef>
              <c:f>Sayfa1!$B$1</c:f>
              <c:strCache>
                <c:ptCount val="1"/>
                <c:pt idx="0">
                  <c:v>Üye Sayısı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0.1342592592592592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137</a:t>
                    </a:r>
                    <a:r>
                      <a:rPr lang="tr-TR" dirty="0" smtClean="0"/>
                      <a:t>.</a:t>
                    </a:r>
                    <a:r>
                      <a:rPr lang="en-US" dirty="0" smtClean="0"/>
                      <a:t>601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0"/>
                  <c:y val="0.18981481481481491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277</a:t>
                    </a:r>
                    <a:r>
                      <a:rPr lang="tr-TR" dirty="0" smtClean="0"/>
                      <a:t>.</a:t>
                    </a:r>
                    <a:r>
                      <a:rPr lang="en-US" dirty="0" smtClean="0"/>
                      <a:t>324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5.0925337632080366E-17"/>
                  <c:y val="0.1759259259259259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358</a:t>
                    </a:r>
                    <a:r>
                      <a:rPr lang="tr-TR" dirty="0" smtClean="0"/>
                      <a:t>.</a:t>
                    </a:r>
                    <a:r>
                      <a:rPr lang="en-US" dirty="0" smtClean="0"/>
                      <a:t>771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>
                <c:manualLayout>
                  <c:x val="0"/>
                  <c:y val="0.18518518518518545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473</a:t>
                    </a:r>
                    <a:r>
                      <a:rPr lang="tr-TR" dirty="0" smtClean="0"/>
                      <a:t>.</a:t>
                    </a:r>
                    <a:r>
                      <a:rPr lang="en-US" dirty="0" smtClean="0"/>
                      <a:t>676</a:t>
                    </a:r>
                    <a:endParaRPr lang="en-US" dirty="0"/>
                  </a:p>
                </c:rich>
              </c:tx>
              <c:showVal val="1"/>
            </c:dLbl>
            <c:dLbl>
              <c:idx val="4"/>
              <c:layout>
                <c:manualLayout>
                  <c:x val="-2.7777777777777909E-3"/>
                  <c:y val="0.19444444444444514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513</a:t>
                    </a:r>
                    <a:r>
                      <a:rPr lang="tr-TR" dirty="0" smtClean="0"/>
                      <a:t>.</a:t>
                    </a:r>
                    <a:r>
                      <a:rPr lang="en-US" dirty="0" smtClean="0"/>
                      <a:t>027</a:t>
                    </a:r>
                    <a:endParaRPr lang="en-US" dirty="0"/>
                  </a:p>
                </c:rich>
              </c:tx>
              <c:showVal val="1"/>
            </c:dLbl>
            <c:txPr>
              <a:bodyPr rot="-5400000" vert="horz"/>
              <a:lstStyle/>
              <a:p>
                <a:pPr>
                  <a:defRPr/>
                </a:pPr>
                <a:endParaRPr lang="tr-TR"/>
              </a:p>
            </c:txPr>
            <c:showVal val="1"/>
          </c:dLbls>
          <c:cat>
            <c:strRef>
              <c:f>Sayfa1!$A$2:$A$6</c:f>
              <c:strCach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 Mayıs</c:v>
                </c:pt>
              </c:strCache>
            </c:strRef>
          </c:cat>
          <c:val>
            <c:numRef>
              <c:f>Sayfa1!$B$2:$B$6</c:f>
              <c:numCache>
                <c:formatCode>General</c:formatCode>
                <c:ptCount val="5"/>
                <c:pt idx="0">
                  <c:v>137601</c:v>
                </c:pt>
                <c:pt idx="1">
                  <c:v>277324</c:v>
                </c:pt>
                <c:pt idx="2">
                  <c:v>358771</c:v>
                </c:pt>
                <c:pt idx="3">
                  <c:v>473676</c:v>
                </c:pt>
                <c:pt idx="4">
                  <c:v>513027</c:v>
                </c:pt>
              </c:numCache>
            </c:numRef>
          </c:val>
        </c:ser>
        <c:shape val="box"/>
        <c:axId val="62649472"/>
        <c:axId val="62651008"/>
        <c:axId val="0"/>
      </c:bar3DChart>
      <c:catAx>
        <c:axId val="62649472"/>
        <c:scaling>
          <c:orientation val="minMax"/>
        </c:scaling>
        <c:axPos val="b"/>
        <c:tickLblPos val="nextTo"/>
        <c:crossAx val="62651008"/>
        <c:crosses val="autoZero"/>
        <c:auto val="1"/>
        <c:lblAlgn val="ctr"/>
        <c:lblOffset val="100"/>
      </c:catAx>
      <c:valAx>
        <c:axId val="62651008"/>
        <c:scaling>
          <c:orientation val="minMax"/>
        </c:scaling>
        <c:delete val="1"/>
        <c:axPos val="l"/>
        <c:majorGridlines/>
        <c:numFmt formatCode="General" sourceLinked="1"/>
        <c:tickLblPos val="none"/>
        <c:crossAx val="6264947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400">
          <a:latin typeface="Calibri" pitchFamily="34" charset="0"/>
          <a:cs typeface="Calibri" pitchFamily="34" charset="0"/>
        </a:defRPr>
      </a:pPr>
      <a:endParaRPr lang="tr-T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style val="34"/>
  <c:chart>
    <c:title>
      <c:tx>
        <c:rich>
          <a:bodyPr/>
          <a:lstStyle/>
          <a:p>
            <a:pPr>
              <a:defRPr/>
            </a:pPr>
            <a:r>
              <a:rPr lang="tr-TR"/>
              <a:t>İndirilen Tez Sayısı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1"/>
          <c:order val="0"/>
          <c:spPr>
            <a:solidFill>
              <a:schemeClr val="accent1">
                <a:tint val="95000"/>
              </a:schemeClr>
            </a:solidFill>
            <a:ln w="9525" cap="flat" cmpd="sng" algn="ctr">
              <a:solidFill>
                <a:schemeClr val="accent1"/>
              </a:solidFill>
              <a:prstDash val="solid"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cene3d>
              <a:camera prst="orthographicFront" fov="0">
                <a:rot lat="0" lon="0" rev="0"/>
              </a:camera>
              <a:lightRig rig="threePt" dir="t">
                <a:rot lat="0" lon="0" rev="0"/>
              </a:lightRig>
            </a:scene3d>
            <a:sp3d contourW="9525" prstMaterial="matte">
              <a:bevelT w="0" h="0"/>
              <a:contourClr>
                <a:schemeClr val="accent1">
                  <a:shade val="70000"/>
                  <a:satMod val="105000"/>
                </a:schemeClr>
              </a:contourClr>
            </a:sp3d>
          </c:spPr>
          <c:dLbls>
            <c:dLbl>
              <c:idx val="0"/>
              <c:layout>
                <c:manualLayout>
                  <c:x val="-1.4697441025071278E-3"/>
                  <c:y val="-1.824509920353678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r>
                      <a:rPr lang="tr-TR" dirty="0" smtClean="0"/>
                      <a:t>.</a:t>
                    </a:r>
                    <a:r>
                      <a:rPr lang="en-US" dirty="0" smtClean="0"/>
                      <a:t>795</a:t>
                    </a:r>
                    <a:r>
                      <a:rPr lang="tr-TR" dirty="0" smtClean="0"/>
                      <a:t>.</a:t>
                    </a:r>
                    <a:r>
                      <a:rPr lang="en-US" dirty="0" smtClean="0"/>
                      <a:t>373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2.9394882050142578E-3"/>
                  <c:y val="-2.128594907079293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</a:t>
                    </a:r>
                    <a:r>
                      <a:rPr lang="tr-TR" dirty="0" smtClean="0"/>
                      <a:t>.</a:t>
                    </a:r>
                    <a:r>
                      <a:rPr lang="en-US" dirty="0" smtClean="0"/>
                      <a:t>129</a:t>
                    </a:r>
                    <a:r>
                      <a:rPr lang="tr-TR" dirty="0" smtClean="0"/>
                      <a:t>.</a:t>
                    </a:r>
                    <a:r>
                      <a:rPr lang="en-US" dirty="0" smtClean="0"/>
                      <a:t>562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0"/>
                  <c:y val="-4.257189814158579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</a:t>
                    </a:r>
                    <a:r>
                      <a:rPr lang="tr-TR" dirty="0" smtClean="0"/>
                      <a:t>.</a:t>
                    </a:r>
                    <a:r>
                      <a:rPr lang="en-US" dirty="0" smtClean="0"/>
                      <a:t>467</a:t>
                    </a:r>
                    <a:r>
                      <a:rPr lang="tr-TR" dirty="0" smtClean="0"/>
                      <a:t>.</a:t>
                    </a:r>
                    <a:r>
                      <a:rPr lang="en-US" dirty="0" smtClean="0"/>
                      <a:t>022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>
                <c:manualLayout>
                  <c:x val="2.9394882050141477E-3"/>
                  <c:y val="-2.432679893804902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</a:t>
                    </a:r>
                    <a:r>
                      <a:rPr lang="tr-TR" dirty="0" smtClean="0"/>
                      <a:t>.</a:t>
                    </a:r>
                    <a:r>
                      <a:rPr lang="en-US" dirty="0" smtClean="0"/>
                      <a:t>906</a:t>
                    </a:r>
                    <a:r>
                      <a:rPr lang="tr-TR" dirty="0" smtClean="0"/>
                      <a:t>.</a:t>
                    </a:r>
                    <a:r>
                      <a:rPr lang="en-US" dirty="0" smtClean="0"/>
                      <a:t>056</a:t>
                    </a:r>
                    <a:endParaRPr lang="en-US" dirty="0"/>
                  </a:p>
                </c:rich>
              </c:tx>
              <c:showVal val="1"/>
            </c:dLbl>
            <c:showVal val="1"/>
          </c:dLbls>
          <c:cat>
            <c:numRef>
              <c:f>Sayfa1!$A$2:$A$5</c:f>
              <c:numCache>
                <c:formatCode>General</c:formatCod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numCache>
            </c:numRef>
          </c:cat>
          <c:val>
            <c:numRef>
              <c:f>Sayfa1!$B$2:$B$5</c:f>
              <c:numCache>
                <c:formatCode>General</c:formatCode>
                <c:ptCount val="4"/>
                <c:pt idx="0">
                  <c:v>1795373</c:v>
                </c:pt>
                <c:pt idx="1">
                  <c:v>2129562</c:v>
                </c:pt>
                <c:pt idx="2">
                  <c:v>2467022</c:v>
                </c:pt>
                <c:pt idx="3">
                  <c:v>2906056</c:v>
                </c:pt>
              </c:numCache>
            </c:numRef>
          </c:val>
        </c:ser>
        <c:shape val="box"/>
        <c:axId val="65344256"/>
        <c:axId val="65345792"/>
        <c:axId val="0"/>
      </c:bar3DChart>
      <c:catAx>
        <c:axId val="65344256"/>
        <c:scaling>
          <c:orientation val="minMax"/>
        </c:scaling>
        <c:axPos val="b"/>
        <c:numFmt formatCode="General" sourceLinked="1"/>
        <c:majorTickMark val="none"/>
        <c:tickLblPos val="nextTo"/>
        <c:crossAx val="65345792"/>
        <c:crosses val="autoZero"/>
        <c:auto val="1"/>
        <c:lblAlgn val="ctr"/>
        <c:lblOffset val="100"/>
      </c:catAx>
      <c:valAx>
        <c:axId val="65345792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65344256"/>
        <c:crosses val="autoZero"/>
        <c:crossBetween val="between"/>
      </c:valAx>
    </c:plotArea>
    <c:plotVisOnly val="1"/>
  </c:chart>
  <c:txPr>
    <a:bodyPr/>
    <a:lstStyle/>
    <a:p>
      <a:pPr>
        <a:defRPr sz="1800">
          <a:latin typeface="Calibri" pitchFamily="34" charset="0"/>
          <a:cs typeface="Calibri" pitchFamily="34" charset="0"/>
        </a:defRPr>
      </a:pPr>
      <a:endParaRPr lang="tr-T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style val="34"/>
  <c:chart>
    <c:title>
      <c:tx>
        <c:rich>
          <a:bodyPr/>
          <a:lstStyle/>
          <a:p>
            <a:pPr>
              <a:defRPr/>
            </a:pPr>
            <a:r>
              <a:rPr lang="tr-TR" dirty="0" smtClean="0"/>
              <a:t>Web Sayfası</a:t>
            </a:r>
            <a:r>
              <a:rPr lang="tr-TR" baseline="0" dirty="0" smtClean="0"/>
              <a:t> </a:t>
            </a:r>
            <a:r>
              <a:rPr lang="tr-TR" dirty="0" smtClean="0"/>
              <a:t>Ziyaretçi </a:t>
            </a:r>
            <a:r>
              <a:rPr lang="tr-TR" dirty="0"/>
              <a:t>Sayısı</a:t>
            </a:r>
          </a:p>
        </c:rich>
      </c:tx>
      <c:layout>
        <c:manualLayout>
          <c:xMode val="edge"/>
          <c:yMode val="edge"/>
          <c:x val="0.33604874841492732"/>
          <c:y val="1.8880565802488501E-2"/>
        </c:manualLayout>
      </c:layout>
    </c:title>
    <c:view3D>
      <c:rAngAx val="1"/>
    </c:view3D>
    <c:plotArea>
      <c:layout/>
      <c:bar3DChart>
        <c:barDir val="col"/>
        <c:grouping val="clustered"/>
        <c:ser>
          <c:idx val="1"/>
          <c:order val="0"/>
          <c:tx>
            <c:strRef>
              <c:f>Sayfa1!$B$28</c:f>
              <c:strCache>
                <c:ptCount val="1"/>
                <c:pt idx="0">
                  <c:v>Ziyaretçi Sayısı</c:v>
                </c:pt>
              </c:strCache>
            </c:strRef>
          </c:tx>
          <c:spPr>
            <a:solidFill>
              <a:schemeClr val="accent1">
                <a:tint val="95000"/>
              </a:schemeClr>
            </a:solidFill>
            <a:ln w="9525" cap="flat" cmpd="sng" algn="ctr">
              <a:solidFill>
                <a:schemeClr val="accent1"/>
              </a:solidFill>
              <a:prstDash val="solid"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cene3d>
              <a:camera prst="orthographicFront" fov="0">
                <a:rot lat="0" lon="0" rev="0"/>
              </a:camera>
              <a:lightRig rig="threePt" dir="t">
                <a:rot lat="0" lon="0" rev="0"/>
              </a:lightRig>
            </a:scene3d>
            <a:sp3d contourW="9525" prstMaterial="matte">
              <a:bevelT w="0" h="0"/>
              <a:contourClr>
                <a:schemeClr val="accent1">
                  <a:shade val="70000"/>
                  <a:satMod val="105000"/>
                </a:schemeClr>
              </a:contourClr>
            </a:sp3d>
          </c:spPr>
          <c:dLbls>
            <c:dLbl>
              <c:idx val="0"/>
              <c:layout>
                <c:manualLayout>
                  <c:x val="6.0816997345122708E-3"/>
                  <c:y val="-4.0907892572058346E-2"/>
                </c:manualLayout>
              </c:layout>
              <c:showVal val="1"/>
            </c:dLbl>
            <c:dLbl>
              <c:idx val="1"/>
              <c:layout>
                <c:manualLayout>
                  <c:x val="3.0408498672561306E-3"/>
                  <c:y val="-4.7201414506221194E-2"/>
                </c:manualLayout>
              </c:layout>
              <c:showVal val="1"/>
            </c:dLbl>
            <c:dLbl>
              <c:idx val="2"/>
              <c:layout>
                <c:manualLayout>
                  <c:x val="-4.5612748008841981E-3"/>
                  <c:y val="-3.1467609670814155E-2"/>
                </c:manualLayout>
              </c:layout>
              <c:showVal val="1"/>
            </c:dLbl>
            <c:dLbl>
              <c:idx val="3"/>
              <c:layout>
                <c:manualLayout>
                  <c:x val="0"/>
                  <c:y val="-2.8320848703732731E-2"/>
                </c:manualLayout>
              </c:layout>
              <c:showVal val="1"/>
            </c:dLbl>
            <c:showVal val="1"/>
          </c:dLbls>
          <c:cat>
            <c:numRef>
              <c:f>Sayfa1!$A$29:$A$32</c:f>
              <c:numCache>
                <c:formatCode>General</c:formatCod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numCache>
            </c:numRef>
          </c:cat>
          <c:val>
            <c:numRef>
              <c:f>Sayfa1!$B$29:$B$32</c:f>
              <c:numCache>
                <c:formatCode>#,##0</c:formatCode>
                <c:ptCount val="4"/>
                <c:pt idx="0">
                  <c:v>464797</c:v>
                </c:pt>
                <c:pt idx="1">
                  <c:v>879867</c:v>
                </c:pt>
                <c:pt idx="2">
                  <c:v>3496924</c:v>
                </c:pt>
                <c:pt idx="3">
                  <c:v>4322570</c:v>
                </c:pt>
              </c:numCache>
            </c:numRef>
          </c:val>
        </c:ser>
        <c:shape val="box"/>
        <c:axId val="36686848"/>
        <c:axId val="36758272"/>
        <c:axId val="0"/>
      </c:bar3DChart>
      <c:catAx>
        <c:axId val="36686848"/>
        <c:scaling>
          <c:orientation val="minMax"/>
        </c:scaling>
        <c:axPos val="b"/>
        <c:numFmt formatCode="General" sourceLinked="1"/>
        <c:tickLblPos val="nextTo"/>
        <c:crossAx val="36758272"/>
        <c:crosses val="autoZero"/>
        <c:auto val="1"/>
        <c:lblAlgn val="ctr"/>
        <c:lblOffset val="100"/>
      </c:catAx>
      <c:valAx>
        <c:axId val="36758272"/>
        <c:scaling>
          <c:orientation val="minMax"/>
        </c:scaling>
        <c:axPos val="l"/>
        <c:majorGridlines/>
        <c:numFmt formatCode="#,##0" sourceLinked="1"/>
        <c:tickLblPos val="nextTo"/>
        <c:crossAx val="36686848"/>
        <c:crosses val="autoZero"/>
        <c:crossBetween val="between"/>
      </c:valAx>
    </c:plotArea>
    <c:plotVisOnly val="1"/>
  </c:chart>
  <c:txPr>
    <a:bodyPr/>
    <a:lstStyle/>
    <a:p>
      <a:pPr>
        <a:defRPr sz="1800">
          <a:latin typeface="Calibri" pitchFamily="34" charset="0"/>
          <a:cs typeface="Calibri" pitchFamily="34" charset="0"/>
        </a:defRPr>
      </a:pPr>
      <a:endParaRPr lang="tr-T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chart>
    <c:view3D>
      <c:rAngAx val="1"/>
    </c:view3D>
    <c:plotArea>
      <c:layout/>
      <c:bar3DChart>
        <c:barDir val="col"/>
        <c:grouping val="clustered"/>
        <c:ser>
          <c:idx val="1"/>
          <c:order val="0"/>
          <c:spPr>
            <a:solidFill>
              <a:schemeClr val="accent1">
                <a:tint val="95000"/>
              </a:schemeClr>
            </a:solidFill>
            <a:ln w="9525" cap="flat" cmpd="sng" algn="ctr">
              <a:solidFill>
                <a:schemeClr val="accent1"/>
              </a:solidFill>
              <a:prstDash val="solid"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cene3d>
              <a:camera prst="orthographicFront" fov="0">
                <a:rot lat="0" lon="0" rev="0"/>
              </a:camera>
              <a:lightRig rig="threePt" dir="t">
                <a:rot lat="0" lon="0" rev="0"/>
              </a:lightRig>
            </a:scene3d>
            <a:sp3d contourW="9525" prstMaterial="matte">
              <a:bevelT w="0" h="0"/>
              <a:contourClr>
                <a:schemeClr val="accent1">
                  <a:shade val="70000"/>
                  <a:satMod val="105000"/>
                </a:schemeClr>
              </a:contourClr>
            </a:sp3d>
          </c:spPr>
          <c:dLbls>
            <c:dLbl>
              <c:idx val="0"/>
              <c:layout>
                <c:manualLayout>
                  <c:x val="3.7367761606735056E-3"/>
                  <c:y val="-2.4952944821022588E-2"/>
                </c:manualLayout>
              </c:layout>
              <c:showVal val="1"/>
            </c:dLbl>
            <c:dLbl>
              <c:idx val="1"/>
              <c:layout>
                <c:manualLayout>
                  <c:x val="3.7367761606735056E-3"/>
                  <c:y val="-2.2171013562404217E-2"/>
                </c:manualLayout>
              </c:layout>
              <c:showVal val="1"/>
            </c:dLbl>
            <c:dLbl>
              <c:idx val="2"/>
              <c:layout>
                <c:manualLayout>
                  <c:x val="5.8789764100285174E-3"/>
                  <c:y val="-4.9039996063357578E-2"/>
                </c:manualLayout>
              </c:layout>
              <c:showVal val="1"/>
            </c:dLbl>
            <c:dLbl>
              <c:idx val="3"/>
              <c:layout>
                <c:manualLayout>
                  <c:x val="-3.9193176066856811E-3"/>
                  <c:y val="-3.1285962402828188E-2"/>
                </c:manualLayout>
              </c:layout>
              <c:showVal val="1"/>
            </c:dLbl>
            <c:dLbl>
              <c:idx val="4"/>
              <c:layout>
                <c:manualLayout>
                  <c:x val="3.9193176066856811E-3"/>
                  <c:y val="-5.4030696863994677E-2"/>
                </c:manualLayout>
              </c:layout>
              <c:showVal val="1"/>
            </c:dLbl>
            <c:showVal val="1"/>
          </c:dLbls>
          <c:cat>
            <c:numRef>
              <c:f>Sayfa1!$A$2:$A$6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Sayfa1!$B$2:$B$6</c:f>
              <c:numCache>
                <c:formatCode>General</c:formatCode>
                <c:ptCount val="5"/>
                <c:pt idx="0">
                  <c:v>44897</c:v>
                </c:pt>
                <c:pt idx="1">
                  <c:v>75405</c:v>
                </c:pt>
                <c:pt idx="2">
                  <c:v>103964</c:v>
                </c:pt>
                <c:pt idx="3">
                  <c:v>128918</c:v>
                </c:pt>
                <c:pt idx="4">
                  <c:v>141180</c:v>
                </c:pt>
              </c:numCache>
            </c:numRef>
          </c:val>
        </c:ser>
        <c:shape val="box"/>
        <c:axId val="62006784"/>
        <c:axId val="62008320"/>
        <c:axId val="0"/>
      </c:bar3DChart>
      <c:catAx>
        <c:axId val="62006784"/>
        <c:scaling>
          <c:orientation val="minMax"/>
        </c:scaling>
        <c:axPos val="b"/>
        <c:numFmt formatCode="General" sourceLinked="1"/>
        <c:tickLblPos val="nextTo"/>
        <c:crossAx val="62008320"/>
        <c:crosses val="autoZero"/>
        <c:auto val="1"/>
        <c:lblAlgn val="ctr"/>
        <c:lblOffset val="100"/>
      </c:catAx>
      <c:valAx>
        <c:axId val="62008320"/>
        <c:scaling>
          <c:orientation val="minMax"/>
        </c:scaling>
        <c:axPos val="l"/>
        <c:majorGridlines/>
        <c:numFmt formatCode="General" sourceLinked="1"/>
        <c:tickLblPos val="nextTo"/>
        <c:crossAx val="62006784"/>
        <c:crosses val="autoZero"/>
        <c:crossBetween val="between"/>
      </c:valAx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842E2B5-4597-469A-A125-564895DAA77A}" type="datetimeFigureOut">
              <a:rPr lang="tr-TR"/>
              <a:pPr>
                <a:defRPr/>
              </a:pPr>
              <a:t>25.05.2012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smtClean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A3D2D54-4E3F-4D2F-8BCA-664C548557F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3D2D54-4E3F-4D2F-8BCA-664C548557F0}" type="slidenum">
              <a:rPr lang="tr-TR" smtClean="0"/>
              <a:pPr>
                <a:defRPr/>
              </a:pPr>
              <a:t>10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Hukuki Zemin</a:t>
            </a:r>
            <a:r>
              <a:rPr lang="tr-TR" baseline="0" dirty="0" smtClean="0"/>
              <a:t> arama çalışmaları sonunda tezin erişime açılabilmesi için: tez yazarından izin alınması gerekliliği sonucuna varılmıştır.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3D2D54-4E3F-4D2F-8BCA-664C548557F0}" type="slidenum">
              <a:rPr lang="tr-TR" smtClean="0"/>
              <a:pPr>
                <a:defRPr/>
              </a:pPr>
              <a:t>13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4 Dikdörtgen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5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6 Dikdörtgen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9 Dikdörtgen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11 Dikdörtgen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12 Oval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13 Oval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5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1D4173-C029-4342-A761-3ED72771E7EF}" type="datetime1">
              <a:rPr lang="tr-TR"/>
              <a:pPr>
                <a:defRPr/>
              </a:pPr>
              <a:t>25.05.2012</a:t>
            </a:fld>
            <a:endParaRPr lang="tr-TR"/>
          </a:p>
        </p:txBody>
      </p:sp>
      <p:sp>
        <p:nvSpPr>
          <p:cNvPr id="16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DAİRE BAŞKANLIĞI/BİRİM</a:t>
            </a:r>
          </a:p>
        </p:txBody>
      </p:sp>
      <p:sp>
        <p:nvSpPr>
          <p:cNvPr id="17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0985AA3A-82D7-45B9-813F-2D0B8EFB6B5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B73CF-2924-443F-87C0-D841A7DCDFB5}" type="datetime1">
              <a:rPr lang="tr-TR"/>
              <a:pPr>
                <a:defRPr/>
              </a:pPr>
              <a:t>25.05.2012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DAİRE BAŞKANLIĞI/BİRİM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66BB1-7FBA-476D-8DC3-ECE24C91D22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4 Dikdörtgen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5 Dikdörtgen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6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8 Dikdörtgen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10 Oval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11 Oval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3" name="5 Slayt Numarası Yer Tutucusu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ED6E0-7442-4FDE-97A8-7D121567DB2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14" name="3 Veri Yer Tutucusu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60C94-C146-44B8-BF82-54F430940530}" type="datetime1">
              <a:rPr lang="tr-TR"/>
              <a:pPr>
                <a:defRPr/>
              </a:pPr>
              <a:t>25.05.2012</a:t>
            </a:fld>
            <a:endParaRPr lang="tr-TR"/>
          </a:p>
        </p:txBody>
      </p:sp>
      <p:sp>
        <p:nvSpPr>
          <p:cNvPr id="15" name="4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DAİRE BAŞKANLIĞI/BİRİM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53740-70E6-41DC-AEEC-86CBE266149F}" type="datetime1">
              <a:rPr lang="tr-TR"/>
              <a:pPr>
                <a:defRPr/>
              </a:pPr>
              <a:t>25.05.2012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DAİRE BAŞKANLIĞI/BİRİM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F66DA-BB04-4D1B-BAF8-49601627E5F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4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5 Dikdörtgen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6 Dikdörtgen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8 Dikdörtgen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9 Dikdörtgen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10 Dikdörtgen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12 Oval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13 Oval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5" name="4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DAİRE BAŞKANLIĞI/BİRİM</a:t>
            </a:r>
          </a:p>
        </p:txBody>
      </p:sp>
      <p:sp>
        <p:nvSpPr>
          <p:cNvPr id="16" name="3 Veri Yer Tutucusu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8A4C09-7A1E-4968-950F-C6977A1DDE40}" type="datetime1">
              <a:rPr lang="tr-TR"/>
              <a:pPr>
                <a:defRPr/>
              </a:pPr>
              <a:t>25.05.2012</a:t>
            </a:fld>
            <a:endParaRPr lang="tr-TR"/>
          </a:p>
        </p:txBody>
      </p:sp>
      <p:sp>
        <p:nvSpPr>
          <p:cNvPr id="17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7F47795-DC11-46A9-A667-344E4D63B1E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üz Bağlayıcı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" name="9 İçerik Yer Tutucusu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4 Veri Yer Tutucusu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05879-B501-45E4-98FC-A68E6AF91B73}" type="datetime1">
              <a:rPr lang="tr-TR"/>
              <a:pPr>
                <a:defRPr/>
              </a:pPr>
              <a:t>25.05.2012</a:t>
            </a:fld>
            <a:endParaRPr lang="tr-TR"/>
          </a:p>
        </p:txBody>
      </p:sp>
      <p:sp>
        <p:nvSpPr>
          <p:cNvPr id="7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DAİRE BAŞKANLIĞI/BİRİM</a:t>
            </a:r>
          </a:p>
        </p:txBody>
      </p:sp>
      <p:sp>
        <p:nvSpPr>
          <p:cNvPr id="8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A85CB-8679-4805-891D-0F5B76200C2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8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9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10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12 Dikdörtgen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14 Dikdörtgen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15 Oval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16 Oval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4" name="23 İçerik Yer Tutucusu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26" name="25 İçerik Yer Tutucusu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23" name="22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8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5AC7A-8EF1-41A5-8498-7DCA7F2FB9CB}" type="datetime1">
              <a:rPr lang="tr-TR"/>
              <a:pPr>
                <a:defRPr/>
              </a:pPr>
              <a:t>25.05.2012</a:t>
            </a:fld>
            <a:endParaRPr lang="tr-TR"/>
          </a:p>
        </p:txBody>
      </p:sp>
      <p:sp>
        <p:nvSpPr>
          <p:cNvPr id="19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DAİRE BAŞKANLIĞI/BİRİM</a:t>
            </a:r>
          </a:p>
        </p:txBody>
      </p:sp>
      <p:sp>
        <p:nvSpPr>
          <p:cNvPr id="20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A0F70FE-98F1-4205-87DB-AC104ADF456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1DF4A-009B-4C16-ABD9-4FB68FF8D6E5}" type="datetime1">
              <a:rPr lang="tr-TR"/>
              <a:pPr>
                <a:defRPr/>
              </a:pPr>
              <a:t>25.05.2012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DAİRE BAŞKANLIĞI/BİRİM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1B6CB-929D-43CA-8605-EE707ABE95F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2 Dikdörtgen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" name="3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4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5 Dikdörtgen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6 Dikdörtgen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BC89A-4AFB-4EE2-9CE5-61974C1413CE}" type="datetime1">
              <a:rPr lang="tr-TR"/>
              <a:pPr>
                <a:defRPr/>
              </a:pPr>
              <a:t>25.05.2012</a:t>
            </a:fld>
            <a:endParaRPr lang="tr-TR"/>
          </a:p>
        </p:txBody>
      </p:sp>
      <p:sp>
        <p:nvSpPr>
          <p:cNvPr id="9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DAİRE BAŞKANLIĞI/BİRİM</a:t>
            </a:r>
          </a:p>
        </p:txBody>
      </p:sp>
      <p:sp>
        <p:nvSpPr>
          <p:cNvPr id="10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389E79B-CEB8-4FB3-A56D-1F543347BA3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5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6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8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10 Dikdörtgen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12 Oval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13 Oval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14 Dikdörtgen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19 İçerik Yer Tutucusu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6" name="6 Slayt Numarası Yer Tutucusu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C31396E3-ECC5-4FED-BCAE-E33432E91A4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17" name="4 Veri Yer Tutucusu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084CB-3CBF-48DE-B7B9-91F08E926E68}" type="datetime1">
              <a:rPr lang="tr-TR"/>
              <a:pPr>
                <a:defRPr/>
              </a:pPr>
              <a:t>25.05.2012</a:t>
            </a:fld>
            <a:endParaRPr lang="tr-TR"/>
          </a:p>
        </p:txBody>
      </p:sp>
      <p:sp>
        <p:nvSpPr>
          <p:cNvPr id="18" name="5 Altbilgi Yer Tutucusu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DAİRE BAŞKANLIĞI/BİRİM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5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6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8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9 Dikdörtgen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11 Dikdörtgen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12 Oval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13 Oval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14 Dikdörtgen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6 Slayt Numarası Yer Tutucusu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A0A4B0-430A-48BF-A39E-7E1ED6EC0E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17" name="4 Veri Yer Tutucusu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0472F1-BE0B-46D5-A39C-0EEAB487FFB2}" type="datetime1">
              <a:rPr lang="tr-TR"/>
              <a:pPr>
                <a:defRPr/>
              </a:pPr>
              <a:t>25.05.2012</a:t>
            </a:fld>
            <a:endParaRPr lang="tr-TR"/>
          </a:p>
        </p:txBody>
      </p:sp>
      <p:sp>
        <p:nvSpPr>
          <p:cNvPr id="18" name="5 Altbilgi Yer Tutucusu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DAİRE BAŞKANLIĞI/BİRİM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8 Dikdörtgen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D443679-ECA5-4387-87AC-40302E58340E}" type="datetime1">
              <a:rPr lang="tr-TR"/>
              <a:pPr>
                <a:defRPr/>
              </a:pPr>
              <a:t>25.05.2012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tr-TR"/>
              <a:t>DAİRE BAŞKANLIĞI/BİRİM</a:t>
            </a:r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11 Oval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14 Oval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accent3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07098D-DF19-463D-B062-B4C9E990F59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1038" name="21 Başlık Yer Tutucusu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  <a:endParaRPr lang="en-US" smtClean="0"/>
          </a:p>
        </p:txBody>
      </p:sp>
      <p:sp>
        <p:nvSpPr>
          <p:cNvPr id="1039" name="12 Metin Yer Tutucusu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9" r:id="rId1"/>
    <p:sldLayoutId id="2147484190" r:id="rId2"/>
    <p:sldLayoutId id="2147484191" r:id="rId3"/>
    <p:sldLayoutId id="2147484192" r:id="rId4"/>
    <p:sldLayoutId id="2147484193" r:id="rId5"/>
    <p:sldLayoutId id="2147484194" r:id="rId6"/>
    <p:sldLayoutId id="2147484195" r:id="rId7"/>
    <p:sldLayoutId id="2147484196" r:id="rId8"/>
    <p:sldLayoutId id="2147484197" r:id="rId9"/>
    <p:sldLayoutId id="2147484198" r:id="rId10"/>
    <p:sldLayoutId id="214748419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AB2627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AB2627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AB2627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AB2627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AB2627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AB2627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AB2627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AB2627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AB2627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964305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4.gif"/><Relationship Id="rId9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5 Metin kutusu"/>
          <p:cNvSpPr txBox="1">
            <a:spLocks noChangeArrowheads="1"/>
          </p:cNvSpPr>
          <p:nvPr/>
        </p:nvSpPr>
        <p:spPr bwMode="auto">
          <a:xfrm>
            <a:off x="1115616" y="404664"/>
            <a:ext cx="792088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accent1"/>
              </a:buClr>
              <a:buSzPct val="85000"/>
              <a:defRPr/>
            </a:pPr>
            <a:r>
              <a:rPr lang="tr-TR" sz="2800" b="1" cap="all" spc="250" dirty="0">
                <a:solidFill>
                  <a:schemeClr val="tx2"/>
                </a:solidFill>
                <a:latin typeface="+mn-lt"/>
                <a:cs typeface="+mn-cs"/>
              </a:rPr>
              <a:t>TÜBİTAK ULAKBİM EKUAL VIII. YILLIK TOPLANTISI</a:t>
            </a:r>
          </a:p>
        </p:txBody>
      </p:sp>
      <p:sp>
        <p:nvSpPr>
          <p:cNvPr id="6" name="Text Box 4"/>
          <p:cNvSpPr txBox="1">
            <a:spLocks noGrp="1" noChangeArrowheads="1"/>
          </p:cNvSpPr>
          <p:nvPr>
            <p:ph type="subTitle" idx="1"/>
          </p:nvPr>
        </p:nvSpPr>
        <p:spPr>
          <a:xfrm>
            <a:off x="179388" y="2565400"/>
            <a:ext cx="8964612" cy="1557349"/>
          </a:xfrm>
        </p:spPr>
        <p:txBody>
          <a:bodyPr>
            <a:spAutoFit/>
          </a:bodyPr>
          <a:lstStyle/>
          <a:p>
            <a:pPr>
              <a:defRPr/>
            </a:pPr>
            <a:endParaRPr lang="tr-TR" sz="2800" dirty="0" smtClean="0"/>
          </a:p>
          <a:p>
            <a:pPr>
              <a:defRPr/>
            </a:pPr>
            <a:r>
              <a:rPr lang="tr-TR" sz="2800" dirty="0" smtClean="0"/>
              <a:t>YÖK Ulusal Tez </a:t>
            </a:r>
            <a:r>
              <a:rPr lang="tr-TR" sz="2800" dirty="0" err="1" smtClean="0"/>
              <a:t>Merkezİ</a:t>
            </a:r>
            <a:r>
              <a:rPr lang="tr-TR" sz="2800" dirty="0" smtClean="0"/>
              <a:t> </a:t>
            </a:r>
          </a:p>
          <a:p>
            <a:pPr>
              <a:defRPr/>
            </a:pPr>
            <a:r>
              <a:rPr lang="tr-TR" sz="2800" dirty="0" err="1" smtClean="0"/>
              <a:t>Açik</a:t>
            </a:r>
            <a:r>
              <a:rPr lang="tr-TR" sz="2800" dirty="0" smtClean="0"/>
              <a:t> erİŞİM </a:t>
            </a:r>
            <a:r>
              <a:rPr lang="tr-TR" sz="2800" dirty="0" err="1" smtClean="0"/>
              <a:t>arşİVİ</a:t>
            </a:r>
            <a:endParaRPr lang="tr-TR" sz="4000" dirty="0"/>
          </a:p>
        </p:txBody>
      </p:sp>
      <p:pic>
        <p:nvPicPr>
          <p:cNvPr id="13316" name="Resim 1" descr="yok_logo_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37759"/>
            <a:ext cx="1296144" cy="1535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1 Veri Yer Tutucusu"/>
          <p:cNvSpPr>
            <a:spLocks noGrp="1"/>
          </p:cNvSpPr>
          <p:nvPr>
            <p:ph type="dt" sz="quarter" idx="10"/>
          </p:nvPr>
        </p:nvSpPr>
        <p:spPr bwMode="auto">
          <a:xfrm>
            <a:off x="2987824" y="6381750"/>
            <a:ext cx="2736304" cy="476250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1200" dirty="0" smtClean="0">
                <a:latin typeface="Times New Roman" pitchFamily="18" charset="0"/>
                <a:cs typeface="Times New Roman" pitchFamily="18" charset="0"/>
              </a:rPr>
              <a:t>28-30 MAYIS 2012 ANTALYA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1 Veri Yer Tutucusu"/>
          <p:cNvSpPr txBox="1">
            <a:spLocks/>
          </p:cNvSpPr>
          <p:nvPr/>
        </p:nvSpPr>
        <p:spPr bwMode="auto">
          <a:xfrm>
            <a:off x="7380288" y="6376988"/>
            <a:ext cx="1311275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5202F49B-A7A1-4E3C-9FCF-0BAABC60B65C}" type="datetime1">
              <a:rPr lang="tr-TR" sz="12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algn="r">
                <a:defRPr/>
              </a:pPr>
              <a:t>25.05.2012</a:t>
            </a:fld>
            <a:endParaRPr lang="tr-TR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9" name="8 Metin kutusu"/>
          <p:cNvSpPr txBox="1">
            <a:spLocks noChangeArrowheads="1"/>
          </p:cNvSpPr>
          <p:nvPr/>
        </p:nvSpPr>
        <p:spPr bwMode="auto">
          <a:xfrm>
            <a:off x="2051050" y="4797425"/>
            <a:ext cx="475297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tr-TR"/>
          </a:p>
          <a:p>
            <a:pPr algn="ctr"/>
            <a:r>
              <a:rPr lang="tr-TR"/>
              <a:t>Ahmet KAHRAMAN </a:t>
            </a:r>
          </a:p>
          <a:p>
            <a:pPr algn="ctr"/>
            <a:r>
              <a:rPr lang="tr-TR"/>
              <a:t>YÖK Yayın ve Dokümantasyon</a:t>
            </a:r>
          </a:p>
          <a:p>
            <a:pPr algn="ctr"/>
            <a:r>
              <a:rPr lang="tr-TR"/>
              <a:t>Dairesi Başkanı</a:t>
            </a:r>
          </a:p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300788"/>
            <a:ext cx="360362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D297E8-6571-4D60-86F1-69A9B349D916}" type="slidenum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Line 8"/>
          <p:cNvSpPr>
            <a:spLocks noChangeShapeType="1"/>
          </p:cNvSpPr>
          <p:nvPr/>
        </p:nvSpPr>
        <p:spPr bwMode="auto">
          <a:xfrm>
            <a:off x="250825" y="620713"/>
            <a:ext cx="8569325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6388" name="Rectangle 3"/>
          <p:cNvSpPr txBox="1">
            <a:spLocks noChangeArrowheads="1"/>
          </p:cNvSpPr>
          <p:nvPr/>
        </p:nvSpPr>
        <p:spPr bwMode="auto">
          <a:xfrm>
            <a:off x="214313" y="852488"/>
            <a:ext cx="8750300" cy="516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tr-TR" sz="2000" dirty="0"/>
              <a:t>    </a:t>
            </a:r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>
              <a:defRPr/>
            </a:pPr>
            <a:r>
              <a:rPr lang="tr-TR" sz="2000" b="1" dirty="0"/>
              <a:t>   		</a:t>
            </a:r>
          </a:p>
        </p:txBody>
      </p:sp>
      <p:sp>
        <p:nvSpPr>
          <p:cNvPr id="10" name="1 Veri Yer Tutucusu"/>
          <p:cNvSpPr>
            <a:spLocks noGrp="1"/>
          </p:cNvSpPr>
          <p:nvPr>
            <p:ph type="dt" sz="quarter" idx="10"/>
          </p:nvPr>
        </p:nvSpPr>
        <p:spPr bwMode="auto">
          <a:xfrm>
            <a:off x="7667625" y="6381750"/>
            <a:ext cx="95250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02F49B-A7A1-4E3C-9FCF-0BAABC60B65C}" type="datetime1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25.05.2012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Resim 1" descr="yok_logo_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0"/>
            <a:ext cx="10001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Dikdörtgen"/>
          <p:cNvSpPr/>
          <p:nvPr/>
        </p:nvSpPr>
        <p:spPr>
          <a:xfrm>
            <a:off x="179512" y="692696"/>
            <a:ext cx="878497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Clr>
                <a:schemeClr val="tx1"/>
              </a:buClr>
              <a:buSzPct val="85000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3.	TEZLERİN DERLENMESİ VE ERİŞİME AÇILMASI </a:t>
            </a:r>
          </a:p>
          <a:p>
            <a:pPr marL="914400" lvl="1" indent="-457200">
              <a:buClr>
                <a:schemeClr val="tx1"/>
              </a:buClr>
              <a:buSzPct val="85000"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914400" lvl="1" indent="-457200">
              <a:buClr>
                <a:schemeClr val="tx1"/>
              </a:buClr>
              <a:buSzPct val="85000"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	</a:t>
            </a:r>
          </a:p>
        </p:txBody>
      </p:sp>
      <p:sp>
        <p:nvSpPr>
          <p:cNvPr id="14" name="5 Metin kutusu"/>
          <p:cNvSpPr txBox="1">
            <a:spLocks noChangeArrowheads="1"/>
          </p:cNvSpPr>
          <p:nvPr/>
        </p:nvSpPr>
        <p:spPr bwMode="auto">
          <a:xfrm>
            <a:off x="1258888" y="188640"/>
            <a:ext cx="7705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1600" dirty="0" smtClean="0"/>
              <a:t>YÖK ULUSAL TEZ MERKEZİ AÇIK ERİŞİM ARŞİVİ</a:t>
            </a:r>
            <a:endParaRPr lang="tr-TR" sz="1600" b="1" dirty="0"/>
          </a:p>
        </p:txBody>
      </p:sp>
      <p:sp>
        <p:nvSpPr>
          <p:cNvPr id="15" name="1 Veri Yer Tutucusu"/>
          <p:cNvSpPr txBox="1">
            <a:spLocks/>
          </p:cNvSpPr>
          <p:nvPr/>
        </p:nvSpPr>
        <p:spPr bwMode="auto">
          <a:xfrm>
            <a:off x="179512" y="6381750"/>
            <a:ext cx="8784976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TÜBİTAK – ULAKBİM  EKUAL VIII. YILLIK TOPLANTISI </a:t>
            </a:r>
            <a:r>
              <a:rPr kumimoji="0" lang="tr-T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28-30 MAYIS 2012 ANTALYA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cxnSp>
        <p:nvCxnSpPr>
          <p:cNvPr id="24" name="23 Düz Ok Bağlayıcısı"/>
          <p:cNvCxnSpPr>
            <a:endCxn id="1050" idx="1"/>
          </p:cNvCxnSpPr>
          <p:nvPr/>
        </p:nvCxnSpPr>
        <p:spPr>
          <a:xfrm>
            <a:off x="1691680" y="2256028"/>
            <a:ext cx="1152128" cy="10353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25 Düz Ok Bağlayıcısı"/>
          <p:cNvCxnSpPr>
            <a:stCxn id="1050" idx="3"/>
          </p:cNvCxnSpPr>
          <p:nvPr/>
        </p:nvCxnSpPr>
        <p:spPr>
          <a:xfrm flipV="1">
            <a:off x="4820072" y="2293730"/>
            <a:ext cx="616024" cy="6583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040" name="Picture 16" descr="C:\Users\ahmet.kahraman\AppData\Local\Microsoft\Windows\Temporary Internet Files\Content.IE5\1UYRXVL1\MM90018558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4221088"/>
            <a:ext cx="1080120" cy="657225"/>
          </a:xfrm>
          <a:prstGeom prst="rect">
            <a:avLst/>
          </a:prstGeom>
          <a:noFill/>
        </p:spPr>
      </p:pic>
      <p:cxnSp>
        <p:nvCxnSpPr>
          <p:cNvPr id="33" name="32 Düz Ok Bağlayıcısı"/>
          <p:cNvCxnSpPr>
            <a:endCxn id="1041" idx="3"/>
          </p:cNvCxnSpPr>
          <p:nvPr/>
        </p:nvCxnSpPr>
        <p:spPr>
          <a:xfrm rot="5400000">
            <a:off x="6534363" y="3482861"/>
            <a:ext cx="1547883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041" name="Picture 17" descr="C:\Users\ahmet.kahraman\Desktop\untitled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73799" y="4221088"/>
            <a:ext cx="1274465" cy="791510"/>
          </a:xfrm>
          <a:prstGeom prst="rect">
            <a:avLst/>
          </a:prstGeom>
          <a:noFill/>
        </p:spPr>
      </p:pic>
      <p:cxnSp>
        <p:nvCxnSpPr>
          <p:cNvPr id="41" name="40 Düz Ok Bağlayıcısı"/>
          <p:cNvCxnSpPr>
            <a:stCxn id="1040" idx="1"/>
          </p:cNvCxnSpPr>
          <p:nvPr/>
        </p:nvCxnSpPr>
        <p:spPr>
          <a:xfrm rot="10800000" flipV="1">
            <a:off x="2627784" y="4549701"/>
            <a:ext cx="1872208" cy="46347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044" name="Picture 20" descr="C:\Program Files\Microsoft Office\MEDIA\CAGCAT10\j0300520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552" y="3789040"/>
            <a:ext cx="2011989" cy="1800200"/>
          </a:xfrm>
          <a:prstGeom prst="rect">
            <a:avLst/>
          </a:prstGeom>
          <a:noFill/>
        </p:spPr>
      </p:pic>
      <p:pic>
        <p:nvPicPr>
          <p:cNvPr id="1045" name="Picture 21" descr="C:\Users\ahmet.kahraman\AppData\Local\Microsoft\Windows\Temporary Internet Files\Content.IE5\ZV3T48X5\MC900216568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536" y="1556792"/>
            <a:ext cx="1133634" cy="1262126"/>
          </a:xfrm>
          <a:prstGeom prst="rect">
            <a:avLst/>
          </a:prstGeom>
          <a:noFill/>
        </p:spPr>
      </p:pic>
      <p:pic>
        <p:nvPicPr>
          <p:cNvPr id="1050" name="Picture 26" descr="C:\Users\ahmet.kahraman\AppData\Local\Microsoft\Windows\Temporary Internet Files\Content.IE5\ERQJHQUN\MP900433198[1]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843808" y="1700808"/>
            <a:ext cx="1976264" cy="1317509"/>
          </a:xfrm>
          <a:prstGeom prst="rect">
            <a:avLst/>
          </a:prstGeom>
          <a:noFill/>
        </p:spPr>
      </p:pic>
      <p:pic>
        <p:nvPicPr>
          <p:cNvPr id="1026" name="Picture 2" descr="C:\Users\ahmet.kahraman\AppData\Local\Microsoft\Windows\Temporary Internet Files\Content.IE5\DEJCK1GB\MC900056473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508104" y="1412776"/>
            <a:ext cx="2646703" cy="1944216"/>
          </a:xfrm>
          <a:prstGeom prst="rect">
            <a:avLst/>
          </a:prstGeom>
          <a:noFill/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300788"/>
            <a:ext cx="360362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D297E8-6571-4D60-86F1-69A9B349D916}" type="slidenum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Line 8"/>
          <p:cNvSpPr>
            <a:spLocks noChangeShapeType="1"/>
          </p:cNvSpPr>
          <p:nvPr/>
        </p:nvSpPr>
        <p:spPr bwMode="auto">
          <a:xfrm>
            <a:off x="250825" y="620713"/>
            <a:ext cx="8569325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6388" name="Rectangle 3"/>
          <p:cNvSpPr txBox="1">
            <a:spLocks noChangeArrowheads="1"/>
          </p:cNvSpPr>
          <p:nvPr/>
        </p:nvSpPr>
        <p:spPr bwMode="auto">
          <a:xfrm>
            <a:off x="214313" y="852488"/>
            <a:ext cx="8750300" cy="516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tr-TR" sz="2000" dirty="0"/>
              <a:t>    </a:t>
            </a:r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>
              <a:defRPr/>
            </a:pPr>
            <a:r>
              <a:rPr lang="tr-TR" sz="2000" b="1" dirty="0"/>
              <a:t>   		</a:t>
            </a:r>
          </a:p>
        </p:txBody>
      </p:sp>
      <p:sp>
        <p:nvSpPr>
          <p:cNvPr id="10" name="1 Veri Yer Tutucusu"/>
          <p:cNvSpPr>
            <a:spLocks noGrp="1"/>
          </p:cNvSpPr>
          <p:nvPr>
            <p:ph type="dt" sz="quarter" idx="10"/>
          </p:nvPr>
        </p:nvSpPr>
        <p:spPr bwMode="auto">
          <a:xfrm>
            <a:off x="7667625" y="6381750"/>
            <a:ext cx="95250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02F49B-A7A1-4E3C-9FCF-0BAABC60B65C}" type="datetime1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25.05.2012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Resim 1" descr="yok_logo_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0"/>
            <a:ext cx="10001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ontent Placeholder 2"/>
          <p:cNvSpPr txBox="1">
            <a:spLocks/>
          </p:cNvSpPr>
          <p:nvPr/>
        </p:nvSpPr>
        <p:spPr>
          <a:xfrm>
            <a:off x="107504" y="980728"/>
            <a:ext cx="8856662" cy="4752975"/>
          </a:xfrm>
          <a:prstGeom prst="rect">
            <a:avLst/>
          </a:prstGeom>
        </p:spPr>
        <p:txBody>
          <a:bodyPr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Mistral" pitchFamily="66" charset="0"/>
              <a:buAutoNum type="arabicPeriod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95536" y="908720"/>
            <a:ext cx="8496944" cy="5328592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buClr>
                <a:schemeClr val="tx1"/>
              </a:buClr>
              <a:buSzPct val="85000"/>
              <a:buAutoNum type="arabicPeriod" startAt="4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AÇIK ERİŞİM ÇALIŞMALARI</a:t>
            </a:r>
          </a:p>
          <a:p>
            <a:pPr marL="514350" lvl="0" indent="-514350" algn="just">
              <a:buClr>
                <a:schemeClr val="tx1"/>
              </a:buClr>
              <a:buSzPct val="85000"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514350" lvl="0" indent="-514350" algn="just">
              <a:buClr>
                <a:schemeClr val="tx1"/>
              </a:buClr>
              <a:buSzPct val="85000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Tezlerin tam metin erişime açılmasıyla ilgili olarak yazarlarından izin alınması çalışmaları, 2006 yılında tezlerin CD ortamında toplanması uygulaması ile başlatılmıştır.</a:t>
            </a:r>
          </a:p>
          <a:p>
            <a:pPr marL="514350" lvl="0" indent="-514350" algn="just">
              <a:buClr>
                <a:schemeClr val="tx1"/>
              </a:buClr>
              <a:buSzPct val="85000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 2007 yılında gerçekleştirilen Elektronik Tez Arşivi Projesi ile koleksiyonda bulunan </a:t>
            </a:r>
            <a:r>
              <a:rPr lang="tr-TR" sz="2800" b="1" dirty="0" smtClean="0">
                <a:latin typeface="Calibri" pitchFamily="34" charset="0"/>
                <a:cs typeface="Calibri" pitchFamily="34" charset="0"/>
              </a:rPr>
              <a:t>175.154</a:t>
            </a:r>
            <a:r>
              <a:rPr lang="tr-TR" sz="2800" dirty="0" smtClean="0">
                <a:latin typeface="Calibri" pitchFamily="34" charset="0"/>
                <a:cs typeface="Calibri" pitchFamily="34" charset="0"/>
              </a:rPr>
              <a:t> adet basılı tez sayısal ortama taşınmıştır.</a:t>
            </a:r>
          </a:p>
          <a:p>
            <a:pPr marL="514350" lvl="0" indent="-514350" algn="just">
              <a:buClr>
                <a:schemeClr val="tx1"/>
              </a:buClr>
              <a:buSzPct val="85000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Bu proje Ulusal Tez Merkezi Arşivi’nde bulunan bütün tezlerin açık erişime sunulması amacıyla gerçekleştirilmiştir.</a:t>
            </a:r>
          </a:p>
          <a:p>
            <a:pPr marL="514350" lvl="0" indent="-514350">
              <a:buClr>
                <a:schemeClr val="tx1"/>
              </a:buClr>
              <a:buSzPct val="85000"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lang="tr-TR" sz="2800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kumimoji="0" lang="tr-TR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5 Metin kutusu"/>
          <p:cNvSpPr txBox="1">
            <a:spLocks noChangeArrowheads="1"/>
          </p:cNvSpPr>
          <p:nvPr/>
        </p:nvSpPr>
        <p:spPr bwMode="auto">
          <a:xfrm>
            <a:off x="1258888" y="188640"/>
            <a:ext cx="7705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1600" dirty="0" smtClean="0"/>
              <a:t>YÖK ULUSAL TEZ MERKEZİ AÇIK ERİŞİM ARŞİVİ</a:t>
            </a:r>
            <a:endParaRPr lang="tr-TR" sz="1600" b="1" dirty="0"/>
          </a:p>
        </p:txBody>
      </p:sp>
      <p:sp>
        <p:nvSpPr>
          <p:cNvPr id="15" name="1 Veri Yer Tutucusu"/>
          <p:cNvSpPr txBox="1">
            <a:spLocks/>
          </p:cNvSpPr>
          <p:nvPr/>
        </p:nvSpPr>
        <p:spPr bwMode="auto">
          <a:xfrm>
            <a:off x="179512" y="6381750"/>
            <a:ext cx="8784976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TÜBİTAK – ULAKBİM  EKUAL VIII. YILLIK TOPLANTISI </a:t>
            </a:r>
            <a:r>
              <a:rPr kumimoji="0" lang="tr-T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28-30 MAYIS 2012 ANTALYA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300788"/>
            <a:ext cx="360362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D297E8-6571-4D60-86F1-69A9B349D916}" type="slidenum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Line 8"/>
          <p:cNvSpPr>
            <a:spLocks noChangeShapeType="1"/>
          </p:cNvSpPr>
          <p:nvPr/>
        </p:nvSpPr>
        <p:spPr bwMode="auto">
          <a:xfrm>
            <a:off x="250825" y="620713"/>
            <a:ext cx="8569325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6388" name="Rectangle 3"/>
          <p:cNvSpPr txBox="1">
            <a:spLocks noChangeArrowheads="1"/>
          </p:cNvSpPr>
          <p:nvPr/>
        </p:nvSpPr>
        <p:spPr bwMode="auto">
          <a:xfrm>
            <a:off x="214313" y="852488"/>
            <a:ext cx="8750300" cy="516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tr-TR" sz="2000" dirty="0"/>
              <a:t>    </a:t>
            </a:r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>
              <a:defRPr/>
            </a:pPr>
            <a:r>
              <a:rPr lang="tr-TR" sz="2000" b="1" dirty="0"/>
              <a:t>   		</a:t>
            </a:r>
          </a:p>
        </p:txBody>
      </p:sp>
      <p:sp>
        <p:nvSpPr>
          <p:cNvPr id="10" name="1 Veri Yer Tutucusu"/>
          <p:cNvSpPr>
            <a:spLocks noGrp="1"/>
          </p:cNvSpPr>
          <p:nvPr>
            <p:ph type="dt" sz="quarter" idx="10"/>
          </p:nvPr>
        </p:nvSpPr>
        <p:spPr bwMode="auto">
          <a:xfrm>
            <a:off x="7667625" y="6381750"/>
            <a:ext cx="95250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02F49B-A7A1-4E3C-9FCF-0BAABC60B65C}" type="datetime1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25.05.2012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Resim 1" descr="yok_logo_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0"/>
            <a:ext cx="10001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ontent Placeholder 2"/>
          <p:cNvSpPr txBox="1">
            <a:spLocks/>
          </p:cNvSpPr>
          <p:nvPr/>
        </p:nvSpPr>
        <p:spPr>
          <a:xfrm>
            <a:off x="107504" y="980728"/>
            <a:ext cx="8856662" cy="4752975"/>
          </a:xfrm>
          <a:prstGeom prst="rect">
            <a:avLst/>
          </a:prstGeom>
        </p:spPr>
        <p:txBody>
          <a:bodyPr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Mistral" pitchFamily="66" charset="0"/>
              <a:buAutoNum type="arabicPeriod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95536" y="908720"/>
            <a:ext cx="8496944" cy="5328592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buClr>
                <a:schemeClr val="tx1"/>
              </a:buClr>
              <a:buSzPct val="85000"/>
              <a:buAutoNum type="arabicPeriod" startAt="4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AÇIK ERİŞİM ÇALIŞMALARI</a:t>
            </a:r>
          </a:p>
          <a:p>
            <a:pPr marL="514350" lvl="0" indent="-514350" algn="just">
              <a:buClr>
                <a:schemeClr val="tx1"/>
              </a:buClr>
              <a:buSzPct val="85000"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514350" lvl="0" indent="-514350" algn="just">
              <a:buClr>
                <a:schemeClr val="tx1"/>
              </a:buClr>
              <a:buSzPct val="85000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01.01.2008 tarihinden itibaren tezlere açık erişim sağlanmıştır.</a:t>
            </a:r>
          </a:p>
          <a:p>
            <a:pPr marL="514350" lvl="0" indent="-514350" algn="just">
              <a:buClr>
                <a:schemeClr val="tx1"/>
              </a:buClr>
              <a:buSzPct val="85000"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514350" lvl="0" indent="-514350" algn="just">
              <a:buClr>
                <a:schemeClr val="tx1"/>
              </a:buClr>
              <a:buSzPct val="85000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Merkezimize 2006 yılından önce gelen tezlerin yayımlama izinleri bulunmaması ve bazı tez yazarlarının, telif hakları ihlali ile ilgili şikâyetleri sebebiyle yayımlama izni bulunmayan tezler erişime açılamamıştır</a:t>
            </a:r>
            <a:r>
              <a:rPr lang="tr-TR" sz="2800" dirty="0" smtClean="0"/>
              <a:t>.</a:t>
            </a:r>
          </a:p>
          <a:p>
            <a:pPr marL="514350" lvl="0" indent="-514350" algn="just">
              <a:buClr>
                <a:schemeClr val="tx1"/>
              </a:buClr>
              <a:buSzPct val="85000"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lang="tr-TR" sz="2800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kumimoji="0" lang="tr-TR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5 Metin kutusu"/>
          <p:cNvSpPr txBox="1">
            <a:spLocks noChangeArrowheads="1"/>
          </p:cNvSpPr>
          <p:nvPr/>
        </p:nvSpPr>
        <p:spPr bwMode="auto">
          <a:xfrm>
            <a:off x="1258888" y="188640"/>
            <a:ext cx="7705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1600" dirty="0" smtClean="0"/>
              <a:t>YÖK ULUSAL TEZ MERKEZİ AÇIK ERİŞİM ARŞİVİ</a:t>
            </a:r>
            <a:endParaRPr lang="tr-TR" sz="1600" b="1" dirty="0"/>
          </a:p>
        </p:txBody>
      </p:sp>
      <p:sp>
        <p:nvSpPr>
          <p:cNvPr id="15" name="1 Veri Yer Tutucusu"/>
          <p:cNvSpPr txBox="1">
            <a:spLocks/>
          </p:cNvSpPr>
          <p:nvPr/>
        </p:nvSpPr>
        <p:spPr bwMode="auto">
          <a:xfrm>
            <a:off x="179512" y="6381750"/>
            <a:ext cx="8784976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TÜBİTAK – ULAKBİM  EKUAL VIII. YILLIK TOPLANTISI </a:t>
            </a:r>
            <a:r>
              <a:rPr kumimoji="0" lang="tr-T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28-30 MAYIS 2012 ANTALYA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300788"/>
            <a:ext cx="360362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D297E8-6571-4D60-86F1-69A9B349D916}" type="slidenum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Line 8"/>
          <p:cNvSpPr>
            <a:spLocks noChangeShapeType="1"/>
          </p:cNvSpPr>
          <p:nvPr/>
        </p:nvSpPr>
        <p:spPr bwMode="auto">
          <a:xfrm>
            <a:off x="250825" y="620713"/>
            <a:ext cx="8569325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6388" name="Rectangle 3"/>
          <p:cNvSpPr txBox="1">
            <a:spLocks noChangeArrowheads="1"/>
          </p:cNvSpPr>
          <p:nvPr/>
        </p:nvSpPr>
        <p:spPr bwMode="auto">
          <a:xfrm>
            <a:off x="214313" y="852488"/>
            <a:ext cx="8750300" cy="516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tr-TR" sz="2000" dirty="0"/>
              <a:t>    </a:t>
            </a:r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>
              <a:defRPr/>
            </a:pPr>
            <a:r>
              <a:rPr lang="tr-TR" sz="2000" b="1" dirty="0"/>
              <a:t>   		</a:t>
            </a:r>
          </a:p>
        </p:txBody>
      </p:sp>
      <p:sp>
        <p:nvSpPr>
          <p:cNvPr id="10" name="1 Veri Yer Tutucusu"/>
          <p:cNvSpPr>
            <a:spLocks noGrp="1"/>
          </p:cNvSpPr>
          <p:nvPr>
            <p:ph type="dt" sz="quarter" idx="10"/>
          </p:nvPr>
        </p:nvSpPr>
        <p:spPr bwMode="auto">
          <a:xfrm>
            <a:off x="7667625" y="6381750"/>
            <a:ext cx="95250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02F49B-A7A1-4E3C-9FCF-0BAABC60B65C}" type="datetime1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25.05.2012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Resim 1" descr="yok_logo_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0"/>
            <a:ext cx="10001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ontent Placeholder 2"/>
          <p:cNvSpPr txBox="1">
            <a:spLocks/>
          </p:cNvSpPr>
          <p:nvPr/>
        </p:nvSpPr>
        <p:spPr>
          <a:xfrm>
            <a:off x="107504" y="980728"/>
            <a:ext cx="8856662" cy="4752975"/>
          </a:xfrm>
          <a:prstGeom prst="rect">
            <a:avLst/>
          </a:prstGeom>
        </p:spPr>
        <p:txBody>
          <a:bodyPr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Mistral" pitchFamily="66" charset="0"/>
              <a:buAutoNum type="arabicPeriod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95536" y="908720"/>
            <a:ext cx="8496944" cy="4104456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buClr>
                <a:schemeClr val="tx1"/>
              </a:buClr>
              <a:buSzPct val="85000"/>
              <a:buAutoNum type="arabicPeriod" startAt="4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AÇIK ERİŞİM ÇALIŞMALARI</a:t>
            </a:r>
          </a:p>
          <a:p>
            <a:pPr marL="514350" lvl="0" indent="-514350">
              <a:buClr>
                <a:schemeClr val="tx1"/>
              </a:buClr>
              <a:buSzPct val="85000"/>
              <a:buFontTx/>
              <a:buChar char="-"/>
              <a:defRPr/>
            </a:pPr>
            <a:r>
              <a:rPr lang="tr-TR" sz="2800" b="1" dirty="0" smtClean="0">
                <a:latin typeface="Calibri" pitchFamily="34" charset="0"/>
                <a:cs typeface="Calibri" pitchFamily="34" charset="0"/>
              </a:rPr>
              <a:t>Tezlerin Tamamının Erişime Açılması İçin  Yapılan Çalışmalar </a:t>
            </a:r>
          </a:p>
          <a:p>
            <a:pPr marL="514350" lvl="0" indent="-514350">
              <a:buClr>
                <a:schemeClr val="tx1"/>
              </a:buClr>
              <a:buSzPct val="85000"/>
              <a:defRPr/>
            </a:pPr>
            <a:endParaRPr lang="tr-TR" sz="2800" b="1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1- Hukuki Zemin Arama Çalışmaları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2- Üniversitelerle İşbirliği Çalışmaları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3- Web Üzerinden İzin Formlarının Toplanması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lang="tr-TR" sz="2800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kumimoji="0" lang="tr-TR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5 Metin kutusu"/>
          <p:cNvSpPr txBox="1">
            <a:spLocks noChangeArrowheads="1"/>
          </p:cNvSpPr>
          <p:nvPr/>
        </p:nvSpPr>
        <p:spPr bwMode="auto">
          <a:xfrm>
            <a:off x="1258888" y="188640"/>
            <a:ext cx="7705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1600" dirty="0" smtClean="0"/>
              <a:t>YÖK ULUSAL TEZ MERKEZİ AÇIK ERİŞİM ARŞİVİ</a:t>
            </a:r>
            <a:endParaRPr lang="tr-TR" sz="1600" b="1" dirty="0"/>
          </a:p>
        </p:txBody>
      </p:sp>
      <p:sp>
        <p:nvSpPr>
          <p:cNvPr id="15" name="1 Veri Yer Tutucusu"/>
          <p:cNvSpPr txBox="1">
            <a:spLocks/>
          </p:cNvSpPr>
          <p:nvPr/>
        </p:nvSpPr>
        <p:spPr bwMode="auto">
          <a:xfrm>
            <a:off x="179512" y="6381750"/>
            <a:ext cx="8784976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TÜBİTAK – ULAKBİM  EKUAL VIII. YILLIK TOPLANTISI </a:t>
            </a:r>
            <a:r>
              <a:rPr kumimoji="0" lang="tr-T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28-30 MAYIS 2012 ANTALYA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300788"/>
            <a:ext cx="360362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D297E8-6571-4D60-86F1-69A9B349D916}" type="slidenum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Line 8"/>
          <p:cNvSpPr>
            <a:spLocks noChangeShapeType="1"/>
          </p:cNvSpPr>
          <p:nvPr/>
        </p:nvSpPr>
        <p:spPr bwMode="auto">
          <a:xfrm>
            <a:off x="250825" y="620713"/>
            <a:ext cx="8569325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6388" name="Rectangle 3"/>
          <p:cNvSpPr txBox="1">
            <a:spLocks noChangeArrowheads="1"/>
          </p:cNvSpPr>
          <p:nvPr/>
        </p:nvSpPr>
        <p:spPr bwMode="auto">
          <a:xfrm>
            <a:off x="214313" y="852488"/>
            <a:ext cx="8750300" cy="516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tr-TR" sz="2000" dirty="0"/>
              <a:t>    </a:t>
            </a:r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>
              <a:defRPr/>
            </a:pPr>
            <a:r>
              <a:rPr lang="tr-TR" sz="2000" b="1" dirty="0"/>
              <a:t>   		</a:t>
            </a:r>
          </a:p>
        </p:txBody>
      </p:sp>
      <p:sp>
        <p:nvSpPr>
          <p:cNvPr id="10" name="1 Veri Yer Tutucusu"/>
          <p:cNvSpPr>
            <a:spLocks noGrp="1"/>
          </p:cNvSpPr>
          <p:nvPr>
            <p:ph type="dt" sz="quarter" idx="10"/>
          </p:nvPr>
        </p:nvSpPr>
        <p:spPr bwMode="auto">
          <a:xfrm>
            <a:off x="7667625" y="6381750"/>
            <a:ext cx="95250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02F49B-A7A1-4E3C-9FCF-0BAABC60B65C}" type="datetime1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25.05.2012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Resim 1" descr="yok_logo_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0"/>
            <a:ext cx="10001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ontent Placeholder 2"/>
          <p:cNvSpPr txBox="1">
            <a:spLocks/>
          </p:cNvSpPr>
          <p:nvPr/>
        </p:nvSpPr>
        <p:spPr>
          <a:xfrm>
            <a:off x="107504" y="980728"/>
            <a:ext cx="8856662" cy="4752975"/>
          </a:xfrm>
          <a:prstGeom prst="rect">
            <a:avLst/>
          </a:prstGeom>
        </p:spPr>
        <p:txBody>
          <a:bodyPr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Mistral" pitchFamily="66" charset="0"/>
              <a:buAutoNum type="arabicPeriod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95536" y="908720"/>
            <a:ext cx="8496944" cy="1152128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buClr>
                <a:schemeClr val="tx1"/>
              </a:buClr>
              <a:buSzPct val="85000"/>
              <a:buAutoNum type="arabicPeriod" startAt="4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AÇIK ERİŞİM ÇALIŞMALARI</a:t>
            </a:r>
          </a:p>
          <a:p>
            <a:pPr marL="514350" lvl="0" indent="-514350">
              <a:buClr>
                <a:schemeClr val="tx1"/>
              </a:buClr>
              <a:buSzPct val="85000"/>
              <a:defRPr/>
            </a:pPr>
            <a:r>
              <a:rPr lang="tr-TR" sz="2800" b="1" dirty="0" smtClean="0">
                <a:latin typeface="Calibri" pitchFamily="34" charset="0"/>
                <a:cs typeface="Calibri" pitchFamily="34" charset="0"/>
              </a:rPr>
              <a:t>- Erişime Açık Tezlerin Yıllara Göre Dağılımı</a:t>
            </a:r>
          </a:p>
          <a:p>
            <a:pPr marL="514350" lvl="0" indent="-514350">
              <a:buClr>
                <a:schemeClr val="tx1"/>
              </a:buClr>
              <a:buSzPct val="85000"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lang="tr-TR" sz="2800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kumimoji="0" lang="tr-TR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5 Metin kutusu"/>
          <p:cNvSpPr txBox="1">
            <a:spLocks noChangeArrowheads="1"/>
          </p:cNvSpPr>
          <p:nvPr/>
        </p:nvSpPr>
        <p:spPr bwMode="auto">
          <a:xfrm>
            <a:off x="1258888" y="188640"/>
            <a:ext cx="7705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1600" dirty="0" smtClean="0"/>
              <a:t>YÖK ULUSAL TEZ MERKEZİ AÇIK ERİŞİM ARŞİVİ</a:t>
            </a:r>
            <a:endParaRPr lang="tr-TR" sz="1600" b="1" dirty="0"/>
          </a:p>
        </p:txBody>
      </p:sp>
      <p:sp>
        <p:nvSpPr>
          <p:cNvPr id="15" name="1 Veri Yer Tutucusu"/>
          <p:cNvSpPr txBox="1">
            <a:spLocks/>
          </p:cNvSpPr>
          <p:nvPr/>
        </p:nvSpPr>
        <p:spPr bwMode="auto">
          <a:xfrm>
            <a:off x="179512" y="6381750"/>
            <a:ext cx="8784976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TÜBİTAK – ULAKBİM  EKUAL VIII. YILLIK TOPLANTISI </a:t>
            </a:r>
            <a:r>
              <a:rPr kumimoji="0" lang="tr-T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28-30 MAYIS 2012 ANTALYA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12" name="11 Grafik"/>
          <p:cNvGraphicFramePr/>
          <p:nvPr/>
        </p:nvGraphicFramePr>
        <p:xfrm>
          <a:off x="1259632" y="2156604"/>
          <a:ext cx="6480720" cy="3576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300788"/>
            <a:ext cx="360362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D297E8-6571-4D60-86F1-69A9B349D916}" type="slidenum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Line 8"/>
          <p:cNvSpPr>
            <a:spLocks noChangeShapeType="1"/>
          </p:cNvSpPr>
          <p:nvPr/>
        </p:nvSpPr>
        <p:spPr bwMode="auto">
          <a:xfrm>
            <a:off x="250825" y="620713"/>
            <a:ext cx="8569325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6388" name="Rectangle 3"/>
          <p:cNvSpPr txBox="1">
            <a:spLocks noChangeArrowheads="1"/>
          </p:cNvSpPr>
          <p:nvPr/>
        </p:nvSpPr>
        <p:spPr bwMode="auto">
          <a:xfrm>
            <a:off x="214313" y="852488"/>
            <a:ext cx="8750300" cy="516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tr-TR" sz="2000" dirty="0"/>
              <a:t>    </a:t>
            </a:r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>
              <a:defRPr/>
            </a:pPr>
            <a:r>
              <a:rPr lang="tr-TR" sz="2000" b="1" dirty="0"/>
              <a:t>   		</a:t>
            </a:r>
          </a:p>
        </p:txBody>
      </p:sp>
      <p:sp>
        <p:nvSpPr>
          <p:cNvPr id="10" name="1 Veri Yer Tutucusu"/>
          <p:cNvSpPr>
            <a:spLocks noGrp="1"/>
          </p:cNvSpPr>
          <p:nvPr>
            <p:ph type="dt" sz="quarter" idx="10"/>
          </p:nvPr>
        </p:nvSpPr>
        <p:spPr bwMode="auto">
          <a:xfrm>
            <a:off x="7667625" y="6381750"/>
            <a:ext cx="95250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02F49B-A7A1-4E3C-9FCF-0BAABC60B65C}" type="datetime1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25.05.2012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Resim 1" descr="yok_logo_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0"/>
            <a:ext cx="10001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ontent Placeholder 2"/>
          <p:cNvSpPr txBox="1">
            <a:spLocks/>
          </p:cNvSpPr>
          <p:nvPr/>
        </p:nvSpPr>
        <p:spPr>
          <a:xfrm>
            <a:off x="107504" y="980728"/>
            <a:ext cx="8856662" cy="4752975"/>
          </a:xfrm>
          <a:prstGeom prst="rect">
            <a:avLst/>
          </a:prstGeom>
        </p:spPr>
        <p:txBody>
          <a:bodyPr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Mistral" pitchFamily="66" charset="0"/>
              <a:buAutoNum type="arabicPeriod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95536" y="908720"/>
            <a:ext cx="8496944" cy="4824536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buClr>
                <a:schemeClr val="tx1"/>
              </a:buClr>
              <a:buSzPct val="85000"/>
              <a:buAutoNum type="arabicPeriod" startAt="4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AÇIK ERİŞİM ÇALIŞMALARI</a:t>
            </a:r>
          </a:p>
          <a:p>
            <a:pPr marL="514350" lvl="0" indent="-514350">
              <a:buClr>
                <a:schemeClr val="tx1"/>
              </a:buClr>
              <a:buSzPct val="85000"/>
              <a:buFontTx/>
              <a:buChar char="-"/>
              <a:defRPr/>
            </a:pPr>
            <a:r>
              <a:rPr lang="tr-TR" sz="2800" b="1" dirty="0" smtClean="0">
                <a:latin typeface="Calibri" pitchFamily="34" charset="0"/>
                <a:cs typeface="Calibri" pitchFamily="34" charset="0"/>
              </a:rPr>
              <a:t>Tezlerin Açık Erişime Sunulmasının Sağladığı Faydalar</a:t>
            </a:r>
          </a:p>
          <a:p>
            <a:pPr marL="514350" lvl="0" indent="-514350">
              <a:buClr>
                <a:schemeClr val="tx1"/>
              </a:buClr>
              <a:buSzPct val="85000"/>
              <a:buFontTx/>
              <a:buChar char="-"/>
              <a:defRPr/>
            </a:pPr>
            <a:endParaRPr lang="tr-TR" sz="2800" b="1" dirty="0" smtClean="0">
              <a:latin typeface="Calibri" pitchFamily="34" charset="0"/>
              <a:cs typeface="Calibri" pitchFamily="34" charset="0"/>
            </a:endParaRPr>
          </a:p>
          <a:p>
            <a:pPr marL="514350" indent="-514350">
              <a:buClr>
                <a:schemeClr val="tx1"/>
              </a:buClr>
              <a:buSzPct val="85000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     • Tezlere serbest, kolay ve hızlı erişimin sağlanması,</a:t>
            </a:r>
          </a:p>
          <a:p>
            <a:pPr marL="514350" indent="-514350">
              <a:buClr>
                <a:schemeClr val="tx1"/>
              </a:buClr>
              <a:buSzPct val="85000"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514350" indent="-514350">
              <a:buClr>
                <a:schemeClr val="tx1"/>
              </a:buClr>
              <a:buSzPct val="85000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     • Bilimsel bilginin etkin bir biçimde yayımı,</a:t>
            </a:r>
          </a:p>
          <a:p>
            <a:pPr marL="514350" indent="-514350">
              <a:buClr>
                <a:schemeClr val="tx1"/>
              </a:buClr>
              <a:buSzPct val="85000"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514350" indent="-514350">
              <a:buClr>
                <a:schemeClr val="tx1"/>
              </a:buClr>
              <a:buSzPct val="85000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     • Bilimsel araştırmalarda tekrarların önlenmesi,</a:t>
            </a:r>
          </a:p>
          <a:p>
            <a:pPr marL="514350" indent="-514350">
              <a:buClr>
                <a:schemeClr val="tx1"/>
              </a:buClr>
              <a:buSzPct val="85000"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514350" indent="-514350">
              <a:buClr>
                <a:schemeClr val="tx1"/>
              </a:buClr>
              <a:buSzPct val="85000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     • İntihal olaylarının engellenmesi ve denetlenmesi,</a:t>
            </a:r>
          </a:p>
          <a:p>
            <a:pPr marL="514350" indent="-514350">
              <a:buClr>
                <a:schemeClr val="tx1"/>
              </a:buClr>
              <a:buSzPct val="85000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       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lang="tr-TR" sz="2800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kumimoji="0" lang="tr-TR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5 Metin kutusu"/>
          <p:cNvSpPr txBox="1">
            <a:spLocks noChangeArrowheads="1"/>
          </p:cNvSpPr>
          <p:nvPr/>
        </p:nvSpPr>
        <p:spPr bwMode="auto">
          <a:xfrm>
            <a:off x="1258888" y="188640"/>
            <a:ext cx="7705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1600" dirty="0" smtClean="0"/>
              <a:t>YÖK ULUSAL TEZ MERKEZİ AÇIK ERİŞİM ARŞİVİ</a:t>
            </a:r>
            <a:endParaRPr lang="tr-TR" sz="1600" b="1" dirty="0"/>
          </a:p>
        </p:txBody>
      </p:sp>
      <p:sp>
        <p:nvSpPr>
          <p:cNvPr id="15" name="1 Veri Yer Tutucusu"/>
          <p:cNvSpPr txBox="1">
            <a:spLocks/>
          </p:cNvSpPr>
          <p:nvPr/>
        </p:nvSpPr>
        <p:spPr bwMode="auto">
          <a:xfrm>
            <a:off x="179512" y="6381750"/>
            <a:ext cx="8784976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TÜBİTAK – ULAKBİM  EKUAL VIII. YILLIK TOPLANTISI </a:t>
            </a:r>
            <a:r>
              <a:rPr kumimoji="0" lang="tr-T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28-30 MAYIS 2012 ANTALYA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300788"/>
            <a:ext cx="360362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D297E8-6571-4D60-86F1-69A9B349D916}" type="slidenum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Line 8"/>
          <p:cNvSpPr>
            <a:spLocks noChangeShapeType="1"/>
          </p:cNvSpPr>
          <p:nvPr/>
        </p:nvSpPr>
        <p:spPr bwMode="auto">
          <a:xfrm>
            <a:off x="250825" y="620713"/>
            <a:ext cx="8569325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6388" name="Rectangle 3"/>
          <p:cNvSpPr txBox="1">
            <a:spLocks noChangeArrowheads="1"/>
          </p:cNvSpPr>
          <p:nvPr/>
        </p:nvSpPr>
        <p:spPr bwMode="auto">
          <a:xfrm>
            <a:off x="214313" y="852488"/>
            <a:ext cx="8750300" cy="516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tr-TR" sz="2000" dirty="0"/>
              <a:t>    </a:t>
            </a:r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>
              <a:defRPr/>
            </a:pPr>
            <a:r>
              <a:rPr lang="tr-TR" sz="2000" b="1" dirty="0"/>
              <a:t>   		</a:t>
            </a:r>
          </a:p>
        </p:txBody>
      </p:sp>
      <p:sp>
        <p:nvSpPr>
          <p:cNvPr id="10" name="1 Veri Yer Tutucusu"/>
          <p:cNvSpPr>
            <a:spLocks noGrp="1"/>
          </p:cNvSpPr>
          <p:nvPr>
            <p:ph type="dt" sz="quarter" idx="10"/>
          </p:nvPr>
        </p:nvSpPr>
        <p:spPr bwMode="auto">
          <a:xfrm>
            <a:off x="7667625" y="6381750"/>
            <a:ext cx="95250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02F49B-A7A1-4E3C-9FCF-0BAABC60B65C}" type="datetime1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25.05.2012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Resim 1" descr="yok_logo_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0"/>
            <a:ext cx="10001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ontent Placeholder 2"/>
          <p:cNvSpPr txBox="1">
            <a:spLocks/>
          </p:cNvSpPr>
          <p:nvPr/>
        </p:nvSpPr>
        <p:spPr>
          <a:xfrm>
            <a:off x="107504" y="980728"/>
            <a:ext cx="8856662" cy="4752975"/>
          </a:xfrm>
          <a:prstGeom prst="rect">
            <a:avLst/>
          </a:prstGeom>
        </p:spPr>
        <p:txBody>
          <a:bodyPr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Mistral" pitchFamily="66" charset="0"/>
              <a:buAutoNum type="arabicPeriod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95536" y="908720"/>
            <a:ext cx="8496944" cy="5184576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buClr>
                <a:schemeClr val="tx1"/>
              </a:buClr>
              <a:buSzPct val="85000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5. TEZLERİN ERİŞİME AÇILMASINDA KARŞILAŞILAN SORUNLAR</a:t>
            </a:r>
          </a:p>
          <a:p>
            <a:pPr marL="514350" lvl="0" indent="-514350">
              <a:buClr>
                <a:schemeClr val="tx1"/>
              </a:buClr>
              <a:buSzPct val="85000"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514350" lvl="0" indent="-514350">
              <a:lnSpc>
                <a:spcPct val="150000"/>
              </a:lnSpc>
              <a:buClr>
                <a:schemeClr val="tx1"/>
              </a:buClr>
              <a:buSzPct val="85000"/>
              <a:buFontTx/>
              <a:buChar char="-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5846 Sayılı Fikir ve Sanat Eserleri Kanunu</a:t>
            </a:r>
          </a:p>
          <a:p>
            <a:pPr marL="514350" indent="-514350">
              <a:buClr>
                <a:schemeClr val="tx1"/>
              </a:buClr>
              <a:buSzPct val="85000"/>
              <a:defRPr/>
            </a:pPr>
            <a:r>
              <a:rPr lang="tr-TR" sz="1600" dirty="0" smtClean="0">
                <a:latin typeface="Calibri" pitchFamily="34" charset="0"/>
                <a:ea typeface="Times New Roman"/>
                <a:cs typeface="Calibri" pitchFamily="34" charset="0"/>
              </a:rPr>
              <a:t>		Madde 14 “</a:t>
            </a:r>
            <a:r>
              <a:rPr lang="tr-TR" sz="1600" i="1" dirty="0" smtClean="0">
                <a:latin typeface="Calibri" pitchFamily="34" charset="0"/>
                <a:ea typeface="Times New Roman"/>
                <a:cs typeface="Calibri" pitchFamily="34" charset="0"/>
              </a:rPr>
              <a:t>Bir eserin umuma arz edilip edilmemesini, </a:t>
            </a:r>
          </a:p>
          <a:p>
            <a:pPr marL="514350" indent="-514350">
              <a:buClr>
                <a:schemeClr val="tx1"/>
              </a:buClr>
              <a:buSzPct val="85000"/>
              <a:defRPr/>
            </a:pPr>
            <a:r>
              <a:rPr lang="tr-TR" sz="1600" i="1" dirty="0" smtClean="0">
                <a:latin typeface="Calibri" pitchFamily="34" charset="0"/>
                <a:ea typeface="Times New Roman"/>
                <a:cs typeface="Calibri" pitchFamily="34" charset="0"/>
              </a:rPr>
              <a:t>		yayımlanma zamanını ve tarzını </a:t>
            </a:r>
            <a:r>
              <a:rPr lang="tr-TR" sz="1600" i="1" dirty="0" err="1" smtClean="0">
                <a:latin typeface="Calibri" pitchFamily="34" charset="0"/>
                <a:ea typeface="Times New Roman"/>
                <a:cs typeface="Calibri" pitchFamily="34" charset="0"/>
              </a:rPr>
              <a:t>munhassıran</a:t>
            </a:r>
            <a:r>
              <a:rPr lang="tr-TR" sz="1600" i="1" dirty="0" smtClean="0">
                <a:latin typeface="Calibri" pitchFamily="34" charset="0"/>
                <a:ea typeface="Times New Roman"/>
                <a:cs typeface="Calibri" pitchFamily="34" charset="0"/>
              </a:rPr>
              <a:t> eser sahibi tayin eder”</a:t>
            </a:r>
            <a:r>
              <a:rPr lang="tr-TR" sz="1600" dirty="0" smtClean="0">
                <a:latin typeface="Calibri" pitchFamily="34" charset="0"/>
                <a:ea typeface="Times New Roman"/>
                <a:cs typeface="Calibri" pitchFamily="34" charset="0"/>
              </a:rPr>
              <a:t> </a:t>
            </a:r>
          </a:p>
          <a:p>
            <a:pPr marL="514350" indent="-514350">
              <a:buClr>
                <a:schemeClr val="tx1"/>
              </a:buClr>
              <a:buSzPct val="85000"/>
              <a:defRPr/>
            </a:pPr>
            <a:endParaRPr lang="tr-TR" sz="1600" dirty="0" smtClean="0">
              <a:latin typeface="Calibri" pitchFamily="34" charset="0"/>
              <a:ea typeface="Times New Roman"/>
              <a:cs typeface="Calibri" pitchFamily="34" charset="0"/>
            </a:endParaRPr>
          </a:p>
          <a:p>
            <a:pPr marL="514350" indent="-514350">
              <a:buClr>
                <a:schemeClr val="tx1"/>
              </a:buClr>
              <a:buSzPct val="85000"/>
              <a:defRPr/>
            </a:pPr>
            <a:endParaRPr lang="tr-TR" sz="1600" dirty="0" smtClean="0">
              <a:latin typeface="Calibri" pitchFamily="34" charset="0"/>
              <a:cs typeface="Calibri" pitchFamily="34" charset="0"/>
            </a:endParaRPr>
          </a:p>
          <a:p>
            <a:pPr marL="514350" lvl="0" indent="-514350">
              <a:buClr>
                <a:schemeClr val="tx1"/>
              </a:buClr>
              <a:buSzPct val="85000"/>
              <a:buFontTx/>
              <a:buChar char="-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Yayımlama izni bulunmayan tezlerin yazarlarına ulaşılmasında karşılaşılan güçlükler.</a:t>
            </a:r>
          </a:p>
          <a:p>
            <a:pPr marL="514350" lvl="0" indent="-514350">
              <a:buClr>
                <a:schemeClr val="tx1"/>
              </a:buClr>
              <a:buSzPct val="85000"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514350" indent="-514350">
              <a:lnSpc>
                <a:spcPct val="150000"/>
              </a:lnSpc>
              <a:buClr>
                <a:schemeClr val="tx1"/>
              </a:buClr>
              <a:buSzPct val="85000"/>
              <a:buFontTx/>
              <a:buChar char="-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Bazı tez yazarlarının yayımlama izni vermemesi</a:t>
            </a:r>
          </a:p>
          <a:p>
            <a:pPr marL="514350" lvl="0" indent="-514350">
              <a:lnSpc>
                <a:spcPct val="150000"/>
              </a:lnSpc>
              <a:buClr>
                <a:schemeClr val="tx1"/>
              </a:buClr>
              <a:buSzPct val="85000"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514350" lvl="0" indent="-514350">
              <a:buClr>
                <a:schemeClr val="tx1"/>
              </a:buClr>
              <a:buSzPct val="85000"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lang="tr-TR" sz="2800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kumimoji="0" lang="tr-TR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5 Metin kutusu"/>
          <p:cNvSpPr txBox="1">
            <a:spLocks noChangeArrowheads="1"/>
          </p:cNvSpPr>
          <p:nvPr/>
        </p:nvSpPr>
        <p:spPr bwMode="auto">
          <a:xfrm>
            <a:off x="1258888" y="188640"/>
            <a:ext cx="7705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1600" dirty="0" smtClean="0"/>
              <a:t>YÖK ULUSAL TEZ MERKEZİ AÇIK ERİŞİM ARŞİVİ</a:t>
            </a:r>
            <a:endParaRPr lang="tr-TR" sz="1600" b="1" dirty="0"/>
          </a:p>
        </p:txBody>
      </p:sp>
      <p:sp>
        <p:nvSpPr>
          <p:cNvPr id="15" name="1 Veri Yer Tutucusu"/>
          <p:cNvSpPr txBox="1">
            <a:spLocks/>
          </p:cNvSpPr>
          <p:nvPr/>
        </p:nvSpPr>
        <p:spPr bwMode="auto">
          <a:xfrm>
            <a:off x="179512" y="6381750"/>
            <a:ext cx="8784976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TÜBİTAK – ULAKBİM  EKUAL VIII. YILLIK TOPLANTISI </a:t>
            </a:r>
            <a:r>
              <a:rPr kumimoji="0" lang="tr-T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28-30 MAYIS 2012 ANTALYA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300788"/>
            <a:ext cx="360362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D297E8-6571-4D60-86F1-69A9B349D916}" type="slidenum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Line 8"/>
          <p:cNvSpPr>
            <a:spLocks noChangeShapeType="1"/>
          </p:cNvSpPr>
          <p:nvPr/>
        </p:nvSpPr>
        <p:spPr bwMode="auto">
          <a:xfrm>
            <a:off x="250825" y="620713"/>
            <a:ext cx="8569325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6388" name="Rectangle 3"/>
          <p:cNvSpPr txBox="1">
            <a:spLocks noChangeArrowheads="1"/>
          </p:cNvSpPr>
          <p:nvPr/>
        </p:nvSpPr>
        <p:spPr bwMode="auto">
          <a:xfrm>
            <a:off x="214313" y="852488"/>
            <a:ext cx="8750300" cy="516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tr-TR" sz="2000" dirty="0"/>
              <a:t>    </a:t>
            </a:r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>
              <a:defRPr/>
            </a:pPr>
            <a:r>
              <a:rPr lang="tr-TR" sz="2000" b="1" dirty="0"/>
              <a:t>   		</a:t>
            </a:r>
          </a:p>
        </p:txBody>
      </p:sp>
      <p:sp>
        <p:nvSpPr>
          <p:cNvPr id="10" name="1 Veri Yer Tutucusu"/>
          <p:cNvSpPr>
            <a:spLocks noGrp="1"/>
          </p:cNvSpPr>
          <p:nvPr>
            <p:ph type="dt" sz="quarter" idx="10"/>
          </p:nvPr>
        </p:nvSpPr>
        <p:spPr bwMode="auto">
          <a:xfrm>
            <a:off x="7667625" y="6381750"/>
            <a:ext cx="95250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02F49B-A7A1-4E3C-9FCF-0BAABC60B65C}" type="datetime1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25.05.2012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Resim 1" descr="yok_logo_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0"/>
            <a:ext cx="10001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ontent Placeholder 2"/>
          <p:cNvSpPr txBox="1">
            <a:spLocks/>
          </p:cNvSpPr>
          <p:nvPr/>
        </p:nvSpPr>
        <p:spPr>
          <a:xfrm>
            <a:off x="107504" y="980729"/>
            <a:ext cx="8856662" cy="1656184"/>
          </a:xfrm>
          <a:prstGeom prst="rect">
            <a:avLst/>
          </a:prstGeom>
        </p:spPr>
        <p:txBody>
          <a:bodyPr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Mistral" pitchFamily="66" charset="0"/>
              <a:buAutoNum type="arabicPeriod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95536" y="908720"/>
            <a:ext cx="8496944" cy="1368152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buClr>
                <a:schemeClr val="tx1"/>
              </a:buClr>
              <a:buSzPct val="85000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5. TEZLERİN ERİŞİME AÇILMASINDA KARŞILAŞILAN SORUNLAR</a:t>
            </a:r>
          </a:p>
          <a:p>
            <a:pPr marL="514350" lvl="0" indent="-514350">
              <a:buClr>
                <a:schemeClr val="tx1"/>
              </a:buClr>
              <a:buSzPct val="85000"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514350" lvl="0" indent="-514350">
              <a:buClr>
                <a:schemeClr val="tx1"/>
              </a:buClr>
              <a:buSzPct val="85000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Erişime Kapalı Tezlerin Alanlara Göre Dağılımı</a:t>
            </a:r>
          </a:p>
          <a:p>
            <a:pPr marL="514350" lvl="0" indent="-514350">
              <a:buClr>
                <a:schemeClr val="tx1"/>
              </a:buClr>
              <a:buSzPct val="85000"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514350" lvl="0" indent="-514350">
              <a:lnSpc>
                <a:spcPct val="150000"/>
              </a:lnSpc>
              <a:buClr>
                <a:schemeClr val="tx1"/>
              </a:buClr>
              <a:buSzPct val="85000"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kumimoji="0" lang="tr-TR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5 Metin kutusu"/>
          <p:cNvSpPr txBox="1">
            <a:spLocks noChangeArrowheads="1"/>
          </p:cNvSpPr>
          <p:nvPr/>
        </p:nvSpPr>
        <p:spPr bwMode="auto">
          <a:xfrm>
            <a:off x="1258888" y="188640"/>
            <a:ext cx="7705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1600" dirty="0" smtClean="0"/>
              <a:t>YÖK ULUSAL TEZ MERKEZİ AÇIK ERİŞİM ARŞİVİ</a:t>
            </a:r>
            <a:endParaRPr lang="tr-TR" sz="1600" b="1" dirty="0"/>
          </a:p>
        </p:txBody>
      </p:sp>
      <p:sp>
        <p:nvSpPr>
          <p:cNvPr id="15" name="1 Veri Yer Tutucusu"/>
          <p:cNvSpPr txBox="1">
            <a:spLocks/>
          </p:cNvSpPr>
          <p:nvPr/>
        </p:nvSpPr>
        <p:spPr bwMode="auto">
          <a:xfrm>
            <a:off x="179512" y="6381750"/>
            <a:ext cx="8784976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TÜBİTAK – ULAKBİM  EKUAL VIII. YILLIK TOPLANTISI </a:t>
            </a:r>
            <a:r>
              <a:rPr kumimoji="0" lang="tr-T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28-30 MAYIS 2012 ANTALYA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12" name="11 Tablo"/>
          <p:cNvGraphicFramePr>
            <a:graphicFrameLocks noGrp="1"/>
          </p:cNvGraphicFramePr>
          <p:nvPr/>
        </p:nvGraphicFramePr>
        <p:xfrm>
          <a:off x="971600" y="2996952"/>
          <a:ext cx="7272807" cy="1944220"/>
        </p:xfrm>
        <a:graphic>
          <a:graphicData uri="http://schemas.openxmlformats.org/drawingml/2006/table">
            <a:tbl>
              <a:tblPr/>
              <a:tblGrid>
                <a:gridCol w="4555513"/>
                <a:gridCol w="1829324"/>
                <a:gridCol w="887970"/>
              </a:tblGrid>
              <a:tr h="388844">
                <a:tc>
                  <a:txBody>
                    <a:bodyPr/>
                    <a:lstStyle/>
                    <a:p>
                      <a:pPr indent="450215" algn="l" fontAlgn="b"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Alanı</a:t>
                      </a:r>
                      <a:endParaRPr lang="tr-TR" sz="2000" dirty="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 fontAlgn="b"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Tez Sayısı</a:t>
                      </a:r>
                      <a:endParaRPr lang="tr-TR" sz="2000" dirty="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 fontAlgn="b">
                        <a:spcAft>
                          <a:spcPts val="0"/>
                        </a:spcAft>
                      </a:pPr>
                      <a:r>
                        <a:rPr lang="tr-TR" sz="2000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%</a:t>
                      </a:r>
                      <a:endParaRPr lang="tr-TR" sz="2000" dirty="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844">
                <a:tc>
                  <a:txBody>
                    <a:bodyPr/>
                    <a:lstStyle/>
                    <a:p>
                      <a:pPr indent="450215" algn="l" fontAlgn="b">
                        <a:spcAft>
                          <a:spcPts val="0"/>
                        </a:spcAft>
                      </a:pPr>
                      <a:r>
                        <a:rPr lang="tr-TR" sz="2000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Tıp ve sağlık bilimleri </a:t>
                      </a:r>
                      <a:endParaRPr lang="tr-TR" sz="2000" dirty="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 fontAlgn="b">
                        <a:spcAft>
                          <a:spcPts val="0"/>
                        </a:spcAft>
                      </a:pPr>
                      <a:r>
                        <a:rPr lang="tr-TR" sz="2000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36.890</a:t>
                      </a:r>
                      <a:endParaRPr lang="tr-TR" sz="2000" dirty="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 fontAlgn="b">
                        <a:spcAft>
                          <a:spcPts val="0"/>
                        </a:spcAft>
                      </a:pPr>
                      <a:r>
                        <a:rPr lang="tr-TR" sz="2000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61</a:t>
                      </a:r>
                      <a:endParaRPr lang="tr-TR" sz="2000" dirty="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844">
                <a:tc>
                  <a:txBody>
                    <a:bodyPr/>
                    <a:lstStyle/>
                    <a:p>
                      <a:pPr indent="450215" algn="l" fontAlgn="b">
                        <a:spcAft>
                          <a:spcPts val="0"/>
                        </a:spcAft>
                      </a:pPr>
                      <a:r>
                        <a:rPr lang="tr-TR" sz="2000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Sosyal bilimler </a:t>
                      </a:r>
                      <a:endParaRPr lang="tr-TR" sz="2000" dirty="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 fontAlgn="b">
                        <a:spcAft>
                          <a:spcPts val="0"/>
                        </a:spcAft>
                      </a:pPr>
                      <a:r>
                        <a:rPr lang="tr-TR" sz="2000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60.930</a:t>
                      </a:r>
                      <a:endParaRPr lang="tr-TR" sz="2000" dirty="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 fontAlgn="b">
                        <a:spcAft>
                          <a:spcPts val="0"/>
                        </a:spcAft>
                      </a:pPr>
                      <a:r>
                        <a:rPr lang="tr-TR" sz="2000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52</a:t>
                      </a:r>
                      <a:endParaRPr lang="tr-TR" sz="2000" dirty="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844">
                <a:tc>
                  <a:txBody>
                    <a:bodyPr/>
                    <a:lstStyle/>
                    <a:p>
                      <a:pPr indent="450215" algn="l" fontAlgn="b">
                        <a:spcAft>
                          <a:spcPts val="0"/>
                        </a:spcAft>
                      </a:pPr>
                      <a:r>
                        <a:rPr lang="tr-TR" sz="2000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Fen bilimleri </a:t>
                      </a:r>
                      <a:endParaRPr lang="tr-TR" sz="2000" dirty="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 fontAlgn="b">
                        <a:spcAft>
                          <a:spcPts val="0"/>
                        </a:spcAft>
                      </a:pPr>
                      <a:r>
                        <a:rPr lang="tr-TR" sz="2000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65.570</a:t>
                      </a:r>
                      <a:endParaRPr lang="tr-TR" sz="2000" dirty="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 fontAlgn="b">
                        <a:spcAft>
                          <a:spcPts val="0"/>
                        </a:spcAft>
                      </a:pPr>
                      <a:r>
                        <a:rPr lang="tr-TR" sz="2000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54</a:t>
                      </a:r>
                      <a:endParaRPr lang="tr-TR" sz="2000" dirty="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844">
                <a:tc>
                  <a:txBody>
                    <a:bodyPr/>
                    <a:lstStyle/>
                    <a:p>
                      <a:pPr indent="450215" algn="l" fontAlgn="b">
                        <a:spcAft>
                          <a:spcPts val="0"/>
                        </a:spcAft>
                      </a:pPr>
                      <a:r>
                        <a:rPr lang="tr-TR" sz="2000" b="1" kern="1200" dirty="0" smtClean="0">
                          <a:solidFill>
                            <a:srgbClr val="FF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Toplam</a:t>
                      </a:r>
                      <a:endParaRPr lang="tr-TR" sz="2000" dirty="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 fontAlgn="b">
                        <a:spcAft>
                          <a:spcPts val="0"/>
                        </a:spcAft>
                      </a:pPr>
                      <a:r>
                        <a:rPr lang="tr-TR" sz="2000" b="1" kern="1200" dirty="0" smtClean="0">
                          <a:solidFill>
                            <a:srgbClr val="FF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163.390</a:t>
                      </a:r>
                      <a:endParaRPr lang="tr-TR" sz="2000" dirty="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 fontAlgn="b">
                        <a:spcAft>
                          <a:spcPts val="0"/>
                        </a:spcAft>
                      </a:pPr>
                      <a:r>
                        <a:rPr lang="tr-TR" sz="2000" b="1" kern="1200" dirty="0" smtClean="0">
                          <a:solidFill>
                            <a:srgbClr val="FF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55</a:t>
                      </a:r>
                      <a:endParaRPr lang="tr-TR" sz="2000" dirty="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300788"/>
            <a:ext cx="360362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D297E8-6571-4D60-86F1-69A9B349D916}" type="slidenum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Line 8"/>
          <p:cNvSpPr>
            <a:spLocks noChangeShapeType="1"/>
          </p:cNvSpPr>
          <p:nvPr/>
        </p:nvSpPr>
        <p:spPr bwMode="auto">
          <a:xfrm>
            <a:off x="250825" y="620713"/>
            <a:ext cx="8569325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6388" name="Rectangle 3"/>
          <p:cNvSpPr txBox="1">
            <a:spLocks noChangeArrowheads="1"/>
          </p:cNvSpPr>
          <p:nvPr/>
        </p:nvSpPr>
        <p:spPr bwMode="auto">
          <a:xfrm>
            <a:off x="214313" y="852488"/>
            <a:ext cx="8750300" cy="516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tr-TR" sz="2000" dirty="0"/>
              <a:t>    </a:t>
            </a:r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>
              <a:defRPr/>
            </a:pPr>
            <a:r>
              <a:rPr lang="tr-TR" sz="2000" b="1" dirty="0"/>
              <a:t>   		</a:t>
            </a:r>
          </a:p>
        </p:txBody>
      </p:sp>
      <p:sp>
        <p:nvSpPr>
          <p:cNvPr id="10" name="1 Veri Yer Tutucusu"/>
          <p:cNvSpPr>
            <a:spLocks noGrp="1"/>
          </p:cNvSpPr>
          <p:nvPr>
            <p:ph type="dt" sz="quarter" idx="10"/>
          </p:nvPr>
        </p:nvSpPr>
        <p:spPr bwMode="auto">
          <a:xfrm>
            <a:off x="7667625" y="6381750"/>
            <a:ext cx="95250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02F49B-A7A1-4E3C-9FCF-0BAABC60B65C}" type="datetime1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25.05.2012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Resim 1" descr="yok_logo_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0"/>
            <a:ext cx="10001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ontent Placeholder 2"/>
          <p:cNvSpPr txBox="1">
            <a:spLocks/>
          </p:cNvSpPr>
          <p:nvPr/>
        </p:nvSpPr>
        <p:spPr>
          <a:xfrm>
            <a:off x="107504" y="980729"/>
            <a:ext cx="8856662" cy="1656184"/>
          </a:xfrm>
          <a:prstGeom prst="rect">
            <a:avLst/>
          </a:prstGeom>
        </p:spPr>
        <p:txBody>
          <a:bodyPr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Mistral" pitchFamily="66" charset="0"/>
              <a:buAutoNum type="arabicPeriod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95536" y="908720"/>
            <a:ext cx="8496944" cy="1368152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buClr>
                <a:schemeClr val="tx1"/>
              </a:buClr>
              <a:buSzPct val="85000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5. TEZLERİN ERİŞİME AÇILMASINDA KARŞILAŞILAN SORUNLAR</a:t>
            </a:r>
          </a:p>
          <a:p>
            <a:pPr marL="514350" lvl="0" indent="-514350">
              <a:buClr>
                <a:schemeClr val="tx1"/>
              </a:buClr>
              <a:buSzPct val="85000"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514350" lvl="0" indent="-514350">
              <a:buClr>
                <a:schemeClr val="tx1"/>
              </a:buClr>
              <a:buSzPct val="85000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Erişime Kapalı Tezlerin Türlerine Göre Dağılımı</a:t>
            </a:r>
          </a:p>
          <a:p>
            <a:pPr marL="514350" lvl="0" indent="-514350">
              <a:buClr>
                <a:schemeClr val="tx1"/>
              </a:buClr>
              <a:buSzPct val="85000"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514350" lvl="0" indent="-514350">
              <a:lnSpc>
                <a:spcPct val="150000"/>
              </a:lnSpc>
              <a:buClr>
                <a:schemeClr val="tx1"/>
              </a:buClr>
              <a:buSzPct val="85000"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kumimoji="0" lang="tr-TR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5 Metin kutusu"/>
          <p:cNvSpPr txBox="1">
            <a:spLocks noChangeArrowheads="1"/>
          </p:cNvSpPr>
          <p:nvPr/>
        </p:nvSpPr>
        <p:spPr bwMode="auto">
          <a:xfrm>
            <a:off x="1258888" y="188640"/>
            <a:ext cx="7705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1600" dirty="0" smtClean="0"/>
              <a:t>YÖK ULUSAL TEZ MERKEZİ AÇIK ERİŞİM ARŞİVİ</a:t>
            </a:r>
            <a:endParaRPr lang="tr-TR" sz="1600" b="1" dirty="0"/>
          </a:p>
        </p:txBody>
      </p:sp>
      <p:sp>
        <p:nvSpPr>
          <p:cNvPr id="15" name="1 Veri Yer Tutucusu"/>
          <p:cNvSpPr txBox="1">
            <a:spLocks/>
          </p:cNvSpPr>
          <p:nvPr/>
        </p:nvSpPr>
        <p:spPr bwMode="auto">
          <a:xfrm>
            <a:off x="179512" y="6381750"/>
            <a:ext cx="8784976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TÜBİTAK – ULAKBİM  EKUAL VIII. YILLIK TOPLANTISI </a:t>
            </a:r>
            <a:r>
              <a:rPr kumimoji="0" lang="tr-T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28-30 MAYIS 2012 ANTALYA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16" name="15 Tablo"/>
          <p:cNvGraphicFramePr>
            <a:graphicFrameLocks noGrp="1"/>
          </p:cNvGraphicFramePr>
          <p:nvPr/>
        </p:nvGraphicFramePr>
        <p:xfrm>
          <a:off x="971600" y="3212976"/>
          <a:ext cx="7488832" cy="2232250"/>
        </p:xfrm>
        <a:graphic>
          <a:graphicData uri="http://schemas.openxmlformats.org/drawingml/2006/table">
            <a:tbl>
              <a:tblPr/>
              <a:tblGrid>
                <a:gridCol w="4397113"/>
                <a:gridCol w="2198556"/>
                <a:gridCol w="893163"/>
              </a:tblGrid>
              <a:tr h="446450">
                <a:tc>
                  <a:txBody>
                    <a:bodyPr/>
                    <a:lstStyle/>
                    <a:p>
                      <a:pPr indent="450215" algn="l" fontAlgn="b"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Türlerine Göre</a:t>
                      </a:r>
                      <a:endParaRPr lang="tr-TR" sz="2000" dirty="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Tez 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Sayısı</a:t>
                      </a:r>
                      <a:endParaRPr lang="tr-TR" sz="2000" dirty="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%</a:t>
                      </a:r>
                      <a:endParaRPr lang="tr-TR" sz="200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450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Yüksek Lisans</a:t>
                      </a:r>
                      <a:endParaRPr lang="tr-TR" sz="200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112.441</a:t>
                      </a:r>
                      <a:endParaRPr lang="tr-TR" sz="2000" dirty="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69</a:t>
                      </a:r>
                      <a:endParaRPr lang="tr-TR" sz="2000" dirty="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450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Doktora</a:t>
                      </a:r>
                      <a:endParaRPr lang="tr-TR" sz="200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27.431</a:t>
                      </a:r>
                      <a:endParaRPr lang="tr-TR" sz="2000" dirty="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51</a:t>
                      </a:r>
                      <a:endParaRPr lang="tr-TR" sz="200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450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Tıpta Uzmanlık</a:t>
                      </a:r>
                      <a:endParaRPr lang="tr-TR" sz="200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22.988</a:t>
                      </a:r>
                      <a:endParaRPr lang="tr-TR" sz="2000" dirty="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65</a:t>
                      </a:r>
                      <a:endParaRPr lang="tr-TR" sz="200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450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Sanatta Yeterlik</a:t>
                      </a:r>
                      <a:endParaRPr lang="tr-TR" sz="200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530</a:t>
                      </a:r>
                      <a:endParaRPr lang="tr-TR" sz="2000" dirty="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62</a:t>
                      </a:r>
                      <a:endParaRPr lang="tr-TR" sz="2000" dirty="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300788"/>
            <a:ext cx="360362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D297E8-6571-4D60-86F1-69A9B349D916}" type="slidenum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Line 8"/>
          <p:cNvSpPr>
            <a:spLocks noChangeShapeType="1"/>
          </p:cNvSpPr>
          <p:nvPr/>
        </p:nvSpPr>
        <p:spPr bwMode="auto">
          <a:xfrm>
            <a:off x="250825" y="620713"/>
            <a:ext cx="8569325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6388" name="Rectangle 3"/>
          <p:cNvSpPr txBox="1">
            <a:spLocks noChangeArrowheads="1"/>
          </p:cNvSpPr>
          <p:nvPr/>
        </p:nvSpPr>
        <p:spPr bwMode="auto">
          <a:xfrm>
            <a:off x="214313" y="852488"/>
            <a:ext cx="8750300" cy="516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tr-TR" sz="2000" dirty="0"/>
              <a:t>    </a:t>
            </a:r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>
              <a:defRPr/>
            </a:pPr>
            <a:r>
              <a:rPr lang="tr-TR" sz="2000" b="1" dirty="0"/>
              <a:t>   		</a:t>
            </a:r>
          </a:p>
        </p:txBody>
      </p:sp>
      <p:sp>
        <p:nvSpPr>
          <p:cNvPr id="10" name="1 Veri Yer Tutucusu"/>
          <p:cNvSpPr>
            <a:spLocks noGrp="1"/>
          </p:cNvSpPr>
          <p:nvPr>
            <p:ph type="dt" sz="quarter" idx="10"/>
          </p:nvPr>
        </p:nvSpPr>
        <p:spPr bwMode="auto">
          <a:xfrm>
            <a:off x="7667625" y="6381750"/>
            <a:ext cx="95250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02F49B-A7A1-4E3C-9FCF-0BAABC60B65C}" type="datetime1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25.05.2012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Resim 1" descr="yok_logo_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0"/>
            <a:ext cx="10001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ontent Placeholder 2"/>
          <p:cNvSpPr txBox="1">
            <a:spLocks/>
          </p:cNvSpPr>
          <p:nvPr/>
        </p:nvSpPr>
        <p:spPr>
          <a:xfrm>
            <a:off x="107504" y="980728"/>
            <a:ext cx="8856662" cy="4752975"/>
          </a:xfrm>
          <a:prstGeom prst="rect">
            <a:avLst/>
          </a:prstGeom>
        </p:spPr>
        <p:txBody>
          <a:bodyPr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Mistral" pitchFamily="66" charset="0"/>
              <a:buAutoNum type="arabicPeriod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95536" y="908720"/>
            <a:ext cx="8496944" cy="5256584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buClr>
                <a:schemeClr val="tx1"/>
              </a:buClr>
              <a:buSzPct val="85000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6. PROJELER</a:t>
            </a:r>
          </a:p>
          <a:p>
            <a:pPr marL="514350" lvl="0" indent="-514350">
              <a:buClr>
                <a:schemeClr val="tx1"/>
              </a:buClr>
              <a:buSzPct val="85000"/>
              <a:defRPr/>
            </a:pPr>
            <a:r>
              <a:rPr lang="tr-TR" sz="2400" b="1" dirty="0" smtClean="0">
                <a:latin typeface="Calibri" pitchFamily="34" charset="0"/>
                <a:cs typeface="Calibri" pitchFamily="34" charset="0"/>
              </a:rPr>
              <a:t>6.1	TEZLERİN TAMAMININ ERİŞİME AÇILMASI PROJESİ</a:t>
            </a:r>
          </a:p>
          <a:p>
            <a:pPr marL="514350" indent="-514350" algn="just">
              <a:buClr>
                <a:schemeClr val="tx1"/>
              </a:buClr>
              <a:buSzPct val="85000"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514350" indent="-514350" algn="just">
              <a:buClr>
                <a:schemeClr val="tx1"/>
              </a:buClr>
              <a:buSzPct val="85000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-Yasal düzenleme (2547’de değişiklik)</a:t>
            </a:r>
          </a:p>
          <a:p>
            <a:pPr marL="514350" indent="-514350" algn="just">
              <a:buClr>
                <a:schemeClr val="tx1"/>
              </a:buClr>
              <a:buSzPct val="85000"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514350" indent="-514350" algn="just">
              <a:buClr>
                <a:schemeClr val="tx1"/>
              </a:buClr>
              <a:buSzPct val="85000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-Tez yazarlarına ulaşılarak izin alınması.</a:t>
            </a:r>
          </a:p>
          <a:p>
            <a:pPr marL="514350" indent="-514350" algn="just">
              <a:buClr>
                <a:schemeClr val="tx1"/>
              </a:buClr>
              <a:buSzPct val="85000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marL="514350" indent="-514350" algn="just">
              <a:buClr>
                <a:schemeClr val="tx1"/>
              </a:buClr>
              <a:buSzPct val="85000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	--</a:t>
            </a:r>
            <a:r>
              <a:rPr lang="tr-TR" sz="2400" dirty="0" smtClean="0">
                <a:latin typeface="Calibri" pitchFamily="34" charset="0"/>
                <a:cs typeface="Calibri" pitchFamily="34" charset="0"/>
              </a:rPr>
              <a:t>Doğrudan tez yazarlarına ulaşılarak izin alınması</a:t>
            </a:r>
          </a:p>
          <a:p>
            <a:pPr marL="514350" indent="-514350" algn="just">
              <a:buClr>
                <a:schemeClr val="tx1"/>
              </a:buClr>
              <a:buSzPct val="85000"/>
              <a:defRPr/>
            </a:pPr>
            <a:r>
              <a:rPr lang="tr-TR" sz="2400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marL="514350" indent="-514350" algn="just">
              <a:buClr>
                <a:schemeClr val="tx1"/>
              </a:buClr>
              <a:buSzPct val="85000"/>
              <a:defRPr/>
            </a:pPr>
            <a:r>
              <a:rPr lang="tr-TR" sz="2400" dirty="0" smtClean="0">
                <a:latin typeface="Calibri" pitchFamily="34" charset="0"/>
                <a:cs typeface="Calibri" pitchFamily="34" charset="0"/>
              </a:rPr>
              <a:t>	--Üniversite kütüphaneleri ile işbirliği	</a:t>
            </a:r>
            <a:endParaRPr lang="tr-TR" sz="2800" i="1" dirty="0" smtClean="0">
              <a:latin typeface="Calibri" pitchFamily="34" charset="0"/>
              <a:cs typeface="Calibri" pitchFamily="34" charset="0"/>
            </a:endParaRPr>
          </a:p>
          <a:p>
            <a:pPr marL="514350" lvl="0" indent="-514350">
              <a:lnSpc>
                <a:spcPct val="150000"/>
              </a:lnSpc>
              <a:buClr>
                <a:schemeClr val="tx1"/>
              </a:buClr>
              <a:buSzPct val="85000"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kumimoji="0" lang="tr-TR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5 Metin kutusu"/>
          <p:cNvSpPr txBox="1">
            <a:spLocks noChangeArrowheads="1"/>
          </p:cNvSpPr>
          <p:nvPr/>
        </p:nvSpPr>
        <p:spPr bwMode="auto">
          <a:xfrm>
            <a:off x="1258888" y="188640"/>
            <a:ext cx="7705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1600" dirty="0" smtClean="0"/>
              <a:t>YÖK ULUSAL TEZ MERKEZİ AÇIK ERİŞİM ARŞİVİ</a:t>
            </a:r>
            <a:endParaRPr lang="tr-TR" sz="1600" b="1" dirty="0"/>
          </a:p>
        </p:txBody>
      </p:sp>
      <p:sp>
        <p:nvSpPr>
          <p:cNvPr id="15" name="1 Veri Yer Tutucusu"/>
          <p:cNvSpPr txBox="1">
            <a:spLocks/>
          </p:cNvSpPr>
          <p:nvPr/>
        </p:nvSpPr>
        <p:spPr bwMode="auto">
          <a:xfrm>
            <a:off x="179512" y="6381750"/>
            <a:ext cx="8784976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TÜBİTAK – ULAKBİM  EKUAL VIII. YILLIK TOPLANTISI </a:t>
            </a:r>
            <a:r>
              <a:rPr kumimoji="0" lang="tr-T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28-30 MAYIS 2012 ANTALYA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300788"/>
            <a:ext cx="360362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D297E8-6571-4D60-86F1-69A9B349D916}" type="slidenum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Line 8"/>
          <p:cNvSpPr>
            <a:spLocks noChangeShapeType="1"/>
          </p:cNvSpPr>
          <p:nvPr/>
        </p:nvSpPr>
        <p:spPr bwMode="auto">
          <a:xfrm>
            <a:off x="250825" y="620713"/>
            <a:ext cx="8569325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6388" name="Rectangle 3"/>
          <p:cNvSpPr txBox="1">
            <a:spLocks noChangeArrowheads="1"/>
          </p:cNvSpPr>
          <p:nvPr/>
        </p:nvSpPr>
        <p:spPr bwMode="auto">
          <a:xfrm>
            <a:off x="214313" y="852488"/>
            <a:ext cx="8750300" cy="516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tr-TR" sz="2000" dirty="0"/>
              <a:t>    </a:t>
            </a:r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>
              <a:defRPr/>
            </a:pPr>
            <a:r>
              <a:rPr lang="tr-TR" sz="2000" b="1" dirty="0"/>
              <a:t>   		</a:t>
            </a:r>
          </a:p>
        </p:txBody>
      </p:sp>
      <p:sp>
        <p:nvSpPr>
          <p:cNvPr id="10" name="1 Veri Yer Tutucusu"/>
          <p:cNvSpPr>
            <a:spLocks noGrp="1"/>
          </p:cNvSpPr>
          <p:nvPr>
            <p:ph type="dt" sz="quarter" idx="10"/>
          </p:nvPr>
        </p:nvSpPr>
        <p:spPr bwMode="auto">
          <a:xfrm>
            <a:off x="7667625" y="6381750"/>
            <a:ext cx="95250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02F49B-A7A1-4E3C-9FCF-0BAABC60B65C}" type="datetime1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25.05.2012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Resim 1" descr="yok_logo_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0"/>
            <a:ext cx="10001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 Veri Yer Tutucusu"/>
          <p:cNvSpPr txBox="1">
            <a:spLocks/>
          </p:cNvSpPr>
          <p:nvPr/>
        </p:nvSpPr>
        <p:spPr bwMode="auto">
          <a:xfrm>
            <a:off x="179512" y="6381750"/>
            <a:ext cx="8784976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TÜBİTAK – ULAKBİM  EKUAL VIII. YILLIK TOPLANTISI </a:t>
            </a:r>
            <a:r>
              <a:rPr kumimoji="0" lang="tr-T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28-30 MAYIS 2012 ANTALYA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107504" y="980728"/>
            <a:ext cx="8856662" cy="4752975"/>
          </a:xfrm>
          <a:prstGeom prst="rect">
            <a:avLst/>
          </a:prstGeom>
        </p:spPr>
        <p:txBody>
          <a:bodyPr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Mistral" pitchFamily="66" charset="0"/>
              <a:buAutoNum type="arabicPeriod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179512" y="1268760"/>
            <a:ext cx="8784976" cy="4392488"/>
          </a:xfrm>
          <a:prstGeom prst="rect">
            <a:avLst/>
          </a:prstGeom>
        </p:spPr>
        <p:txBody>
          <a:bodyPr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SUNUM</a:t>
            </a:r>
            <a:r>
              <a:rPr kumimoji="0" lang="tr-TR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PLANI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Mistral" pitchFamily="66" charset="0"/>
              <a:buAutoNum type="arabicPeriod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TARİHÇE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Mistral" pitchFamily="66" charset="0"/>
              <a:buAutoNum type="arabicPeriod"/>
              <a:tabLst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TEMEL GÖSTERGELER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Mistral" pitchFamily="66" charset="0"/>
              <a:buAutoNum type="arabicPeriod"/>
              <a:tabLst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TEZLERİN DERLENMESİ VE ERİŞİME AÇILMASI</a:t>
            </a:r>
          </a:p>
          <a:p>
            <a:pPr marL="457200" indent="-457200">
              <a:buClr>
                <a:schemeClr val="tx1"/>
              </a:buClr>
              <a:buSzPct val="85000"/>
              <a:buFont typeface="Mistral" pitchFamily="66" charset="0"/>
              <a:buAutoNum type="arabicPeriod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AÇIK ERİŞİM ÇALIŞMALARI</a:t>
            </a:r>
          </a:p>
          <a:p>
            <a:pPr marL="457200" indent="-457200">
              <a:buClr>
                <a:schemeClr val="tx1"/>
              </a:buClr>
              <a:buSzPct val="85000"/>
              <a:buFont typeface="Mistral" pitchFamily="66" charset="0"/>
              <a:buAutoNum type="arabicPeriod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TEZLERİN ERİŞİME AÇILMASINDA KARŞILAŞILAN SORUNLAR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Mistral" pitchFamily="66" charset="0"/>
              <a:buAutoNum type="arabicPeriod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PROJELER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5 Metin kutusu"/>
          <p:cNvSpPr txBox="1">
            <a:spLocks noChangeArrowheads="1"/>
          </p:cNvSpPr>
          <p:nvPr/>
        </p:nvSpPr>
        <p:spPr bwMode="auto">
          <a:xfrm>
            <a:off x="1258888" y="188640"/>
            <a:ext cx="7705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1600" dirty="0" smtClean="0"/>
              <a:t>YÖK ULUSAL TEZ MERKEZİ AÇIK ERİŞİM ARŞİVİ</a:t>
            </a:r>
            <a:endParaRPr lang="tr-TR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300788"/>
            <a:ext cx="360362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D297E8-6571-4D60-86F1-69A9B349D916}" type="slidenum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Line 8"/>
          <p:cNvSpPr>
            <a:spLocks noChangeShapeType="1"/>
          </p:cNvSpPr>
          <p:nvPr/>
        </p:nvSpPr>
        <p:spPr bwMode="auto">
          <a:xfrm>
            <a:off x="250825" y="620713"/>
            <a:ext cx="8569325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6388" name="Rectangle 3"/>
          <p:cNvSpPr txBox="1">
            <a:spLocks noChangeArrowheads="1"/>
          </p:cNvSpPr>
          <p:nvPr/>
        </p:nvSpPr>
        <p:spPr bwMode="auto">
          <a:xfrm>
            <a:off x="214313" y="852488"/>
            <a:ext cx="8750300" cy="516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tr-TR" sz="2000" dirty="0"/>
              <a:t>    </a:t>
            </a:r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>
              <a:defRPr/>
            </a:pPr>
            <a:r>
              <a:rPr lang="tr-TR" sz="2000" b="1" dirty="0"/>
              <a:t>   		</a:t>
            </a:r>
          </a:p>
        </p:txBody>
      </p:sp>
      <p:sp>
        <p:nvSpPr>
          <p:cNvPr id="10" name="1 Veri Yer Tutucusu"/>
          <p:cNvSpPr>
            <a:spLocks noGrp="1"/>
          </p:cNvSpPr>
          <p:nvPr>
            <p:ph type="dt" sz="quarter" idx="10"/>
          </p:nvPr>
        </p:nvSpPr>
        <p:spPr bwMode="auto">
          <a:xfrm>
            <a:off x="7667625" y="6381750"/>
            <a:ext cx="95250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02F49B-A7A1-4E3C-9FCF-0BAABC60B65C}" type="datetime1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25.05.2012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Resim 1" descr="yok_logo_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0"/>
            <a:ext cx="10001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ontent Placeholder 2"/>
          <p:cNvSpPr txBox="1">
            <a:spLocks/>
          </p:cNvSpPr>
          <p:nvPr/>
        </p:nvSpPr>
        <p:spPr>
          <a:xfrm>
            <a:off x="107504" y="980728"/>
            <a:ext cx="8856662" cy="4752975"/>
          </a:xfrm>
          <a:prstGeom prst="rect">
            <a:avLst/>
          </a:prstGeom>
        </p:spPr>
        <p:txBody>
          <a:bodyPr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Mistral" pitchFamily="66" charset="0"/>
              <a:buAutoNum type="arabicPeriod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95536" y="908720"/>
            <a:ext cx="8496944" cy="5256584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buClr>
                <a:schemeClr val="tx1"/>
              </a:buClr>
              <a:buSzPct val="85000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6. PROJELER</a:t>
            </a:r>
          </a:p>
          <a:p>
            <a:pPr marL="514350" lvl="0" indent="-514350" algn="just">
              <a:buClr>
                <a:schemeClr val="tx1"/>
              </a:buClr>
              <a:buSzPct val="85000"/>
              <a:defRPr/>
            </a:pPr>
            <a:r>
              <a:rPr lang="tr-TR" sz="2400" b="1" dirty="0" smtClean="0">
                <a:latin typeface="Calibri" pitchFamily="34" charset="0"/>
                <a:cs typeface="Calibri" pitchFamily="34" charset="0"/>
              </a:rPr>
              <a:t>6.2</a:t>
            </a:r>
            <a:r>
              <a:rPr lang="tr-TR" sz="2000" b="1" dirty="0" smtClean="0">
                <a:latin typeface="Calibri" pitchFamily="34" charset="0"/>
                <a:cs typeface="Calibri" pitchFamily="34" charset="0"/>
              </a:rPr>
              <a:t>  </a:t>
            </a:r>
            <a:r>
              <a:rPr lang="tr-TR" sz="2400" b="1" dirty="0" smtClean="0">
                <a:latin typeface="Calibri" pitchFamily="34" charset="0"/>
                <a:cs typeface="Calibri" pitchFamily="34" charset="0"/>
              </a:rPr>
              <a:t>YURTDIŞINDA YAPILAN LİSANSÜSTÜ TEZLERDEN DENKLİĞİ KABUL EDİLENLERİN DERLENMESİ VE ERİŞİME AÇILMASI PROJESİ</a:t>
            </a:r>
          </a:p>
          <a:p>
            <a:pPr marL="514350" lvl="0" indent="-514350">
              <a:buClr>
                <a:schemeClr val="tx1"/>
              </a:buClr>
              <a:buSzPct val="85000"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r>
              <a:rPr lang="tr-TR" sz="2800" dirty="0" smtClean="0">
                <a:latin typeface="Calibri" pitchFamily="34" charset="0"/>
                <a:cs typeface="Calibri" pitchFamily="34" charset="0"/>
              </a:rPr>
              <a:t>1- YÜKSEK LİSANS TEZLERİ</a:t>
            </a:r>
          </a:p>
          <a:p>
            <a:r>
              <a:rPr lang="tr-TR" sz="2800" b="1" dirty="0" smtClean="0">
                <a:latin typeface="Calibri" pitchFamily="34" charset="0"/>
                <a:cs typeface="Calibri" pitchFamily="34" charset="0"/>
              </a:rPr>
              <a:t>Yükseköğretim Kurulu’na </a:t>
            </a:r>
            <a:r>
              <a:rPr lang="tr-TR" sz="2800" dirty="0" smtClean="0">
                <a:latin typeface="Calibri" pitchFamily="34" charset="0"/>
                <a:cs typeface="Calibri" pitchFamily="34" charset="0"/>
              </a:rPr>
              <a:t>denklik başvurusunda bulunan kişiler tarafından doldurulan Denklik Başvuru Formunda; denkliğinin kabul edilmesi durumunda tezin Ulusal Tez Merkezi tarafından yayımlamasına izin verip vermediği sorulur.</a:t>
            </a:r>
          </a:p>
          <a:p>
            <a:r>
              <a:rPr lang="tr-TR" sz="2800" dirty="0" smtClean="0">
                <a:latin typeface="Calibri" pitchFamily="34" charset="0"/>
                <a:cs typeface="Calibri" pitchFamily="34" charset="0"/>
              </a:rPr>
              <a:t>Yayımlama iznini verenlerin izin formlarıyla birlikte tezinin bir kopyası Ulusal Tez Merkezine iletilmesi sağlanır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kumimoji="0" lang="tr-TR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5 Metin kutusu"/>
          <p:cNvSpPr txBox="1">
            <a:spLocks noChangeArrowheads="1"/>
          </p:cNvSpPr>
          <p:nvPr/>
        </p:nvSpPr>
        <p:spPr bwMode="auto">
          <a:xfrm>
            <a:off x="1258888" y="188640"/>
            <a:ext cx="7705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1600" dirty="0" smtClean="0"/>
              <a:t>YÖK ULUSAL TEZ MERKEZİ AÇIK ERİŞİM ARŞİVİ</a:t>
            </a:r>
            <a:endParaRPr lang="tr-TR" sz="1600" b="1" dirty="0"/>
          </a:p>
        </p:txBody>
      </p:sp>
      <p:sp>
        <p:nvSpPr>
          <p:cNvPr id="15" name="1 Veri Yer Tutucusu"/>
          <p:cNvSpPr txBox="1">
            <a:spLocks/>
          </p:cNvSpPr>
          <p:nvPr/>
        </p:nvSpPr>
        <p:spPr bwMode="auto">
          <a:xfrm>
            <a:off x="179512" y="6381750"/>
            <a:ext cx="8784976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TÜBİTAK – ULAKBİM  EKUAL VIII. YILLIK TOPLANTISI </a:t>
            </a:r>
            <a:r>
              <a:rPr kumimoji="0" lang="tr-T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28-30 MAYIS 2012 ANTALYA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300788"/>
            <a:ext cx="360362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D297E8-6571-4D60-86F1-69A9B349D916}" type="slidenum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Line 8"/>
          <p:cNvSpPr>
            <a:spLocks noChangeShapeType="1"/>
          </p:cNvSpPr>
          <p:nvPr/>
        </p:nvSpPr>
        <p:spPr bwMode="auto">
          <a:xfrm>
            <a:off x="250825" y="620713"/>
            <a:ext cx="8569325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6388" name="Rectangle 3"/>
          <p:cNvSpPr txBox="1">
            <a:spLocks noChangeArrowheads="1"/>
          </p:cNvSpPr>
          <p:nvPr/>
        </p:nvSpPr>
        <p:spPr bwMode="auto">
          <a:xfrm>
            <a:off x="214313" y="852488"/>
            <a:ext cx="8750300" cy="516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tr-TR" sz="2000" dirty="0"/>
              <a:t>    </a:t>
            </a:r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>
              <a:defRPr/>
            </a:pPr>
            <a:r>
              <a:rPr lang="tr-TR" sz="2000" b="1" dirty="0"/>
              <a:t>   		</a:t>
            </a:r>
          </a:p>
        </p:txBody>
      </p:sp>
      <p:sp>
        <p:nvSpPr>
          <p:cNvPr id="10" name="1 Veri Yer Tutucusu"/>
          <p:cNvSpPr>
            <a:spLocks noGrp="1"/>
          </p:cNvSpPr>
          <p:nvPr>
            <p:ph type="dt" sz="quarter" idx="10"/>
          </p:nvPr>
        </p:nvSpPr>
        <p:spPr bwMode="auto">
          <a:xfrm>
            <a:off x="7667625" y="6381750"/>
            <a:ext cx="95250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02F49B-A7A1-4E3C-9FCF-0BAABC60B65C}" type="datetime1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25.05.2012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Resim 1" descr="yok_logo_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0"/>
            <a:ext cx="10001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ontent Placeholder 2"/>
          <p:cNvSpPr txBox="1">
            <a:spLocks/>
          </p:cNvSpPr>
          <p:nvPr/>
        </p:nvSpPr>
        <p:spPr>
          <a:xfrm>
            <a:off x="107504" y="980728"/>
            <a:ext cx="8856662" cy="4752975"/>
          </a:xfrm>
          <a:prstGeom prst="rect">
            <a:avLst/>
          </a:prstGeom>
        </p:spPr>
        <p:txBody>
          <a:bodyPr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Mistral" pitchFamily="66" charset="0"/>
              <a:buAutoNum type="arabicPeriod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95536" y="908720"/>
            <a:ext cx="8496944" cy="5472608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buClr>
                <a:schemeClr val="tx1"/>
              </a:buClr>
              <a:buSzPct val="85000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6. PROJELER</a:t>
            </a:r>
          </a:p>
          <a:p>
            <a:pPr marL="514350" lvl="0" indent="-514350" algn="just">
              <a:buClr>
                <a:schemeClr val="tx1"/>
              </a:buClr>
              <a:buSzPct val="85000"/>
              <a:defRPr/>
            </a:pPr>
            <a:r>
              <a:rPr lang="tr-TR" sz="2400" b="1" dirty="0" smtClean="0">
                <a:latin typeface="Calibri" pitchFamily="34" charset="0"/>
                <a:cs typeface="Calibri" pitchFamily="34" charset="0"/>
              </a:rPr>
              <a:t>6.2</a:t>
            </a:r>
            <a:r>
              <a:rPr lang="tr-TR" sz="28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b="1" dirty="0" smtClean="0">
                <a:latin typeface="Calibri" pitchFamily="34" charset="0"/>
                <a:cs typeface="Calibri" pitchFamily="34" charset="0"/>
              </a:rPr>
              <a:t>YURTDIŞINDA YAPILAN LİSANSÜSTÜ TEZLERDEN DENKLİĞİ KABUL EDİLENLERİN DERLENMESİ VE ERİŞİME AÇILMASI PROJESİ</a:t>
            </a:r>
          </a:p>
          <a:p>
            <a:pPr marL="514350" lvl="0" indent="-514350" algn="just">
              <a:buClr>
                <a:schemeClr val="tx1"/>
              </a:buClr>
              <a:buSzPct val="85000"/>
              <a:defRPr/>
            </a:pPr>
            <a:endParaRPr lang="tr-TR" sz="2400" dirty="0" smtClean="0">
              <a:latin typeface="Calibri" pitchFamily="34" charset="0"/>
              <a:cs typeface="Calibri" pitchFamily="34" charset="0"/>
            </a:endParaRPr>
          </a:p>
          <a:p>
            <a:r>
              <a:rPr lang="tr-TR" sz="2800" dirty="0" smtClean="0">
                <a:latin typeface="Calibri" pitchFamily="34" charset="0"/>
                <a:cs typeface="Calibri" pitchFamily="34" charset="0"/>
              </a:rPr>
              <a:t>2- DOKTORA TEZLERİ</a:t>
            </a:r>
          </a:p>
          <a:p>
            <a:pPr algn="just"/>
            <a:r>
              <a:rPr lang="tr-TR" sz="2800" b="1" dirty="0" smtClean="0">
                <a:latin typeface="Calibri" pitchFamily="34" charset="0"/>
                <a:cs typeface="Calibri" pitchFamily="34" charset="0"/>
              </a:rPr>
              <a:t>Üniversitelerarası Kurul’a </a:t>
            </a:r>
            <a:r>
              <a:rPr lang="tr-TR" sz="2800" dirty="0" smtClean="0">
                <a:latin typeface="Calibri" pitchFamily="34" charset="0"/>
                <a:cs typeface="Calibri" pitchFamily="34" charset="0"/>
              </a:rPr>
              <a:t>denklik başvurusunda bulunan kişiler tarafından doldurulan Denklik Başvuru Formunda; denkliğinin kabul edilmesi durumunda tezin Ulusal Tez Merkezi tarafından yayımlamasına izin verip vermediği sorulur.</a:t>
            </a:r>
          </a:p>
          <a:p>
            <a:pPr algn="just"/>
            <a:r>
              <a:rPr lang="tr-TR" sz="2800" dirty="0" smtClean="0">
                <a:latin typeface="Calibri" pitchFamily="34" charset="0"/>
                <a:cs typeface="Calibri" pitchFamily="34" charset="0"/>
              </a:rPr>
              <a:t>Yayımlama iznini verenlerin izin formlarıyla birlikte tezinin bir kopyası Ulusal Tez Merkezine iletilmesi sağlanır</a:t>
            </a:r>
          </a:p>
          <a:p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kumimoji="0" lang="tr-TR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5 Metin kutusu"/>
          <p:cNvSpPr txBox="1">
            <a:spLocks noChangeArrowheads="1"/>
          </p:cNvSpPr>
          <p:nvPr/>
        </p:nvSpPr>
        <p:spPr bwMode="auto">
          <a:xfrm>
            <a:off x="1258888" y="188640"/>
            <a:ext cx="7705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1600" dirty="0" smtClean="0"/>
              <a:t>YÖK ULUSAL TEZ MERKEZİ AÇIK ERİŞİM ARŞİVİ</a:t>
            </a:r>
            <a:endParaRPr lang="tr-TR" sz="1600" b="1" dirty="0"/>
          </a:p>
        </p:txBody>
      </p:sp>
      <p:sp>
        <p:nvSpPr>
          <p:cNvPr id="15" name="1 Veri Yer Tutucusu"/>
          <p:cNvSpPr txBox="1">
            <a:spLocks/>
          </p:cNvSpPr>
          <p:nvPr/>
        </p:nvSpPr>
        <p:spPr bwMode="auto">
          <a:xfrm>
            <a:off x="179512" y="6381750"/>
            <a:ext cx="8784976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TÜBİTAK – ULAKBİM  EKUAL VIII. YILLIK TOPLANTISI </a:t>
            </a:r>
            <a:r>
              <a:rPr kumimoji="0" lang="tr-T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28-30 MAYIS 2012 ANTALYA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300788"/>
            <a:ext cx="360362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D297E8-6571-4D60-86F1-69A9B349D916}" type="slidenum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Line 8"/>
          <p:cNvSpPr>
            <a:spLocks noChangeShapeType="1"/>
          </p:cNvSpPr>
          <p:nvPr/>
        </p:nvSpPr>
        <p:spPr bwMode="auto">
          <a:xfrm>
            <a:off x="250825" y="620713"/>
            <a:ext cx="8569325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6388" name="Rectangle 3"/>
          <p:cNvSpPr txBox="1">
            <a:spLocks noChangeArrowheads="1"/>
          </p:cNvSpPr>
          <p:nvPr/>
        </p:nvSpPr>
        <p:spPr bwMode="auto">
          <a:xfrm>
            <a:off x="214313" y="852488"/>
            <a:ext cx="8750300" cy="516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tr-TR" sz="2000" dirty="0"/>
              <a:t>    </a:t>
            </a:r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>
              <a:defRPr/>
            </a:pPr>
            <a:r>
              <a:rPr lang="tr-TR" sz="2000" b="1" dirty="0"/>
              <a:t>   		</a:t>
            </a:r>
          </a:p>
        </p:txBody>
      </p:sp>
      <p:sp>
        <p:nvSpPr>
          <p:cNvPr id="10" name="1 Veri Yer Tutucusu"/>
          <p:cNvSpPr>
            <a:spLocks noGrp="1"/>
          </p:cNvSpPr>
          <p:nvPr>
            <p:ph type="dt" sz="quarter" idx="10"/>
          </p:nvPr>
        </p:nvSpPr>
        <p:spPr bwMode="auto">
          <a:xfrm>
            <a:off x="7667625" y="6381750"/>
            <a:ext cx="95250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02F49B-A7A1-4E3C-9FCF-0BAABC60B65C}" type="datetime1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25.05.2012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Resim 1" descr="yok_logo_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0"/>
            <a:ext cx="10001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ontent Placeholder 2"/>
          <p:cNvSpPr txBox="1">
            <a:spLocks/>
          </p:cNvSpPr>
          <p:nvPr/>
        </p:nvSpPr>
        <p:spPr>
          <a:xfrm>
            <a:off x="107504" y="980728"/>
            <a:ext cx="8856662" cy="4752975"/>
          </a:xfrm>
          <a:prstGeom prst="rect">
            <a:avLst/>
          </a:prstGeom>
        </p:spPr>
        <p:txBody>
          <a:bodyPr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Mistral" pitchFamily="66" charset="0"/>
              <a:buAutoNum type="arabicPeriod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95536" y="908720"/>
            <a:ext cx="8496944" cy="5256584"/>
          </a:xfrm>
          <a:prstGeom prst="rect">
            <a:avLst/>
          </a:prstGeom>
        </p:spPr>
        <p:txBody>
          <a:bodyPr/>
          <a:lstStyle/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6. PROJELER</a:t>
            </a:r>
          </a:p>
          <a:p>
            <a:pPr algn="just"/>
            <a:r>
              <a:rPr lang="tr-TR" sz="2400" b="1" dirty="0" smtClean="0">
                <a:latin typeface="Calibri" pitchFamily="34" charset="0"/>
                <a:cs typeface="Calibri" pitchFamily="34" charset="0"/>
              </a:rPr>
              <a:t>6.3 ÜNİVERSİTELERDE BUGÜNE KADAR YAPILAN TEZLERİN TAMAMININ ULUSAL TEZ MERKEZİ BÜNYESİNDE TOPLANMASI PROJESİ</a:t>
            </a:r>
          </a:p>
          <a:p>
            <a:pPr algn="just"/>
            <a:endParaRPr lang="tr-TR" sz="2800" b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2800" dirty="0" smtClean="0">
                <a:latin typeface="Calibri" pitchFamily="34" charset="0"/>
                <a:cs typeface="Calibri" pitchFamily="34" charset="0"/>
              </a:rPr>
              <a:t>Üniversite kütüphaneleri ve arşivleri taranarak Ulusal Tez Merkezine ulaşmamış olan tezlerin birer kopyasının temin edilerek koleksiyonumuza kazandırılması.</a:t>
            </a:r>
          </a:p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kumimoji="0" lang="tr-TR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5 Metin kutusu"/>
          <p:cNvSpPr txBox="1">
            <a:spLocks noChangeArrowheads="1"/>
          </p:cNvSpPr>
          <p:nvPr/>
        </p:nvSpPr>
        <p:spPr bwMode="auto">
          <a:xfrm>
            <a:off x="1258888" y="188640"/>
            <a:ext cx="7705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1600" dirty="0" smtClean="0"/>
              <a:t>YÖK ULUSAL TEZ MERKEZİ AÇIK ERİŞİM ARŞİVİ</a:t>
            </a:r>
            <a:endParaRPr lang="tr-TR" sz="1600" b="1" dirty="0"/>
          </a:p>
        </p:txBody>
      </p:sp>
      <p:sp>
        <p:nvSpPr>
          <p:cNvPr id="15" name="1 Veri Yer Tutucusu"/>
          <p:cNvSpPr txBox="1">
            <a:spLocks/>
          </p:cNvSpPr>
          <p:nvPr/>
        </p:nvSpPr>
        <p:spPr bwMode="auto">
          <a:xfrm>
            <a:off x="179512" y="6381750"/>
            <a:ext cx="8784976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TÜBİTAK – ULAKBİM  EKUAL VIII. YILLIK TOPLANTISI </a:t>
            </a:r>
            <a:r>
              <a:rPr kumimoji="0" lang="tr-T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28-30 MAYIS 2012 ANTALYA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>
            <a:spLocks noChangeArrowheads="1"/>
          </p:cNvSpPr>
          <p:nvPr/>
        </p:nvSpPr>
        <p:spPr bwMode="auto">
          <a:xfrm>
            <a:off x="4143375" y="5786438"/>
            <a:ext cx="4286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tr-TR" sz="2000">
                <a:latin typeface="Comic Sans MS" pitchFamily="66" charset="0"/>
              </a:rPr>
              <a:t>TEŞEKKÜR EDERİZ…</a:t>
            </a:r>
          </a:p>
        </p:txBody>
      </p:sp>
      <p:sp>
        <p:nvSpPr>
          <p:cNvPr id="16388" name="3 Veri Yer Tutucusu"/>
          <p:cNvSpPr>
            <a:spLocks noGrp="1"/>
          </p:cNvSpPr>
          <p:nvPr>
            <p:ph type="dt" sz="quarter" idx="10"/>
          </p:nvPr>
        </p:nvSpPr>
        <p:spPr bwMode="auto">
          <a:xfrm>
            <a:off x="7524750" y="6381750"/>
            <a:ext cx="1100138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B18E6F-353A-4440-8125-85FBC83F291B}" type="datetime1">
              <a:rPr lang="tr-TR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25.05.2012</a:t>
            </a:fld>
            <a:endParaRPr lang="tr-TR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389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8534400" y="6300788"/>
            <a:ext cx="609600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D2F52F-81A7-4792-B595-2E502252385F}" type="slidenum">
              <a:rPr lang="tr-TR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tr-TR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6629" name="Resim 1" descr="yok_logo_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239713"/>
            <a:ext cx="8067675" cy="606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300788"/>
            <a:ext cx="360362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D297E8-6571-4D60-86F1-69A9B349D916}" type="slidenum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Line 8"/>
          <p:cNvSpPr>
            <a:spLocks noChangeShapeType="1"/>
          </p:cNvSpPr>
          <p:nvPr/>
        </p:nvSpPr>
        <p:spPr bwMode="auto">
          <a:xfrm>
            <a:off x="250825" y="620713"/>
            <a:ext cx="8569325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6388" name="Rectangle 3"/>
          <p:cNvSpPr txBox="1">
            <a:spLocks noChangeArrowheads="1"/>
          </p:cNvSpPr>
          <p:nvPr/>
        </p:nvSpPr>
        <p:spPr bwMode="auto">
          <a:xfrm>
            <a:off x="214313" y="852488"/>
            <a:ext cx="8750300" cy="516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tr-TR" sz="2000" dirty="0"/>
              <a:t>    </a:t>
            </a:r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>
              <a:defRPr/>
            </a:pPr>
            <a:r>
              <a:rPr lang="tr-TR" sz="2000" b="1" dirty="0"/>
              <a:t>   		</a:t>
            </a:r>
          </a:p>
        </p:txBody>
      </p:sp>
      <p:sp>
        <p:nvSpPr>
          <p:cNvPr id="10" name="1 Veri Yer Tutucusu"/>
          <p:cNvSpPr>
            <a:spLocks noGrp="1"/>
          </p:cNvSpPr>
          <p:nvPr>
            <p:ph type="dt" sz="quarter" idx="10"/>
          </p:nvPr>
        </p:nvSpPr>
        <p:spPr bwMode="auto">
          <a:xfrm>
            <a:off x="7667625" y="6381750"/>
            <a:ext cx="95250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02F49B-A7A1-4E3C-9FCF-0BAABC60B65C}" type="datetime1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25.05.2012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Resim 1" descr="yok_logo_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0"/>
            <a:ext cx="10001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5 Metin kutusu"/>
          <p:cNvSpPr txBox="1">
            <a:spLocks noChangeArrowheads="1"/>
          </p:cNvSpPr>
          <p:nvPr/>
        </p:nvSpPr>
        <p:spPr bwMode="auto">
          <a:xfrm>
            <a:off x="1258888" y="188640"/>
            <a:ext cx="7705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1600" dirty="0" smtClean="0"/>
              <a:t>YÖK ULUSAL TEZ MERKEZİ AÇIK ERİŞİM ARŞİVİ</a:t>
            </a:r>
            <a:endParaRPr lang="tr-TR" sz="1600" b="1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107504" y="980728"/>
            <a:ext cx="8856662" cy="4752975"/>
          </a:xfrm>
          <a:prstGeom prst="rect">
            <a:avLst/>
          </a:prstGeom>
        </p:spPr>
        <p:txBody>
          <a:bodyPr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Mistral" pitchFamily="66" charset="0"/>
              <a:buAutoNum type="arabicPeriod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179512" y="1268760"/>
            <a:ext cx="8784976" cy="4824536"/>
          </a:xfrm>
          <a:prstGeom prst="rect">
            <a:avLst/>
          </a:prstGeom>
        </p:spPr>
        <p:txBody>
          <a:bodyPr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Mistral" pitchFamily="66" charset="0"/>
              <a:buAutoNum type="arabicPeriod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TARİHÇE</a:t>
            </a:r>
            <a:r>
              <a:rPr lang="tr-TR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800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kumimoji="0" lang="tr-TR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</a:t>
            </a:r>
            <a:r>
              <a:rPr kumimoji="0" lang="tr-TR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	-YÖK  Dokümantasyon Merkezinin Kuruluşu : 26 ARALIK 1984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baseline="0" dirty="0">
                <a:latin typeface="Calibri" pitchFamily="34" charset="0"/>
                <a:cs typeface="Calibri" pitchFamily="34" charset="0"/>
              </a:rPr>
              <a:t>	</a:t>
            </a:r>
            <a:endParaRPr lang="tr-TR" sz="2800" baseline="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kumimoji="0" lang="tr-TR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	-Kuruluş Amacı: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r>
              <a:rPr kumimoji="0" lang="tr-TR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Genel amacı Ülkemizde yürütülen bilimsel faaliyetleri desteklemek,  ö</a:t>
            </a:r>
            <a:r>
              <a:rPr lang="tr-TR" sz="2800" dirty="0" err="1" smtClean="0">
                <a:latin typeface="Calibri" pitchFamily="34" charset="0"/>
                <a:cs typeface="Calibri" pitchFamily="34" charset="0"/>
              </a:rPr>
              <a:t>zel</a:t>
            </a:r>
            <a:r>
              <a:rPr lang="tr-TR" sz="2800" dirty="0" smtClean="0">
                <a:latin typeface="Calibri" pitchFamily="34" charset="0"/>
                <a:cs typeface="Calibri" pitchFamily="34" charset="0"/>
              </a:rPr>
              <a:t> amacı ise, üniversiteler ile diğer kamu ve özel sektör kuruluşlarındaki araştırma yapan kişilere yardımcı olmak, ayrıca kütüphanelere doküman sağlamak</a:t>
            </a:r>
            <a:r>
              <a:rPr kumimoji="0" lang="tr-TR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 (</a:t>
            </a:r>
            <a:r>
              <a:rPr kumimoji="0" lang="tr-TR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Tuncer</a:t>
            </a:r>
            <a:r>
              <a:rPr kumimoji="0" lang="tr-TR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, 1988:57)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baseline="0" dirty="0">
                <a:latin typeface="Calibri" pitchFamily="34" charset="0"/>
                <a:cs typeface="Calibri" pitchFamily="34" charset="0"/>
              </a:rPr>
              <a:t>	</a:t>
            </a:r>
            <a:endParaRPr lang="tr-TR" sz="2800" baseline="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kumimoji="0" lang="tr-TR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1 Veri Yer Tutucusu"/>
          <p:cNvSpPr txBox="1">
            <a:spLocks/>
          </p:cNvSpPr>
          <p:nvPr/>
        </p:nvSpPr>
        <p:spPr bwMode="auto">
          <a:xfrm>
            <a:off x="179512" y="6381750"/>
            <a:ext cx="8784976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TÜBİTAK – ULAKBİM  EKUAL VIII. YILLIK TOPLANTISI </a:t>
            </a:r>
            <a:r>
              <a:rPr kumimoji="0" lang="tr-T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28-30 MAYIS 2012 ANTALYA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300788"/>
            <a:ext cx="360362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D297E8-6571-4D60-86F1-69A9B349D916}" type="slidenum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Line 8"/>
          <p:cNvSpPr>
            <a:spLocks noChangeShapeType="1"/>
          </p:cNvSpPr>
          <p:nvPr/>
        </p:nvSpPr>
        <p:spPr bwMode="auto">
          <a:xfrm>
            <a:off x="250825" y="620713"/>
            <a:ext cx="8569325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6388" name="Rectangle 3"/>
          <p:cNvSpPr txBox="1">
            <a:spLocks noChangeArrowheads="1"/>
          </p:cNvSpPr>
          <p:nvPr/>
        </p:nvSpPr>
        <p:spPr bwMode="auto">
          <a:xfrm>
            <a:off x="214313" y="852488"/>
            <a:ext cx="8750300" cy="516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tr-TR" sz="2000" dirty="0"/>
              <a:t>    </a:t>
            </a:r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>
              <a:defRPr/>
            </a:pPr>
            <a:r>
              <a:rPr lang="tr-TR" sz="2000" b="1" dirty="0"/>
              <a:t>   		</a:t>
            </a:r>
          </a:p>
        </p:txBody>
      </p:sp>
      <p:sp>
        <p:nvSpPr>
          <p:cNvPr id="10" name="1 Veri Yer Tutucusu"/>
          <p:cNvSpPr>
            <a:spLocks noGrp="1"/>
          </p:cNvSpPr>
          <p:nvPr>
            <p:ph type="dt" sz="quarter" idx="10"/>
          </p:nvPr>
        </p:nvSpPr>
        <p:spPr bwMode="auto">
          <a:xfrm>
            <a:off x="7667625" y="6381750"/>
            <a:ext cx="95250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02F49B-A7A1-4E3C-9FCF-0BAABC60B65C}" type="datetime1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25.05.2012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Resim 1" descr="yok_logo_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0"/>
            <a:ext cx="10001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5 Metin kutusu"/>
          <p:cNvSpPr txBox="1">
            <a:spLocks noChangeArrowheads="1"/>
          </p:cNvSpPr>
          <p:nvPr/>
        </p:nvSpPr>
        <p:spPr bwMode="auto">
          <a:xfrm>
            <a:off x="1258888" y="188640"/>
            <a:ext cx="7705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1600" dirty="0" smtClean="0"/>
              <a:t>YÖK ULUSAL TEZ MERKEZİ AÇIK ERİŞİM ARŞİVİ</a:t>
            </a:r>
            <a:endParaRPr lang="tr-TR" sz="1600" b="1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107504" y="980728"/>
            <a:ext cx="8856662" cy="4752975"/>
          </a:xfrm>
          <a:prstGeom prst="rect">
            <a:avLst/>
          </a:prstGeom>
        </p:spPr>
        <p:txBody>
          <a:bodyPr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Mistral" pitchFamily="66" charset="0"/>
              <a:buAutoNum type="arabicPeriod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179512" y="1268760"/>
            <a:ext cx="8784976" cy="4824536"/>
          </a:xfrm>
          <a:prstGeom prst="rect">
            <a:avLst/>
          </a:prstGeom>
        </p:spPr>
        <p:txBody>
          <a:bodyPr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Mistral" pitchFamily="66" charset="0"/>
              <a:buAutoNum type="arabicPeriod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TARİHÇE</a:t>
            </a:r>
            <a:r>
              <a:rPr lang="tr-TR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800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baseline="0" dirty="0">
                <a:latin typeface="Calibri" pitchFamily="34" charset="0"/>
                <a:cs typeface="Calibri" pitchFamily="34" charset="0"/>
              </a:rPr>
              <a:t>	</a:t>
            </a:r>
            <a:endParaRPr lang="tr-TR" sz="2800" baseline="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kumimoji="0" lang="tr-TR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	</a:t>
            </a:r>
            <a:r>
              <a:rPr kumimoji="0" lang="tr-TR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-Tezlerin Derlenmesi : 1987-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kumimoji="0" lang="tr-TR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	</a:t>
            </a:r>
            <a:r>
              <a:rPr kumimoji="0" lang="tr-TR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-Süreli Yayınlar İle Uluslararası Bilgi Tarama Hizmetlerinin TÜBİTAK-</a:t>
            </a:r>
            <a:r>
              <a:rPr kumimoji="0" lang="tr-TR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ULAKBİM’e</a:t>
            </a:r>
            <a:r>
              <a:rPr kumimoji="0" lang="tr-TR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Devredilmesi : 16 MAYIS 1996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kumimoji="0" lang="tr-TR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	- Ulusal Tez Merkezi Olma Çalışmaları : 1996-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1 Veri Yer Tutucusu"/>
          <p:cNvSpPr txBox="1">
            <a:spLocks/>
          </p:cNvSpPr>
          <p:nvPr/>
        </p:nvSpPr>
        <p:spPr bwMode="auto">
          <a:xfrm>
            <a:off x="179512" y="6381750"/>
            <a:ext cx="8784976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TÜBİTAK – ULAKBİM  EKUAL VIII. YILLIK TOPLANTISI </a:t>
            </a:r>
            <a:r>
              <a:rPr kumimoji="0" lang="tr-T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28-30 MAYIS 2012 ANTALYA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300788"/>
            <a:ext cx="360362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D297E8-6571-4D60-86F1-69A9B349D916}" type="slidenum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Line 8"/>
          <p:cNvSpPr>
            <a:spLocks noChangeShapeType="1"/>
          </p:cNvSpPr>
          <p:nvPr/>
        </p:nvSpPr>
        <p:spPr bwMode="auto">
          <a:xfrm>
            <a:off x="250825" y="620713"/>
            <a:ext cx="8569325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6388" name="Rectangle 3"/>
          <p:cNvSpPr txBox="1">
            <a:spLocks noChangeArrowheads="1"/>
          </p:cNvSpPr>
          <p:nvPr/>
        </p:nvSpPr>
        <p:spPr bwMode="auto">
          <a:xfrm>
            <a:off x="214313" y="852488"/>
            <a:ext cx="8750300" cy="516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tr-TR" sz="2000" dirty="0"/>
              <a:t>    </a:t>
            </a:r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>
              <a:defRPr/>
            </a:pPr>
            <a:r>
              <a:rPr lang="tr-TR" sz="2000" b="1" dirty="0"/>
              <a:t>   		</a:t>
            </a:r>
          </a:p>
        </p:txBody>
      </p:sp>
      <p:sp>
        <p:nvSpPr>
          <p:cNvPr id="10" name="1 Veri Yer Tutucusu"/>
          <p:cNvSpPr>
            <a:spLocks noGrp="1"/>
          </p:cNvSpPr>
          <p:nvPr>
            <p:ph type="dt" sz="quarter" idx="10"/>
          </p:nvPr>
        </p:nvSpPr>
        <p:spPr bwMode="auto">
          <a:xfrm>
            <a:off x="7667625" y="6381750"/>
            <a:ext cx="95250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02F49B-A7A1-4E3C-9FCF-0BAABC60B65C}" type="datetime1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25.05.2012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Resim 1" descr="yok_logo_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0"/>
            <a:ext cx="10001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ontent Placeholder 2"/>
          <p:cNvSpPr txBox="1">
            <a:spLocks/>
          </p:cNvSpPr>
          <p:nvPr/>
        </p:nvSpPr>
        <p:spPr>
          <a:xfrm>
            <a:off x="107504" y="980728"/>
            <a:ext cx="8856662" cy="4752975"/>
          </a:xfrm>
          <a:prstGeom prst="rect">
            <a:avLst/>
          </a:prstGeom>
        </p:spPr>
        <p:txBody>
          <a:bodyPr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Mistral" pitchFamily="66" charset="0"/>
              <a:buAutoNum type="arabicPeriod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179512" y="980728"/>
            <a:ext cx="8784976" cy="5112568"/>
          </a:xfrm>
          <a:prstGeom prst="rect">
            <a:avLst/>
          </a:prstGeom>
        </p:spPr>
        <p:txBody>
          <a:bodyPr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Mistral" pitchFamily="66" charset="0"/>
              <a:buAutoNum type="arabicPeriod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TARİHÇE</a:t>
            </a:r>
            <a:r>
              <a:rPr lang="tr-TR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800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	- Tezlerden Fotokopi Verilmesi : 1998-2007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kumimoji="0" lang="tr-TR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r>
              <a:rPr lang="tr-TR" sz="2800" dirty="0" smtClean="0">
                <a:latin typeface="Calibri" pitchFamily="34" charset="0"/>
                <a:cs typeface="Calibri" pitchFamily="34" charset="0"/>
              </a:rPr>
              <a:t>- Tezlerin CD Ortamında Derlenmesi : 2006-2010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kumimoji="0" lang="tr-TR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r>
              <a:rPr lang="tr-TR" sz="2800" dirty="0" smtClean="0">
                <a:latin typeface="Calibri" pitchFamily="34" charset="0"/>
                <a:cs typeface="Calibri" pitchFamily="34" charset="0"/>
              </a:rPr>
              <a:t>- Elektronik Tez Arşivi Projesi : 2007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r>
              <a:rPr lang="tr-TR" sz="2800" dirty="0" smtClean="0">
                <a:latin typeface="Calibri" pitchFamily="34" charset="0"/>
                <a:cs typeface="Calibri" pitchFamily="34" charset="0"/>
              </a:rPr>
              <a:t>- Tam Metin Erişim : 01 Ocak 2008-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r>
              <a:rPr lang="tr-TR" sz="2800" dirty="0" smtClean="0">
                <a:latin typeface="Calibri" pitchFamily="34" charset="0"/>
                <a:cs typeface="Calibri" pitchFamily="34" charset="0"/>
              </a:rPr>
              <a:t>-Tezlerin İnternet Üzerinden Derlenmesi : 2010-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kumimoji="0" lang="tr-TR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5 Metin kutusu"/>
          <p:cNvSpPr txBox="1">
            <a:spLocks noChangeArrowheads="1"/>
          </p:cNvSpPr>
          <p:nvPr/>
        </p:nvSpPr>
        <p:spPr bwMode="auto">
          <a:xfrm>
            <a:off x="1258888" y="188640"/>
            <a:ext cx="7705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1600" dirty="0" smtClean="0"/>
              <a:t>YÖK ULUSAL TEZ MERKEZİ AÇIK ERİŞİM ARŞİVİ</a:t>
            </a:r>
            <a:endParaRPr lang="tr-TR" sz="1600" b="1" dirty="0"/>
          </a:p>
        </p:txBody>
      </p:sp>
      <p:sp>
        <p:nvSpPr>
          <p:cNvPr id="15" name="1 Veri Yer Tutucusu"/>
          <p:cNvSpPr txBox="1">
            <a:spLocks/>
          </p:cNvSpPr>
          <p:nvPr/>
        </p:nvSpPr>
        <p:spPr bwMode="auto">
          <a:xfrm>
            <a:off x="179512" y="6381750"/>
            <a:ext cx="8784976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TÜBİTAK – ULAKBİM  EKUAL VIII. YILLIK TOPLANTISI </a:t>
            </a:r>
            <a:r>
              <a:rPr kumimoji="0" lang="tr-T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28-30 MAYIS 2012 ANTALYA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300788"/>
            <a:ext cx="360362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D297E8-6571-4D60-86F1-69A9B349D916}" type="slidenum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Line 8"/>
          <p:cNvSpPr>
            <a:spLocks noChangeShapeType="1"/>
          </p:cNvSpPr>
          <p:nvPr/>
        </p:nvSpPr>
        <p:spPr bwMode="auto">
          <a:xfrm>
            <a:off x="250825" y="620713"/>
            <a:ext cx="8569325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6388" name="Rectangle 3"/>
          <p:cNvSpPr txBox="1">
            <a:spLocks noChangeArrowheads="1"/>
          </p:cNvSpPr>
          <p:nvPr/>
        </p:nvSpPr>
        <p:spPr bwMode="auto">
          <a:xfrm>
            <a:off x="214313" y="852488"/>
            <a:ext cx="8750300" cy="516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tr-TR" sz="2000" dirty="0"/>
              <a:t>    </a:t>
            </a:r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>
              <a:defRPr/>
            </a:pPr>
            <a:r>
              <a:rPr lang="tr-TR" sz="2000" b="1" dirty="0"/>
              <a:t>   		</a:t>
            </a:r>
          </a:p>
        </p:txBody>
      </p:sp>
      <p:sp>
        <p:nvSpPr>
          <p:cNvPr id="10" name="1 Veri Yer Tutucusu"/>
          <p:cNvSpPr>
            <a:spLocks noGrp="1"/>
          </p:cNvSpPr>
          <p:nvPr>
            <p:ph type="dt" sz="quarter" idx="10"/>
          </p:nvPr>
        </p:nvSpPr>
        <p:spPr bwMode="auto">
          <a:xfrm>
            <a:off x="7667625" y="6381750"/>
            <a:ext cx="95250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02F49B-A7A1-4E3C-9FCF-0BAABC60B65C}" type="datetime1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25.05.2012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Resim 1" descr="yok_logo_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0"/>
            <a:ext cx="10001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ontent Placeholder 2"/>
          <p:cNvSpPr txBox="1">
            <a:spLocks/>
          </p:cNvSpPr>
          <p:nvPr/>
        </p:nvSpPr>
        <p:spPr>
          <a:xfrm>
            <a:off x="107504" y="980728"/>
            <a:ext cx="8856662" cy="4752975"/>
          </a:xfrm>
          <a:prstGeom prst="rect">
            <a:avLst/>
          </a:prstGeom>
        </p:spPr>
        <p:txBody>
          <a:bodyPr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Mistral" pitchFamily="66" charset="0"/>
              <a:buAutoNum type="arabicPeriod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179512" y="836712"/>
            <a:ext cx="8784976" cy="504056"/>
          </a:xfrm>
          <a:prstGeom prst="rect">
            <a:avLst/>
          </a:prstGeom>
        </p:spPr>
        <p:txBody>
          <a:bodyPr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buAutoNum type="arabicPeriod" startAt="2"/>
              <a:tabLst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TEMEL GÖSTERGELER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buAutoNum type="arabicPeriod" startAt="2"/>
              <a:tabLst/>
              <a:defRPr/>
            </a:pPr>
            <a:endParaRPr lang="tr-TR" sz="2800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kumimoji="0" lang="tr-TR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5 Metin kutusu"/>
          <p:cNvSpPr txBox="1">
            <a:spLocks noChangeArrowheads="1"/>
          </p:cNvSpPr>
          <p:nvPr/>
        </p:nvSpPr>
        <p:spPr bwMode="auto">
          <a:xfrm>
            <a:off x="1258888" y="188640"/>
            <a:ext cx="7705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1600" dirty="0" smtClean="0"/>
              <a:t>YÖK ULUSAL TEZ MERKEZİ AÇIK ERİŞİM ARŞİVİ</a:t>
            </a:r>
            <a:endParaRPr lang="tr-TR" sz="1600" b="1" dirty="0"/>
          </a:p>
        </p:txBody>
      </p:sp>
      <p:sp>
        <p:nvSpPr>
          <p:cNvPr id="15" name="1 Veri Yer Tutucusu"/>
          <p:cNvSpPr txBox="1">
            <a:spLocks/>
          </p:cNvSpPr>
          <p:nvPr/>
        </p:nvSpPr>
        <p:spPr bwMode="auto">
          <a:xfrm>
            <a:off x="179512" y="6381750"/>
            <a:ext cx="8784976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TÜBİTAK – ULAKBİM  EKUAL VIII. YILLIK TOPLANTISI </a:t>
            </a:r>
            <a:r>
              <a:rPr kumimoji="0" lang="tr-T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28-30 MAYIS 2012 ANTALYA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12" name="11 Tablo"/>
          <p:cNvGraphicFramePr>
            <a:graphicFrameLocks noGrp="1"/>
          </p:cNvGraphicFramePr>
          <p:nvPr/>
        </p:nvGraphicFramePr>
        <p:xfrm>
          <a:off x="755576" y="1588660"/>
          <a:ext cx="7776864" cy="3233556"/>
        </p:xfrm>
        <a:graphic>
          <a:graphicData uri="http://schemas.openxmlformats.org/drawingml/2006/table">
            <a:tbl>
              <a:tblPr/>
              <a:tblGrid>
                <a:gridCol w="3848345"/>
                <a:gridCol w="3928519"/>
              </a:tblGrid>
              <a:tr h="501221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GÖSTERGE</a:t>
                      </a:r>
                      <a:endParaRPr lang="tr-TR" sz="2000" dirty="0"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2400" b="1"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DEĞER (15 Mayıs 2012)</a:t>
                      </a:r>
                      <a:endParaRPr lang="tr-TR" sz="2000"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687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Toplam Tez Sayısı</a:t>
                      </a:r>
                      <a:endParaRPr lang="tr-TR" sz="2000" dirty="0"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2400"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304.570</a:t>
                      </a:r>
                      <a:endParaRPr lang="tr-TR" sz="2000"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975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Erişime Açık Tez Sayısı</a:t>
                      </a:r>
                      <a:endParaRPr lang="tr-TR" sz="2000" dirty="0"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2400"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141.180</a:t>
                      </a:r>
                      <a:endParaRPr lang="tr-TR" sz="2000"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975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Erişime Kapalı Tez Sayısı</a:t>
                      </a:r>
                      <a:endParaRPr lang="tr-TR" sz="2000" dirty="0"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2400"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163.390</a:t>
                      </a:r>
                      <a:endParaRPr lang="tr-TR" sz="2000"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438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Üye Sayısı</a:t>
                      </a:r>
                      <a:endParaRPr lang="tr-TR" sz="2000" dirty="0"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2400"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517.910</a:t>
                      </a:r>
                      <a:endParaRPr lang="tr-TR" sz="2000"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975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İndirilen Tez Sayısı</a:t>
                      </a:r>
                      <a:endParaRPr lang="tr-TR" sz="2000" dirty="0"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2400"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2.906.056*</a:t>
                      </a:r>
                      <a:endParaRPr lang="tr-TR" sz="2000"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9215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Genel Kullanıcı Sayısı</a:t>
                      </a:r>
                      <a:endParaRPr lang="tr-TR" sz="2000" dirty="0"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2400" dirty="0"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4.322.570*</a:t>
                      </a:r>
                      <a:endParaRPr lang="tr-TR" sz="2000" dirty="0"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" name="15 Metin kutusu"/>
          <p:cNvSpPr txBox="1"/>
          <p:nvPr/>
        </p:nvSpPr>
        <p:spPr>
          <a:xfrm>
            <a:off x="1115616" y="4797152"/>
            <a:ext cx="43204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i="1" dirty="0" smtClean="0">
                <a:latin typeface="Calibri" pitchFamily="34" charset="0"/>
                <a:cs typeface="Calibri" pitchFamily="34" charset="0"/>
              </a:rPr>
              <a:t>*2011 yılı istatistikleri</a:t>
            </a:r>
            <a:endParaRPr lang="tr-TR" sz="1600" i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300788"/>
            <a:ext cx="360362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D297E8-6571-4D60-86F1-69A9B349D916}" type="slidenum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Line 8"/>
          <p:cNvSpPr>
            <a:spLocks noChangeShapeType="1"/>
          </p:cNvSpPr>
          <p:nvPr/>
        </p:nvSpPr>
        <p:spPr bwMode="auto">
          <a:xfrm>
            <a:off x="250825" y="620713"/>
            <a:ext cx="8569325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6388" name="Rectangle 3"/>
          <p:cNvSpPr txBox="1">
            <a:spLocks noChangeArrowheads="1"/>
          </p:cNvSpPr>
          <p:nvPr/>
        </p:nvSpPr>
        <p:spPr bwMode="auto">
          <a:xfrm>
            <a:off x="214313" y="852488"/>
            <a:ext cx="8750300" cy="516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tr-TR" sz="2000" dirty="0"/>
              <a:t>    </a:t>
            </a:r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>
              <a:defRPr/>
            </a:pPr>
            <a:r>
              <a:rPr lang="tr-TR" sz="2000" b="1" dirty="0"/>
              <a:t>   		</a:t>
            </a:r>
          </a:p>
        </p:txBody>
      </p:sp>
      <p:sp>
        <p:nvSpPr>
          <p:cNvPr id="10" name="1 Veri Yer Tutucusu"/>
          <p:cNvSpPr>
            <a:spLocks noGrp="1"/>
          </p:cNvSpPr>
          <p:nvPr>
            <p:ph type="dt" sz="quarter" idx="10"/>
          </p:nvPr>
        </p:nvSpPr>
        <p:spPr bwMode="auto">
          <a:xfrm>
            <a:off x="7667625" y="6381750"/>
            <a:ext cx="95250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02F49B-A7A1-4E3C-9FCF-0BAABC60B65C}" type="datetime1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25.05.2012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Resim 1" descr="yok_logo_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0"/>
            <a:ext cx="10001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ontent Placeholder 2"/>
          <p:cNvSpPr txBox="1">
            <a:spLocks/>
          </p:cNvSpPr>
          <p:nvPr/>
        </p:nvSpPr>
        <p:spPr>
          <a:xfrm>
            <a:off x="107504" y="980728"/>
            <a:ext cx="8856662" cy="4752975"/>
          </a:xfrm>
          <a:prstGeom prst="rect">
            <a:avLst/>
          </a:prstGeom>
        </p:spPr>
        <p:txBody>
          <a:bodyPr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Mistral" pitchFamily="66" charset="0"/>
              <a:buAutoNum type="arabicPeriod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179512" y="1268760"/>
            <a:ext cx="8784976" cy="792088"/>
          </a:xfrm>
          <a:prstGeom prst="rect">
            <a:avLst/>
          </a:prstGeom>
        </p:spPr>
        <p:txBody>
          <a:bodyPr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buAutoNum type="arabicPeriod" startAt="2"/>
              <a:tabLst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TEMEL GÖSTERGELER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buAutoNum type="arabicPeriod" startAt="2"/>
              <a:tabLst/>
              <a:defRPr/>
            </a:pPr>
            <a:endParaRPr lang="tr-TR" sz="2800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r>
              <a:rPr lang="tr-TR" sz="2800" dirty="0" smtClean="0">
                <a:latin typeface="Calibri" pitchFamily="34" charset="0"/>
                <a:cs typeface="Calibri" pitchFamily="34" charset="0"/>
              </a:rPr>
              <a:t>2.2 Kullanıcılar:</a:t>
            </a:r>
          </a:p>
          <a:p>
            <a:pPr>
              <a:buNone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>
              <a:buNone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kumimoji="0" lang="tr-TR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	</a:t>
            </a:r>
            <a:endParaRPr kumimoji="0" lang="tr-TR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85000"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15" name="1 Grafik"/>
          <p:cNvGraphicFramePr/>
          <p:nvPr/>
        </p:nvGraphicFramePr>
        <p:xfrm>
          <a:off x="179512" y="2057400"/>
          <a:ext cx="8784976" cy="3603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5 Metin kutusu"/>
          <p:cNvSpPr txBox="1">
            <a:spLocks noChangeArrowheads="1"/>
          </p:cNvSpPr>
          <p:nvPr/>
        </p:nvSpPr>
        <p:spPr bwMode="auto">
          <a:xfrm>
            <a:off x="1258888" y="188640"/>
            <a:ext cx="7705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1600" dirty="0" smtClean="0"/>
              <a:t>YÖK ULUSAL TEZ MERKEZİ AÇIK ERİŞİM ARŞİVİ</a:t>
            </a:r>
            <a:endParaRPr lang="tr-TR" sz="1600" b="1" dirty="0"/>
          </a:p>
        </p:txBody>
      </p:sp>
      <p:sp>
        <p:nvSpPr>
          <p:cNvPr id="18" name="1 Veri Yer Tutucusu"/>
          <p:cNvSpPr txBox="1">
            <a:spLocks/>
          </p:cNvSpPr>
          <p:nvPr/>
        </p:nvSpPr>
        <p:spPr bwMode="auto">
          <a:xfrm>
            <a:off x="179512" y="6381750"/>
            <a:ext cx="8784976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TÜBİTAK – ULAKBİM  EKUAL VIII. YILLIK TOPLANTISI </a:t>
            </a:r>
            <a:r>
              <a:rPr kumimoji="0" lang="tr-T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28-30 MAYIS 2012 ANTALYA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300788"/>
            <a:ext cx="360362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D297E8-6571-4D60-86F1-69A9B349D916}" type="slidenum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Line 8"/>
          <p:cNvSpPr>
            <a:spLocks noChangeShapeType="1"/>
          </p:cNvSpPr>
          <p:nvPr/>
        </p:nvSpPr>
        <p:spPr bwMode="auto">
          <a:xfrm>
            <a:off x="250825" y="620713"/>
            <a:ext cx="8569325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6388" name="Rectangle 3"/>
          <p:cNvSpPr txBox="1">
            <a:spLocks noChangeArrowheads="1"/>
          </p:cNvSpPr>
          <p:nvPr/>
        </p:nvSpPr>
        <p:spPr bwMode="auto">
          <a:xfrm>
            <a:off x="214313" y="852488"/>
            <a:ext cx="8750300" cy="516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tr-TR" sz="2000" dirty="0"/>
              <a:t>    </a:t>
            </a:r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>
              <a:defRPr/>
            </a:pPr>
            <a:r>
              <a:rPr lang="tr-TR" sz="2000" b="1" dirty="0"/>
              <a:t>   		</a:t>
            </a:r>
          </a:p>
        </p:txBody>
      </p:sp>
      <p:sp>
        <p:nvSpPr>
          <p:cNvPr id="10" name="1 Veri Yer Tutucusu"/>
          <p:cNvSpPr>
            <a:spLocks noGrp="1"/>
          </p:cNvSpPr>
          <p:nvPr>
            <p:ph type="dt" sz="quarter" idx="10"/>
          </p:nvPr>
        </p:nvSpPr>
        <p:spPr bwMode="auto">
          <a:xfrm>
            <a:off x="7667625" y="6381750"/>
            <a:ext cx="95250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02F49B-A7A1-4E3C-9FCF-0BAABC60B65C}" type="datetime1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25.05.2012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Resim 1" descr="yok_logo_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0"/>
            <a:ext cx="10001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6 Grafik"/>
          <p:cNvGraphicFramePr/>
          <p:nvPr/>
        </p:nvGraphicFramePr>
        <p:xfrm>
          <a:off x="251520" y="2204864"/>
          <a:ext cx="8640960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12 Dikdörtgen"/>
          <p:cNvSpPr/>
          <p:nvPr/>
        </p:nvSpPr>
        <p:spPr>
          <a:xfrm>
            <a:off x="107504" y="692696"/>
            <a:ext cx="878497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Clr>
                <a:schemeClr val="tx1"/>
              </a:buClr>
              <a:buSzPct val="85000"/>
              <a:buAutoNum type="arabicPeriod" startAt="2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TEMEL GÖSTERGELER</a:t>
            </a:r>
          </a:p>
          <a:p>
            <a:pPr marL="914400" lvl="1" indent="-457200">
              <a:buClr>
                <a:schemeClr val="tx1"/>
              </a:buClr>
              <a:buSzPct val="85000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2.2 Kullanıcı İstatistikleri</a:t>
            </a:r>
          </a:p>
          <a:p>
            <a:pPr marL="914400" lvl="1" indent="-457200">
              <a:buClr>
                <a:schemeClr val="tx1"/>
              </a:buClr>
              <a:buSzPct val="85000"/>
              <a:buAutoNum type="arabicPeriod" startAt="2"/>
              <a:defRPr/>
            </a:pP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	</a:t>
            </a:r>
          </a:p>
        </p:txBody>
      </p:sp>
      <p:sp>
        <p:nvSpPr>
          <p:cNvPr id="14" name="5 Metin kutusu"/>
          <p:cNvSpPr txBox="1">
            <a:spLocks noChangeArrowheads="1"/>
          </p:cNvSpPr>
          <p:nvPr/>
        </p:nvSpPr>
        <p:spPr bwMode="auto">
          <a:xfrm>
            <a:off x="1258888" y="188640"/>
            <a:ext cx="7705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1600" dirty="0" smtClean="0"/>
              <a:t>YÖK ULUSAL TEZ MERKEZİ AÇIK ERİŞİM ARŞİVİ</a:t>
            </a:r>
            <a:endParaRPr lang="tr-TR" sz="1600" b="1" dirty="0"/>
          </a:p>
        </p:txBody>
      </p:sp>
      <p:sp>
        <p:nvSpPr>
          <p:cNvPr id="15" name="1 Veri Yer Tutucusu"/>
          <p:cNvSpPr txBox="1">
            <a:spLocks/>
          </p:cNvSpPr>
          <p:nvPr/>
        </p:nvSpPr>
        <p:spPr bwMode="auto">
          <a:xfrm>
            <a:off x="179512" y="6381750"/>
            <a:ext cx="8784976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TÜBİTAK – ULAKBİM  EKUAL VIII. YILLIK TOPLANTISI </a:t>
            </a:r>
            <a:r>
              <a:rPr kumimoji="0" lang="tr-T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28-30 MAYIS 2012 ANTALYA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300788"/>
            <a:ext cx="360362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D297E8-6571-4D60-86F1-69A9B349D916}" type="slidenum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Line 8"/>
          <p:cNvSpPr>
            <a:spLocks noChangeShapeType="1"/>
          </p:cNvSpPr>
          <p:nvPr/>
        </p:nvSpPr>
        <p:spPr bwMode="auto">
          <a:xfrm>
            <a:off x="250825" y="620713"/>
            <a:ext cx="8569325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6388" name="Rectangle 3"/>
          <p:cNvSpPr txBox="1">
            <a:spLocks noChangeArrowheads="1"/>
          </p:cNvSpPr>
          <p:nvPr/>
        </p:nvSpPr>
        <p:spPr bwMode="auto">
          <a:xfrm>
            <a:off x="214313" y="852488"/>
            <a:ext cx="8750300" cy="516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tr-TR" sz="2000" dirty="0"/>
              <a:t>    </a:t>
            </a:r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 algn="just">
              <a:lnSpc>
                <a:spcPct val="150000"/>
              </a:lnSpc>
              <a:defRPr/>
            </a:pPr>
            <a:endParaRPr lang="tr-TR" sz="2000" b="1" dirty="0"/>
          </a:p>
          <a:p>
            <a:pPr>
              <a:defRPr/>
            </a:pPr>
            <a:r>
              <a:rPr lang="tr-TR" sz="2000" b="1" dirty="0"/>
              <a:t>   		</a:t>
            </a:r>
          </a:p>
        </p:txBody>
      </p:sp>
      <p:sp>
        <p:nvSpPr>
          <p:cNvPr id="10" name="1 Veri Yer Tutucusu"/>
          <p:cNvSpPr>
            <a:spLocks noGrp="1"/>
          </p:cNvSpPr>
          <p:nvPr>
            <p:ph type="dt" sz="quarter" idx="10"/>
          </p:nvPr>
        </p:nvSpPr>
        <p:spPr bwMode="auto">
          <a:xfrm>
            <a:off x="7667625" y="6381750"/>
            <a:ext cx="95250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02F49B-A7A1-4E3C-9FCF-0BAABC60B65C}" type="datetime1">
              <a:rPr lang="tr-TR" sz="1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25.05.2012</a:t>
            </a:fld>
            <a:endParaRPr lang="tr-TR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Resim 1" descr="yok_logo_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0"/>
            <a:ext cx="10001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Dikdörtgen"/>
          <p:cNvSpPr/>
          <p:nvPr/>
        </p:nvSpPr>
        <p:spPr>
          <a:xfrm>
            <a:off x="323528" y="620688"/>
            <a:ext cx="756084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Clr>
                <a:schemeClr val="tx1"/>
              </a:buClr>
              <a:buSzPct val="85000"/>
              <a:buAutoNum type="arabicPeriod" startAt="2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TEMEL GÖSTERGELER</a:t>
            </a:r>
          </a:p>
          <a:p>
            <a:pPr marL="914400" lvl="1" indent="-457200">
              <a:buClr>
                <a:schemeClr val="tx1"/>
              </a:buClr>
              <a:buSzPct val="85000"/>
              <a:defRPr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2.2 Kullanıcı İstatistikleri</a:t>
            </a:r>
          </a:p>
          <a:p>
            <a:pPr marL="914400" lvl="1" indent="-457200">
              <a:buClr>
                <a:schemeClr val="tx1"/>
              </a:buClr>
              <a:buSzPct val="85000"/>
              <a:buAutoNum type="arabicPeriod" startAt="2"/>
              <a:defRPr/>
            </a:pPr>
            <a:endParaRPr lang="tr-TR" sz="1600" dirty="0" smtClean="0">
              <a:latin typeface="+mj-lt"/>
            </a:endParaRPr>
          </a:p>
          <a:p>
            <a:pPr>
              <a:buNone/>
            </a:pPr>
            <a:r>
              <a:rPr lang="tr-TR" sz="1600" dirty="0" smtClean="0">
                <a:latin typeface="+mj-lt"/>
              </a:rPr>
              <a:t>	</a:t>
            </a:r>
          </a:p>
        </p:txBody>
      </p:sp>
      <p:sp>
        <p:nvSpPr>
          <p:cNvPr id="14" name="5 Metin kutusu"/>
          <p:cNvSpPr txBox="1">
            <a:spLocks noChangeArrowheads="1"/>
          </p:cNvSpPr>
          <p:nvPr/>
        </p:nvSpPr>
        <p:spPr bwMode="auto">
          <a:xfrm>
            <a:off x="1258888" y="188640"/>
            <a:ext cx="7705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1600" dirty="0" smtClean="0"/>
              <a:t>YÖK ULUSAL TEZ MERKEZİ AÇIK ERİŞİM ARŞİVİ</a:t>
            </a:r>
            <a:endParaRPr lang="tr-TR" sz="1600" b="1" dirty="0"/>
          </a:p>
        </p:txBody>
      </p:sp>
      <p:sp>
        <p:nvSpPr>
          <p:cNvPr id="15" name="1 Veri Yer Tutucusu"/>
          <p:cNvSpPr txBox="1">
            <a:spLocks/>
          </p:cNvSpPr>
          <p:nvPr/>
        </p:nvSpPr>
        <p:spPr bwMode="auto">
          <a:xfrm>
            <a:off x="179512" y="6381750"/>
            <a:ext cx="8784976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TÜBİTAK – ULAKBİM  EKUAL VIII. YILLIK TOPLANTISI </a:t>
            </a:r>
            <a:r>
              <a:rPr kumimoji="0" lang="tr-T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28-30 MAYIS 2012 ANTALYA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17" name="7 Grafik"/>
          <p:cNvGraphicFramePr/>
          <p:nvPr/>
        </p:nvGraphicFramePr>
        <p:xfrm>
          <a:off x="395536" y="2057400"/>
          <a:ext cx="8352928" cy="4035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2070</TotalTime>
  <Words>834</Words>
  <Application>Microsoft Office PowerPoint</Application>
  <PresentationFormat>Ekran Gösterisi (4:3)</PresentationFormat>
  <Paragraphs>473</Paragraphs>
  <Slides>23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4" baseType="lpstr">
      <vt:lpstr>Kent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Recep-Sariipek</dc:creator>
  <cp:lastModifiedBy>ahmet.kahraman</cp:lastModifiedBy>
  <cp:revision>363</cp:revision>
  <dcterms:created xsi:type="dcterms:W3CDTF">2010-03-03T14:18:09Z</dcterms:created>
  <dcterms:modified xsi:type="dcterms:W3CDTF">2012-05-25T06:42:01Z</dcterms:modified>
</cp:coreProperties>
</file>