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Lst>
  <p:notesMasterIdLst>
    <p:notesMasterId r:id="rId25"/>
  </p:notesMasterIdLst>
  <p:handoutMasterIdLst>
    <p:handoutMasterId r:id="rId26"/>
  </p:handoutMasterIdLst>
  <p:sldIdLst>
    <p:sldId id="256" r:id="rId2"/>
    <p:sldId id="257" r:id="rId3"/>
    <p:sldId id="289" r:id="rId4"/>
    <p:sldId id="308" r:id="rId5"/>
    <p:sldId id="303" r:id="rId6"/>
    <p:sldId id="306" r:id="rId7"/>
    <p:sldId id="313" r:id="rId8"/>
    <p:sldId id="323" r:id="rId9"/>
    <p:sldId id="324" r:id="rId10"/>
    <p:sldId id="316" r:id="rId11"/>
    <p:sldId id="301" r:id="rId12"/>
    <p:sldId id="319" r:id="rId13"/>
    <p:sldId id="325" r:id="rId14"/>
    <p:sldId id="298" r:id="rId15"/>
    <p:sldId id="283" r:id="rId16"/>
    <p:sldId id="284" r:id="rId17"/>
    <p:sldId id="285" r:id="rId18"/>
    <p:sldId id="286" r:id="rId19"/>
    <p:sldId id="292" r:id="rId20"/>
    <p:sldId id="318" r:id="rId21"/>
    <p:sldId id="288" r:id="rId22"/>
    <p:sldId id="322"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08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40" d="100"/>
          <a:sy n="40" d="100"/>
        </p:scale>
        <p:origin x="-71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F9AC70-C5B8-4AAC-BC0C-421A94BD0706}" type="datetimeFigureOut">
              <a:rPr lang="tr-TR" smtClean="0"/>
              <a:pPr/>
              <a:t>14.06.2012</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F68C61-70E1-4284-BC35-DA9C3E6976E0}" type="slidenum">
              <a:rPr lang="tr-TR" smtClean="0"/>
              <a:pPr/>
              <a:t>‹#›</a:t>
            </a:fld>
            <a:endParaRPr lang="tr-TR"/>
          </a:p>
        </p:txBody>
      </p:sp>
    </p:spTree>
    <p:extLst>
      <p:ext uri="{BB962C8B-B14F-4D97-AF65-F5344CB8AC3E}">
        <p14:creationId xmlns:p14="http://schemas.microsoft.com/office/powerpoint/2010/main" xmlns="" val="63129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EECDA-E91D-42AB-A215-E3175DF1CCC8}" type="datetimeFigureOut">
              <a:rPr lang="tr-TR" smtClean="0"/>
              <a:pPr/>
              <a:t>14.06.2012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9D69E-ACD0-43B2-A827-04CE0625F097}" type="slidenum">
              <a:rPr lang="tr-TR" smtClean="0"/>
              <a:pPr/>
              <a:t>‹#›</a:t>
            </a:fld>
            <a:endParaRPr lang="tr-TR"/>
          </a:p>
        </p:txBody>
      </p:sp>
    </p:spTree>
    <p:extLst>
      <p:ext uri="{BB962C8B-B14F-4D97-AF65-F5344CB8AC3E}">
        <p14:creationId xmlns:p14="http://schemas.microsoft.com/office/powerpoint/2010/main" xmlns="" val="18329803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CB9D69E-ACD0-43B2-A827-04CE0625F097}" type="slidenum">
              <a:rPr lang="tr-TR" smtClean="0"/>
              <a:pPr/>
              <a:t>1</a:t>
            </a:fld>
            <a:endParaRPr lang="tr-TR"/>
          </a:p>
        </p:txBody>
      </p:sp>
      <p:sp>
        <p:nvSpPr>
          <p:cNvPr id="5" name="Altbilgi Yer Tutucusu 4"/>
          <p:cNvSpPr>
            <a:spLocks noGrp="1"/>
          </p:cNvSpPr>
          <p:nvPr>
            <p:ph type="ftr" sz="quarter" idx="11"/>
          </p:nvPr>
        </p:nvSpPr>
        <p:spPr/>
        <p:txBody>
          <a:bodyPr/>
          <a:lstStyle/>
          <a:p>
            <a:endParaRPr lang="tr-TR"/>
          </a:p>
        </p:txBody>
      </p:sp>
    </p:spTree>
    <p:extLst>
      <p:ext uri="{BB962C8B-B14F-4D97-AF65-F5344CB8AC3E}">
        <p14:creationId xmlns:p14="http://schemas.microsoft.com/office/powerpoint/2010/main" xmlns="" val="386284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r>
              <a:rPr lang="tr-TR" smtClean="0"/>
              <a:t>30.05.2012</a:t>
            </a:r>
            <a:endParaRPr lang="tr-TR"/>
          </a:p>
        </p:txBody>
      </p:sp>
      <p:sp>
        <p:nvSpPr>
          <p:cNvPr id="6" name="5 Altbilgi Yer Tutucusu"/>
          <p:cNvSpPr>
            <a:spLocks noGrp="1"/>
          </p:cNvSpPr>
          <p:nvPr>
            <p:ph type="ftr" sz="quarter" idx="11"/>
          </p:nvPr>
        </p:nvSpPr>
        <p:spPr/>
        <p:txBody>
          <a:bodyPr/>
          <a:lstStyle/>
          <a:p>
            <a:r>
              <a:rPr lang="tr-TR" smtClean="0"/>
              <a:t>http://kutuphane.ankara.edu.tr/</a:t>
            </a:r>
            <a:endParaRPr lang="tr-TR"/>
          </a:p>
        </p:txBody>
      </p:sp>
      <p:sp>
        <p:nvSpPr>
          <p:cNvPr id="7" name="6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r>
              <a:rPr lang="tr-TR" smtClean="0"/>
              <a:t>30.05.2012</a:t>
            </a:r>
            <a:endParaRPr lang="tr-TR"/>
          </a:p>
        </p:txBody>
      </p:sp>
      <p:sp>
        <p:nvSpPr>
          <p:cNvPr id="8" name="7 Altbilgi Yer Tutucusu"/>
          <p:cNvSpPr>
            <a:spLocks noGrp="1"/>
          </p:cNvSpPr>
          <p:nvPr>
            <p:ph type="ftr" sz="quarter" idx="11"/>
          </p:nvPr>
        </p:nvSpPr>
        <p:spPr/>
        <p:txBody>
          <a:bodyPr/>
          <a:lstStyle/>
          <a:p>
            <a:r>
              <a:rPr lang="tr-TR" smtClean="0"/>
              <a:t>http://kutuphane.ankara.edu.tr/</a:t>
            </a:r>
            <a:endParaRPr lang="tr-TR"/>
          </a:p>
        </p:txBody>
      </p:sp>
      <p:sp>
        <p:nvSpPr>
          <p:cNvPr id="9" name="8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r>
              <a:rPr lang="tr-TR" smtClean="0"/>
              <a:t>30.05.2012</a:t>
            </a:r>
            <a:endParaRPr lang="tr-TR"/>
          </a:p>
        </p:txBody>
      </p:sp>
      <p:sp>
        <p:nvSpPr>
          <p:cNvPr id="4" name="3 Altbilgi Yer Tutucusu"/>
          <p:cNvSpPr>
            <a:spLocks noGrp="1"/>
          </p:cNvSpPr>
          <p:nvPr>
            <p:ph type="ftr" sz="quarter" idx="11"/>
          </p:nvPr>
        </p:nvSpPr>
        <p:spPr/>
        <p:txBody>
          <a:bodyPr/>
          <a:lstStyle/>
          <a:p>
            <a:r>
              <a:rPr lang="tr-TR" smtClean="0"/>
              <a:t>http://kutuphane.ankara.edu.tr/</a:t>
            </a:r>
            <a:endParaRPr lang="tr-TR"/>
          </a:p>
        </p:txBody>
      </p:sp>
      <p:sp>
        <p:nvSpPr>
          <p:cNvPr id="5" name="4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smtClean="0"/>
              <a:t>30.05.2012</a:t>
            </a:r>
            <a:endParaRPr lang="tr-TR"/>
          </a:p>
        </p:txBody>
      </p:sp>
      <p:sp>
        <p:nvSpPr>
          <p:cNvPr id="3" name="2 Altbilgi Yer Tutucusu"/>
          <p:cNvSpPr>
            <a:spLocks noGrp="1"/>
          </p:cNvSpPr>
          <p:nvPr>
            <p:ph type="ftr" sz="quarter" idx="11"/>
          </p:nvPr>
        </p:nvSpPr>
        <p:spPr/>
        <p:txBody>
          <a:bodyPr/>
          <a:lstStyle/>
          <a:p>
            <a:r>
              <a:rPr lang="tr-TR" smtClean="0"/>
              <a:t>http://kutuphane.ankara.edu.tr/</a:t>
            </a:r>
            <a:endParaRPr lang="tr-TR"/>
          </a:p>
        </p:txBody>
      </p:sp>
      <p:sp>
        <p:nvSpPr>
          <p:cNvPr id="4" name="3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30.05.2012</a:t>
            </a:r>
            <a:endParaRPr lang="tr-TR"/>
          </a:p>
        </p:txBody>
      </p:sp>
      <p:sp>
        <p:nvSpPr>
          <p:cNvPr id="6" name="5 Altbilgi Yer Tutucusu"/>
          <p:cNvSpPr>
            <a:spLocks noGrp="1"/>
          </p:cNvSpPr>
          <p:nvPr>
            <p:ph type="ftr" sz="quarter" idx="11"/>
          </p:nvPr>
        </p:nvSpPr>
        <p:spPr/>
        <p:txBody>
          <a:bodyPr/>
          <a:lstStyle/>
          <a:p>
            <a:r>
              <a:rPr lang="tr-TR" smtClean="0"/>
              <a:t>http://kutuphane.ankara.edu.tr/</a:t>
            </a:r>
            <a:endParaRPr lang="tr-TR"/>
          </a:p>
        </p:txBody>
      </p:sp>
      <p:sp>
        <p:nvSpPr>
          <p:cNvPr id="7" name="6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r>
              <a:rPr lang="tr-TR" smtClean="0"/>
              <a:t>30.05.2012</a:t>
            </a:r>
            <a:endParaRPr lang="tr-TR"/>
          </a:p>
        </p:txBody>
      </p:sp>
      <p:sp>
        <p:nvSpPr>
          <p:cNvPr id="6" name="5 Altbilgi Yer Tutucusu"/>
          <p:cNvSpPr>
            <a:spLocks noGrp="1"/>
          </p:cNvSpPr>
          <p:nvPr>
            <p:ph type="ftr" sz="quarter" idx="11"/>
          </p:nvPr>
        </p:nvSpPr>
        <p:spPr/>
        <p:txBody>
          <a:bodyPr/>
          <a:lstStyle/>
          <a:p>
            <a:r>
              <a:rPr lang="tr-TR" smtClean="0"/>
              <a:t>http://kutuphane.ankara.edu.tr/</a:t>
            </a:r>
            <a:endParaRPr lang="tr-TR"/>
          </a:p>
        </p:txBody>
      </p:sp>
      <p:sp>
        <p:nvSpPr>
          <p:cNvPr id="7" name="6 Slayt Numarası Yer Tutucusu"/>
          <p:cNvSpPr>
            <a:spLocks noGrp="1"/>
          </p:cNvSpPr>
          <p:nvPr>
            <p:ph type="sldNum" sz="quarter" idx="12"/>
          </p:nvPr>
        </p:nvSpPr>
        <p:spPr/>
        <p:txBody>
          <a:bodyPr/>
          <a:lstStyle/>
          <a:p>
            <a:fld id="{ED671D6F-E636-45D7-8BF4-49BBD856D52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30.05.2012</a:t>
            </a: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http://kutuphane.ankara.edu.tr/</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71D6F-E636-45D7-8BF4-49BBD856D52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can@ankara.edu.t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hyperlink" Target="mailto:eeaydin@ankara.edu.t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132856"/>
            <a:ext cx="9144000" cy="2664296"/>
          </a:xfrm>
        </p:spPr>
        <p:txBody>
          <a:bodyPr>
            <a:normAutofit/>
          </a:bodyPr>
          <a:lstStyle/>
          <a:p>
            <a:r>
              <a:rPr lang="tr-TR" sz="4900" dirty="0" smtClean="0"/>
              <a:t>ANKARA ÜNİVERSİTESİ</a:t>
            </a:r>
            <a:br>
              <a:rPr lang="tr-TR" sz="4900" dirty="0" smtClean="0"/>
            </a:br>
            <a:r>
              <a:rPr lang="tr-TR" sz="4000" dirty="0" smtClean="0"/>
              <a:t>Kurumsal Arşivi </a:t>
            </a:r>
            <a:br>
              <a:rPr lang="tr-TR" sz="4000" dirty="0" smtClean="0"/>
            </a:br>
            <a:r>
              <a:rPr lang="tr-TR" sz="4000" dirty="0" smtClean="0"/>
              <a:t>Açık Erişim Kaynakları</a:t>
            </a:r>
            <a:r>
              <a:rPr lang="tr-TR" sz="4900" dirty="0" smtClean="0"/>
              <a:t/>
            </a:r>
            <a:br>
              <a:rPr lang="tr-TR" sz="4900" dirty="0" smtClean="0"/>
            </a:br>
            <a:endParaRPr lang="tr-TR" sz="2000" dirty="0"/>
          </a:p>
        </p:txBody>
      </p:sp>
      <p:sp>
        <p:nvSpPr>
          <p:cNvPr id="3" name="Alt Başlık 2"/>
          <p:cNvSpPr>
            <a:spLocks noGrp="1"/>
          </p:cNvSpPr>
          <p:nvPr>
            <p:ph type="subTitle" idx="1"/>
          </p:nvPr>
        </p:nvSpPr>
        <p:spPr>
          <a:xfrm>
            <a:off x="1115616" y="4869160"/>
            <a:ext cx="6408712" cy="1512168"/>
          </a:xfrm>
        </p:spPr>
        <p:txBody>
          <a:bodyPr>
            <a:normAutofit/>
          </a:bodyPr>
          <a:lstStyle/>
          <a:p>
            <a:r>
              <a:rPr lang="tr-TR" sz="2000" dirty="0" smtClean="0">
                <a:solidFill>
                  <a:schemeClr val="tx1"/>
                </a:solidFill>
              </a:rPr>
              <a:t>Tuna CAN &amp; E. Erdal AYDIN</a:t>
            </a:r>
          </a:p>
          <a:p>
            <a:r>
              <a:rPr lang="tr-TR" sz="2000" dirty="0" err="1" smtClean="0">
                <a:hlinkClick r:id="rId3"/>
              </a:rPr>
              <a:t>tcan</a:t>
            </a:r>
            <a:r>
              <a:rPr lang="tr-TR" sz="2000" dirty="0" smtClean="0">
                <a:hlinkClick r:id="rId3"/>
              </a:rPr>
              <a:t>@</a:t>
            </a:r>
            <a:r>
              <a:rPr lang="tr-TR" sz="2000" dirty="0" err="1" smtClean="0">
                <a:hlinkClick r:id="rId3"/>
              </a:rPr>
              <a:t>ankara</a:t>
            </a:r>
            <a:r>
              <a:rPr lang="tr-TR" sz="2000" dirty="0" smtClean="0">
                <a:hlinkClick r:id="rId3"/>
              </a:rPr>
              <a:t>.edu.tr</a:t>
            </a:r>
            <a:endParaRPr lang="tr-TR" sz="2000" dirty="0" smtClean="0"/>
          </a:p>
          <a:p>
            <a:r>
              <a:rPr lang="tr-TR" sz="2000" dirty="0" err="1" smtClean="0">
                <a:hlinkClick r:id="rId4"/>
              </a:rPr>
              <a:t>eeaydin</a:t>
            </a:r>
            <a:r>
              <a:rPr lang="tr-TR" sz="2000" dirty="0" smtClean="0">
                <a:hlinkClick r:id="rId4"/>
              </a:rPr>
              <a:t>@</a:t>
            </a:r>
            <a:r>
              <a:rPr lang="tr-TR" sz="2000" dirty="0" err="1" smtClean="0">
                <a:hlinkClick r:id="rId4"/>
              </a:rPr>
              <a:t>ankara</a:t>
            </a:r>
            <a:r>
              <a:rPr lang="tr-TR" sz="2000" dirty="0" smtClean="0">
                <a:hlinkClick r:id="rId4"/>
              </a:rPr>
              <a:t>.edu.tr</a:t>
            </a:r>
            <a:endParaRPr lang="tr-TR" sz="2000" dirty="0" smtClean="0"/>
          </a:p>
          <a:p>
            <a:endParaRPr lang="tr-TR" sz="2000" dirty="0" smtClean="0"/>
          </a:p>
          <a:p>
            <a:endParaRPr lang="tr-TR" sz="2000" dirty="0" smtClean="0">
              <a:solidFill>
                <a:schemeClr val="tx1"/>
              </a:solidFill>
            </a:endParaRPr>
          </a:p>
        </p:txBody>
      </p:sp>
      <p:sp>
        <p:nvSpPr>
          <p:cNvPr id="15" name="Veri Yer Tutucusu 14"/>
          <p:cNvSpPr>
            <a:spLocks noGrp="1"/>
          </p:cNvSpPr>
          <p:nvPr>
            <p:ph type="dt" sz="half" idx="10"/>
          </p:nvPr>
        </p:nvSpPr>
        <p:spPr/>
        <p:txBody>
          <a:bodyPr/>
          <a:lstStyle/>
          <a:p>
            <a:r>
              <a:rPr lang="tr-TR" dirty="0" smtClean="0"/>
              <a:t>30.05.2012</a:t>
            </a:r>
            <a:endParaRPr lang="tr-TR" dirty="0"/>
          </a:p>
        </p:txBody>
      </p:sp>
      <p:sp>
        <p:nvSpPr>
          <p:cNvPr id="16" name="Altbilgi Yer Tutucusu 15"/>
          <p:cNvSpPr>
            <a:spLocks noGrp="1"/>
          </p:cNvSpPr>
          <p:nvPr>
            <p:ph type="ftr" sz="quarter" idx="11"/>
          </p:nvPr>
        </p:nvSpPr>
        <p:spPr/>
        <p:txBody>
          <a:bodyPr/>
          <a:lstStyle/>
          <a:p>
            <a:r>
              <a:rPr lang="tr-TR" dirty="0" smtClean="0"/>
              <a:t>http://kutuphane.ankara.edu.tr/</a:t>
            </a:r>
            <a:endParaRPr lang="tr-TR" dirty="0"/>
          </a:p>
        </p:txBody>
      </p:sp>
      <p:sp>
        <p:nvSpPr>
          <p:cNvPr id="17" name="Slayt Numarası Yer Tutucusu 16"/>
          <p:cNvSpPr>
            <a:spLocks noGrp="1"/>
          </p:cNvSpPr>
          <p:nvPr>
            <p:ph type="sldNum" sz="quarter" idx="12"/>
          </p:nvPr>
        </p:nvSpPr>
        <p:spPr/>
        <p:txBody>
          <a:bodyPr/>
          <a:lstStyle/>
          <a:p>
            <a:fld id="{ED671D6F-E636-45D7-8BF4-49BBD856D52A}" type="slidenum">
              <a:rPr lang="tr-TR" smtClean="0"/>
              <a:pPr/>
              <a:t>1</a:t>
            </a:fld>
            <a:endParaRPr lang="tr-TR" dirty="0"/>
          </a:p>
        </p:txBody>
      </p:sp>
      <p:pic>
        <p:nvPicPr>
          <p:cNvPr id="23" name="Resim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20" y="260648"/>
            <a:ext cx="8640960" cy="1440159"/>
          </a:xfrm>
          <a:prstGeom prst="rect">
            <a:avLst/>
          </a:prstGeom>
          <a:ln/>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xmlns="" val="301302055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r>
            <a:br>
              <a:rPr lang="tr-TR" dirty="0" smtClean="0"/>
            </a:br>
            <a:r>
              <a:rPr lang="tr-TR" dirty="0" smtClean="0"/>
              <a:t>Ankara Üniversitesi Açık Arşiv Sistemi - VI</a:t>
            </a:r>
            <a:br>
              <a:rPr lang="tr-TR" dirty="0" smtClean="0"/>
            </a:br>
            <a:endParaRPr lang="tr-TR"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340768"/>
            <a:ext cx="7920879" cy="4785395"/>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a:xfrm>
            <a:off x="3131840" y="6492875"/>
            <a:ext cx="2895600" cy="365125"/>
          </a:xfrm>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10</a:t>
            </a:fld>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771" y="3573016"/>
            <a:ext cx="8640960" cy="105860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r>
            <a:br>
              <a:rPr lang="tr-TR" dirty="0" smtClean="0"/>
            </a:br>
            <a:r>
              <a:rPr lang="tr-TR" dirty="0" smtClean="0"/>
              <a:t> Ankara Üniversitesi Açık Arşiv Sistemi - VII</a:t>
            </a:r>
            <a:br>
              <a:rPr lang="tr-TR" dirty="0" smtClean="0"/>
            </a:br>
            <a:endParaRPr lang="tr-TR" dirty="0"/>
          </a:p>
        </p:txBody>
      </p:sp>
      <p:pic>
        <p:nvPicPr>
          <p:cNvPr id="7" name="6 İçerik Yer Tutucusu" descr="roar.ankara.jpg"/>
          <p:cNvPicPr>
            <a:picLocks noGrp="1" noChangeAspect="1"/>
          </p:cNvPicPr>
          <p:nvPr>
            <p:ph idx="1"/>
          </p:nvPr>
        </p:nvPicPr>
        <p:blipFill>
          <a:blip r:embed="rId2" cstate="print"/>
          <a:stretch>
            <a:fillRect/>
          </a:stretch>
        </p:blipFill>
        <p:spPr>
          <a:xfrm>
            <a:off x="683568" y="1268760"/>
            <a:ext cx="7704856" cy="4824536"/>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11</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Ankara Üniversitesi Açık Arşiv Sistemi - VIII</a:t>
            </a:r>
            <a:endParaRPr lang="tr-TR" dirty="0"/>
          </a:p>
        </p:txBody>
      </p:sp>
      <p:pic>
        <p:nvPicPr>
          <p:cNvPr id="9" name="8 İçerik Yer Tutucusu" descr="OASTER.bmp"/>
          <p:cNvPicPr>
            <a:picLocks noGrp="1" noChangeAspect="1"/>
          </p:cNvPicPr>
          <p:nvPr>
            <p:ph idx="1"/>
          </p:nvPr>
        </p:nvPicPr>
        <p:blipFill>
          <a:blip r:embed="rId2" cstate="print"/>
          <a:stretch>
            <a:fillRect/>
          </a:stretch>
        </p:blipFill>
        <p:spPr>
          <a:xfrm>
            <a:off x="323528" y="1340768"/>
            <a:ext cx="8454160" cy="4857403"/>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12</a:t>
            </a:fld>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lstStyle/>
          <a:p>
            <a:r>
              <a:rPr lang="tr-TR" dirty="0" smtClean="0"/>
              <a:t>Ankara Üniversitesi Açık Erişim</a:t>
            </a:r>
            <a:endParaRPr lang="tr-TR" dirty="0"/>
          </a:p>
        </p:txBody>
      </p:sp>
      <p:pic>
        <p:nvPicPr>
          <p:cNvPr id="15" name="İçerik Yer Tutucusu 1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1463268"/>
            <a:ext cx="8568951" cy="4662896"/>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13</a:t>
            </a:fld>
            <a:endParaRPr lang="tr-TR"/>
          </a:p>
        </p:txBody>
      </p:sp>
      <p:pic>
        <p:nvPicPr>
          <p:cNvPr id="13" name="Resim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85237" y="3356992"/>
            <a:ext cx="5058763" cy="2371725"/>
          </a:xfrm>
          <a:prstGeom prst="rect">
            <a:avLst/>
          </a:prstGeom>
        </p:spPr>
      </p:pic>
    </p:spTree>
    <p:extLst>
      <p:ext uri="{BB962C8B-B14F-4D97-AF65-F5344CB8AC3E}">
        <p14:creationId xmlns:p14="http://schemas.microsoft.com/office/powerpoint/2010/main" xmlns="" val="3393866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sz="4000" dirty="0" smtClean="0"/>
              <a:t>ONLİNE YAYINEVİ</a:t>
            </a:r>
            <a:endParaRPr lang="tr-TR" sz="4000" dirty="0"/>
          </a:p>
        </p:txBody>
      </p:sp>
      <p:sp>
        <p:nvSpPr>
          <p:cNvPr id="3" name="2 İçerik Yer Tutucusu"/>
          <p:cNvSpPr>
            <a:spLocks noGrp="1"/>
          </p:cNvSpPr>
          <p:nvPr>
            <p:ph idx="1"/>
          </p:nvPr>
        </p:nvSpPr>
        <p:spPr>
          <a:xfrm>
            <a:off x="251520" y="1556792"/>
            <a:ext cx="8229600" cy="4525963"/>
          </a:xfrm>
        </p:spPr>
        <p:txBody>
          <a:bodyPr>
            <a:normAutofit/>
          </a:bodyPr>
          <a:lstStyle/>
          <a:p>
            <a:pPr algn="just">
              <a:buNone/>
            </a:pPr>
            <a:r>
              <a:rPr lang="tr-TR" dirty="0" smtClean="0"/>
              <a:t>    </a:t>
            </a:r>
            <a:r>
              <a:rPr lang="tr-TR" sz="2400" dirty="0" smtClean="0"/>
              <a:t>Ankara Üniversitesi , internette Türkçe içeriğe ulusal destek sağlamak ve Ankara Üniversitesi’nin bilimsel potansiyelini tüm araştırmacıların hizmetine sunmak amacıyla yürüttüğü çalışmalardan bir tanesi de Online Yayınevi hizmetidir. Bu hizmet sayesinde yurt içi ve yurt dışından dileyen herkes üniversite tarafından üretilen bilimsel araştırmalara tam metin olarak internet üzerinden erişebilmektedir.</a:t>
            </a:r>
          </a:p>
          <a:p>
            <a:endParaRPr lang="tr-TR" dirty="0"/>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14</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4653136"/>
            <a:ext cx="2413359" cy="100811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lstStyle/>
          <a:p>
            <a:r>
              <a:rPr lang="tr-TR" dirty="0" smtClean="0"/>
              <a:t>ONLİNE YAYINEVİ</a:t>
            </a:r>
            <a:endParaRPr lang="tr-TR" dirty="0"/>
          </a:p>
        </p:txBody>
      </p:sp>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9552" y="1508682"/>
            <a:ext cx="8064896" cy="4617481"/>
          </a:xfrm>
        </p:spPr>
      </p:pic>
      <p:sp>
        <p:nvSpPr>
          <p:cNvPr id="4" name="Veri Yer Tutucusu 3"/>
          <p:cNvSpPr>
            <a:spLocks noGrp="1"/>
          </p:cNvSpPr>
          <p:nvPr>
            <p:ph type="dt" sz="half" idx="10"/>
          </p:nvPr>
        </p:nvSpPr>
        <p:spPr/>
        <p:txBody>
          <a:bodyPr/>
          <a:lstStyle/>
          <a:p>
            <a:r>
              <a:rPr lang="tr-TR" smtClean="0"/>
              <a:t>30.05.2012</a:t>
            </a:r>
            <a:endParaRPr lang="tr-TR"/>
          </a:p>
        </p:txBody>
      </p:sp>
      <p:sp>
        <p:nvSpPr>
          <p:cNvPr id="5" name="Altbilgi Yer Tutucusu 4"/>
          <p:cNvSpPr>
            <a:spLocks noGrp="1"/>
          </p:cNvSpPr>
          <p:nvPr>
            <p:ph type="ftr" sz="quarter" idx="11"/>
          </p:nvPr>
        </p:nvSpPr>
        <p:spPr/>
        <p:txBody>
          <a:bodyPr/>
          <a:lstStyle/>
          <a:p>
            <a:r>
              <a:rPr lang="tr-TR" smtClean="0"/>
              <a:t>http://kutuphane.ankara.edu.tr/</a:t>
            </a:r>
            <a:endParaRPr lang="tr-TR"/>
          </a:p>
        </p:txBody>
      </p:sp>
      <p:sp>
        <p:nvSpPr>
          <p:cNvPr id="6" name="Slayt Numarası Yer Tutucusu 5"/>
          <p:cNvSpPr>
            <a:spLocks noGrp="1"/>
          </p:cNvSpPr>
          <p:nvPr>
            <p:ph type="sldNum" sz="quarter" idx="12"/>
          </p:nvPr>
        </p:nvSpPr>
        <p:spPr/>
        <p:txBody>
          <a:bodyPr/>
          <a:lstStyle/>
          <a:p>
            <a:fld id="{ED671D6F-E636-45D7-8BF4-49BBD856D52A}" type="slidenum">
              <a:rPr lang="tr-TR" smtClean="0"/>
              <a:pPr/>
              <a:t>15</a:t>
            </a:fld>
            <a:endParaRPr lang="tr-TR"/>
          </a:p>
        </p:txBody>
      </p:sp>
    </p:spTree>
    <p:extLst>
      <p:ext uri="{BB962C8B-B14F-4D97-AF65-F5344CB8AC3E}">
        <p14:creationId xmlns:p14="http://schemas.microsoft.com/office/powerpoint/2010/main" xmlns="" val="25470938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lstStyle/>
          <a:p>
            <a:r>
              <a:rPr lang="tr-TR" dirty="0" smtClean="0"/>
              <a:t>ONLİNE YAYINEVİ: Dergiler</a:t>
            </a:r>
            <a:endParaRPr lang="tr-TR" dirty="0"/>
          </a:p>
        </p:txBody>
      </p:sp>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5618" y="1268760"/>
            <a:ext cx="8052764" cy="4857403"/>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dirty="0" smtClean="0"/>
              <a:t>http://kutuphane.ankara.edu.tr/</a:t>
            </a:r>
            <a:endParaRPr lang="tr-TR" dirty="0"/>
          </a:p>
        </p:txBody>
      </p:sp>
      <p:sp>
        <p:nvSpPr>
          <p:cNvPr id="6" name="5 Slayt Numarası Yer Tutucusu"/>
          <p:cNvSpPr>
            <a:spLocks noGrp="1"/>
          </p:cNvSpPr>
          <p:nvPr>
            <p:ph type="sldNum" sz="quarter" idx="12"/>
          </p:nvPr>
        </p:nvSpPr>
        <p:spPr/>
        <p:txBody>
          <a:bodyPr/>
          <a:lstStyle/>
          <a:p>
            <a:fld id="{ED671D6F-E636-45D7-8BF4-49BBD856D52A}" type="slidenum">
              <a:rPr lang="tr-TR" smtClean="0"/>
              <a:pPr/>
              <a:t>16</a:t>
            </a:fld>
            <a:endParaRPr lang="tr-TR"/>
          </a:p>
        </p:txBody>
      </p:sp>
      <p:sp>
        <p:nvSpPr>
          <p:cNvPr id="8" name="Metin kutusu 7"/>
          <p:cNvSpPr txBox="1"/>
          <p:nvPr/>
        </p:nvSpPr>
        <p:spPr>
          <a:xfrm>
            <a:off x="251520" y="5445224"/>
            <a:ext cx="3024336" cy="9233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solidFill>
                  <a:schemeClr val="bg1"/>
                </a:solidFill>
              </a:rPr>
              <a:t>36 Adet Dergi </a:t>
            </a:r>
            <a:br>
              <a:rPr lang="tr-TR" dirty="0" smtClean="0">
                <a:solidFill>
                  <a:schemeClr val="bg1"/>
                </a:solidFill>
              </a:rPr>
            </a:br>
            <a:r>
              <a:rPr lang="tr-TR" dirty="0" smtClean="0">
                <a:solidFill>
                  <a:schemeClr val="bg1"/>
                </a:solidFill>
              </a:rPr>
              <a:t> 1544 sayı  </a:t>
            </a:r>
            <a:br>
              <a:rPr lang="tr-TR" dirty="0" smtClean="0">
                <a:solidFill>
                  <a:schemeClr val="bg1"/>
                </a:solidFill>
              </a:rPr>
            </a:br>
            <a:r>
              <a:rPr lang="tr-TR" dirty="0" smtClean="0">
                <a:solidFill>
                  <a:schemeClr val="bg1"/>
                </a:solidFill>
              </a:rPr>
              <a:t> 17454 makale erişime açıktır.</a:t>
            </a:r>
            <a:endParaRPr lang="tr-TR" dirty="0">
              <a:solidFill>
                <a:schemeClr val="bg1"/>
              </a:solidFill>
            </a:endParaRPr>
          </a:p>
        </p:txBody>
      </p:sp>
    </p:spTree>
    <p:extLst>
      <p:ext uri="{BB962C8B-B14F-4D97-AF65-F5344CB8AC3E}">
        <p14:creationId xmlns:p14="http://schemas.microsoft.com/office/powerpoint/2010/main" xmlns="" val="13569046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dirty="0" smtClean="0"/>
              <a:t>ONLİNE YAYINEVİ: Kitaplar</a:t>
            </a:r>
            <a:endParaRPr lang="tr-TR" dirty="0"/>
          </a:p>
        </p:txBody>
      </p:sp>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98633" y="1268760"/>
            <a:ext cx="8146733" cy="4857403"/>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17</a:t>
            </a:fld>
            <a:endParaRPr lang="tr-TR"/>
          </a:p>
        </p:txBody>
      </p:sp>
      <p:sp>
        <p:nvSpPr>
          <p:cNvPr id="8" name="Metin kutusu 7"/>
          <p:cNvSpPr txBox="1"/>
          <p:nvPr/>
        </p:nvSpPr>
        <p:spPr>
          <a:xfrm>
            <a:off x="107504" y="5733256"/>
            <a:ext cx="3528392" cy="9233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solidFill>
                  <a:schemeClr val="bg1"/>
                </a:solidFill>
              </a:rPr>
              <a:t>Bilim dallarına göre </a:t>
            </a:r>
            <a:r>
              <a:rPr lang="tr-TR" dirty="0" err="1" smtClean="0">
                <a:solidFill>
                  <a:schemeClr val="bg1"/>
                </a:solidFill>
              </a:rPr>
              <a:t>kategorilendirilmiş</a:t>
            </a:r>
            <a:r>
              <a:rPr lang="tr-TR" dirty="0" smtClean="0">
                <a:solidFill>
                  <a:schemeClr val="bg1"/>
                </a:solidFill>
              </a:rPr>
              <a:t>  651 adet kitap  erişime açıktır.</a:t>
            </a:r>
            <a:endParaRPr lang="tr-TR" dirty="0">
              <a:solidFill>
                <a:schemeClr val="bg1"/>
              </a:solidFill>
            </a:endParaRPr>
          </a:p>
        </p:txBody>
      </p:sp>
    </p:spTree>
    <p:extLst>
      <p:ext uri="{BB962C8B-B14F-4D97-AF65-F5344CB8AC3E}">
        <p14:creationId xmlns:p14="http://schemas.microsoft.com/office/powerpoint/2010/main" xmlns="" val="2083519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dirty="0" smtClean="0"/>
              <a:t>ONLİNE YAYINEVİ: Gazeteler</a:t>
            </a:r>
            <a:endParaRPr lang="tr-TR" dirty="0"/>
          </a:p>
        </p:txBody>
      </p:sp>
      <p:pic>
        <p:nvPicPr>
          <p:cNvPr id="9" name="İçerik Yer Tutucusu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88210" y="1268760"/>
            <a:ext cx="7967580" cy="4857403"/>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18</a:t>
            </a:fld>
            <a:endParaRPr lang="tr-TR" dirty="0"/>
          </a:p>
        </p:txBody>
      </p:sp>
      <p:sp>
        <p:nvSpPr>
          <p:cNvPr id="8" name="Metin kutusu 7"/>
          <p:cNvSpPr txBox="1"/>
          <p:nvPr/>
        </p:nvSpPr>
        <p:spPr>
          <a:xfrm>
            <a:off x="107504" y="5307085"/>
            <a:ext cx="3024336" cy="9233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solidFill>
                  <a:schemeClr val="bg1"/>
                </a:solidFill>
              </a:rPr>
              <a:t> 18  Adet Gazete</a:t>
            </a:r>
            <a:br>
              <a:rPr lang="tr-TR" dirty="0" smtClean="0">
                <a:solidFill>
                  <a:schemeClr val="bg1"/>
                </a:solidFill>
              </a:rPr>
            </a:br>
            <a:r>
              <a:rPr lang="tr-TR" dirty="0" smtClean="0">
                <a:solidFill>
                  <a:schemeClr val="bg1"/>
                </a:solidFill>
              </a:rPr>
              <a:t> 1800 yıllarına ait örnekler </a:t>
            </a:r>
            <a:br>
              <a:rPr lang="tr-TR" dirty="0" smtClean="0">
                <a:solidFill>
                  <a:schemeClr val="bg1"/>
                </a:solidFill>
              </a:rPr>
            </a:br>
            <a:r>
              <a:rPr lang="tr-TR" dirty="0" smtClean="0">
                <a:solidFill>
                  <a:schemeClr val="bg1"/>
                </a:solidFill>
              </a:rPr>
              <a:t> 14690 gün sayı</a:t>
            </a:r>
            <a:endParaRPr lang="tr-TR" dirty="0">
              <a:solidFill>
                <a:schemeClr val="bg1"/>
              </a:solidFill>
            </a:endParaRPr>
          </a:p>
        </p:txBody>
      </p:sp>
    </p:spTree>
    <p:extLst>
      <p:ext uri="{BB962C8B-B14F-4D97-AF65-F5344CB8AC3E}">
        <p14:creationId xmlns:p14="http://schemas.microsoft.com/office/powerpoint/2010/main" xmlns="" val="23707554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lstStyle/>
          <a:p>
            <a:r>
              <a:rPr lang="tr-TR" dirty="0" smtClean="0"/>
              <a:t>ONLİNE YAYINEVİ: Bültenler</a:t>
            </a:r>
            <a:endParaRPr lang="tr-TR" dirty="0"/>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57412" y="1268760"/>
            <a:ext cx="8029175" cy="4857403"/>
          </a:xfrm>
        </p:spPr>
      </p:pic>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a:xfrm>
            <a:off x="6372200" y="4941168"/>
            <a:ext cx="2088232" cy="797173"/>
          </a:xfrm>
        </p:spPr>
        <p:txBody>
          <a:bodyPr/>
          <a:lstStyle/>
          <a:p>
            <a:fld id="{ED671D6F-E636-45D7-8BF4-49BBD856D52A}" type="slidenum">
              <a:rPr lang="tr-TR" smtClean="0"/>
              <a:pPr/>
              <a:t>19</a:t>
            </a:fld>
            <a:endParaRPr lang="tr-TR"/>
          </a:p>
        </p:txBody>
      </p:sp>
      <p:sp>
        <p:nvSpPr>
          <p:cNvPr id="10" name="Metin kutusu 13"/>
          <p:cNvSpPr txBox="1"/>
          <p:nvPr/>
        </p:nvSpPr>
        <p:spPr>
          <a:xfrm>
            <a:off x="107504" y="5805264"/>
            <a:ext cx="3456384" cy="64633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solidFill>
                  <a:schemeClr val="bg1"/>
                </a:solidFill>
              </a:rPr>
              <a:t> 6 Adet Bülten</a:t>
            </a:r>
          </a:p>
          <a:p>
            <a:r>
              <a:rPr lang="tr-TR" dirty="0" smtClean="0">
                <a:solidFill>
                  <a:schemeClr val="bg1"/>
                </a:solidFill>
              </a:rPr>
              <a:t>240 Sayı</a:t>
            </a:r>
            <a:endParaRPr lang="tr-TR"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dirty="0" smtClean="0"/>
              <a:t>Sunu Planı</a:t>
            </a:r>
            <a:endParaRPr lang="tr-TR" dirty="0"/>
          </a:p>
        </p:txBody>
      </p:sp>
      <p:sp>
        <p:nvSpPr>
          <p:cNvPr id="8" name="İçerik Yer Tutucusu 7"/>
          <p:cNvSpPr>
            <a:spLocks noGrp="1"/>
          </p:cNvSpPr>
          <p:nvPr>
            <p:ph idx="1"/>
          </p:nvPr>
        </p:nvSpPr>
        <p:spPr>
          <a:xfrm>
            <a:off x="827584" y="1556792"/>
            <a:ext cx="7992888" cy="4680520"/>
          </a:xfrm>
        </p:spPr>
        <p:txBody>
          <a:bodyPr/>
          <a:lstStyle/>
          <a:p>
            <a:pPr algn="just"/>
            <a:r>
              <a:rPr lang="tr-TR" dirty="0" smtClean="0"/>
              <a:t>Açık Erişim Nedir?</a:t>
            </a:r>
          </a:p>
          <a:p>
            <a:pPr algn="just"/>
            <a:r>
              <a:rPr lang="tr-TR" dirty="0" smtClean="0"/>
              <a:t>Ankara Üniversitesi Kurumsal Arşivi</a:t>
            </a:r>
          </a:p>
          <a:p>
            <a:pPr lvl="1" algn="just">
              <a:buFont typeface="Wingdings" pitchFamily="2" charset="2"/>
              <a:buChar char="Ø"/>
            </a:pPr>
            <a:r>
              <a:rPr lang="tr-TR" dirty="0" smtClean="0"/>
              <a:t>Açık Arşiv</a:t>
            </a:r>
          </a:p>
          <a:p>
            <a:pPr lvl="1" algn="just">
              <a:buFont typeface="Wingdings" pitchFamily="2" charset="2"/>
              <a:buChar char="Ø"/>
            </a:pPr>
            <a:r>
              <a:rPr lang="tr-TR" dirty="0" smtClean="0"/>
              <a:t>Online Yayınevi</a:t>
            </a:r>
          </a:p>
          <a:p>
            <a:pPr lvl="1" algn="just">
              <a:buFont typeface="Wingdings" pitchFamily="2" charset="2"/>
              <a:buChar char="Ø"/>
            </a:pPr>
            <a:r>
              <a:rPr lang="tr-TR" dirty="0" smtClean="0"/>
              <a:t>Açık Ders Malzemeleri</a:t>
            </a:r>
          </a:p>
          <a:p>
            <a:pPr algn="just">
              <a:buNone/>
            </a:pPr>
            <a:endParaRPr lang="tr-TR" dirty="0" smtClean="0"/>
          </a:p>
          <a:p>
            <a:pPr marL="514350" indent="-514350" algn="just">
              <a:buNone/>
            </a:pPr>
            <a:endParaRPr lang="tr-TR" dirty="0" smtClean="0"/>
          </a:p>
          <a:p>
            <a:pPr algn="just">
              <a:buNone/>
            </a:pPr>
            <a:endParaRPr lang="tr-TR" dirty="0" smtClean="0"/>
          </a:p>
          <a:p>
            <a:pPr>
              <a:buNone/>
            </a:pPr>
            <a:endParaRPr lang="tr-TR" dirty="0" smtClean="0"/>
          </a:p>
          <a:p>
            <a:pPr>
              <a:buNone/>
            </a:pPr>
            <a:endParaRPr lang="tr-TR" dirty="0" smtClean="0"/>
          </a:p>
          <a:p>
            <a:endParaRPr lang="tr-TR" dirty="0" smtClean="0"/>
          </a:p>
        </p:txBody>
      </p:sp>
      <p:sp>
        <p:nvSpPr>
          <p:cNvPr id="9" name="Veri Yer Tutucusu 8"/>
          <p:cNvSpPr>
            <a:spLocks noGrp="1"/>
          </p:cNvSpPr>
          <p:nvPr>
            <p:ph type="dt" sz="half" idx="10"/>
          </p:nvPr>
        </p:nvSpPr>
        <p:spPr/>
        <p:txBody>
          <a:bodyPr/>
          <a:lstStyle/>
          <a:p>
            <a:r>
              <a:rPr lang="tr-TR" smtClean="0"/>
              <a:t>30.05.2012</a:t>
            </a:r>
            <a:endParaRPr lang="tr-TR" dirty="0"/>
          </a:p>
        </p:txBody>
      </p:sp>
      <p:sp>
        <p:nvSpPr>
          <p:cNvPr id="10" name="Altbilgi Yer Tutucusu 9"/>
          <p:cNvSpPr>
            <a:spLocks noGrp="1"/>
          </p:cNvSpPr>
          <p:nvPr>
            <p:ph type="ftr" sz="quarter" idx="11"/>
          </p:nvPr>
        </p:nvSpPr>
        <p:spPr/>
        <p:txBody>
          <a:bodyPr/>
          <a:lstStyle/>
          <a:p>
            <a:r>
              <a:rPr lang="tr-TR" smtClean="0"/>
              <a:t>http://kutuphane.ankara.edu.tr/</a:t>
            </a:r>
            <a:endParaRPr lang="tr-TR"/>
          </a:p>
        </p:txBody>
      </p:sp>
      <p:sp>
        <p:nvSpPr>
          <p:cNvPr id="11" name="Slayt Numarası Yer Tutucusu 10"/>
          <p:cNvSpPr>
            <a:spLocks noGrp="1"/>
          </p:cNvSpPr>
          <p:nvPr>
            <p:ph type="sldNum" sz="quarter" idx="12"/>
          </p:nvPr>
        </p:nvSpPr>
        <p:spPr/>
        <p:txBody>
          <a:bodyPr/>
          <a:lstStyle/>
          <a:p>
            <a:fld id="{ED671D6F-E636-45D7-8BF4-49BBD856D52A}" type="slidenum">
              <a:rPr lang="tr-TR" smtClean="0"/>
              <a:pPr/>
              <a:t>2</a:t>
            </a:fld>
            <a:endParaRPr lang="tr-TR"/>
          </a:p>
        </p:txBody>
      </p:sp>
    </p:spTree>
    <p:extLst>
      <p:ext uri="{BB962C8B-B14F-4D97-AF65-F5344CB8AC3E}">
        <p14:creationId xmlns:p14="http://schemas.microsoft.com/office/powerpoint/2010/main" xmlns="" val="31591188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sz="4000" dirty="0" smtClean="0"/>
              <a:t>Açık Ders Malzemeleri</a:t>
            </a:r>
            <a:endParaRPr lang="tr-TR" sz="4000" dirty="0"/>
          </a:p>
        </p:txBody>
      </p:sp>
      <p:sp>
        <p:nvSpPr>
          <p:cNvPr id="3" name="2 İçerik Yer Tutucusu"/>
          <p:cNvSpPr>
            <a:spLocks noGrp="1"/>
          </p:cNvSpPr>
          <p:nvPr>
            <p:ph idx="1"/>
          </p:nvPr>
        </p:nvSpPr>
        <p:spPr/>
        <p:txBody>
          <a:bodyPr>
            <a:normAutofit/>
          </a:bodyPr>
          <a:lstStyle/>
          <a:p>
            <a:pPr algn="just"/>
            <a:r>
              <a:rPr lang="tr-TR" dirty="0" smtClean="0"/>
              <a:t>Ankara Üniversitesi, bir üniversitede verilen derslerin internet ortamında açık ve ücretsiz olarak erişimine ve kullanımına imkân sağlayan her türlü ders kaynaklarını sunan Açık Ders Malzemeleri (ADM) platformunu 2007 yılında oluşturmuştur. </a:t>
            </a:r>
          </a:p>
          <a:p>
            <a:endParaRPr lang="tr-TR" dirty="0"/>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20</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91880" y="4809611"/>
            <a:ext cx="2100016" cy="108809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a:bodyPr>
          <a:lstStyle/>
          <a:p>
            <a:r>
              <a:rPr lang="tr-TR" sz="4000" dirty="0" smtClean="0"/>
              <a:t>Açık Ders Malzemeleri</a:t>
            </a:r>
            <a:endParaRPr lang="tr-TR" sz="4000" dirty="0"/>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61950" y="1196752"/>
            <a:ext cx="8020100" cy="4929411"/>
          </a:xfrm>
        </p:spPr>
      </p:pic>
      <p:sp>
        <p:nvSpPr>
          <p:cNvPr id="4" name="Veri Yer Tutucusu 3"/>
          <p:cNvSpPr>
            <a:spLocks noGrp="1"/>
          </p:cNvSpPr>
          <p:nvPr>
            <p:ph type="dt" sz="half" idx="10"/>
          </p:nvPr>
        </p:nvSpPr>
        <p:spPr/>
        <p:txBody>
          <a:bodyPr/>
          <a:lstStyle/>
          <a:p>
            <a:r>
              <a:rPr lang="tr-TR" smtClean="0"/>
              <a:t>30.05.2012</a:t>
            </a:r>
            <a:endParaRPr lang="tr-TR"/>
          </a:p>
        </p:txBody>
      </p:sp>
      <p:sp>
        <p:nvSpPr>
          <p:cNvPr id="5" name="Altbilgi Yer Tutucusu 4"/>
          <p:cNvSpPr>
            <a:spLocks noGrp="1"/>
          </p:cNvSpPr>
          <p:nvPr>
            <p:ph type="ftr" sz="quarter" idx="11"/>
          </p:nvPr>
        </p:nvSpPr>
        <p:spPr/>
        <p:txBody>
          <a:bodyPr/>
          <a:lstStyle/>
          <a:p>
            <a:r>
              <a:rPr lang="tr-TR" smtClean="0"/>
              <a:t>http://kutuphane.ankara.edu.tr/</a:t>
            </a:r>
            <a:endParaRPr lang="tr-TR"/>
          </a:p>
        </p:txBody>
      </p:sp>
      <p:sp>
        <p:nvSpPr>
          <p:cNvPr id="6" name="Slayt Numarası Yer Tutucusu 5"/>
          <p:cNvSpPr>
            <a:spLocks noGrp="1"/>
          </p:cNvSpPr>
          <p:nvPr>
            <p:ph type="sldNum" sz="quarter" idx="12"/>
          </p:nvPr>
        </p:nvSpPr>
        <p:spPr/>
        <p:txBody>
          <a:bodyPr/>
          <a:lstStyle/>
          <a:p>
            <a:fld id="{ED671D6F-E636-45D7-8BF4-49BBD856D52A}" type="slidenum">
              <a:rPr lang="tr-TR" smtClean="0"/>
              <a:pPr/>
              <a:t>21</a:t>
            </a:fld>
            <a:endParaRPr lang="tr-TR" dirty="0"/>
          </a:p>
        </p:txBody>
      </p:sp>
      <p:sp>
        <p:nvSpPr>
          <p:cNvPr id="14" name="Metin kutusu 13"/>
          <p:cNvSpPr txBox="1"/>
          <p:nvPr/>
        </p:nvSpPr>
        <p:spPr>
          <a:xfrm>
            <a:off x="0" y="5517232"/>
            <a:ext cx="3456384" cy="923330"/>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tr-TR" dirty="0" smtClean="0">
                <a:solidFill>
                  <a:schemeClr val="bg1"/>
                </a:solidFill>
              </a:rPr>
              <a:t> 12 Farklı Disipline ait 31 adet ders  </a:t>
            </a:r>
            <a:br>
              <a:rPr lang="tr-TR" dirty="0" smtClean="0">
                <a:solidFill>
                  <a:schemeClr val="bg1"/>
                </a:solidFill>
              </a:rPr>
            </a:br>
            <a:r>
              <a:rPr lang="tr-TR" dirty="0" smtClean="0">
                <a:solidFill>
                  <a:schemeClr val="bg1"/>
                </a:solidFill>
              </a:rPr>
              <a:t> Çeşitli formatlarda  10 Bin   </a:t>
            </a:r>
            <a:br>
              <a:rPr lang="tr-TR" dirty="0" smtClean="0">
                <a:solidFill>
                  <a:schemeClr val="bg1"/>
                </a:solidFill>
              </a:rPr>
            </a:br>
            <a:r>
              <a:rPr lang="tr-TR" dirty="0" smtClean="0">
                <a:solidFill>
                  <a:schemeClr val="bg1"/>
                </a:solidFill>
              </a:rPr>
              <a:t> sayfadan fazla doküman</a:t>
            </a:r>
            <a:endParaRPr lang="tr-TR" dirty="0">
              <a:solidFill>
                <a:schemeClr val="bg1"/>
              </a:solidFill>
            </a:endParaRPr>
          </a:p>
        </p:txBody>
      </p:sp>
    </p:spTree>
    <p:extLst>
      <p:ext uri="{BB962C8B-B14F-4D97-AF65-F5344CB8AC3E}">
        <p14:creationId xmlns:p14="http://schemas.microsoft.com/office/powerpoint/2010/main" xmlns="" val="27699980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lstStyle/>
          <a:p>
            <a:r>
              <a:rPr lang="tr-TR" dirty="0" smtClean="0"/>
              <a:t>Sonuç  </a:t>
            </a:r>
            <a:endParaRPr lang="tr-TR" dirty="0"/>
          </a:p>
        </p:txBody>
      </p:sp>
      <p:sp>
        <p:nvSpPr>
          <p:cNvPr id="3" name="2 İçerik Yer Tutucusu"/>
          <p:cNvSpPr>
            <a:spLocks noGrp="1"/>
          </p:cNvSpPr>
          <p:nvPr>
            <p:ph idx="1"/>
          </p:nvPr>
        </p:nvSpPr>
        <p:spPr/>
        <p:txBody>
          <a:bodyPr>
            <a:normAutofit fontScale="92500" lnSpcReduction="20000"/>
          </a:bodyPr>
          <a:lstStyle/>
          <a:p>
            <a:pPr algn="just"/>
            <a:r>
              <a:rPr lang="tr-TR" dirty="0" smtClean="0"/>
              <a:t>Açık Erişim ve kurumsal arşiv çalışmaları   çalışmaları dünya ve ülkemizde gün geçtikçe artmaktadır. Akademisyenlerin açık erişim sistemlerine ilgilerini artıracak faaliyetler düzenlenerek sisteme katılmaları sağlanmalıdır. </a:t>
            </a:r>
            <a:endParaRPr lang="tr-TR" smtClean="0"/>
          </a:p>
          <a:p>
            <a:pPr algn="just"/>
            <a:r>
              <a:rPr lang="tr-TR" smtClean="0"/>
              <a:t>Açık </a:t>
            </a:r>
            <a:r>
              <a:rPr lang="tr-TR" dirty="0" smtClean="0"/>
              <a:t>erişimde en büyük sorun üreticilerin (Akademik personel ve araştırmacıların) sisteme gösterdiği ilgisizliktir. Bilgiye sınırsız ve ücretsiz erişimin tek yolu olan açık erişime gerekli ilginin sağlanması için bilgilendirme çalışmalarının artırılıp </a:t>
            </a:r>
            <a:r>
              <a:rPr lang="tr-TR" dirty="0" err="1" smtClean="0"/>
              <a:t>farkındalığın</a:t>
            </a:r>
            <a:r>
              <a:rPr lang="tr-TR" dirty="0" smtClean="0"/>
              <a:t> yaratılması gerekmektedir.</a:t>
            </a:r>
            <a:endParaRPr lang="tr-TR" dirty="0"/>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6600" dirty="0" smtClean="0"/>
              <a:t>TEŞEKKÜRLER</a:t>
            </a:r>
            <a:endParaRPr lang="tr-TR" sz="6600" dirty="0"/>
          </a:p>
        </p:txBody>
      </p:sp>
      <p:sp>
        <p:nvSpPr>
          <p:cNvPr id="4" name="Veri Yer Tutucusu 3"/>
          <p:cNvSpPr>
            <a:spLocks noGrp="1"/>
          </p:cNvSpPr>
          <p:nvPr>
            <p:ph type="dt" sz="half" idx="10"/>
          </p:nvPr>
        </p:nvSpPr>
        <p:spPr/>
        <p:txBody>
          <a:bodyPr/>
          <a:lstStyle/>
          <a:p>
            <a:r>
              <a:rPr lang="tr-TR" smtClean="0"/>
              <a:t>30.05.2012</a:t>
            </a:r>
            <a:endParaRPr lang="tr-TR"/>
          </a:p>
        </p:txBody>
      </p:sp>
      <p:sp>
        <p:nvSpPr>
          <p:cNvPr id="5" name="Altbilgi Yer Tutucusu 4"/>
          <p:cNvSpPr>
            <a:spLocks noGrp="1"/>
          </p:cNvSpPr>
          <p:nvPr>
            <p:ph type="ftr" sz="quarter" idx="11"/>
          </p:nvPr>
        </p:nvSpPr>
        <p:spPr/>
        <p:txBody>
          <a:bodyPr/>
          <a:lstStyle/>
          <a:p>
            <a:r>
              <a:rPr lang="tr-TR" smtClean="0"/>
              <a:t>http://kutuphane.ankara.edu.tr/</a:t>
            </a:r>
            <a:endParaRPr lang="tr-TR"/>
          </a:p>
        </p:txBody>
      </p:sp>
      <p:sp>
        <p:nvSpPr>
          <p:cNvPr id="6" name="Slayt Numarası Yer Tutucusu 5"/>
          <p:cNvSpPr>
            <a:spLocks noGrp="1"/>
          </p:cNvSpPr>
          <p:nvPr>
            <p:ph type="sldNum" sz="quarter" idx="12"/>
          </p:nvPr>
        </p:nvSpPr>
        <p:spPr/>
        <p:txBody>
          <a:bodyPr/>
          <a:lstStyle/>
          <a:p>
            <a:fld id="{ED671D6F-E636-45D7-8BF4-49BBD856D52A}" type="slidenum">
              <a:rPr lang="tr-TR" smtClean="0"/>
              <a:pPr/>
              <a:t>23</a:t>
            </a:fld>
            <a:endParaRPr lang="tr-TR"/>
          </a:p>
        </p:txBody>
      </p:sp>
    </p:spTree>
    <p:extLst>
      <p:ext uri="{BB962C8B-B14F-4D97-AF65-F5344CB8AC3E}">
        <p14:creationId xmlns:p14="http://schemas.microsoft.com/office/powerpoint/2010/main" xmlns="" val="12929682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Autofit/>
          </a:bodyPr>
          <a:lstStyle/>
          <a:p>
            <a:r>
              <a:rPr lang="tr-TR" sz="4000" dirty="0" smtClean="0"/>
              <a:t>Açık Erişim Nedir?</a:t>
            </a:r>
            <a:endParaRPr lang="tr-TR" sz="4000" dirty="0"/>
          </a:p>
        </p:txBody>
      </p:sp>
      <p:sp>
        <p:nvSpPr>
          <p:cNvPr id="3" name="2 İçerik Yer Tutucusu"/>
          <p:cNvSpPr>
            <a:spLocks noGrp="1"/>
          </p:cNvSpPr>
          <p:nvPr>
            <p:ph idx="1"/>
          </p:nvPr>
        </p:nvSpPr>
        <p:spPr>
          <a:xfrm>
            <a:off x="467544" y="1484784"/>
            <a:ext cx="8064896" cy="3600399"/>
          </a:xfrm>
        </p:spPr>
        <p:txBody>
          <a:bodyPr>
            <a:normAutofit fontScale="62500" lnSpcReduction="20000"/>
          </a:bodyPr>
          <a:lstStyle/>
          <a:p>
            <a:pPr>
              <a:buNone/>
            </a:pPr>
            <a:endParaRPr lang="tr-TR" sz="5100" dirty="0" smtClean="0"/>
          </a:p>
          <a:p>
            <a:pPr algn="just">
              <a:buNone/>
            </a:pPr>
            <a:r>
              <a:rPr lang="tr-TR" sz="5100" dirty="0" smtClean="0">
                <a:latin typeface="Times New Roman" pitchFamily="18" charset="0"/>
                <a:cs typeface="Times New Roman" pitchFamily="18" charset="0"/>
              </a:rPr>
              <a:t>    </a:t>
            </a:r>
            <a:r>
              <a:rPr lang="tr-TR" sz="4500" dirty="0" smtClean="0">
                <a:cs typeface="Times New Roman" pitchFamily="18" charset="0"/>
              </a:rPr>
              <a:t>Açık Erişim İnisiyatifi’nde bilimsel literatürün internet aracılıyla finansal, yasal ve teknik bariyerler olmaksızın, erişilebilir, okunabilir, kaydedilebilir, kopyalanabilir, yazdırılabilir, taranabilir, tam metne bağlantı verilebilir, yazılıma veri olarak aktarılabilir ve her türlü yasal amaç için kullanılabilir biçimde kamuya ücretsiz açık olması biçiminde tanımlanmıştır. </a:t>
            </a:r>
          </a:p>
          <a:p>
            <a:pPr>
              <a:buNone/>
            </a:pPr>
            <a:endParaRPr lang="tr-TR" sz="11200" dirty="0" smtClean="0"/>
          </a:p>
          <a:p>
            <a:pPr>
              <a:buNone/>
            </a:pPr>
            <a:endParaRPr lang="tr-TR" dirty="0" smtClean="0"/>
          </a:p>
          <a:p>
            <a:endParaRPr lang="tr-TR" dirty="0" smtClean="0"/>
          </a:p>
          <a:p>
            <a:endParaRPr lang="tr-TR" dirty="0" smtClean="0"/>
          </a:p>
          <a:p>
            <a:endParaRPr lang="tr-TR" dirty="0" smtClean="0"/>
          </a:p>
          <a:p>
            <a:endParaRPr lang="tr-TR" dirty="0" smtClean="0"/>
          </a:p>
          <a:p>
            <a:pPr>
              <a:buNone/>
            </a:pPr>
            <a:endParaRPr lang="tr-TR" dirty="0"/>
          </a:p>
        </p:txBody>
      </p:sp>
      <p:sp>
        <p:nvSpPr>
          <p:cNvPr id="4" name="3 Veri Yer Tutucusu"/>
          <p:cNvSpPr>
            <a:spLocks noGrp="1"/>
          </p:cNvSpPr>
          <p:nvPr>
            <p:ph type="dt" sz="half" idx="10"/>
          </p:nvPr>
        </p:nvSpPr>
        <p:spPr/>
        <p:txBody>
          <a:bodyPr/>
          <a:lstStyle/>
          <a:p>
            <a:r>
              <a:rPr lang="tr-TR" smtClean="0"/>
              <a:t>30.05.2012</a:t>
            </a:r>
            <a:endParaRPr lang="tr-TR" dirty="0"/>
          </a:p>
        </p:txBody>
      </p:sp>
      <p:sp>
        <p:nvSpPr>
          <p:cNvPr id="5" name="4 Altbilgi Yer Tutucusu"/>
          <p:cNvSpPr>
            <a:spLocks noGrp="1"/>
          </p:cNvSpPr>
          <p:nvPr>
            <p:ph type="ftr" sz="quarter" idx="11"/>
          </p:nvPr>
        </p:nvSpPr>
        <p:spPr/>
        <p:txBody>
          <a:bodyPr/>
          <a:lstStyle/>
          <a:p>
            <a:r>
              <a:rPr lang="tr-TR" dirty="0" smtClean="0"/>
              <a:t>http://kutuphane.ankara.edu.tr/</a:t>
            </a:r>
            <a:endParaRPr lang="tr-TR" dirty="0"/>
          </a:p>
        </p:txBody>
      </p:sp>
      <p:sp>
        <p:nvSpPr>
          <p:cNvPr id="6" name="5 Slayt Numarası Yer Tutucusu"/>
          <p:cNvSpPr>
            <a:spLocks noGrp="1"/>
          </p:cNvSpPr>
          <p:nvPr>
            <p:ph type="sldNum" sz="quarter" idx="12"/>
          </p:nvPr>
        </p:nvSpPr>
        <p:spPr/>
        <p:txBody>
          <a:bodyPr/>
          <a:lstStyle/>
          <a:p>
            <a:fld id="{ED671D6F-E636-45D7-8BF4-49BBD856D52A}" type="slidenum">
              <a:rPr lang="tr-TR" smtClean="0"/>
              <a:pPr/>
              <a:t>3</a:t>
            </a:fld>
            <a:endParaRPr lang="tr-TR" dirty="0"/>
          </a:p>
        </p:txBody>
      </p:sp>
    </p:spTree>
    <p:extLst>
      <p:ext uri="{BB962C8B-B14F-4D97-AF65-F5344CB8AC3E}">
        <p14:creationId xmlns:p14="http://schemas.microsoft.com/office/powerpoint/2010/main" xmlns="" val="4116217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r>
            <a:br>
              <a:rPr lang="tr-TR" dirty="0" smtClean="0"/>
            </a:br>
            <a:r>
              <a:rPr lang="tr-TR" dirty="0" smtClean="0"/>
              <a:t>Açık Erişim İlk Gelişmeler</a:t>
            </a:r>
            <a:br>
              <a:rPr lang="tr-TR" dirty="0" smtClean="0"/>
            </a:br>
            <a:endParaRPr lang="tr-TR" dirty="0"/>
          </a:p>
        </p:txBody>
      </p:sp>
      <p:sp>
        <p:nvSpPr>
          <p:cNvPr id="8" name="7 İçerik Yer Tutucusu"/>
          <p:cNvSpPr>
            <a:spLocks noGrp="1"/>
          </p:cNvSpPr>
          <p:nvPr>
            <p:ph idx="1"/>
          </p:nvPr>
        </p:nvSpPr>
        <p:spPr>
          <a:xfrm>
            <a:off x="179512" y="1600200"/>
            <a:ext cx="8964488" cy="3933384"/>
          </a:xfrm>
          <a:prstGeom prst="rect">
            <a:avLst/>
          </a:prstGeom>
        </p:spPr>
        <p:txBody>
          <a:bodyPr wrap="square">
            <a:spAutoFit/>
          </a:bodyPr>
          <a:lstStyle/>
          <a:p>
            <a:r>
              <a:rPr lang="tr-TR" dirty="0" smtClean="0"/>
              <a:t>Budapeşte Açık Erişim Girişimi-Aralık 2001</a:t>
            </a:r>
          </a:p>
          <a:p>
            <a:r>
              <a:rPr lang="tr-TR" dirty="0" err="1" smtClean="0"/>
              <a:t>Bethesda</a:t>
            </a:r>
            <a:r>
              <a:rPr lang="tr-TR" dirty="0" smtClean="0"/>
              <a:t> Bildirimi –Nisan 2003</a:t>
            </a:r>
          </a:p>
          <a:p>
            <a:r>
              <a:rPr lang="tr-TR" dirty="0" smtClean="0"/>
              <a:t>Berlin Bildirimi – Ekim 2003</a:t>
            </a:r>
          </a:p>
          <a:p>
            <a:r>
              <a:rPr lang="tr-TR" dirty="0" smtClean="0"/>
              <a:t>Pamukkale Üniversitesi-Bilgi Teknoloji Kongresi IV-Ulusal Açık Erişime Doğru - 2006</a:t>
            </a:r>
          </a:p>
          <a:p>
            <a:r>
              <a:rPr lang="tr-TR" dirty="0" smtClean="0"/>
              <a:t>ANKOS  AEKA (Açık Erişim ve Kurumsal Arşivler Çalışma Grubu) – Şubat 2006</a:t>
            </a: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Ankara Üniversitesi Açık Erişim Sistemi - I</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sz="3100" dirty="0"/>
          </a:p>
        </p:txBody>
      </p:sp>
      <p:sp>
        <p:nvSpPr>
          <p:cNvPr id="3" name="2 İçerik Yer Tutucusu"/>
          <p:cNvSpPr>
            <a:spLocks noGrp="1"/>
          </p:cNvSpPr>
          <p:nvPr>
            <p:ph idx="1"/>
          </p:nvPr>
        </p:nvSpPr>
        <p:spPr>
          <a:xfrm>
            <a:off x="251520" y="908720"/>
            <a:ext cx="8229600" cy="4896544"/>
          </a:xfrm>
        </p:spPr>
        <p:txBody>
          <a:bodyPr>
            <a:normAutofit fontScale="25000" lnSpcReduction="20000"/>
          </a:bodyPr>
          <a:lstStyle/>
          <a:p>
            <a:endParaRPr lang="tr-TR" sz="3300" dirty="0" smtClean="0"/>
          </a:p>
          <a:p>
            <a:pPr algn="just">
              <a:lnSpc>
                <a:spcPct val="120000"/>
              </a:lnSpc>
              <a:buNone/>
            </a:pPr>
            <a:r>
              <a:rPr lang="tr-TR" sz="7200" dirty="0" smtClean="0"/>
              <a:t>      </a:t>
            </a:r>
            <a:r>
              <a:rPr lang="tr-TR" sz="9600" dirty="0" smtClean="0"/>
              <a:t>Üniversitemiz yayınlarının elektronik arşivinin oluşturulması, Üniversitemiz akademisyenleri tarafından üretilmiş bilgilere serbest, kolay, hızlı ve ücretsiz olarak erişim sağlanarak Üniversitemizin bilimsel çalışmalarının daha geniş bir kitle tarafından tanınması ve kullanılması amacıyla  2005 yılı başında oluşturulmaya başlanan Açık Arşiv sisteminde Ankara Üniversitesi öğretim üye ve yardımcılarının uluslararası indekslerde yer alan bilimsel dergilerde yayınlanmış veya yayınlanabilir kararı verilmiş çalışmaları, bildirileri, proje metinleri, konferans metinleri, raporları, ders notları ve kitaplarda yer almış bölümlerin basılı veya elektronik kopyaları , üniversitemizde yürütülen yüksek lisans ve doktora dereceli  tezler  yer almaktadır.</a:t>
            </a:r>
          </a:p>
          <a:p>
            <a:pPr algn="just"/>
            <a:endParaRPr lang="tr-TR" sz="7200" dirty="0"/>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5</a:t>
            </a:fld>
            <a:endParaRPr lang="tr-T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Autofit/>
          </a:bodyPr>
          <a:lstStyle/>
          <a:p>
            <a:r>
              <a:rPr lang="tr-TR" sz="4000" dirty="0" smtClean="0"/>
              <a:t>Ankara Üniversitesi Açık Arşiv Sistemi - II</a:t>
            </a:r>
            <a:endParaRPr lang="tr-TR" sz="4000" dirty="0"/>
          </a:p>
        </p:txBody>
      </p:sp>
      <p:sp>
        <p:nvSpPr>
          <p:cNvPr id="3" name="2 İçerik Yer Tutucusu"/>
          <p:cNvSpPr>
            <a:spLocks noGrp="1"/>
          </p:cNvSpPr>
          <p:nvPr>
            <p:ph idx="1"/>
          </p:nvPr>
        </p:nvSpPr>
        <p:spPr>
          <a:xfrm>
            <a:off x="467544" y="1124744"/>
            <a:ext cx="8229600" cy="3701008"/>
          </a:xfrm>
        </p:spPr>
        <p:txBody>
          <a:bodyPr>
            <a:normAutofit/>
          </a:bodyPr>
          <a:lstStyle/>
          <a:p>
            <a:pPr marL="0" indent="0" algn="just">
              <a:buNone/>
            </a:pPr>
            <a:r>
              <a:rPr lang="tr-TR" sz="2400" dirty="0" smtClean="0"/>
              <a:t>Ankara Üniversitesi Açık Arşiv sisteminde, </a:t>
            </a:r>
            <a:r>
              <a:rPr lang="tr-TR" sz="2400" dirty="0" err="1" smtClean="0"/>
              <a:t>metadata</a:t>
            </a:r>
            <a:r>
              <a:rPr lang="tr-TR" sz="2400" dirty="0" smtClean="0"/>
              <a:t> için zorunlu olan öğelerinin kapsanması sağlanarak sabit değerler oluşturulmuştur. Bu yolla, OAI-PMH protokolünün kriterlerini karşılamak için geliştirilen Ankara Üniversitesi açık arşivi, </a:t>
            </a:r>
            <a:r>
              <a:rPr lang="tr-TR" sz="2400" dirty="0" err="1" smtClean="0"/>
              <a:t>OAI’ye</a:t>
            </a:r>
            <a:r>
              <a:rPr lang="tr-TR" sz="2400" dirty="0" smtClean="0"/>
              <a:t> kaydedilmiştir. OAI-PMH protokolüne uygunluğu sağlanan Ankara Üniversitesi Açık Arşivi  </a:t>
            </a:r>
            <a:r>
              <a:rPr lang="tr-TR" sz="2400" dirty="0" err="1" smtClean="0"/>
              <a:t>Google</a:t>
            </a:r>
            <a:r>
              <a:rPr lang="tr-TR" sz="2400" dirty="0" smtClean="0"/>
              <a:t> akademik, OAISTER, DOAR gibi çeşitli arama motorları tarafından da taranmaktadır.</a:t>
            </a:r>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6</a:t>
            </a:fld>
            <a:endParaRPr lang="tr-TR"/>
          </a:p>
        </p:txBody>
      </p:sp>
      <p:pic>
        <p:nvPicPr>
          <p:cNvPr id="7" name="6 Resim" descr="OpenDOAR.png"/>
          <p:cNvPicPr>
            <a:picLocks noChangeAspect="1"/>
          </p:cNvPicPr>
          <p:nvPr/>
        </p:nvPicPr>
        <p:blipFill>
          <a:blip r:embed="rId2" cstate="print"/>
          <a:stretch>
            <a:fillRect/>
          </a:stretch>
        </p:blipFill>
        <p:spPr>
          <a:xfrm>
            <a:off x="2699792" y="4797152"/>
            <a:ext cx="3000375" cy="676275"/>
          </a:xfrm>
          <a:prstGeom prst="rect">
            <a:avLst/>
          </a:prstGeom>
        </p:spPr>
      </p:pic>
      <p:pic>
        <p:nvPicPr>
          <p:cNvPr id="8" name="7 Resim" descr="GA.bmp"/>
          <p:cNvPicPr>
            <a:picLocks noChangeAspect="1"/>
          </p:cNvPicPr>
          <p:nvPr/>
        </p:nvPicPr>
        <p:blipFill>
          <a:blip r:embed="rId3" cstate="print"/>
          <a:stretch>
            <a:fillRect/>
          </a:stretch>
        </p:blipFill>
        <p:spPr>
          <a:xfrm>
            <a:off x="539552" y="4581128"/>
            <a:ext cx="1457143" cy="1161905"/>
          </a:xfrm>
          <a:prstGeom prst="rect">
            <a:avLst/>
          </a:prstGeom>
        </p:spPr>
      </p:pic>
      <p:pic>
        <p:nvPicPr>
          <p:cNvPr id="9" name="8 Resim" descr="Oİ.bmp"/>
          <p:cNvPicPr>
            <a:picLocks noChangeAspect="1"/>
          </p:cNvPicPr>
          <p:nvPr/>
        </p:nvPicPr>
        <p:blipFill>
          <a:blip r:embed="rId4" cstate="print"/>
          <a:stretch>
            <a:fillRect/>
          </a:stretch>
        </p:blipFill>
        <p:spPr>
          <a:xfrm>
            <a:off x="6516216" y="4653136"/>
            <a:ext cx="1952381" cy="9440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
            </a:r>
            <a:br>
              <a:rPr lang="tr-TR" dirty="0" smtClean="0"/>
            </a:br>
            <a:r>
              <a:rPr lang="tr-TR" dirty="0" smtClean="0"/>
              <a:t>Ankara Üniversitesi Açık Arşiv Sistemi - III</a:t>
            </a:r>
            <a:br>
              <a:rPr lang="tr-TR" dirty="0" smtClean="0"/>
            </a:br>
            <a:endParaRPr lang="tr-TR" dirty="0"/>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64821" y="1600200"/>
            <a:ext cx="7814358" cy="4525963"/>
          </a:xfrm>
        </p:spPr>
      </p:pic>
      <p:sp>
        <p:nvSpPr>
          <p:cNvPr id="3" name="2 Veri Yer Tutucusu"/>
          <p:cNvSpPr>
            <a:spLocks noGrp="1"/>
          </p:cNvSpPr>
          <p:nvPr>
            <p:ph type="dt" sz="half" idx="10"/>
          </p:nvPr>
        </p:nvSpPr>
        <p:spPr/>
        <p:txBody>
          <a:bodyPr/>
          <a:lstStyle/>
          <a:p>
            <a:r>
              <a:rPr lang="tr-TR" smtClean="0"/>
              <a:t>30.05.2012</a:t>
            </a:r>
            <a:endParaRPr lang="tr-TR"/>
          </a:p>
        </p:txBody>
      </p:sp>
      <p:sp>
        <p:nvSpPr>
          <p:cNvPr id="4" name="3 Altbilgi Yer Tutucusu"/>
          <p:cNvSpPr>
            <a:spLocks noGrp="1"/>
          </p:cNvSpPr>
          <p:nvPr>
            <p:ph type="ftr" sz="quarter" idx="11"/>
          </p:nvPr>
        </p:nvSpPr>
        <p:spPr/>
        <p:txBody>
          <a:bodyPr/>
          <a:lstStyle/>
          <a:p>
            <a:r>
              <a:rPr lang="tr-TR" smtClean="0"/>
              <a:t>http://kutuphane.ankara.edu.tr/</a:t>
            </a:r>
            <a:endParaRPr lang="tr-TR"/>
          </a:p>
        </p:txBody>
      </p:sp>
      <p:sp>
        <p:nvSpPr>
          <p:cNvPr id="5" name="4 Slayt Numarası Yer Tutucusu"/>
          <p:cNvSpPr>
            <a:spLocks noGrp="1"/>
          </p:cNvSpPr>
          <p:nvPr>
            <p:ph type="sldNum" sz="quarter" idx="12"/>
          </p:nvPr>
        </p:nvSpPr>
        <p:spPr/>
        <p:txBody>
          <a:bodyPr/>
          <a:lstStyle/>
          <a:p>
            <a:fld id="{ED671D6F-E636-45D7-8BF4-49BBD856D52A}" type="slidenum">
              <a:rPr lang="tr-TR" smtClean="0"/>
              <a:pPr/>
              <a:t>7</a:t>
            </a:fld>
            <a:endParaRPr lang="tr-TR"/>
          </a:p>
        </p:txBody>
      </p:sp>
      <p:pic>
        <p:nvPicPr>
          <p:cNvPr id="10" name="Resim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300549"/>
            <a:ext cx="2152650" cy="48958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Autofit/>
          </a:bodyPr>
          <a:lstStyle/>
          <a:p>
            <a:r>
              <a:rPr lang="tr-TR" sz="4000" dirty="0" smtClean="0"/>
              <a:t>Ankara Üniversitesi Açık Arşiv Sistemi – IV</a:t>
            </a:r>
            <a:endParaRPr lang="tr-TR" sz="4000" dirty="0"/>
          </a:p>
        </p:txBody>
      </p:sp>
      <p:sp>
        <p:nvSpPr>
          <p:cNvPr id="3" name="2 İçerik Yer Tutucusu"/>
          <p:cNvSpPr>
            <a:spLocks noGrp="1"/>
          </p:cNvSpPr>
          <p:nvPr>
            <p:ph idx="1"/>
          </p:nvPr>
        </p:nvSpPr>
        <p:spPr>
          <a:xfrm>
            <a:off x="395536" y="1124744"/>
            <a:ext cx="8229600" cy="4525963"/>
          </a:xfrm>
        </p:spPr>
        <p:txBody>
          <a:bodyPr>
            <a:normAutofit/>
          </a:bodyPr>
          <a:lstStyle/>
          <a:p>
            <a:pPr marL="0" indent="0" algn="just">
              <a:buNone/>
            </a:pPr>
            <a:endParaRPr lang="tr-TR" dirty="0" smtClean="0"/>
          </a:p>
          <a:p>
            <a:pPr marL="0" indent="0">
              <a:buNone/>
            </a:pPr>
            <a:r>
              <a:rPr lang="tr-TR" dirty="0" smtClean="0"/>
              <a:t>Ankara Üniversitesi’nin  </a:t>
            </a:r>
            <a:r>
              <a:rPr lang="tr-TR" dirty="0" err="1" smtClean="0"/>
              <a:t>CrossRef</a:t>
            </a:r>
            <a:r>
              <a:rPr lang="tr-TR" dirty="0" smtClean="0"/>
              <a:t> üyelik işlemlerinin tamamlanmasının ardından kurumsal arşivimize eklenen yayınlara otomatik olarak  DOI numarası atanmaktadır.</a:t>
            </a:r>
          </a:p>
          <a:p>
            <a:pPr marL="0" indent="0">
              <a:buNone/>
            </a:pPr>
            <a:endParaRPr lang="tr-TR" dirty="0" smtClean="0"/>
          </a:p>
        </p:txBody>
      </p:sp>
      <p:sp>
        <p:nvSpPr>
          <p:cNvPr id="4" name="3 Veri Yer Tutucusu"/>
          <p:cNvSpPr>
            <a:spLocks noGrp="1"/>
          </p:cNvSpPr>
          <p:nvPr>
            <p:ph type="dt" sz="half" idx="10"/>
          </p:nvPr>
        </p:nvSpPr>
        <p:spPr/>
        <p:txBody>
          <a:bodyPr/>
          <a:lstStyle/>
          <a:p>
            <a:r>
              <a:rPr lang="tr-TR" smtClean="0"/>
              <a:t>30.05.2012</a:t>
            </a:r>
            <a:endParaRPr lang="tr-TR"/>
          </a:p>
        </p:txBody>
      </p:sp>
      <p:sp>
        <p:nvSpPr>
          <p:cNvPr id="5" name="4 Altbilgi Yer Tutucusu"/>
          <p:cNvSpPr>
            <a:spLocks noGrp="1"/>
          </p:cNvSpPr>
          <p:nvPr>
            <p:ph type="ftr" sz="quarter" idx="11"/>
          </p:nvPr>
        </p:nvSpPr>
        <p:spPr/>
        <p:txBody>
          <a:bodyPr/>
          <a:lstStyle/>
          <a:p>
            <a:r>
              <a:rPr lang="tr-TR" smtClean="0"/>
              <a:t>http://kutuphane.ankara.edu.tr/</a:t>
            </a:r>
            <a:endParaRPr lang="tr-TR"/>
          </a:p>
        </p:txBody>
      </p:sp>
      <p:sp>
        <p:nvSpPr>
          <p:cNvPr id="6" name="5 Slayt Numarası Yer Tutucusu"/>
          <p:cNvSpPr>
            <a:spLocks noGrp="1"/>
          </p:cNvSpPr>
          <p:nvPr>
            <p:ph type="sldNum" sz="quarter" idx="12"/>
          </p:nvPr>
        </p:nvSpPr>
        <p:spPr/>
        <p:txBody>
          <a:bodyPr/>
          <a:lstStyle/>
          <a:p>
            <a:fld id="{ED671D6F-E636-45D7-8BF4-49BBD856D52A}" type="slidenum">
              <a:rPr lang="tr-TR" smtClean="0"/>
              <a:pPr/>
              <a:t>8</a:t>
            </a:fld>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216" y="3789040"/>
            <a:ext cx="1872208" cy="187220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800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tr-TR" dirty="0" smtClean="0"/>
              <a:t>Ankara Üniversitesi Açık Arşiv Sistemi - V</a:t>
            </a:r>
            <a:endParaRPr lang="tr-TR" dirty="0"/>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5311" y="1484784"/>
            <a:ext cx="8053378" cy="4641379"/>
          </a:xfrm>
        </p:spPr>
      </p:pic>
      <p:sp>
        <p:nvSpPr>
          <p:cNvPr id="4" name="Veri Yer Tutucusu 3"/>
          <p:cNvSpPr>
            <a:spLocks noGrp="1"/>
          </p:cNvSpPr>
          <p:nvPr>
            <p:ph type="dt" sz="half" idx="10"/>
          </p:nvPr>
        </p:nvSpPr>
        <p:spPr/>
        <p:txBody>
          <a:bodyPr/>
          <a:lstStyle/>
          <a:p>
            <a:r>
              <a:rPr lang="tr-TR" smtClean="0"/>
              <a:t>30.05.2012</a:t>
            </a:r>
            <a:endParaRPr lang="tr-TR"/>
          </a:p>
        </p:txBody>
      </p:sp>
      <p:sp>
        <p:nvSpPr>
          <p:cNvPr id="5" name="Altbilgi Yer Tutucusu 4"/>
          <p:cNvSpPr>
            <a:spLocks noGrp="1"/>
          </p:cNvSpPr>
          <p:nvPr>
            <p:ph type="ftr" sz="quarter" idx="11"/>
          </p:nvPr>
        </p:nvSpPr>
        <p:spPr/>
        <p:txBody>
          <a:bodyPr/>
          <a:lstStyle/>
          <a:p>
            <a:r>
              <a:rPr lang="tr-TR" smtClean="0"/>
              <a:t>http://kutuphane.ankara.edu.tr/</a:t>
            </a:r>
            <a:endParaRPr lang="tr-TR"/>
          </a:p>
        </p:txBody>
      </p:sp>
      <p:sp>
        <p:nvSpPr>
          <p:cNvPr id="6" name="Slayt Numarası Yer Tutucusu 5"/>
          <p:cNvSpPr>
            <a:spLocks noGrp="1"/>
          </p:cNvSpPr>
          <p:nvPr>
            <p:ph type="sldNum" sz="quarter" idx="12"/>
          </p:nvPr>
        </p:nvSpPr>
        <p:spPr/>
        <p:txBody>
          <a:bodyPr/>
          <a:lstStyle/>
          <a:p>
            <a:fld id="{ED671D6F-E636-45D7-8BF4-49BBD856D52A}" type="slidenum">
              <a:rPr lang="tr-TR" smtClean="0"/>
              <a:pPr/>
              <a:t>9</a:t>
            </a:fld>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20693" y="4509120"/>
            <a:ext cx="5476134" cy="1045840"/>
          </a:xfrm>
          <a:prstGeom prst="rect">
            <a:avLst/>
          </a:prstGeom>
        </p:spPr>
      </p:pic>
    </p:spTree>
    <p:extLst>
      <p:ext uri="{BB962C8B-B14F-4D97-AF65-F5344CB8AC3E}">
        <p14:creationId xmlns:p14="http://schemas.microsoft.com/office/powerpoint/2010/main" xmlns="" val="3065767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4302</TotalTime>
  <Words>668</Words>
  <Application>Microsoft Office PowerPoint</Application>
  <PresentationFormat>Ekran Gösterisi (4:3)</PresentationFormat>
  <Paragraphs>132</Paragraphs>
  <Slides>23</Slides>
  <Notes>1</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Ofis Teması</vt:lpstr>
      <vt:lpstr>ANKARA ÜNİVERSİTESİ Kurumsal Arşivi  Açık Erişim Kaynakları </vt:lpstr>
      <vt:lpstr>Sunu Planı</vt:lpstr>
      <vt:lpstr>Açık Erişim Nedir?</vt:lpstr>
      <vt:lpstr> Açık Erişim İlk Gelişmeler </vt:lpstr>
      <vt:lpstr>    Ankara Üniversitesi Açık Erişim Sistemi - I    </vt:lpstr>
      <vt:lpstr>Ankara Üniversitesi Açık Arşiv Sistemi - II</vt:lpstr>
      <vt:lpstr> Ankara Üniversitesi Açık Arşiv Sistemi - III </vt:lpstr>
      <vt:lpstr>Ankara Üniversitesi Açık Arşiv Sistemi – IV</vt:lpstr>
      <vt:lpstr>Ankara Üniversitesi Açık Arşiv Sistemi - V</vt:lpstr>
      <vt:lpstr> Ankara Üniversitesi Açık Arşiv Sistemi - VI </vt:lpstr>
      <vt:lpstr>  Ankara Üniversitesi Açık Arşiv Sistemi - VII </vt:lpstr>
      <vt:lpstr>Ankara Üniversitesi Açık Arşiv Sistemi - VIII</vt:lpstr>
      <vt:lpstr>Ankara Üniversitesi Açık Erişim</vt:lpstr>
      <vt:lpstr>ONLİNE YAYINEVİ</vt:lpstr>
      <vt:lpstr>ONLİNE YAYINEVİ</vt:lpstr>
      <vt:lpstr>ONLİNE YAYINEVİ: Dergiler</vt:lpstr>
      <vt:lpstr>ONLİNE YAYINEVİ: Kitaplar</vt:lpstr>
      <vt:lpstr>ONLİNE YAYINEVİ: Gazeteler</vt:lpstr>
      <vt:lpstr>ONLİNE YAYINEVİ: Bültenler</vt:lpstr>
      <vt:lpstr>Açık Ders Malzemeleri</vt:lpstr>
      <vt:lpstr>Açık Ders Malzemeleri</vt:lpstr>
      <vt:lpstr>Sonuç  </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Halkla İl</dc:title>
  <dc:creator>Erdal</dc:creator>
  <cp:lastModifiedBy>kullanici</cp:lastModifiedBy>
  <cp:revision>374</cp:revision>
  <dcterms:created xsi:type="dcterms:W3CDTF">2012-03-27T07:06:51Z</dcterms:created>
  <dcterms:modified xsi:type="dcterms:W3CDTF">2012-06-14T10:53:26Z</dcterms:modified>
</cp:coreProperties>
</file>