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5"/>
  </p:sldMasterIdLst>
  <p:notesMasterIdLst>
    <p:notesMasterId r:id="rId47"/>
  </p:notesMasterIdLst>
  <p:handoutMasterIdLst>
    <p:handoutMasterId r:id="rId48"/>
  </p:handoutMasterIdLst>
  <p:sldIdLst>
    <p:sldId id="321" r:id="rId6"/>
    <p:sldId id="482" r:id="rId7"/>
    <p:sldId id="417" r:id="rId8"/>
    <p:sldId id="418" r:id="rId9"/>
    <p:sldId id="419" r:id="rId10"/>
    <p:sldId id="420" r:id="rId11"/>
    <p:sldId id="421" r:id="rId12"/>
    <p:sldId id="422" r:id="rId13"/>
    <p:sldId id="423" r:id="rId14"/>
    <p:sldId id="424" r:id="rId15"/>
    <p:sldId id="426" r:id="rId16"/>
    <p:sldId id="427" r:id="rId17"/>
    <p:sldId id="428"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4" r:id="rId33"/>
    <p:sldId id="475" r:id="rId34"/>
    <p:sldId id="476" r:id="rId35"/>
    <p:sldId id="477" r:id="rId36"/>
    <p:sldId id="478" r:id="rId37"/>
    <p:sldId id="479" r:id="rId38"/>
    <p:sldId id="480" r:id="rId39"/>
    <p:sldId id="429" r:id="rId40"/>
    <p:sldId id="430" r:id="rId41"/>
    <p:sldId id="488" r:id="rId42"/>
    <p:sldId id="489" r:id="rId43"/>
    <p:sldId id="490" r:id="rId44"/>
    <p:sldId id="481" r:id="rId45"/>
    <p:sldId id="483" r:id="rId46"/>
  </p:sldIdLst>
  <p:sldSz cx="9144000" cy="6858000" type="screen4x3"/>
  <p:notesSz cx="7102475" cy="9388475"/>
  <p:defaultTextStyle>
    <a:defPPr>
      <a:defRPr lang="en-US"/>
    </a:defPPr>
    <a:lvl1pPr algn="l" rtl="0" fontAlgn="base">
      <a:spcBef>
        <a:spcPct val="0"/>
      </a:spcBef>
      <a:spcAft>
        <a:spcPct val="0"/>
      </a:spcAft>
      <a:defRPr sz="2400" kern="1200">
        <a:solidFill>
          <a:srgbClr val="0768A9"/>
        </a:solidFill>
        <a:latin typeface="Trebuchet MS" pitchFamily="34" charset="0"/>
        <a:ea typeface="ＭＳ Ｐゴシック" pitchFamily="34" charset="-128"/>
        <a:cs typeface="Arial" charset="0"/>
      </a:defRPr>
    </a:lvl1pPr>
    <a:lvl2pPr marL="457200" algn="l" rtl="0" fontAlgn="base">
      <a:spcBef>
        <a:spcPct val="0"/>
      </a:spcBef>
      <a:spcAft>
        <a:spcPct val="0"/>
      </a:spcAft>
      <a:defRPr sz="2400" kern="1200">
        <a:solidFill>
          <a:srgbClr val="0768A9"/>
        </a:solidFill>
        <a:latin typeface="Trebuchet MS" pitchFamily="34" charset="0"/>
        <a:ea typeface="ＭＳ Ｐゴシック" pitchFamily="34" charset="-128"/>
        <a:cs typeface="Arial" charset="0"/>
      </a:defRPr>
    </a:lvl2pPr>
    <a:lvl3pPr marL="914400" algn="l" rtl="0" fontAlgn="base">
      <a:spcBef>
        <a:spcPct val="0"/>
      </a:spcBef>
      <a:spcAft>
        <a:spcPct val="0"/>
      </a:spcAft>
      <a:defRPr sz="2400" kern="1200">
        <a:solidFill>
          <a:srgbClr val="0768A9"/>
        </a:solidFill>
        <a:latin typeface="Trebuchet MS" pitchFamily="34" charset="0"/>
        <a:ea typeface="ＭＳ Ｐゴシック" pitchFamily="34" charset="-128"/>
        <a:cs typeface="Arial" charset="0"/>
      </a:defRPr>
    </a:lvl3pPr>
    <a:lvl4pPr marL="1371600" algn="l" rtl="0" fontAlgn="base">
      <a:spcBef>
        <a:spcPct val="0"/>
      </a:spcBef>
      <a:spcAft>
        <a:spcPct val="0"/>
      </a:spcAft>
      <a:defRPr sz="2400" kern="1200">
        <a:solidFill>
          <a:srgbClr val="0768A9"/>
        </a:solidFill>
        <a:latin typeface="Trebuchet MS" pitchFamily="34" charset="0"/>
        <a:ea typeface="ＭＳ Ｐゴシック" pitchFamily="34" charset="-128"/>
        <a:cs typeface="Arial" charset="0"/>
      </a:defRPr>
    </a:lvl4pPr>
    <a:lvl5pPr marL="1828800" algn="l" rtl="0" fontAlgn="base">
      <a:spcBef>
        <a:spcPct val="0"/>
      </a:spcBef>
      <a:spcAft>
        <a:spcPct val="0"/>
      </a:spcAft>
      <a:defRPr sz="2400" kern="1200">
        <a:solidFill>
          <a:srgbClr val="0768A9"/>
        </a:solidFill>
        <a:latin typeface="Trebuchet MS" pitchFamily="34" charset="0"/>
        <a:ea typeface="ＭＳ Ｐゴシック" pitchFamily="34" charset="-128"/>
        <a:cs typeface="Arial" charset="0"/>
      </a:defRPr>
    </a:lvl5pPr>
    <a:lvl6pPr marL="2286000" algn="l" defTabSz="914400" rtl="0" eaLnBrk="1" latinLnBrk="0" hangingPunct="1">
      <a:defRPr sz="2400" kern="1200">
        <a:solidFill>
          <a:srgbClr val="0768A9"/>
        </a:solidFill>
        <a:latin typeface="Trebuchet MS" pitchFamily="34" charset="0"/>
        <a:ea typeface="ＭＳ Ｐゴシック" pitchFamily="34" charset="-128"/>
        <a:cs typeface="Arial" charset="0"/>
      </a:defRPr>
    </a:lvl6pPr>
    <a:lvl7pPr marL="2743200" algn="l" defTabSz="914400" rtl="0" eaLnBrk="1" latinLnBrk="0" hangingPunct="1">
      <a:defRPr sz="2400" kern="1200">
        <a:solidFill>
          <a:srgbClr val="0768A9"/>
        </a:solidFill>
        <a:latin typeface="Trebuchet MS" pitchFamily="34" charset="0"/>
        <a:ea typeface="ＭＳ Ｐゴシック" pitchFamily="34" charset="-128"/>
        <a:cs typeface="Arial" charset="0"/>
      </a:defRPr>
    </a:lvl7pPr>
    <a:lvl8pPr marL="3200400" algn="l" defTabSz="914400" rtl="0" eaLnBrk="1" latinLnBrk="0" hangingPunct="1">
      <a:defRPr sz="2400" kern="1200">
        <a:solidFill>
          <a:srgbClr val="0768A9"/>
        </a:solidFill>
        <a:latin typeface="Trebuchet MS" pitchFamily="34" charset="0"/>
        <a:ea typeface="ＭＳ Ｐゴシック" pitchFamily="34" charset="-128"/>
        <a:cs typeface="Arial" charset="0"/>
      </a:defRPr>
    </a:lvl8pPr>
    <a:lvl9pPr marL="3657600" algn="l" defTabSz="914400" rtl="0" eaLnBrk="1" latinLnBrk="0" hangingPunct="1">
      <a:defRPr sz="2400" kern="1200">
        <a:solidFill>
          <a:srgbClr val="0768A9"/>
        </a:solidFill>
        <a:latin typeface="Trebuchet MS" pitchFamily="34"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8A9"/>
    <a:srgbClr val="061844"/>
    <a:srgbClr val="00504C"/>
    <a:srgbClr val="21674F"/>
    <a:srgbClr val="757575"/>
    <a:srgbClr val="390020"/>
    <a:srgbClr val="5698C5"/>
    <a:srgbClr val="BD2D2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28" autoAdjust="0"/>
    <p:restoredTop sz="90224" autoAdjust="0"/>
  </p:normalViewPr>
  <p:slideViewPr>
    <p:cSldViewPr>
      <p:cViewPr>
        <p:scale>
          <a:sx n="75" d="100"/>
          <a:sy n="75" d="100"/>
        </p:scale>
        <p:origin x="-972" y="-30"/>
      </p:cViewPr>
      <p:guideLst>
        <p:guide orient="horz" pos="2160"/>
        <p:guide orient="horz" pos="3744"/>
        <p:guide pos="281"/>
      </p:guideLst>
    </p:cSldViewPr>
  </p:slideViewPr>
  <p:outlineViewPr>
    <p:cViewPr>
      <p:scale>
        <a:sx n="33" d="100"/>
        <a:sy n="33" d="100"/>
      </p:scale>
      <p:origin x="0" y="8706"/>
    </p:cViewPr>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endParaRPr lang="en-US"/>
          </a:p>
        </p:txBody>
      </p:sp>
      <p:sp>
        <p:nvSpPr>
          <p:cNvPr id="92163"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fld id="{2DE81033-9E57-4B61-93CB-7A7A4718ADF0}" type="datetimeFigureOut">
              <a:rPr lang="en-US"/>
              <a:pPr>
                <a:defRPr/>
              </a:pPr>
              <a:t>5/24/2011</a:t>
            </a:fld>
            <a:endParaRPr lang="en-US" dirty="0"/>
          </a:p>
        </p:txBody>
      </p:sp>
      <p:sp>
        <p:nvSpPr>
          <p:cNvPr id="92164"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endParaRPr lang="en-US"/>
          </a:p>
        </p:txBody>
      </p:sp>
      <p:sp>
        <p:nvSpPr>
          <p:cNvPr id="92165"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fld id="{4410EC6C-BC71-45C3-8C7A-A411ABF4D271}"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78163" cy="469900"/>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lvl1pP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a:p>
        </p:txBody>
      </p:sp>
      <p:sp>
        <p:nvSpPr>
          <p:cNvPr id="261123" name="Rectangle 3"/>
          <p:cNvSpPr>
            <a:spLocks noGrp="1" noChangeArrowheads="1"/>
          </p:cNvSpPr>
          <p:nvPr>
            <p:ph type="dt" idx="1"/>
          </p:nvPr>
        </p:nvSpPr>
        <p:spPr bwMode="auto">
          <a:xfrm>
            <a:off x="4022725" y="0"/>
            <a:ext cx="3078163" cy="469900"/>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lvl1pPr algn="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p:spPr>
      </p:sp>
      <p:sp>
        <p:nvSpPr>
          <p:cNvPr id="261125"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1126"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p:spPr>
        <p:txBody>
          <a:bodyPr vert="horz" wrap="square" lIns="94229" tIns="47114" rIns="94229" bIns="47114" numCol="1" anchor="b" anchorCtr="0" compatLnSpc="1">
            <a:prstTxWarp prst="textNoShape">
              <a:avLst/>
            </a:prstTxWarp>
          </a:bodyPr>
          <a:lstStyle>
            <a:lvl1pP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a:p>
        </p:txBody>
      </p:sp>
      <p:sp>
        <p:nvSpPr>
          <p:cNvPr id="261127"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p:spPr>
        <p:txBody>
          <a:bodyPr vert="horz" wrap="square" lIns="94229" tIns="47114" rIns="94229" bIns="47114" numCol="1" anchor="b" anchorCtr="0" compatLnSpc="1">
            <a:prstTxWarp prst="textNoShape">
              <a:avLst/>
            </a:prstTxWarp>
          </a:bodyPr>
          <a:lstStyle>
            <a:lvl1pPr algn="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fld id="{C7389DEB-39AF-4FFD-A4D2-D9C8DFDFA36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GB" smtClean="0"/>
          </a:p>
        </p:txBody>
      </p:sp>
      <p:sp>
        <p:nvSpPr>
          <p:cNvPr id="21508" name="Slide Number Placeholder 3"/>
          <p:cNvSpPr>
            <a:spLocks noGrp="1"/>
          </p:cNvSpPr>
          <p:nvPr>
            <p:ph type="sldNum" sz="quarter" idx="5"/>
          </p:nvPr>
        </p:nvSpPr>
        <p:spPr>
          <a:noFill/>
        </p:spPr>
        <p:txBody>
          <a:bodyPr/>
          <a:lstStyle/>
          <a:p>
            <a:fld id="{E8007AEB-75A1-4DB5-859B-39A101C6E91C}" type="slidenum">
              <a:rPr lang="en-US" smtClean="0">
                <a:ea typeface="ＭＳ Ｐゴシック" pitchFamily="34" charset="-128"/>
              </a:rPr>
              <a:pPr/>
              <a:t>4</a:t>
            </a:fld>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48247D-F395-4A50-AF1C-7E01FB9DDA89}" type="slidenum">
              <a:rPr lang="en-US"/>
              <a:pPr/>
              <a:t>18</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b="1" dirty="0"/>
              <a:t>Say:</a:t>
            </a:r>
            <a:r>
              <a:rPr lang="en-US" dirty="0"/>
              <a:t> these menus at the top of the page (Content/Search, Index and Bookmarks) on the left allow you to search and browse the subjects in the module. To their right are the views and choices that we are exploring later</a:t>
            </a:r>
            <a:r>
              <a:rPr lang="en-US" dirty="0" smtClean="0"/>
              <a:t>. This is the most detailed access point. Within this list you are choosing from all the components in this module.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516B2-F700-4D50-AEED-82838B57D3AB}" type="slidenum">
              <a:rPr lang="en-US"/>
              <a:pPr/>
              <a:t>19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b="1" dirty="0"/>
              <a:t>Say:</a:t>
            </a:r>
            <a:r>
              <a:rPr lang="en-US" dirty="0"/>
              <a:t> the menus at the bottom allows you to rotate, add or remove layers (in anatomy) and zoom. Or on the left to view a specific structure or read and link to further information</a:t>
            </a:r>
            <a:r>
              <a:rPr lang="en-US" dirty="0" smtClean="0"/>
              <a:t>. Print or Save options are attached to the text and graphic displays and saving</a:t>
            </a:r>
            <a:r>
              <a:rPr lang="en-US" baseline="0" dirty="0" smtClean="0"/>
              <a:t> options to the movies.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EF7A6-47B4-4B05-832D-C33BF0E00704}" type="slidenum">
              <a:rPr lang="en-US"/>
              <a:pPr/>
              <a:t>20</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b="1"/>
              <a:t>Say:</a:t>
            </a:r>
            <a:r>
              <a:rPr lang="en-US"/>
              <a:t> I have chosen to open a 3d view folder on the right – Dentition and Clinical Relevance, Cross section of a molar. Here is an example of a specific structure, note the text on the top right which may contain links to further text, movies, animations etc. If I clicked the Structures link, I would see a list of structures in the view, the nerves for example. Note we are looking at Layer 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18590-EB76-4BBA-8951-9AEDB4DD0481}" type="slidenum">
              <a:rPr lang="en-US"/>
              <a:pPr/>
              <a:t>21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b="1" dirty="0"/>
              <a:t>Say:</a:t>
            </a:r>
            <a:r>
              <a:rPr lang="en-US" dirty="0"/>
              <a:t> here is the MRI view (second button, top right) showing where these models came from – x-rays, CT scans MRIs etc were used to create these computer models. The MRI view shows the structure as slices rather than layers. This most clearly shows the relationship of the tissues. Choosing a structure in either view highlights on both. Choosing from the list of models (top right), changes the view from </a:t>
            </a:r>
            <a:r>
              <a:rPr lang="en-US" dirty="0" err="1"/>
              <a:t>sagittal</a:t>
            </a:r>
            <a:r>
              <a:rPr lang="en-US" dirty="0"/>
              <a:t> to coronal or axial.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133D2-9507-4BD2-86D1-6689E2638605}" type="slidenum">
              <a:rPr lang="en-US"/>
              <a:pPr/>
              <a:t>22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b="1" dirty="0"/>
              <a:t>Say:</a:t>
            </a:r>
            <a:r>
              <a:rPr lang="en-US" dirty="0"/>
              <a:t> Slides (third button, top right) can be pictures of preserved slides or from life, with highlighted structures. Note I have selected </a:t>
            </a:r>
            <a:r>
              <a:rPr lang="en-US" dirty="0" err="1"/>
              <a:t>mandibular</a:t>
            </a:r>
            <a:r>
              <a:rPr lang="en-US" dirty="0"/>
              <a:t> nerve and see it highlighted on the left </a:t>
            </a:r>
            <a:r>
              <a:rPr lang="en-US" dirty="0" smtClean="0"/>
              <a:t>(in green</a:t>
            </a:r>
            <a:r>
              <a:rPr lang="en-US" dirty="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E482F-67C9-44E2-B1A6-7D5331D64615}" type="slidenum">
              <a:rPr lang="en-US"/>
              <a:pPr/>
              <a:t>23</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b="1" dirty="0"/>
              <a:t>Say:</a:t>
            </a:r>
            <a:r>
              <a:rPr lang="en-US" dirty="0"/>
              <a:t> this is a different type of slide. A photograph showing the papilla on the tongue in this </a:t>
            </a:r>
            <a:r>
              <a:rPr lang="en-US" dirty="0" smtClean="0"/>
              <a:t>example</a:t>
            </a:r>
            <a:r>
              <a:rPr lang="en-US" baseline="0" dirty="0" smtClean="0"/>
              <a:t> (note green highlighting, this is the selected structure).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1262B-3716-4D8C-994A-E4D97F03F5C3}" type="slidenum">
              <a:rPr lang="en-US"/>
              <a:pPr/>
              <a:t>24</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b="1" dirty="0"/>
              <a:t>Say</a:t>
            </a:r>
            <a:r>
              <a:rPr lang="en-US" dirty="0"/>
              <a:t>: there are also Movies (fourth button, top right), where movement is an important part of understanding – how a muscle moves a joint </a:t>
            </a:r>
            <a:r>
              <a:rPr lang="en-US" dirty="0" smtClean="0"/>
              <a:t>(the jaw) for </a:t>
            </a:r>
            <a:r>
              <a:rPr lang="en-US" dirty="0"/>
              <a:t>example.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CD312-4FD1-4E38-A8A4-87A830DEE326}" type="slidenum">
              <a:rPr lang="en-US"/>
              <a:pPr/>
              <a:t>25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b="1" dirty="0"/>
              <a:t>Say:</a:t>
            </a:r>
            <a:r>
              <a:rPr lang="en-US" dirty="0"/>
              <a:t> And animations which may also be used for this </a:t>
            </a:r>
            <a:r>
              <a:rPr lang="en-US" dirty="0" smtClean="0"/>
              <a:t>purpose – seeing how a muscle moves a joint, in this case the jaw.</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73857-2CF6-4C97-BAC5-CF445F50B0F0}" type="slidenum">
              <a:rPr lang="en-US"/>
              <a:pPr/>
              <a:t>26</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b="1" dirty="0"/>
              <a:t>Say:</a:t>
            </a:r>
            <a:r>
              <a:rPr lang="en-US" dirty="0"/>
              <a:t> the dentistry text is </a:t>
            </a:r>
            <a:r>
              <a:rPr lang="en-US" dirty="0" err="1"/>
              <a:t>browsable</a:t>
            </a:r>
            <a:r>
              <a:rPr lang="en-US" dirty="0"/>
              <a:t> text, richly endowed with links </a:t>
            </a:r>
            <a:r>
              <a:rPr lang="en-US" dirty="0" smtClean="0"/>
              <a:t>which </a:t>
            </a:r>
            <a:r>
              <a:rPr lang="en-US" dirty="0"/>
              <a:t>take us out into the text, views, movies </a:t>
            </a:r>
            <a:r>
              <a:rPr lang="en-US" dirty="0" smtClean="0"/>
              <a:t>etc.</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27</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here is a searching example showing how the text, view and label all come together. The Dentistry section offers </a:t>
            </a:r>
            <a:r>
              <a:rPr lang="en-US" dirty="0" err="1"/>
              <a:t>browsable</a:t>
            </a:r>
            <a:r>
              <a:rPr lang="en-US" dirty="0"/>
              <a:t> text which I can navigate then follow links into the views, models illustrations animations etc.</a:t>
            </a:r>
          </a:p>
          <a:p>
            <a:r>
              <a:rPr lang="en-US" dirty="0"/>
              <a:t>In being able to navigate and explore these views in great detail from many different points of view the student can become familiar with the structures in the head and neck, even without access to cadavers.</a:t>
            </a:r>
          </a:p>
          <a:p>
            <a:r>
              <a:rPr lang="en-US" dirty="0"/>
              <a:t>Example Search gingivitis in Content Search and follow link to “In Text Articles” , choose a different layer and rotate to show the 3d access.</a:t>
            </a:r>
          </a:p>
          <a:p>
            <a:r>
              <a:rPr lang="en-US" dirty="0"/>
              <a:t>Example 2 Choose 3d views, dentition, cross section of a molar. Then choose structures, </a:t>
            </a:r>
            <a:r>
              <a:rPr lang="en-US" dirty="0" err="1"/>
              <a:t>mandibular</a:t>
            </a:r>
            <a:r>
              <a:rPr lang="en-US" dirty="0"/>
              <a:t> nerve to highlight that structure (in the illustration).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GB" smtClean="0"/>
          </a:p>
        </p:txBody>
      </p:sp>
      <p:sp>
        <p:nvSpPr>
          <p:cNvPr id="22532" name="Slide Number Placeholder 3"/>
          <p:cNvSpPr>
            <a:spLocks noGrp="1"/>
          </p:cNvSpPr>
          <p:nvPr>
            <p:ph type="sldNum" sz="quarter" idx="5"/>
          </p:nvPr>
        </p:nvSpPr>
        <p:spPr>
          <a:noFill/>
        </p:spPr>
        <p:txBody>
          <a:bodyPr/>
          <a:lstStyle/>
          <a:p>
            <a:fld id="{4D84C8D9-36D5-42E9-AF6E-1F5EDF2ABB0D}" type="slidenum">
              <a:rPr lang="en-US" smtClean="0">
                <a:ea typeface="ＭＳ Ｐゴシック" pitchFamily="34" charset="-128"/>
              </a:rPr>
              <a:pPr/>
              <a:t>7</a:t>
            </a:fld>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28</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a wide variety of modules available</a:t>
            </a:r>
            <a:r>
              <a:rPr lang="en-US" baseline="0" dirty="0" smtClean="0"/>
              <a:t> within PP, here are some of them.</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29</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a specialty</a:t>
            </a:r>
            <a:r>
              <a:rPr lang="en-US" baseline="0" dirty="0" smtClean="0"/>
              <a:t> radiology module.</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30</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a surgery module about the hip (good for movies).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31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a sports injuries module about the knee.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32</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regional anatomy, looking at the hand.</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33</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This is the systemic home page with the various systems listed around the border – nervous, skeletal etc.</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34</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a:t>
            </a:r>
            <a:r>
              <a:rPr lang="en-US" dirty="0" smtClean="0"/>
              <a:t>The system</a:t>
            </a:r>
            <a:r>
              <a:rPr lang="en-US" baseline="0" dirty="0" smtClean="0"/>
              <a:t> anatomy modules deal with whole systems, which may contain many different types of tissues. Nurses tend to be taught using systemic anatomy.</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5BD-0B35-42E7-AC05-EDF4C4DE514F}" type="slidenum">
              <a:rPr lang="en-US"/>
              <a:pPr/>
              <a:t>40</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Say:</a:t>
            </a:r>
            <a:r>
              <a:rPr lang="en-US" dirty="0"/>
              <a:t> here </a:t>
            </a:r>
            <a:r>
              <a:rPr lang="en-US" dirty="0" smtClean="0"/>
              <a:t>This is where you can find out more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GB" smtClean="0"/>
          </a:p>
        </p:txBody>
      </p:sp>
      <p:sp>
        <p:nvSpPr>
          <p:cNvPr id="23556" name="Slide Number Placeholder 3"/>
          <p:cNvSpPr>
            <a:spLocks noGrp="1"/>
          </p:cNvSpPr>
          <p:nvPr>
            <p:ph type="sldNum" sz="quarter" idx="5"/>
          </p:nvPr>
        </p:nvSpPr>
        <p:spPr>
          <a:noFill/>
        </p:spPr>
        <p:txBody>
          <a:bodyPr/>
          <a:lstStyle/>
          <a:p>
            <a:fld id="{80C3EE0F-A31C-44DD-A53C-4AAF0CBDDB80}" type="slidenum">
              <a:rPr lang="en-US" smtClean="0">
                <a:ea typeface="ＭＳ Ｐゴシック" pitchFamily="34" charset="-128"/>
              </a:rPr>
              <a:pPr/>
              <a:t>9</a:t>
            </a:fld>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8A04709-FB5D-4D37-A2A1-4D630C79EB08}" type="slidenum">
              <a:rPr lang="en-US" smtClean="0">
                <a:ea typeface="ＭＳ Ｐゴシック" pitchFamily="34" charset="-128"/>
              </a:rPr>
              <a:pPr/>
              <a:t>10</a:t>
            </a:fld>
            <a:endParaRPr lang="en-US" smtClean="0">
              <a:ea typeface="ＭＳ Ｐゴシック" pitchFamily="34"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b="1" smtClean="0"/>
              <a:t>			</a:t>
            </a:r>
          </a:p>
        </p:txBody>
      </p:sp>
      <p:graphicFrame>
        <p:nvGraphicFramePr>
          <p:cNvPr id="247848" name="Group 40"/>
          <p:cNvGraphicFramePr>
            <a:graphicFrameLocks noGrp="1"/>
          </p:cNvGraphicFramePr>
          <p:nvPr/>
        </p:nvGraphicFramePr>
        <p:xfrm>
          <a:off x="1497013" y="4340225"/>
          <a:ext cx="4108450" cy="831850"/>
        </p:xfrm>
        <a:graphic>
          <a:graphicData uri="http://schemas.openxmlformats.org/drawingml/2006/table">
            <a:tbl>
              <a:tblPr/>
              <a:tblGrid>
                <a:gridCol w="1498775"/>
                <a:gridCol w="1171018"/>
                <a:gridCol w="1438315"/>
              </a:tblGrid>
              <a:tr h="24646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Unique Opens</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Arial" charset="0"/>
                          <a:cs typeface="Arial" charset="0"/>
                        </a:rPr>
                        <a:t>Unique Responder Clicks</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246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Ovid 2008 AVG</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20.91%</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3.15%</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939">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MarketingSherpa benchmark</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80"/>
                          </a:solidFill>
                          <a:effectLst/>
                          <a:latin typeface="Arial" charset="0"/>
                          <a:cs typeface="Arial" charset="0"/>
                        </a:rPr>
                        <a:t>17.00%</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80"/>
                          </a:solidFill>
                          <a:effectLst/>
                          <a:latin typeface="Arial" charset="0"/>
                          <a:cs typeface="Arial" charset="0"/>
                        </a:rPr>
                        <a:t>3.80%</a:t>
                      </a:r>
                      <a:endParaRPr kumimoji="0" lang="en-US" sz="1800" b="0" i="0" u="none" strike="noStrike" cap="none" normalizeH="0" baseline="0" smtClean="0">
                        <a:ln>
                          <a:noFill/>
                        </a:ln>
                        <a:solidFill>
                          <a:schemeClr val="tx1"/>
                        </a:solidFill>
                        <a:effectLst/>
                        <a:latin typeface="Arial" charset="0"/>
                      </a:endParaRPr>
                    </a:p>
                  </a:txBody>
                  <a:tcPr marL="91645" marR="91645" marT="46173" marB="46173"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GB" smtClean="0"/>
          </a:p>
        </p:txBody>
      </p:sp>
      <p:sp>
        <p:nvSpPr>
          <p:cNvPr id="25604" name="Slide Number Placeholder 3"/>
          <p:cNvSpPr>
            <a:spLocks noGrp="1"/>
          </p:cNvSpPr>
          <p:nvPr>
            <p:ph type="sldNum" sz="quarter" idx="5"/>
          </p:nvPr>
        </p:nvSpPr>
        <p:spPr>
          <a:noFill/>
        </p:spPr>
        <p:txBody>
          <a:bodyPr/>
          <a:lstStyle/>
          <a:p>
            <a:fld id="{B5E78314-D5FA-4993-8223-DADF111530F5}" type="slidenum">
              <a:rPr lang="en-US" smtClean="0">
                <a:ea typeface="ＭＳ Ｐゴシック" pitchFamily="34" charset="-128"/>
              </a:rPr>
              <a:pPr/>
              <a:t>12</a:t>
            </a:fld>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2E040-0FAF-4185-A8F1-648D4A43123B}" type="slidenum">
              <a:rPr lang="en-US"/>
              <a:pPr/>
              <a:t>14</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b="1" dirty="0"/>
              <a:t>Say:</a:t>
            </a:r>
            <a:r>
              <a:rPr lang="en-US" dirty="0"/>
              <a:t> from here we can access all the modules. Primal Pictures or Anatomy TV is a 3 dimensional anatomy teaching tool. It comes to us from information gathered during the “visible human project” conducted by the National Library of Medicine and from further research done at University College London.</a:t>
            </a:r>
          </a:p>
          <a:p>
            <a:r>
              <a:rPr lang="en-US" dirty="0"/>
              <a:t>Primal Pictures consists of several modules (like chapters in a book). Some are overviews of the topic – Regional study guide, Anatomy Trains, Systemic edition and Test Bank. Some deal with regional anatomy (parts of the healthy human body) and some are specialist modules dealing with injury and treatment or dealing with specialist topics such as acupuncture, surgery, chiropractics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CB0A0-3561-4205-AB8C-9AE3E57533F3}" type="slidenum">
              <a:rPr lang="en-US"/>
              <a:pPr/>
              <a:t>15</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b="1" dirty="0"/>
              <a:t>Say:</a:t>
            </a:r>
            <a:r>
              <a:rPr lang="en-US" dirty="0"/>
              <a:t> this module </a:t>
            </a:r>
            <a:r>
              <a:rPr lang="en-US" dirty="0" smtClean="0"/>
              <a:t>which opens first, explains </a:t>
            </a:r>
            <a:r>
              <a:rPr lang="en-US" dirty="0"/>
              <a:t>how to use Primal Pictures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28EC0-59AA-417D-9E0A-FCD8045C7EA7}" type="slidenum">
              <a:rPr lang="en-US"/>
              <a:pPr/>
              <a:t>16</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b="1" dirty="0"/>
              <a:t>Say</a:t>
            </a:r>
            <a:r>
              <a:rPr lang="en-US" dirty="0"/>
              <a:t>: Today I will be demonstrating the specialist title “Dentistry”. There are two types of interfaces presently available; we are going to be using the modern Flash/Java based module today. Once I open a module I see this first screen, at the top are the parts of the module and the navigation choices, at the bottom and on the right are the views, layers structures, rotation and Zoom. I first look at the Anatomy view, which is the one which is selected at the </a:t>
            </a:r>
            <a:r>
              <a:rPr lang="en-US" dirty="0" smtClean="0"/>
              <a:t>top, in the centre. </a:t>
            </a:r>
            <a:r>
              <a:rPr lang="en-US" dirty="0"/>
              <a:t>At the top of the page are the view and searching choices. At the bottom are navigation and output choices. On the right are the 3d structures in a folders arrangement and the descriptive text (with links) about the selected structure.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28EC0-59AA-417D-9E0A-FCD8045C7EA7}" type="slidenum">
              <a:rPr lang="en-US"/>
              <a:pPr/>
              <a:t>17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b="1" dirty="0"/>
              <a:t>Say</a:t>
            </a:r>
            <a:r>
              <a:rPr lang="en-US" dirty="0" smtClean="0"/>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8550"/>
            <a:ext cx="9144000" cy="685800"/>
          </a:xfrm>
          <a:prstGeom prst="rect">
            <a:avLst/>
          </a:prstGeom>
          <a:gradFill rotWithShape="0">
            <a:gsLst>
              <a:gs pos="0">
                <a:schemeClr val="bg1">
                  <a:alpha val="0"/>
                </a:schemeClr>
              </a:gs>
              <a:gs pos="100000">
                <a:schemeClr val="bg1">
                  <a:gamma/>
                  <a:tint val="15686"/>
                  <a:invGamma/>
                  <a:alpha val="89999"/>
                </a:schemeClr>
              </a:gs>
            </a:gsLst>
            <a:lin ang="0" scaled="1"/>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6" name="Picture 10" descr="WKH_OSP logo"/>
          <p:cNvPicPr>
            <a:picLocks noChangeAspect="1" noChangeArrowheads="1"/>
          </p:cNvPicPr>
          <p:nvPr/>
        </p:nvPicPr>
        <p:blipFill>
          <a:blip r:embed="rId2" cstate="print"/>
          <a:srcRect/>
          <a:stretch>
            <a:fillRect/>
          </a:stretch>
        </p:blipFill>
        <p:spPr bwMode="auto">
          <a:xfrm>
            <a:off x="6248400" y="6194425"/>
            <a:ext cx="2057400" cy="7143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cstate="print"/>
          <a:srcRect/>
          <a:stretch>
            <a:fillRect/>
          </a:stretch>
        </p:blipFill>
        <p:spPr bwMode="auto">
          <a:xfrm>
            <a:off x="457200" y="903288"/>
            <a:ext cx="2378075" cy="4735512"/>
          </a:xfrm>
          <a:prstGeom prst="rect">
            <a:avLst/>
          </a:prstGeom>
          <a:noFill/>
          <a:ln w="9525">
            <a:noFill/>
            <a:miter lim="800000"/>
            <a:headEnd/>
            <a:tailEnd/>
          </a:ln>
        </p:spPr>
      </p:pic>
      <p:pic>
        <p:nvPicPr>
          <p:cNvPr id="8" name="Picture 13" descr="people_ppt_cover.png"/>
          <p:cNvPicPr>
            <a:picLocks noChangeAspect="1"/>
          </p:cNvPicPr>
          <p:nvPr/>
        </p:nvPicPr>
        <p:blipFill>
          <a:blip r:embed="rId4" cstate="print"/>
          <a:srcRect/>
          <a:stretch>
            <a:fillRect/>
          </a:stretch>
        </p:blipFill>
        <p:spPr bwMode="auto">
          <a:xfrm>
            <a:off x="2971800" y="3743325"/>
            <a:ext cx="5867400" cy="2047875"/>
          </a:xfrm>
          <a:prstGeom prst="rect">
            <a:avLst/>
          </a:prstGeom>
          <a:noFill/>
          <a:ln w="9525">
            <a:noFill/>
            <a:miter lim="800000"/>
            <a:headEnd/>
            <a:tailEnd/>
          </a:ln>
        </p:spPr>
      </p:pic>
      <p:sp>
        <p:nvSpPr>
          <p:cNvPr id="9" name="Text Box 10"/>
          <p:cNvSpPr txBox="1">
            <a:spLocks noChangeArrowheads="1"/>
          </p:cNvSpPr>
          <p:nvPr/>
        </p:nvSpPr>
        <p:spPr bwMode="auto">
          <a:xfrm>
            <a:off x="457200" y="4887913"/>
            <a:ext cx="2971800" cy="446087"/>
          </a:xfrm>
          <a:prstGeom prst="rect">
            <a:avLst/>
          </a:prstGeom>
          <a:noFill/>
          <a:ln w="9525" algn="ctr">
            <a:noFill/>
            <a:miter lim="800000"/>
            <a:headEnd/>
            <a:tailEnd/>
          </a:ln>
          <a:effectLst/>
        </p:spPr>
        <p:txBody>
          <a:bodyPr anchor="b">
            <a:spAutoFit/>
          </a:bodyPr>
          <a:lstStyle/>
          <a:p>
            <a:pPr eaLnBrk="0" hangingPunct="0">
              <a:lnSpc>
                <a:spcPct val="60000"/>
              </a:lnSpc>
              <a:spcBef>
                <a:spcPct val="50000"/>
              </a:spcBef>
              <a:defRPr/>
            </a:pPr>
            <a:r>
              <a:rPr lang="en-US" sz="1500" b="1" i="1" dirty="0">
                <a:ea typeface="ＭＳ Ｐゴシック" pitchFamily="80" charset="-128"/>
                <a:cs typeface="+mn-cs"/>
              </a:rPr>
              <a:t>Transforming Research</a:t>
            </a:r>
          </a:p>
          <a:p>
            <a:pPr eaLnBrk="0" hangingPunct="0">
              <a:lnSpc>
                <a:spcPct val="45000"/>
              </a:lnSpc>
              <a:spcBef>
                <a:spcPct val="50000"/>
              </a:spcBef>
              <a:defRPr/>
            </a:pPr>
            <a:r>
              <a:rPr lang="en-US" sz="1500" b="1" i="1" dirty="0">
                <a:ea typeface="ＭＳ Ｐゴシック" pitchFamily="80" charset="-128"/>
                <a:cs typeface="+mn-cs"/>
              </a:rPr>
              <a:t>into Results</a:t>
            </a:r>
          </a:p>
        </p:txBody>
      </p:sp>
      <p:sp>
        <p:nvSpPr>
          <p:cNvPr id="441349" name="Rectangle 5"/>
          <p:cNvSpPr>
            <a:spLocks noGrp="1" noChangeArrowheads="1"/>
          </p:cNvSpPr>
          <p:nvPr>
            <p:ph type="ctrTitle" sz="quarter"/>
          </p:nvPr>
        </p:nvSpPr>
        <p:spPr>
          <a:xfrm>
            <a:off x="0" y="2908300"/>
            <a:ext cx="9144000" cy="990600"/>
          </a:xfrm>
          <a:solidFill>
            <a:schemeClr val="bg1">
              <a:alpha val="50000"/>
            </a:schemeClr>
          </a:solidFill>
        </p:spPr>
        <p:txBody>
          <a:bodyPr/>
          <a:lstStyle>
            <a:lvl1pPr marL="3429000">
              <a:spcBef>
                <a:spcPct val="20000"/>
              </a:spcBef>
              <a:defRPr sz="2400">
                <a:solidFill>
                  <a:srgbClr val="061844"/>
                </a:solidFill>
              </a:defRPr>
            </a:lvl1pPr>
          </a:lstStyle>
          <a:p>
            <a:r>
              <a:rPr lang="en-US" dirty="0"/>
              <a:t>Click to edit Master title style</a:t>
            </a:r>
          </a:p>
        </p:txBody>
      </p:sp>
      <p:sp>
        <p:nvSpPr>
          <p:cNvPr id="441352" name="Rectangle 8"/>
          <p:cNvSpPr>
            <a:spLocks noGrp="1" noChangeArrowheads="1"/>
          </p:cNvSpPr>
          <p:nvPr>
            <p:ph type="subTitle" sz="quarter" idx="1"/>
          </p:nvPr>
        </p:nvSpPr>
        <p:spPr>
          <a:xfrm>
            <a:off x="558800" y="44069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384175" y="12954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7427" y="209550"/>
            <a:ext cx="8641773" cy="1085850"/>
          </a:xfrm>
          <a:noFill/>
          <a:ln w="12700" cmpd="dbl">
            <a:noFill/>
          </a:ln>
        </p:spPr>
        <p:txBody>
          <a:bodyPr/>
          <a:lstStyle>
            <a:lvl1pPr marL="0" inden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smtClean="0"/>
              <a:t>Click to edit Master title style</a:t>
            </a:r>
          </a:p>
        </p:txBody>
      </p:sp>
      <p:sp>
        <p:nvSpPr>
          <p:cNvPr id="6147"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hangingPunct="0">
              <a:lnSpc>
                <a:spcPct val="80000"/>
              </a:lnSpc>
              <a:spcBef>
                <a:spcPct val="20000"/>
              </a:spcBef>
              <a:defRPr/>
            </a:pPr>
            <a:endParaRPr lang="en-US" sz="1200" dirty="0">
              <a:ea typeface="+mn-ea"/>
            </a:endParaRPr>
          </a:p>
        </p:txBody>
      </p:sp>
      <p:pic>
        <p:nvPicPr>
          <p:cNvPr id="6149" name="Picture 11" descr="WKH_LOGO_outlined_R_200x63.gif"/>
          <p:cNvPicPr>
            <a:picLocks noChangeAspect="1"/>
          </p:cNvPicPr>
          <p:nvPr/>
        </p:nvPicPr>
        <p:blipFill>
          <a:blip r:embed="rId6" cstate="print"/>
          <a:srcRect/>
          <a:stretch>
            <a:fillRect/>
          </a:stretch>
        </p:blipFill>
        <p:spPr bwMode="auto">
          <a:xfrm>
            <a:off x="236538" y="6324600"/>
            <a:ext cx="2887662" cy="461963"/>
          </a:xfrm>
          <a:prstGeom prst="rect">
            <a:avLst/>
          </a:prstGeom>
          <a:noFill/>
          <a:ln w="9525">
            <a:noFill/>
            <a:miter lim="800000"/>
            <a:headEnd/>
            <a:tailEnd/>
          </a:ln>
        </p:spPr>
      </p:pic>
      <p:pic>
        <p:nvPicPr>
          <p:cNvPr id="6150" name="Picture 10" descr="WKH_OSP logo"/>
          <p:cNvPicPr>
            <a:picLocks noChangeAspect="1" noChangeArrowheads="1"/>
          </p:cNvPicPr>
          <p:nvPr/>
        </p:nvPicPr>
        <p:blipFill>
          <a:blip r:embed="rId7" cstate="print"/>
          <a:srcRect/>
          <a:stretch>
            <a:fillRect/>
          </a:stretch>
        </p:blipFill>
        <p:spPr bwMode="auto">
          <a:xfrm>
            <a:off x="7239000" y="6248400"/>
            <a:ext cx="1754188"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57" r:id="rId3"/>
    <p:sldLayoutId id="2147483760" r:id="rId4"/>
  </p:sldLayoutIdLst>
  <p:timing>
    <p:tnLst>
      <p:par>
        <p:cTn id="1" dur="indefinite" restart="never" nodeType="tmRoot"/>
      </p:par>
    </p:tnLst>
  </p:timing>
  <p:txStyles>
    <p:titleStyle>
      <a:lvl1pPr algn="l" rtl="0" eaLnBrk="0" fontAlgn="base" hangingPunct="0">
        <a:spcBef>
          <a:spcPct val="0"/>
        </a:spcBef>
        <a:spcAft>
          <a:spcPct val="0"/>
        </a:spcAft>
        <a:defRPr sz="3400">
          <a:solidFill>
            <a:srgbClr val="0768A9"/>
          </a:solidFill>
          <a:latin typeface="+mj-lt"/>
          <a:ea typeface="+mj-ea"/>
          <a:cs typeface="+mj-cs"/>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mn-cs"/>
        </a:defRPr>
      </a:lvl1pPr>
      <a:lvl2pPr marL="569913" indent="-225425" algn="l" rtl="0" eaLnBrk="0" fontAlgn="base" hangingPunct="0">
        <a:spcBef>
          <a:spcPct val="20000"/>
        </a:spcBef>
        <a:spcAft>
          <a:spcPct val="0"/>
        </a:spcAft>
        <a:buChar char="–"/>
        <a:defRPr sz="2000">
          <a:solidFill>
            <a:srgbClr val="757575"/>
          </a:solidFill>
          <a:latin typeface="+mn-lt"/>
          <a:ea typeface="+mn-ea"/>
        </a:defRPr>
      </a:lvl2pPr>
      <a:lvl3pPr marL="800100" indent="-228600" algn="l" rtl="0" eaLnBrk="0" fontAlgn="base" hangingPunct="0">
        <a:spcBef>
          <a:spcPct val="20000"/>
        </a:spcBef>
        <a:spcAft>
          <a:spcPct val="0"/>
        </a:spcAft>
        <a:buChar char="•"/>
        <a:defRPr sz="2000">
          <a:solidFill>
            <a:srgbClr val="757575"/>
          </a:solidFill>
          <a:latin typeface="+mn-lt"/>
          <a:ea typeface="+mn-ea"/>
        </a:defRPr>
      </a:lvl3pPr>
      <a:lvl4pPr marL="1600200" indent="-228600" algn="l" rtl="0" eaLnBrk="0" fontAlgn="base" hangingPunct="0">
        <a:spcBef>
          <a:spcPct val="20000"/>
        </a:spcBef>
        <a:spcAft>
          <a:spcPct val="0"/>
        </a:spcAft>
        <a:buChar char="–"/>
        <a:defRPr sz="2000">
          <a:solidFill>
            <a:srgbClr val="757575"/>
          </a:solidFill>
          <a:latin typeface="+mn-lt"/>
          <a:ea typeface="+mn-ea"/>
        </a:defRPr>
      </a:lvl4pPr>
      <a:lvl5pPr marL="2057400" indent="-228600" algn="l" rtl="0" eaLnBrk="0" fontAlgn="base" hangingPunct="0">
        <a:spcBef>
          <a:spcPct val="20000"/>
        </a:spcBef>
        <a:spcAft>
          <a:spcPct val="0"/>
        </a:spcAft>
        <a:buChar char="»"/>
        <a:defRPr sz="2000">
          <a:solidFill>
            <a:srgbClr val="757575"/>
          </a:solidFill>
          <a:latin typeface="+mn-lt"/>
          <a:ea typeface="+mn-ea"/>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ovidsp.ovid.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ovid.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resourcecentre.ovidsp.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3048000" y="1198365"/>
            <a:ext cx="6096000" cy="2154436"/>
          </a:xfrm>
          <a:prstGeom prst="rect">
            <a:avLst/>
          </a:prstGeom>
          <a:noFill/>
          <a:ln w="9525" algn="ctr">
            <a:noFill/>
            <a:miter lim="800000"/>
            <a:headEnd/>
            <a:tailEnd/>
          </a:ln>
        </p:spPr>
        <p:txBody>
          <a:bodyPr wrap="square" anchor="b">
            <a:spAutoFit/>
          </a:bodyPr>
          <a:lstStyle/>
          <a:p>
            <a:r>
              <a:rPr lang="en-GB" b="1" i="1" dirty="0" smtClean="0"/>
              <a:t>Primal Pictures: </a:t>
            </a:r>
            <a:r>
              <a:rPr lang="tr-TR" b="1" i="1" dirty="0" smtClean="0"/>
              <a:t>3 Boyutlu İnteraktif İnsan Anatomisi</a:t>
            </a:r>
            <a:endParaRPr lang="en-GB" b="1" i="1" dirty="0" smtClean="0"/>
          </a:p>
          <a:p>
            <a:endParaRPr lang="en-GB" sz="3200" i="1" dirty="0" smtClean="0"/>
          </a:p>
          <a:p>
            <a:r>
              <a:rPr lang="en-GB" sz="1800" b="1" i="1" dirty="0" err="1" smtClean="0"/>
              <a:t>Güneş</a:t>
            </a:r>
            <a:r>
              <a:rPr lang="en-GB" sz="1800" b="1" i="1" dirty="0" smtClean="0"/>
              <a:t> Kara</a:t>
            </a:r>
            <a:r>
              <a:rPr lang="tr-TR" sz="1800" b="1" i="1" dirty="0" smtClean="0"/>
              <a:t> Voogt</a:t>
            </a:r>
            <a:endParaRPr lang="en-GB" sz="1800" b="1" i="1" dirty="0" smtClean="0"/>
          </a:p>
          <a:p>
            <a:endParaRPr lang="tr-TR" sz="1800" b="1" i="1" dirty="0" smtClean="0"/>
          </a:p>
          <a:p>
            <a:r>
              <a:rPr lang="tr-TR" sz="1800" i="1" dirty="0" smtClean="0"/>
              <a:t>EKUAL Toplantısı 24 Mayıs 2011</a:t>
            </a:r>
            <a:r>
              <a:rPr lang="en-GB" sz="1800" i="1" dirty="0" smtClean="0"/>
              <a:t>,</a:t>
            </a:r>
            <a:r>
              <a:rPr lang="tr-TR" sz="1800" i="1" dirty="0" smtClean="0"/>
              <a:t> Antalya</a:t>
            </a:r>
            <a:endParaRPr lang="en-GB" sz="1800" i="1" dirty="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077200" cy="762000"/>
          </a:xfrm>
        </p:spPr>
        <p:txBody>
          <a:bodyPr/>
          <a:lstStyle/>
          <a:p>
            <a:pPr algn="ctr" eaLnBrk="1" hangingPunct="1"/>
            <a:r>
              <a:rPr lang="tr-TR" sz="3200" smtClean="0"/>
              <a:t>Bö</a:t>
            </a:r>
            <a:r>
              <a:rPr lang="en-US" sz="3200" smtClean="0"/>
              <a:t>lgesel </a:t>
            </a:r>
            <a:r>
              <a:rPr lang="tr-TR" sz="3200" smtClean="0"/>
              <a:t>veya </a:t>
            </a:r>
            <a:r>
              <a:rPr lang="en-US" sz="3200" smtClean="0"/>
              <a:t>Sistemik Anatom</a:t>
            </a:r>
            <a:r>
              <a:rPr lang="tr-TR" sz="3200" smtClean="0"/>
              <a:t>i</a:t>
            </a:r>
            <a:endParaRPr lang="en-US" sz="3200" smtClean="0"/>
          </a:p>
        </p:txBody>
      </p:sp>
      <p:sp>
        <p:nvSpPr>
          <p:cNvPr id="11267" name="Rectangle 3"/>
          <p:cNvSpPr>
            <a:spLocks noGrp="1" noChangeArrowheads="1"/>
          </p:cNvSpPr>
          <p:nvPr>
            <p:ph type="body" idx="1"/>
          </p:nvPr>
        </p:nvSpPr>
        <p:spPr>
          <a:xfrm>
            <a:off x="2133600" y="1295400"/>
            <a:ext cx="4800600" cy="4800600"/>
          </a:xfrm>
        </p:spPr>
        <p:txBody>
          <a:bodyPr/>
          <a:lstStyle/>
          <a:p>
            <a:pPr eaLnBrk="1" hangingPunct="1">
              <a:lnSpc>
                <a:spcPct val="80000"/>
              </a:lnSpc>
            </a:pPr>
            <a:endParaRPr lang="tr-TR" sz="2000" smtClean="0"/>
          </a:p>
          <a:p>
            <a:pPr eaLnBrk="1" hangingPunct="1">
              <a:lnSpc>
                <a:spcPct val="80000"/>
              </a:lnSpc>
            </a:pPr>
            <a:r>
              <a:rPr lang="tr-TR" sz="2000" smtClean="0"/>
              <a:t>Farklılıklar</a:t>
            </a:r>
            <a:endParaRPr lang="en-US" sz="2000" smtClean="0"/>
          </a:p>
          <a:p>
            <a:pPr lvl="1" eaLnBrk="1" hangingPunct="1">
              <a:lnSpc>
                <a:spcPct val="80000"/>
              </a:lnSpc>
            </a:pPr>
            <a:r>
              <a:rPr lang="tr-TR" smtClean="0"/>
              <a:t>Bölgesel anatomi insan vücudunun belirli kısımlarını kapsamaktadır (baş, diz, omuz vb.)</a:t>
            </a:r>
          </a:p>
          <a:p>
            <a:pPr lvl="1" eaLnBrk="1" hangingPunct="1">
              <a:lnSpc>
                <a:spcPct val="80000"/>
              </a:lnSpc>
              <a:buFontTx/>
              <a:buNone/>
            </a:pPr>
            <a:r>
              <a:rPr lang="tr-TR" smtClean="0"/>
              <a:t>  </a:t>
            </a:r>
            <a:endParaRPr lang="en-US" smtClean="0"/>
          </a:p>
          <a:p>
            <a:pPr lvl="1" eaLnBrk="1" hangingPunct="1">
              <a:lnSpc>
                <a:spcPct val="80000"/>
              </a:lnSpc>
            </a:pPr>
            <a:r>
              <a:rPr lang="tr-TR" smtClean="0"/>
              <a:t>Sistemik anatomi, vücuttaki genel sistemleri incelemektedir (kas ve sinir sitemi vb.)</a:t>
            </a:r>
            <a:r>
              <a:rPr lang="tr-TR" sz="2200" smtClean="0"/>
              <a:t>  </a:t>
            </a:r>
            <a:endParaRPr lang="en-US" sz="2200" smtClean="0"/>
          </a:p>
          <a:p>
            <a:pPr lvl="1" eaLnBrk="1" hangingPunct="1">
              <a:lnSpc>
                <a:spcPct val="90000"/>
              </a:lnSpc>
            </a:pPr>
            <a:endParaRPr lang="en-US" smtClean="0"/>
          </a:p>
          <a:p>
            <a:pPr eaLnBrk="1" hangingPunct="1">
              <a:lnSpc>
                <a:spcPct val="90000"/>
              </a:lnSpc>
            </a:pPr>
            <a:r>
              <a:rPr lang="tr-TR" sz="2000" smtClean="0"/>
              <a:t>Tıp fakültelerinin çoğu sistemler ile insan anatomisini incelerken bazı ülkelerde eğitim her ikisinide içerir</a:t>
            </a:r>
            <a:endParaRPr lang="en-US" smtClean="0"/>
          </a:p>
          <a:p>
            <a:pPr eaLnBrk="1" hangingPunct="1">
              <a:lnSpc>
                <a:spcPct val="80000"/>
              </a:lnSpc>
            </a:pPr>
            <a:endParaRPr lang="en-US" sz="2000" smtClean="0"/>
          </a:p>
        </p:txBody>
      </p:sp>
      <p:pic>
        <p:nvPicPr>
          <p:cNvPr id="11268" name="Picture 7" descr="Body05"/>
          <p:cNvPicPr>
            <a:picLocks noChangeAspect="1" noChangeArrowheads="1"/>
          </p:cNvPicPr>
          <p:nvPr/>
        </p:nvPicPr>
        <p:blipFill>
          <a:blip r:embed="rId3" cstate="print"/>
          <a:srcRect/>
          <a:stretch>
            <a:fillRect/>
          </a:stretch>
        </p:blipFill>
        <p:spPr bwMode="auto">
          <a:xfrm>
            <a:off x="6556375" y="381000"/>
            <a:ext cx="2587625" cy="5791200"/>
          </a:xfrm>
          <a:prstGeom prst="rect">
            <a:avLst/>
          </a:prstGeom>
          <a:noFill/>
          <a:ln w="9525">
            <a:noFill/>
            <a:miter lim="800000"/>
            <a:headEnd/>
            <a:tailEnd/>
          </a:ln>
        </p:spPr>
      </p:pic>
      <p:pic>
        <p:nvPicPr>
          <p:cNvPr id="11269" name="Picture 4" descr="Body02"/>
          <p:cNvPicPr>
            <a:picLocks noChangeAspect="1" noChangeArrowheads="1"/>
          </p:cNvPicPr>
          <p:nvPr/>
        </p:nvPicPr>
        <p:blipFill>
          <a:blip r:embed="rId4" cstate="print"/>
          <a:srcRect/>
          <a:stretch>
            <a:fillRect/>
          </a:stretch>
        </p:blipFill>
        <p:spPr bwMode="auto">
          <a:xfrm>
            <a:off x="-381000" y="304800"/>
            <a:ext cx="2819400" cy="6019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tr-TR" dirty="0" smtClean="0"/>
              <a:t/>
            </a:r>
            <a:br>
              <a:rPr lang="tr-TR" dirty="0" smtClean="0"/>
            </a:br>
            <a:r>
              <a:rPr lang="en-US" sz="3200" dirty="0" smtClean="0"/>
              <a:t>3D Real-time Dentistry</a:t>
            </a:r>
            <a:r>
              <a:rPr lang="tr-TR" sz="3200" dirty="0" smtClean="0"/>
              <a:t> </a:t>
            </a:r>
            <a:r>
              <a:rPr lang="en-GB" sz="3200" dirty="0" smtClean="0"/>
              <a:t/>
            </a:r>
            <a:br>
              <a:rPr lang="en-GB" sz="3200" dirty="0" smtClean="0"/>
            </a:br>
            <a:endParaRPr lang="en-GB" sz="3200" dirty="0" smtClean="0"/>
          </a:p>
        </p:txBody>
      </p:sp>
      <p:sp>
        <p:nvSpPr>
          <p:cNvPr id="13315" name="Content Placeholder 2"/>
          <p:cNvSpPr>
            <a:spLocks noGrp="1"/>
          </p:cNvSpPr>
          <p:nvPr>
            <p:ph idx="1"/>
          </p:nvPr>
        </p:nvSpPr>
        <p:spPr>
          <a:xfrm>
            <a:off x="428625" y="1524000"/>
            <a:ext cx="5438775" cy="4495800"/>
          </a:xfrm>
        </p:spPr>
        <p:txBody>
          <a:bodyPr/>
          <a:lstStyle/>
          <a:p>
            <a:r>
              <a:rPr lang="en-GB" sz="2200" dirty="0" smtClean="0"/>
              <a:t>Program </a:t>
            </a:r>
            <a:r>
              <a:rPr lang="en-GB" sz="2200" dirty="0" err="1" smtClean="0"/>
              <a:t>kullanan</a:t>
            </a:r>
            <a:r>
              <a:rPr lang="tr-TR" sz="2200" dirty="0" smtClean="0"/>
              <a:t>ı</a:t>
            </a:r>
            <a:r>
              <a:rPr lang="en-GB" sz="2200" dirty="0" smtClean="0"/>
              <a:t>n </a:t>
            </a:r>
            <a:r>
              <a:rPr lang="en-GB" sz="2200" dirty="0" err="1" smtClean="0"/>
              <a:t>dişler</a:t>
            </a:r>
            <a:r>
              <a:rPr lang="en-GB" sz="2200" dirty="0" smtClean="0"/>
              <a:t>, </a:t>
            </a:r>
            <a:r>
              <a:rPr lang="en-GB" sz="2200" dirty="0" err="1" smtClean="0"/>
              <a:t>kemikler</a:t>
            </a:r>
            <a:r>
              <a:rPr lang="en-GB" sz="2200" dirty="0" smtClean="0"/>
              <a:t>, </a:t>
            </a:r>
            <a:r>
              <a:rPr lang="en-GB" sz="2200" dirty="0" err="1" smtClean="0"/>
              <a:t>kanallar</a:t>
            </a:r>
            <a:r>
              <a:rPr lang="en-GB" sz="2200" dirty="0" smtClean="0"/>
              <a:t>, </a:t>
            </a:r>
            <a:r>
              <a:rPr lang="en-GB" sz="2200" dirty="0" err="1" smtClean="0"/>
              <a:t>damarlar</a:t>
            </a:r>
            <a:r>
              <a:rPr lang="en-GB" sz="2200" dirty="0" smtClean="0"/>
              <a:t>, </a:t>
            </a:r>
            <a:r>
              <a:rPr lang="en-GB" sz="2200" dirty="0" err="1" smtClean="0"/>
              <a:t>sinirler</a:t>
            </a:r>
            <a:r>
              <a:rPr lang="en-GB" sz="2200" dirty="0" smtClean="0"/>
              <a:t>, </a:t>
            </a:r>
            <a:r>
              <a:rPr lang="en-GB" sz="2200" dirty="0" err="1" smtClean="0"/>
              <a:t>salgı</a:t>
            </a:r>
            <a:r>
              <a:rPr lang="en-GB" sz="2200" dirty="0" smtClean="0"/>
              <a:t> </a:t>
            </a:r>
            <a:r>
              <a:rPr lang="en-GB" sz="2200" dirty="0" err="1" smtClean="0"/>
              <a:t>bezleri</a:t>
            </a:r>
            <a:r>
              <a:rPr lang="en-GB" sz="2200" dirty="0" smtClean="0"/>
              <a:t>, </a:t>
            </a:r>
            <a:r>
              <a:rPr lang="en-GB" sz="2200" dirty="0" err="1" smtClean="0"/>
              <a:t>kaslar</a:t>
            </a:r>
            <a:r>
              <a:rPr lang="en-GB" sz="2200" dirty="0" smtClean="0"/>
              <a:t> </a:t>
            </a:r>
            <a:r>
              <a:rPr lang="en-GB" sz="2200" dirty="0" err="1" smtClean="0"/>
              <a:t>ve</a:t>
            </a:r>
            <a:r>
              <a:rPr lang="en-GB" sz="2200" dirty="0" smtClean="0"/>
              <a:t> </a:t>
            </a:r>
            <a:r>
              <a:rPr lang="en-GB" sz="2200" dirty="0" err="1" smtClean="0"/>
              <a:t>kaplamalar</a:t>
            </a:r>
            <a:r>
              <a:rPr lang="en-GB" sz="2200" dirty="0" smtClean="0"/>
              <a:t> </a:t>
            </a:r>
            <a:r>
              <a:rPr lang="en-GB" sz="2200" dirty="0" err="1" smtClean="0"/>
              <a:t>eklemesine</a:t>
            </a:r>
            <a:r>
              <a:rPr lang="en-GB" sz="2200" dirty="0" smtClean="0"/>
              <a:t> </a:t>
            </a:r>
            <a:r>
              <a:rPr lang="en-GB" sz="2200" dirty="0" err="1" smtClean="0"/>
              <a:t>veya</a:t>
            </a:r>
            <a:r>
              <a:rPr lang="en-GB" sz="2200" dirty="0" smtClean="0"/>
              <a:t> </a:t>
            </a:r>
            <a:r>
              <a:rPr lang="en-GB" sz="2200" dirty="0" err="1" smtClean="0"/>
              <a:t>çıkarmas</a:t>
            </a:r>
            <a:r>
              <a:rPr lang="tr-TR" sz="2200" dirty="0" smtClean="0"/>
              <a:t>ı</a:t>
            </a:r>
            <a:r>
              <a:rPr lang="en-GB" sz="2200" dirty="0" err="1" smtClean="0"/>
              <a:t>na</a:t>
            </a:r>
            <a:r>
              <a:rPr lang="en-GB" sz="2200" dirty="0" smtClean="0"/>
              <a:t> </a:t>
            </a:r>
            <a:r>
              <a:rPr lang="en-GB" sz="2200" dirty="0" err="1" smtClean="0"/>
              <a:t>olanak</a:t>
            </a:r>
            <a:r>
              <a:rPr lang="en-GB" sz="2200" dirty="0" smtClean="0"/>
              <a:t> tan</a:t>
            </a:r>
            <a:r>
              <a:rPr lang="tr-TR" sz="2200" dirty="0" smtClean="0"/>
              <a:t>ı</a:t>
            </a:r>
            <a:r>
              <a:rPr lang="en-GB" sz="2200" dirty="0" smtClean="0"/>
              <a:t>r</a:t>
            </a:r>
            <a:endParaRPr lang="tr-TR" sz="2200" dirty="0" smtClean="0"/>
          </a:p>
          <a:p>
            <a:r>
              <a:rPr lang="en-GB" sz="2200" dirty="0" err="1" smtClean="0"/>
              <a:t>Kullanıcı</a:t>
            </a:r>
            <a:r>
              <a:rPr lang="en-GB" sz="2200" dirty="0" smtClean="0"/>
              <a:t> her</a:t>
            </a:r>
            <a:r>
              <a:rPr lang="tr-TR" sz="2200" dirty="0" smtClean="0"/>
              <a:t> </a:t>
            </a:r>
            <a:r>
              <a:rPr lang="en-GB" sz="2200" dirty="0" err="1" smtClean="0"/>
              <a:t>açıdan</a:t>
            </a:r>
            <a:r>
              <a:rPr lang="en-GB" sz="2200" dirty="0" smtClean="0"/>
              <a:t> </a:t>
            </a:r>
            <a:r>
              <a:rPr lang="en-GB" sz="2200" dirty="0" err="1" smtClean="0"/>
              <a:t>seçilen</a:t>
            </a:r>
            <a:r>
              <a:rPr lang="en-GB" sz="2200" dirty="0" smtClean="0"/>
              <a:t> model</a:t>
            </a:r>
            <a:r>
              <a:rPr lang="tr-TR" sz="2200" dirty="0" smtClean="0"/>
              <a:t>leri</a:t>
            </a:r>
            <a:r>
              <a:rPr lang="en-GB" sz="2200" dirty="0" smtClean="0"/>
              <a:t> </a:t>
            </a:r>
            <a:r>
              <a:rPr lang="en-GB" sz="2200" dirty="0" err="1" smtClean="0"/>
              <a:t>veya</a:t>
            </a:r>
            <a:r>
              <a:rPr lang="en-GB" sz="2200" dirty="0" smtClean="0"/>
              <a:t> </a:t>
            </a:r>
            <a:r>
              <a:rPr lang="en-GB" sz="2200" dirty="0" err="1" smtClean="0"/>
              <a:t>yapıları</a:t>
            </a:r>
            <a:r>
              <a:rPr lang="en-GB" sz="2200" dirty="0" smtClean="0"/>
              <a:t> </a:t>
            </a:r>
            <a:r>
              <a:rPr lang="en-GB" sz="2200" dirty="0" err="1" smtClean="0"/>
              <a:t>görebilir</a:t>
            </a:r>
            <a:endParaRPr lang="tr-TR" sz="2200" dirty="0" smtClean="0"/>
          </a:p>
          <a:p>
            <a:r>
              <a:rPr lang="tr-TR" sz="2200" dirty="0" smtClean="0"/>
              <a:t>K</a:t>
            </a:r>
            <a:r>
              <a:rPr lang="en-GB" sz="2200" dirty="0" err="1" smtClean="0"/>
              <a:t>onuyla</a:t>
            </a:r>
            <a:r>
              <a:rPr lang="en-GB" sz="2200" dirty="0" smtClean="0"/>
              <a:t> </a:t>
            </a:r>
            <a:r>
              <a:rPr lang="en-GB" sz="2200" dirty="0" err="1" smtClean="0"/>
              <a:t>ilgili</a:t>
            </a:r>
            <a:r>
              <a:rPr lang="en-GB" sz="2200" dirty="0" smtClean="0"/>
              <a:t> </a:t>
            </a:r>
            <a:r>
              <a:rPr lang="en-GB" sz="2200" dirty="0" err="1" smtClean="0"/>
              <a:t>metni</a:t>
            </a:r>
            <a:r>
              <a:rPr lang="en-GB" sz="2200" dirty="0" smtClean="0"/>
              <a:t>  </a:t>
            </a:r>
            <a:r>
              <a:rPr lang="en-GB" sz="2200" dirty="0" err="1" smtClean="0"/>
              <a:t>kullanıcı</a:t>
            </a:r>
            <a:r>
              <a:rPr lang="en-GB" sz="2200" dirty="0" smtClean="0"/>
              <a:t> </a:t>
            </a:r>
            <a:r>
              <a:rPr lang="en-GB" sz="2200" dirty="0" err="1" smtClean="0"/>
              <a:t>tıkladığı</a:t>
            </a:r>
            <a:r>
              <a:rPr lang="en-GB" sz="2200" dirty="0" smtClean="0"/>
              <a:t> </a:t>
            </a:r>
            <a:r>
              <a:rPr lang="en-GB" sz="2200" dirty="0" err="1" smtClean="0"/>
              <a:t>zaman</a:t>
            </a:r>
            <a:r>
              <a:rPr lang="en-GB" sz="2200" dirty="0" smtClean="0"/>
              <a:t> </a:t>
            </a:r>
            <a:r>
              <a:rPr lang="en-GB" sz="2200" dirty="0" err="1" smtClean="0"/>
              <a:t>gösterir</a:t>
            </a:r>
            <a:endParaRPr lang="tr-TR" sz="2200" dirty="0" smtClean="0"/>
          </a:p>
          <a:p>
            <a:r>
              <a:rPr lang="tr-TR" sz="2200" dirty="0" smtClean="0"/>
              <a:t>Ç</a:t>
            </a:r>
            <a:r>
              <a:rPr lang="en-GB" sz="2200" dirty="0" smtClean="0"/>
              <a:t>ok h</a:t>
            </a:r>
            <a:r>
              <a:rPr lang="tr-TR" sz="2200" dirty="0" smtClean="0"/>
              <a:t>ı</a:t>
            </a:r>
            <a:r>
              <a:rPr lang="en-GB" sz="2200" dirty="0" err="1" smtClean="0"/>
              <a:t>zl</a:t>
            </a:r>
            <a:r>
              <a:rPr lang="tr-TR" sz="2200" dirty="0" smtClean="0"/>
              <a:t>ı</a:t>
            </a:r>
            <a:r>
              <a:rPr lang="en-GB" sz="2200" dirty="0" smtClean="0"/>
              <a:t>d</a:t>
            </a:r>
            <a:r>
              <a:rPr lang="tr-TR" sz="2200" dirty="0" smtClean="0"/>
              <a:t>ı</a:t>
            </a:r>
            <a:r>
              <a:rPr lang="en-GB" sz="2200" dirty="0" smtClean="0"/>
              <a:t>r, modeller </a:t>
            </a:r>
            <a:r>
              <a:rPr lang="en-GB" sz="2200" dirty="0" err="1" smtClean="0"/>
              <a:t>kullanc</a:t>
            </a:r>
            <a:r>
              <a:rPr lang="tr-TR" sz="2200" dirty="0" smtClean="0"/>
              <a:t>ı</a:t>
            </a:r>
            <a:r>
              <a:rPr lang="en-GB" sz="2200" dirty="0" smtClean="0"/>
              <a:t> </a:t>
            </a:r>
            <a:r>
              <a:rPr lang="en-GB" sz="2200" dirty="0" err="1" smtClean="0"/>
              <a:t>bilgisayar</a:t>
            </a:r>
            <a:r>
              <a:rPr lang="tr-TR" sz="2200" dirty="0" smtClean="0"/>
              <a:t>ı</a:t>
            </a:r>
            <a:r>
              <a:rPr lang="en-GB" sz="2200" dirty="0" err="1" smtClean="0"/>
              <a:t>ndan</a:t>
            </a:r>
            <a:r>
              <a:rPr lang="en-GB" sz="2200" dirty="0" smtClean="0"/>
              <a:t> </a:t>
            </a:r>
            <a:r>
              <a:rPr lang="en-GB" sz="2200" dirty="0" err="1" smtClean="0"/>
              <a:t>idare</a:t>
            </a:r>
            <a:r>
              <a:rPr lang="en-GB" sz="2200" dirty="0" smtClean="0"/>
              <a:t> </a:t>
            </a:r>
            <a:r>
              <a:rPr lang="en-GB" sz="2200" dirty="0" err="1" smtClean="0"/>
              <a:t>edilir</a:t>
            </a:r>
            <a:endParaRPr lang="en-GB" sz="2200" dirty="0" smtClean="0"/>
          </a:p>
          <a:p>
            <a:endParaRPr lang="en-GB" dirty="0" smtClean="0"/>
          </a:p>
        </p:txBody>
      </p:sp>
      <p:pic>
        <p:nvPicPr>
          <p:cNvPr id="4" name="Picture 3" descr="Hand_viewed_in_real-time_viewer.jpg"/>
          <p:cNvPicPr>
            <a:picLocks noChangeAspect="1"/>
          </p:cNvPicPr>
          <p:nvPr/>
        </p:nvPicPr>
        <p:blipFill>
          <a:blip r:embed="rId2" cstate="print"/>
          <a:stretch>
            <a:fillRect/>
          </a:stretch>
        </p:blipFill>
        <p:spPr>
          <a:xfrm>
            <a:off x="6248400" y="2133600"/>
            <a:ext cx="2702560" cy="2819400"/>
          </a:xfrm>
          <a:prstGeom prst="rect">
            <a:avLst/>
          </a:prstGeom>
        </p:spPr>
      </p:pic>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3200" dirty="0" smtClean="0"/>
              <a:t>Primal Pictures: </a:t>
            </a:r>
            <a:r>
              <a:rPr lang="tr-TR" sz="3200" dirty="0" smtClean="0"/>
              <a:t>Ö</a:t>
            </a:r>
            <a:r>
              <a:rPr lang="en-US" sz="3200" dirty="0" err="1" smtClean="0"/>
              <a:t>zellikleri</a:t>
            </a:r>
            <a:r>
              <a:rPr lang="en-US" sz="3200" dirty="0" smtClean="0"/>
              <a:t> </a:t>
            </a:r>
            <a:r>
              <a:rPr lang="en-US" sz="3200" dirty="0" err="1" smtClean="0"/>
              <a:t>ve</a:t>
            </a:r>
            <a:r>
              <a:rPr lang="en-US" sz="3200" dirty="0" smtClean="0"/>
              <a:t> </a:t>
            </a:r>
            <a:r>
              <a:rPr lang="en-US" sz="3200" dirty="0" err="1" smtClean="0"/>
              <a:t>yararlar</a:t>
            </a:r>
            <a:r>
              <a:rPr lang="tr-TR" sz="3200" dirty="0" smtClean="0"/>
              <a:t>ı</a:t>
            </a:r>
            <a:endParaRPr lang="en-GB" sz="3200" dirty="0" smtClean="0"/>
          </a:p>
        </p:txBody>
      </p:sp>
      <p:sp>
        <p:nvSpPr>
          <p:cNvPr id="14339" name="Content Placeholder 2"/>
          <p:cNvSpPr>
            <a:spLocks noGrp="1"/>
          </p:cNvSpPr>
          <p:nvPr>
            <p:ph idx="1"/>
          </p:nvPr>
        </p:nvSpPr>
        <p:spPr>
          <a:xfrm>
            <a:off x="685800" y="1447800"/>
            <a:ext cx="8153400" cy="4648200"/>
          </a:xfrm>
        </p:spPr>
        <p:txBody>
          <a:bodyPr/>
          <a:lstStyle/>
          <a:p>
            <a:r>
              <a:rPr lang="en-US" dirty="0" err="1" smtClean="0"/>
              <a:t>Kolay</a:t>
            </a:r>
            <a:r>
              <a:rPr lang="en-US" dirty="0" smtClean="0"/>
              <a:t> </a:t>
            </a:r>
            <a:r>
              <a:rPr lang="tr-TR" dirty="0" smtClean="0"/>
              <a:t>öğ</a:t>
            </a:r>
            <a:r>
              <a:rPr lang="en-US" dirty="0" err="1" smtClean="0"/>
              <a:t>renme</a:t>
            </a:r>
            <a:r>
              <a:rPr lang="en-US" dirty="0" smtClean="0"/>
              <a:t> </a:t>
            </a:r>
            <a:r>
              <a:rPr lang="en-US" dirty="0" err="1" smtClean="0"/>
              <a:t>ve</a:t>
            </a:r>
            <a:r>
              <a:rPr lang="en-US" dirty="0" smtClean="0"/>
              <a:t> </a:t>
            </a:r>
            <a:r>
              <a:rPr lang="en-US" dirty="0" err="1" smtClean="0"/>
              <a:t>kullan</a:t>
            </a:r>
            <a:r>
              <a:rPr lang="tr-TR" dirty="0" smtClean="0"/>
              <a:t>ı</a:t>
            </a:r>
            <a:r>
              <a:rPr lang="en-US" dirty="0" smtClean="0"/>
              <a:t>m</a:t>
            </a:r>
          </a:p>
          <a:p>
            <a:r>
              <a:rPr lang="en-US" dirty="0" err="1" smtClean="0"/>
              <a:t>Soyulab</a:t>
            </a:r>
            <a:r>
              <a:rPr lang="tr-TR" dirty="0" smtClean="0"/>
              <a:t>ı</a:t>
            </a:r>
            <a:r>
              <a:rPr lang="en-US" dirty="0" err="1" smtClean="0"/>
              <a:t>len</a:t>
            </a:r>
            <a:r>
              <a:rPr lang="en-US" dirty="0" smtClean="0"/>
              <a:t> </a:t>
            </a:r>
            <a:r>
              <a:rPr lang="en-US" dirty="0" err="1" smtClean="0"/>
              <a:t>katmanlar</a:t>
            </a:r>
            <a:r>
              <a:rPr lang="en-US" dirty="0" smtClean="0"/>
              <a:t>, 360 </a:t>
            </a:r>
            <a:r>
              <a:rPr lang="en-US" dirty="0" err="1" smtClean="0"/>
              <a:t>derece</a:t>
            </a:r>
            <a:r>
              <a:rPr lang="en-US" dirty="0" smtClean="0"/>
              <a:t> d</a:t>
            </a:r>
            <a:r>
              <a:rPr lang="tr-TR" dirty="0" smtClean="0"/>
              <a:t>ö</a:t>
            </a:r>
            <a:r>
              <a:rPr lang="en-US" dirty="0" err="1" smtClean="0"/>
              <a:t>nebilen</a:t>
            </a:r>
            <a:r>
              <a:rPr lang="en-US" dirty="0" smtClean="0"/>
              <a:t> </a:t>
            </a:r>
            <a:r>
              <a:rPr lang="en-US" dirty="0" err="1" smtClean="0"/>
              <a:t>modeller</a:t>
            </a:r>
            <a:endParaRPr lang="en-US" dirty="0" smtClean="0"/>
          </a:p>
          <a:p>
            <a:r>
              <a:rPr lang="en-US" dirty="0" err="1" smtClean="0"/>
              <a:t>Soyulan</a:t>
            </a:r>
            <a:r>
              <a:rPr lang="en-US" dirty="0" smtClean="0"/>
              <a:t> </a:t>
            </a:r>
            <a:r>
              <a:rPr lang="en-US" dirty="0" err="1" smtClean="0"/>
              <a:t>katmanlar</a:t>
            </a:r>
            <a:r>
              <a:rPr lang="tr-TR" dirty="0" smtClean="0"/>
              <a:t>ı </a:t>
            </a:r>
            <a:r>
              <a:rPr lang="en-US" dirty="0" err="1" smtClean="0"/>
              <a:t>orjinal</a:t>
            </a:r>
            <a:r>
              <a:rPr lang="en-US" dirty="0" smtClean="0"/>
              <a:t> </a:t>
            </a:r>
            <a:r>
              <a:rPr lang="en-US" dirty="0" err="1" smtClean="0"/>
              <a:t>haline</a:t>
            </a:r>
            <a:r>
              <a:rPr lang="en-US" dirty="0" smtClean="0"/>
              <a:t> </a:t>
            </a:r>
            <a:r>
              <a:rPr lang="en-US" dirty="0" err="1" smtClean="0"/>
              <a:t>getirebilme</a:t>
            </a:r>
            <a:endParaRPr lang="en-US" dirty="0" smtClean="0"/>
          </a:p>
          <a:p>
            <a:r>
              <a:rPr lang="en-US" dirty="0" err="1" smtClean="0"/>
              <a:t>Kaslar</a:t>
            </a:r>
            <a:r>
              <a:rPr lang="tr-TR" dirty="0" smtClean="0"/>
              <a:t>ı</a:t>
            </a:r>
            <a:r>
              <a:rPr lang="en-US" dirty="0" smtClean="0"/>
              <a:t>n </a:t>
            </a:r>
            <a:r>
              <a:rPr lang="en-US" dirty="0" err="1" smtClean="0"/>
              <a:t>fonksiyonlar</a:t>
            </a:r>
            <a:r>
              <a:rPr lang="tr-TR" dirty="0" smtClean="0"/>
              <a:t>ı</a:t>
            </a:r>
            <a:r>
              <a:rPr lang="en-US" dirty="0" smtClean="0"/>
              <a:t>n</a:t>
            </a:r>
            <a:r>
              <a:rPr lang="tr-TR" dirty="0" smtClean="0"/>
              <a:t>ı</a:t>
            </a:r>
            <a:r>
              <a:rPr lang="en-US" dirty="0" smtClean="0"/>
              <a:t> </a:t>
            </a:r>
            <a:r>
              <a:rPr lang="en-US" dirty="0" err="1" smtClean="0"/>
              <a:t>animasyonlar</a:t>
            </a:r>
            <a:r>
              <a:rPr lang="en-US" dirty="0" smtClean="0"/>
              <a:t> </a:t>
            </a:r>
            <a:r>
              <a:rPr lang="en-US" dirty="0" err="1" smtClean="0"/>
              <a:t>ve</a:t>
            </a:r>
            <a:r>
              <a:rPr lang="en-US" dirty="0" smtClean="0"/>
              <a:t> 3 </a:t>
            </a:r>
            <a:r>
              <a:rPr lang="en-US" dirty="0" err="1" smtClean="0"/>
              <a:t>boyutlu</a:t>
            </a:r>
            <a:r>
              <a:rPr lang="en-US" dirty="0" smtClean="0"/>
              <a:t> </a:t>
            </a:r>
            <a:r>
              <a:rPr lang="en-US" dirty="0" err="1" smtClean="0"/>
              <a:t>modellerle</a:t>
            </a:r>
            <a:r>
              <a:rPr lang="en-US" dirty="0" smtClean="0"/>
              <a:t> </a:t>
            </a:r>
            <a:r>
              <a:rPr lang="en-US" dirty="0" err="1" smtClean="0"/>
              <a:t>interaktif</a:t>
            </a:r>
            <a:r>
              <a:rPr lang="en-US" dirty="0" smtClean="0"/>
              <a:t> </a:t>
            </a:r>
            <a:r>
              <a:rPr lang="en-US" dirty="0" err="1" smtClean="0"/>
              <a:t>olarak</a:t>
            </a:r>
            <a:r>
              <a:rPr lang="en-US" dirty="0" smtClean="0"/>
              <a:t> </a:t>
            </a:r>
            <a:r>
              <a:rPr lang="en-US" dirty="0" err="1" smtClean="0"/>
              <a:t>verir</a:t>
            </a:r>
            <a:endParaRPr lang="en-US" dirty="0" smtClean="0"/>
          </a:p>
          <a:p>
            <a:r>
              <a:rPr lang="en-US" dirty="0" smtClean="0"/>
              <a:t>MR </a:t>
            </a:r>
            <a:r>
              <a:rPr lang="en-US" dirty="0" err="1" smtClean="0"/>
              <a:t>kesitlerini</a:t>
            </a:r>
            <a:r>
              <a:rPr lang="en-US" dirty="0" smtClean="0"/>
              <a:t> 3B </a:t>
            </a:r>
            <a:r>
              <a:rPr lang="tr-TR" dirty="0" smtClean="0"/>
              <a:t>ö</a:t>
            </a:r>
            <a:r>
              <a:rPr lang="en-US" dirty="0" err="1" smtClean="0"/>
              <a:t>rnekler</a:t>
            </a:r>
            <a:r>
              <a:rPr lang="en-US" dirty="0" smtClean="0"/>
              <a:t> </a:t>
            </a:r>
            <a:r>
              <a:rPr lang="en-US" dirty="0" err="1" smtClean="0"/>
              <a:t>ile</a:t>
            </a:r>
            <a:r>
              <a:rPr lang="en-US" dirty="0" smtClean="0"/>
              <a:t> </a:t>
            </a:r>
            <a:r>
              <a:rPr lang="en-US" dirty="0" err="1" smtClean="0"/>
              <a:t>kar</a:t>
            </a:r>
            <a:r>
              <a:rPr lang="tr-TR" dirty="0" smtClean="0"/>
              <a:t>şı</a:t>
            </a:r>
            <a:r>
              <a:rPr lang="en-US" dirty="0" smtClean="0"/>
              <a:t>la</a:t>
            </a:r>
            <a:r>
              <a:rPr lang="tr-TR" dirty="0" smtClean="0"/>
              <a:t>ş</a:t>
            </a:r>
            <a:r>
              <a:rPr lang="en-US" dirty="0" smtClean="0"/>
              <a:t>t</a:t>
            </a:r>
            <a:r>
              <a:rPr lang="tr-TR" dirty="0" smtClean="0"/>
              <a:t>ı</a:t>
            </a:r>
            <a:r>
              <a:rPr lang="en-US" dirty="0" smtClean="0"/>
              <a:t>r</a:t>
            </a:r>
            <a:r>
              <a:rPr lang="tr-TR" dirty="0" smtClean="0"/>
              <a:t>ı</a:t>
            </a:r>
            <a:r>
              <a:rPr lang="en-US" dirty="0" smtClean="0"/>
              <a:t>r</a:t>
            </a:r>
          </a:p>
          <a:p>
            <a:r>
              <a:rPr lang="tr-TR" dirty="0" smtClean="0"/>
              <a:t>İ</a:t>
            </a:r>
            <a:r>
              <a:rPr lang="en-US" dirty="0" err="1" smtClean="0"/>
              <a:t>maj</a:t>
            </a:r>
            <a:r>
              <a:rPr lang="en-US" dirty="0" smtClean="0"/>
              <a:t>, </a:t>
            </a:r>
            <a:r>
              <a:rPr lang="en-US" dirty="0" err="1" smtClean="0"/>
              <a:t>metin</a:t>
            </a:r>
            <a:r>
              <a:rPr lang="en-US" dirty="0" smtClean="0"/>
              <a:t>, film </a:t>
            </a:r>
            <a:r>
              <a:rPr lang="en-US" dirty="0" err="1" smtClean="0"/>
              <a:t>ve</a:t>
            </a:r>
            <a:r>
              <a:rPr lang="en-US" dirty="0" smtClean="0"/>
              <a:t> </a:t>
            </a:r>
            <a:r>
              <a:rPr lang="en-US" dirty="0" err="1" smtClean="0"/>
              <a:t>animasyonlar</a:t>
            </a:r>
            <a:r>
              <a:rPr lang="tr-TR" dirty="0" smtClean="0"/>
              <a:t>ı</a:t>
            </a:r>
            <a:r>
              <a:rPr lang="en-US" dirty="0" smtClean="0"/>
              <a:t> </a:t>
            </a:r>
            <a:r>
              <a:rPr lang="en-US" dirty="0" err="1" smtClean="0"/>
              <a:t>kullanarak</a:t>
            </a:r>
            <a:r>
              <a:rPr lang="en-US" dirty="0" smtClean="0"/>
              <a:t> </a:t>
            </a:r>
            <a:r>
              <a:rPr lang="en-US" dirty="0" err="1" smtClean="0"/>
              <a:t>sunum</a:t>
            </a:r>
            <a:r>
              <a:rPr lang="en-US" dirty="0" smtClean="0"/>
              <a:t> </a:t>
            </a:r>
            <a:r>
              <a:rPr lang="en-US" dirty="0" err="1" smtClean="0"/>
              <a:t>haz</a:t>
            </a:r>
            <a:r>
              <a:rPr lang="tr-TR" dirty="0" smtClean="0"/>
              <a:t>ı</a:t>
            </a:r>
            <a:r>
              <a:rPr lang="en-US" dirty="0" err="1" smtClean="0"/>
              <a:t>rlamaya</a:t>
            </a:r>
            <a:r>
              <a:rPr lang="en-US" dirty="0" smtClean="0"/>
              <a:t> </a:t>
            </a:r>
            <a:r>
              <a:rPr lang="en-US" dirty="0" err="1" smtClean="0"/>
              <a:t>elveri</a:t>
            </a:r>
            <a:r>
              <a:rPr lang="tr-TR" dirty="0" smtClean="0"/>
              <a:t>ş</a:t>
            </a:r>
            <a:r>
              <a:rPr lang="en-US" dirty="0" err="1" smtClean="0"/>
              <a:t>lidir</a:t>
            </a:r>
            <a:r>
              <a:rPr lang="en-US" dirty="0" smtClean="0"/>
              <a:t>(PowerPoint)</a:t>
            </a:r>
          </a:p>
          <a:p>
            <a:r>
              <a:rPr lang="tr-TR" dirty="0" smtClean="0"/>
              <a:t>İ</a:t>
            </a:r>
            <a:r>
              <a:rPr lang="en-US" dirty="0" err="1" smtClean="0"/>
              <a:t>majlar</a:t>
            </a:r>
            <a:r>
              <a:rPr lang="en-US" dirty="0" smtClean="0"/>
              <a:t>, </a:t>
            </a:r>
            <a:r>
              <a:rPr lang="en-US" dirty="0" err="1" smtClean="0"/>
              <a:t>animasyonlar</a:t>
            </a:r>
            <a:r>
              <a:rPr lang="en-US" dirty="0" smtClean="0"/>
              <a:t>, film, </a:t>
            </a:r>
            <a:r>
              <a:rPr lang="en-US" dirty="0" err="1" smtClean="0"/>
              <a:t>slayt</a:t>
            </a:r>
            <a:r>
              <a:rPr lang="en-US" dirty="0" smtClean="0"/>
              <a:t> </a:t>
            </a:r>
            <a:r>
              <a:rPr lang="en-US" dirty="0" err="1" smtClean="0"/>
              <a:t>ve</a:t>
            </a:r>
            <a:r>
              <a:rPr lang="en-US" dirty="0" smtClean="0"/>
              <a:t> </a:t>
            </a:r>
            <a:r>
              <a:rPr lang="en-US" dirty="0" err="1" smtClean="0"/>
              <a:t>metin</a:t>
            </a:r>
            <a:r>
              <a:rPr lang="en-US" dirty="0" smtClean="0"/>
              <a:t> </a:t>
            </a:r>
            <a:r>
              <a:rPr lang="en-US" dirty="0" err="1" smtClean="0"/>
              <a:t>aras</a:t>
            </a:r>
            <a:r>
              <a:rPr lang="tr-TR" dirty="0" smtClean="0"/>
              <a:t>ı</a:t>
            </a:r>
            <a:r>
              <a:rPr lang="en-US" dirty="0" err="1" smtClean="0"/>
              <a:t>nda</a:t>
            </a:r>
            <a:r>
              <a:rPr lang="en-US" dirty="0" smtClean="0"/>
              <a:t> </a:t>
            </a:r>
            <a:r>
              <a:rPr lang="en-US" dirty="0" err="1" smtClean="0"/>
              <a:t>kolay</a:t>
            </a:r>
            <a:r>
              <a:rPr lang="en-US" dirty="0" smtClean="0"/>
              <a:t> </a:t>
            </a:r>
            <a:r>
              <a:rPr lang="tr-TR" dirty="0" smtClean="0"/>
              <a:t>geçiş</a:t>
            </a:r>
            <a:r>
              <a:rPr lang="en-US" dirty="0" smtClean="0"/>
              <a:t> </a:t>
            </a:r>
            <a:r>
              <a:rPr lang="en-US" dirty="0" err="1" smtClean="0"/>
              <a:t>imkan</a:t>
            </a:r>
            <a:r>
              <a:rPr lang="tr-TR" dirty="0" smtClean="0"/>
              <a:t>ı</a:t>
            </a:r>
          </a:p>
          <a:p>
            <a:r>
              <a:rPr lang="tr-TR" dirty="0" smtClean="0"/>
              <a:t>İnteraktif fonksiyonlar</a:t>
            </a:r>
          </a:p>
          <a:p>
            <a:endParaRPr lang="en-US" dirty="0" smtClean="0"/>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tr-TR" smtClean="0"/>
              <a:t>Primal Pictures</a:t>
            </a:r>
            <a:r>
              <a:rPr lang="en-GB" smtClean="0"/>
              <a:t>: </a:t>
            </a:r>
            <a:r>
              <a:rPr lang="tr-TR" smtClean="0"/>
              <a:t>Ö</a:t>
            </a:r>
            <a:r>
              <a:rPr lang="en-US" smtClean="0"/>
              <a:t>zellikleri ve yararlar</a:t>
            </a:r>
            <a:r>
              <a:rPr lang="tr-TR" smtClean="0"/>
              <a:t>ı</a:t>
            </a:r>
            <a:r>
              <a:rPr lang="en-GB" smtClean="0"/>
              <a:t> </a:t>
            </a:r>
          </a:p>
        </p:txBody>
      </p:sp>
      <p:sp>
        <p:nvSpPr>
          <p:cNvPr id="15363" name="Content Placeholder 2"/>
          <p:cNvSpPr>
            <a:spLocks noGrp="1"/>
          </p:cNvSpPr>
          <p:nvPr>
            <p:ph idx="1"/>
          </p:nvPr>
        </p:nvSpPr>
        <p:spPr>
          <a:xfrm>
            <a:off x="428625" y="1371600"/>
            <a:ext cx="8105775" cy="4648200"/>
          </a:xfrm>
        </p:spPr>
        <p:txBody>
          <a:bodyPr/>
          <a:lstStyle/>
          <a:p>
            <a:endParaRPr lang="tr-TR" dirty="0" smtClean="0"/>
          </a:p>
          <a:p>
            <a:r>
              <a:rPr lang="en-GB" dirty="0" smtClean="0"/>
              <a:t>750</a:t>
            </a:r>
            <a:r>
              <a:rPr lang="tr-TR" dirty="0" smtClean="0"/>
              <a:t> üzerinde kurum tarafından kullanılmaktadır</a:t>
            </a:r>
          </a:p>
          <a:p>
            <a:pPr>
              <a:buNone/>
            </a:pPr>
            <a:endParaRPr lang="tr-TR" dirty="0" smtClean="0"/>
          </a:p>
          <a:p>
            <a:r>
              <a:rPr lang="tr-TR" dirty="0" smtClean="0"/>
              <a:t>100 en önemli tıp fakultesinden 75</a:t>
            </a:r>
            <a:r>
              <a:rPr lang="en-GB" dirty="0" smtClean="0"/>
              <a:t>’</a:t>
            </a:r>
            <a:r>
              <a:rPr lang="en-GB" dirty="0" err="1" smtClean="0"/>
              <a:t>i</a:t>
            </a:r>
            <a:r>
              <a:rPr lang="tr-TR" dirty="0" smtClean="0"/>
              <a:t> abonedir </a:t>
            </a:r>
          </a:p>
          <a:p>
            <a:pPr lvl="1"/>
            <a:r>
              <a:rPr lang="en-GB" dirty="0" smtClean="0"/>
              <a:t>Harvard, Thomas Jefferson, Tufts, Tokyo, Imperial, Peninsular, Oxford</a:t>
            </a:r>
            <a:r>
              <a:rPr lang="tr-TR" dirty="0" smtClean="0"/>
              <a:t> ve İngiltere tıp fakültelerinin hepsi</a:t>
            </a:r>
          </a:p>
          <a:p>
            <a:pPr lvl="1">
              <a:buNone/>
            </a:pPr>
            <a:endParaRPr lang="tr-TR" dirty="0" smtClean="0"/>
          </a:p>
          <a:p>
            <a:r>
              <a:rPr lang="tr-TR" dirty="0" smtClean="0"/>
              <a:t>Metinlere katkıda bulunan kurumlar</a:t>
            </a:r>
          </a:p>
          <a:p>
            <a:pPr lvl="1"/>
            <a:r>
              <a:rPr lang="en-GB" dirty="0" smtClean="0"/>
              <a:t>Royal college of Surgeons of England, Imperial College London, King’s College London, University College London.</a:t>
            </a:r>
          </a:p>
          <a:p>
            <a:pPr>
              <a:buNone/>
            </a:pPr>
            <a:endParaRPr lang="en-GB" dirty="0" smtClean="0"/>
          </a:p>
          <a:p>
            <a:pPr>
              <a:buFontTx/>
              <a:buNone/>
            </a:pPr>
            <a:endParaRPr lang="en-GB" dirty="0" smtClean="0"/>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tr-TR" dirty="0" smtClean="0"/>
              <a:t>Erişim</a:t>
            </a:r>
            <a:r>
              <a:rPr lang="en-US" dirty="0" smtClean="0"/>
              <a:t> </a:t>
            </a:r>
            <a:r>
              <a:rPr lang="tr-TR" dirty="0" smtClean="0"/>
              <a:t>sayfası</a:t>
            </a:r>
            <a:endParaRPr lang="en-US" dirty="0"/>
          </a:p>
        </p:txBody>
      </p:sp>
      <p:pic>
        <p:nvPicPr>
          <p:cNvPr id="3076" name="Picture 4"/>
          <p:cNvPicPr>
            <a:picLocks noChangeAspect="1" noChangeArrowheads="1"/>
          </p:cNvPicPr>
          <p:nvPr/>
        </p:nvPicPr>
        <p:blipFill>
          <a:blip r:embed="rId3" cstate="print"/>
          <a:srcRect/>
          <a:stretch>
            <a:fillRect/>
          </a:stretch>
        </p:blipFill>
        <p:spPr bwMode="auto">
          <a:xfrm>
            <a:off x="1042988" y="1371601"/>
            <a:ext cx="7197725" cy="47402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smtClean="0"/>
              <a:t>Eğitim sayfası</a:t>
            </a:r>
            <a:r>
              <a:rPr lang="en-US" dirty="0" smtClean="0"/>
              <a:t>– </a:t>
            </a:r>
            <a:r>
              <a:rPr lang="tr-TR" dirty="0" smtClean="0"/>
              <a:t>nasıl işlediğini öğretir</a:t>
            </a:r>
            <a:endParaRPr lang="en-US" dirty="0"/>
          </a:p>
        </p:txBody>
      </p:sp>
      <p:pic>
        <p:nvPicPr>
          <p:cNvPr id="4100" name="Picture 4"/>
          <p:cNvPicPr>
            <a:picLocks noChangeAspect="1" noChangeArrowheads="1"/>
          </p:cNvPicPr>
          <p:nvPr/>
        </p:nvPicPr>
        <p:blipFill>
          <a:blip r:embed="rId3" cstate="print"/>
          <a:srcRect/>
          <a:stretch>
            <a:fillRect/>
          </a:stretch>
        </p:blipFill>
        <p:spPr bwMode="auto">
          <a:xfrm>
            <a:off x="1763713" y="1557338"/>
            <a:ext cx="5102225"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tr-TR" dirty="0" smtClean="0"/>
              <a:t>Ana Sayfa</a:t>
            </a:r>
            <a:endParaRPr lang="en-US" dirty="0"/>
          </a:p>
        </p:txBody>
      </p:sp>
      <p:pic>
        <p:nvPicPr>
          <p:cNvPr id="5124" name="Picture 4"/>
          <p:cNvPicPr>
            <a:picLocks noChangeAspect="1" noChangeArrowheads="1"/>
          </p:cNvPicPr>
          <p:nvPr/>
        </p:nvPicPr>
        <p:blipFill>
          <a:blip r:embed="rId3" cstate="print"/>
          <a:srcRect/>
          <a:stretch>
            <a:fillRect/>
          </a:stretch>
        </p:blipFill>
        <p:spPr bwMode="auto">
          <a:xfrm>
            <a:off x="971550" y="1412776"/>
            <a:ext cx="5976714" cy="4752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857224" y="389767"/>
            <a:ext cx="7572428" cy="5844592"/>
          </a:xfrm>
          <a:prstGeom prst="rect">
            <a:avLst/>
          </a:prstGeom>
          <a:noFill/>
          <a:ln w="9525">
            <a:noFill/>
            <a:miter lim="800000"/>
            <a:headEnd/>
            <a:tailEnd/>
          </a:ln>
          <a:effectLst/>
        </p:spPr>
      </p:pic>
      <p:sp>
        <p:nvSpPr>
          <p:cNvPr id="4" name="Rectangle 3"/>
          <p:cNvSpPr/>
          <p:nvPr/>
        </p:nvSpPr>
        <p:spPr bwMode="auto">
          <a:xfrm>
            <a:off x="1714480" y="500042"/>
            <a:ext cx="571504"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2500298" y="500042"/>
            <a:ext cx="2786082"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1071538" y="5857892"/>
            <a:ext cx="300039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4786314" y="3286124"/>
            <a:ext cx="3643338" cy="2928958"/>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4857752" y="857232"/>
            <a:ext cx="3571900" cy="2214578"/>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TextBox 10"/>
          <p:cNvSpPr txBox="1"/>
          <p:nvPr/>
        </p:nvSpPr>
        <p:spPr>
          <a:xfrm>
            <a:off x="0" y="857232"/>
            <a:ext cx="2714612" cy="276999"/>
          </a:xfrm>
          <a:prstGeom prst="rect">
            <a:avLst/>
          </a:prstGeom>
          <a:solidFill>
            <a:schemeClr val="bg1"/>
          </a:solidFill>
          <a:ln>
            <a:solidFill>
              <a:srgbClr val="C00000"/>
            </a:solidFill>
          </a:ln>
        </p:spPr>
        <p:txBody>
          <a:bodyPr wrap="square" rtlCol="0">
            <a:spAutoFit/>
          </a:bodyPr>
          <a:lstStyle/>
          <a:p>
            <a:r>
              <a:rPr lang="en-US" sz="1200" dirty="0" smtClean="0">
                <a:solidFill>
                  <a:srgbClr val="C00000"/>
                </a:solidFill>
              </a:rPr>
              <a:t>Contents/Search, Index, bookmarks</a:t>
            </a:r>
            <a:endParaRPr lang="en-US" sz="1200" dirty="0">
              <a:solidFill>
                <a:srgbClr val="C00000"/>
              </a:solidFill>
            </a:endParaRPr>
          </a:p>
        </p:txBody>
      </p:sp>
      <p:sp>
        <p:nvSpPr>
          <p:cNvPr id="12" name="TextBox 11"/>
          <p:cNvSpPr txBox="1"/>
          <p:nvPr/>
        </p:nvSpPr>
        <p:spPr>
          <a:xfrm>
            <a:off x="2786050" y="857232"/>
            <a:ext cx="1857388" cy="276999"/>
          </a:xfrm>
          <a:prstGeom prst="rect">
            <a:avLst/>
          </a:prstGeom>
          <a:solidFill>
            <a:schemeClr val="bg1"/>
          </a:solidFill>
          <a:ln>
            <a:solidFill>
              <a:srgbClr val="C00000"/>
            </a:solidFill>
          </a:ln>
        </p:spPr>
        <p:txBody>
          <a:bodyPr wrap="square" rtlCol="0">
            <a:spAutoFit/>
          </a:bodyPr>
          <a:lstStyle/>
          <a:p>
            <a:r>
              <a:rPr lang="en-US" sz="1200" dirty="0" smtClean="0">
                <a:solidFill>
                  <a:srgbClr val="C00000"/>
                </a:solidFill>
              </a:rPr>
              <a:t> Contents Navigation</a:t>
            </a:r>
            <a:endParaRPr lang="en-US" sz="1200" dirty="0">
              <a:solidFill>
                <a:srgbClr val="C00000"/>
              </a:solidFill>
            </a:endParaRPr>
          </a:p>
        </p:txBody>
      </p:sp>
      <p:sp>
        <p:nvSpPr>
          <p:cNvPr id="13" name="TextBox 12"/>
          <p:cNvSpPr txBox="1"/>
          <p:nvPr/>
        </p:nvSpPr>
        <p:spPr>
          <a:xfrm>
            <a:off x="6786578" y="2214554"/>
            <a:ext cx="2143140" cy="276999"/>
          </a:xfrm>
          <a:prstGeom prst="rect">
            <a:avLst/>
          </a:prstGeom>
          <a:solidFill>
            <a:schemeClr val="bg1"/>
          </a:solidFill>
          <a:ln>
            <a:solidFill>
              <a:srgbClr val="C00000"/>
            </a:solidFill>
          </a:ln>
        </p:spPr>
        <p:txBody>
          <a:bodyPr wrap="square" rtlCol="0">
            <a:spAutoFit/>
          </a:bodyPr>
          <a:lstStyle/>
          <a:p>
            <a:r>
              <a:rPr lang="en-US" sz="1200" dirty="0" smtClean="0">
                <a:solidFill>
                  <a:srgbClr val="C00000"/>
                </a:solidFill>
              </a:rPr>
              <a:t>Descriptive Text and Links</a:t>
            </a:r>
            <a:endParaRPr lang="en-US" sz="1200" dirty="0">
              <a:solidFill>
                <a:srgbClr val="C00000"/>
              </a:solidFill>
            </a:endParaRPr>
          </a:p>
        </p:txBody>
      </p:sp>
      <p:sp>
        <p:nvSpPr>
          <p:cNvPr id="14" name="TextBox 13"/>
          <p:cNvSpPr txBox="1"/>
          <p:nvPr/>
        </p:nvSpPr>
        <p:spPr>
          <a:xfrm>
            <a:off x="142844" y="5500702"/>
            <a:ext cx="2928926" cy="276999"/>
          </a:xfrm>
          <a:prstGeom prst="rect">
            <a:avLst/>
          </a:prstGeom>
          <a:solidFill>
            <a:schemeClr val="bg1"/>
          </a:solidFill>
          <a:ln>
            <a:solidFill>
              <a:srgbClr val="C00000"/>
            </a:solidFill>
          </a:ln>
        </p:spPr>
        <p:txBody>
          <a:bodyPr wrap="square" rtlCol="0">
            <a:spAutoFit/>
          </a:bodyPr>
          <a:lstStyle/>
          <a:p>
            <a:r>
              <a:rPr lang="en-US" sz="1200" dirty="0" smtClean="0">
                <a:solidFill>
                  <a:srgbClr val="C00000"/>
                </a:solidFill>
              </a:rPr>
              <a:t>Layers/Slices, Rotation and Zoom</a:t>
            </a:r>
            <a:endParaRPr lang="en-US" sz="1200" dirty="0">
              <a:solidFill>
                <a:srgbClr val="C00000"/>
              </a:solidFill>
            </a:endParaRPr>
          </a:p>
        </p:txBody>
      </p:sp>
      <p:sp>
        <p:nvSpPr>
          <p:cNvPr id="15" name="TextBox 14"/>
          <p:cNvSpPr txBox="1"/>
          <p:nvPr/>
        </p:nvSpPr>
        <p:spPr>
          <a:xfrm>
            <a:off x="6572264" y="4429132"/>
            <a:ext cx="2286016" cy="276999"/>
          </a:xfrm>
          <a:prstGeom prst="rect">
            <a:avLst/>
          </a:prstGeom>
          <a:solidFill>
            <a:schemeClr val="bg1"/>
          </a:solidFill>
          <a:ln>
            <a:solidFill>
              <a:srgbClr val="C00000"/>
            </a:solidFill>
          </a:ln>
        </p:spPr>
        <p:txBody>
          <a:bodyPr wrap="square" rtlCol="0">
            <a:spAutoFit/>
          </a:bodyPr>
          <a:lstStyle/>
          <a:p>
            <a:r>
              <a:rPr lang="en-US" sz="1200" dirty="0" smtClean="0">
                <a:solidFill>
                  <a:srgbClr val="C00000"/>
                </a:solidFill>
              </a:rPr>
              <a:t>View and Structure Browsing</a:t>
            </a:r>
            <a:endParaRPr lang="en-US" sz="1200"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2400" dirty="0" smtClean="0"/>
              <a:t>Contents/Search</a:t>
            </a:r>
            <a:r>
              <a:rPr lang="en-US" sz="2400" dirty="0"/>
              <a:t>, Index, Bookmarks</a:t>
            </a:r>
          </a:p>
        </p:txBody>
      </p:sp>
      <p:pic>
        <p:nvPicPr>
          <p:cNvPr id="6148" name="Picture 4"/>
          <p:cNvPicPr>
            <a:picLocks noChangeAspect="1" noChangeArrowheads="1"/>
          </p:cNvPicPr>
          <p:nvPr/>
        </p:nvPicPr>
        <p:blipFill>
          <a:blip r:embed="rId3" cstate="print"/>
          <a:srcRect/>
          <a:stretch>
            <a:fillRect/>
          </a:stretch>
        </p:blipFill>
        <p:spPr bwMode="auto">
          <a:xfrm>
            <a:off x="179388" y="1125538"/>
            <a:ext cx="8569325" cy="368300"/>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cstate="print"/>
          <a:srcRect/>
          <a:stretch>
            <a:fillRect/>
          </a:stretch>
        </p:blipFill>
        <p:spPr bwMode="auto">
          <a:xfrm>
            <a:off x="250825" y="2060575"/>
            <a:ext cx="2428875" cy="4032250"/>
          </a:xfrm>
          <a:prstGeom prst="rect">
            <a:avLst/>
          </a:prstGeom>
          <a:noFill/>
          <a:ln w="9525">
            <a:noFill/>
            <a:miter lim="800000"/>
            <a:headEnd/>
            <a:tailEnd/>
          </a:ln>
          <a:effectLst/>
        </p:spPr>
      </p:pic>
      <p:pic>
        <p:nvPicPr>
          <p:cNvPr id="6150" name="Picture 6"/>
          <p:cNvPicPr>
            <a:picLocks noChangeAspect="1" noChangeArrowheads="1"/>
          </p:cNvPicPr>
          <p:nvPr/>
        </p:nvPicPr>
        <p:blipFill>
          <a:blip r:embed="rId5" cstate="print"/>
          <a:srcRect/>
          <a:stretch>
            <a:fillRect/>
          </a:stretch>
        </p:blipFill>
        <p:spPr bwMode="auto">
          <a:xfrm>
            <a:off x="250825" y="1628775"/>
            <a:ext cx="344488" cy="360363"/>
          </a:xfrm>
          <a:prstGeom prst="rect">
            <a:avLst/>
          </a:prstGeom>
          <a:noFill/>
          <a:ln w="9525">
            <a:noFill/>
            <a:miter lim="800000"/>
            <a:headEnd/>
            <a:tailEnd/>
          </a:ln>
          <a:effectLst/>
        </p:spPr>
      </p:pic>
      <p:pic>
        <p:nvPicPr>
          <p:cNvPr id="6151" name="Picture 7"/>
          <p:cNvPicPr>
            <a:picLocks noChangeAspect="1" noChangeArrowheads="1"/>
          </p:cNvPicPr>
          <p:nvPr/>
        </p:nvPicPr>
        <p:blipFill>
          <a:blip r:embed="rId6" cstate="print"/>
          <a:srcRect/>
          <a:stretch>
            <a:fillRect/>
          </a:stretch>
        </p:blipFill>
        <p:spPr bwMode="auto">
          <a:xfrm>
            <a:off x="3059113" y="2060575"/>
            <a:ext cx="2424112" cy="40322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7" cstate="print"/>
          <a:srcRect/>
          <a:stretch>
            <a:fillRect/>
          </a:stretch>
        </p:blipFill>
        <p:spPr bwMode="auto">
          <a:xfrm>
            <a:off x="3132138" y="1700213"/>
            <a:ext cx="360362" cy="285750"/>
          </a:xfrm>
          <a:prstGeom prst="rect">
            <a:avLst/>
          </a:prstGeom>
          <a:noFill/>
          <a:ln w="9525">
            <a:noFill/>
            <a:miter lim="800000"/>
            <a:headEnd/>
            <a:tailEnd/>
          </a:ln>
          <a:effectLst/>
        </p:spPr>
      </p:pic>
      <p:pic>
        <p:nvPicPr>
          <p:cNvPr id="6153" name="Picture 9"/>
          <p:cNvPicPr>
            <a:picLocks noChangeAspect="1" noChangeArrowheads="1"/>
          </p:cNvPicPr>
          <p:nvPr/>
        </p:nvPicPr>
        <p:blipFill>
          <a:blip r:embed="rId8" cstate="print"/>
          <a:srcRect/>
          <a:stretch>
            <a:fillRect/>
          </a:stretch>
        </p:blipFill>
        <p:spPr bwMode="auto">
          <a:xfrm>
            <a:off x="5940425" y="1700213"/>
            <a:ext cx="360363" cy="315912"/>
          </a:xfrm>
          <a:prstGeom prst="rect">
            <a:avLst/>
          </a:prstGeom>
          <a:noFill/>
          <a:ln w="9525">
            <a:noFill/>
            <a:miter lim="800000"/>
            <a:headEnd/>
            <a:tailEnd/>
          </a:ln>
          <a:effectLst/>
        </p:spPr>
      </p:pic>
      <p:sp>
        <p:nvSpPr>
          <p:cNvPr id="9" name="Rectangle 8"/>
          <p:cNvSpPr/>
          <p:nvPr/>
        </p:nvSpPr>
        <p:spPr bwMode="auto">
          <a:xfrm>
            <a:off x="1071538" y="1285860"/>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tr-TR" sz="2400" dirty="0" smtClean="0"/>
              <a:t>Katlar</a:t>
            </a:r>
            <a:r>
              <a:rPr lang="en-US" sz="2400" dirty="0" smtClean="0"/>
              <a:t>, Rota</a:t>
            </a:r>
            <a:r>
              <a:rPr lang="tr-TR" sz="2400" dirty="0" smtClean="0"/>
              <a:t>sy</a:t>
            </a:r>
            <a:r>
              <a:rPr lang="en-US" sz="2400" dirty="0" smtClean="0"/>
              <a:t>on</a:t>
            </a:r>
            <a:r>
              <a:rPr lang="en-US" sz="2400" dirty="0"/>
              <a:t>, </a:t>
            </a:r>
            <a:r>
              <a:rPr lang="en-US" sz="2400" dirty="0" smtClean="0"/>
              <a:t>Zoom </a:t>
            </a:r>
            <a:r>
              <a:rPr lang="tr-TR" sz="2400" dirty="0" smtClean="0"/>
              <a:t>ve Görünüm</a:t>
            </a:r>
            <a:endParaRPr lang="en-US" sz="2400" dirty="0"/>
          </a:p>
        </p:txBody>
      </p:sp>
      <p:pic>
        <p:nvPicPr>
          <p:cNvPr id="7177" name="Picture 9"/>
          <p:cNvPicPr>
            <a:picLocks noChangeAspect="1" noChangeArrowheads="1"/>
          </p:cNvPicPr>
          <p:nvPr/>
        </p:nvPicPr>
        <p:blipFill>
          <a:blip r:embed="rId3" cstate="print"/>
          <a:srcRect/>
          <a:stretch>
            <a:fillRect/>
          </a:stretch>
        </p:blipFill>
        <p:spPr bwMode="auto">
          <a:xfrm>
            <a:off x="539750" y="1184275"/>
            <a:ext cx="7853363" cy="153988"/>
          </a:xfrm>
          <a:prstGeom prst="rect">
            <a:avLst/>
          </a:prstGeom>
          <a:noFill/>
          <a:ln w="9525">
            <a:noFill/>
            <a:miter lim="800000"/>
            <a:headEnd/>
            <a:tailEnd/>
          </a:ln>
          <a:effectLst/>
        </p:spPr>
      </p:pic>
      <p:pic>
        <p:nvPicPr>
          <p:cNvPr id="7178" name="Picture 10"/>
          <p:cNvPicPr>
            <a:picLocks noChangeAspect="1" noChangeArrowheads="1"/>
          </p:cNvPicPr>
          <p:nvPr/>
        </p:nvPicPr>
        <p:blipFill>
          <a:blip r:embed="rId4" cstate="print"/>
          <a:srcRect/>
          <a:stretch>
            <a:fillRect/>
          </a:stretch>
        </p:blipFill>
        <p:spPr bwMode="auto">
          <a:xfrm>
            <a:off x="539750" y="1400175"/>
            <a:ext cx="1952625" cy="1028700"/>
          </a:xfrm>
          <a:prstGeom prst="rect">
            <a:avLst/>
          </a:prstGeom>
          <a:noFill/>
          <a:ln w="9525">
            <a:noFill/>
            <a:miter lim="800000"/>
            <a:headEnd/>
            <a:tailEnd/>
          </a:ln>
          <a:effectLst/>
        </p:spPr>
      </p:pic>
      <p:pic>
        <p:nvPicPr>
          <p:cNvPr id="7179" name="Picture 11"/>
          <p:cNvPicPr>
            <a:picLocks noChangeAspect="1" noChangeArrowheads="1"/>
          </p:cNvPicPr>
          <p:nvPr/>
        </p:nvPicPr>
        <p:blipFill>
          <a:blip r:embed="rId5" cstate="print"/>
          <a:srcRect/>
          <a:stretch>
            <a:fillRect/>
          </a:stretch>
        </p:blipFill>
        <p:spPr bwMode="auto">
          <a:xfrm>
            <a:off x="1619250" y="1844675"/>
            <a:ext cx="5848350" cy="4298950"/>
          </a:xfrm>
          <a:prstGeom prst="rect">
            <a:avLst/>
          </a:prstGeom>
          <a:noFill/>
          <a:ln w="9525">
            <a:noFill/>
            <a:miter lim="800000"/>
            <a:headEnd/>
            <a:tailEnd/>
          </a:ln>
          <a:effectLst/>
        </p:spPr>
      </p:pic>
      <p:pic>
        <p:nvPicPr>
          <p:cNvPr id="6" name="Picture 9"/>
          <p:cNvPicPr>
            <a:picLocks noChangeAspect="1" noChangeArrowheads="1"/>
          </p:cNvPicPr>
          <p:nvPr/>
        </p:nvPicPr>
        <p:blipFill>
          <a:blip r:embed="rId3" cstate="print"/>
          <a:srcRect l="22741" r="57396" b="7216"/>
          <a:stretch>
            <a:fillRect/>
          </a:stretch>
        </p:blipFill>
        <p:spPr bwMode="auto">
          <a:xfrm>
            <a:off x="2714612" y="1571612"/>
            <a:ext cx="5357850" cy="4907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610600" cy="933450"/>
          </a:xfrm>
        </p:spPr>
        <p:txBody>
          <a:bodyPr/>
          <a:lstStyle/>
          <a:p>
            <a:r>
              <a:rPr lang="en-GB" dirty="0" smtClean="0"/>
              <a:t>Just married!!! </a:t>
            </a:r>
            <a:endParaRPr lang="en-GB" dirty="0"/>
          </a:p>
        </p:txBody>
      </p:sp>
      <p:pic>
        <p:nvPicPr>
          <p:cNvPr id="4" name="Picture 3"/>
          <p:cNvPicPr/>
          <p:nvPr/>
        </p:nvPicPr>
        <p:blipFill>
          <a:blip r:embed="rId2" cstate="print"/>
          <a:srcRect/>
          <a:stretch>
            <a:fillRect/>
          </a:stretch>
        </p:blipFill>
        <p:spPr bwMode="auto">
          <a:xfrm>
            <a:off x="1981200" y="1905000"/>
            <a:ext cx="48768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2400"/>
              <a:t>Cross Section of a Molar (browsing)</a:t>
            </a:r>
          </a:p>
        </p:txBody>
      </p:sp>
      <p:pic>
        <p:nvPicPr>
          <p:cNvPr id="14342" name="Picture 6"/>
          <p:cNvPicPr>
            <a:picLocks noChangeAspect="1" noChangeArrowheads="1"/>
          </p:cNvPicPr>
          <p:nvPr/>
        </p:nvPicPr>
        <p:blipFill>
          <a:blip r:embed="rId3" cstate="print"/>
          <a:srcRect/>
          <a:stretch>
            <a:fillRect/>
          </a:stretch>
        </p:blipFill>
        <p:spPr bwMode="auto">
          <a:xfrm>
            <a:off x="684213" y="1314450"/>
            <a:ext cx="6335712" cy="4781550"/>
          </a:xfrm>
          <a:prstGeom prst="rect">
            <a:avLst/>
          </a:prstGeom>
          <a:noFill/>
          <a:ln w="9525">
            <a:noFill/>
            <a:miter lim="800000"/>
            <a:headEnd/>
            <a:tailEnd/>
          </a:ln>
          <a:effectLst/>
        </p:spPr>
      </p:pic>
      <p:sp>
        <p:nvSpPr>
          <p:cNvPr id="4" name="Rectangle 3"/>
          <p:cNvSpPr/>
          <p:nvPr/>
        </p:nvSpPr>
        <p:spPr bwMode="auto">
          <a:xfrm>
            <a:off x="4000496" y="3786190"/>
            <a:ext cx="3000396" cy="2357454"/>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2400" dirty="0"/>
              <a:t>MRI </a:t>
            </a:r>
            <a:r>
              <a:rPr lang="tr-TR" sz="2400" dirty="0" smtClean="0"/>
              <a:t>ve</a:t>
            </a:r>
            <a:r>
              <a:rPr lang="en-US" sz="2400" dirty="0" smtClean="0"/>
              <a:t> </a:t>
            </a:r>
            <a:r>
              <a:rPr lang="en-US" sz="2400" dirty="0"/>
              <a:t>Model</a:t>
            </a:r>
          </a:p>
        </p:txBody>
      </p:sp>
      <p:pic>
        <p:nvPicPr>
          <p:cNvPr id="15364" name="Picture 4"/>
          <p:cNvPicPr>
            <a:picLocks noChangeAspect="1" noChangeArrowheads="1"/>
          </p:cNvPicPr>
          <p:nvPr/>
        </p:nvPicPr>
        <p:blipFill>
          <a:blip r:embed="rId3" cstate="print"/>
          <a:srcRect/>
          <a:stretch>
            <a:fillRect/>
          </a:stretch>
        </p:blipFill>
        <p:spPr bwMode="auto">
          <a:xfrm>
            <a:off x="539750" y="1196975"/>
            <a:ext cx="6480175" cy="4922838"/>
          </a:xfrm>
          <a:prstGeom prst="rect">
            <a:avLst/>
          </a:prstGeom>
          <a:noFill/>
          <a:ln w="9525">
            <a:noFill/>
            <a:miter lim="800000"/>
            <a:headEnd/>
            <a:tailEnd/>
          </a:ln>
          <a:effectLst/>
        </p:spPr>
      </p:pic>
      <p:sp>
        <p:nvSpPr>
          <p:cNvPr id="5" name="Rectangle 4"/>
          <p:cNvSpPr/>
          <p:nvPr/>
        </p:nvSpPr>
        <p:spPr bwMode="auto">
          <a:xfrm>
            <a:off x="2214546" y="1285860"/>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2400" dirty="0" err="1" smtClean="0"/>
              <a:t>Sl</a:t>
            </a:r>
            <a:r>
              <a:rPr lang="tr-TR" sz="2400" dirty="0" smtClean="0"/>
              <a:t>ayt 1</a:t>
            </a:r>
            <a:endParaRPr lang="en-US" sz="2400" dirty="0"/>
          </a:p>
        </p:txBody>
      </p:sp>
      <p:pic>
        <p:nvPicPr>
          <p:cNvPr id="16388" name="Picture 4"/>
          <p:cNvPicPr>
            <a:picLocks noChangeAspect="1" noChangeArrowheads="1"/>
          </p:cNvPicPr>
          <p:nvPr/>
        </p:nvPicPr>
        <p:blipFill>
          <a:blip r:embed="rId3" cstate="print"/>
          <a:srcRect/>
          <a:stretch>
            <a:fillRect/>
          </a:stretch>
        </p:blipFill>
        <p:spPr bwMode="auto">
          <a:xfrm>
            <a:off x="539750" y="1090613"/>
            <a:ext cx="6624638" cy="5005387"/>
          </a:xfrm>
          <a:prstGeom prst="rect">
            <a:avLst/>
          </a:prstGeom>
          <a:noFill/>
          <a:ln w="9525">
            <a:noFill/>
            <a:miter lim="800000"/>
            <a:headEnd/>
            <a:tailEnd/>
          </a:ln>
          <a:effectLst/>
        </p:spPr>
      </p:pic>
      <p:sp>
        <p:nvSpPr>
          <p:cNvPr id="4" name="Rectangle 3"/>
          <p:cNvSpPr/>
          <p:nvPr/>
        </p:nvSpPr>
        <p:spPr bwMode="auto">
          <a:xfrm>
            <a:off x="2500298" y="1142984"/>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2400" dirty="0" err="1" smtClean="0"/>
              <a:t>Sl</a:t>
            </a:r>
            <a:r>
              <a:rPr lang="tr-TR" sz="2400" dirty="0" smtClean="0"/>
              <a:t>ayt 2</a:t>
            </a:r>
            <a:endParaRPr lang="en-US" sz="2400" dirty="0"/>
          </a:p>
        </p:txBody>
      </p:sp>
      <p:pic>
        <p:nvPicPr>
          <p:cNvPr id="9220" name="Picture 4"/>
          <p:cNvPicPr>
            <a:picLocks noChangeAspect="1" noChangeArrowheads="1"/>
          </p:cNvPicPr>
          <p:nvPr/>
        </p:nvPicPr>
        <p:blipFill>
          <a:blip r:embed="rId3" cstate="print"/>
          <a:srcRect/>
          <a:stretch>
            <a:fillRect/>
          </a:stretch>
        </p:blipFill>
        <p:spPr bwMode="auto">
          <a:xfrm>
            <a:off x="611188" y="1125538"/>
            <a:ext cx="6553200" cy="4956175"/>
          </a:xfrm>
          <a:prstGeom prst="rect">
            <a:avLst/>
          </a:prstGeom>
          <a:noFill/>
          <a:ln w="9525">
            <a:noFill/>
            <a:miter lim="800000"/>
            <a:headEnd/>
            <a:tailEnd/>
          </a:ln>
          <a:effectLst/>
        </p:spPr>
      </p:pic>
      <p:sp>
        <p:nvSpPr>
          <p:cNvPr id="4" name="Rectangle 3"/>
          <p:cNvSpPr/>
          <p:nvPr/>
        </p:nvSpPr>
        <p:spPr bwMode="auto">
          <a:xfrm>
            <a:off x="2500298" y="1142984"/>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tr-TR" sz="2400" dirty="0" smtClean="0"/>
              <a:t>Clipler</a:t>
            </a:r>
            <a:endParaRPr lang="en-US" sz="2400" dirty="0"/>
          </a:p>
        </p:txBody>
      </p:sp>
      <p:pic>
        <p:nvPicPr>
          <p:cNvPr id="10244" name="Picture 4"/>
          <p:cNvPicPr>
            <a:picLocks noChangeAspect="1" noChangeArrowheads="1"/>
          </p:cNvPicPr>
          <p:nvPr/>
        </p:nvPicPr>
        <p:blipFill>
          <a:blip r:embed="rId3" cstate="print"/>
          <a:srcRect/>
          <a:stretch>
            <a:fillRect/>
          </a:stretch>
        </p:blipFill>
        <p:spPr bwMode="auto">
          <a:xfrm>
            <a:off x="539750" y="1152525"/>
            <a:ext cx="6553200" cy="4945063"/>
          </a:xfrm>
          <a:prstGeom prst="rect">
            <a:avLst/>
          </a:prstGeom>
          <a:noFill/>
          <a:ln w="9525">
            <a:noFill/>
            <a:miter lim="800000"/>
            <a:headEnd/>
            <a:tailEnd/>
          </a:ln>
          <a:effectLst/>
        </p:spPr>
      </p:pic>
      <p:sp>
        <p:nvSpPr>
          <p:cNvPr id="4" name="Rectangle 3"/>
          <p:cNvSpPr/>
          <p:nvPr/>
        </p:nvSpPr>
        <p:spPr bwMode="auto">
          <a:xfrm>
            <a:off x="2786050" y="1214422"/>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2400" dirty="0" smtClean="0"/>
              <a:t>Anima</a:t>
            </a:r>
            <a:r>
              <a:rPr lang="tr-TR" sz="2400" dirty="0" smtClean="0"/>
              <a:t>syonlar</a:t>
            </a:r>
            <a:endParaRPr lang="en-US" sz="2400" dirty="0"/>
          </a:p>
        </p:txBody>
      </p:sp>
      <p:pic>
        <p:nvPicPr>
          <p:cNvPr id="11268" name="Picture 4"/>
          <p:cNvPicPr>
            <a:picLocks noChangeAspect="1" noChangeArrowheads="1"/>
          </p:cNvPicPr>
          <p:nvPr/>
        </p:nvPicPr>
        <p:blipFill>
          <a:blip r:embed="rId3" cstate="print"/>
          <a:srcRect/>
          <a:stretch>
            <a:fillRect/>
          </a:stretch>
        </p:blipFill>
        <p:spPr bwMode="auto">
          <a:xfrm>
            <a:off x="611188" y="1100138"/>
            <a:ext cx="6624637" cy="4997450"/>
          </a:xfrm>
          <a:prstGeom prst="rect">
            <a:avLst/>
          </a:prstGeom>
          <a:noFill/>
          <a:ln w="9525">
            <a:noFill/>
            <a:miter lim="800000"/>
            <a:headEnd/>
            <a:tailEnd/>
          </a:ln>
          <a:effectLst/>
        </p:spPr>
      </p:pic>
      <p:sp>
        <p:nvSpPr>
          <p:cNvPr id="4" name="Rectangle 3"/>
          <p:cNvSpPr/>
          <p:nvPr/>
        </p:nvSpPr>
        <p:spPr bwMode="auto">
          <a:xfrm>
            <a:off x="3214678" y="1142984"/>
            <a:ext cx="857256" cy="285752"/>
          </a:xfrm>
          <a:prstGeom prst="rect">
            <a:avLst/>
          </a:prstGeom>
          <a:noFill/>
          <a:ln w="3175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2400" dirty="0" smtClean="0"/>
              <a:t>Dentistry</a:t>
            </a:r>
            <a:endParaRPr lang="en-US" sz="2400" dirty="0"/>
          </a:p>
        </p:txBody>
      </p:sp>
      <p:pic>
        <p:nvPicPr>
          <p:cNvPr id="12292" name="Picture 4"/>
          <p:cNvPicPr>
            <a:picLocks noChangeAspect="1" noChangeArrowheads="1"/>
          </p:cNvPicPr>
          <p:nvPr/>
        </p:nvPicPr>
        <p:blipFill>
          <a:blip r:embed="rId3" cstate="print"/>
          <a:srcRect/>
          <a:stretch>
            <a:fillRect/>
          </a:stretch>
        </p:blipFill>
        <p:spPr bwMode="auto">
          <a:xfrm>
            <a:off x="539750" y="1268413"/>
            <a:ext cx="1666875" cy="2295525"/>
          </a:xfrm>
          <a:prstGeom prst="rect">
            <a:avLst/>
          </a:prstGeom>
          <a:noFill/>
          <a:ln w="9525">
            <a:noFill/>
            <a:miter lim="800000"/>
            <a:headEnd/>
            <a:tailEnd/>
          </a:ln>
          <a:effectLst/>
        </p:spPr>
      </p:pic>
      <p:pic>
        <p:nvPicPr>
          <p:cNvPr id="12293" name="Picture 5"/>
          <p:cNvPicPr>
            <a:picLocks noChangeAspect="1" noChangeArrowheads="1"/>
          </p:cNvPicPr>
          <p:nvPr/>
        </p:nvPicPr>
        <p:blipFill>
          <a:blip r:embed="rId4" cstate="print"/>
          <a:srcRect/>
          <a:stretch>
            <a:fillRect/>
          </a:stretch>
        </p:blipFill>
        <p:spPr bwMode="auto">
          <a:xfrm>
            <a:off x="2411413" y="1268413"/>
            <a:ext cx="3425825" cy="4824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tr-TR" sz="2400" dirty="0" smtClean="0"/>
              <a:t>Tarama örneği - </a:t>
            </a:r>
            <a:r>
              <a:rPr lang="en-US" sz="2400" dirty="0" smtClean="0"/>
              <a:t>“Gingivitis</a:t>
            </a:r>
            <a:r>
              <a:rPr lang="en-US" sz="2400" dirty="0"/>
              <a:t>”</a:t>
            </a:r>
          </a:p>
        </p:txBody>
      </p:sp>
      <p:pic>
        <p:nvPicPr>
          <p:cNvPr id="13317" name="Picture 5"/>
          <p:cNvPicPr>
            <a:picLocks noChangeAspect="1" noChangeArrowheads="1"/>
          </p:cNvPicPr>
          <p:nvPr/>
        </p:nvPicPr>
        <p:blipFill>
          <a:blip r:embed="rId3" cstate="print"/>
          <a:srcRect/>
          <a:stretch>
            <a:fillRect/>
          </a:stretch>
        </p:blipFill>
        <p:spPr bwMode="auto">
          <a:xfrm>
            <a:off x="539750" y="1104900"/>
            <a:ext cx="6624638" cy="4992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428604"/>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2050" name="Picture 2"/>
          <p:cNvPicPr>
            <a:picLocks noChangeAspect="1" noChangeArrowheads="1"/>
          </p:cNvPicPr>
          <p:nvPr/>
        </p:nvPicPr>
        <p:blipFill>
          <a:blip r:embed="rId3" cstate="print"/>
          <a:srcRect/>
          <a:stretch>
            <a:fillRect/>
          </a:stretch>
        </p:blipFill>
        <p:spPr bwMode="auto">
          <a:xfrm>
            <a:off x="1371600" y="1295400"/>
            <a:ext cx="6215074" cy="4808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285728"/>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1214414" y="928670"/>
            <a:ext cx="6967501" cy="5207921"/>
          </a:xfrm>
          <a:prstGeom prst="rect">
            <a:avLst/>
          </a:prstGeom>
          <a:noFill/>
          <a:ln w="9525">
            <a:noFill/>
            <a:miter lim="800000"/>
            <a:headEnd/>
            <a:tailEnd/>
          </a:ln>
        </p:spPr>
      </p:pic>
      <p:sp>
        <p:nvSpPr>
          <p:cNvPr id="4" name="TextBox 3"/>
          <p:cNvSpPr txBox="1"/>
          <p:nvPr/>
        </p:nvSpPr>
        <p:spPr>
          <a:xfrm>
            <a:off x="357158" y="2214554"/>
            <a:ext cx="4143404" cy="369332"/>
          </a:xfrm>
          <a:prstGeom prst="rect">
            <a:avLst/>
          </a:prstGeom>
          <a:solidFill>
            <a:schemeClr val="bg1"/>
          </a:solidFill>
          <a:ln>
            <a:solidFill>
              <a:srgbClr val="C00000"/>
            </a:solidFill>
          </a:ln>
        </p:spPr>
        <p:txBody>
          <a:bodyPr wrap="square" rtlCol="0">
            <a:spAutoFit/>
          </a:bodyPr>
          <a:lstStyle/>
          <a:p>
            <a:r>
              <a:rPr lang="en-US" dirty="0" smtClean="0"/>
              <a:t>Specialty Titles: Radiology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smtClean="0"/>
              <a:t>Primal Pictures</a:t>
            </a:r>
          </a:p>
        </p:txBody>
      </p:sp>
      <p:sp>
        <p:nvSpPr>
          <p:cNvPr id="4099" name="Content Placeholder 2"/>
          <p:cNvSpPr>
            <a:spLocks noGrp="1"/>
          </p:cNvSpPr>
          <p:nvPr>
            <p:ph idx="1"/>
          </p:nvPr>
        </p:nvSpPr>
        <p:spPr>
          <a:xfrm>
            <a:off x="457200" y="1676400"/>
            <a:ext cx="5105400" cy="4114800"/>
          </a:xfrm>
        </p:spPr>
        <p:txBody>
          <a:bodyPr/>
          <a:lstStyle/>
          <a:p>
            <a:endParaRPr lang="tr-TR" smtClean="0"/>
          </a:p>
          <a:p>
            <a:r>
              <a:rPr lang="tr-TR" smtClean="0"/>
              <a:t>Nedir</a:t>
            </a:r>
            <a:r>
              <a:rPr lang="en-US" smtClean="0"/>
              <a:t>?</a:t>
            </a:r>
          </a:p>
          <a:p>
            <a:r>
              <a:rPr lang="en-US" smtClean="0"/>
              <a:t>Kimler</a:t>
            </a:r>
            <a:r>
              <a:rPr lang="tr-TR" smtClean="0"/>
              <a:t> hangi alanlarda </a:t>
            </a:r>
            <a:r>
              <a:rPr lang="en-US" smtClean="0"/>
              <a:t>kullan</a:t>
            </a:r>
            <a:r>
              <a:rPr lang="tr-TR" smtClean="0"/>
              <a:t>ır</a:t>
            </a:r>
            <a:r>
              <a:rPr lang="en-US" smtClean="0"/>
              <a:t>?</a:t>
            </a:r>
          </a:p>
          <a:p>
            <a:r>
              <a:rPr lang="tr-TR" smtClean="0"/>
              <a:t>Modülleri nelerdir</a:t>
            </a:r>
            <a:r>
              <a:rPr lang="en-US" smtClean="0"/>
              <a:t>?</a:t>
            </a:r>
            <a:endParaRPr lang="tr-TR" smtClean="0"/>
          </a:p>
          <a:p>
            <a:r>
              <a:rPr lang="tr-TR" smtClean="0"/>
              <a:t>Özellikleri ve yararları</a:t>
            </a:r>
          </a:p>
          <a:p>
            <a:r>
              <a:rPr lang="tr-TR" smtClean="0"/>
              <a:t>Satış modeli</a:t>
            </a:r>
          </a:p>
          <a:p>
            <a:r>
              <a:rPr lang="tr-TR" smtClean="0"/>
              <a:t>Demo</a:t>
            </a:r>
          </a:p>
          <a:p>
            <a:endParaRPr lang="tr-TR" smtClean="0"/>
          </a:p>
          <a:p>
            <a:endParaRPr lang="tr-TR" smtClean="0"/>
          </a:p>
          <a:p>
            <a:endParaRPr lang="en-GB" smtClean="0"/>
          </a:p>
        </p:txBody>
      </p:sp>
      <p:pic>
        <p:nvPicPr>
          <p:cNvPr id="4100" name="Picture 2" descr="Beating Heart animation"/>
          <p:cNvPicPr>
            <a:picLocks noChangeAspect="1" noChangeArrowheads="1"/>
          </p:cNvPicPr>
          <p:nvPr/>
        </p:nvPicPr>
        <p:blipFill>
          <a:blip r:embed="rId2" cstate="print"/>
          <a:srcRect/>
          <a:stretch>
            <a:fillRect/>
          </a:stretch>
        </p:blipFill>
        <p:spPr bwMode="auto">
          <a:xfrm>
            <a:off x="6019800" y="2209800"/>
            <a:ext cx="2386013" cy="39052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42976" y="1000108"/>
            <a:ext cx="6778665" cy="5072074"/>
          </a:xfrm>
          <a:prstGeom prst="rect">
            <a:avLst/>
          </a:prstGeom>
          <a:noFill/>
          <a:ln w="9525">
            <a:noFill/>
            <a:miter lim="800000"/>
            <a:headEnd/>
            <a:tailEnd/>
          </a:ln>
        </p:spPr>
      </p:pic>
      <p:sp>
        <p:nvSpPr>
          <p:cNvPr id="4" name="TextBox 3"/>
          <p:cNvSpPr txBox="1"/>
          <p:nvPr/>
        </p:nvSpPr>
        <p:spPr>
          <a:xfrm>
            <a:off x="357158" y="2214554"/>
            <a:ext cx="4143404" cy="830997"/>
          </a:xfrm>
          <a:prstGeom prst="rect">
            <a:avLst/>
          </a:prstGeom>
          <a:solidFill>
            <a:schemeClr val="bg1"/>
          </a:solidFill>
          <a:ln>
            <a:solidFill>
              <a:srgbClr val="C00000"/>
            </a:solidFill>
          </a:ln>
        </p:spPr>
        <p:txBody>
          <a:bodyPr wrap="square" rtlCol="0">
            <a:spAutoFit/>
          </a:bodyPr>
          <a:lstStyle/>
          <a:p>
            <a:r>
              <a:rPr lang="en-US" dirty="0" smtClean="0"/>
              <a:t>Surgery Titles: Hip </a:t>
            </a:r>
            <a:r>
              <a:rPr lang="en-US" dirty="0" err="1" smtClean="0"/>
              <a:t>Arthroplasty</a:t>
            </a:r>
            <a:endParaRPr lang="en-US" dirty="0"/>
          </a:p>
        </p:txBody>
      </p:sp>
      <p:sp>
        <p:nvSpPr>
          <p:cNvPr id="13314" name="Rectangle 2"/>
          <p:cNvSpPr>
            <a:spLocks noGrp="1" noChangeArrowheads="1"/>
          </p:cNvSpPr>
          <p:nvPr>
            <p:ph type="title"/>
          </p:nvPr>
        </p:nvSpPr>
        <p:spPr>
          <a:xfrm>
            <a:off x="381000" y="228600"/>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3079" name="Picture 7"/>
          <p:cNvPicPr>
            <a:picLocks noChangeAspect="1" noChangeArrowheads="1"/>
          </p:cNvPicPr>
          <p:nvPr/>
        </p:nvPicPr>
        <p:blipFill>
          <a:blip r:embed="rId4" cstate="print"/>
          <a:srcRect/>
          <a:stretch>
            <a:fillRect/>
          </a:stretch>
        </p:blipFill>
        <p:spPr bwMode="auto">
          <a:xfrm>
            <a:off x="3500430" y="3929066"/>
            <a:ext cx="1892808" cy="1706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214414" y="1295400"/>
            <a:ext cx="6961378" cy="4967242"/>
          </a:xfrm>
          <a:prstGeom prst="rect">
            <a:avLst/>
          </a:prstGeom>
          <a:noFill/>
          <a:ln w="9525">
            <a:noFill/>
            <a:miter lim="800000"/>
            <a:headEnd/>
            <a:tailEnd/>
          </a:ln>
        </p:spPr>
      </p:pic>
      <p:sp>
        <p:nvSpPr>
          <p:cNvPr id="4" name="TextBox 3"/>
          <p:cNvSpPr txBox="1"/>
          <p:nvPr/>
        </p:nvSpPr>
        <p:spPr>
          <a:xfrm>
            <a:off x="357158" y="2214554"/>
            <a:ext cx="5053042" cy="461665"/>
          </a:xfrm>
          <a:prstGeom prst="rect">
            <a:avLst/>
          </a:prstGeom>
          <a:solidFill>
            <a:schemeClr val="bg1"/>
          </a:solidFill>
          <a:ln>
            <a:solidFill>
              <a:srgbClr val="C00000"/>
            </a:solidFill>
          </a:ln>
        </p:spPr>
        <p:txBody>
          <a:bodyPr wrap="square" rtlCol="0">
            <a:spAutoFit/>
          </a:bodyPr>
          <a:lstStyle/>
          <a:p>
            <a:r>
              <a:rPr lang="en-US" dirty="0" smtClean="0"/>
              <a:t>Sports Injuries : </a:t>
            </a:r>
            <a:r>
              <a:rPr lang="tr-TR" dirty="0" smtClean="0"/>
              <a:t>diz kazaları</a:t>
            </a:r>
            <a:endParaRPr lang="en-US" dirty="0"/>
          </a:p>
        </p:txBody>
      </p:sp>
      <p:sp>
        <p:nvSpPr>
          <p:cNvPr id="13314" name="Rectangle 2"/>
          <p:cNvSpPr>
            <a:spLocks noGrp="1" noChangeArrowheads="1"/>
          </p:cNvSpPr>
          <p:nvPr>
            <p:ph type="title"/>
          </p:nvPr>
        </p:nvSpPr>
        <p:spPr>
          <a:xfrm>
            <a:off x="428596" y="285728"/>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4099" name="Picture 3"/>
          <p:cNvPicPr>
            <a:picLocks noChangeAspect="1" noChangeArrowheads="1"/>
          </p:cNvPicPr>
          <p:nvPr/>
        </p:nvPicPr>
        <p:blipFill>
          <a:blip r:embed="rId4" cstate="print"/>
          <a:srcRect b="24785"/>
          <a:stretch>
            <a:fillRect/>
          </a:stretch>
        </p:blipFill>
        <p:spPr bwMode="auto">
          <a:xfrm>
            <a:off x="5000628" y="3643314"/>
            <a:ext cx="3937480"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285728"/>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5122" name="Picture 2"/>
          <p:cNvPicPr>
            <a:picLocks noChangeAspect="1" noChangeArrowheads="1"/>
          </p:cNvPicPr>
          <p:nvPr/>
        </p:nvPicPr>
        <p:blipFill>
          <a:blip r:embed="rId3" cstate="print"/>
          <a:srcRect/>
          <a:stretch>
            <a:fillRect/>
          </a:stretch>
        </p:blipFill>
        <p:spPr bwMode="auto">
          <a:xfrm>
            <a:off x="914400" y="1295400"/>
            <a:ext cx="7073612" cy="4906235"/>
          </a:xfrm>
          <a:prstGeom prst="rect">
            <a:avLst/>
          </a:prstGeom>
          <a:noFill/>
          <a:ln w="9525">
            <a:noFill/>
            <a:miter lim="800000"/>
            <a:headEnd/>
            <a:tailEnd/>
          </a:ln>
        </p:spPr>
      </p:pic>
      <p:sp>
        <p:nvSpPr>
          <p:cNvPr id="4" name="TextBox 3"/>
          <p:cNvSpPr txBox="1"/>
          <p:nvPr/>
        </p:nvSpPr>
        <p:spPr>
          <a:xfrm>
            <a:off x="357158" y="2214554"/>
            <a:ext cx="4367242" cy="461665"/>
          </a:xfrm>
          <a:prstGeom prst="rect">
            <a:avLst/>
          </a:prstGeom>
          <a:solidFill>
            <a:schemeClr val="bg1"/>
          </a:solidFill>
          <a:ln>
            <a:solidFill>
              <a:srgbClr val="C00000"/>
            </a:solidFill>
          </a:ln>
        </p:spPr>
        <p:txBody>
          <a:bodyPr wrap="square" rtlCol="0">
            <a:spAutoFit/>
          </a:bodyPr>
          <a:lstStyle/>
          <a:p>
            <a:r>
              <a:rPr lang="en-US" dirty="0" smtClean="0"/>
              <a:t>Regional Anatomy: </a:t>
            </a:r>
            <a:r>
              <a:rPr lang="tr-TR" dirty="0" smtClean="0"/>
              <a:t>El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285728"/>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pic>
        <p:nvPicPr>
          <p:cNvPr id="6146" name="Picture 2"/>
          <p:cNvPicPr>
            <a:picLocks noChangeAspect="1" noChangeArrowheads="1"/>
          </p:cNvPicPr>
          <p:nvPr/>
        </p:nvPicPr>
        <p:blipFill>
          <a:blip r:embed="rId3" cstate="print"/>
          <a:srcRect/>
          <a:stretch>
            <a:fillRect/>
          </a:stretch>
        </p:blipFill>
        <p:spPr bwMode="auto">
          <a:xfrm>
            <a:off x="1143000" y="1447800"/>
            <a:ext cx="6720997" cy="4629159"/>
          </a:xfrm>
          <a:prstGeom prst="rect">
            <a:avLst/>
          </a:prstGeom>
          <a:noFill/>
          <a:ln w="9525">
            <a:noFill/>
            <a:miter lim="800000"/>
            <a:headEnd/>
            <a:tailEnd/>
          </a:ln>
        </p:spPr>
      </p:pic>
      <p:sp>
        <p:nvSpPr>
          <p:cNvPr id="4" name="TextBox 3"/>
          <p:cNvSpPr txBox="1"/>
          <p:nvPr/>
        </p:nvSpPr>
        <p:spPr>
          <a:xfrm>
            <a:off x="357158" y="2286000"/>
            <a:ext cx="4143404" cy="461665"/>
          </a:xfrm>
          <a:prstGeom prst="rect">
            <a:avLst/>
          </a:prstGeom>
          <a:solidFill>
            <a:schemeClr val="bg1"/>
          </a:solidFill>
          <a:ln>
            <a:solidFill>
              <a:srgbClr val="C00000"/>
            </a:solidFill>
          </a:ln>
        </p:spPr>
        <p:txBody>
          <a:bodyPr wrap="square" rtlCol="0">
            <a:spAutoFit/>
          </a:bodyPr>
          <a:lstStyle/>
          <a:p>
            <a:r>
              <a:rPr lang="en-US" dirty="0" smtClean="0"/>
              <a:t>Systemic  Anatomy: Men</a:t>
            </a:r>
            <a:r>
              <a:rPr lang="tr-TR" dirty="0" smtClean="0"/>
              <a:t>ü</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71472" y="1071546"/>
            <a:ext cx="8070218" cy="4486259"/>
          </a:xfrm>
          <a:prstGeom prst="rect">
            <a:avLst/>
          </a:prstGeom>
          <a:noFill/>
          <a:ln w="9525">
            <a:noFill/>
            <a:miter lim="800000"/>
            <a:headEnd/>
            <a:tailEnd/>
          </a:ln>
        </p:spPr>
      </p:pic>
      <p:sp>
        <p:nvSpPr>
          <p:cNvPr id="13314" name="Rectangle 2"/>
          <p:cNvSpPr>
            <a:spLocks noGrp="1" noChangeArrowheads="1"/>
          </p:cNvSpPr>
          <p:nvPr>
            <p:ph type="title"/>
          </p:nvPr>
        </p:nvSpPr>
        <p:spPr>
          <a:xfrm>
            <a:off x="428596" y="285728"/>
            <a:ext cx="8229600" cy="762000"/>
          </a:xfrm>
        </p:spPr>
        <p:txBody>
          <a:bodyPr/>
          <a:lstStyle/>
          <a:p>
            <a:r>
              <a:rPr lang="en-US" sz="2400" dirty="0" smtClean="0"/>
              <a:t>Primal Pictures Mod</a:t>
            </a:r>
            <a:r>
              <a:rPr lang="tr-TR" sz="2400" dirty="0" smtClean="0"/>
              <a:t>elleri</a:t>
            </a:r>
            <a:r>
              <a:rPr lang="en-US" sz="2400" dirty="0" smtClean="0"/>
              <a:t> – </a:t>
            </a:r>
            <a:r>
              <a:rPr lang="tr-TR" sz="2400" dirty="0" smtClean="0"/>
              <a:t>İçerik</a:t>
            </a:r>
            <a:endParaRPr lang="en-US" sz="2400" dirty="0"/>
          </a:p>
        </p:txBody>
      </p:sp>
      <p:sp>
        <p:nvSpPr>
          <p:cNvPr id="4" name="TextBox 3"/>
          <p:cNvSpPr txBox="1"/>
          <p:nvPr/>
        </p:nvSpPr>
        <p:spPr>
          <a:xfrm>
            <a:off x="357158" y="2214554"/>
            <a:ext cx="4519642" cy="461665"/>
          </a:xfrm>
          <a:prstGeom prst="rect">
            <a:avLst/>
          </a:prstGeom>
          <a:solidFill>
            <a:schemeClr val="bg1"/>
          </a:solidFill>
          <a:ln>
            <a:solidFill>
              <a:srgbClr val="C00000"/>
            </a:solidFill>
          </a:ln>
        </p:spPr>
        <p:txBody>
          <a:bodyPr wrap="square" rtlCol="0">
            <a:spAutoFit/>
          </a:bodyPr>
          <a:lstStyle/>
          <a:p>
            <a:r>
              <a:rPr lang="en-US" dirty="0" smtClean="0"/>
              <a:t>Systemic  Anatomy: System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tr-TR" smtClean="0"/>
              <a:t>Satış modeli</a:t>
            </a:r>
            <a:endParaRPr lang="en-GB" smtClean="0"/>
          </a:p>
        </p:txBody>
      </p:sp>
      <p:sp>
        <p:nvSpPr>
          <p:cNvPr id="16387" name="Content Placeholder 2"/>
          <p:cNvSpPr>
            <a:spLocks noGrp="1"/>
          </p:cNvSpPr>
          <p:nvPr>
            <p:ph idx="1"/>
          </p:nvPr>
        </p:nvSpPr>
        <p:spPr>
          <a:xfrm>
            <a:off x="428625" y="1752600"/>
            <a:ext cx="8105775" cy="3886200"/>
          </a:xfrm>
        </p:spPr>
        <p:txBody>
          <a:bodyPr/>
          <a:lstStyle/>
          <a:p>
            <a:endParaRPr lang="tr-TR" smtClean="0"/>
          </a:p>
          <a:p>
            <a:r>
              <a:rPr lang="tr-TR" smtClean="0"/>
              <a:t>Abonelik</a:t>
            </a:r>
          </a:p>
          <a:p>
            <a:r>
              <a:rPr lang="tr-TR" smtClean="0"/>
              <a:t>Perpetual - Satın alma</a:t>
            </a:r>
          </a:p>
          <a:p>
            <a:r>
              <a:rPr lang="tr-TR" smtClean="0"/>
              <a:t>Limitli ve limitsiz kullanım</a:t>
            </a:r>
          </a:p>
          <a:p>
            <a:r>
              <a:rPr lang="tr-TR" smtClean="0"/>
              <a:t>Modüler veya bütün</a:t>
            </a:r>
          </a:p>
          <a:p>
            <a:r>
              <a:rPr lang="tr-TR" smtClean="0"/>
              <a:t>Kullanımın en yoğun olduğu dönem için kullanım limiti belirlemeye uygun</a:t>
            </a:r>
          </a:p>
          <a:p>
            <a:r>
              <a:rPr lang="tr-TR" smtClean="0"/>
              <a:t>Deneme erisimi ve eğitim</a:t>
            </a:r>
          </a:p>
          <a:p>
            <a:pPr>
              <a:buFontTx/>
              <a:buNone/>
            </a:pPr>
            <a:endParaRPr lang="tr-TR" smtClean="0"/>
          </a:p>
          <a:p>
            <a:endParaRPr lang="tr-TR" smtClean="0"/>
          </a:p>
          <a:p>
            <a:endParaRPr lang="tr-TR" smtClean="0"/>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t>Primal Pictures: Live Demonstration</a:t>
            </a:r>
          </a:p>
        </p:txBody>
      </p:sp>
      <p:sp>
        <p:nvSpPr>
          <p:cNvPr id="18435" name="Content Placeholder 2"/>
          <p:cNvSpPr>
            <a:spLocks noGrp="1"/>
          </p:cNvSpPr>
          <p:nvPr>
            <p:ph idx="1"/>
          </p:nvPr>
        </p:nvSpPr>
        <p:spPr>
          <a:xfrm>
            <a:off x="685800" y="1524000"/>
            <a:ext cx="4572000" cy="4495800"/>
          </a:xfrm>
        </p:spPr>
        <p:txBody>
          <a:bodyPr/>
          <a:lstStyle/>
          <a:p>
            <a:pPr>
              <a:buFontTx/>
              <a:buNone/>
            </a:pPr>
            <a:endParaRPr lang="tr-TR" dirty="0" smtClean="0">
              <a:hlinkClick r:id="rId2"/>
            </a:endParaRPr>
          </a:p>
          <a:p>
            <a:pPr>
              <a:buFontTx/>
              <a:buNone/>
            </a:pPr>
            <a:endParaRPr lang="tr-TR" dirty="0" smtClean="0">
              <a:hlinkClick r:id="rId2"/>
            </a:endParaRPr>
          </a:p>
          <a:p>
            <a:pPr>
              <a:buFontTx/>
              <a:buNone/>
            </a:pPr>
            <a:r>
              <a:rPr lang="en-GB" dirty="0" smtClean="0">
                <a:hlinkClick r:id="rId2"/>
              </a:rPr>
              <a:t>Primal Pictures Live Demo</a:t>
            </a:r>
            <a:endParaRPr lang="en-GB" dirty="0" smtClean="0"/>
          </a:p>
          <a:p>
            <a:pPr>
              <a:buFontTx/>
              <a:buNone/>
            </a:pPr>
            <a:endParaRPr lang="en-GB" dirty="0" smtClean="0"/>
          </a:p>
        </p:txBody>
      </p:sp>
      <p:pic>
        <p:nvPicPr>
          <p:cNvPr id="18436" name="Picture 2" descr="Beating Heart animation"/>
          <p:cNvPicPr>
            <a:picLocks noChangeAspect="1" noChangeArrowheads="1"/>
          </p:cNvPicPr>
          <p:nvPr/>
        </p:nvPicPr>
        <p:blipFill>
          <a:blip r:embed="rId3" cstate="print"/>
          <a:srcRect/>
          <a:stretch>
            <a:fillRect/>
          </a:stretch>
        </p:blipFill>
        <p:spPr bwMode="auto">
          <a:xfrm>
            <a:off x="6324600" y="1905000"/>
            <a:ext cx="2333625" cy="41910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smtClean="0"/>
              <a:t>OvidMD</a:t>
            </a:r>
            <a:r>
              <a:rPr lang="en-US" dirty="0" smtClean="0"/>
              <a:t> Proposition </a:t>
            </a:r>
            <a:r>
              <a:rPr lang="en-US" dirty="0" smtClean="0"/>
              <a:t>Highlights</a:t>
            </a:r>
            <a:br>
              <a:rPr lang="en-US" dirty="0" smtClean="0"/>
            </a:br>
            <a:endParaRPr lang="en-US" sz="2700" i="1" dirty="0"/>
          </a:p>
        </p:txBody>
      </p:sp>
      <p:sp>
        <p:nvSpPr>
          <p:cNvPr id="5" name="Content Placeholder 4"/>
          <p:cNvSpPr>
            <a:spLocks noGrp="1"/>
          </p:cNvSpPr>
          <p:nvPr>
            <p:ph idx="1"/>
          </p:nvPr>
        </p:nvSpPr>
        <p:spPr>
          <a:xfrm>
            <a:off x="304801" y="1219200"/>
            <a:ext cx="8610600" cy="4495800"/>
          </a:xfrm>
        </p:spPr>
        <p:txBody>
          <a:bodyPr>
            <a:noAutofit/>
          </a:bodyPr>
          <a:lstStyle/>
          <a:p>
            <a:pPr>
              <a:spcBef>
                <a:spcPts val="200"/>
              </a:spcBef>
            </a:pPr>
            <a:endParaRPr lang="en-US" sz="2000" dirty="0" smtClean="0"/>
          </a:p>
          <a:p>
            <a:pPr>
              <a:spcBef>
                <a:spcPts val="200"/>
              </a:spcBef>
            </a:pPr>
            <a:r>
              <a:rPr lang="en-US" sz="2000" dirty="0" err="1" smtClean="0"/>
              <a:t>Kutuphaneciler</a:t>
            </a:r>
            <a:endParaRPr lang="en-US" sz="2000" dirty="0" smtClean="0"/>
          </a:p>
          <a:p>
            <a:pPr lvl="1">
              <a:spcBef>
                <a:spcPts val="200"/>
              </a:spcBef>
            </a:pPr>
            <a:r>
              <a:rPr lang="en-US" sz="1800" dirty="0" smtClean="0"/>
              <a:t>K</a:t>
            </a:r>
            <a:r>
              <a:rPr lang="tr-TR" sz="1800" dirty="0" smtClean="0"/>
              <a:t>ü</a:t>
            </a:r>
            <a:r>
              <a:rPr lang="en-US" sz="1800" dirty="0" smtClean="0"/>
              <a:t>t</a:t>
            </a:r>
            <a:r>
              <a:rPr lang="tr-TR" sz="1800" dirty="0" smtClean="0"/>
              <a:t>ü</a:t>
            </a:r>
            <a:r>
              <a:rPr lang="en-US" sz="1800" dirty="0" err="1" smtClean="0"/>
              <a:t>phane</a:t>
            </a:r>
            <a:r>
              <a:rPr lang="en-US" sz="1800" dirty="0" smtClean="0"/>
              <a:t> </a:t>
            </a:r>
            <a:r>
              <a:rPr lang="en-US" sz="1800" dirty="0" err="1" smtClean="0"/>
              <a:t>kaynaklar</a:t>
            </a:r>
            <a:r>
              <a:rPr lang="tr-TR" sz="1800" dirty="0" smtClean="0"/>
              <a:t>ına</a:t>
            </a:r>
            <a:r>
              <a:rPr lang="en-US" sz="1800" dirty="0" smtClean="0"/>
              <a:t> </a:t>
            </a:r>
            <a:r>
              <a:rPr lang="en-US" sz="1800" dirty="0" err="1" smtClean="0"/>
              <a:t>kullan</a:t>
            </a:r>
            <a:r>
              <a:rPr lang="tr-TR" sz="1800" dirty="0" smtClean="0"/>
              <a:t>ımı </a:t>
            </a:r>
            <a:r>
              <a:rPr lang="en-US" sz="1800" dirty="0" err="1" smtClean="0"/>
              <a:t>ar</a:t>
            </a:r>
            <a:r>
              <a:rPr lang="tr-TR" sz="1800" dirty="0" smtClean="0"/>
              <a:t>tırır</a:t>
            </a:r>
            <a:endParaRPr lang="en-US" sz="1800" dirty="0" smtClean="0"/>
          </a:p>
          <a:p>
            <a:pPr lvl="1">
              <a:spcBef>
                <a:spcPts val="200"/>
              </a:spcBef>
            </a:pPr>
            <a:r>
              <a:rPr lang="tr-TR" sz="1800" dirty="0" smtClean="0"/>
              <a:t>Doktorların tedavi </a:t>
            </a:r>
            <a:r>
              <a:rPr lang="tr-TR" sz="1800" dirty="0" smtClean="0"/>
              <a:t>ve teşhis suresince </a:t>
            </a:r>
            <a:r>
              <a:rPr lang="tr-TR" sz="1800" dirty="0" smtClean="0"/>
              <a:t>karşıla</a:t>
            </a:r>
            <a:r>
              <a:rPr lang="tr-TR" sz="1800" dirty="0" smtClean="0"/>
              <a:t>ş</a:t>
            </a:r>
            <a:r>
              <a:rPr lang="tr-TR" sz="1800" dirty="0" smtClean="0"/>
              <a:t>tıkları </a:t>
            </a:r>
            <a:r>
              <a:rPr lang="tr-TR" sz="1800" dirty="0" smtClean="0"/>
              <a:t>sorulara kolay ve çabuk yanıt verir</a:t>
            </a:r>
            <a:endParaRPr lang="en-US" sz="1800" dirty="0" smtClean="0"/>
          </a:p>
          <a:p>
            <a:pPr lvl="1">
              <a:spcBef>
                <a:spcPts val="200"/>
              </a:spcBef>
            </a:pPr>
            <a:r>
              <a:rPr lang="tr-TR" sz="1800" dirty="0" smtClean="0"/>
              <a:t>Klinik soruların </a:t>
            </a:r>
            <a:r>
              <a:rPr lang="tr-TR" sz="1800" dirty="0" smtClean="0"/>
              <a:t>yanıtlarına, </a:t>
            </a:r>
            <a:r>
              <a:rPr lang="tr-TR" sz="1800" dirty="0" smtClean="0"/>
              <a:t>güncel ve güvenilir </a:t>
            </a:r>
            <a:r>
              <a:rPr lang="tr-TR" sz="1800" dirty="0" smtClean="0"/>
              <a:t>kanıta </a:t>
            </a:r>
            <a:r>
              <a:rPr lang="tr-TR" sz="1800" dirty="0" smtClean="0"/>
              <a:t>dayalı araştırma </a:t>
            </a:r>
            <a:r>
              <a:rPr lang="tr-TR" sz="1800" dirty="0" smtClean="0"/>
              <a:t>kaynakları kullanarak erişim </a:t>
            </a:r>
            <a:r>
              <a:rPr lang="tr-TR" sz="1800" dirty="0" smtClean="0"/>
              <a:t>sağlar</a:t>
            </a:r>
          </a:p>
          <a:p>
            <a:pPr lvl="1">
              <a:spcBef>
                <a:spcPts val="200"/>
              </a:spcBef>
            </a:pPr>
            <a:endParaRPr lang="en-US" sz="1800" dirty="0" smtClean="0"/>
          </a:p>
          <a:p>
            <a:pPr>
              <a:spcBef>
                <a:spcPts val="200"/>
              </a:spcBef>
            </a:pPr>
            <a:r>
              <a:rPr lang="en-US" sz="2000" dirty="0" err="1" smtClean="0"/>
              <a:t>Doktorlar</a:t>
            </a:r>
            <a:endParaRPr lang="en-US" sz="2000" dirty="0" smtClean="0"/>
          </a:p>
          <a:p>
            <a:pPr lvl="1">
              <a:spcBef>
                <a:spcPts val="200"/>
              </a:spcBef>
            </a:pPr>
            <a:r>
              <a:rPr lang="en-US" sz="1800" dirty="0" err="1" smtClean="0"/>
              <a:t>OvidMD</a:t>
            </a:r>
            <a:r>
              <a:rPr lang="en-US" sz="1800" dirty="0" smtClean="0"/>
              <a:t> </a:t>
            </a:r>
            <a:r>
              <a:rPr lang="tr-TR" sz="1800" dirty="0" smtClean="0"/>
              <a:t>doktorların </a:t>
            </a:r>
            <a:r>
              <a:rPr lang="tr-TR" sz="1800" dirty="0" smtClean="0"/>
              <a:t>klinik </a:t>
            </a:r>
            <a:r>
              <a:rPr lang="tr-TR" sz="1800" dirty="0" smtClean="0"/>
              <a:t>sorularına hızlı yanıt verir</a:t>
            </a:r>
            <a:endParaRPr lang="en-US" sz="1800" b="1" dirty="0"/>
          </a:p>
          <a:p>
            <a:pPr lvl="1">
              <a:spcBef>
                <a:spcPts val="200"/>
              </a:spcBef>
            </a:pPr>
            <a:r>
              <a:rPr lang="tr-TR" sz="1800" dirty="0" smtClean="0"/>
              <a:t>Hastasına kanıta dayalı teşhis ve tedavide anında cevap verir</a:t>
            </a:r>
          </a:p>
          <a:p>
            <a:pPr lvl="1">
              <a:spcBef>
                <a:spcPts val="200"/>
              </a:spcBef>
            </a:pPr>
            <a:r>
              <a:rPr lang="tr-TR" sz="1800" dirty="0" smtClean="0"/>
              <a:t>Kanıta dayalı bilgiyi kapsamlı ara</a:t>
            </a:r>
            <a:r>
              <a:rPr lang="tr-TR" sz="1800" dirty="0" smtClean="0"/>
              <a:t>ş</a:t>
            </a:r>
            <a:r>
              <a:rPr lang="tr-TR" sz="1800" dirty="0" smtClean="0"/>
              <a:t>tırma kaynaklarına link vererek de destekler</a:t>
            </a:r>
          </a:p>
          <a:p>
            <a:pPr lvl="1">
              <a:spcBef>
                <a:spcPts val="200"/>
              </a:spcBef>
            </a:pPr>
            <a:r>
              <a:rPr lang="tr-TR" sz="1800" b="1" dirty="0" smtClean="0"/>
              <a:t>Bütün kütüphane kaynaklarına tek bir noktadan eri</a:t>
            </a:r>
            <a:r>
              <a:rPr lang="tr-TR" sz="1800" dirty="0" smtClean="0"/>
              <a:t>şim</a:t>
            </a:r>
            <a:endParaRPr lang="en-US" sz="1800" b="1" dirty="0" smtClean="0"/>
          </a:p>
          <a:p>
            <a:pPr>
              <a:spcBef>
                <a:spcPts val="200"/>
              </a:spcBef>
              <a:buNone/>
            </a:pPr>
            <a:endParaRPr lang="en-US" sz="2000" dirty="0" smtClean="0"/>
          </a:p>
          <a:p>
            <a:pPr>
              <a:spcBef>
                <a:spcPts val="200"/>
              </a:spcBef>
            </a:pPr>
            <a:endParaRPr lang="en-US" sz="2000" dirty="0"/>
          </a:p>
          <a:p>
            <a:pPr>
              <a:spcBef>
                <a:spcPts val="200"/>
              </a:spcBef>
            </a:pP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Ana Sayfa </a:t>
            </a:r>
            <a:r>
              <a:rPr lang="en-GB" dirty="0" smtClean="0"/>
              <a:t>– </a:t>
            </a:r>
            <a:r>
              <a:rPr lang="en-GB" dirty="0" err="1" smtClean="0"/>
              <a:t>Tarama</a:t>
            </a:r>
            <a:r>
              <a:rPr lang="en-GB" dirty="0" smtClean="0"/>
              <a:t> </a:t>
            </a:r>
            <a:r>
              <a:rPr lang="en-GB" dirty="0" err="1" smtClean="0"/>
              <a:t>alan</a:t>
            </a:r>
            <a:r>
              <a:rPr lang="tr-TR" dirty="0" smtClean="0"/>
              <a:t>ı</a:t>
            </a:r>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762000" y="1981200"/>
            <a:ext cx="7467600" cy="216217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Ana Sayfa</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1" y="1195388"/>
            <a:ext cx="9143999" cy="45958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228600"/>
            <a:ext cx="8410575" cy="1085850"/>
          </a:xfrm>
        </p:spPr>
        <p:txBody>
          <a:bodyPr/>
          <a:lstStyle/>
          <a:p>
            <a:r>
              <a:rPr lang="en-US" b="1" i="1" smtClean="0"/>
              <a:t/>
            </a:r>
            <a:br>
              <a:rPr lang="en-US" b="1" i="1" smtClean="0"/>
            </a:br>
            <a:r>
              <a:rPr lang="en-GB" sz="3200" smtClean="0"/>
              <a:t>Primal Pictures</a:t>
            </a:r>
            <a:r>
              <a:rPr lang="en-US" sz="3200" smtClean="0"/>
              <a:t/>
            </a:r>
            <a:br>
              <a:rPr lang="en-US" sz="3200" smtClean="0"/>
            </a:br>
            <a:endParaRPr lang="en-GB" sz="3200" smtClean="0"/>
          </a:p>
        </p:txBody>
      </p:sp>
      <p:sp>
        <p:nvSpPr>
          <p:cNvPr id="5123" name="Content Placeholder 2"/>
          <p:cNvSpPr>
            <a:spLocks noGrp="1"/>
          </p:cNvSpPr>
          <p:nvPr>
            <p:ph idx="1"/>
          </p:nvPr>
        </p:nvSpPr>
        <p:spPr>
          <a:xfrm>
            <a:off x="457200" y="1600200"/>
            <a:ext cx="8382000" cy="4419600"/>
          </a:xfrm>
        </p:spPr>
        <p:txBody>
          <a:bodyPr/>
          <a:lstStyle/>
          <a:p>
            <a:pPr eaLnBrk="1" hangingPunct="1"/>
            <a:r>
              <a:rPr lang="tr-TR" smtClean="0"/>
              <a:t>İ</a:t>
            </a:r>
            <a:r>
              <a:rPr lang="en-US" smtClean="0"/>
              <a:t>nteraktif 3 boyutlu insan anatomisi </a:t>
            </a:r>
            <a:endParaRPr lang="tr-TR" smtClean="0"/>
          </a:p>
          <a:p>
            <a:pPr eaLnBrk="1" hangingPunct="1"/>
            <a:r>
              <a:rPr lang="tr-TR" smtClean="0"/>
              <a:t>Kullananı etkin ve seri bir şekilde eğiten </a:t>
            </a:r>
            <a:r>
              <a:rPr lang="en-US" smtClean="0"/>
              <a:t>uygula</a:t>
            </a:r>
            <a:r>
              <a:rPr lang="tr-TR" smtClean="0"/>
              <a:t>malı</a:t>
            </a:r>
            <a:r>
              <a:rPr lang="en-US" smtClean="0"/>
              <a:t>, pratik, ara</a:t>
            </a:r>
            <a:r>
              <a:rPr lang="tr-TR" smtClean="0"/>
              <a:t>ş</a:t>
            </a:r>
            <a:r>
              <a:rPr lang="en-US" smtClean="0"/>
              <a:t>t</a:t>
            </a:r>
            <a:r>
              <a:rPr lang="tr-TR" smtClean="0"/>
              <a:t>ı</a:t>
            </a:r>
            <a:r>
              <a:rPr lang="en-US" smtClean="0"/>
              <a:t>rma ve e</a:t>
            </a:r>
            <a:r>
              <a:rPr lang="tr-TR" smtClean="0"/>
              <a:t>ğ</a:t>
            </a:r>
            <a:r>
              <a:rPr lang="en-US" smtClean="0"/>
              <a:t>itim malzemesi</a:t>
            </a:r>
            <a:r>
              <a:rPr lang="tr-TR" smtClean="0"/>
              <a:t>dir</a:t>
            </a:r>
          </a:p>
          <a:p>
            <a:pPr eaLnBrk="1" hangingPunct="1"/>
            <a:r>
              <a:rPr lang="en-US" smtClean="0"/>
              <a:t>7,000 anatomi modeli</a:t>
            </a:r>
            <a:r>
              <a:rPr lang="tr-TR" smtClean="0"/>
              <a:t> 2-3 milyon imaj ve binlerce film</a:t>
            </a:r>
            <a:r>
              <a:rPr lang="en-US" smtClean="0"/>
              <a:t>, MR, animasyon </a:t>
            </a:r>
            <a:r>
              <a:rPr lang="tr-TR" smtClean="0"/>
              <a:t>içerir </a:t>
            </a:r>
            <a:endParaRPr lang="en-US" smtClean="0"/>
          </a:p>
          <a:p>
            <a:pPr eaLnBrk="1" hangingPunct="1"/>
            <a:r>
              <a:rPr lang="en-US" smtClean="0"/>
              <a:t>Modeller v</a:t>
            </a:r>
            <a:r>
              <a:rPr lang="tr-TR" smtClean="0"/>
              <a:t>ü</a:t>
            </a:r>
            <a:r>
              <a:rPr lang="en-US" smtClean="0"/>
              <a:t>cudun organlar</a:t>
            </a:r>
            <a:r>
              <a:rPr lang="tr-TR" smtClean="0"/>
              <a:t>ı</a:t>
            </a:r>
            <a:r>
              <a:rPr lang="en-US" smtClean="0"/>
              <a:t>, b</a:t>
            </a:r>
            <a:r>
              <a:rPr lang="tr-TR" smtClean="0"/>
              <a:t>ö</a:t>
            </a:r>
            <a:r>
              <a:rPr lang="en-US" smtClean="0"/>
              <a:t>lgeleri </a:t>
            </a:r>
            <a:r>
              <a:rPr lang="tr-TR" smtClean="0"/>
              <a:t>veya </a:t>
            </a:r>
            <a:r>
              <a:rPr lang="en-US" smtClean="0"/>
              <a:t>anatomi sistemlerine g</a:t>
            </a:r>
            <a:r>
              <a:rPr lang="tr-TR" smtClean="0"/>
              <a:t>ö</a:t>
            </a:r>
            <a:r>
              <a:rPr lang="en-US" smtClean="0"/>
              <a:t>re ele al</a:t>
            </a:r>
            <a:r>
              <a:rPr lang="tr-TR" smtClean="0"/>
              <a:t>ı</a:t>
            </a:r>
            <a:r>
              <a:rPr lang="en-US" smtClean="0"/>
              <a:t>n</a:t>
            </a:r>
            <a:r>
              <a:rPr lang="tr-TR" smtClean="0"/>
              <a:t>ı</a:t>
            </a:r>
            <a:r>
              <a:rPr lang="en-US" smtClean="0"/>
              <a:t>r</a:t>
            </a:r>
          </a:p>
          <a:p>
            <a:pPr eaLnBrk="1" hangingPunct="1"/>
            <a:r>
              <a:rPr lang="en-US" smtClean="0"/>
              <a:t>Modeller taranm</a:t>
            </a:r>
            <a:r>
              <a:rPr lang="tr-TR" smtClean="0"/>
              <a:t>ış</a:t>
            </a:r>
            <a:r>
              <a:rPr lang="en-US" smtClean="0"/>
              <a:t> ger</a:t>
            </a:r>
            <a:r>
              <a:rPr lang="tr-TR" smtClean="0"/>
              <a:t>ç</a:t>
            </a:r>
            <a:r>
              <a:rPr lang="en-US" smtClean="0"/>
              <a:t>ek verilerden olu</a:t>
            </a:r>
            <a:r>
              <a:rPr lang="tr-TR" smtClean="0"/>
              <a:t>ş</a:t>
            </a:r>
            <a:r>
              <a:rPr lang="en-US" smtClean="0"/>
              <a:t>mu</a:t>
            </a:r>
            <a:r>
              <a:rPr lang="tr-TR" smtClean="0"/>
              <a:t>ş</a:t>
            </a:r>
            <a:r>
              <a:rPr lang="en-US" smtClean="0"/>
              <a:t>tur (farkl</a:t>
            </a:r>
            <a:r>
              <a:rPr lang="tr-TR" smtClean="0"/>
              <a:t>ı</a:t>
            </a:r>
            <a:r>
              <a:rPr lang="en-US" smtClean="0"/>
              <a:t> insanlar ve kadavralar kullan</a:t>
            </a:r>
            <a:r>
              <a:rPr lang="tr-TR" smtClean="0"/>
              <a:t>ılmıştır</a:t>
            </a:r>
            <a:r>
              <a:rPr lang="en-US" smtClean="0"/>
              <a:t>)</a:t>
            </a:r>
          </a:p>
          <a:p>
            <a:pPr eaLnBrk="1" hangingPunct="1">
              <a:buFontTx/>
              <a:buNone/>
            </a:pPr>
            <a:endParaRPr lang="en-US" b="1" smtClean="0"/>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1676400"/>
            <a:ext cx="8229600" cy="2252666"/>
          </a:xfrm>
        </p:spPr>
        <p:txBody>
          <a:bodyPr/>
          <a:lstStyle/>
          <a:p>
            <a:r>
              <a:rPr lang="en-US" sz="2400" dirty="0" smtClean="0"/>
              <a:t/>
            </a:r>
            <a:br>
              <a:rPr lang="en-US" sz="2400" dirty="0" smtClean="0"/>
            </a:br>
            <a:r>
              <a:rPr lang="en-US" sz="2400" dirty="0" smtClean="0"/>
              <a:t/>
            </a:r>
            <a:br>
              <a:rPr lang="en-US" sz="2400" dirty="0" smtClean="0"/>
            </a:br>
            <a:r>
              <a:rPr lang="en-US" sz="2400" dirty="0" smtClean="0">
                <a:hlinkClick r:id="rId3"/>
              </a:rPr>
              <a:t>http://www.ovid.com</a:t>
            </a:r>
            <a:r>
              <a:rPr lang="en-US" sz="2400" dirty="0" smtClean="0"/>
              <a:t/>
            </a:r>
            <a:br>
              <a:rPr lang="en-US" sz="2400" dirty="0" smtClean="0"/>
            </a:br>
            <a:r>
              <a:rPr lang="en-US" sz="2400" dirty="0" smtClean="0">
                <a:hlinkClick r:id="rId4"/>
              </a:rPr>
              <a:t>http://resourcecentre.ovidsp.com</a:t>
            </a:r>
            <a:r>
              <a:rPr lang="en-US" sz="2400" dirty="0" smtClean="0"/>
              <a:t/>
            </a:r>
            <a:br>
              <a:rPr lang="en-US" sz="2400" dirty="0" smtClean="0"/>
            </a:br>
            <a:r>
              <a:rPr lang="en-US" sz="2400" dirty="0" smtClean="0"/>
              <a:t/>
            </a:r>
            <a:br>
              <a:rPr lang="en-US" sz="2400" dirty="0" smtClean="0"/>
            </a:br>
            <a:endParaRPr lang="en-US" sz="2400" dirty="0"/>
          </a:p>
        </p:txBody>
      </p:sp>
      <p:sp>
        <p:nvSpPr>
          <p:cNvPr id="3" name="Rectangle 2"/>
          <p:cNvSpPr txBox="1">
            <a:spLocks noChangeArrowheads="1"/>
          </p:cNvSpPr>
          <p:nvPr/>
        </p:nvSpPr>
        <p:spPr bwMode="auto">
          <a:xfrm>
            <a:off x="428596" y="285728"/>
            <a:ext cx="8229600" cy="762000"/>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3200" kern="0" noProof="0" dirty="0" err="1" smtClean="0">
                <a:latin typeface="+mj-lt"/>
                <a:ea typeface="+mj-ea"/>
                <a:cs typeface="+mj-cs"/>
              </a:rPr>
              <a:t>Detayl</a:t>
            </a:r>
            <a:r>
              <a:rPr lang="tr-TR" sz="3200" kern="0" noProof="0" dirty="0" smtClean="0">
                <a:latin typeface="+mj-lt"/>
                <a:ea typeface="+mj-ea"/>
                <a:cs typeface="+mj-cs"/>
              </a:rPr>
              <a:t>ı bilgi için adresler</a:t>
            </a:r>
            <a:r>
              <a:rPr lang="en-GB" sz="3200" kern="0" noProof="0" dirty="0" smtClean="0">
                <a:latin typeface="+mj-lt"/>
                <a:ea typeface="+mj-ea"/>
                <a:cs typeface="+mj-cs"/>
              </a:rPr>
              <a:t>:</a:t>
            </a:r>
            <a:endParaRPr kumimoji="0" lang="en-US" sz="3200" b="0" i="0" u="none" strike="noStrike" kern="0" cap="none" spc="0" normalizeH="0" baseline="0" noProof="0" dirty="0">
              <a:ln>
                <a:noFill/>
              </a:ln>
              <a:solidFill>
                <a:srgbClr val="0768A9"/>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tr-TR" sz="3600" dirty="0" smtClean="0"/>
              <a:t>Teşekkürler</a:t>
            </a:r>
            <a:endParaRPr lang="en-US" sz="3600" dirty="0"/>
          </a:p>
        </p:txBody>
      </p:sp>
      <p:pic>
        <p:nvPicPr>
          <p:cNvPr id="5" name="Picture 4"/>
          <p:cNvPicPr/>
          <p:nvPr/>
        </p:nvPicPr>
        <p:blipFill>
          <a:blip r:embed="rId2" cstate="print"/>
          <a:srcRect/>
          <a:stretch>
            <a:fillRect/>
          </a:stretch>
        </p:blipFill>
        <p:spPr bwMode="auto">
          <a:xfrm>
            <a:off x="1600200" y="2057400"/>
            <a:ext cx="53340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8600" y="152400"/>
            <a:ext cx="6324600" cy="1085850"/>
          </a:xfrm>
        </p:spPr>
        <p:txBody>
          <a:bodyPr/>
          <a:lstStyle/>
          <a:p>
            <a:r>
              <a:rPr lang="en-GB" sz="3200" smtClean="0"/>
              <a:t>Primal Pictures: Kim</a:t>
            </a:r>
            <a:r>
              <a:rPr lang="tr-TR" sz="3200" smtClean="0"/>
              <a:t>ler</a:t>
            </a:r>
            <a:r>
              <a:rPr lang="en-GB" sz="3200" smtClean="0"/>
              <a:t> Kullan</a:t>
            </a:r>
            <a:r>
              <a:rPr lang="tr-TR" sz="3200" smtClean="0"/>
              <a:t>ı</a:t>
            </a:r>
            <a:r>
              <a:rPr lang="en-GB" sz="3200" smtClean="0"/>
              <a:t>r?</a:t>
            </a:r>
          </a:p>
        </p:txBody>
      </p:sp>
      <p:sp>
        <p:nvSpPr>
          <p:cNvPr id="6147" name="Content Placeholder 2"/>
          <p:cNvSpPr>
            <a:spLocks noGrp="1"/>
          </p:cNvSpPr>
          <p:nvPr>
            <p:ph idx="1"/>
          </p:nvPr>
        </p:nvSpPr>
        <p:spPr>
          <a:xfrm>
            <a:off x="428625" y="1524000"/>
            <a:ext cx="5972175" cy="4495800"/>
          </a:xfrm>
        </p:spPr>
        <p:txBody>
          <a:bodyPr/>
          <a:lstStyle/>
          <a:p>
            <a:endParaRPr lang="en-GB" dirty="0" smtClean="0"/>
          </a:p>
          <a:p>
            <a:r>
              <a:rPr lang="tr-TR" dirty="0" smtClean="0"/>
              <a:t>Ö</a:t>
            </a:r>
            <a:r>
              <a:rPr lang="en-GB" dirty="0" err="1" smtClean="0"/>
              <a:t>gretim</a:t>
            </a:r>
            <a:r>
              <a:rPr lang="en-GB" dirty="0" smtClean="0"/>
              <a:t> </a:t>
            </a:r>
            <a:r>
              <a:rPr lang="tr-TR" dirty="0" smtClean="0"/>
              <a:t>ü</a:t>
            </a:r>
            <a:r>
              <a:rPr lang="en-GB" dirty="0" err="1" smtClean="0"/>
              <a:t>yeleri</a:t>
            </a:r>
            <a:r>
              <a:rPr lang="en-GB" dirty="0" smtClean="0"/>
              <a:t> </a:t>
            </a:r>
          </a:p>
          <a:p>
            <a:r>
              <a:rPr lang="en-GB" dirty="0" smtClean="0"/>
              <a:t>T</a:t>
            </a:r>
            <a:r>
              <a:rPr lang="tr-TR" dirty="0" smtClean="0"/>
              <a:t>ı</a:t>
            </a:r>
            <a:r>
              <a:rPr lang="en-GB" dirty="0" smtClean="0"/>
              <a:t>p </a:t>
            </a:r>
            <a:r>
              <a:rPr lang="tr-TR" dirty="0" smtClean="0"/>
              <a:t>öğ</a:t>
            </a:r>
            <a:r>
              <a:rPr lang="en-GB" dirty="0" err="1" smtClean="0"/>
              <a:t>rencileri</a:t>
            </a:r>
            <a:endParaRPr lang="en-GB" dirty="0" smtClean="0"/>
          </a:p>
          <a:p>
            <a:r>
              <a:rPr lang="tr-TR" dirty="0" smtClean="0"/>
              <a:t>Hemşireler</a:t>
            </a:r>
            <a:r>
              <a:rPr lang="en-GB" dirty="0" smtClean="0"/>
              <a:t> </a:t>
            </a:r>
          </a:p>
          <a:p>
            <a:r>
              <a:rPr lang="en-US" dirty="0" smtClean="0"/>
              <a:t>D</a:t>
            </a:r>
            <a:r>
              <a:rPr lang="en-GB" dirty="0" err="1" smtClean="0"/>
              <a:t>iş</a:t>
            </a:r>
            <a:r>
              <a:rPr lang="en-GB" dirty="0" smtClean="0"/>
              <a:t> </a:t>
            </a:r>
            <a:r>
              <a:rPr lang="en-GB" dirty="0" err="1" smtClean="0"/>
              <a:t>hekimleri</a:t>
            </a:r>
            <a:r>
              <a:rPr lang="tr-TR" dirty="0" smtClean="0"/>
              <a:t> </a:t>
            </a:r>
            <a:r>
              <a:rPr lang="en-US" dirty="0" smtClean="0"/>
              <a:t>&amp;</a:t>
            </a:r>
            <a:r>
              <a:rPr lang="en-GB" dirty="0" smtClean="0"/>
              <a:t> e</a:t>
            </a:r>
            <a:r>
              <a:rPr lang="tr-TR" dirty="0" smtClean="0"/>
              <a:t>ğ</a:t>
            </a:r>
            <a:r>
              <a:rPr lang="en-GB" dirty="0" err="1" smtClean="0"/>
              <a:t>itimini</a:t>
            </a:r>
            <a:r>
              <a:rPr lang="en-GB" dirty="0" smtClean="0"/>
              <a:t> </a:t>
            </a:r>
            <a:r>
              <a:rPr lang="en-GB" dirty="0" err="1" smtClean="0"/>
              <a:t>görenler</a:t>
            </a:r>
            <a:endParaRPr lang="en-GB" dirty="0" smtClean="0"/>
          </a:p>
          <a:p>
            <a:r>
              <a:rPr lang="en-GB" dirty="0" err="1" smtClean="0"/>
              <a:t>Cerrahlar</a:t>
            </a:r>
            <a:endParaRPr lang="en-GB" dirty="0" smtClean="0"/>
          </a:p>
          <a:p>
            <a:r>
              <a:rPr lang="en-GB" dirty="0" err="1" smtClean="0"/>
              <a:t>Fizik</a:t>
            </a:r>
            <a:r>
              <a:rPr lang="en-GB" dirty="0" smtClean="0"/>
              <a:t> </a:t>
            </a:r>
            <a:r>
              <a:rPr lang="en-GB" dirty="0" err="1" smtClean="0"/>
              <a:t>terapi</a:t>
            </a:r>
            <a:r>
              <a:rPr lang="en-GB" dirty="0" smtClean="0"/>
              <a:t> </a:t>
            </a:r>
            <a:r>
              <a:rPr lang="en-GB" dirty="0" err="1" smtClean="0"/>
              <a:t>uzmanlar</a:t>
            </a:r>
            <a:r>
              <a:rPr lang="tr-TR" dirty="0" smtClean="0"/>
              <a:t>ı</a:t>
            </a:r>
            <a:r>
              <a:rPr lang="en-GB" dirty="0" smtClean="0"/>
              <a:t> </a:t>
            </a:r>
          </a:p>
          <a:p>
            <a:r>
              <a:rPr lang="en-GB" dirty="0" err="1" smtClean="0"/>
              <a:t>Spor</a:t>
            </a:r>
            <a:r>
              <a:rPr lang="en-GB" dirty="0" smtClean="0"/>
              <a:t> </a:t>
            </a:r>
            <a:r>
              <a:rPr lang="en-GB" dirty="0" err="1" smtClean="0"/>
              <a:t>terapi</a:t>
            </a:r>
            <a:r>
              <a:rPr lang="en-GB" dirty="0" smtClean="0"/>
              <a:t> </a:t>
            </a:r>
            <a:r>
              <a:rPr lang="en-GB" dirty="0" err="1" smtClean="0"/>
              <a:t>uzmanlar</a:t>
            </a:r>
            <a:r>
              <a:rPr lang="tr-TR" dirty="0" smtClean="0"/>
              <a:t>ı</a:t>
            </a:r>
            <a:r>
              <a:rPr lang="en-GB" dirty="0" smtClean="0"/>
              <a:t> </a:t>
            </a:r>
            <a:endParaRPr lang="tr-TR" dirty="0" smtClean="0"/>
          </a:p>
          <a:p>
            <a:r>
              <a:rPr lang="tr-TR" dirty="0" smtClean="0"/>
              <a:t>Akupunktur uzmanları ...</a:t>
            </a:r>
          </a:p>
        </p:txBody>
      </p:sp>
      <p:pic>
        <p:nvPicPr>
          <p:cNvPr id="6148" name="Picture 2" descr="Systemic"/>
          <p:cNvPicPr>
            <a:picLocks noChangeAspect="1" noChangeArrowheads="1"/>
          </p:cNvPicPr>
          <p:nvPr/>
        </p:nvPicPr>
        <p:blipFill>
          <a:blip r:embed="rId2" cstate="print"/>
          <a:srcRect/>
          <a:stretch>
            <a:fillRect/>
          </a:stretch>
        </p:blipFill>
        <p:spPr bwMode="auto">
          <a:xfrm>
            <a:off x="6553200" y="152400"/>
            <a:ext cx="2590800" cy="60960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57200"/>
            <a:ext cx="8229600" cy="990600"/>
          </a:xfrm>
        </p:spPr>
        <p:txBody>
          <a:bodyPr/>
          <a:lstStyle/>
          <a:p>
            <a:r>
              <a:rPr lang="en-GB" sz="3200" smtClean="0"/>
              <a:t>Primal Pictures: Kullanılan alanlar?</a:t>
            </a:r>
            <a:endParaRPr lang="en-GB" sz="3200" b="1" smtClean="0"/>
          </a:p>
        </p:txBody>
      </p:sp>
      <p:sp>
        <p:nvSpPr>
          <p:cNvPr id="7171" name="Content Placeholder 2"/>
          <p:cNvSpPr>
            <a:spLocks noGrp="1"/>
          </p:cNvSpPr>
          <p:nvPr>
            <p:ph idx="1"/>
          </p:nvPr>
        </p:nvSpPr>
        <p:spPr>
          <a:xfrm>
            <a:off x="533400" y="1219200"/>
            <a:ext cx="8153400" cy="4953000"/>
          </a:xfrm>
        </p:spPr>
        <p:txBody>
          <a:bodyPr/>
          <a:lstStyle/>
          <a:p>
            <a:endParaRPr lang="en-GB" smtClean="0"/>
          </a:p>
          <a:p>
            <a:r>
              <a:rPr lang="en-GB" smtClean="0"/>
              <a:t>A</a:t>
            </a:r>
            <a:r>
              <a:rPr lang="tr-TR" smtClean="0"/>
              <a:t>ş</a:t>
            </a:r>
            <a:r>
              <a:rPr lang="en-GB" smtClean="0"/>
              <a:t>a</a:t>
            </a:r>
            <a:r>
              <a:rPr lang="tr-TR" smtClean="0"/>
              <a:t>ğı</a:t>
            </a:r>
            <a:r>
              <a:rPr lang="en-GB" smtClean="0"/>
              <a:t>da verilen alanlarda </a:t>
            </a:r>
            <a:r>
              <a:rPr lang="tr-TR" smtClean="0"/>
              <a:t>ç</a:t>
            </a:r>
            <a:r>
              <a:rPr lang="en-GB" smtClean="0"/>
              <a:t>al</a:t>
            </a:r>
            <a:r>
              <a:rPr lang="tr-TR" smtClean="0"/>
              <a:t>ış</a:t>
            </a:r>
            <a:r>
              <a:rPr lang="en-GB" smtClean="0"/>
              <a:t>an herkes</a:t>
            </a:r>
          </a:p>
          <a:p>
            <a:pPr lvl="1"/>
            <a:r>
              <a:rPr lang="en-GB" smtClean="0"/>
              <a:t>Acupuncture			- Nursing	</a:t>
            </a:r>
          </a:p>
          <a:p>
            <a:pPr lvl="1"/>
            <a:r>
              <a:rPr lang="en-GB" smtClean="0"/>
              <a:t>Allied Health			- Neuroanatomy </a:t>
            </a:r>
          </a:p>
          <a:p>
            <a:pPr lvl="1"/>
            <a:r>
              <a:rPr lang="en-GB" smtClean="0"/>
              <a:t>Anatomy				- Orthopaedics</a:t>
            </a:r>
          </a:p>
          <a:p>
            <a:pPr lvl="1"/>
            <a:r>
              <a:rPr lang="en-GB" smtClean="0"/>
              <a:t>Dentistry				- Paediatrics	</a:t>
            </a:r>
          </a:p>
          <a:p>
            <a:pPr lvl="1"/>
            <a:r>
              <a:rPr lang="en-GB" smtClean="0"/>
              <a:t>Exercise Science			- Physical Therapy	</a:t>
            </a:r>
          </a:p>
          <a:p>
            <a:pPr lvl="1"/>
            <a:r>
              <a:rPr lang="en-GB" smtClean="0"/>
              <a:t>Gynaecology			- Physiology</a:t>
            </a:r>
          </a:p>
          <a:p>
            <a:pPr lvl="1"/>
            <a:r>
              <a:rPr lang="en-GB" smtClean="0"/>
              <a:t>Hand therapy 			- Rehabilitation</a:t>
            </a:r>
          </a:p>
          <a:p>
            <a:pPr lvl="1"/>
            <a:r>
              <a:rPr lang="en-GB" smtClean="0"/>
              <a:t>Kinesiology			- Sports Medicine</a:t>
            </a:r>
          </a:p>
          <a:p>
            <a:pPr lvl="1"/>
            <a:r>
              <a:rPr lang="en-GB" smtClean="0"/>
              <a:t>Massage Therapy			- Sports Sciences</a:t>
            </a:r>
          </a:p>
          <a:p>
            <a:pPr lvl="1"/>
            <a:r>
              <a:rPr lang="en-GB" smtClean="0"/>
              <a:t>Medicine				- Surgery</a:t>
            </a:r>
          </a:p>
          <a:p>
            <a:pPr lvl="1"/>
            <a:endParaRPr lang="en-GB" smtClean="0"/>
          </a:p>
          <a:p>
            <a:pPr lvl="1"/>
            <a:endParaRPr lang="en-GB" smtClean="0"/>
          </a:p>
          <a:p>
            <a:pPr lvl="1"/>
            <a:endParaRPr lang="en-GB" smtClean="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04800" y="304800"/>
            <a:ext cx="8229600" cy="1066800"/>
          </a:xfrm>
        </p:spPr>
        <p:txBody>
          <a:bodyPr/>
          <a:lstStyle/>
          <a:p>
            <a:r>
              <a:rPr lang="en-GB" sz="3200" smtClean="0"/>
              <a:t>Primal Pictures: Mod</a:t>
            </a:r>
            <a:r>
              <a:rPr lang="tr-TR" sz="3200" smtClean="0"/>
              <a:t>ü</a:t>
            </a:r>
            <a:r>
              <a:rPr lang="en-GB" sz="3200" smtClean="0"/>
              <a:t>lleri</a:t>
            </a:r>
          </a:p>
        </p:txBody>
      </p:sp>
      <p:sp>
        <p:nvSpPr>
          <p:cNvPr id="8195" name="Content Placeholder 2"/>
          <p:cNvSpPr>
            <a:spLocks noGrp="1"/>
          </p:cNvSpPr>
          <p:nvPr>
            <p:ph idx="1"/>
          </p:nvPr>
        </p:nvSpPr>
        <p:spPr>
          <a:xfrm>
            <a:off x="533400" y="1143000"/>
            <a:ext cx="5791200" cy="4953000"/>
          </a:xfrm>
        </p:spPr>
        <p:txBody>
          <a:bodyPr/>
          <a:lstStyle/>
          <a:p>
            <a:endParaRPr lang="tr-TR" smtClean="0"/>
          </a:p>
          <a:p>
            <a:r>
              <a:rPr lang="en-GB" smtClean="0"/>
              <a:t>Ana mod</a:t>
            </a:r>
            <a:r>
              <a:rPr lang="tr-TR" smtClean="0"/>
              <a:t>ü</a:t>
            </a:r>
            <a:r>
              <a:rPr lang="en-GB" smtClean="0"/>
              <a:t>ller:</a:t>
            </a:r>
          </a:p>
          <a:p>
            <a:pPr lvl="1"/>
            <a:r>
              <a:rPr lang="en-GB" smtClean="0"/>
              <a:t>Regional Edition</a:t>
            </a:r>
            <a:r>
              <a:rPr lang="tr-TR" smtClean="0"/>
              <a:t> </a:t>
            </a:r>
            <a:endParaRPr lang="en-GB" smtClean="0"/>
          </a:p>
          <a:p>
            <a:pPr lvl="1"/>
            <a:r>
              <a:rPr lang="en-GB" smtClean="0"/>
              <a:t>Systemic Edition</a:t>
            </a:r>
          </a:p>
          <a:p>
            <a:r>
              <a:rPr lang="tr-TR" smtClean="0"/>
              <a:t>Ö</a:t>
            </a:r>
            <a:r>
              <a:rPr lang="en-GB" smtClean="0"/>
              <a:t>zel ba</a:t>
            </a:r>
            <a:r>
              <a:rPr lang="tr-TR" smtClean="0"/>
              <a:t>ş</a:t>
            </a:r>
            <a:r>
              <a:rPr lang="en-GB" smtClean="0"/>
              <a:t>l</a:t>
            </a:r>
            <a:r>
              <a:rPr lang="tr-TR" smtClean="0"/>
              <a:t>ı</a:t>
            </a:r>
            <a:r>
              <a:rPr lang="en-GB" smtClean="0"/>
              <a:t>klar</a:t>
            </a:r>
          </a:p>
          <a:p>
            <a:pPr lvl="1"/>
            <a:r>
              <a:rPr lang="en-GB" smtClean="0"/>
              <a:t>Anatomy for Acupuncture</a:t>
            </a:r>
          </a:p>
          <a:p>
            <a:pPr lvl="1"/>
            <a:r>
              <a:rPr lang="en-GB" smtClean="0"/>
              <a:t>Anatomy for Pilates</a:t>
            </a:r>
          </a:p>
          <a:p>
            <a:pPr lvl="1"/>
            <a:r>
              <a:rPr lang="en-GB" smtClean="0"/>
              <a:t>Anatomy for Trains</a:t>
            </a:r>
          </a:p>
          <a:p>
            <a:pPr lvl="1"/>
            <a:r>
              <a:rPr lang="en-GB" smtClean="0"/>
              <a:t>Interactive Hand Therapy</a:t>
            </a:r>
          </a:p>
          <a:p>
            <a:pPr lvl="1"/>
            <a:r>
              <a:rPr lang="en-GB" smtClean="0"/>
              <a:t>Interactive Spine Clinical Edition</a:t>
            </a:r>
          </a:p>
          <a:p>
            <a:pPr lvl="1"/>
            <a:r>
              <a:rPr lang="en-GB" smtClean="0"/>
              <a:t>Interactive Spine Chiropractic Edition</a:t>
            </a:r>
          </a:p>
          <a:p>
            <a:pPr lvl="1"/>
            <a:r>
              <a:rPr lang="en-GB" smtClean="0"/>
              <a:t>Dentistry Module</a:t>
            </a:r>
          </a:p>
          <a:p>
            <a:endParaRPr lang="en-GB" smtClean="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228600"/>
            <a:ext cx="6553200" cy="1085850"/>
          </a:xfrm>
        </p:spPr>
        <p:txBody>
          <a:bodyPr/>
          <a:lstStyle/>
          <a:p>
            <a:r>
              <a:rPr lang="en-GB" sz="3200" dirty="0" smtClean="0"/>
              <a:t>Primal Pictures: Regional Edition</a:t>
            </a:r>
          </a:p>
        </p:txBody>
      </p:sp>
      <p:sp>
        <p:nvSpPr>
          <p:cNvPr id="9219" name="Content Placeholder 2"/>
          <p:cNvSpPr>
            <a:spLocks noGrp="1"/>
          </p:cNvSpPr>
          <p:nvPr>
            <p:ph idx="1"/>
          </p:nvPr>
        </p:nvSpPr>
        <p:spPr>
          <a:xfrm>
            <a:off x="533400" y="1371600"/>
            <a:ext cx="5791200" cy="4724400"/>
          </a:xfrm>
        </p:spPr>
        <p:txBody>
          <a:bodyPr/>
          <a:lstStyle/>
          <a:p>
            <a:endParaRPr lang="en-GB" smtClean="0"/>
          </a:p>
          <a:p>
            <a:r>
              <a:rPr lang="en-GB" smtClean="0"/>
              <a:t>9 detayl</a:t>
            </a:r>
            <a:r>
              <a:rPr lang="tr-TR" smtClean="0"/>
              <a:t>ı</a:t>
            </a:r>
            <a:r>
              <a:rPr lang="en-GB" smtClean="0"/>
              <a:t> mod</a:t>
            </a:r>
            <a:r>
              <a:rPr lang="tr-TR" smtClean="0"/>
              <a:t>ü</a:t>
            </a:r>
            <a:r>
              <a:rPr lang="en-GB" smtClean="0"/>
              <a:t>lden olu</a:t>
            </a:r>
            <a:r>
              <a:rPr lang="tr-TR" smtClean="0"/>
              <a:t>ş</a:t>
            </a:r>
            <a:r>
              <a:rPr lang="en-GB" smtClean="0"/>
              <a:t>ur</a:t>
            </a:r>
          </a:p>
          <a:p>
            <a:pPr lvl="1"/>
            <a:r>
              <a:rPr lang="tr-TR" smtClean="0"/>
              <a:t>Baş</a:t>
            </a:r>
            <a:r>
              <a:rPr lang="en-GB" smtClean="0"/>
              <a:t> &amp; </a:t>
            </a:r>
            <a:r>
              <a:rPr lang="tr-TR" smtClean="0"/>
              <a:t>Boyun</a:t>
            </a:r>
            <a:endParaRPr lang="en-GB" smtClean="0"/>
          </a:p>
          <a:p>
            <a:pPr lvl="1"/>
            <a:r>
              <a:rPr lang="tr-TR" smtClean="0"/>
              <a:t>Omurga</a:t>
            </a:r>
            <a:endParaRPr lang="en-GB" smtClean="0"/>
          </a:p>
          <a:p>
            <a:pPr lvl="1"/>
            <a:r>
              <a:rPr lang="tr-TR" smtClean="0"/>
              <a:t>Göğüs kafesi</a:t>
            </a:r>
            <a:r>
              <a:rPr lang="en-GB" smtClean="0"/>
              <a:t> &amp; </a:t>
            </a:r>
            <a:r>
              <a:rPr lang="tr-TR" smtClean="0"/>
              <a:t>Batın</a:t>
            </a:r>
            <a:endParaRPr lang="en-GB" smtClean="0"/>
          </a:p>
          <a:p>
            <a:pPr lvl="1"/>
            <a:r>
              <a:rPr lang="en-GB" smtClean="0"/>
              <a:t>Pelvis &amp; Perineum</a:t>
            </a:r>
          </a:p>
          <a:p>
            <a:pPr lvl="1"/>
            <a:r>
              <a:rPr lang="tr-TR" smtClean="0"/>
              <a:t>Omuz</a:t>
            </a:r>
            <a:endParaRPr lang="en-GB" smtClean="0"/>
          </a:p>
          <a:p>
            <a:pPr lvl="1"/>
            <a:r>
              <a:rPr lang="tr-TR" smtClean="0"/>
              <a:t>Kalça</a:t>
            </a:r>
            <a:endParaRPr lang="en-GB" smtClean="0"/>
          </a:p>
          <a:p>
            <a:pPr lvl="1"/>
            <a:r>
              <a:rPr lang="tr-TR" smtClean="0"/>
              <a:t>Ayak</a:t>
            </a:r>
            <a:endParaRPr lang="en-GB" smtClean="0"/>
          </a:p>
          <a:p>
            <a:pPr lvl="1"/>
            <a:r>
              <a:rPr lang="tr-TR" smtClean="0"/>
              <a:t>El</a:t>
            </a:r>
            <a:endParaRPr lang="en-GB" smtClean="0"/>
          </a:p>
          <a:p>
            <a:pPr lvl="1"/>
            <a:r>
              <a:rPr lang="tr-TR" smtClean="0"/>
              <a:t>Diz</a:t>
            </a:r>
            <a:endParaRPr lang="en-GB" smtClean="0"/>
          </a:p>
        </p:txBody>
      </p:sp>
      <p:pic>
        <p:nvPicPr>
          <p:cNvPr id="9220" name="Picture 7" descr="Bio"/>
          <p:cNvPicPr>
            <a:picLocks noChangeAspect="1" noChangeArrowheads="1"/>
          </p:cNvPicPr>
          <p:nvPr/>
        </p:nvPicPr>
        <p:blipFill>
          <a:blip r:embed="rId2" cstate="print"/>
          <a:srcRect/>
          <a:stretch>
            <a:fillRect/>
          </a:stretch>
        </p:blipFill>
        <p:spPr bwMode="auto">
          <a:xfrm>
            <a:off x="6705600" y="228600"/>
            <a:ext cx="2438400" cy="6019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sz="3200" dirty="0" smtClean="0"/>
              <a:t>Primal Pictures: Systemic </a:t>
            </a:r>
            <a:r>
              <a:rPr lang="en-GB" sz="3200" dirty="0" err="1" smtClean="0"/>
              <a:t>Edisyon</a:t>
            </a:r>
            <a:endParaRPr lang="en-GB" sz="3200" dirty="0" smtClean="0"/>
          </a:p>
        </p:txBody>
      </p:sp>
      <p:sp>
        <p:nvSpPr>
          <p:cNvPr id="10243" name="Content Placeholder 2"/>
          <p:cNvSpPr>
            <a:spLocks noGrp="1"/>
          </p:cNvSpPr>
          <p:nvPr>
            <p:ph idx="1"/>
          </p:nvPr>
        </p:nvSpPr>
        <p:spPr>
          <a:xfrm>
            <a:off x="304800" y="1600200"/>
            <a:ext cx="8610600" cy="4419600"/>
          </a:xfrm>
        </p:spPr>
        <p:txBody>
          <a:bodyPr/>
          <a:lstStyle/>
          <a:p>
            <a:pPr>
              <a:buFontTx/>
              <a:buNone/>
            </a:pPr>
            <a:r>
              <a:rPr lang="en-GB" dirty="0" smtClean="0"/>
              <a:t>	</a:t>
            </a:r>
            <a:r>
              <a:rPr lang="tr-TR" dirty="0" smtClean="0"/>
              <a:t>İ</a:t>
            </a:r>
            <a:r>
              <a:rPr lang="en-GB" dirty="0" err="1" smtClean="0"/>
              <a:t>nsan</a:t>
            </a:r>
            <a:r>
              <a:rPr lang="en-GB" dirty="0" smtClean="0"/>
              <a:t> </a:t>
            </a:r>
            <a:r>
              <a:rPr lang="tr-TR" dirty="0" smtClean="0"/>
              <a:t>bedenini </a:t>
            </a:r>
            <a:r>
              <a:rPr lang="en-GB" dirty="0" smtClean="0"/>
              <a:t>15 </a:t>
            </a:r>
            <a:r>
              <a:rPr lang="en-GB" dirty="0" err="1" smtClean="0"/>
              <a:t>sisteme</a:t>
            </a:r>
            <a:r>
              <a:rPr lang="en-GB" dirty="0" smtClean="0"/>
              <a:t> ay</a:t>
            </a:r>
            <a:r>
              <a:rPr lang="tr-TR" dirty="0" smtClean="0"/>
              <a:t>ı</a:t>
            </a:r>
            <a:r>
              <a:rPr lang="en-GB" dirty="0" smtClean="0"/>
              <a:t>r</a:t>
            </a:r>
            <a:r>
              <a:rPr lang="tr-TR" dirty="0" smtClean="0"/>
              <a:t>ı</a:t>
            </a:r>
            <a:r>
              <a:rPr lang="en-GB" dirty="0" smtClean="0"/>
              <a:t>r:</a:t>
            </a:r>
          </a:p>
          <a:p>
            <a:pPr>
              <a:buFontTx/>
              <a:buNone/>
            </a:pPr>
            <a:endParaRPr lang="en-GB" dirty="0" smtClean="0"/>
          </a:p>
          <a:p>
            <a:pPr lvl="1"/>
            <a:r>
              <a:rPr lang="en-GB" dirty="0" smtClean="0"/>
              <a:t>Anatomical language	- Endocrine Systems</a:t>
            </a:r>
          </a:p>
          <a:p>
            <a:pPr lvl="1"/>
            <a:r>
              <a:rPr lang="en-GB" dirty="0" smtClean="0"/>
              <a:t>Skeletal System 		- Respiratory System</a:t>
            </a:r>
          </a:p>
          <a:p>
            <a:pPr lvl="1"/>
            <a:r>
              <a:rPr lang="en-GB" dirty="0" smtClean="0"/>
              <a:t>Muscular System		- Digestive System</a:t>
            </a:r>
          </a:p>
          <a:p>
            <a:pPr lvl="1"/>
            <a:r>
              <a:rPr lang="en-GB" dirty="0" smtClean="0"/>
              <a:t>Surface Anatomy		- Hepatic System</a:t>
            </a:r>
          </a:p>
          <a:p>
            <a:pPr lvl="1"/>
            <a:r>
              <a:rPr lang="en-GB" dirty="0" smtClean="0"/>
              <a:t>Cardiovascular System	- Urinary System</a:t>
            </a:r>
          </a:p>
          <a:p>
            <a:pPr lvl="1"/>
            <a:r>
              <a:rPr lang="en-GB" dirty="0" smtClean="0"/>
              <a:t>Lymphatic System		- Reproductive System</a:t>
            </a:r>
          </a:p>
          <a:p>
            <a:pPr lvl="1"/>
            <a:r>
              <a:rPr lang="en-GB" dirty="0" smtClean="0"/>
              <a:t>Nervous System		- </a:t>
            </a:r>
            <a:r>
              <a:rPr lang="en-GB" dirty="0" err="1" smtClean="0"/>
              <a:t>Integumentary</a:t>
            </a:r>
            <a:r>
              <a:rPr lang="en-GB" dirty="0" smtClean="0"/>
              <a:t> System	</a:t>
            </a:r>
          </a:p>
          <a:p>
            <a:pPr lvl="1">
              <a:buFontTx/>
              <a:buNone/>
            </a:pPr>
            <a:endParaRPr lang="en-GB" dirty="0" smtClean="0"/>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1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Description0 xmlns="421c84ea-e469-4c71-96ba-34e84a7a7893">OvidSP April 2010 Enhancements Customer-Facing Presentation</Description0>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30CC3A2FEF5E47A8EB485548363ECF" ma:contentTypeVersion="8" ma:contentTypeDescription="Create a new document." ma:contentTypeScope="" ma:versionID="7340c2efcaaed431cb410e175580cea1">
  <xsd:schema xmlns:xsd="http://www.w3.org/2001/XMLSchema" xmlns:p="http://schemas.microsoft.com/office/2006/metadata/properties" xmlns:ns2="421c84ea-e469-4c71-96ba-34e84a7a7893" targetNamespace="http://schemas.microsoft.com/office/2006/metadata/properties" ma:root="true" ma:fieldsID="b88d16542f39ea7f59e05f6746d142c3" ns2:_="">
    <xsd:import namespace="421c84ea-e469-4c71-96ba-34e84a7a7893"/>
    <xsd:element name="properties">
      <xsd:complexType>
        <xsd:sequence>
          <xsd:element name="documentManagement">
            <xsd:complexType>
              <xsd:all>
                <xsd:element ref="ns2:Description0" minOccurs="0"/>
                <xsd:element ref="ns2:_dlc_Exempt" minOccurs="0"/>
                <xsd:element ref="ns2:_dlc_ExpireDateSaved" minOccurs="0"/>
                <xsd:element ref="ns2:_dlc_ExpireDate" minOccurs="0"/>
              </xsd:all>
            </xsd:complexType>
          </xsd:element>
        </xsd:sequence>
      </xsd:complexType>
    </xsd:element>
  </xsd:schema>
  <xsd:schema xmlns:xsd="http://www.w3.org/2001/XMLSchema" xmlns:dms="http://schemas.microsoft.com/office/2006/documentManagement/types" targetNamespace="421c84ea-e469-4c71-96ba-34e84a7a7893" elementFormDefault="qualified">
    <xsd:import namespace="http://schemas.microsoft.com/office/2006/documentManagement/types"/>
    <xsd:element name="Description0" ma:index="8" nillable="true" ma:displayName="Description" ma:internalName="Description0">
      <xsd:simpleType>
        <xsd:restriction base="dms:Text">
          <xsd:maxLength value="255"/>
        </xsd:restriction>
      </xsd:simpleType>
    </xsd:element>
    <xsd:element name="_dlc_Exempt" ma:index="9" nillable="true" ma:displayName="Exempt from Policy" ma:description="" ma:hidden="true" ma:internalName="_dlc_Exempt" ma:readOnly="true">
      <xsd:simpleType>
        <xsd:restriction base="dms:Unknown"/>
      </xsd:simpleType>
    </xsd:element>
    <xsd:element name="_dlc_ExpireDateSaved" ma:index="10" nillable="true" ma:displayName="Original Expiration Date" ma:description="" ma:hidden="true" ma:internalName="_dlc_ExpireDateSaved" ma:readOnly="true">
      <xsd:simpleType>
        <xsd:restriction base="dms:DateTime"/>
      </xsd:simpleType>
    </xsd:element>
    <xsd:element name="_dlc_ExpireDate" ma:index="11" nillable="true" ma:displayName="Expiration Date" ma:description="" ma:hidden="true" ma:internalName="_dlc_ExpireDat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p:Policy xmlns:p="office.server.policy" id="" local="true">
  <p:Name>Document</p:Name>
  <p:Description>Document management policy</p:Description>
  <p:Statement>Document management policy to enforce document expiry and disposition workflow after 12 months from last modify date.</p:Statement>
  <p:PolicyItems>
    <p:PolicyItem featureId="Microsoft.Office.RecordsManagement.PolicyFeatures.Expiration">
      <p:Name>Expiration</p:Name>
      <p:Description>Automatic scheduling of content for processing, and expiry of content that has reached its due date.</p:Description>
      <p:CustomData>
        <data>
          <formula id="Microsoft.Office.RecordsManagement.PolicyFeatures.Expiration.Formula.BuiltIn">
            <number>12</number>
            <property>Modified</property>
            <period>months</period>
          </formula>
          <action type="workflow" id="e36cee8d-0a49-4f56-989b-08d96603fbaa"/>
        </data>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8B4CB-DD91-4850-A2EF-E76C17C79770}">
  <ds:schemaRefs>
    <ds:schemaRef ds:uri="http://schemas.microsoft.com/office/2006/metadata/properties"/>
    <ds:schemaRef ds:uri="421c84ea-e469-4c71-96ba-34e84a7a7893"/>
  </ds:schemaRefs>
</ds:datastoreItem>
</file>

<file path=customXml/itemProps2.xml><?xml version="1.0" encoding="utf-8"?>
<ds:datastoreItem xmlns:ds="http://schemas.openxmlformats.org/officeDocument/2006/customXml" ds:itemID="{34257D73-862B-4703-82B4-141EC64E61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c84ea-e469-4c71-96ba-34e84a7a789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ED910AA-D418-460E-B76F-31591FCA0102}">
  <ds:schemaRefs>
    <ds:schemaRef ds:uri="office.server.policy"/>
  </ds:schemaRefs>
</ds:datastoreItem>
</file>

<file path=customXml/itemProps4.xml><?xml version="1.0" encoding="utf-8"?>
<ds:datastoreItem xmlns:ds="http://schemas.openxmlformats.org/officeDocument/2006/customXml" ds:itemID="{A5B3F8B5-4D81-4385-A5B4-D6B2B2D7E8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10667</TotalTime>
  <Words>1867</Words>
  <Application>Microsoft Office PowerPoint</Application>
  <PresentationFormat>On-screen Show (4:3)</PresentationFormat>
  <Paragraphs>236</Paragraphs>
  <Slides>41</Slides>
  <Notes>27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1_ICML_v3</vt:lpstr>
      <vt:lpstr>Slide 1</vt:lpstr>
      <vt:lpstr>Just married!!! </vt:lpstr>
      <vt:lpstr>Primal Pictures</vt:lpstr>
      <vt:lpstr> Primal Pictures </vt:lpstr>
      <vt:lpstr>Primal Pictures: Kimler Kullanır?</vt:lpstr>
      <vt:lpstr>Primal Pictures: Kullanılan alanlar?</vt:lpstr>
      <vt:lpstr>Primal Pictures: Modülleri</vt:lpstr>
      <vt:lpstr>Primal Pictures: Regional Edition</vt:lpstr>
      <vt:lpstr>Primal Pictures: Systemic Edisyon</vt:lpstr>
      <vt:lpstr>Bölgesel veya Sistemik Anatomi</vt:lpstr>
      <vt:lpstr> 3D Real-time Dentistry  </vt:lpstr>
      <vt:lpstr>Primal Pictures: Özellikleri ve yararları</vt:lpstr>
      <vt:lpstr>Primal Pictures: Özellikleri ve yararları </vt:lpstr>
      <vt:lpstr>Erişim sayfası</vt:lpstr>
      <vt:lpstr>Eğitim sayfası– nasıl işlediğini öğretir</vt:lpstr>
      <vt:lpstr>Ana Sayfa</vt:lpstr>
      <vt:lpstr>Slide 17</vt:lpstr>
      <vt:lpstr>Contents/Search, Index, Bookmarks</vt:lpstr>
      <vt:lpstr>Katlar, Rotasyon, Zoom ve Görünüm</vt:lpstr>
      <vt:lpstr>Cross Section of a Molar (browsing)</vt:lpstr>
      <vt:lpstr>MRI ve Model</vt:lpstr>
      <vt:lpstr>Slayt 1</vt:lpstr>
      <vt:lpstr>Slayt 2</vt:lpstr>
      <vt:lpstr>Clipler</vt:lpstr>
      <vt:lpstr>Animasyonlar</vt:lpstr>
      <vt:lpstr>Dentistry</vt:lpstr>
      <vt:lpstr>Tarama örneği - “Gingivitis”</vt:lpstr>
      <vt:lpstr>Primal Pictures Modelleri – İçerik</vt:lpstr>
      <vt:lpstr>Primal Pictures Modelleri – İçerik</vt:lpstr>
      <vt:lpstr>Primal Pictures Modelleri – İçerik</vt:lpstr>
      <vt:lpstr>Primal Pictures Modelleri – İçerik</vt:lpstr>
      <vt:lpstr>Primal Pictures Modelleri – İçerik</vt:lpstr>
      <vt:lpstr>Primal Pictures Modelleri – İçerik</vt:lpstr>
      <vt:lpstr>Primal Pictures Modelleri – İçerik</vt:lpstr>
      <vt:lpstr>Satış modeli</vt:lpstr>
      <vt:lpstr>Primal Pictures: Live Demonstration</vt:lpstr>
      <vt:lpstr>OvidMD Proposition Highlights </vt:lpstr>
      <vt:lpstr>Ana Sayfa – Tarama alanı</vt:lpstr>
      <vt:lpstr>Ana Sayfa</vt:lpstr>
      <vt:lpstr>  http://www.ovid.com http://resourcecentre.ovidsp.com  </vt:lpstr>
      <vt:lpstr>Teşekkürler</vt:lpstr>
    </vt:vector>
  </TitlesOfParts>
  <Company>Ovid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OvidSP April 2010 Enhancements Customer-Facing Presentation</dc:title>
  <dc:creator>Dane Johnson</dc:creator>
  <cp:lastModifiedBy>gunes.kara</cp:lastModifiedBy>
  <cp:revision>372</cp:revision>
  <dcterms:created xsi:type="dcterms:W3CDTF">2008-07-25T20:22:59Z</dcterms:created>
  <dcterms:modified xsi:type="dcterms:W3CDTF">2011-05-24T07:25:47Z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0x010100E830CC3A2FEF5E47A8EB485548363ECF</vt:lpwstr>
  </property>
  <property fmtid="{D5CDD505-2E9C-101B-9397-08002B2CF9AE}" pid="3" name="_dlc_ExpireDate">
    <vt:lpwstr>2011-04-05T21:04:13Z</vt:lpwstr>
  </property>
  <property fmtid="{D5CDD505-2E9C-101B-9397-08002B2CF9AE}" pid="4" name="_dlc_ExpireDateSaved">
    <vt:lpwstr/>
  </property>
</Properties>
</file>