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6" r:id="rId1"/>
  </p:sldMasterIdLst>
  <p:notesMasterIdLst>
    <p:notesMasterId r:id="rId36"/>
  </p:notesMasterIdLst>
  <p:handoutMasterIdLst>
    <p:handoutMasterId r:id="rId37"/>
  </p:handoutMasterIdLst>
  <p:sldIdLst>
    <p:sldId id="263" r:id="rId2"/>
    <p:sldId id="349" r:id="rId3"/>
    <p:sldId id="350" r:id="rId4"/>
    <p:sldId id="352" r:id="rId5"/>
    <p:sldId id="364" r:id="rId6"/>
    <p:sldId id="365" r:id="rId7"/>
    <p:sldId id="366" r:id="rId8"/>
    <p:sldId id="351" r:id="rId9"/>
    <p:sldId id="329" r:id="rId10"/>
    <p:sldId id="353" r:id="rId11"/>
    <p:sldId id="354" r:id="rId12"/>
    <p:sldId id="335" r:id="rId13"/>
    <p:sldId id="357" r:id="rId14"/>
    <p:sldId id="347" r:id="rId15"/>
    <p:sldId id="340" r:id="rId16"/>
    <p:sldId id="369" r:id="rId17"/>
    <p:sldId id="367" r:id="rId18"/>
    <p:sldId id="368" r:id="rId19"/>
    <p:sldId id="371" r:id="rId20"/>
    <p:sldId id="372" r:id="rId21"/>
    <p:sldId id="373" r:id="rId22"/>
    <p:sldId id="374" r:id="rId23"/>
    <p:sldId id="376" r:id="rId24"/>
    <p:sldId id="375" r:id="rId25"/>
    <p:sldId id="377" r:id="rId26"/>
    <p:sldId id="378" r:id="rId27"/>
    <p:sldId id="379" r:id="rId28"/>
    <p:sldId id="380" r:id="rId29"/>
    <p:sldId id="381" r:id="rId30"/>
    <p:sldId id="382" r:id="rId31"/>
    <p:sldId id="383" r:id="rId32"/>
    <p:sldId id="384" r:id="rId33"/>
    <p:sldId id="385" r:id="rId34"/>
    <p:sldId id="386" r:id="rId35"/>
  </p:sldIdLst>
  <p:sldSz cx="9144000" cy="6858000" type="screen4x3"/>
  <p:notesSz cx="7010400" cy="9296400"/>
  <p:embeddedFontLst>
    <p:embeddedFont>
      <p:font typeface="DefusedLight" pitchFamily="2" charset="0"/>
      <p:regular r:id="rId38"/>
    </p:embeddedFont>
  </p:embeddedFontLst>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5F5F5F"/>
    <a:srgbClr val="808080"/>
    <a:srgbClr val="C0C0C0"/>
    <a:srgbClr val="858C93"/>
    <a:srgbClr val="6B748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13" autoAdjust="0"/>
    <p:restoredTop sz="94627" autoAdjust="0"/>
  </p:normalViewPr>
  <p:slideViewPr>
    <p:cSldViewPr snapToGrid="0">
      <p:cViewPr varScale="1">
        <p:scale>
          <a:sx n="91" d="100"/>
          <a:sy n="91" d="100"/>
        </p:scale>
        <p:origin x="-21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7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 y="0"/>
            <a:ext cx="3038604" cy="465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0179" name="Rectangle 3"/>
          <p:cNvSpPr>
            <a:spLocks noGrp="1" noChangeArrowheads="1"/>
          </p:cNvSpPr>
          <p:nvPr>
            <p:ph type="dt" sz="quarter" idx="1"/>
          </p:nvPr>
        </p:nvSpPr>
        <p:spPr bwMode="auto">
          <a:xfrm>
            <a:off x="3970160" y="0"/>
            <a:ext cx="3038604" cy="465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50180" name="Rectangle 4"/>
          <p:cNvSpPr>
            <a:spLocks noGrp="1" noChangeArrowheads="1"/>
          </p:cNvSpPr>
          <p:nvPr>
            <p:ph type="ftr" sz="quarter" idx="2"/>
          </p:nvPr>
        </p:nvSpPr>
        <p:spPr bwMode="auto">
          <a:xfrm>
            <a:off x="1" y="8829648"/>
            <a:ext cx="3038604" cy="4652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0181" name="Rectangle 5"/>
          <p:cNvSpPr>
            <a:spLocks noGrp="1" noChangeArrowheads="1"/>
          </p:cNvSpPr>
          <p:nvPr>
            <p:ph type="sldNum" sz="quarter" idx="3"/>
          </p:nvPr>
        </p:nvSpPr>
        <p:spPr bwMode="auto">
          <a:xfrm>
            <a:off x="3970160" y="8829648"/>
            <a:ext cx="3038604" cy="4652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BC20794-1DD2-4D57-ABCB-194FEC3EE8B4}" type="slidenum">
              <a:rPr lang="en-GB"/>
              <a:pPr>
                <a:defRPr/>
              </a:pPr>
              <a:t>‹#›</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1" y="0"/>
            <a:ext cx="3038604" cy="465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60419" name="Rectangle 3"/>
          <p:cNvSpPr>
            <a:spLocks noGrp="1" noChangeArrowheads="1"/>
          </p:cNvSpPr>
          <p:nvPr>
            <p:ph type="dt" idx="1"/>
          </p:nvPr>
        </p:nvSpPr>
        <p:spPr bwMode="auto">
          <a:xfrm>
            <a:off x="3970160" y="0"/>
            <a:ext cx="3038604" cy="4652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0715" y="4416312"/>
            <a:ext cx="5608975" cy="418293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0422" name="Rectangle 6"/>
          <p:cNvSpPr>
            <a:spLocks noGrp="1" noChangeArrowheads="1"/>
          </p:cNvSpPr>
          <p:nvPr>
            <p:ph type="ftr" sz="quarter" idx="4"/>
          </p:nvPr>
        </p:nvSpPr>
        <p:spPr bwMode="auto">
          <a:xfrm>
            <a:off x="1" y="8829648"/>
            <a:ext cx="3038604" cy="4652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60423" name="Rectangle 7"/>
          <p:cNvSpPr>
            <a:spLocks noGrp="1" noChangeArrowheads="1"/>
          </p:cNvSpPr>
          <p:nvPr>
            <p:ph type="sldNum" sz="quarter" idx="5"/>
          </p:nvPr>
        </p:nvSpPr>
        <p:spPr bwMode="auto">
          <a:xfrm>
            <a:off x="3970160" y="8829648"/>
            <a:ext cx="3038604" cy="46526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453BBBD-115F-4018-ADFD-51EEBB1A0D23}"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53BBBD-115F-4018-ADFD-51EEBB1A0D23}" type="slidenum">
              <a:rPr lang="en-GB" smtClean="0"/>
              <a:pPr>
                <a:defRPr/>
              </a:pPr>
              <a:t>9</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pPr defTabSz="917575"/>
            <a:fld id="{E3ACF754-6B5A-4390-8386-CCDFD9F4F530}" type="slidenum">
              <a:rPr lang="en-GB" smtClean="0"/>
              <a:pPr defTabSz="917575"/>
              <a:t>22</a:t>
            </a:fld>
            <a:endParaRPr lang="en-GB"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pPr defTabSz="917575"/>
            <a:fld id="{0680B03A-28E8-4072-9A30-E43FAD7D6E1D}" type="slidenum">
              <a:rPr lang="en-GB" smtClean="0"/>
              <a:pPr defTabSz="917575"/>
              <a:t>23</a:t>
            </a:fld>
            <a:endParaRPr lang="en-GB"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pPr defTabSz="917575"/>
            <a:fld id="{7F3583FD-51CC-4F71-8DE2-0993E98839A7}" type="slidenum">
              <a:rPr lang="en-GB" smtClean="0"/>
              <a:pPr defTabSz="917575"/>
              <a:t>24</a:t>
            </a:fld>
            <a:endParaRPr lang="en-GB"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GB" smtClean="0"/>
              <a:t>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7575"/>
            <a:fld id="{E8071896-E4A9-4DC9-AF7A-73ED46CBEFE2}" type="slidenum">
              <a:rPr lang="en-GB" smtClean="0"/>
              <a:pPr defTabSz="917575"/>
              <a:t>31</a:t>
            </a:fld>
            <a:endParaRPr lang="en-GB"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GB" smtClean="0"/>
              <a:t>JUSP : https://www.jusp.mimas.ac.uk/</a:t>
            </a:r>
          </a:p>
          <a:p>
            <a:endParaRPr lang="en-GB" smtClean="0"/>
          </a:p>
          <a:p>
            <a:r>
              <a:rPr lang="en-GB" smtClean="0"/>
              <a:t>Manchester</a:t>
            </a:r>
          </a:p>
          <a:p>
            <a:endParaRPr lang="en-GB" smtClean="0"/>
          </a:p>
          <a:p>
            <a:r>
              <a:rPr lang="en-GB" smtClean="0"/>
              <a:t>Mimas pmeehan/naheemp</a:t>
            </a:r>
          </a:p>
          <a:p>
            <a:endParaRPr lang="en-GB" smtClean="0"/>
          </a:p>
          <a:p>
            <a:endParaRPr lang="en-GB" smtClean="0"/>
          </a:p>
          <a:p>
            <a:r>
              <a:rPr lang="en-GB" smtClean="0"/>
              <a:t>http://cclibweb-2.dmz.cranfield.ac.uk/juspguest/</a:t>
            </a:r>
          </a:p>
          <a:p>
            <a:endParaRPr lang="en-GB" smtClean="0"/>
          </a:p>
          <a:p>
            <a:r>
              <a:rPr lang="en-GB" smtClean="0"/>
              <a:t>Guest/guest</a:t>
            </a:r>
          </a:p>
          <a:p>
            <a:r>
              <a:rPr lang="en-GB" smtClean="0"/>
              <a:t>jisc/??????????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6858000"/>
            <a:chOff x="0" y="0"/>
            <a:chExt cx="5760" cy="4320"/>
          </a:xfrm>
        </p:grpSpPr>
        <p:pic>
          <p:nvPicPr>
            <p:cNvPr id="5" name="Picture 5" descr="bg_keyline"/>
            <p:cNvPicPr>
              <a:picLocks noChangeAspect="1" noChangeArrowheads="1"/>
            </p:cNvPicPr>
            <p:nvPr userDrawn="1"/>
          </p:nvPicPr>
          <p:blipFill>
            <a:blip r:embed="rId2" cstate="print"/>
            <a:srcRect/>
            <a:stretch>
              <a:fillRect/>
            </a:stretch>
          </p:blipFill>
          <p:spPr bwMode="auto">
            <a:xfrm>
              <a:off x="0" y="0"/>
              <a:ext cx="5760" cy="4320"/>
            </a:xfrm>
            <a:prstGeom prst="rect">
              <a:avLst/>
            </a:prstGeom>
            <a:noFill/>
            <a:ln w="9525">
              <a:noFill/>
              <a:miter lim="800000"/>
              <a:headEnd/>
              <a:tailEnd/>
            </a:ln>
          </p:spPr>
        </p:pic>
        <p:sp useBgFill="1">
          <p:nvSpPr>
            <p:cNvPr id="6" name="Rectangle 6"/>
            <p:cNvSpPr>
              <a:spLocks noChangeArrowheads="1"/>
            </p:cNvSpPr>
            <p:nvPr userDrawn="1"/>
          </p:nvSpPr>
          <p:spPr bwMode="auto">
            <a:xfrm>
              <a:off x="4354" y="4109"/>
              <a:ext cx="286" cy="114"/>
            </a:xfrm>
            <a:prstGeom prst="rect">
              <a:avLst/>
            </a:prstGeom>
            <a:ln w="9525">
              <a:noFill/>
              <a:miter lim="800000"/>
              <a:headEnd/>
              <a:tailEnd/>
            </a:ln>
            <a:effectLst/>
          </p:spPr>
          <p:txBody>
            <a:bodyPr wrap="none" anchor="ctr"/>
            <a:lstStyle/>
            <a:p>
              <a:pPr>
                <a:defRPr/>
              </a:pPr>
              <a:endParaRPr lang="en-GB" dirty="0"/>
            </a:p>
          </p:txBody>
        </p:sp>
      </p:grpSp>
      <p:sp>
        <p:nvSpPr>
          <p:cNvPr id="73731" name="Rectangle 3"/>
          <p:cNvSpPr>
            <a:spLocks noGrp="1" noChangeArrowheads="1"/>
          </p:cNvSpPr>
          <p:nvPr>
            <p:ph type="ctrTitle"/>
          </p:nvPr>
        </p:nvSpPr>
        <p:spPr>
          <a:xfrm>
            <a:off x="179388" y="258763"/>
            <a:ext cx="4178300" cy="1727200"/>
          </a:xfrm>
        </p:spPr>
        <p:txBody>
          <a:bodyPr/>
          <a:lstStyle>
            <a:lvl1pPr>
              <a:defRPr/>
            </a:lvl1pPr>
          </a:lstStyle>
          <a:p>
            <a:r>
              <a:rPr lang="en-US" smtClean="0"/>
              <a:t>Click to edit Master title style</a:t>
            </a:r>
            <a:endParaRPr lang="en-GB"/>
          </a:p>
        </p:txBody>
      </p:sp>
      <p:sp>
        <p:nvSpPr>
          <p:cNvPr id="73732" name="Rectangle 4"/>
          <p:cNvSpPr>
            <a:spLocks noGrp="1" noChangeArrowheads="1"/>
          </p:cNvSpPr>
          <p:nvPr>
            <p:ph type="subTitle" idx="1"/>
          </p:nvPr>
        </p:nvSpPr>
        <p:spPr>
          <a:xfrm>
            <a:off x="176213" y="3852863"/>
            <a:ext cx="4992687" cy="1752600"/>
          </a:xfrm>
        </p:spPr>
        <p:txBody>
          <a:bodyPr/>
          <a:lstStyle>
            <a:lvl1pPr marL="0" indent="0">
              <a:buFontTx/>
              <a:buNone/>
              <a:defRPr sz="2500">
                <a:latin typeface="DefusedLight" pitchFamily="2" charset="0"/>
              </a:defRPr>
            </a:lvl1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6713" y="131763"/>
            <a:ext cx="2189162" cy="59928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46050" y="131763"/>
            <a:ext cx="6418263" cy="5992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71500" y="2133600"/>
            <a:ext cx="4090988" cy="3990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14888" y="2133600"/>
            <a:ext cx="4090987" cy="3990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5760" cy="4320"/>
          </a:xfrm>
        </p:grpSpPr>
        <p:pic>
          <p:nvPicPr>
            <p:cNvPr id="1029" name="Picture 7" descr="bg_standard"/>
            <p:cNvPicPr>
              <a:picLocks noChangeAspect="1" noChangeArrowheads="1"/>
            </p:cNvPicPr>
            <p:nvPr userDrawn="1"/>
          </p:nvPicPr>
          <p:blipFill>
            <a:blip r:embed="rId13" cstate="print"/>
            <a:srcRect/>
            <a:stretch>
              <a:fillRect/>
            </a:stretch>
          </p:blipFill>
          <p:spPr bwMode="auto">
            <a:xfrm>
              <a:off x="0" y="0"/>
              <a:ext cx="5760" cy="4320"/>
            </a:xfrm>
            <a:prstGeom prst="rect">
              <a:avLst/>
            </a:prstGeom>
            <a:noFill/>
            <a:ln w="9525">
              <a:noFill/>
              <a:miter lim="800000"/>
              <a:headEnd/>
              <a:tailEnd/>
            </a:ln>
          </p:spPr>
        </p:pic>
        <p:sp useBgFill="1">
          <p:nvSpPr>
            <p:cNvPr id="36877" name="Rectangle 13"/>
            <p:cNvSpPr>
              <a:spLocks noChangeArrowheads="1"/>
            </p:cNvSpPr>
            <p:nvPr userDrawn="1"/>
          </p:nvSpPr>
          <p:spPr bwMode="auto">
            <a:xfrm>
              <a:off x="4354" y="4109"/>
              <a:ext cx="286" cy="114"/>
            </a:xfrm>
            <a:prstGeom prst="rect">
              <a:avLst/>
            </a:prstGeom>
            <a:ln w="9525">
              <a:noFill/>
              <a:miter lim="800000"/>
              <a:headEnd/>
              <a:tailEnd/>
            </a:ln>
            <a:effectLst/>
          </p:spPr>
          <p:txBody>
            <a:bodyPr wrap="none" anchor="ctr"/>
            <a:lstStyle/>
            <a:p>
              <a:pPr>
                <a:defRPr/>
              </a:pPr>
              <a:endParaRPr lang="en-GB" dirty="0"/>
            </a:p>
          </p:txBody>
        </p:sp>
      </p:grpSp>
      <p:sp>
        <p:nvSpPr>
          <p:cNvPr id="1027" name="Rectangle 2"/>
          <p:cNvSpPr>
            <a:spLocks noGrp="1" noChangeArrowheads="1"/>
          </p:cNvSpPr>
          <p:nvPr>
            <p:ph type="title"/>
          </p:nvPr>
        </p:nvSpPr>
        <p:spPr bwMode="auto">
          <a:xfrm>
            <a:off x="146050" y="131763"/>
            <a:ext cx="420687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571500" y="2133600"/>
            <a:ext cx="8334375" cy="39909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Click to edit Master text styles</a:t>
            </a:r>
          </a:p>
          <a:p>
            <a:pPr lvl="2"/>
            <a:r>
              <a:rPr lang="en-GB" smtClean="0"/>
              <a:t>Click to edit Master text styles</a:t>
            </a:r>
          </a:p>
          <a:p>
            <a:pPr lvl="3"/>
            <a:r>
              <a:rPr lang="en-GB" smtClean="0"/>
              <a:t>Click to edit Master text styles</a:t>
            </a:r>
          </a:p>
          <a:p>
            <a:pPr lvl="4"/>
            <a:r>
              <a:rPr lang="en-GB" smtClean="0"/>
              <a:t>Click to edit Master text styles</a:t>
            </a:r>
          </a:p>
        </p:txBody>
      </p:sp>
    </p:spTree>
  </p:cSld>
  <p:clrMap bg1="lt1" tx1="dk1" bg2="lt2" tx2="dk2" accent1="accent1" accent2="accent2" accent3="accent3" accent4="accent4" accent5="accent5" accent6="accent6" hlink="hlink" folHlink="folHlink"/>
  <p:sldLayoutIdLst>
    <p:sldLayoutId id="2147483668" r:id="rId1"/>
    <p:sldLayoutId id="2147483667" r:id="rId2"/>
    <p:sldLayoutId id="2147483666"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Lst>
  <p:txStyles>
    <p:titleStyle>
      <a:lvl1pPr algn="l" rtl="0" eaLnBrk="0" fontAlgn="base" hangingPunct="0">
        <a:spcBef>
          <a:spcPct val="0"/>
        </a:spcBef>
        <a:spcAft>
          <a:spcPct val="0"/>
        </a:spcAft>
        <a:defRPr sz="3000">
          <a:solidFill>
            <a:schemeClr val="bg1"/>
          </a:solidFill>
          <a:latin typeface="+mj-lt"/>
          <a:ea typeface="+mj-ea"/>
          <a:cs typeface="+mj-cs"/>
        </a:defRPr>
      </a:lvl1pPr>
      <a:lvl2pPr algn="l" rtl="0" eaLnBrk="0" fontAlgn="base" hangingPunct="0">
        <a:spcBef>
          <a:spcPct val="0"/>
        </a:spcBef>
        <a:spcAft>
          <a:spcPct val="0"/>
        </a:spcAft>
        <a:defRPr sz="3000">
          <a:solidFill>
            <a:schemeClr val="bg1"/>
          </a:solidFill>
          <a:latin typeface="DefusedLight" pitchFamily="2" charset="0"/>
        </a:defRPr>
      </a:lvl2pPr>
      <a:lvl3pPr algn="l" rtl="0" eaLnBrk="0" fontAlgn="base" hangingPunct="0">
        <a:spcBef>
          <a:spcPct val="0"/>
        </a:spcBef>
        <a:spcAft>
          <a:spcPct val="0"/>
        </a:spcAft>
        <a:defRPr sz="3000">
          <a:solidFill>
            <a:schemeClr val="bg1"/>
          </a:solidFill>
          <a:latin typeface="DefusedLight" pitchFamily="2" charset="0"/>
        </a:defRPr>
      </a:lvl3pPr>
      <a:lvl4pPr algn="l" rtl="0" eaLnBrk="0" fontAlgn="base" hangingPunct="0">
        <a:spcBef>
          <a:spcPct val="0"/>
        </a:spcBef>
        <a:spcAft>
          <a:spcPct val="0"/>
        </a:spcAft>
        <a:defRPr sz="3000">
          <a:solidFill>
            <a:schemeClr val="bg1"/>
          </a:solidFill>
          <a:latin typeface="DefusedLight" pitchFamily="2" charset="0"/>
        </a:defRPr>
      </a:lvl4pPr>
      <a:lvl5pPr algn="l" rtl="0" eaLnBrk="0" fontAlgn="base" hangingPunct="0">
        <a:spcBef>
          <a:spcPct val="0"/>
        </a:spcBef>
        <a:spcAft>
          <a:spcPct val="0"/>
        </a:spcAft>
        <a:defRPr sz="3000">
          <a:solidFill>
            <a:schemeClr val="bg1"/>
          </a:solidFill>
          <a:latin typeface="DefusedLight" pitchFamily="2" charset="0"/>
        </a:defRPr>
      </a:lvl5pPr>
      <a:lvl6pPr marL="457200" algn="l" rtl="0" eaLnBrk="1" fontAlgn="base" hangingPunct="1">
        <a:spcBef>
          <a:spcPct val="0"/>
        </a:spcBef>
        <a:spcAft>
          <a:spcPct val="0"/>
        </a:spcAft>
        <a:defRPr sz="3000">
          <a:solidFill>
            <a:schemeClr val="bg1"/>
          </a:solidFill>
          <a:latin typeface="DefusedLight" pitchFamily="2" charset="0"/>
        </a:defRPr>
      </a:lvl6pPr>
      <a:lvl7pPr marL="914400" algn="l" rtl="0" eaLnBrk="1" fontAlgn="base" hangingPunct="1">
        <a:spcBef>
          <a:spcPct val="0"/>
        </a:spcBef>
        <a:spcAft>
          <a:spcPct val="0"/>
        </a:spcAft>
        <a:defRPr sz="3000">
          <a:solidFill>
            <a:schemeClr val="bg1"/>
          </a:solidFill>
          <a:latin typeface="DefusedLight" pitchFamily="2" charset="0"/>
        </a:defRPr>
      </a:lvl7pPr>
      <a:lvl8pPr marL="1371600" algn="l" rtl="0" eaLnBrk="1" fontAlgn="base" hangingPunct="1">
        <a:spcBef>
          <a:spcPct val="0"/>
        </a:spcBef>
        <a:spcAft>
          <a:spcPct val="0"/>
        </a:spcAft>
        <a:defRPr sz="3000">
          <a:solidFill>
            <a:schemeClr val="bg1"/>
          </a:solidFill>
          <a:latin typeface="DefusedLight" pitchFamily="2" charset="0"/>
        </a:defRPr>
      </a:lvl8pPr>
      <a:lvl9pPr marL="1828800" algn="l" rtl="0" eaLnBrk="1" fontAlgn="base" hangingPunct="1">
        <a:spcBef>
          <a:spcPct val="0"/>
        </a:spcBef>
        <a:spcAft>
          <a:spcPct val="0"/>
        </a:spcAft>
        <a:defRPr sz="3000">
          <a:solidFill>
            <a:schemeClr val="bg1"/>
          </a:solidFill>
          <a:latin typeface="DefusedLight" pitchFamily="2" charset="0"/>
        </a:defRPr>
      </a:lvl9pPr>
    </p:titleStyle>
    <p:bodyStyle>
      <a:lvl1pPr marL="269875" indent="-269875" algn="l" rtl="0" eaLnBrk="0" fontAlgn="base" hangingPunct="0">
        <a:spcBef>
          <a:spcPct val="20000"/>
        </a:spcBef>
        <a:spcAft>
          <a:spcPct val="0"/>
        </a:spcAft>
        <a:buChar char="•"/>
        <a:defRPr sz="2600">
          <a:solidFill>
            <a:srgbClr val="777777"/>
          </a:solidFill>
          <a:latin typeface="+mn-lt"/>
          <a:ea typeface="+mn-ea"/>
          <a:cs typeface="+mn-cs"/>
        </a:defRPr>
      </a:lvl1pPr>
      <a:lvl2pPr marL="825500" indent="-285750" algn="l" rtl="0" eaLnBrk="0" fontAlgn="base" hangingPunct="0">
        <a:spcBef>
          <a:spcPct val="20000"/>
        </a:spcBef>
        <a:spcAft>
          <a:spcPct val="0"/>
        </a:spcAft>
        <a:buChar char="•"/>
        <a:defRPr sz="2600">
          <a:solidFill>
            <a:srgbClr val="777777"/>
          </a:solidFill>
          <a:latin typeface="+mn-lt"/>
        </a:defRPr>
      </a:lvl2pPr>
      <a:lvl3pPr marL="1233488" indent="-228600" algn="l" rtl="0" eaLnBrk="0" fontAlgn="base" hangingPunct="0">
        <a:spcBef>
          <a:spcPct val="20000"/>
        </a:spcBef>
        <a:spcAft>
          <a:spcPct val="0"/>
        </a:spcAft>
        <a:buChar char="•"/>
        <a:defRPr sz="2400">
          <a:solidFill>
            <a:srgbClr val="777777"/>
          </a:solidFill>
          <a:latin typeface="+mn-lt"/>
        </a:defRPr>
      </a:lvl3pPr>
      <a:lvl4pPr marL="1641475" indent="-228600" algn="l" rtl="0" eaLnBrk="0" fontAlgn="base" hangingPunct="0">
        <a:spcBef>
          <a:spcPct val="20000"/>
        </a:spcBef>
        <a:spcAft>
          <a:spcPct val="0"/>
        </a:spcAft>
        <a:buChar char="–"/>
        <a:defRPr sz="2000">
          <a:solidFill>
            <a:srgbClr val="777777"/>
          </a:solidFill>
          <a:latin typeface="+mn-lt"/>
        </a:defRPr>
      </a:lvl4pPr>
      <a:lvl5pPr marL="2057400" indent="-228600" algn="l" rtl="0" eaLnBrk="0" fontAlgn="base" hangingPunct="0">
        <a:spcBef>
          <a:spcPct val="20000"/>
        </a:spcBef>
        <a:spcAft>
          <a:spcPct val="0"/>
        </a:spcAft>
        <a:buChar char="»"/>
        <a:defRPr sz="2000">
          <a:solidFill>
            <a:srgbClr val="777777"/>
          </a:solidFill>
          <a:latin typeface="+mn-lt"/>
        </a:defRPr>
      </a:lvl5pPr>
      <a:lvl6pPr marL="2514600" indent="-228600" algn="l" rtl="0" eaLnBrk="1" fontAlgn="base" hangingPunct="1">
        <a:spcBef>
          <a:spcPct val="20000"/>
        </a:spcBef>
        <a:spcAft>
          <a:spcPct val="0"/>
        </a:spcAft>
        <a:buChar char="»"/>
        <a:defRPr sz="2000">
          <a:solidFill>
            <a:srgbClr val="777777"/>
          </a:solidFill>
          <a:latin typeface="+mn-lt"/>
        </a:defRPr>
      </a:lvl6pPr>
      <a:lvl7pPr marL="2971800" indent="-228600" algn="l" rtl="0" eaLnBrk="1" fontAlgn="base" hangingPunct="1">
        <a:spcBef>
          <a:spcPct val="20000"/>
        </a:spcBef>
        <a:spcAft>
          <a:spcPct val="0"/>
        </a:spcAft>
        <a:buChar char="»"/>
        <a:defRPr sz="2000">
          <a:solidFill>
            <a:srgbClr val="777777"/>
          </a:solidFill>
          <a:latin typeface="+mn-lt"/>
        </a:defRPr>
      </a:lvl7pPr>
      <a:lvl8pPr marL="3429000" indent="-228600" algn="l" rtl="0" eaLnBrk="1" fontAlgn="base" hangingPunct="1">
        <a:spcBef>
          <a:spcPct val="20000"/>
        </a:spcBef>
        <a:spcAft>
          <a:spcPct val="0"/>
        </a:spcAft>
        <a:buChar char="»"/>
        <a:defRPr sz="2000">
          <a:solidFill>
            <a:srgbClr val="777777"/>
          </a:solidFill>
          <a:latin typeface="+mn-lt"/>
        </a:defRPr>
      </a:lvl8pPr>
      <a:lvl9pPr marL="3886200" indent="-228600" algn="l" rtl="0" eaLnBrk="1" fontAlgn="base" hangingPunct="1">
        <a:spcBef>
          <a:spcPct val="20000"/>
        </a:spcBef>
        <a:spcAft>
          <a:spcPct val="0"/>
        </a:spcAft>
        <a:buChar char="»"/>
        <a:defRPr sz="20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ukjournals.mimas.ac.uk/"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6"/>
          <p:cNvSpPr txBox="1">
            <a:spLocks noChangeArrowheads="1"/>
          </p:cNvSpPr>
          <p:nvPr/>
        </p:nvSpPr>
        <p:spPr bwMode="auto">
          <a:xfrm>
            <a:off x="176213" y="2942897"/>
            <a:ext cx="4968875" cy="3539430"/>
          </a:xfrm>
          <a:prstGeom prst="rect">
            <a:avLst/>
          </a:prstGeom>
          <a:noFill/>
          <a:ln w="9525">
            <a:noFill/>
            <a:miter lim="800000"/>
            <a:headEnd/>
            <a:tailEnd/>
          </a:ln>
        </p:spPr>
        <p:txBody>
          <a:bodyPr wrap="square">
            <a:spAutoFit/>
          </a:bodyPr>
          <a:lstStyle/>
          <a:p>
            <a:endParaRPr lang="en-GB" sz="2400" b="1" dirty="0" smtClean="0">
              <a:solidFill>
                <a:srgbClr val="777777"/>
              </a:solidFill>
              <a:latin typeface="DefusedLight" pitchFamily="2" charset="0"/>
            </a:endParaRPr>
          </a:p>
          <a:p>
            <a:endParaRPr lang="en-GB" sz="2400" b="1" dirty="0" smtClean="0">
              <a:solidFill>
                <a:srgbClr val="777777"/>
              </a:solidFill>
              <a:latin typeface="DefusedLight" pitchFamily="2" charset="0"/>
            </a:endParaRPr>
          </a:p>
          <a:p>
            <a:r>
              <a:rPr lang="en-GB" sz="2000" b="1" dirty="0" smtClean="0">
                <a:solidFill>
                  <a:srgbClr val="777777"/>
                </a:solidFill>
                <a:latin typeface="DefusedLight" pitchFamily="2" charset="0"/>
              </a:rPr>
              <a:t>Dr Hazel </a:t>
            </a:r>
            <a:r>
              <a:rPr lang="en-GB" sz="2000" b="1" dirty="0">
                <a:solidFill>
                  <a:srgbClr val="777777"/>
                </a:solidFill>
                <a:latin typeface="DefusedLight" pitchFamily="2" charset="0"/>
              </a:rPr>
              <a:t>Woodward</a:t>
            </a:r>
            <a:br>
              <a:rPr lang="en-GB" sz="2000" b="1" dirty="0">
                <a:solidFill>
                  <a:srgbClr val="777777"/>
                </a:solidFill>
                <a:latin typeface="DefusedLight" pitchFamily="2" charset="0"/>
              </a:rPr>
            </a:br>
            <a:endParaRPr lang="en-GB" sz="2000" b="1" dirty="0" smtClean="0">
              <a:solidFill>
                <a:srgbClr val="777777"/>
              </a:solidFill>
              <a:latin typeface="DefusedLight" pitchFamily="2" charset="0"/>
            </a:endParaRPr>
          </a:p>
          <a:p>
            <a:r>
              <a:rPr lang="en-GB" sz="2000" b="1" dirty="0" smtClean="0">
                <a:solidFill>
                  <a:srgbClr val="777777"/>
                </a:solidFill>
                <a:latin typeface="DefusedLight" pitchFamily="2" charset="0"/>
              </a:rPr>
              <a:t>University </a:t>
            </a:r>
            <a:r>
              <a:rPr lang="en-GB" sz="2000" b="1" dirty="0">
                <a:solidFill>
                  <a:srgbClr val="777777"/>
                </a:solidFill>
                <a:latin typeface="DefusedLight" pitchFamily="2" charset="0"/>
              </a:rPr>
              <a:t>Librarian </a:t>
            </a:r>
            <a:r>
              <a:rPr lang="en-GB" sz="2000" b="1" dirty="0" smtClean="0">
                <a:solidFill>
                  <a:srgbClr val="777777"/>
                </a:solidFill>
                <a:latin typeface="DefusedLight" pitchFamily="2" charset="0"/>
              </a:rPr>
              <a:t> </a:t>
            </a:r>
          </a:p>
          <a:p>
            <a:r>
              <a:rPr lang="en-GB" sz="2000" b="1" dirty="0" smtClean="0">
                <a:solidFill>
                  <a:srgbClr val="777777"/>
                </a:solidFill>
                <a:latin typeface="DefusedLight" pitchFamily="2" charset="0"/>
              </a:rPr>
              <a:t>&amp; Director of Cranfield Press</a:t>
            </a:r>
            <a:endParaRPr lang="en-GB" sz="2000" b="1" dirty="0">
              <a:solidFill>
                <a:srgbClr val="777777"/>
              </a:solidFill>
              <a:latin typeface="DefusedLight" pitchFamily="2" charset="0"/>
            </a:endParaRPr>
          </a:p>
          <a:p>
            <a:endParaRPr lang="en-GB" sz="2000" b="1" dirty="0" smtClean="0">
              <a:solidFill>
                <a:srgbClr val="777777"/>
              </a:solidFill>
              <a:latin typeface="DefusedLight" pitchFamily="2" charset="0"/>
            </a:endParaRPr>
          </a:p>
          <a:p>
            <a:r>
              <a:rPr lang="en-GB" sz="2000" b="1" dirty="0" smtClean="0">
                <a:solidFill>
                  <a:srgbClr val="777777"/>
                </a:solidFill>
                <a:latin typeface="DefusedLight" pitchFamily="2" charset="0"/>
              </a:rPr>
              <a:t>Cranfield </a:t>
            </a:r>
            <a:r>
              <a:rPr lang="en-GB" sz="2000" b="1" dirty="0">
                <a:solidFill>
                  <a:srgbClr val="777777"/>
                </a:solidFill>
                <a:latin typeface="DefusedLight" pitchFamily="2" charset="0"/>
              </a:rPr>
              <a:t>University</a:t>
            </a:r>
          </a:p>
          <a:p>
            <a:endParaRPr lang="en-GB" sz="2000" dirty="0">
              <a:solidFill>
                <a:srgbClr val="777777"/>
              </a:solidFill>
              <a:latin typeface="DefusedLight" pitchFamily="2" charset="0"/>
            </a:endParaRPr>
          </a:p>
          <a:p>
            <a:r>
              <a:rPr lang="en-GB" i="1" dirty="0">
                <a:solidFill>
                  <a:srgbClr val="777777"/>
                </a:solidFill>
                <a:latin typeface="DefusedLight" pitchFamily="2" charset="0"/>
              </a:rPr>
              <a:t>Presentation to </a:t>
            </a:r>
            <a:r>
              <a:rPr lang="en-GB" i="1" dirty="0" smtClean="0">
                <a:solidFill>
                  <a:srgbClr val="777777"/>
                </a:solidFill>
                <a:latin typeface="DefusedLight" pitchFamily="2" charset="0"/>
              </a:rPr>
              <a:t>the EKUAL Conference, Turkey, May 2011</a:t>
            </a:r>
            <a:endParaRPr lang="en-GB" i="1" dirty="0">
              <a:solidFill>
                <a:srgbClr val="777777"/>
              </a:solidFill>
              <a:latin typeface="DefusedLight" pitchFamily="2" charset="0"/>
            </a:endParaRPr>
          </a:p>
        </p:txBody>
      </p:sp>
      <p:sp>
        <p:nvSpPr>
          <p:cNvPr id="15362" name="Rectangle 10"/>
          <p:cNvSpPr>
            <a:spLocks noGrp="1" noChangeArrowheads="1"/>
          </p:cNvSpPr>
          <p:nvPr>
            <p:ph type="ctrTitle"/>
          </p:nvPr>
        </p:nvSpPr>
        <p:spPr/>
        <p:txBody>
          <a:bodyPr/>
          <a:lstStyle/>
          <a:p>
            <a:r>
              <a:rPr lang="en-GB" smtClean="0"/>
              <a:t>Library consortia: </a:t>
            </a:r>
            <a:br>
              <a:rPr lang="en-GB" smtClean="0"/>
            </a:br>
            <a:r>
              <a:rPr lang="en-GB" smtClean="0"/>
              <a:t>a power in the land</a:t>
            </a:r>
            <a:endParaRPr lang="en-GB" dirty="0" smtClean="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ICOLC Statement</a:t>
            </a:r>
            <a:endParaRPr lang="en-US" dirty="0"/>
          </a:p>
        </p:txBody>
      </p:sp>
      <p:sp>
        <p:nvSpPr>
          <p:cNvPr id="3" name="Content Placeholder 2"/>
          <p:cNvSpPr>
            <a:spLocks noGrp="1"/>
          </p:cNvSpPr>
          <p:nvPr>
            <p:ph sz="half" idx="1"/>
          </p:nvPr>
        </p:nvSpPr>
        <p:spPr>
          <a:xfrm>
            <a:off x="571500" y="2312276"/>
            <a:ext cx="8015452" cy="3812299"/>
          </a:xfrm>
        </p:spPr>
        <p:txBody>
          <a:bodyPr/>
          <a:lstStyle/>
          <a:p>
            <a:pPr algn="ctr">
              <a:buNone/>
            </a:pPr>
            <a:r>
              <a:rPr lang="en-GB" sz="2000" b="1" dirty="0" smtClean="0"/>
              <a:t>Statement on the global economic crisis and its impact in </a:t>
            </a:r>
            <a:r>
              <a:rPr lang="en-GB" sz="2000" b="1" dirty="0" err="1" smtClean="0"/>
              <a:t>consortial</a:t>
            </a:r>
            <a:r>
              <a:rPr lang="en-GB" sz="2000" b="1" dirty="0" smtClean="0"/>
              <a:t> licenses (2009)</a:t>
            </a:r>
          </a:p>
          <a:p>
            <a:pPr>
              <a:buNone/>
            </a:pPr>
            <a:r>
              <a:rPr lang="en-GB" sz="2000" dirty="0" smtClean="0"/>
              <a:t>	</a:t>
            </a:r>
          </a:p>
          <a:p>
            <a:pPr>
              <a:buNone/>
            </a:pPr>
            <a:r>
              <a:rPr lang="en-GB" sz="2000" dirty="0" smtClean="0"/>
              <a:t>	</a:t>
            </a:r>
            <a:r>
              <a:rPr lang="en-GB" sz="1800" dirty="0" smtClean="0"/>
              <a:t>“We expect significant and widespread cuts in budget levels for libraries and consortia”</a:t>
            </a:r>
          </a:p>
          <a:p>
            <a:pPr>
              <a:buNone/>
            </a:pPr>
            <a:r>
              <a:rPr lang="en-GB" sz="1800" dirty="0" smtClean="0"/>
              <a:t>	“These cuts will be prolonged”</a:t>
            </a:r>
          </a:p>
          <a:p>
            <a:pPr>
              <a:buNone/>
            </a:pPr>
            <a:r>
              <a:rPr lang="en-GB" sz="1800" dirty="0" smtClean="0"/>
              <a:t>	“Library consortia are uniquely positioned to be the most effective and efficient means to preserve the customer base for publishers and create solutions that provide the greatest good for the greatest number. By working together, publishers and consortia can create the most effective pricing and renewal options and maintain the broadest base of subscribing libraries and services”</a:t>
            </a:r>
          </a:p>
          <a:p>
            <a:endParaRPr lang="en-US" sz="2000" dirty="0"/>
          </a:p>
        </p:txBody>
      </p:sp>
      <p:pic>
        <p:nvPicPr>
          <p:cNvPr id="5" name="Content Placeholder 4" descr="icolc.jpg"/>
          <p:cNvPicPr>
            <a:picLocks noGrp="1" noChangeAspect="1"/>
          </p:cNvPicPr>
          <p:nvPr>
            <p:ph sz="half" idx="2"/>
          </p:nvPr>
        </p:nvPicPr>
        <p:blipFill>
          <a:blip r:embed="rId2" cstate="print"/>
          <a:stretch>
            <a:fillRect/>
          </a:stretch>
        </p:blipFill>
        <p:spPr>
          <a:xfrm>
            <a:off x="3993931" y="1019504"/>
            <a:ext cx="2690648" cy="77776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changing face of consortia licensing</a:t>
            </a:r>
            <a:endParaRPr lang="en-US" dirty="0"/>
          </a:p>
        </p:txBody>
      </p:sp>
      <p:pic>
        <p:nvPicPr>
          <p:cNvPr id="5" name="Content Placeholder 4" descr="value%20for%20money.jpg"/>
          <p:cNvPicPr>
            <a:picLocks noGrp="1" noChangeAspect="1"/>
          </p:cNvPicPr>
          <p:nvPr>
            <p:ph sz="half" idx="1"/>
          </p:nvPr>
        </p:nvPicPr>
        <p:blipFill>
          <a:blip r:embed="rId2" cstate="print"/>
          <a:stretch>
            <a:fillRect/>
          </a:stretch>
        </p:blipFill>
        <p:spPr>
          <a:xfrm>
            <a:off x="571500" y="2837793"/>
            <a:ext cx="2791810" cy="2735924"/>
          </a:xfrm>
        </p:spPr>
      </p:pic>
      <p:sp>
        <p:nvSpPr>
          <p:cNvPr id="4" name="Content Placeholder 3"/>
          <p:cNvSpPr>
            <a:spLocks noGrp="1"/>
          </p:cNvSpPr>
          <p:nvPr>
            <p:ph sz="half" idx="2"/>
          </p:nvPr>
        </p:nvSpPr>
        <p:spPr>
          <a:xfrm>
            <a:off x="3857298" y="2017986"/>
            <a:ext cx="5048578" cy="4106589"/>
          </a:xfrm>
        </p:spPr>
        <p:txBody>
          <a:bodyPr/>
          <a:lstStyle/>
          <a:p>
            <a:r>
              <a:rPr lang="en-GB" sz="1800" dirty="0" smtClean="0"/>
              <a:t>Many consortia are finding the “big deals” for e-journals are becoming unaffordable</a:t>
            </a:r>
          </a:p>
          <a:p>
            <a:r>
              <a:rPr lang="en-GB" sz="1800" dirty="0" smtClean="0"/>
              <a:t>They are approaching publishers to request more flexibility</a:t>
            </a:r>
          </a:p>
          <a:p>
            <a:r>
              <a:rPr lang="en-GB" sz="1800" dirty="0" smtClean="0"/>
              <a:t>Flexible pricing that offers customers real options, including the ability to reduce expenditure without disproportionate loss of content:</a:t>
            </a:r>
          </a:p>
          <a:p>
            <a:pPr lvl="1"/>
            <a:r>
              <a:rPr lang="en-GB" sz="1800" dirty="0" smtClean="0"/>
              <a:t>Real price reductions</a:t>
            </a:r>
          </a:p>
          <a:p>
            <a:pPr lvl="1"/>
            <a:r>
              <a:rPr lang="en-GB" sz="1800" dirty="0" smtClean="0"/>
              <a:t>Trade features for price</a:t>
            </a:r>
          </a:p>
          <a:p>
            <a:pPr lvl="1"/>
            <a:r>
              <a:rPr lang="en-GB" sz="1800" dirty="0" smtClean="0"/>
              <a:t>Multi-year deals – opt outs</a:t>
            </a:r>
          </a:p>
          <a:p>
            <a:pPr lvl="1"/>
            <a:r>
              <a:rPr lang="en-GB" sz="1800" dirty="0" smtClean="0"/>
              <a:t>Flexible payment options</a:t>
            </a:r>
            <a:endParaRPr lang="en-US"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GB" dirty="0" smtClean="0"/>
              <a:t>What is wrong with the big deal?</a:t>
            </a:r>
            <a:endParaRPr lang="en-US" dirty="0"/>
          </a:p>
        </p:txBody>
      </p:sp>
      <p:sp>
        <p:nvSpPr>
          <p:cNvPr id="5123" name="Rectangle 3"/>
          <p:cNvSpPr>
            <a:spLocks noGrp="1" noChangeArrowheads="1"/>
          </p:cNvSpPr>
          <p:nvPr>
            <p:ph sz="half" idx="1"/>
          </p:nvPr>
        </p:nvSpPr>
        <p:spPr/>
        <p:txBody>
          <a:bodyPr>
            <a:normAutofit fontScale="85000" lnSpcReduction="10000"/>
          </a:bodyPr>
          <a:lstStyle/>
          <a:p>
            <a:pPr>
              <a:lnSpc>
                <a:spcPct val="90000"/>
              </a:lnSpc>
            </a:pPr>
            <a:r>
              <a:rPr lang="en-GB" sz="2800" b="1" dirty="0"/>
              <a:t>Journals and the </a:t>
            </a:r>
            <a:r>
              <a:rPr lang="en-GB" sz="2800" b="1" dirty="0" smtClean="0"/>
              <a:t>“big deals”</a:t>
            </a:r>
            <a:endParaRPr lang="en-GB" sz="2800" dirty="0"/>
          </a:p>
          <a:p>
            <a:pPr lvl="1">
              <a:lnSpc>
                <a:spcPct val="90000"/>
              </a:lnSpc>
            </a:pPr>
            <a:endParaRPr lang="en-GB" sz="2400" dirty="0" smtClean="0"/>
          </a:p>
          <a:p>
            <a:pPr lvl="1">
              <a:lnSpc>
                <a:spcPct val="90000"/>
              </a:lnSpc>
            </a:pPr>
            <a:r>
              <a:rPr lang="en-GB" sz="2400" dirty="0" smtClean="0"/>
              <a:t>e-journal big deals are consuming an ever increasing proportion </a:t>
            </a:r>
          </a:p>
          <a:p>
            <a:pPr lvl="1">
              <a:lnSpc>
                <a:spcPct val="90000"/>
              </a:lnSpc>
              <a:buNone/>
            </a:pPr>
            <a:r>
              <a:rPr lang="en-GB" sz="2400" dirty="0" smtClean="0"/>
              <a:t>	of the acquisition budget</a:t>
            </a:r>
          </a:p>
          <a:p>
            <a:pPr lvl="1">
              <a:lnSpc>
                <a:spcPct val="90000"/>
              </a:lnSpc>
            </a:pPr>
            <a:r>
              <a:rPr lang="en-GB" sz="2400" dirty="0" smtClean="0"/>
              <a:t>larger publishers are flourishing at the expense of smaller publishers</a:t>
            </a:r>
          </a:p>
          <a:p>
            <a:pPr lvl="1">
              <a:lnSpc>
                <a:spcPct val="90000"/>
              </a:lnSpc>
            </a:pPr>
            <a:r>
              <a:rPr lang="en-GB" sz="2400" dirty="0" smtClean="0"/>
              <a:t>impact of the ‘big deal’ with year-on-year price increases &amp; difficulty of making cancellations</a:t>
            </a:r>
            <a:endParaRPr lang="en-GB" sz="2400" dirty="0"/>
          </a:p>
          <a:p>
            <a:pPr>
              <a:lnSpc>
                <a:spcPct val="90000"/>
              </a:lnSpc>
            </a:pPr>
            <a:endParaRPr lang="en-GB" sz="2800" dirty="0" smtClean="0"/>
          </a:p>
          <a:p>
            <a:pPr>
              <a:lnSpc>
                <a:spcPct val="90000"/>
              </a:lnSpc>
            </a:pPr>
            <a:endParaRPr lang="en-GB" sz="2800" dirty="0" smtClean="0"/>
          </a:p>
          <a:p>
            <a:pPr lvl="1">
              <a:lnSpc>
                <a:spcPct val="90000"/>
              </a:lnSpc>
            </a:pPr>
            <a:endParaRPr lang="en-US" sz="2400" dirty="0"/>
          </a:p>
        </p:txBody>
      </p:sp>
      <p:pic>
        <p:nvPicPr>
          <p:cNvPr id="5" name="Content Placeholder 4" descr="journal2sg.gif"/>
          <p:cNvPicPr>
            <a:picLocks noGrp="1" noChangeAspect="1"/>
          </p:cNvPicPr>
          <p:nvPr>
            <p:ph sz="half" idx="2"/>
          </p:nvPr>
        </p:nvPicPr>
        <p:blipFill>
          <a:blip r:embed="rId2" cstate="print"/>
          <a:stretch>
            <a:fillRect/>
          </a:stretch>
        </p:blipFill>
        <p:spPr>
          <a:xfrm>
            <a:off x="5307724" y="2354317"/>
            <a:ext cx="3468413" cy="306442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 consortia cancelling big deals?</a:t>
            </a:r>
            <a:endParaRPr lang="en-US" dirty="0"/>
          </a:p>
        </p:txBody>
      </p:sp>
      <p:sp>
        <p:nvSpPr>
          <p:cNvPr id="3" name="Content Placeholder 2"/>
          <p:cNvSpPr>
            <a:spLocks noGrp="1"/>
          </p:cNvSpPr>
          <p:nvPr>
            <p:ph sz="half" idx="1"/>
          </p:nvPr>
        </p:nvSpPr>
        <p:spPr>
          <a:xfrm>
            <a:off x="571500" y="2133600"/>
            <a:ext cx="4673162" cy="3990975"/>
          </a:xfrm>
        </p:spPr>
        <p:txBody>
          <a:bodyPr/>
          <a:lstStyle/>
          <a:p>
            <a:r>
              <a:rPr lang="en-GB" sz="2000" dirty="0" smtClean="0"/>
              <a:t>At March 2011 ICOLC meeting in Austin, Texas it was agreed to undertake a journal cancellation survey</a:t>
            </a:r>
          </a:p>
          <a:p>
            <a:pPr lvl="1"/>
            <a:r>
              <a:rPr lang="en-GB" sz="1600" dirty="0" smtClean="0"/>
              <a:t>How many packages have you already cancelled/ reduced?</a:t>
            </a:r>
          </a:p>
          <a:p>
            <a:pPr lvl="1"/>
            <a:r>
              <a:rPr lang="en-GB" sz="1600" dirty="0" smtClean="0"/>
              <a:t>% reduction in spend</a:t>
            </a:r>
          </a:p>
          <a:p>
            <a:pPr lvl="1"/>
            <a:r>
              <a:rPr lang="en-GB" sz="1600" dirty="0" smtClean="0"/>
              <a:t>% reduction in number of titles</a:t>
            </a:r>
          </a:p>
          <a:p>
            <a:pPr lvl="1"/>
            <a:r>
              <a:rPr lang="en-GB" sz="1600" dirty="0" smtClean="0"/>
              <a:t>Did you replace this with title-by-title purchasing from same publisher?</a:t>
            </a:r>
          </a:p>
          <a:p>
            <a:pPr lvl="1"/>
            <a:r>
              <a:rPr lang="en-GB" sz="1600" dirty="0" smtClean="0"/>
              <a:t>How many packages do you plan to reduce of cancel at next renewal?</a:t>
            </a:r>
          </a:p>
          <a:p>
            <a:r>
              <a:rPr lang="en-GB" sz="2000" dirty="0" smtClean="0"/>
              <a:t>The results will be presented at the Autumn ICOLC meeting in Istanbul</a:t>
            </a:r>
            <a:endParaRPr lang="en-US" sz="2000" dirty="0"/>
          </a:p>
        </p:txBody>
      </p:sp>
      <p:pic>
        <p:nvPicPr>
          <p:cNvPr id="5" name="Content Placeholder 4" descr="istanbul1.jpg"/>
          <p:cNvPicPr>
            <a:picLocks noGrp="1" noChangeAspect="1"/>
          </p:cNvPicPr>
          <p:nvPr>
            <p:ph sz="half" idx="2"/>
          </p:nvPr>
        </p:nvPicPr>
        <p:blipFill>
          <a:blip r:embed="rId2" cstate="print"/>
          <a:stretch>
            <a:fillRect/>
          </a:stretch>
        </p:blipFill>
        <p:spPr>
          <a:xfrm>
            <a:off x="5654566" y="2186152"/>
            <a:ext cx="3251309" cy="331962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Consortia and e-books</a:t>
            </a:r>
            <a:endParaRPr lang="en-US" dirty="0"/>
          </a:p>
        </p:txBody>
      </p:sp>
      <p:pic>
        <p:nvPicPr>
          <p:cNvPr id="5" name="Content Placeholder 4" descr="library_books.jpg"/>
          <p:cNvPicPr>
            <a:picLocks noGrp="1" noChangeAspect="1"/>
          </p:cNvPicPr>
          <p:nvPr>
            <p:ph sz="half" idx="1"/>
          </p:nvPr>
        </p:nvPicPr>
        <p:blipFill>
          <a:blip r:embed="rId2" cstate="print"/>
          <a:stretch>
            <a:fillRect/>
          </a:stretch>
        </p:blipFill>
        <p:spPr>
          <a:xfrm>
            <a:off x="571500" y="2312276"/>
            <a:ext cx="3317875" cy="3289737"/>
          </a:xfrm>
        </p:spPr>
      </p:pic>
      <p:sp>
        <p:nvSpPr>
          <p:cNvPr id="4" name="Content Placeholder 3"/>
          <p:cNvSpPr>
            <a:spLocks noGrp="1"/>
          </p:cNvSpPr>
          <p:nvPr>
            <p:ph sz="half" idx="2"/>
          </p:nvPr>
        </p:nvSpPr>
        <p:spPr>
          <a:xfrm>
            <a:off x="4172608" y="2133600"/>
            <a:ext cx="4733268" cy="3990975"/>
          </a:xfrm>
        </p:spPr>
        <p:txBody>
          <a:bodyPr/>
          <a:lstStyle/>
          <a:p>
            <a:pPr lvl="1">
              <a:lnSpc>
                <a:spcPct val="90000"/>
              </a:lnSpc>
              <a:buNone/>
            </a:pPr>
            <a:endParaRPr lang="en-GB" sz="2000" dirty="0" smtClean="0"/>
          </a:p>
          <a:p>
            <a:pPr>
              <a:lnSpc>
                <a:spcPct val="90000"/>
              </a:lnSpc>
            </a:pPr>
            <a:r>
              <a:rPr lang="en-GB" sz="2000" dirty="0" smtClean="0"/>
              <a:t>Library book purchasing has reduced over a number of years</a:t>
            </a:r>
          </a:p>
          <a:p>
            <a:pPr>
              <a:lnSpc>
                <a:spcPct val="90000"/>
              </a:lnSpc>
            </a:pPr>
            <a:r>
              <a:rPr lang="en-GB" sz="2000" dirty="0" smtClean="0"/>
              <a:t>Many librarians think it is time to reverse this trend</a:t>
            </a:r>
          </a:p>
          <a:p>
            <a:pPr>
              <a:lnSpc>
                <a:spcPct val="90000"/>
              </a:lnSpc>
            </a:pPr>
            <a:r>
              <a:rPr lang="en-GB" sz="2000" dirty="0" smtClean="0"/>
              <a:t>Is it time for a radical re-think? (Kent Study: 40% of printed books had never circulated during 6 year period)</a:t>
            </a:r>
          </a:p>
          <a:p>
            <a:pPr>
              <a:lnSpc>
                <a:spcPct val="90000"/>
              </a:lnSpc>
            </a:pPr>
            <a:r>
              <a:rPr lang="en-GB" sz="2000" dirty="0" smtClean="0"/>
              <a:t>Are e-books the future? CIBER study shows the outlook for e-books is strong</a:t>
            </a:r>
          </a:p>
          <a:p>
            <a:pPr>
              <a:lnSpc>
                <a:spcPct val="90000"/>
              </a:lnSpc>
            </a:pPr>
            <a:r>
              <a:rPr lang="en-GB" sz="2000" dirty="0" smtClean="0"/>
              <a:t>New opportunities - customer-driven e-book purchasing</a:t>
            </a:r>
          </a:p>
          <a:p>
            <a:endParaRPr lang="en-US" sz="2000" dirty="0" smtClean="0"/>
          </a:p>
          <a:p>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Consortia and </a:t>
            </a:r>
            <a:br>
              <a:rPr lang="en-GB" dirty="0" smtClean="0"/>
            </a:br>
            <a:r>
              <a:rPr lang="en-GB" dirty="0" smtClean="0"/>
              <a:t>e-databases</a:t>
            </a:r>
            <a:endParaRPr lang="en-US" dirty="0"/>
          </a:p>
        </p:txBody>
      </p:sp>
      <p:sp>
        <p:nvSpPr>
          <p:cNvPr id="6" name="Content Placeholder 5"/>
          <p:cNvSpPr>
            <a:spLocks noGrp="1"/>
          </p:cNvSpPr>
          <p:nvPr>
            <p:ph sz="half" idx="2"/>
          </p:nvPr>
        </p:nvSpPr>
        <p:spPr>
          <a:xfrm>
            <a:off x="4000496" y="1785926"/>
            <a:ext cx="4686304" cy="4714908"/>
          </a:xfrm>
        </p:spPr>
        <p:txBody>
          <a:bodyPr>
            <a:normAutofit/>
          </a:bodyPr>
          <a:lstStyle/>
          <a:p>
            <a:endParaRPr lang="en-GB" sz="2400" b="1" dirty="0" smtClean="0"/>
          </a:p>
          <a:p>
            <a:endParaRPr lang="en-GB" sz="2400" b="1" dirty="0" smtClean="0"/>
          </a:p>
          <a:p>
            <a:r>
              <a:rPr lang="en-GB" sz="2000" b="1" dirty="0" smtClean="0"/>
              <a:t>Abstracting &amp; indexing services</a:t>
            </a:r>
          </a:p>
          <a:p>
            <a:pPr lvl="1"/>
            <a:r>
              <a:rPr lang="en-GB" sz="2000" dirty="0" smtClean="0"/>
              <a:t>Internet search engines are the first port of call for students &amp; researchers (CIBER, 2008; BL 2009)</a:t>
            </a:r>
          </a:p>
          <a:p>
            <a:pPr lvl="1"/>
            <a:r>
              <a:rPr lang="en-GB" sz="2000" dirty="0" smtClean="0"/>
              <a:t>Google Scholar – utilising metadata from publishers &amp; libraries – impact on A&amp;I databases</a:t>
            </a:r>
          </a:p>
          <a:p>
            <a:endParaRPr lang="en-GB" dirty="0" smtClean="0"/>
          </a:p>
          <a:p>
            <a:endParaRPr lang="en-US" dirty="0"/>
          </a:p>
        </p:txBody>
      </p:sp>
      <p:pic>
        <p:nvPicPr>
          <p:cNvPr id="8" name="Content Placeholder 7" descr="google-beta.jpg"/>
          <p:cNvPicPr>
            <a:picLocks noGrp="1" noChangeAspect="1"/>
          </p:cNvPicPr>
          <p:nvPr>
            <p:ph sz="half" idx="1"/>
          </p:nvPr>
        </p:nvPicPr>
        <p:blipFill>
          <a:blip r:embed="rId2" cstate="print"/>
          <a:stretch>
            <a:fillRect/>
          </a:stretch>
        </p:blipFill>
        <p:spPr>
          <a:xfrm>
            <a:off x="252248" y="2953406"/>
            <a:ext cx="3552497" cy="254350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power of consortia</a:t>
            </a:r>
            <a:endParaRPr lang="en-US" dirty="0"/>
          </a:p>
        </p:txBody>
      </p:sp>
      <p:sp>
        <p:nvSpPr>
          <p:cNvPr id="3" name="Content Placeholder 2"/>
          <p:cNvSpPr>
            <a:spLocks noGrp="1"/>
          </p:cNvSpPr>
          <p:nvPr>
            <p:ph sz="half" idx="1"/>
          </p:nvPr>
        </p:nvSpPr>
        <p:spPr>
          <a:xfrm>
            <a:off x="571500" y="2606566"/>
            <a:ext cx="4090988" cy="3518009"/>
          </a:xfrm>
        </p:spPr>
        <p:txBody>
          <a:bodyPr/>
          <a:lstStyle/>
          <a:p>
            <a:r>
              <a:rPr lang="en-GB" sz="2000" dirty="0" smtClean="0"/>
              <a:t>Despite the gloomy economic outlook there is no doubt that library consortia are a powerful voice for libraries and librarians</a:t>
            </a:r>
          </a:p>
          <a:p>
            <a:r>
              <a:rPr lang="en-GB" sz="2000" dirty="0" smtClean="0"/>
              <a:t>Publishers take heed of consortia and the ICOLC voice is listened to</a:t>
            </a:r>
          </a:p>
          <a:p>
            <a:r>
              <a:rPr lang="en-GB" sz="2000" dirty="0" smtClean="0"/>
              <a:t>We are all much stronger standing together - than standing alone</a:t>
            </a:r>
            <a:endParaRPr lang="en-US" sz="2000" dirty="0"/>
          </a:p>
        </p:txBody>
      </p:sp>
      <p:pic>
        <p:nvPicPr>
          <p:cNvPr id="5" name="Content Placeholder 4" descr="j0260116.gif"/>
          <p:cNvPicPr>
            <a:picLocks noGrp="1" noChangeAspect="1"/>
          </p:cNvPicPr>
          <p:nvPr>
            <p:ph sz="half" idx="2"/>
          </p:nvPr>
        </p:nvPicPr>
        <p:blipFill>
          <a:blip r:embed="rId2" cstate="print"/>
          <a:stretch>
            <a:fillRect/>
          </a:stretch>
        </p:blipFill>
        <p:spPr>
          <a:xfrm>
            <a:off x="4845269" y="2680137"/>
            <a:ext cx="3668110" cy="295340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Value added services from consortia – JISC Collections</a:t>
            </a:r>
            <a:endParaRPr lang="en-US" dirty="0"/>
          </a:p>
        </p:txBody>
      </p:sp>
      <p:sp>
        <p:nvSpPr>
          <p:cNvPr id="3" name="Content Placeholder 2"/>
          <p:cNvSpPr>
            <a:spLocks noGrp="1"/>
          </p:cNvSpPr>
          <p:nvPr>
            <p:ph sz="half" idx="1"/>
          </p:nvPr>
        </p:nvSpPr>
        <p:spPr>
          <a:xfrm>
            <a:off x="571500" y="2564524"/>
            <a:ext cx="4090988" cy="3560051"/>
          </a:xfrm>
        </p:spPr>
        <p:txBody>
          <a:bodyPr/>
          <a:lstStyle/>
          <a:p>
            <a:r>
              <a:rPr lang="en-GB" sz="2000" dirty="0" smtClean="0"/>
              <a:t>In addition to licensing content, JISC Collections provide a range of other value added services</a:t>
            </a:r>
          </a:p>
          <a:p>
            <a:pPr lvl="1"/>
            <a:r>
              <a:rPr lang="en-GB" sz="2000" dirty="0" smtClean="0"/>
              <a:t>Research projects &amp; studies</a:t>
            </a:r>
          </a:p>
          <a:p>
            <a:pPr lvl="1"/>
            <a:r>
              <a:rPr lang="en-GB" sz="2000" dirty="0" smtClean="0"/>
              <a:t>Content delivery services</a:t>
            </a:r>
          </a:p>
          <a:p>
            <a:pPr lvl="1"/>
            <a:r>
              <a:rPr lang="en-GB" sz="2000" dirty="0" smtClean="0"/>
              <a:t>Services to libraries</a:t>
            </a:r>
          </a:p>
          <a:p>
            <a:pPr lvl="1"/>
            <a:r>
              <a:rPr lang="en-GB" sz="2000" dirty="0" smtClean="0"/>
              <a:t>Collaborative project with publishers</a:t>
            </a:r>
            <a:endParaRPr lang="en-US" sz="2000" dirty="0" smtClean="0"/>
          </a:p>
          <a:p>
            <a:endParaRPr lang="en-US" sz="2000" dirty="0"/>
          </a:p>
        </p:txBody>
      </p:sp>
      <p:pic>
        <p:nvPicPr>
          <p:cNvPr id="5" name="Content Placeholder 5" descr="value_main02.jpg"/>
          <p:cNvPicPr>
            <a:picLocks noGrp="1" noChangeAspect="1"/>
          </p:cNvPicPr>
          <p:nvPr>
            <p:ph sz="half" idx="2"/>
          </p:nvPr>
        </p:nvPicPr>
        <p:blipFill>
          <a:blip r:embed="rId2" cstate="print"/>
          <a:srcRect/>
          <a:stretch>
            <a:fillRect/>
          </a:stretch>
        </p:blipFill>
        <p:spPr>
          <a:xfrm>
            <a:off x="5192110" y="2060028"/>
            <a:ext cx="3300249" cy="385499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projects &amp; studies</a:t>
            </a:r>
            <a:endParaRPr lang="en-US" dirty="0"/>
          </a:p>
        </p:txBody>
      </p:sp>
      <p:sp>
        <p:nvSpPr>
          <p:cNvPr id="4" name="Content Placeholder 3"/>
          <p:cNvSpPr>
            <a:spLocks noGrp="1"/>
          </p:cNvSpPr>
          <p:nvPr>
            <p:ph sz="half" idx="2"/>
          </p:nvPr>
        </p:nvSpPr>
        <p:spPr>
          <a:xfrm>
            <a:off x="3026979" y="1713186"/>
            <a:ext cx="5878897" cy="4411389"/>
          </a:xfrm>
        </p:spPr>
        <p:txBody>
          <a:bodyPr/>
          <a:lstStyle/>
          <a:p>
            <a:r>
              <a:rPr lang="en-GB" sz="1800" b="1" dirty="0" smtClean="0"/>
              <a:t>“The value of UK </a:t>
            </a:r>
            <a:r>
              <a:rPr lang="en-GB" sz="1800" b="1" dirty="0" err="1" smtClean="0"/>
              <a:t>HEIs</a:t>
            </a:r>
            <a:r>
              <a:rPr lang="en-GB" sz="1800" b="1" dirty="0" smtClean="0"/>
              <a:t> contribution to the publishing process”, JISC Collections, 2011</a:t>
            </a:r>
          </a:p>
          <a:p>
            <a:r>
              <a:rPr lang="en-GB" sz="1800" dirty="0" smtClean="0"/>
              <a:t>Peer review is essential to scholarly journal publishing</a:t>
            </a:r>
          </a:p>
          <a:p>
            <a:r>
              <a:rPr lang="en-GB" sz="1800" dirty="0" smtClean="0"/>
              <a:t>The number of articles being published (and thus reviewed) is rising &amp; therefore the cost to universities is rising</a:t>
            </a:r>
          </a:p>
          <a:p>
            <a:r>
              <a:rPr lang="en-GB" sz="1800" dirty="0" smtClean="0"/>
              <a:t>The cost to UK universities is between £110 and £165 million ($176 and $264 million) per year</a:t>
            </a:r>
          </a:p>
          <a:p>
            <a:r>
              <a:rPr lang="en-GB" sz="1800" dirty="0" smtClean="0"/>
              <a:t>Editors &amp; editorial boards cost UK universities up to £30 million ($48 million) per year</a:t>
            </a:r>
          </a:p>
          <a:p>
            <a:r>
              <a:rPr lang="en-GB" sz="1800" dirty="0" smtClean="0"/>
              <a:t>For comparison, UK universities spend between £113 and £121 million ($181 and $194 million) annually on journal subscriptions</a:t>
            </a:r>
          </a:p>
          <a:p>
            <a:endParaRPr lang="en-US" sz="1800" dirty="0"/>
          </a:p>
        </p:txBody>
      </p:sp>
      <p:pic>
        <p:nvPicPr>
          <p:cNvPr id="5" name="Content Placeholder 5" descr="british_pound_poster-p228309441388171373qzz0_400.jpg"/>
          <p:cNvPicPr>
            <a:picLocks noGrp="1" noChangeAspect="1"/>
          </p:cNvPicPr>
          <p:nvPr>
            <p:ph sz="half" idx="1"/>
          </p:nvPr>
        </p:nvPicPr>
        <p:blipFill>
          <a:blip r:embed="rId2" cstate="print"/>
          <a:srcRect/>
          <a:stretch>
            <a:fillRect/>
          </a:stretch>
        </p:blipFill>
        <p:spPr>
          <a:xfrm>
            <a:off x="336332" y="3100552"/>
            <a:ext cx="2511972" cy="2333461"/>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b="1" dirty="0" smtClean="0"/>
              <a:t>Research projects – </a:t>
            </a:r>
            <a:r>
              <a:rPr lang="en-GB" sz="2000" b="1" dirty="0" smtClean="0"/>
              <a:t>Return on investment (ROI)</a:t>
            </a:r>
            <a:endParaRPr lang="en-US" sz="2000" b="1" dirty="0" smtClean="0"/>
          </a:p>
        </p:txBody>
      </p:sp>
      <p:sp>
        <p:nvSpPr>
          <p:cNvPr id="10243" name="Content Placeholder 2"/>
          <p:cNvSpPr>
            <a:spLocks noGrp="1"/>
          </p:cNvSpPr>
          <p:nvPr>
            <p:ph sz="half" idx="1"/>
          </p:nvPr>
        </p:nvSpPr>
        <p:spPr>
          <a:xfrm>
            <a:off x="126999" y="2312276"/>
            <a:ext cx="5685221" cy="3813887"/>
          </a:xfrm>
        </p:spPr>
        <p:txBody>
          <a:bodyPr/>
          <a:lstStyle/>
          <a:p>
            <a:r>
              <a:rPr lang="en-GB" sz="1600" dirty="0" smtClean="0"/>
              <a:t>We need to better understand the value of libraries to research</a:t>
            </a:r>
          </a:p>
          <a:p>
            <a:r>
              <a:rPr lang="en-GB" sz="1600" dirty="0" smtClean="0"/>
              <a:t>“E-journals: their use value and impact”, RIN, 2009</a:t>
            </a:r>
          </a:p>
          <a:p>
            <a:pPr lvl="1"/>
            <a:r>
              <a:rPr lang="en-GB" sz="1400" i="1" dirty="0" smtClean="0"/>
              <a:t>“There is a clear correlation between levels of use of e-journals and research outcomes, with more usage linked to the number of papers published, number of PhD awards and income from research grants and contracts”</a:t>
            </a:r>
          </a:p>
          <a:p>
            <a:r>
              <a:rPr lang="en-GB" sz="1600" dirty="0" smtClean="0"/>
              <a:t>We want to move on from simple ‘value for money’ to a study of ROI from libraries’ provision of access to scholarly journal articles</a:t>
            </a:r>
          </a:p>
          <a:p>
            <a:r>
              <a:rPr lang="en-GB" sz="1600" dirty="0" smtClean="0"/>
              <a:t>It is not enough just to know that articles are being downloaded, there is also a need for a better understanding of how articles are actually being used and their value to research</a:t>
            </a:r>
          </a:p>
          <a:p>
            <a:r>
              <a:rPr lang="en-GB" sz="1600" dirty="0" smtClean="0"/>
              <a:t>JISC Collections have commissioned Carol Tenopir to undertake a UK study</a:t>
            </a:r>
          </a:p>
          <a:p>
            <a:endParaRPr lang="en-GB" sz="1800" dirty="0" smtClean="0"/>
          </a:p>
          <a:p>
            <a:endParaRPr lang="en-GB" sz="1800" dirty="0" smtClean="0"/>
          </a:p>
          <a:p>
            <a:endParaRPr lang="en-US" sz="1800" dirty="0" smtClean="0"/>
          </a:p>
        </p:txBody>
      </p:sp>
      <p:pic>
        <p:nvPicPr>
          <p:cNvPr id="10244" name="Content Placeholder 5" descr="ROI.jpg"/>
          <p:cNvPicPr>
            <a:picLocks noGrp="1" noChangeAspect="1"/>
          </p:cNvPicPr>
          <p:nvPr>
            <p:ph sz="half" idx="2"/>
          </p:nvPr>
        </p:nvPicPr>
        <p:blipFill>
          <a:blip r:embed="rId2" cstate="print"/>
          <a:srcRect/>
          <a:stretch>
            <a:fillRect/>
          </a:stretch>
        </p:blipFill>
        <p:spPr>
          <a:xfrm>
            <a:off x="6316717" y="2469931"/>
            <a:ext cx="2235146" cy="2806262"/>
          </a:xfrm>
        </p:spPr>
      </p:pic>
      <p:sp>
        <p:nvSpPr>
          <p:cNvPr id="10245" name="Slide Number Placeholder 4"/>
          <p:cNvSpPr>
            <a:spLocks noGrp="1"/>
          </p:cNvSpPr>
          <p:nvPr>
            <p:ph type="sldNum" sz="quarter" idx="4294967295"/>
          </p:nvPr>
        </p:nvSpPr>
        <p:spPr>
          <a:xfrm flipV="1">
            <a:off x="3605213" y="6610349"/>
            <a:ext cx="5214937" cy="45719"/>
          </a:xfrm>
          <a:prstGeom prst="rect">
            <a:avLst/>
          </a:prstGeom>
          <a:noFill/>
        </p:spPr>
        <p:txBody>
          <a:bodyPr/>
          <a:lstStyle/>
          <a:p>
            <a:endParaRPr lang="en-GB" b="1" dirty="0" smtClean="0">
              <a:solidFill>
                <a:srgbClr val="9EB387"/>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There is nothing new about library </a:t>
            </a:r>
            <a:br>
              <a:rPr lang="en-GB" dirty="0" smtClean="0"/>
            </a:br>
            <a:r>
              <a:rPr lang="en-GB" dirty="0" smtClean="0"/>
              <a:t>co-operation</a:t>
            </a:r>
            <a:endParaRPr lang="en-US" dirty="0"/>
          </a:p>
        </p:txBody>
      </p:sp>
      <p:sp>
        <p:nvSpPr>
          <p:cNvPr id="5" name="Content Placeholder 4"/>
          <p:cNvSpPr>
            <a:spLocks noGrp="1"/>
          </p:cNvSpPr>
          <p:nvPr>
            <p:ph sz="half" idx="1"/>
          </p:nvPr>
        </p:nvSpPr>
        <p:spPr>
          <a:xfrm>
            <a:off x="571500" y="2743200"/>
            <a:ext cx="4090988" cy="3381375"/>
          </a:xfrm>
        </p:spPr>
        <p:txBody>
          <a:bodyPr/>
          <a:lstStyle/>
          <a:p>
            <a:r>
              <a:rPr lang="en-GB" sz="2000" dirty="0" smtClean="0"/>
              <a:t>Interlibrary loan: In 1898, the University of California Librarian announced he was willing to lend to other libraries who were willing to reciprocate</a:t>
            </a:r>
          </a:p>
          <a:p>
            <a:r>
              <a:rPr lang="en-GB" sz="2000" dirty="0" smtClean="0"/>
              <a:t>Catalogues: In 1901 the first regional union catalogue was developed at California State Library</a:t>
            </a:r>
          </a:p>
          <a:p>
            <a:endParaRPr lang="en-US" sz="2000" dirty="0"/>
          </a:p>
        </p:txBody>
      </p:sp>
      <p:pic>
        <p:nvPicPr>
          <p:cNvPr id="7" name="Content Placeholder 6" descr="USA 1890s.jpg"/>
          <p:cNvPicPr>
            <a:picLocks noGrp="1" noChangeAspect="1"/>
          </p:cNvPicPr>
          <p:nvPr>
            <p:ph sz="half" idx="2"/>
          </p:nvPr>
        </p:nvPicPr>
        <p:blipFill>
          <a:blip r:embed="rId2" cstate="print"/>
          <a:stretch>
            <a:fillRect/>
          </a:stretch>
        </p:blipFill>
        <p:spPr>
          <a:xfrm>
            <a:off x="4814888" y="2806262"/>
            <a:ext cx="4090987" cy="279575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b="1" dirty="0" smtClean="0"/>
              <a:t>Projects -</a:t>
            </a:r>
            <a:br>
              <a:rPr lang="en-GB" b="1" dirty="0" smtClean="0"/>
            </a:br>
            <a:r>
              <a:rPr lang="en-GB" b="1" dirty="0" smtClean="0"/>
              <a:t>Perpetual Access</a:t>
            </a:r>
            <a:endParaRPr lang="en-US" dirty="0" smtClean="0"/>
          </a:p>
        </p:txBody>
      </p:sp>
      <p:sp>
        <p:nvSpPr>
          <p:cNvPr id="11267" name="Content Placeholder 2"/>
          <p:cNvSpPr>
            <a:spLocks noGrp="1"/>
          </p:cNvSpPr>
          <p:nvPr>
            <p:ph sz="half" idx="1"/>
          </p:nvPr>
        </p:nvSpPr>
        <p:spPr>
          <a:xfrm>
            <a:off x="325821" y="2133600"/>
            <a:ext cx="4120055" cy="3990975"/>
          </a:xfrm>
        </p:spPr>
        <p:txBody>
          <a:bodyPr/>
          <a:lstStyle/>
          <a:p>
            <a:pPr lvl="1">
              <a:spcBef>
                <a:spcPts val="500"/>
              </a:spcBef>
              <a:spcAft>
                <a:spcPts val="500"/>
              </a:spcAft>
              <a:buFont typeface="Wingdings" pitchFamily="2" charset="2"/>
              <a:buChar char="§"/>
            </a:pPr>
            <a:r>
              <a:rPr lang="en-US" sz="1600" dirty="0" smtClean="0"/>
              <a:t>PEPRS - Piloting An E-Journals Preservation Registry Service</a:t>
            </a:r>
          </a:p>
          <a:p>
            <a:pPr lvl="1">
              <a:spcBef>
                <a:spcPts val="500"/>
              </a:spcBef>
              <a:spcAft>
                <a:spcPts val="500"/>
              </a:spcAft>
              <a:buFont typeface="Wingdings" pitchFamily="2" charset="2"/>
              <a:buChar char="§"/>
            </a:pPr>
            <a:r>
              <a:rPr lang="en-GB" sz="1600" dirty="0" smtClean="0"/>
              <a:t>EDINA Data Centre in Edinburgh</a:t>
            </a:r>
            <a:r>
              <a:rPr lang="en-US" sz="1600" dirty="0" smtClean="0"/>
              <a:t> </a:t>
            </a:r>
            <a:r>
              <a:rPr lang="en-US" sz="1600" dirty="0" err="1" smtClean="0"/>
              <a:t>i</a:t>
            </a:r>
            <a:r>
              <a:rPr lang="en-GB" sz="1600" dirty="0" smtClean="0"/>
              <a:t>s creating a working demonstrator for a registry of preservation locations for e-journals </a:t>
            </a:r>
          </a:p>
          <a:p>
            <a:pPr lvl="1">
              <a:spcBef>
                <a:spcPts val="500"/>
              </a:spcBef>
              <a:spcAft>
                <a:spcPts val="500"/>
              </a:spcAft>
              <a:buFont typeface="Wingdings" pitchFamily="2" charset="2"/>
              <a:buChar char="§"/>
            </a:pPr>
            <a:r>
              <a:rPr lang="en-GB" sz="1600" dirty="0" smtClean="0"/>
              <a:t>Working in partnership with the ISSN International Centre</a:t>
            </a:r>
          </a:p>
          <a:p>
            <a:pPr lvl="1">
              <a:spcBef>
                <a:spcPts val="500"/>
              </a:spcBef>
              <a:spcAft>
                <a:spcPts val="500"/>
              </a:spcAft>
            </a:pPr>
            <a:r>
              <a:rPr lang="en-GB" sz="1600" dirty="0" smtClean="0"/>
              <a:t>PECAN – Pilot for Ensuring Continuity of Access</a:t>
            </a:r>
          </a:p>
          <a:p>
            <a:pPr lvl="1">
              <a:spcBef>
                <a:spcPts val="500"/>
              </a:spcBef>
              <a:spcAft>
                <a:spcPts val="500"/>
              </a:spcAft>
              <a:buFont typeface="Wingdings" pitchFamily="2" charset="2"/>
              <a:buChar char="§"/>
            </a:pPr>
            <a:r>
              <a:rPr lang="en-GB" sz="1600" dirty="0" smtClean="0"/>
              <a:t>A project to scope the building of a registry of institutional entitlement  to e-journals - post cancellation</a:t>
            </a:r>
            <a:endParaRPr lang="en-US" sz="1600" dirty="0" smtClean="0"/>
          </a:p>
          <a:p>
            <a:endParaRPr lang="en-US" dirty="0" smtClean="0"/>
          </a:p>
        </p:txBody>
      </p:sp>
      <p:sp>
        <p:nvSpPr>
          <p:cNvPr id="11268" name="Slide Number Placeholder 4"/>
          <p:cNvSpPr>
            <a:spLocks noGrp="1"/>
          </p:cNvSpPr>
          <p:nvPr>
            <p:ph type="sldNum" sz="quarter" idx="4294967295"/>
          </p:nvPr>
        </p:nvSpPr>
        <p:spPr>
          <a:xfrm flipV="1">
            <a:off x="3605213" y="6610349"/>
            <a:ext cx="5214937" cy="45719"/>
          </a:xfrm>
          <a:prstGeom prst="rect">
            <a:avLst/>
          </a:prstGeom>
          <a:noFill/>
        </p:spPr>
        <p:txBody>
          <a:bodyPr/>
          <a:lstStyle/>
          <a:p>
            <a:endParaRPr lang="en-GB" b="1" dirty="0" smtClean="0">
              <a:solidFill>
                <a:srgbClr val="9EB387"/>
              </a:solidFill>
            </a:endParaRPr>
          </a:p>
        </p:txBody>
      </p:sp>
      <p:pic>
        <p:nvPicPr>
          <p:cNvPr id="11269" name="Content Placeholder 5" descr="food-signs_blog.jpg"/>
          <p:cNvPicPr>
            <a:picLocks noGrp="1" noChangeAspect="1"/>
          </p:cNvPicPr>
          <p:nvPr>
            <p:ph sz="half" idx="2"/>
          </p:nvPr>
        </p:nvPicPr>
        <p:blipFill>
          <a:blip r:embed="rId2" cstate="print"/>
          <a:srcRect/>
          <a:stretch>
            <a:fillRect/>
          </a:stretch>
        </p:blipFill>
        <p:spPr>
          <a:xfrm>
            <a:off x="5139559" y="2417378"/>
            <a:ext cx="3742504" cy="2751521"/>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sz="2800" b="1" dirty="0" smtClean="0"/>
              <a:t>Content delivery </a:t>
            </a:r>
            <a:br>
              <a:rPr lang="en-GB" sz="2800" b="1" dirty="0" smtClean="0"/>
            </a:br>
            <a:r>
              <a:rPr lang="en-GB" sz="2800" b="1" dirty="0" smtClean="0"/>
              <a:t>services</a:t>
            </a:r>
            <a:endParaRPr lang="en-US" sz="2800" b="1" dirty="0" smtClean="0"/>
          </a:p>
        </p:txBody>
      </p:sp>
      <p:sp>
        <p:nvSpPr>
          <p:cNvPr id="12291" name="Content Placeholder 2"/>
          <p:cNvSpPr>
            <a:spLocks noGrp="1"/>
          </p:cNvSpPr>
          <p:nvPr>
            <p:ph sz="half" idx="1"/>
          </p:nvPr>
        </p:nvSpPr>
        <p:spPr>
          <a:xfrm>
            <a:off x="127000" y="2617076"/>
            <a:ext cx="4984750" cy="3509087"/>
          </a:xfrm>
        </p:spPr>
        <p:txBody>
          <a:bodyPr/>
          <a:lstStyle/>
          <a:p>
            <a:r>
              <a:rPr lang="en-GB" sz="1800" dirty="0" smtClean="0"/>
              <a:t>In addition to negotiating deals for current contents, JISC Collections also licenses large amount of ‘legacy’ content e.g. Early English Books Online, journal archives</a:t>
            </a:r>
          </a:p>
          <a:p>
            <a:r>
              <a:rPr lang="en-GB" sz="1800" dirty="0" smtClean="0"/>
              <a:t>This content is extremely valuable to UK researchers – but it is only accessible from lots of different places</a:t>
            </a:r>
          </a:p>
          <a:p>
            <a:r>
              <a:rPr lang="en-GB" sz="1800" dirty="0" smtClean="0"/>
              <a:t>Moreover, the range and diversity of interfaces makes for frustration and confusion particularly for the less experienced researcher</a:t>
            </a:r>
          </a:p>
          <a:p>
            <a:endParaRPr lang="en-GB" sz="1800" dirty="0" smtClean="0"/>
          </a:p>
          <a:p>
            <a:endParaRPr lang="en-US" sz="1800" dirty="0" smtClean="0"/>
          </a:p>
        </p:txBody>
      </p:sp>
      <p:sp>
        <p:nvSpPr>
          <p:cNvPr id="12293" name="Slide Number Placeholder 4"/>
          <p:cNvSpPr>
            <a:spLocks noGrp="1"/>
          </p:cNvSpPr>
          <p:nvPr>
            <p:ph type="sldNum" sz="quarter" idx="4294967295"/>
          </p:nvPr>
        </p:nvSpPr>
        <p:spPr>
          <a:xfrm>
            <a:off x="3605213" y="6394450"/>
            <a:ext cx="5214937" cy="215900"/>
          </a:xfrm>
          <a:prstGeom prst="rect">
            <a:avLst/>
          </a:prstGeom>
          <a:noFill/>
        </p:spPr>
        <p:txBody>
          <a:bodyPr/>
          <a:lstStyle/>
          <a:p>
            <a:fld id="{F928CC14-2571-4825-9FC2-1E57EEA92AE4}" type="datetime4">
              <a:rPr lang="en-GB" smtClean="0"/>
              <a:pPr/>
              <a:t>19 May 2011</a:t>
            </a:fld>
            <a:r>
              <a:rPr lang="en-GB" smtClean="0"/>
              <a:t> </a:t>
            </a:r>
            <a:r>
              <a:rPr lang="en-GB" b="1" smtClean="0">
                <a:solidFill>
                  <a:srgbClr val="EB9CA8"/>
                </a:solidFill>
              </a:rPr>
              <a:t>|</a:t>
            </a:r>
            <a:r>
              <a:rPr lang="en-GB" b="1" smtClean="0">
                <a:solidFill>
                  <a:srgbClr val="9CA1BD"/>
                </a:solidFill>
              </a:rPr>
              <a:t> </a:t>
            </a:r>
            <a:r>
              <a:rPr lang="en-GB" smtClean="0"/>
              <a:t>JISC Collections </a:t>
            </a:r>
            <a:r>
              <a:rPr lang="en-GB" b="1" smtClean="0">
                <a:solidFill>
                  <a:srgbClr val="EB9CA8"/>
                </a:solidFill>
              </a:rPr>
              <a:t>|</a:t>
            </a:r>
            <a:r>
              <a:rPr lang="en-GB" smtClean="0"/>
              <a:t> Slide </a:t>
            </a:r>
            <a:fld id="{53B8686E-E2A0-4CF1-8064-EE9FE7C267A8}" type="slidenum">
              <a:rPr lang="en-GB" b="1" smtClean="0">
                <a:solidFill>
                  <a:srgbClr val="EB9CA8"/>
                </a:solidFill>
              </a:rPr>
              <a:pPr/>
              <a:t>21</a:t>
            </a:fld>
            <a:endParaRPr lang="en-GB" b="1" smtClean="0">
              <a:solidFill>
                <a:srgbClr val="9EB387"/>
              </a:solidFill>
            </a:endParaRPr>
          </a:p>
        </p:txBody>
      </p:sp>
      <p:pic>
        <p:nvPicPr>
          <p:cNvPr id="7" name="Content Placeholder 6" descr="digital-media-big.jpg"/>
          <p:cNvPicPr>
            <a:picLocks noGrp="1" noChangeAspect="1"/>
          </p:cNvPicPr>
          <p:nvPr>
            <p:ph sz="half" idx="2"/>
          </p:nvPr>
        </p:nvPicPr>
        <p:blipFill>
          <a:blip r:embed="rId2" cstate="print"/>
          <a:stretch>
            <a:fillRect/>
          </a:stretch>
        </p:blipFill>
        <p:spPr>
          <a:xfrm>
            <a:off x="5339255" y="2701158"/>
            <a:ext cx="3566620" cy="3037489"/>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sz="2800" b="1" smtClean="0">
                <a:solidFill>
                  <a:srgbClr val="97122D"/>
                </a:solidFill>
                <a:cs typeface="Arial" charset="0"/>
              </a:rPr>
              <a:t>Historic Books Platform</a:t>
            </a:r>
          </a:p>
        </p:txBody>
      </p:sp>
      <p:sp>
        <p:nvSpPr>
          <p:cNvPr id="138243" name="Rectangle 3"/>
          <p:cNvSpPr>
            <a:spLocks noGrp="1" noChangeArrowheads="1"/>
          </p:cNvSpPr>
          <p:nvPr>
            <p:ph sz="half" idx="1"/>
          </p:nvPr>
        </p:nvSpPr>
        <p:spPr>
          <a:xfrm>
            <a:off x="127000" y="2333297"/>
            <a:ext cx="4975225" cy="3792866"/>
          </a:xfrm>
        </p:spPr>
        <p:txBody>
          <a:bodyPr/>
          <a:lstStyle/>
          <a:p>
            <a:pPr marL="609600" indent="-609600" eaLnBrk="1" hangingPunct="1">
              <a:spcBef>
                <a:spcPct val="60000"/>
              </a:spcBef>
              <a:defRPr/>
            </a:pPr>
            <a:r>
              <a:rPr lang="en-GB" sz="1600" dirty="0" smtClean="0">
                <a:solidFill>
                  <a:schemeClr val="accent2">
                    <a:lumMod val="75000"/>
                  </a:schemeClr>
                </a:solidFill>
              </a:rPr>
              <a:t>The Historic Books Platform will comprise 3 separate collections:</a:t>
            </a:r>
          </a:p>
          <a:p>
            <a:pPr marL="1409700" lvl="2" indent="-609600" eaLnBrk="1" hangingPunct="1">
              <a:spcBef>
                <a:spcPct val="60000"/>
              </a:spcBef>
              <a:defRPr/>
            </a:pPr>
            <a:r>
              <a:rPr lang="en-GB" sz="1400" dirty="0" smtClean="0">
                <a:solidFill>
                  <a:schemeClr val="accent2">
                    <a:lumMod val="75000"/>
                  </a:schemeClr>
                </a:solidFill>
              </a:rPr>
              <a:t>Early English Books Online (125,000 books)</a:t>
            </a:r>
          </a:p>
          <a:p>
            <a:pPr marL="1409700" lvl="2" indent="-609600" eaLnBrk="1" hangingPunct="1">
              <a:spcBef>
                <a:spcPct val="60000"/>
              </a:spcBef>
              <a:defRPr/>
            </a:pPr>
            <a:r>
              <a:rPr lang="en-GB" sz="1400" dirty="0" smtClean="0">
                <a:solidFill>
                  <a:schemeClr val="accent2">
                    <a:lumMod val="75000"/>
                  </a:schemeClr>
                </a:solidFill>
              </a:rPr>
              <a:t>Eighteenth Century Collections Online (155,000 books)</a:t>
            </a:r>
          </a:p>
          <a:p>
            <a:pPr marL="1409700" lvl="2" indent="-609600" eaLnBrk="1" hangingPunct="1">
              <a:spcBef>
                <a:spcPct val="60000"/>
              </a:spcBef>
              <a:defRPr/>
            </a:pPr>
            <a:r>
              <a:rPr lang="en-GB" sz="1400" dirty="0" smtClean="0">
                <a:solidFill>
                  <a:schemeClr val="accent2">
                    <a:lumMod val="75000"/>
                  </a:schemeClr>
                </a:solidFill>
              </a:rPr>
              <a:t>British Library books - digitised by Microsoft (65,000 books) </a:t>
            </a:r>
          </a:p>
          <a:p>
            <a:pPr marL="609600" indent="-609600" eaLnBrk="1" hangingPunct="1">
              <a:spcBef>
                <a:spcPct val="60000"/>
              </a:spcBef>
              <a:defRPr/>
            </a:pPr>
            <a:r>
              <a:rPr lang="en-GB" sz="1600" dirty="0" smtClean="0">
                <a:solidFill>
                  <a:schemeClr val="accent2">
                    <a:lumMod val="75000"/>
                  </a:schemeClr>
                </a:solidFill>
              </a:rPr>
              <a:t>Work is currently underway to develop a proof of concept, cross-searchable interface</a:t>
            </a:r>
          </a:p>
          <a:p>
            <a:pPr marL="609600" indent="-609600" eaLnBrk="1" hangingPunct="1">
              <a:spcBef>
                <a:spcPct val="60000"/>
              </a:spcBef>
              <a:buFont typeface="Wingdings" pitchFamily="2" charset="2"/>
              <a:buNone/>
              <a:defRPr/>
            </a:pPr>
            <a:endParaRPr lang="en-GB" sz="1900" dirty="0" smtClean="0">
              <a:solidFill>
                <a:schemeClr val="accent2">
                  <a:lumMod val="75000"/>
                </a:schemeClr>
              </a:solidFill>
            </a:endParaRPr>
          </a:p>
          <a:p>
            <a:pPr marL="609600" indent="-609600" eaLnBrk="1" hangingPunct="1">
              <a:spcBef>
                <a:spcPct val="60000"/>
              </a:spcBef>
              <a:defRPr/>
            </a:pPr>
            <a:endParaRPr lang="en-GB" sz="1900" dirty="0" smtClean="0">
              <a:solidFill>
                <a:srgbClr val="002060"/>
              </a:solidFill>
            </a:endParaRPr>
          </a:p>
          <a:p>
            <a:pPr marL="609600" indent="-609600" eaLnBrk="1" hangingPunct="1">
              <a:spcBef>
                <a:spcPct val="60000"/>
              </a:spcBef>
              <a:defRPr/>
            </a:pPr>
            <a:endParaRPr lang="en-GB" sz="1900" dirty="0" smtClean="0">
              <a:solidFill>
                <a:srgbClr val="002060"/>
              </a:solidFill>
            </a:endParaRPr>
          </a:p>
          <a:p>
            <a:pPr marL="609600" indent="-609600" eaLnBrk="1" hangingPunct="1">
              <a:spcBef>
                <a:spcPct val="60000"/>
              </a:spcBef>
              <a:defRPr/>
            </a:pPr>
            <a:endParaRPr lang="en-GB" sz="1900" dirty="0" smtClean="0"/>
          </a:p>
          <a:p>
            <a:pPr marL="609600" indent="-609600" eaLnBrk="1" hangingPunct="1">
              <a:spcBef>
                <a:spcPct val="60000"/>
              </a:spcBef>
              <a:buFontTx/>
              <a:buNone/>
              <a:defRPr/>
            </a:pPr>
            <a:endParaRPr lang="en-GB" sz="1900" dirty="0" smtClean="0"/>
          </a:p>
          <a:p>
            <a:pPr marL="1249363" lvl="1" indent="-533400" eaLnBrk="1" hangingPunct="1">
              <a:spcBef>
                <a:spcPct val="60000"/>
              </a:spcBef>
              <a:buFontTx/>
              <a:buChar char="•"/>
              <a:defRPr/>
            </a:pPr>
            <a:endParaRPr lang="en-GB" sz="1900" dirty="0"/>
          </a:p>
          <a:p>
            <a:pPr marL="609600" indent="-609600" eaLnBrk="1" hangingPunct="1">
              <a:defRPr/>
            </a:pPr>
            <a:endParaRPr lang="en-GB" sz="1900" dirty="0"/>
          </a:p>
        </p:txBody>
      </p:sp>
      <p:pic>
        <p:nvPicPr>
          <p:cNvPr id="13316" name="Content Placeholder 6" descr="bunyan.jpg"/>
          <p:cNvPicPr>
            <a:picLocks noGrp="1" noChangeAspect="1"/>
          </p:cNvPicPr>
          <p:nvPr>
            <p:ph sz="half" idx="2"/>
          </p:nvPr>
        </p:nvPicPr>
        <p:blipFill>
          <a:blip r:embed="rId3" cstate="print"/>
          <a:srcRect/>
          <a:stretch>
            <a:fillRect/>
          </a:stretch>
        </p:blipFill>
        <p:spPr>
          <a:xfrm>
            <a:off x="5568950" y="2501462"/>
            <a:ext cx="3138488" cy="293238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Books Capture.JPG"/>
          <p:cNvPicPr>
            <a:picLocks noChangeAspect="1"/>
          </p:cNvPicPr>
          <p:nvPr/>
        </p:nvPicPr>
        <p:blipFill>
          <a:blip r:embed="rId3" cstate="print"/>
          <a:srcRect/>
          <a:stretch>
            <a:fillRect/>
          </a:stretch>
        </p:blipFill>
        <p:spPr bwMode="auto">
          <a:xfrm>
            <a:off x="1476375" y="2091559"/>
            <a:ext cx="6480175" cy="4130565"/>
          </a:xfrm>
          <a:prstGeom prst="rect">
            <a:avLst/>
          </a:prstGeom>
          <a:noFill/>
          <a:ln w="9525">
            <a:noFill/>
            <a:miter lim="800000"/>
            <a:headEnd/>
            <a:tailEnd/>
          </a:ln>
        </p:spPr>
      </p:pic>
      <p:sp>
        <p:nvSpPr>
          <p:cNvPr id="15363" name="Rectangle 2"/>
          <p:cNvSpPr>
            <a:spLocks noGrp="1" noChangeArrowheads="1"/>
          </p:cNvSpPr>
          <p:nvPr>
            <p:ph type="title"/>
          </p:nvPr>
        </p:nvSpPr>
        <p:spPr>
          <a:xfrm>
            <a:off x="539750" y="333375"/>
            <a:ext cx="8229600" cy="925513"/>
          </a:xfrm>
        </p:spPr>
        <p:txBody>
          <a:bodyPr/>
          <a:lstStyle/>
          <a:p>
            <a:pPr eaLnBrk="1" hangingPunct="1"/>
            <a:r>
              <a:rPr lang="en-GB" sz="2800" b="1" smtClean="0">
                <a:solidFill>
                  <a:srgbClr val="97122D"/>
                </a:solidFill>
                <a:cs typeface="Arial" charset="0"/>
              </a:rPr>
              <a:t>Historic Books Platform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r>
              <a:rPr lang="en-GB" sz="2800" b="1" smtClean="0"/>
              <a:t>UK Journals Archive</a:t>
            </a:r>
            <a:endParaRPr lang="en-US" sz="2800" b="1" smtClean="0"/>
          </a:p>
        </p:txBody>
      </p:sp>
      <p:sp>
        <p:nvSpPr>
          <p:cNvPr id="13315" name="Rectangle 3"/>
          <p:cNvSpPr>
            <a:spLocks noGrp="1" noChangeArrowheads="1"/>
          </p:cNvSpPr>
          <p:nvPr>
            <p:ph sz="half" idx="1"/>
          </p:nvPr>
        </p:nvSpPr>
        <p:spPr>
          <a:xfrm>
            <a:off x="127000" y="2333297"/>
            <a:ext cx="5670550" cy="3792866"/>
          </a:xfrm>
        </p:spPr>
        <p:txBody>
          <a:bodyPr/>
          <a:lstStyle/>
          <a:p>
            <a:pPr marL="609600" indent="-609600" eaLnBrk="1" hangingPunct="1">
              <a:spcBef>
                <a:spcPct val="60000"/>
              </a:spcBef>
              <a:spcAft>
                <a:spcPts val="1800"/>
              </a:spcAft>
              <a:defRPr/>
            </a:pPr>
            <a:r>
              <a:rPr lang="en-GB" sz="1800" dirty="0" smtClean="0">
                <a:solidFill>
                  <a:schemeClr val="accent2">
                    <a:lumMod val="75000"/>
                  </a:schemeClr>
                </a:solidFill>
              </a:rPr>
              <a:t> Archives of over 382 leading academic journals, containing in excess of 3,746,000</a:t>
            </a:r>
            <a:r>
              <a:rPr lang="en-US" sz="1800" dirty="0" smtClean="0">
                <a:solidFill>
                  <a:schemeClr val="accent2">
                    <a:lumMod val="75000"/>
                  </a:schemeClr>
                </a:solidFill>
              </a:rPr>
              <a:t> scholarly articles</a:t>
            </a:r>
            <a:r>
              <a:rPr lang="en-GB" sz="1800" dirty="0" smtClean="0">
                <a:solidFill>
                  <a:schemeClr val="accent2">
                    <a:lumMod val="75000"/>
                  </a:schemeClr>
                </a:solidFill>
              </a:rPr>
              <a:t> across the sciences, social sciences and humanities up to 2000</a:t>
            </a:r>
          </a:p>
          <a:p>
            <a:pPr lvl="2" eaLnBrk="1" hangingPunct="1">
              <a:defRPr/>
            </a:pPr>
            <a:r>
              <a:rPr lang="en-GB" sz="1200" dirty="0" smtClean="0">
                <a:solidFill>
                  <a:schemeClr val="accent2">
                    <a:lumMod val="75000"/>
                  </a:schemeClr>
                </a:solidFill>
              </a:rPr>
              <a:t>Brill Journal Archive Online</a:t>
            </a:r>
          </a:p>
          <a:p>
            <a:pPr lvl="2" eaLnBrk="1" hangingPunct="1">
              <a:defRPr/>
            </a:pPr>
            <a:r>
              <a:rPr lang="en-GB" sz="1200" dirty="0" smtClean="0">
                <a:solidFill>
                  <a:schemeClr val="accent2">
                    <a:lumMod val="75000"/>
                  </a:schemeClr>
                </a:solidFill>
              </a:rPr>
              <a:t>Institution of Civil Engineers (ICE) Virtual Library Archive</a:t>
            </a:r>
          </a:p>
          <a:p>
            <a:pPr lvl="2" eaLnBrk="1" hangingPunct="1">
              <a:defRPr/>
            </a:pPr>
            <a:r>
              <a:rPr lang="en-GB" sz="1200" dirty="0" smtClean="0">
                <a:solidFill>
                  <a:schemeClr val="accent2">
                    <a:lumMod val="75000"/>
                  </a:schemeClr>
                </a:solidFill>
              </a:rPr>
              <a:t>IOP Journal Archive</a:t>
            </a:r>
          </a:p>
          <a:p>
            <a:pPr lvl="2" eaLnBrk="1" hangingPunct="1">
              <a:defRPr/>
            </a:pPr>
            <a:r>
              <a:rPr lang="en-GB" sz="1200" dirty="0" smtClean="0">
                <a:solidFill>
                  <a:schemeClr val="accent2">
                    <a:lumMod val="75000"/>
                  </a:schemeClr>
                </a:solidFill>
              </a:rPr>
              <a:t>Oxford Journals Archive</a:t>
            </a:r>
          </a:p>
          <a:p>
            <a:pPr lvl="2" eaLnBrk="1" hangingPunct="1">
              <a:defRPr/>
            </a:pPr>
            <a:r>
              <a:rPr lang="en-GB" sz="1200" dirty="0" smtClean="0">
                <a:solidFill>
                  <a:schemeClr val="accent2">
                    <a:lumMod val="75000"/>
                  </a:schemeClr>
                </a:solidFill>
              </a:rPr>
              <a:t>Periodicals Archive Online – JISC Collections Selection</a:t>
            </a:r>
          </a:p>
          <a:p>
            <a:pPr lvl="2" eaLnBrk="1" hangingPunct="1">
              <a:defRPr/>
            </a:pPr>
            <a:r>
              <a:rPr lang="en-GB" sz="1200" dirty="0" smtClean="0">
                <a:solidFill>
                  <a:schemeClr val="accent2">
                    <a:lumMod val="75000"/>
                  </a:schemeClr>
                </a:solidFill>
              </a:rPr>
              <a:t>RSC Journals Archive</a:t>
            </a:r>
          </a:p>
          <a:p>
            <a:pPr lvl="2" eaLnBrk="1" hangingPunct="1">
              <a:defRPr/>
            </a:pPr>
            <a:r>
              <a:rPr lang="en-GB" sz="1200" dirty="0" smtClean="0">
                <a:solidFill>
                  <a:schemeClr val="accent2">
                    <a:lumMod val="75000"/>
                  </a:schemeClr>
                </a:solidFill>
              </a:rPr>
              <a:t>Taylor &amp; Francis Geography, Planning, Urban and Environment Online Archive</a:t>
            </a:r>
          </a:p>
          <a:p>
            <a:pPr eaLnBrk="1" hangingPunct="1">
              <a:defRPr/>
            </a:pPr>
            <a:r>
              <a:rPr lang="en-GB" sz="1800" dirty="0" smtClean="0">
                <a:solidFill>
                  <a:schemeClr val="accent2">
                    <a:lumMod val="75000"/>
                  </a:schemeClr>
                </a:solidFill>
              </a:rPr>
              <a:t>Launched January 2011</a:t>
            </a:r>
          </a:p>
          <a:p>
            <a:pPr marL="609600" indent="-609600" eaLnBrk="1" hangingPunct="1">
              <a:spcBef>
                <a:spcPct val="60000"/>
              </a:spcBef>
              <a:buNone/>
              <a:tabLst>
                <a:tab pos="2960688" algn="l"/>
              </a:tabLst>
              <a:defRPr/>
            </a:pPr>
            <a:r>
              <a:rPr lang="en-GB" sz="1600" dirty="0" smtClean="0">
                <a:solidFill>
                  <a:schemeClr val="accent2">
                    <a:lumMod val="75000"/>
                  </a:schemeClr>
                </a:solidFill>
                <a:hlinkClick r:id="rId3"/>
              </a:rPr>
              <a:t>     http://ukjournals.mimas.ac.uk</a:t>
            </a:r>
            <a:endParaRPr lang="en-GB" sz="1600" dirty="0" smtClean="0">
              <a:solidFill>
                <a:schemeClr val="accent2">
                  <a:lumMod val="75000"/>
                </a:schemeClr>
              </a:solidFill>
            </a:endParaRPr>
          </a:p>
          <a:p>
            <a:pPr marL="609600" indent="-609600" eaLnBrk="1" hangingPunct="1">
              <a:spcBef>
                <a:spcPct val="60000"/>
              </a:spcBef>
              <a:defRPr/>
            </a:pPr>
            <a:endParaRPr lang="en-GB" sz="1600" dirty="0" smtClean="0">
              <a:solidFill>
                <a:schemeClr val="accent2">
                  <a:lumMod val="75000"/>
                </a:schemeClr>
              </a:solidFill>
            </a:endParaRPr>
          </a:p>
          <a:p>
            <a:pPr marL="609600" indent="-609600" eaLnBrk="1" hangingPunct="1">
              <a:spcBef>
                <a:spcPct val="60000"/>
              </a:spcBef>
              <a:buFontTx/>
              <a:buNone/>
              <a:defRPr/>
            </a:pPr>
            <a:endParaRPr lang="en-GB" sz="1600" dirty="0" smtClean="0">
              <a:solidFill>
                <a:schemeClr val="accent2">
                  <a:lumMod val="75000"/>
                </a:schemeClr>
              </a:solidFill>
            </a:endParaRPr>
          </a:p>
          <a:p>
            <a:pPr marL="1249363" lvl="1" indent="-533400" eaLnBrk="1" hangingPunct="1">
              <a:spcBef>
                <a:spcPct val="60000"/>
              </a:spcBef>
              <a:buFontTx/>
              <a:buChar char="•"/>
              <a:defRPr/>
            </a:pPr>
            <a:endParaRPr lang="en-GB" sz="1600" dirty="0" smtClean="0">
              <a:solidFill>
                <a:schemeClr val="accent2">
                  <a:lumMod val="75000"/>
                </a:schemeClr>
              </a:solidFill>
            </a:endParaRPr>
          </a:p>
          <a:p>
            <a:pPr marL="609600" indent="-609600" eaLnBrk="1" hangingPunct="1">
              <a:defRPr/>
            </a:pPr>
            <a:endParaRPr lang="en-GB" sz="1600" dirty="0" smtClean="0">
              <a:solidFill>
                <a:schemeClr val="accent2">
                  <a:lumMod val="75000"/>
                </a:schemeClr>
              </a:solidFill>
            </a:endParaRPr>
          </a:p>
        </p:txBody>
      </p:sp>
      <p:sp>
        <p:nvSpPr>
          <p:cNvPr id="4" name="Rectangle 2"/>
          <p:cNvSpPr txBox="1">
            <a:spLocks noChangeArrowheads="1"/>
          </p:cNvSpPr>
          <p:nvPr/>
        </p:nvSpPr>
        <p:spPr bwMode="auto">
          <a:xfrm>
            <a:off x="684213" y="260350"/>
            <a:ext cx="8229600" cy="1143000"/>
          </a:xfrm>
          <a:prstGeom prst="rect">
            <a:avLst/>
          </a:prstGeom>
          <a:noFill/>
          <a:ln w="9525">
            <a:noFill/>
            <a:miter lim="800000"/>
            <a:headEnd/>
            <a:tailEnd/>
          </a:ln>
        </p:spPr>
        <p:txBody>
          <a:bodyPr anchor="ctr"/>
          <a:lstStyle/>
          <a:p>
            <a:pPr algn="r">
              <a:defRPr/>
            </a:pPr>
            <a:endParaRPr lang="en-US" sz="3200" kern="0" dirty="0">
              <a:solidFill>
                <a:srgbClr val="7030A0"/>
              </a:solidFill>
              <a:latin typeface="+mj-lt"/>
              <a:ea typeface="+mj-ea"/>
              <a:cs typeface="+mj-cs"/>
            </a:endParaRPr>
          </a:p>
        </p:txBody>
      </p:sp>
      <p:pic>
        <p:nvPicPr>
          <p:cNvPr id="16389" name="Content Placeholder 8" descr="journal_covers.jpg"/>
          <p:cNvPicPr>
            <a:picLocks noGrp="1" noChangeAspect="1"/>
          </p:cNvPicPr>
          <p:nvPr>
            <p:ph sz="half" idx="2"/>
          </p:nvPr>
        </p:nvPicPr>
        <p:blipFill>
          <a:blip r:embed="rId4" cstate="print"/>
          <a:srcRect/>
          <a:stretch>
            <a:fillRect/>
          </a:stretch>
        </p:blipFill>
        <p:spPr>
          <a:xfrm>
            <a:off x="6022427" y="2711669"/>
            <a:ext cx="2858813" cy="203900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z="2800" b="1" smtClean="0"/>
              <a:t>Media Hub</a:t>
            </a:r>
            <a:endParaRPr lang="en-US" sz="2800" b="1" smtClean="0"/>
          </a:p>
        </p:txBody>
      </p:sp>
      <p:sp>
        <p:nvSpPr>
          <p:cNvPr id="19459" name="Content Placeholder 4"/>
          <p:cNvSpPr>
            <a:spLocks noGrp="1"/>
          </p:cNvSpPr>
          <p:nvPr>
            <p:ph sz="half" idx="1"/>
          </p:nvPr>
        </p:nvSpPr>
        <p:spPr>
          <a:xfrm>
            <a:off x="571500" y="2133600"/>
            <a:ext cx="3737741" cy="3990975"/>
          </a:xfrm>
        </p:spPr>
        <p:txBody>
          <a:bodyPr/>
          <a:lstStyle/>
          <a:p>
            <a:endParaRPr lang="en-GB" sz="1800" dirty="0" smtClean="0"/>
          </a:p>
          <a:p>
            <a:r>
              <a:rPr lang="en-GB" sz="1800" dirty="0" smtClean="0"/>
              <a:t>Media Hub is a new JISC Collections service containing a collection of images of world events of the last 25 years </a:t>
            </a:r>
          </a:p>
          <a:p>
            <a:r>
              <a:rPr lang="en-GB" sz="1800" dirty="0" smtClean="0"/>
              <a:t>Aim is to support teaching and learning in UK universities</a:t>
            </a:r>
          </a:p>
          <a:p>
            <a:r>
              <a:rPr lang="en-GB" sz="1800" dirty="0" smtClean="0"/>
              <a:t>The real value-added service is the procurement of high-quality metadata, including geo-tagging and strict quality assurance procedures</a:t>
            </a:r>
          </a:p>
        </p:txBody>
      </p:sp>
      <p:pic>
        <p:nvPicPr>
          <p:cNvPr id="19460" name="Content Placeholder 6" descr="untitled.bmp"/>
          <p:cNvPicPr>
            <a:picLocks noGrp="1" noChangeAspect="1"/>
          </p:cNvPicPr>
          <p:nvPr>
            <p:ph sz="half" idx="2"/>
          </p:nvPr>
        </p:nvPicPr>
        <p:blipFill>
          <a:blip r:embed="rId2" cstate="print"/>
          <a:srcRect/>
          <a:stretch>
            <a:fillRect/>
          </a:stretch>
        </p:blipFill>
        <p:spPr>
          <a:xfrm>
            <a:off x="4579938" y="2480441"/>
            <a:ext cx="4302125" cy="3195144"/>
          </a:xfrm>
        </p:spPr>
      </p:pic>
      <p:sp>
        <p:nvSpPr>
          <p:cNvPr id="19461" name="Slide Number Placeholder 3"/>
          <p:cNvSpPr>
            <a:spLocks noGrp="1"/>
          </p:cNvSpPr>
          <p:nvPr>
            <p:ph type="sldNum" sz="quarter" idx="4294967295"/>
          </p:nvPr>
        </p:nvSpPr>
        <p:spPr>
          <a:xfrm>
            <a:off x="3605213" y="6394450"/>
            <a:ext cx="5214937" cy="215900"/>
          </a:xfrm>
          <a:prstGeom prst="rect">
            <a:avLst/>
          </a:prstGeom>
          <a:noFill/>
        </p:spPr>
        <p:txBody>
          <a:bodyPr/>
          <a:lstStyle/>
          <a:p>
            <a:fld id="{0F837573-24C4-4493-88BB-1FC6461A9792}" type="datetime4">
              <a:rPr lang="en-GB" smtClean="0"/>
              <a:pPr/>
              <a:t>19 May 2011</a:t>
            </a:fld>
            <a:r>
              <a:rPr lang="en-GB" smtClean="0"/>
              <a:t> </a:t>
            </a:r>
            <a:r>
              <a:rPr lang="en-GB" b="1" smtClean="0">
                <a:solidFill>
                  <a:srgbClr val="EB9CA8"/>
                </a:solidFill>
              </a:rPr>
              <a:t>|</a:t>
            </a:r>
            <a:r>
              <a:rPr lang="en-GB" b="1" smtClean="0">
                <a:solidFill>
                  <a:srgbClr val="9CA1BD"/>
                </a:solidFill>
              </a:rPr>
              <a:t> </a:t>
            </a:r>
            <a:r>
              <a:rPr lang="en-GB" smtClean="0"/>
              <a:t>JISC Collections  </a:t>
            </a:r>
            <a:r>
              <a:rPr lang="en-GB" b="1" smtClean="0">
                <a:solidFill>
                  <a:srgbClr val="EB9CA8"/>
                </a:solidFill>
              </a:rPr>
              <a:t>|</a:t>
            </a:r>
            <a:r>
              <a:rPr lang="en-GB" smtClean="0"/>
              <a:t> Slide </a:t>
            </a:r>
            <a:fld id="{59F42381-BE00-487D-B6AD-A7C030224980}" type="slidenum">
              <a:rPr lang="en-GB" b="1" smtClean="0">
                <a:solidFill>
                  <a:srgbClr val="EB9CA8"/>
                </a:solidFill>
              </a:rPr>
              <a:pPr/>
              <a:t>25</a:t>
            </a:fld>
            <a:endParaRPr lang="en-GB" b="1" smtClean="0">
              <a:solidFill>
                <a:srgbClr val="9EB387"/>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smtClean="0"/>
              <a:t>Haiti Earthquake</a:t>
            </a:r>
          </a:p>
        </p:txBody>
      </p:sp>
      <p:sp>
        <p:nvSpPr>
          <p:cNvPr id="20483" name="Text Placeholder 3"/>
          <p:cNvSpPr>
            <a:spLocks noGrp="1"/>
          </p:cNvSpPr>
          <p:nvPr>
            <p:ph type="body" sz="half" idx="2"/>
          </p:nvPr>
        </p:nvSpPr>
        <p:spPr/>
        <p:txBody>
          <a:bodyPr/>
          <a:lstStyle/>
          <a:p>
            <a:r>
              <a:rPr lang="en-GB" dirty="0" smtClean="0"/>
              <a:t>Haiti Earthquake</a:t>
            </a:r>
            <a:endParaRPr lang="en-US" dirty="0" smtClean="0"/>
          </a:p>
        </p:txBody>
      </p:sp>
      <p:pic>
        <p:nvPicPr>
          <p:cNvPr id="20484" name="Picture 2"/>
          <p:cNvPicPr>
            <a:picLocks noGrp="1" noChangeAspect="1" noChangeArrowheads="1"/>
          </p:cNvPicPr>
          <p:nvPr>
            <p:ph type="pic" idx="1"/>
          </p:nvPr>
        </p:nvPicPr>
        <p:blipFill>
          <a:blip r:embed="rId2" cstate="print"/>
          <a:srcRect l="4478" r="4478"/>
          <a:stretch>
            <a:fillRect/>
          </a:stretch>
        </p:blipFill>
        <p:spPr>
          <a:xfrm>
            <a:off x="777766" y="472966"/>
            <a:ext cx="7462344" cy="4719145"/>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World’s most complete fossil primate found, 2009</a:t>
            </a:r>
          </a:p>
        </p:txBody>
      </p:sp>
      <p:sp>
        <p:nvSpPr>
          <p:cNvPr id="22531" name="Text Placeholder 3"/>
          <p:cNvSpPr>
            <a:spLocks noGrp="1"/>
          </p:cNvSpPr>
          <p:nvPr>
            <p:ph type="body" sz="half" idx="2"/>
          </p:nvPr>
        </p:nvSpPr>
        <p:spPr/>
        <p:txBody>
          <a:bodyPr/>
          <a:lstStyle/>
          <a:p>
            <a:r>
              <a:rPr lang="en-GB" dirty="0" smtClean="0"/>
              <a:t>The world’s most complete fossil primate found in 2009</a:t>
            </a:r>
            <a:endParaRPr lang="en-US" dirty="0" smtClean="0"/>
          </a:p>
        </p:txBody>
      </p:sp>
      <p:pic>
        <p:nvPicPr>
          <p:cNvPr id="22532" name="Picture 2"/>
          <p:cNvPicPr>
            <a:picLocks noGrp="1" noChangeAspect="1" noChangeArrowheads="1"/>
          </p:cNvPicPr>
          <p:nvPr>
            <p:ph type="pic" idx="1"/>
          </p:nvPr>
        </p:nvPicPr>
        <p:blipFill>
          <a:blip r:embed="rId2" cstate="print"/>
          <a:srcRect l="9062" r="9062"/>
          <a:stretch>
            <a:fillRect/>
          </a:stretch>
        </p:blipFill>
        <p:spPr>
          <a:xfrm>
            <a:off x="851338" y="493986"/>
            <a:ext cx="7493876" cy="4540469"/>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sz="2800" b="1" smtClean="0"/>
              <a:t>Services for libraries</a:t>
            </a:r>
            <a:endParaRPr lang="en-US" sz="2800" b="1" smtClean="0"/>
          </a:p>
        </p:txBody>
      </p:sp>
      <p:sp>
        <p:nvSpPr>
          <p:cNvPr id="24579" name="Content Placeholder 2"/>
          <p:cNvSpPr>
            <a:spLocks noGrp="1"/>
          </p:cNvSpPr>
          <p:nvPr>
            <p:ph sz="half" idx="1"/>
          </p:nvPr>
        </p:nvSpPr>
        <p:spPr>
          <a:xfrm>
            <a:off x="127000" y="2385848"/>
            <a:ext cx="5421313" cy="3909849"/>
          </a:xfrm>
        </p:spPr>
        <p:txBody>
          <a:bodyPr/>
          <a:lstStyle/>
          <a:p>
            <a:r>
              <a:rPr lang="en-GB" sz="2000" b="1" dirty="0" smtClean="0"/>
              <a:t>Academic Databases Assessment Tool (ADAT)</a:t>
            </a:r>
          </a:p>
          <a:p>
            <a:r>
              <a:rPr lang="en-GB" sz="1800" dirty="0" smtClean="0"/>
              <a:t>Compare journal titles lists covered by databases and the features of different databases</a:t>
            </a:r>
          </a:p>
          <a:p>
            <a:r>
              <a:rPr lang="en-GB" sz="1800" dirty="0" smtClean="0"/>
              <a:t>Drill into the ‘dashboard’ for a given database and find:</a:t>
            </a:r>
          </a:p>
          <a:p>
            <a:pPr lvl="1"/>
            <a:r>
              <a:rPr lang="en-GB" sz="1400" dirty="0" smtClean="0"/>
              <a:t>Total number of titles</a:t>
            </a:r>
          </a:p>
          <a:p>
            <a:pPr lvl="1"/>
            <a:r>
              <a:rPr lang="en-GB" sz="1400" dirty="0" smtClean="0"/>
              <a:t>Publication types</a:t>
            </a:r>
          </a:p>
          <a:p>
            <a:pPr lvl="1"/>
            <a:r>
              <a:rPr lang="en-GB" sz="1400" dirty="0" smtClean="0"/>
              <a:t>Top 10 languages occurring in the database</a:t>
            </a:r>
          </a:p>
          <a:p>
            <a:pPr lvl="1"/>
            <a:r>
              <a:rPr lang="en-GB" sz="1400" dirty="0" smtClean="0"/>
              <a:t>Top 10 publishers occurring in the database</a:t>
            </a:r>
          </a:p>
          <a:p>
            <a:r>
              <a:rPr lang="en-GB" sz="1800" dirty="0" smtClean="0"/>
              <a:t>“Neat site – check it out”</a:t>
            </a:r>
          </a:p>
          <a:p>
            <a:pPr>
              <a:buFont typeface="Wingdings" pitchFamily="2" charset="2"/>
              <a:buNone/>
            </a:pPr>
            <a:r>
              <a:rPr lang="en-GB" sz="1800" dirty="0" smtClean="0"/>
              <a:t>	</a:t>
            </a:r>
            <a:r>
              <a:rPr lang="en-GB" sz="1400" dirty="0" smtClean="0"/>
              <a:t>The Distant Librarian Blog, July 2009</a:t>
            </a:r>
          </a:p>
          <a:p>
            <a:endParaRPr lang="en-US" dirty="0" smtClean="0"/>
          </a:p>
        </p:txBody>
      </p:sp>
      <p:sp>
        <p:nvSpPr>
          <p:cNvPr id="24581" name="Slide Number Placeholder 4"/>
          <p:cNvSpPr>
            <a:spLocks noGrp="1"/>
          </p:cNvSpPr>
          <p:nvPr>
            <p:ph type="sldNum" sz="quarter" idx="4294967295"/>
          </p:nvPr>
        </p:nvSpPr>
        <p:spPr>
          <a:xfrm>
            <a:off x="3605213" y="6558454"/>
            <a:ext cx="5214937" cy="51895"/>
          </a:xfrm>
          <a:prstGeom prst="rect">
            <a:avLst/>
          </a:prstGeom>
          <a:noFill/>
        </p:spPr>
        <p:txBody>
          <a:bodyPr/>
          <a:lstStyle/>
          <a:p>
            <a:endParaRPr lang="en-GB" b="1" dirty="0" smtClean="0">
              <a:solidFill>
                <a:srgbClr val="9EB387"/>
              </a:solidFill>
            </a:endParaRPr>
          </a:p>
        </p:txBody>
      </p:sp>
      <p:pic>
        <p:nvPicPr>
          <p:cNvPr id="9" name="Content Placeholder 8" descr="happy-face_happyface_smiley_2400x2400.jpg"/>
          <p:cNvPicPr>
            <a:picLocks noGrp="1" noChangeAspect="1"/>
          </p:cNvPicPr>
          <p:nvPr>
            <p:ph sz="half" idx="2"/>
          </p:nvPr>
        </p:nvPicPr>
        <p:blipFill>
          <a:blip r:embed="rId2" cstate="print"/>
          <a:stretch>
            <a:fillRect/>
          </a:stretch>
        </p:blipFill>
        <p:spPr>
          <a:xfrm>
            <a:off x="5791199" y="3457903"/>
            <a:ext cx="3064669" cy="266667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sz="2800" b="1" smtClean="0"/>
              <a:t>Services for libraries</a:t>
            </a:r>
            <a:endParaRPr lang="en-US" sz="2800" b="1" smtClean="0"/>
          </a:p>
        </p:txBody>
      </p:sp>
      <p:sp>
        <p:nvSpPr>
          <p:cNvPr id="26627" name="Content Placeholder 2"/>
          <p:cNvSpPr>
            <a:spLocks noGrp="1"/>
          </p:cNvSpPr>
          <p:nvPr>
            <p:ph sz="half" idx="1"/>
          </p:nvPr>
        </p:nvSpPr>
        <p:spPr/>
        <p:txBody>
          <a:bodyPr/>
          <a:lstStyle/>
          <a:p>
            <a:r>
              <a:rPr lang="en-GB" sz="2000" b="1" dirty="0" smtClean="0"/>
              <a:t>Licence Comparison Tool</a:t>
            </a:r>
          </a:p>
          <a:p>
            <a:r>
              <a:rPr lang="en-GB" sz="1800" dirty="0" smtClean="0"/>
              <a:t>Creation of machine-readable ONIX licences for JISC deals</a:t>
            </a:r>
          </a:p>
          <a:p>
            <a:r>
              <a:rPr lang="en-GB" sz="1800" dirty="0" smtClean="0"/>
              <a:t>Libraries can download licences to their own ERM</a:t>
            </a:r>
          </a:p>
          <a:p>
            <a:r>
              <a:rPr lang="en-GB" sz="1800" dirty="0" smtClean="0"/>
              <a:t>Use as a comparison tool to check, for example:</a:t>
            </a:r>
          </a:p>
          <a:p>
            <a:pPr lvl="1"/>
            <a:r>
              <a:rPr lang="en-GB" sz="1400" dirty="0" smtClean="0"/>
              <a:t>The definition of an ‘authorised user’</a:t>
            </a:r>
          </a:p>
          <a:p>
            <a:pPr lvl="1"/>
            <a:r>
              <a:rPr lang="en-GB" sz="1400" dirty="0" smtClean="0"/>
              <a:t>The definition of a ‘site’</a:t>
            </a:r>
          </a:p>
          <a:p>
            <a:pPr lvl="1"/>
            <a:r>
              <a:rPr lang="en-GB" sz="1400" dirty="0" smtClean="0"/>
              <a:t>Does the licence allow use of content in course packs</a:t>
            </a:r>
          </a:p>
          <a:p>
            <a:r>
              <a:rPr lang="en-GB" sz="1800" dirty="0" smtClean="0"/>
              <a:t>Huge value to libraries in terms of time saving and replication of effort</a:t>
            </a:r>
            <a:endParaRPr lang="en-US" sz="1800" dirty="0" smtClean="0"/>
          </a:p>
        </p:txBody>
      </p:sp>
      <p:sp>
        <p:nvSpPr>
          <p:cNvPr id="26628" name="Slide Number Placeholder 4"/>
          <p:cNvSpPr>
            <a:spLocks noGrp="1"/>
          </p:cNvSpPr>
          <p:nvPr>
            <p:ph type="sldNum" sz="quarter" idx="4294967295"/>
          </p:nvPr>
        </p:nvSpPr>
        <p:spPr>
          <a:xfrm>
            <a:off x="3605213" y="6564630"/>
            <a:ext cx="5214937" cy="45719"/>
          </a:xfrm>
          <a:prstGeom prst="rect">
            <a:avLst/>
          </a:prstGeom>
          <a:noFill/>
        </p:spPr>
        <p:txBody>
          <a:bodyPr/>
          <a:lstStyle/>
          <a:p>
            <a:endParaRPr lang="en-GB" b="1" dirty="0" smtClean="0">
              <a:solidFill>
                <a:srgbClr val="9EB387"/>
              </a:solidFill>
            </a:endParaRPr>
          </a:p>
        </p:txBody>
      </p:sp>
      <p:pic>
        <p:nvPicPr>
          <p:cNvPr id="26629" name="Picture 2"/>
          <p:cNvPicPr>
            <a:picLocks noGrp="1" noChangeAspect="1" noChangeArrowheads="1"/>
          </p:cNvPicPr>
          <p:nvPr>
            <p:ph sz="half" idx="2"/>
          </p:nvPr>
        </p:nvPicPr>
        <p:blipFill>
          <a:blip r:embed="rId2" cstate="print"/>
          <a:srcRect l="540" t="30247" b="4700"/>
          <a:stretch>
            <a:fillRect/>
          </a:stretch>
        </p:blipFill>
        <p:spPr>
          <a:xfrm>
            <a:off x="4971393" y="2532992"/>
            <a:ext cx="3910670" cy="2837793"/>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first ‘real’ library consortium?</a:t>
            </a:r>
            <a:endParaRPr lang="en-US" dirty="0"/>
          </a:p>
        </p:txBody>
      </p:sp>
      <p:sp>
        <p:nvSpPr>
          <p:cNvPr id="3" name="Content Placeholder 2"/>
          <p:cNvSpPr>
            <a:spLocks noGrp="1"/>
          </p:cNvSpPr>
          <p:nvPr>
            <p:ph sz="half" idx="1"/>
          </p:nvPr>
        </p:nvSpPr>
        <p:spPr/>
        <p:txBody>
          <a:bodyPr/>
          <a:lstStyle/>
          <a:p>
            <a:r>
              <a:rPr lang="en-GB" sz="2400" dirty="0" smtClean="0"/>
              <a:t>In the later 1980s the first US state-wide consortium – </a:t>
            </a:r>
            <a:r>
              <a:rPr lang="en-GB" sz="2400" dirty="0" err="1" smtClean="0"/>
              <a:t>OhioLink</a:t>
            </a:r>
            <a:r>
              <a:rPr lang="en-GB" sz="2400" dirty="0" smtClean="0"/>
              <a:t> – was established</a:t>
            </a:r>
          </a:p>
          <a:p>
            <a:r>
              <a:rPr lang="en-GB" sz="2400" dirty="0" smtClean="0"/>
              <a:t>Received widespread attention as they were able to obtain additional state funding for their cooperative work</a:t>
            </a:r>
            <a:endParaRPr lang="en-US" sz="2400" dirty="0"/>
          </a:p>
        </p:txBody>
      </p:sp>
      <p:pic>
        <p:nvPicPr>
          <p:cNvPr id="5" name="Content Placeholder 4" descr="1980s.jpg"/>
          <p:cNvPicPr>
            <a:picLocks noGrp="1" noChangeAspect="1"/>
          </p:cNvPicPr>
          <p:nvPr>
            <p:ph sz="half" idx="2"/>
          </p:nvPr>
        </p:nvPicPr>
        <p:blipFill>
          <a:blip r:embed="rId2" cstate="print"/>
          <a:stretch>
            <a:fillRect/>
          </a:stretch>
        </p:blipFill>
        <p:spPr>
          <a:xfrm>
            <a:off x="4624552" y="2186152"/>
            <a:ext cx="4140829" cy="3481223"/>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GB" sz="2800" b="1" smtClean="0"/>
              <a:t>Services for libraries</a:t>
            </a:r>
            <a:endParaRPr lang="en-US" sz="2800" b="1" smtClean="0"/>
          </a:p>
        </p:txBody>
      </p:sp>
      <p:sp>
        <p:nvSpPr>
          <p:cNvPr id="27651" name="Content Placeholder 2"/>
          <p:cNvSpPr>
            <a:spLocks noGrp="1"/>
          </p:cNvSpPr>
          <p:nvPr>
            <p:ph sz="half" idx="1"/>
          </p:nvPr>
        </p:nvSpPr>
        <p:spPr>
          <a:xfrm>
            <a:off x="127000" y="2417379"/>
            <a:ext cx="5048250" cy="3708784"/>
          </a:xfrm>
        </p:spPr>
        <p:txBody>
          <a:bodyPr/>
          <a:lstStyle/>
          <a:p>
            <a:endParaRPr lang="en-GB" sz="2000" b="1" dirty="0" smtClean="0"/>
          </a:p>
          <a:p>
            <a:r>
              <a:rPr lang="en-GB" sz="2000" b="1" dirty="0" smtClean="0"/>
              <a:t>JISC Usage Statistics Portal (JUSP)</a:t>
            </a:r>
          </a:p>
          <a:p>
            <a:r>
              <a:rPr lang="en-GB" sz="1800" i="1" dirty="0" smtClean="0"/>
              <a:t>Being developed to assist and support libraries in the collection and analysis of NESLi2 e-journal usage statistics and the management of their e-journals collections</a:t>
            </a:r>
          </a:p>
          <a:p>
            <a:endParaRPr lang="en-GB" sz="1800" dirty="0" smtClean="0"/>
          </a:p>
          <a:p>
            <a:r>
              <a:rPr lang="en-GB" sz="1800" dirty="0" smtClean="0"/>
              <a:t>20 NESLi2 e-journal publishers</a:t>
            </a:r>
          </a:p>
          <a:p>
            <a:r>
              <a:rPr lang="en-GB" sz="1800" dirty="0" smtClean="0"/>
              <a:t>132 universities </a:t>
            </a:r>
          </a:p>
          <a:p>
            <a:r>
              <a:rPr lang="en-GB" sz="1800" dirty="0" smtClean="0"/>
              <a:t>3 Intermediaries (gateways/hosts)</a:t>
            </a:r>
            <a:endParaRPr lang="en-US" sz="1800" dirty="0" smtClean="0"/>
          </a:p>
        </p:txBody>
      </p:sp>
      <p:pic>
        <p:nvPicPr>
          <p:cNvPr id="27652" name="Content Placeholder 5" descr="analyse-usage-impact-450x250.jpg"/>
          <p:cNvPicPr>
            <a:picLocks noGrp="1" noChangeAspect="1"/>
          </p:cNvPicPr>
          <p:nvPr>
            <p:ph sz="half" idx="2"/>
          </p:nvPr>
        </p:nvPicPr>
        <p:blipFill>
          <a:blip r:embed="rId2" cstate="print"/>
          <a:srcRect/>
          <a:stretch>
            <a:fillRect/>
          </a:stretch>
        </p:blipFill>
        <p:spPr>
          <a:xfrm>
            <a:off x="5507038" y="2911366"/>
            <a:ext cx="3106737" cy="2753710"/>
          </a:xfrm>
        </p:spPr>
      </p:pic>
      <p:sp>
        <p:nvSpPr>
          <p:cNvPr id="27653" name="Slide Number Placeholder 4"/>
          <p:cNvSpPr>
            <a:spLocks noGrp="1"/>
          </p:cNvSpPr>
          <p:nvPr>
            <p:ph type="sldNum" sz="quarter" idx="4294967295"/>
          </p:nvPr>
        </p:nvSpPr>
        <p:spPr>
          <a:xfrm>
            <a:off x="3605213" y="6558454"/>
            <a:ext cx="5214937" cy="51895"/>
          </a:xfrm>
          <a:prstGeom prst="rect">
            <a:avLst/>
          </a:prstGeom>
          <a:noFill/>
        </p:spPr>
        <p:txBody>
          <a:bodyPr/>
          <a:lstStyle/>
          <a:p>
            <a:endParaRPr lang="en-GB" b="1" dirty="0" smtClean="0">
              <a:solidFill>
                <a:srgbClr val="9EB387"/>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5"/>
          <p:cNvSpPr txBox="1">
            <a:spLocks noChangeArrowheads="1"/>
          </p:cNvSpPr>
          <p:nvPr/>
        </p:nvSpPr>
        <p:spPr bwMode="auto">
          <a:xfrm>
            <a:off x="1295400" y="6172200"/>
            <a:ext cx="6705600" cy="366713"/>
          </a:xfrm>
          <a:prstGeom prst="rect">
            <a:avLst/>
          </a:prstGeom>
          <a:noFill/>
          <a:ln w="9525">
            <a:noFill/>
            <a:miter lim="800000"/>
            <a:headEnd/>
            <a:tailEnd/>
          </a:ln>
        </p:spPr>
        <p:txBody>
          <a:bodyPr>
            <a:spAutoFit/>
          </a:bodyPr>
          <a:lstStyle/>
          <a:p>
            <a:pPr>
              <a:spcBef>
                <a:spcPct val="50000"/>
              </a:spcBef>
            </a:pPr>
            <a:endParaRPr lang="en-US"/>
          </a:p>
        </p:txBody>
      </p:sp>
      <p:pic>
        <p:nvPicPr>
          <p:cNvPr id="30723" name="Picture 6"/>
          <p:cNvPicPr>
            <a:picLocks noChangeAspect="1" noChangeArrowheads="1"/>
          </p:cNvPicPr>
          <p:nvPr/>
        </p:nvPicPr>
        <p:blipFill>
          <a:blip r:embed="rId3" cstate="print"/>
          <a:srcRect/>
          <a:stretch>
            <a:fillRect/>
          </a:stretch>
        </p:blipFill>
        <p:spPr bwMode="auto">
          <a:xfrm>
            <a:off x="0" y="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2" cstate="print"/>
          <a:srcRect/>
          <a:stretch>
            <a:fillRect/>
          </a:stretch>
        </p:blipFill>
        <p:spPr bwMode="auto">
          <a:xfrm>
            <a:off x="0" y="0"/>
            <a:ext cx="91440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r>
              <a:rPr lang="en-GB" sz="2800" b="1" smtClean="0"/>
              <a:t>Services for libraries - JUSP</a:t>
            </a:r>
            <a:endParaRPr lang="en-US" sz="2800" b="1" smtClean="0"/>
          </a:p>
        </p:txBody>
      </p:sp>
      <p:sp>
        <p:nvSpPr>
          <p:cNvPr id="34819" name="Content Placeholder 3"/>
          <p:cNvSpPr>
            <a:spLocks noGrp="1"/>
          </p:cNvSpPr>
          <p:nvPr>
            <p:ph sz="half" idx="1"/>
          </p:nvPr>
        </p:nvSpPr>
        <p:spPr>
          <a:xfrm>
            <a:off x="127000" y="2375338"/>
            <a:ext cx="5307013" cy="3750825"/>
          </a:xfrm>
        </p:spPr>
        <p:txBody>
          <a:bodyPr/>
          <a:lstStyle/>
          <a:p>
            <a:r>
              <a:rPr lang="en-GB" sz="1800" dirty="0" smtClean="0"/>
              <a:t>Usage data is even more important to librarians in the current economic climate</a:t>
            </a:r>
          </a:p>
          <a:p>
            <a:r>
              <a:rPr lang="en-GB" sz="1800" dirty="0" smtClean="0"/>
              <a:t>JUSP will provide a service which:</a:t>
            </a:r>
          </a:p>
          <a:p>
            <a:pPr lvl="1"/>
            <a:r>
              <a:rPr lang="en-GB" sz="1400" dirty="0" smtClean="0"/>
              <a:t>Does the task of usage data collection once for many libraries</a:t>
            </a:r>
          </a:p>
          <a:p>
            <a:pPr lvl="1"/>
            <a:r>
              <a:rPr lang="en-GB" sz="1400" dirty="0" smtClean="0"/>
              <a:t>Is a huge time-saver &amp; a huge effort saver for librarians</a:t>
            </a:r>
          </a:p>
          <a:p>
            <a:pPr lvl="1"/>
            <a:r>
              <a:rPr lang="en-GB" sz="1400" dirty="0" smtClean="0"/>
              <a:t>Does the task of implementing SUSHI once for many libraries</a:t>
            </a:r>
          </a:p>
          <a:p>
            <a:pPr lvl="1"/>
            <a:r>
              <a:rPr lang="en-GB" sz="1400" dirty="0" smtClean="0"/>
              <a:t>Allows benchmarking</a:t>
            </a:r>
          </a:p>
          <a:p>
            <a:r>
              <a:rPr lang="en-GB" sz="1800" i="1" dirty="0" smtClean="0"/>
              <a:t>“It’s exactly what all stats librarians need and a very positive step in the right direction for data collection”</a:t>
            </a:r>
          </a:p>
          <a:p>
            <a:pPr>
              <a:buFont typeface="Wingdings" pitchFamily="2" charset="2"/>
              <a:buNone/>
            </a:pPr>
            <a:r>
              <a:rPr lang="en-GB" sz="1800" dirty="0" smtClean="0"/>
              <a:t>	</a:t>
            </a:r>
            <a:r>
              <a:rPr lang="en-GB" sz="1400" dirty="0" smtClean="0"/>
              <a:t>SCONUL (Society of College, National and University Libraries)</a:t>
            </a:r>
          </a:p>
          <a:p>
            <a:endParaRPr lang="en-US" sz="1800" dirty="0" smtClean="0"/>
          </a:p>
          <a:p>
            <a:endParaRPr lang="en-GB" sz="1800" dirty="0" smtClean="0"/>
          </a:p>
          <a:p>
            <a:pPr>
              <a:buFont typeface="Wingdings" pitchFamily="2" charset="2"/>
              <a:buNone/>
            </a:pPr>
            <a:endParaRPr lang="en-GB" sz="1800" dirty="0" smtClean="0"/>
          </a:p>
          <a:p>
            <a:pPr>
              <a:buFont typeface="Wingdings" pitchFamily="2" charset="2"/>
              <a:buNone/>
            </a:pPr>
            <a:endParaRPr lang="en-GB" sz="1800" dirty="0" smtClean="0"/>
          </a:p>
        </p:txBody>
      </p:sp>
      <p:pic>
        <p:nvPicPr>
          <p:cNvPr id="34820" name="Content Placeholder 5" descr="i_like_it.jpg"/>
          <p:cNvPicPr>
            <a:picLocks noGrp="1" noChangeAspect="1"/>
          </p:cNvPicPr>
          <p:nvPr>
            <p:ph sz="half" idx="2"/>
          </p:nvPr>
        </p:nvPicPr>
        <p:blipFill>
          <a:blip r:embed="rId2" cstate="print"/>
          <a:srcRect/>
          <a:stretch>
            <a:fillRect/>
          </a:stretch>
        </p:blipFill>
        <p:spPr>
          <a:xfrm>
            <a:off x="5954713" y="2785242"/>
            <a:ext cx="2628900" cy="3117084"/>
          </a:xfrm>
        </p:spPr>
      </p:pic>
      <p:sp>
        <p:nvSpPr>
          <p:cNvPr id="34821" name="Slide Number Placeholder 1"/>
          <p:cNvSpPr>
            <a:spLocks noGrp="1"/>
          </p:cNvSpPr>
          <p:nvPr>
            <p:ph type="sldNum" sz="quarter" idx="4294967295"/>
          </p:nvPr>
        </p:nvSpPr>
        <p:spPr>
          <a:xfrm>
            <a:off x="3605213" y="6547944"/>
            <a:ext cx="5214937" cy="62405"/>
          </a:xfrm>
          <a:prstGeom prst="rect">
            <a:avLst/>
          </a:prstGeom>
          <a:noFill/>
        </p:spPr>
        <p:txBody>
          <a:bodyPr/>
          <a:lstStyle/>
          <a:p>
            <a:endParaRPr lang="en-GB" b="1" dirty="0" smtClean="0">
              <a:solidFill>
                <a:srgbClr val="9EB387"/>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9" name="Content Placeholder 8" descr="thank_you.jpg"/>
          <p:cNvPicPr>
            <a:picLocks noGrp="1" noChangeAspect="1"/>
          </p:cNvPicPr>
          <p:nvPr>
            <p:ph idx="1"/>
          </p:nvPr>
        </p:nvPicPr>
        <p:blipFill>
          <a:blip r:embed="rId2" cstate="print"/>
          <a:stretch>
            <a:fillRect/>
          </a:stretch>
        </p:blipFill>
        <p:spPr>
          <a:xfrm>
            <a:off x="872360" y="483476"/>
            <a:ext cx="7441324" cy="612753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role of consortia</a:t>
            </a:r>
            <a:endParaRPr lang="en-US" dirty="0"/>
          </a:p>
        </p:txBody>
      </p:sp>
      <p:sp>
        <p:nvSpPr>
          <p:cNvPr id="3" name="Content Placeholder 2"/>
          <p:cNvSpPr>
            <a:spLocks noGrp="1"/>
          </p:cNvSpPr>
          <p:nvPr>
            <p:ph sz="half" idx="1"/>
          </p:nvPr>
        </p:nvSpPr>
        <p:spPr>
          <a:xfrm>
            <a:off x="571500" y="2133600"/>
            <a:ext cx="4736224" cy="3990975"/>
          </a:xfrm>
        </p:spPr>
        <p:txBody>
          <a:bodyPr/>
          <a:lstStyle/>
          <a:p>
            <a:r>
              <a:rPr lang="en-GB" sz="2000" dirty="0" smtClean="0"/>
              <a:t>“Consortia are like snowflakes, each one is unique” (</a:t>
            </a:r>
            <a:r>
              <a:rPr lang="en-GB" sz="2000" dirty="0" err="1" smtClean="0"/>
              <a:t>Merryll</a:t>
            </a:r>
            <a:r>
              <a:rPr lang="en-GB" sz="2000" dirty="0" smtClean="0"/>
              <a:t> </a:t>
            </a:r>
            <a:r>
              <a:rPr lang="en-GB" sz="2000" dirty="0" err="1" smtClean="0"/>
              <a:t>Penson</a:t>
            </a:r>
            <a:r>
              <a:rPr lang="en-GB" sz="2000" dirty="0" smtClean="0"/>
              <a:t>, Galileo)</a:t>
            </a:r>
          </a:p>
          <a:p>
            <a:r>
              <a:rPr lang="en-GB" sz="2000" dirty="0" smtClean="0"/>
              <a:t>What do they do?</a:t>
            </a:r>
          </a:p>
          <a:p>
            <a:pPr lvl="1"/>
            <a:r>
              <a:rPr lang="en-GB" sz="1600" dirty="0" smtClean="0"/>
              <a:t>Licensing &amp; negotiation</a:t>
            </a:r>
          </a:p>
          <a:p>
            <a:pPr lvl="1"/>
            <a:r>
              <a:rPr lang="en-GB" sz="1600" dirty="0" smtClean="0"/>
              <a:t>Union catalogues</a:t>
            </a:r>
          </a:p>
          <a:p>
            <a:pPr lvl="1"/>
            <a:r>
              <a:rPr lang="en-GB" sz="1600" dirty="0" smtClean="0"/>
              <a:t>Interlibrary loan</a:t>
            </a:r>
          </a:p>
          <a:p>
            <a:pPr lvl="1"/>
            <a:r>
              <a:rPr lang="en-GB" sz="1600" dirty="0" smtClean="0"/>
              <a:t>Cooperative collection development</a:t>
            </a:r>
          </a:p>
          <a:p>
            <a:pPr lvl="1"/>
            <a:r>
              <a:rPr lang="en-GB" sz="1600" dirty="0" smtClean="0"/>
              <a:t>Shared storage</a:t>
            </a:r>
          </a:p>
          <a:p>
            <a:pPr lvl="1"/>
            <a:r>
              <a:rPr lang="en-GB" sz="1600" dirty="0" smtClean="0"/>
              <a:t>Research projects</a:t>
            </a:r>
          </a:p>
          <a:p>
            <a:pPr lvl="1"/>
            <a:r>
              <a:rPr lang="en-GB" sz="1600" dirty="0" smtClean="0"/>
              <a:t>Digital initiatives</a:t>
            </a:r>
          </a:p>
          <a:p>
            <a:pPr lvl="1"/>
            <a:r>
              <a:rPr lang="en-GB" sz="1600" dirty="0" smtClean="0"/>
              <a:t>Training</a:t>
            </a:r>
          </a:p>
          <a:p>
            <a:endParaRPr lang="en-GB" dirty="0" smtClean="0"/>
          </a:p>
          <a:p>
            <a:endParaRPr lang="en-US" dirty="0"/>
          </a:p>
        </p:txBody>
      </p:sp>
      <p:pic>
        <p:nvPicPr>
          <p:cNvPr id="5" name="Content Placeholder 4" descr="snowflake.jpg"/>
          <p:cNvPicPr>
            <a:picLocks noGrp="1" noChangeAspect="1"/>
          </p:cNvPicPr>
          <p:nvPr>
            <p:ph sz="half" idx="2"/>
          </p:nvPr>
        </p:nvPicPr>
        <p:blipFill>
          <a:blip r:embed="rId2" cstate="print"/>
          <a:stretch>
            <a:fillRect/>
          </a:stretch>
        </p:blipFill>
        <p:spPr>
          <a:xfrm>
            <a:off x="5423338" y="2364828"/>
            <a:ext cx="3426372" cy="349994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CBUC, Spain</a:t>
            </a:r>
            <a:endParaRPr lang="en-US" dirty="0"/>
          </a:p>
        </p:txBody>
      </p:sp>
      <p:sp>
        <p:nvSpPr>
          <p:cNvPr id="3" name="Content Placeholder 2"/>
          <p:cNvSpPr>
            <a:spLocks noGrp="1"/>
          </p:cNvSpPr>
          <p:nvPr>
            <p:ph sz="half" idx="1"/>
          </p:nvPr>
        </p:nvSpPr>
        <p:spPr/>
        <p:txBody>
          <a:bodyPr/>
          <a:lstStyle/>
          <a:p>
            <a:r>
              <a:rPr lang="en-GB" sz="2000" dirty="0" smtClean="0"/>
              <a:t>Consortium of Academic Libraries of Catalonia</a:t>
            </a:r>
          </a:p>
          <a:p>
            <a:r>
              <a:rPr lang="en-GB" sz="2000" dirty="0" smtClean="0"/>
              <a:t>10 full members, 8 associate members, mainly universities</a:t>
            </a:r>
          </a:p>
          <a:p>
            <a:r>
              <a:rPr lang="en-GB" sz="2000" dirty="0" smtClean="0"/>
              <a:t>Set up in 1996</a:t>
            </a:r>
          </a:p>
          <a:p>
            <a:r>
              <a:rPr lang="en-GB" sz="2000" dirty="0" smtClean="0"/>
              <a:t>Regional consortium but very active in Southern Europe</a:t>
            </a:r>
          </a:p>
          <a:p>
            <a:r>
              <a:rPr lang="en-GB" sz="2000" dirty="0" smtClean="0"/>
              <a:t>Digital Library of Catalonia: 11,200 e-journals; 8,000 e-books; 51 e-databases</a:t>
            </a:r>
            <a:endParaRPr lang="en-US" sz="2000" dirty="0"/>
          </a:p>
        </p:txBody>
      </p:sp>
      <p:pic>
        <p:nvPicPr>
          <p:cNvPr id="5" name="Content Placeholder 4" descr="bull fight.jpg"/>
          <p:cNvPicPr>
            <a:picLocks noGrp="1" noChangeAspect="1"/>
          </p:cNvPicPr>
          <p:nvPr>
            <p:ph sz="half" idx="2"/>
          </p:nvPr>
        </p:nvPicPr>
        <p:blipFill>
          <a:blip r:embed="rId2" cstate="print"/>
          <a:stretch>
            <a:fillRect/>
          </a:stretch>
        </p:blipFill>
        <p:spPr>
          <a:xfrm>
            <a:off x="4456386" y="2238703"/>
            <a:ext cx="4449489" cy="326315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UGC INFONET, India</a:t>
            </a:r>
            <a:endParaRPr lang="en-US" dirty="0"/>
          </a:p>
        </p:txBody>
      </p:sp>
      <p:sp>
        <p:nvSpPr>
          <p:cNvPr id="3" name="Content Placeholder 2"/>
          <p:cNvSpPr>
            <a:spLocks noGrp="1"/>
          </p:cNvSpPr>
          <p:nvPr>
            <p:ph sz="half" idx="1"/>
          </p:nvPr>
        </p:nvSpPr>
        <p:spPr/>
        <p:txBody>
          <a:bodyPr/>
          <a:lstStyle/>
          <a:p>
            <a:r>
              <a:rPr lang="en-GB" sz="2400" dirty="0" smtClean="0"/>
              <a:t>Up to 172 HE institutions</a:t>
            </a:r>
          </a:p>
          <a:p>
            <a:r>
              <a:rPr lang="en-GB" sz="2400" dirty="0" smtClean="0"/>
              <a:t>Deals negotiated centrally, members then opt in and pay individually</a:t>
            </a:r>
          </a:p>
          <a:p>
            <a:r>
              <a:rPr lang="en-GB" sz="2400" dirty="0" smtClean="0"/>
              <a:t>A flat fee per member, overall discount by sliding scale dependent on number of members participating in a deal</a:t>
            </a:r>
            <a:endParaRPr lang="en-US" sz="2400" dirty="0"/>
          </a:p>
        </p:txBody>
      </p:sp>
      <p:pic>
        <p:nvPicPr>
          <p:cNvPr id="5" name="Content Placeholder 4" descr="taj mahal.bmp"/>
          <p:cNvPicPr>
            <a:picLocks noGrp="1" noChangeAspect="1"/>
          </p:cNvPicPr>
          <p:nvPr>
            <p:ph sz="half" idx="2"/>
          </p:nvPr>
        </p:nvPicPr>
        <p:blipFill>
          <a:blip r:embed="rId2" cstate="print"/>
          <a:stretch>
            <a:fillRect/>
          </a:stretch>
        </p:blipFill>
        <p:spPr>
          <a:xfrm>
            <a:off x="4876800" y="2186152"/>
            <a:ext cx="3615559" cy="340502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JISC Collections, UK</a:t>
            </a:r>
            <a:endParaRPr lang="en-US" dirty="0"/>
          </a:p>
        </p:txBody>
      </p:sp>
      <p:sp>
        <p:nvSpPr>
          <p:cNvPr id="3" name="Content Placeholder 2"/>
          <p:cNvSpPr>
            <a:spLocks noGrp="1"/>
          </p:cNvSpPr>
          <p:nvPr>
            <p:ph sz="half" idx="1"/>
          </p:nvPr>
        </p:nvSpPr>
        <p:spPr>
          <a:xfrm>
            <a:off x="571500" y="2333297"/>
            <a:ext cx="4851838" cy="3791278"/>
          </a:xfrm>
        </p:spPr>
        <p:txBody>
          <a:bodyPr/>
          <a:lstStyle/>
          <a:p>
            <a:r>
              <a:rPr lang="en-GB" sz="2000" dirty="0" smtClean="0"/>
              <a:t>Established as a mutual trading company in 2001</a:t>
            </a:r>
          </a:p>
          <a:p>
            <a:r>
              <a:rPr lang="en-GB" sz="2000" dirty="0" smtClean="0"/>
              <a:t>Members include all UK higher &amp; further education institutions (over 180)</a:t>
            </a:r>
          </a:p>
          <a:p>
            <a:r>
              <a:rPr lang="en-GB" sz="2000" dirty="0" smtClean="0"/>
              <a:t>120 e-resources agreements and over 5.500 subscriptions. Including:</a:t>
            </a:r>
          </a:p>
          <a:p>
            <a:pPr lvl="1"/>
            <a:r>
              <a:rPr lang="en-GB" sz="1600" dirty="0" smtClean="0"/>
              <a:t>36 agreements for e-journals</a:t>
            </a:r>
          </a:p>
          <a:p>
            <a:pPr lvl="1"/>
            <a:r>
              <a:rPr lang="en-GB" sz="1600" dirty="0" smtClean="0"/>
              <a:t>Over 80 agreements for databases, e-books &amp; multi-media resources</a:t>
            </a:r>
          </a:p>
          <a:p>
            <a:pPr lvl="1"/>
            <a:r>
              <a:rPr lang="en-GB" sz="1600" dirty="0" smtClean="0"/>
              <a:t>20 archives licensed in perpetuity and available freely to all members</a:t>
            </a:r>
            <a:endParaRPr lang="en-US" sz="1600" dirty="0"/>
          </a:p>
        </p:txBody>
      </p:sp>
      <p:pic>
        <p:nvPicPr>
          <p:cNvPr id="5" name="Content Placeholder 4" descr="bigben.jpg"/>
          <p:cNvPicPr>
            <a:picLocks noGrp="1" noChangeAspect="1"/>
          </p:cNvPicPr>
          <p:nvPr>
            <p:ph sz="half" idx="2"/>
          </p:nvPr>
        </p:nvPicPr>
        <p:blipFill>
          <a:blip r:embed="rId2" cstate="print"/>
          <a:stretch>
            <a:fillRect/>
          </a:stretch>
        </p:blipFill>
        <p:spPr>
          <a:xfrm>
            <a:off x="5822950" y="2242682"/>
            <a:ext cx="3082925" cy="377281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consortium of consortia!</a:t>
            </a:r>
            <a:endParaRPr lang="en-US" dirty="0"/>
          </a:p>
        </p:txBody>
      </p:sp>
      <p:sp>
        <p:nvSpPr>
          <p:cNvPr id="3" name="Content Placeholder 2"/>
          <p:cNvSpPr>
            <a:spLocks noGrp="1"/>
          </p:cNvSpPr>
          <p:nvPr>
            <p:ph sz="half" idx="1"/>
          </p:nvPr>
        </p:nvSpPr>
        <p:spPr>
          <a:xfrm>
            <a:off x="571499" y="2133600"/>
            <a:ext cx="4893879" cy="3990975"/>
          </a:xfrm>
        </p:spPr>
        <p:txBody>
          <a:bodyPr/>
          <a:lstStyle/>
          <a:p>
            <a:r>
              <a:rPr lang="en-GB" sz="2000" dirty="0" smtClean="0"/>
              <a:t>1996 the International Coalition of Library Consortia (ICOLC) formed in the US</a:t>
            </a:r>
          </a:p>
          <a:p>
            <a:r>
              <a:rPr lang="en-GB" sz="2000" dirty="0" smtClean="0"/>
              <a:t>First meeting in 1997 in St. Louis, Missouri</a:t>
            </a:r>
          </a:p>
          <a:p>
            <a:r>
              <a:rPr lang="en-GB" sz="2000" dirty="0" smtClean="0"/>
              <a:t>Now holds a Spring meeting in the US and an Autumn meeting in Europe</a:t>
            </a:r>
          </a:p>
          <a:p>
            <a:r>
              <a:rPr lang="en-GB" sz="2000" dirty="0" smtClean="0"/>
              <a:t>211 consortia from around the globe (Perry, 2009)</a:t>
            </a:r>
          </a:p>
          <a:p>
            <a:r>
              <a:rPr lang="en-GB" sz="2000" dirty="0" smtClean="0"/>
              <a:t>In the current economic situation, consortia are even more important than ever – we need to stand strong</a:t>
            </a:r>
            <a:endParaRPr lang="en-US" sz="2000" dirty="0"/>
          </a:p>
        </p:txBody>
      </p:sp>
      <p:pic>
        <p:nvPicPr>
          <p:cNvPr id="5" name="Content Placeholder 4" descr="Tom Sanville.jpg"/>
          <p:cNvPicPr>
            <a:picLocks noGrp="1" noChangeAspect="1"/>
          </p:cNvPicPr>
          <p:nvPr>
            <p:ph sz="half" idx="2"/>
          </p:nvPr>
        </p:nvPicPr>
        <p:blipFill>
          <a:blip r:embed="rId2" cstate="print"/>
          <a:stretch>
            <a:fillRect/>
          </a:stretch>
        </p:blipFill>
        <p:spPr>
          <a:xfrm>
            <a:off x="6190593" y="2585545"/>
            <a:ext cx="2501462" cy="2848304"/>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uropean-Econ-Crisis-and-U_S_.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ranfieldPreferred">
  <a:themeElements>
    <a:clrScheme name="CranfieldPrefer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ranfieldPreferred">
      <a:majorFont>
        <a:latin typeface="Defused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nfieldPreferr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ranfieldPreferr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ranfieldPreferr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ranfieldPreferr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ranfieldPreferr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ranfieldPreferr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ranfieldPreferr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ranfieldPreferr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ranfieldPreferr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ranfieldPreferr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ranfieldPreferr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ranfieldPreferr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CranfieldPreferred</Template>
  <TotalTime>2588</TotalTime>
  <Words>1622</Words>
  <Application>Microsoft Office PowerPoint</Application>
  <PresentationFormat>On-screen Show (4:3)</PresentationFormat>
  <Paragraphs>219</Paragraphs>
  <Slides>34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DefusedLight</vt:lpstr>
      <vt:lpstr>Wingdings</vt:lpstr>
      <vt:lpstr>CranfieldPreferred</vt:lpstr>
      <vt:lpstr>Library consortia:  a power in the land</vt:lpstr>
      <vt:lpstr>There is nothing new about library  co-operation</vt:lpstr>
      <vt:lpstr>The first ‘real’ library consortium?</vt:lpstr>
      <vt:lpstr>The role of consortia</vt:lpstr>
      <vt:lpstr>CBUC, Spain</vt:lpstr>
      <vt:lpstr>UGC INFONET, India</vt:lpstr>
      <vt:lpstr>JISC Collections, UK</vt:lpstr>
      <vt:lpstr>The consortium of consortia!</vt:lpstr>
      <vt:lpstr>Slide 9</vt:lpstr>
      <vt:lpstr>The ICOLC Statement</vt:lpstr>
      <vt:lpstr>The changing face of consortia licensing</vt:lpstr>
      <vt:lpstr>What is wrong with the big deal?</vt:lpstr>
      <vt:lpstr>Are consortia cancelling big deals?</vt:lpstr>
      <vt:lpstr>Consortia and e-books</vt:lpstr>
      <vt:lpstr>Consortia and  e-databases</vt:lpstr>
      <vt:lpstr>The power of consortia</vt:lpstr>
      <vt:lpstr>Value added services from consortia – JISC Collections</vt:lpstr>
      <vt:lpstr>Research projects &amp; studies</vt:lpstr>
      <vt:lpstr>Research projects – Return on investment (ROI)</vt:lpstr>
      <vt:lpstr>Projects - Perpetual Access</vt:lpstr>
      <vt:lpstr>Content delivery  services</vt:lpstr>
      <vt:lpstr>Historic Books Platform</vt:lpstr>
      <vt:lpstr>Historic Books Platform</vt:lpstr>
      <vt:lpstr>UK Journals Archive</vt:lpstr>
      <vt:lpstr>Media Hub</vt:lpstr>
      <vt:lpstr>Haiti Earthquake</vt:lpstr>
      <vt:lpstr>World’s most complete fossil primate found, 2009</vt:lpstr>
      <vt:lpstr>Services for libraries</vt:lpstr>
      <vt:lpstr>Services for libraries</vt:lpstr>
      <vt:lpstr>Services for libraries</vt:lpstr>
      <vt:lpstr>Slide 31</vt:lpstr>
      <vt:lpstr>Slide 32</vt:lpstr>
      <vt:lpstr>Services for libraries - JUSP</vt:lpstr>
      <vt:lpstr>Slide 34</vt:lpstr>
    </vt:vector>
  </TitlesOfParts>
  <Company>Cranfield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30pt  Date, defused light 20pt  Presenter’s Full Name, defused light 16pt Position, defused light 16pt</dc:title>
  <dc:creator>Judith Sheen</dc:creator>
  <cp:lastModifiedBy>li001a</cp:lastModifiedBy>
  <cp:revision>295</cp:revision>
  <dcterms:created xsi:type="dcterms:W3CDTF">2009-08-26T10:54:08Z</dcterms:created>
  <dcterms:modified xsi:type="dcterms:W3CDTF">2011-05-19T14:11:38Z</dcterms:modified>
</cp:coreProperties>
</file>