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4" r:id="rId3"/>
    <p:sldId id="295" r:id="rId4"/>
    <p:sldId id="305" r:id="rId5"/>
    <p:sldId id="307" r:id="rId6"/>
    <p:sldId id="308" r:id="rId7"/>
    <p:sldId id="310" r:id="rId8"/>
    <p:sldId id="317" r:id="rId9"/>
    <p:sldId id="318" r:id="rId10"/>
    <p:sldId id="319" r:id="rId11"/>
    <p:sldId id="321" r:id="rId12"/>
    <p:sldId id="311" r:id="rId13"/>
    <p:sldId id="312" r:id="rId14"/>
    <p:sldId id="313" r:id="rId15"/>
    <p:sldId id="314" r:id="rId16"/>
    <p:sldId id="322" r:id="rId17"/>
    <p:sldId id="301" r:id="rId18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22" autoAdjust="0"/>
  </p:normalViewPr>
  <p:slideViewPr>
    <p:cSldViewPr>
      <p:cViewPr>
        <p:scale>
          <a:sx n="66" d="100"/>
          <a:sy n="66" d="100"/>
        </p:scale>
        <p:origin x="-7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ifs\users\info_rd\halsall\LOCAL\EXCEL\Database%20Overview\2010\OverviewSubjectsFT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ifs\users\info_rd\halsall\LOCAL\EXCEL\Database%20Overview\2010\OverviewContinent2010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0"/>
  <c:chart>
    <c:autoTitleDeleted val="1"/>
    <c:plotArea>
      <c:layout>
        <c:manualLayout>
          <c:layoutTarget val="inner"/>
          <c:xMode val="edge"/>
          <c:yMode val="edge"/>
          <c:x val="0.29691211401425477"/>
          <c:y val="0.20954003407155111"/>
          <c:w val="0.40498812351544222"/>
          <c:h val="0.58091993185689961"/>
        </c:manualLayout>
      </c:layout>
      <c:pieChart>
        <c:varyColors val="1"/>
        <c:ser>
          <c:idx val="0"/>
          <c:order val="0"/>
          <c:tx>
            <c:strRef>
              <c:f>summary!$B$1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5"/>
                        </a:solidFill>
                      </a:rPr>
                      <a:t>Plant Science
21%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Animal Science (including Zoology)
20%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3.2747676136682474E-2"/>
                  <c:y val="2.9243048196488167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10836665606823009"/>
                  <c:y val="6.0988611517257124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1455215366487742"/>
                  <c:y val="-1.1705053052354841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0.10213976222093379"/>
                  <c:y val="-1.8041109426909424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2.9447447335116412E-2"/>
                  <c:y val="-1.4352797041766703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summary!$A$2:$A$14</c:f>
              <c:strCache>
                <c:ptCount val="13"/>
                <c:pt idx="0">
                  <c:v>Plant Science</c:v>
                </c:pt>
                <c:pt idx="1">
                  <c:v>Animal Science (including Zoology)</c:v>
                </c:pt>
                <c:pt idx="2">
                  <c:v>Human Health and Hygiene</c:v>
                </c:pt>
                <c:pt idx="3">
                  <c:v>Pathogen, Pest &amp; Parasite &amp; Weed Management</c:v>
                </c:pt>
                <c:pt idx="4">
                  <c:v>Natural Resources &amp; Ecology</c:v>
                </c:pt>
                <c:pt idx="5">
                  <c:v>Forestry, Forest Products and Agroforestry</c:v>
                </c:pt>
                <c:pt idx="6">
                  <c:v>Soil Science</c:v>
                </c:pt>
                <c:pt idx="7">
                  <c:v>Food Science and Food Products</c:v>
                </c:pt>
                <c:pt idx="8">
                  <c:v>Agricultural Economics</c:v>
                </c:pt>
                <c:pt idx="9">
                  <c:v>Biotechnology</c:v>
                </c:pt>
                <c:pt idx="10">
                  <c:v>Agricultural Engineering</c:v>
                </c:pt>
                <c:pt idx="11">
                  <c:v>Leisure, Recreation and Tourism</c:v>
                </c:pt>
                <c:pt idx="12">
                  <c:v>Other</c:v>
                </c:pt>
              </c:strCache>
            </c:strRef>
          </c:cat>
          <c:val>
            <c:numRef>
              <c:f>summary!$B$2:$B$14</c:f>
              <c:numCache>
                <c:formatCode>0%</c:formatCode>
                <c:ptCount val="13"/>
                <c:pt idx="0">
                  <c:v>0.20677333283048882</c:v>
                </c:pt>
                <c:pt idx="1">
                  <c:v>0.19943806982642576</c:v>
                </c:pt>
                <c:pt idx="2">
                  <c:v>4.8056343871095482E-2</c:v>
                </c:pt>
                <c:pt idx="3">
                  <c:v>7.7354968273573368E-2</c:v>
                </c:pt>
                <c:pt idx="4">
                  <c:v>8.1588301292628007E-2</c:v>
                </c:pt>
                <c:pt idx="5">
                  <c:v>2.8860205726785063E-2</c:v>
                </c:pt>
                <c:pt idx="6">
                  <c:v>5.4085779206697923E-2</c:v>
                </c:pt>
                <c:pt idx="7">
                  <c:v>6.2538302706881793E-2</c:v>
                </c:pt>
                <c:pt idx="8">
                  <c:v>4.6099959458057949E-2</c:v>
                </c:pt>
                <c:pt idx="9">
                  <c:v>1.1983443802268536E-2</c:v>
                </c:pt>
                <c:pt idx="10">
                  <c:v>1.8328729151542048E-2</c:v>
                </c:pt>
                <c:pt idx="11">
                  <c:v>4.9923158877271103E-3</c:v>
                </c:pt>
                <c:pt idx="12">
                  <c:v>0.15990024796583296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0"/>
  <c:chart>
    <c:plotArea>
      <c:layout>
        <c:manualLayout>
          <c:layoutTarget val="inner"/>
          <c:xMode val="edge"/>
          <c:yMode val="edge"/>
          <c:x val="0.34022750775594901"/>
          <c:y val="0.23809523809523975"/>
          <c:w val="0.31851085832471876"/>
          <c:h val="0.52380952380952384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Europe
47%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2.1551732093467651E-2"/>
                  <c:y val="5.5351652472012486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6.9508803643598432E-2"/>
                  <c:y val="7.4603531701394721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16110070451719899"/>
                  <c:y val="1.7185039370078779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7717405719021964"/>
                  <c:y val="-0.12533081802274715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7.8798459396298759E-2"/>
                  <c:y val="-0.14774224650490297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1.1590030046657915E-2"/>
                  <c:y val="-0.14841501955112968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0.15546895314404369"/>
                  <c:y val="-0.12251539986073168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.27884279596629552"/>
                  <c:y val="-1.0363353018372741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showCatName val="1"/>
            <c:showPercent val="1"/>
            <c:showLeaderLines val="1"/>
          </c:dLbls>
          <c:cat>
            <c:strRef>
              <c:f>[OverviewContinent2010charts.xls]OverviewContinent!$A$2:$A$11</c:f>
              <c:strCache>
                <c:ptCount val="10"/>
                <c:pt idx="0">
                  <c:v>Europe</c:v>
                </c:pt>
                <c:pt idx="1">
                  <c:v>North America</c:v>
                </c:pt>
                <c:pt idx="2">
                  <c:v>Far East Asia</c:v>
                </c:pt>
                <c:pt idx="3">
                  <c:v>Indian Sub Continent</c:v>
                </c:pt>
                <c:pt idx="4">
                  <c:v>Central and South America</c:v>
                </c:pt>
                <c:pt idx="5">
                  <c:v>Australasia</c:v>
                </c:pt>
                <c:pt idx="6">
                  <c:v>Russia</c:v>
                </c:pt>
                <c:pt idx="7">
                  <c:v>Africa</c:v>
                </c:pt>
                <c:pt idx="8">
                  <c:v>South East Asia</c:v>
                </c:pt>
                <c:pt idx="9">
                  <c:v>Middle East</c:v>
                </c:pt>
              </c:strCache>
            </c:strRef>
          </c:cat>
          <c:val>
            <c:numRef>
              <c:f>[OverviewContinent2010charts.xls]OverviewContinent!$B$2:$B$11</c:f>
              <c:numCache>
                <c:formatCode>0%</c:formatCode>
                <c:ptCount val="10"/>
                <c:pt idx="0">
                  <c:v>0.4697873443983403</c:v>
                </c:pt>
                <c:pt idx="1">
                  <c:v>0.20318983402489629</c:v>
                </c:pt>
                <c:pt idx="2">
                  <c:v>8.3506224066390675E-2</c:v>
                </c:pt>
                <c:pt idx="3">
                  <c:v>7.8060165975103804E-2</c:v>
                </c:pt>
                <c:pt idx="4">
                  <c:v>6.6519709543568464E-2</c:v>
                </c:pt>
                <c:pt idx="5">
                  <c:v>2.8137966804979469E-2</c:v>
                </c:pt>
                <c:pt idx="6">
                  <c:v>7.7800829875519124E-3</c:v>
                </c:pt>
                <c:pt idx="7">
                  <c:v>2.4118257261410793E-2</c:v>
                </c:pt>
                <c:pt idx="8">
                  <c:v>1.3226141078838264E-2</c:v>
                </c:pt>
                <c:pt idx="9">
                  <c:v>2.5674273858921421E-2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 b="1"/>
      </a:pPr>
      <a:endParaRPr lang="tr-T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7720AF-5CCC-427A-9F1A-D3E0117C6308}" type="datetimeFigureOut">
              <a:rPr lang="en-US"/>
              <a:pPr>
                <a:defRPr/>
              </a:pPr>
              <a:t>5/24/2011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F883EE-78BA-4A07-9789-6CD8B06885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2FEA7F-23F6-45C6-9E80-777A1695F526}" type="datetimeFigureOut">
              <a:rPr lang="en-US"/>
              <a:pPr>
                <a:defRPr/>
              </a:pPr>
              <a:t>5/24/2011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AB3076E-61CB-4DC5-8B73-D47A21C6EF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2200" b="1" dirty="0" smtClean="0"/>
              <a:t>Publishing</a:t>
            </a:r>
            <a:r>
              <a:rPr lang="en-GB" sz="2200" dirty="0" smtClean="0"/>
              <a:t>:</a:t>
            </a:r>
          </a:p>
          <a:p>
            <a:pPr lvl="2"/>
            <a:r>
              <a:rPr lang="en-GB" sz="2200" dirty="0" smtClean="0"/>
              <a:t>Research databases, Books and </a:t>
            </a:r>
            <a:br>
              <a:rPr lang="en-GB" sz="2200" dirty="0" smtClean="0"/>
            </a:br>
            <a:r>
              <a:rPr lang="en-GB" sz="2200" dirty="0" smtClean="0"/>
              <a:t>Internet Resources</a:t>
            </a:r>
          </a:p>
          <a:p>
            <a:pPr lvl="2"/>
            <a:r>
              <a:rPr lang="en-GB" sz="2200" dirty="0" smtClean="0"/>
              <a:t>Knowledge Management projects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b="1" dirty="0" smtClean="0"/>
              <a:t>International Development</a:t>
            </a:r>
            <a:r>
              <a:rPr lang="en-GB" sz="2200" dirty="0" smtClean="0"/>
              <a:t>:</a:t>
            </a:r>
          </a:p>
          <a:p>
            <a:pPr lvl="2"/>
            <a:r>
              <a:rPr lang="en-GB" sz="2200" dirty="0" smtClean="0"/>
              <a:t>Commodities</a:t>
            </a:r>
          </a:p>
          <a:p>
            <a:pPr lvl="2"/>
            <a:r>
              <a:rPr lang="en-GB" sz="2200" dirty="0" smtClean="0"/>
              <a:t>Invasive Species</a:t>
            </a:r>
          </a:p>
          <a:p>
            <a:pPr lvl="2"/>
            <a:r>
              <a:rPr lang="en-GB" sz="2200" dirty="0" smtClean="0"/>
              <a:t>Knowledge for Development</a:t>
            </a:r>
          </a:p>
          <a:p>
            <a:pPr lvl="2"/>
            <a:r>
              <a:rPr lang="en-GB" sz="2200" dirty="0" err="1" smtClean="0"/>
              <a:t>Bioservices</a:t>
            </a:r>
            <a:endParaRPr lang="en-GB" sz="22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Records</a:t>
            </a:r>
            <a:r>
              <a:rPr lang="en-US" sz="1200" baseline="0" dirty="0" smtClean="0"/>
              <a:t> added: </a:t>
            </a:r>
            <a:r>
              <a:rPr lang="en-US" sz="1200" dirty="0" err="1" smtClean="0"/>
              <a:t>vs</a:t>
            </a:r>
            <a:r>
              <a:rPr lang="en-US" sz="1200" dirty="0" smtClean="0"/>
              <a:t> 305k in 2009</a:t>
            </a:r>
          </a:p>
          <a:p>
            <a:r>
              <a:rPr lang="en-US" sz="1200" dirty="0" smtClean="0"/>
              <a:t>Serials</a:t>
            </a:r>
            <a:r>
              <a:rPr lang="en-US" sz="1200" baseline="0" dirty="0" smtClean="0"/>
              <a:t> count – new = </a:t>
            </a:r>
            <a:r>
              <a:rPr lang="en-GB" sz="1200" dirty="0" smtClean="0"/>
              <a:t>including 328 new serials in 2010</a:t>
            </a:r>
          </a:p>
          <a:p>
            <a:r>
              <a:rPr lang="en-GB" sz="1200" dirty="0" smtClean="0"/>
              <a:t>FT = </a:t>
            </a:r>
            <a:r>
              <a:rPr lang="en-US" sz="1200" dirty="0" smtClean="0"/>
              <a:t>34k added in 2009</a:t>
            </a:r>
            <a:r>
              <a:rPr lang="en-US" sz="1200" baseline="0" dirty="0" smtClean="0"/>
              <a:t> = </a:t>
            </a:r>
            <a:r>
              <a:rPr lang="en-US" sz="1200" dirty="0" smtClean="0"/>
              <a:t>from over </a:t>
            </a:r>
            <a:r>
              <a:rPr lang="en-US" sz="1200" b="1" dirty="0" smtClean="0"/>
              <a:t>400 journals</a:t>
            </a:r>
            <a:r>
              <a:rPr lang="en-US" sz="1200" dirty="0" smtClean="0"/>
              <a:t> plus conferences – over 80% non-open access. </a:t>
            </a:r>
            <a:r>
              <a:rPr lang="en-US" sz="1200" b="1" dirty="0" smtClean="0"/>
              <a:t>10%</a:t>
            </a:r>
            <a:r>
              <a:rPr lang="en-US" sz="1200" b="1" baseline="0" dirty="0" smtClean="0"/>
              <a:t> message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2A0-5753-4523-92B2-7A292790CEB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2A0-5753-4523-92B2-7A292790CEB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Arial" charset="0"/>
              </a:rPr>
              <a:t>Other material includes </a:t>
            </a:r>
            <a:r>
              <a:rPr lang="en-GB" sz="1200" dirty="0" smtClean="0">
                <a:solidFill>
                  <a:schemeClr val="accent1"/>
                </a:solidFill>
                <a:latin typeface="Arial" charset="0"/>
              </a:rPr>
              <a:t>electronic books</a:t>
            </a:r>
            <a:r>
              <a:rPr lang="en-GB" sz="1200" dirty="0" smtClean="0">
                <a:latin typeface="Arial" charset="0"/>
              </a:rPr>
              <a:t>, </a:t>
            </a:r>
            <a:r>
              <a:rPr lang="en-GB" sz="1200" dirty="0" smtClean="0">
                <a:solidFill>
                  <a:schemeClr val="accent1"/>
                </a:solidFill>
                <a:latin typeface="Arial" charset="0"/>
              </a:rPr>
              <a:t>reports</a:t>
            </a:r>
            <a:r>
              <a:rPr lang="en-GB" sz="1200" dirty="0" smtClean="0">
                <a:latin typeface="Arial" charset="0"/>
              </a:rPr>
              <a:t>, </a:t>
            </a:r>
            <a:r>
              <a:rPr lang="en-GB" sz="1200" dirty="0" smtClean="0">
                <a:solidFill>
                  <a:schemeClr val="accent1"/>
                </a:solidFill>
                <a:latin typeface="Arial" charset="0"/>
              </a:rPr>
              <a:t>classified</a:t>
            </a:r>
            <a:r>
              <a:rPr lang="en-GB" sz="1200" dirty="0" smtClean="0">
                <a:latin typeface="Arial" charset="0"/>
              </a:rPr>
              <a:t> and </a:t>
            </a:r>
            <a:r>
              <a:rPr lang="en-GB" sz="1200" dirty="0" smtClean="0">
                <a:solidFill>
                  <a:schemeClr val="accent1"/>
                </a:solidFill>
                <a:latin typeface="Arial" charset="0"/>
              </a:rPr>
              <a:t>indexed Internet links</a:t>
            </a:r>
            <a:r>
              <a:rPr lang="en-GB" sz="1200" dirty="0" smtClean="0">
                <a:latin typeface="Arial" charset="0"/>
              </a:rPr>
              <a:t>, and a large collection of </a:t>
            </a:r>
            <a:r>
              <a:rPr lang="en-GB" sz="1200" dirty="0" smtClean="0">
                <a:solidFill>
                  <a:schemeClr val="accent1"/>
                </a:solidFill>
                <a:latin typeface="Arial" charset="0"/>
              </a:rPr>
              <a:t>extension documents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3076E-61CB-4DC5-8B73-D47A21C6EFB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8F4E7-D344-448E-9582-15E365D535DF}" type="slidenum">
              <a:rPr lang="en-GB"/>
              <a:pPr/>
              <a:t>12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6DE66-2919-4AB0-8960-193091E86DE8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b" latinLnBrk="0" hangingPunct="1"/>
            <a:endParaRPr lang="en-GB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Farm Animal Nutrition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Dictionary of Entomology - 2nd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endParaRPr lang="en-GB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Dictionary of Fungi - 10th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</a:t>
            </a:r>
            <a:endParaRPr lang="en-GB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Fungal Families of the World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Ecotourism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Tourism and Recreation in Marine Environments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 Dictionary of Travel &amp; Tourism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Mason's World Dictionary of Livestock Breeds, Types and Varieties</a:t>
            </a: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Applied Animal Behaviour &amp; Welfare</a:t>
            </a:r>
          </a:p>
          <a:p>
            <a:pPr rtl="0" eaLnBrk="1" fontAlgn="b" latinLnBrk="0" hangingPunct="1"/>
            <a:endParaRPr lang="en-GB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Proposed collection price - 15% discount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3076E-61CB-4DC5-8B73-D47A21C6EFB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Immunisa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196975"/>
            <a:ext cx="8424863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coverbanner_blan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4211638"/>
            <a:ext cx="84312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ABI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0963" y="339725"/>
            <a:ext cx="105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4859" y="4365625"/>
            <a:ext cx="6518275" cy="503238"/>
          </a:xfrm>
        </p:spPr>
        <p:txBody>
          <a:bodyPr/>
          <a:lstStyle>
            <a:lvl1pPr algn="r"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5432" y="4854575"/>
            <a:ext cx="6516687" cy="396155"/>
          </a:xfrm>
        </p:spPr>
        <p:txBody>
          <a:bodyPr/>
          <a:lstStyle>
            <a:lvl1pPr algn="r">
              <a:tabLst>
                <a:tab pos="1885950" algn="l"/>
              </a:tabLst>
              <a:defRPr sz="2400" b="1">
                <a:solidFill>
                  <a:srgbClr val="9DD97A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p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8" y="5139965"/>
            <a:ext cx="7598004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1277" y="1008667"/>
            <a:ext cx="7579151" cy="40535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705" y="5778630"/>
            <a:ext cx="7635711" cy="39356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Green banner sho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218113"/>
            <a:ext cx="84264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2975" y="1989138"/>
            <a:ext cx="72199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2063750"/>
            <a:ext cx="7927336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32" y="2750467"/>
            <a:ext cx="7946796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3695307"/>
            <a:ext cx="7946190" cy="2949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849019" y="1206854"/>
            <a:ext cx="1440000" cy="1440000"/>
          </a:xfrm>
          <a:ln w="38100">
            <a:noFill/>
          </a:ln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2453148" y="1207777"/>
            <a:ext cx="1440000" cy="1440000"/>
          </a:xfrm>
          <a:ln w="38100">
            <a:noFill/>
          </a:ln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2208213"/>
            <a:ext cx="9144000" cy="3060700"/>
          </a:xfrm>
          <a:prstGeom prst="rect">
            <a:avLst/>
          </a:prstGeom>
          <a:solidFill>
            <a:srgbClr val="5BBF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" y="1619250"/>
            <a:ext cx="7937369" cy="435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587" y="2206800"/>
            <a:ext cx="3060000" cy="306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14750" y="2338388"/>
            <a:ext cx="5024438" cy="283686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4475" y="0"/>
            <a:ext cx="2881313" cy="68405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652" y="5118755"/>
            <a:ext cx="2747914" cy="15271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11" y="603315"/>
            <a:ext cx="2771481" cy="1246564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2036175"/>
            <a:ext cx="2880000" cy="288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1" y="1979613"/>
            <a:ext cx="5477430" cy="46656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1168498"/>
            <a:ext cx="5477530" cy="6699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31" y="2064469"/>
            <a:ext cx="7937369" cy="379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1213" y="5910263"/>
            <a:ext cx="7946288" cy="66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7" y="5139965"/>
            <a:ext cx="7975077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1277" y="1008667"/>
            <a:ext cx="4826525" cy="34596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705" y="5778630"/>
            <a:ext cx="7965650" cy="39356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02707" y="2469817"/>
            <a:ext cx="2520000" cy="252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383" y="2070755"/>
            <a:ext cx="3749118" cy="409437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0263" y="2073275"/>
            <a:ext cx="4033968" cy="44211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06222" y="6211888"/>
            <a:ext cx="3751263" cy="2921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0262" y="2073275"/>
            <a:ext cx="3873713" cy="44211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5377" y="2074846"/>
            <a:ext cx="3923121" cy="44211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BI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0488" y="311150"/>
            <a:ext cx="105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0738" y="1185863"/>
            <a:ext cx="7937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2063750"/>
            <a:ext cx="792797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indent for bullet 1</a:t>
            </a:r>
          </a:p>
          <a:p>
            <a:pPr lvl="2"/>
            <a:r>
              <a:rPr lang="en-US" smtClean="0"/>
              <a:t>indent for bullet 2</a:t>
            </a:r>
          </a:p>
          <a:p>
            <a:pPr lvl="3"/>
            <a:r>
              <a:rPr lang="en-US" smtClean="0"/>
              <a:t>indent for bullet 3</a:t>
            </a:r>
          </a:p>
          <a:p>
            <a:pPr lvl="4"/>
            <a:r>
              <a:rPr lang="en-US" smtClean="0"/>
              <a:t>indent for bullet 4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8" r:id="rId2"/>
    <p:sldLayoutId id="2147483759" r:id="rId3"/>
    <p:sldLayoutId id="2147483767" r:id="rId4"/>
    <p:sldLayoutId id="2147483768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9" r:id="rId11"/>
    <p:sldLayoutId id="2147483765" r:id="rId12"/>
  </p:sldLayoutIdLst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742950" indent="-36353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122363" indent="-377825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4pPr>
      <a:lvl5pPr marL="1512888" indent="-388938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75000"/>
        <a:buFont typeface="Arial" charset="0"/>
        <a:buChar char="●"/>
        <a:defRPr sz="240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744663" y="4365624"/>
            <a:ext cx="6518275" cy="1511647"/>
          </a:xfrm>
        </p:spPr>
        <p:txBody>
          <a:bodyPr/>
          <a:lstStyle/>
          <a:p>
            <a:pPr eaLnBrk="1" hangingPunct="1"/>
            <a:r>
              <a:rPr lang="tr-TR" sz="2800" b="0" dirty="0" smtClean="0"/>
              <a:t>CABI Bilgi Kaynaklarında Yenilikler; </a:t>
            </a:r>
            <a:r>
              <a:rPr lang="tr-TR" sz="2800" b="0" dirty="0" smtClean="0"/>
              <a:t/>
            </a:r>
            <a:br>
              <a:rPr lang="tr-TR" sz="2800" b="0" dirty="0" smtClean="0"/>
            </a:br>
            <a:r>
              <a:rPr lang="tr-TR" sz="2800" b="0" dirty="0" smtClean="0"/>
              <a:t>E-kitaplar</a:t>
            </a:r>
            <a:r>
              <a:rPr lang="tr-TR" sz="2800" b="0" dirty="0" smtClean="0"/>
              <a:t>, E-arşivler ve </a:t>
            </a:r>
            <a:r>
              <a:rPr lang="tr-TR" sz="2800" b="0" dirty="0" smtClean="0"/>
              <a:t>Referans </a:t>
            </a:r>
            <a:r>
              <a:rPr lang="tr-TR" sz="2800" b="0" dirty="0" smtClean="0"/>
              <a:t>kaynakları</a:t>
            </a:r>
            <a:endParaRPr lang="en-GB" sz="2800" dirty="0" smtClean="0"/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1785938" y="5357813"/>
            <a:ext cx="6516687" cy="396875"/>
          </a:xfrm>
        </p:spPr>
        <p:txBody>
          <a:bodyPr/>
          <a:lstStyle/>
          <a:p>
            <a:r>
              <a:rPr lang="en-GB" dirty="0" err="1" smtClean="0"/>
              <a:t>Clodagh</a:t>
            </a:r>
            <a:r>
              <a:rPr lang="en-GB" dirty="0" smtClean="0"/>
              <a:t> </a:t>
            </a:r>
            <a:r>
              <a:rPr lang="en-GB" dirty="0" smtClean="0"/>
              <a:t>Corcoran</a:t>
            </a:r>
            <a:r>
              <a:rPr lang="tr-TR" dirty="0" smtClean="0"/>
              <a:t>&amp;Merve Okur</a:t>
            </a:r>
          </a:p>
          <a:p>
            <a:r>
              <a:rPr lang="en-GB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</p:txBody>
      </p:sp>
      <p:pic>
        <p:nvPicPr>
          <p:cNvPr id="6148" name="Picture 6" descr="CABI 100 Years (green)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295275"/>
            <a:ext cx="1982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94" y="2348880"/>
            <a:ext cx="482460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937500" cy="838200"/>
          </a:xfrm>
        </p:spPr>
        <p:txBody>
          <a:bodyPr/>
          <a:lstStyle/>
          <a:p>
            <a:r>
              <a:rPr lang="tr-TR" dirty="0" smtClean="0">
                <a:latin typeface="Swis721 BT" pitchFamily="34" charset="0"/>
              </a:rPr>
              <a:t>Görüntüler</a:t>
            </a:r>
            <a:r>
              <a:rPr lang="en-GB" sz="2800" dirty="0">
                <a:latin typeface="Swis721 BT" pitchFamily="34" charset="0"/>
              </a:rPr>
              <a:t/>
            </a:r>
            <a:br>
              <a:rPr lang="en-GB" sz="2800" dirty="0">
                <a:latin typeface="Swis721 BT" pitchFamily="34" charset="0"/>
              </a:rPr>
            </a:br>
            <a:r>
              <a:rPr lang="en-GB" sz="2400" dirty="0" err="1" smtClean="0">
                <a:solidFill>
                  <a:schemeClr val="accent2"/>
                </a:solidFill>
                <a:latin typeface="Swis721 BT" pitchFamily="34" charset="0"/>
              </a:rPr>
              <a:t>Diaprepes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 </a:t>
            </a:r>
            <a:r>
              <a:rPr lang="en-GB" sz="2400" dirty="0" err="1" smtClean="0">
                <a:solidFill>
                  <a:schemeClr val="accent2"/>
                </a:solidFill>
                <a:latin typeface="Swis721 BT" pitchFamily="34" charset="0"/>
              </a:rPr>
              <a:t>abbreviatus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 (</a:t>
            </a:r>
            <a:r>
              <a:rPr lang="tr-TR" sz="2400" smtClean="0">
                <a:solidFill>
                  <a:schemeClr val="accent2"/>
                </a:solidFill>
                <a:latin typeface="Swis721 BT" pitchFamily="34" charset="0"/>
              </a:rPr>
              <a:t>Turunçgil Zararlıları)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/>
            </a:r>
            <a:b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/>
            </a:r>
            <a:b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</a:b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148064" y="4221088"/>
            <a:ext cx="1223962" cy="79216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934167" cy="374441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5669"/>
            <a:ext cx="4932040" cy="47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5652120" y="3429000"/>
            <a:ext cx="1008112" cy="43204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937500" cy="838200"/>
          </a:xfrm>
        </p:spPr>
        <p:txBody>
          <a:bodyPr/>
          <a:lstStyle/>
          <a:p>
            <a:r>
              <a:rPr lang="en-GB" dirty="0" err="1" smtClean="0">
                <a:latin typeface="+mn-lt"/>
              </a:rPr>
              <a:t>Ele</a:t>
            </a:r>
            <a:r>
              <a:rPr lang="tr-TR" dirty="0" smtClean="0">
                <a:latin typeface="+mn-lt"/>
              </a:rPr>
              <a:t>ktronik Kütüphane</a:t>
            </a:r>
            <a:r>
              <a:rPr lang="en-GB" sz="2800" dirty="0">
                <a:latin typeface="Swis721 BT" pitchFamily="34" charset="0"/>
              </a:rPr>
              <a:t/>
            </a:r>
            <a:br>
              <a:rPr lang="en-GB" sz="2800" dirty="0">
                <a:latin typeface="Swis721 BT" pitchFamily="34" charset="0"/>
              </a:rPr>
            </a:br>
            <a:r>
              <a:rPr lang="en-GB" sz="2400" dirty="0" err="1" smtClean="0">
                <a:solidFill>
                  <a:schemeClr val="accent2"/>
                </a:solidFill>
                <a:latin typeface="Swis721 BT" pitchFamily="34" charset="0"/>
              </a:rPr>
              <a:t>Diaprepes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 </a:t>
            </a:r>
            <a:r>
              <a:rPr lang="en-GB" sz="2400" dirty="0" err="1" smtClean="0">
                <a:solidFill>
                  <a:schemeClr val="accent2"/>
                </a:solidFill>
                <a:latin typeface="Swis721 BT" pitchFamily="34" charset="0"/>
              </a:rPr>
              <a:t>abbreviatus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 </a:t>
            </a:r>
            <a:endParaRPr lang="en-GB" dirty="0">
              <a:solidFill>
                <a:srgbClr val="797774"/>
              </a:solidFill>
              <a:latin typeface="Swis721 BT" pitchFamily="34" charset="0"/>
            </a:endParaRPr>
          </a:p>
        </p:txBody>
      </p:sp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96952"/>
            <a:ext cx="4932040" cy="45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3275856" y="5085183"/>
            <a:ext cx="1223963" cy="2160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872" y="3501008"/>
            <a:ext cx="464071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403648" y="6525344"/>
            <a:ext cx="1296144" cy="332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465312"/>
            <a:ext cx="5913115" cy="33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95898" y="2708275"/>
            <a:ext cx="4416425" cy="1512813"/>
            <a:chOff x="2129" y="1950"/>
            <a:chExt cx="2782" cy="1274"/>
          </a:xfrm>
        </p:grpSpPr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2129" y="1971"/>
              <a:ext cx="2676" cy="12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2222" y="1950"/>
              <a:ext cx="2689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000" dirty="0">
                  <a:solidFill>
                    <a:schemeClr val="tx2"/>
                  </a:solidFill>
                  <a:latin typeface="Arial" charset="0"/>
                </a:rPr>
                <a:t>Electronic Library</a:t>
              </a:r>
              <a:r>
                <a:rPr lang="en-GB" sz="2000" dirty="0">
                  <a:latin typeface="Arial" charset="0"/>
                </a:rPr>
                <a:t> </a:t>
              </a:r>
              <a:r>
                <a:rPr lang="tr-TR" sz="1800" dirty="0" smtClean="0"/>
                <a:t>80 yayıncıdan </a:t>
              </a:r>
            </a:p>
            <a:p>
              <a:r>
                <a:rPr lang="tr-TR" sz="1800" dirty="0" smtClean="0"/>
                <a:t>1000’den fazla makale ve CABI books’tan 50 kitap bölümü içermektedir.</a:t>
              </a:r>
              <a:endParaRPr lang="en-GB" sz="1800" dirty="0">
                <a:solidFill>
                  <a:schemeClr val="accent1"/>
                </a:solidFill>
                <a:latin typeface="Arial" charset="0"/>
              </a:endParaRPr>
            </a:p>
            <a:p>
              <a:endParaRPr lang="en-GB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4" grpId="0" animBg="1"/>
      <p:bldP spid="48134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7677472" cy="4536504"/>
          </a:xfrm>
        </p:spPr>
        <p:txBody>
          <a:bodyPr/>
          <a:lstStyle/>
          <a:p>
            <a:pPr marL="836613" lvl="2" indent="-457200" eaLnBrk="1" hangingPunct="1"/>
            <a:endParaRPr lang="en-GB" sz="2000" dirty="0" smtClean="0"/>
          </a:p>
          <a:p>
            <a:pPr marL="836613" lvl="2" indent="-457200" eaLnBrk="1" hangingPunct="1">
              <a:spcBef>
                <a:spcPts val="0"/>
              </a:spcBef>
            </a:pPr>
            <a:r>
              <a:rPr lang="en-GB" sz="2000" b="1" dirty="0" smtClean="0"/>
              <a:t>CAB eBooks </a:t>
            </a:r>
            <a:r>
              <a:rPr lang="tr-TR" sz="2000" b="1" dirty="0" smtClean="0"/>
              <a:t>Güncel Paket</a:t>
            </a:r>
            <a:endParaRPr lang="en-GB" sz="2000" b="1" dirty="0" smtClean="0"/>
          </a:p>
          <a:p>
            <a:pPr marL="1606551" lvl="4" indent="-457200" eaLnBrk="1" hangingPunct="1">
              <a:spcBef>
                <a:spcPts val="0"/>
              </a:spcBef>
            </a:pPr>
            <a:r>
              <a:rPr lang="en-GB" sz="2000" dirty="0" smtClean="0"/>
              <a:t>2008-date entire collection </a:t>
            </a:r>
          </a:p>
          <a:p>
            <a:pPr marL="1606551" lvl="4" indent="-457200" eaLnBrk="1" hangingPunct="1">
              <a:spcBef>
                <a:spcPts val="0"/>
              </a:spcBef>
            </a:pPr>
            <a:r>
              <a:rPr lang="en-GB" sz="2000" dirty="0" smtClean="0"/>
              <a:t>170 </a:t>
            </a:r>
            <a:r>
              <a:rPr lang="tr-TR" sz="2000" dirty="0" smtClean="0"/>
              <a:t>başlık (CABI Konu Alanlarında)</a:t>
            </a:r>
            <a:endParaRPr lang="en-GB" sz="2000" dirty="0" smtClean="0"/>
          </a:p>
          <a:p>
            <a:pPr marL="1606551" lvl="4" indent="-457200" eaLnBrk="1" hangingPunct="1">
              <a:spcBef>
                <a:spcPts val="0"/>
              </a:spcBef>
            </a:pPr>
            <a:r>
              <a:rPr lang="tr-TR" sz="2000" dirty="0" smtClean="0"/>
              <a:t>Abonelik</a:t>
            </a:r>
            <a:endParaRPr lang="en-GB" sz="2000" dirty="0" smtClean="0"/>
          </a:p>
          <a:p>
            <a:pPr marL="1606551" lvl="4" indent="-457200" eaLnBrk="1" hangingPunct="1">
              <a:spcBef>
                <a:spcPts val="0"/>
              </a:spcBef>
            </a:pPr>
            <a:r>
              <a:rPr lang="en-GB" sz="2000" dirty="0" smtClean="0"/>
              <a:t>A</a:t>
            </a:r>
            <a:r>
              <a:rPr lang="tr-TR" sz="2000" dirty="0" smtClean="0"/>
              <a:t>boneliğiniz boyunca yeni kitaplar eklenmeye devam eder.</a:t>
            </a:r>
            <a:endParaRPr lang="en-GB" sz="2000" dirty="0" smtClean="0"/>
          </a:p>
          <a:p>
            <a:pPr marL="836613" lvl="2" indent="-457200" eaLnBrk="1" hangingPunct="1"/>
            <a:endParaRPr lang="en-GB" sz="2000" dirty="0" smtClean="0"/>
          </a:p>
          <a:p>
            <a:pPr marL="836613" lvl="2" indent="-457200" eaLnBrk="1" hangingPunct="1">
              <a:spcBef>
                <a:spcPts val="0"/>
              </a:spcBef>
            </a:pPr>
            <a:r>
              <a:rPr lang="en-GB" sz="2000" b="1" dirty="0" smtClean="0"/>
              <a:t>CAB eBooks </a:t>
            </a:r>
            <a:r>
              <a:rPr lang="tr-TR" sz="2000" b="1" dirty="0" smtClean="0"/>
              <a:t>Ara Arşiv Paketi</a:t>
            </a:r>
            <a:r>
              <a:rPr lang="en-GB" sz="2000" dirty="0" smtClean="0"/>
              <a:t>		</a:t>
            </a:r>
          </a:p>
          <a:p>
            <a:pPr marL="1606551" lvl="4" indent="-457200" eaLnBrk="1" hangingPunct="1">
              <a:spcBef>
                <a:spcPts val="0"/>
              </a:spcBef>
            </a:pPr>
            <a:r>
              <a:rPr lang="en-GB" sz="2000" dirty="0" smtClean="0"/>
              <a:t>2005 - 2007, 158 </a:t>
            </a:r>
            <a:r>
              <a:rPr lang="tr-TR" sz="2000" dirty="0" smtClean="0"/>
              <a:t>başlık</a:t>
            </a:r>
            <a:endParaRPr lang="en-GB" sz="2000" dirty="0" smtClean="0"/>
          </a:p>
          <a:p>
            <a:pPr marL="1606551" lvl="4" indent="-457200" eaLnBrk="1" hangingPunct="1">
              <a:spcBef>
                <a:spcPts val="0"/>
              </a:spcBef>
            </a:pPr>
            <a:r>
              <a:rPr lang="tr-TR" sz="2000" dirty="0" smtClean="0"/>
              <a:t>Tek seferlik satın alım</a:t>
            </a:r>
            <a:endParaRPr lang="en-GB" sz="2000" dirty="0" smtClean="0"/>
          </a:p>
          <a:p>
            <a:pPr marL="836613" lvl="2" indent="-457200" eaLnBrk="1" hangingPunct="1">
              <a:buNone/>
            </a:pPr>
            <a:endParaRPr lang="en-GB" sz="2000" dirty="0" smtClean="0"/>
          </a:p>
          <a:p>
            <a:pPr marL="836613" lvl="2" indent="-457200" eaLnBrk="1" hangingPunct="1">
              <a:spcBef>
                <a:spcPts val="0"/>
              </a:spcBef>
            </a:pPr>
            <a:r>
              <a:rPr lang="en-GB" sz="2000" b="1" dirty="0" smtClean="0"/>
              <a:t>CAB eBooks </a:t>
            </a:r>
            <a:r>
              <a:rPr lang="en-GB" sz="2000" b="1" dirty="0" err="1" smtClean="0"/>
              <a:t>Ar</a:t>
            </a:r>
            <a:r>
              <a:rPr lang="tr-TR" sz="2000" b="1" dirty="0" smtClean="0"/>
              <a:t>şiv Paketi</a:t>
            </a:r>
            <a:r>
              <a:rPr lang="en-GB" sz="2000" b="1" dirty="0" smtClean="0"/>
              <a:t>	</a:t>
            </a:r>
          </a:p>
          <a:p>
            <a:pPr marL="1606551" lvl="4" indent="-457200" eaLnBrk="1" hangingPunct="1">
              <a:spcBef>
                <a:spcPts val="0"/>
              </a:spcBef>
            </a:pPr>
            <a:r>
              <a:rPr lang="en-GB" sz="2000" dirty="0" smtClean="0"/>
              <a:t>2000 – 2004, 240 </a:t>
            </a:r>
            <a:r>
              <a:rPr lang="tr-TR" sz="2000" dirty="0" smtClean="0"/>
              <a:t>başlık</a:t>
            </a:r>
            <a:endParaRPr lang="en-GB" sz="2000" dirty="0" smtClean="0"/>
          </a:p>
          <a:p>
            <a:pPr marL="1606551" lvl="4" indent="-457200" eaLnBrk="1" hangingPunct="1">
              <a:spcBef>
                <a:spcPts val="0"/>
              </a:spcBef>
            </a:pPr>
            <a:r>
              <a:rPr lang="tr-TR" sz="2000" dirty="0" smtClean="0"/>
              <a:t>Tek seferlik satın alım</a:t>
            </a:r>
            <a:endParaRPr lang="en-GB" sz="2000" dirty="0" smtClean="0"/>
          </a:p>
          <a:p>
            <a:pPr marL="836613" lvl="2" indent="-457200" eaLnBrk="1" hangingPunct="1">
              <a:buFont typeface="Arial" charset="0"/>
              <a:buNone/>
            </a:pPr>
            <a:endParaRPr lang="en-GB" sz="1800" dirty="0" smtClean="0"/>
          </a:p>
          <a:p>
            <a:pPr marL="836613" lvl="2" indent="-457200" eaLnBrk="1" hangingPunct="1">
              <a:buFont typeface="Arial" charset="0"/>
              <a:buNone/>
            </a:pPr>
            <a:r>
              <a:rPr lang="en-GB" sz="2000" b="1" dirty="0" smtClean="0">
                <a:solidFill>
                  <a:srgbClr val="F89E3A"/>
                </a:solidFill>
              </a:rPr>
              <a:t>		     </a:t>
            </a:r>
            <a:br>
              <a:rPr lang="en-GB" sz="2000" b="1" dirty="0" smtClean="0">
                <a:solidFill>
                  <a:srgbClr val="F89E3A"/>
                </a:solidFill>
              </a:rPr>
            </a:br>
            <a:endParaRPr lang="en-GB" b="1" dirty="0" smtClean="0">
              <a:solidFill>
                <a:srgbClr val="F89E3A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052736"/>
            <a:ext cx="7239000" cy="838200"/>
          </a:xfrm>
        </p:spPr>
        <p:txBody>
          <a:bodyPr/>
          <a:lstStyle/>
          <a:p>
            <a:r>
              <a:rPr lang="en-GB" dirty="0" smtClean="0"/>
              <a:t>CAB eBooks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2063750"/>
            <a:ext cx="7927975" cy="3309466"/>
          </a:xfrm>
        </p:spPr>
        <p:txBody>
          <a:bodyPr/>
          <a:lstStyle/>
          <a:p>
            <a:pPr lvl="2" eaLnBrk="1" hangingPunct="1">
              <a:lnSpc>
                <a:spcPct val="150000"/>
              </a:lnSpc>
            </a:pPr>
            <a:endParaRPr lang="en-GB" sz="2000" dirty="0" smtClean="0"/>
          </a:p>
          <a:p>
            <a:pPr lvl="2" eaLnBrk="1" hangingPunct="1">
              <a:lnSpc>
                <a:spcPct val="150000"/>
              </a:lnSpc>
            </a:pPr>
            <a:r>
              <a:rPr lang="tr-TR" sz="2000" dirty="0" smtClean="0"/>
              <a:t>Tüm başlıklar CAB Abstarct  tarafından indekslenmektedir.</a:t>
            </a:r>
            <a:endParaRPr lang="en-GB" sz="2000" dirty="0" smtClean="0"/>
          </a:p>
          <a:p>
            <a:pPr lvl="2" eaLnBrk="1" hangingPunct="1">
              <a:lnSpc>
                <a:spcPct val="150000"/>
              </a:lnSpc>
            </a:pPr>
            <a:r>
              <a:rPr lang="tr-TR" sz="2000" dirty="0" smtClean="0"/>
              <a:t>Bölümler halinde kullanılır ve indekslenir.</a:t>
            </a:r>
            <a:endParaRPr lang="en-GB" sz="2000" dirty="0" smtClean="0"/>
          </a:p>
          <a:p>
            <a:pPr lvl="2" eaLnBrk="1" hangingPunct="1">
              <a:lnSpc>
                <a:spcPct val="150000"/>
              </a:lnSpc>
            </a:pPr>
            <a:r>
              <a:rPr lang="tr-TR" sz="2000" dirty="0" smtClean="0"/>
              <a:t>Elektronik Kitaplar PDF dosyası olarak görüntülenir.</a:t>
            </a:r>
          </a:p>
          <a:p>
            <a:pPr lvl="2" eaLnBrk="1" hangingPunct="1">
              <a:lnSpc>
                <a:spcPct val="150000"/>
              </a:lnSpc>
            </a:pPr>
            <a:r>
              <a:rPr lang="tr-TR" sz="2000" dirty="0" smtClean="0"/>
              <a:t>Konu kapsamları CAB Abstract ile uyumludur.</a:t>
            </a:r>
            <a:endParaRPr lang="en-GB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1196752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CAB eBooks</a:t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Benzersiz</a:t>
            </a:r>
            <a:r>
              <a:rPr lang="tr-T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Özellikler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2060848"/>
            <a:ext cx="724542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</a:pPr>
            <a:endParaRPr lang="en-GB" sz="2000" b="1" kern="0" dirty="0" smtClean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2000" b="1" kern="0" dirty="0" smtClean="0">
                <a:solidFill>
                  <a:srgbClr val="797774"/>
                </a:solidFill>
                <a:latin typeface="Arial"/>
              </a:rPr>
              <a:t>Agriculture</a:t>
            </a:r>
            <a:endParaRPr lang="en-GB" sz="2000" b="1" kern="0" dirty="0">
              <a:solidFill>
                <a:srgbClr val="797774"/>
              </a:solidFill>
              <a:latin typeface="Arial"/>
            </a:endParaRPr>
          </a:p>
          <a:p>
            <a:pPr lvl="0" indent="-342900" eaLnBrk="0" hangingPunct="0">
              <a:spcBef>
                <a:spcPct val="20000"/>
              </a:spcBef>
            </a:pP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Farm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Business Management: Analysis of Farming 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Systems</a:t>
            </a:r>
            <a:endParaRPr lang="en-GB" sz="1800" i="1" kern="0" dirty="0">
              <a:solidFill>
                <a:srgbClr val="797774"/>
              </a:solidFill>
              <a:latin typeface="Arial"/>
            </a:endParaRPr>
          </a:p>
          <a:p>
            <a:pPr lvl="0" indent="-342900" eaLnBrk="0" hangingPunct="0">
              <a:spcBef>
                <a:spcPct val="20000"/>
              </a:spcBef>
            </a:pP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Agricultural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Seed 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Production</a:t>
            </a:r>
          </a:p>
          <a:p>
            <a:pPr lvl="0" indent="-342900" eaLnBrk="0" hangingPunct="0">
              <a:spcBef>
                <a:spcPct val="20000"/>
              </a:spcBef>
            </a:pPr>
            <a:endParaRPr lang="en-GB" sz="1800" i="1" kern="0" dirty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lnSpc>
                <a:spcPct val="150000"/>
              </a:lnSpc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2000" b="1" kern="0" dirty="0">
                <a:solidFill>
                  <a:srgbClr val="797774"/>
                </a:solidFill>
                <a:latin typeface="Arial"/>
              </a:rPr>
              <a:t>Plant Sciences</a:t>
            </a:r>
          </a:p>
          <a:p>
            <a:pPr lvl="0" indent="-342900" eaLnBrk="0" hangingPunct="0">
              <a:spcBef>
                <a:spcPct val="20000"/>
              </a:spcBef>
            </a:pP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Plant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Evolution and the Origin of Crop Species 3</a:t>
            </a:r>
            <a:r>
              <a:rPr lang="en-GB" sz="1800" i="1" kern="0" baseline="30000" dirty="0">
                <a:solidFill>
                  <a:srgbClr val="797774"/>
                </a:solidFill>
                <a:latin typeface="Arial"/>
              </a:rPr>
              <a:t>rd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 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Edition</a:t>
            </a:r>
            <a:endParaRPr lang="en-GB" sz="1800" i="1" kern="0" dirty="0">
              <a:solidFill>
                <a:srgbClr val="797774"/>
              </a:solidFill>
              <a:latin typeface="Arial"/>
            </a:endParaRPr>
          </a:p>
          <a:p>
            <a:pPr lvl="0" indent="-342900" eaLnBrk="0" hangingPunct="0">
              <a:spcBef>
                <a:spcPct val="20000"/>
              </a:spcBef>
            </a:pP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Peppers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: Botany Production and 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Usage</a:t>
            </a:r>
          </a:p>
          <a:p>
            <a:pPr lvl="0" indent="-342900" eaLnBrk="0" hangingPunct="0">
              <a:spcBef>
                <a:spcPct val="20000"/>
              </a:spcBef>
            </a:pPr>
            <a:endParaRPr lang="en-GB" sz="1800" i="1" kern="0" dirty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lnSpc>
                <a:spcPct val="150000"/>
              </a:lnSpc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2000" b="1" kern="0" dirty="0">
                <a:solidFill>
                  <a:srgbClr val="797774"/>
                </a:solidFill>
                <a:latin typeface="Arial"/>
              </a:rPr>
              <a:t>Environmental Sciences</a:t>
            </a:r>
          </a:p>
          <a:p>
            <a:pPr lvl="0" indent="-342900" eaLnBrk="0" hangingPunct="0">
              <a:spcBef>
                <a:spcPct val="20000"/>
              </a:spcBef>
            </a:pP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i="1" kern="0" dirty="0" err="1" smtClean="0">
                <a:solidFill>
                  <a:srgbClr val="797774"/>
                </a:solidFill>
                <a:latin typeface="Arial"/>
              </a:rPr>
              <a:t>Agrobiodiversity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Management for Food Security</a:t>
            </a:r>
          </a:p>
          <a:p>
            <a:pPr lvl="0" indent="-342900" eaLnBrk="0" hangingPunct="0">
              <a:spcBef>
                <a:spcPct val="20000"/>
              </a:spcBef>
            </a:pP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Soil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Hydrology, Land Use and 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Management</a:t>
            </a:r>
            <a:endParaRPr lang="en-GB" sz="1800" i="1" kern="0" dirty="0">
              <a:solidFill>
                <a:srgbClr val="797774"/>
              </a:solidFill>
              <a:latin typeface="Arial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96752"/>
            <a:ext cx="7239000" cy="838200"/>
          </a:xfrm>
        </p:spPr>
        <p:txBody>
          <a:bodyPr/>
          <a:lstStyle/>
          <a:p>
            <a:r>
              <a:rPr lang="en-GB" dirty="0" smtClean="0"/>
              <a:t>CAB eBooks</a:t>
            </a:r>
            <a:br>
              <a:rPr lang="en-GB" dirty="0" smtClean="0"/>
            </a:br>
            <a:r>
              <a:rPr lang="en-GB" sz="2400" dirty="0" smtClean="0">
                <a:solidFill>
                  <a:schemeClr val="tx2"/>
                </a:solidFill>
              </a:rPr>
              <a:t>2011 </a:t>
            </a:r>
            <a:r>
              <a:rPr lang="tr-TR" sz="2400" dirty="0" smtClean="0">
                <a:solidFill>
                  <a:schemeClr val="tx2"/>
                </a:solidFill>
              </a:rPr>
              <a:t>Gelecek Kitaplar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2060848"/>
            <a:ext cx="724542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endParaRPr lang="en-GB" sz="2000" b="1" kern="0" dirty="0" smtClean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2000" b="1" kern="0" dirty="0" smtClean="0">
                <a:solidFill>
                  <a:srgbClr val="797774"/>
                </a:solidFill>
                <a:latin typeface="Arial"/>
              </a:rPr>
              <a:t>Animal </a:t>
            </a:r>
            <a:r>
              <a:rPr lang="en-GB" sz="2000" b="1" kern="0" dirty="0">
                <a:solidFill>
                  <a:srgbClr val="797774"/>
                </a:solidFill>
                <a:latin typeface="Arial"/>
              </a:rPr>
              <a:t>and Veterinary Sciences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1800" kern="0" dirty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kern="0" dirty="0" smtClean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Deafness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in Dogs and Cats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External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Parasites of Small 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Ruminant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GB" sz="2000" b="1" kern="0" dirty="0" smtClean="0">
              <a:solidFill>
                <a:srgbClr val="797774"/>
              </a:solidFill>
              <a:latin typeface="Arial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b="1" kern="0" dirty="0" smtClean="0">
                <a:solidFill>
                  <a:srgbClr val="797774"/>
                </a:solidFill>
                <a:latin typeface="Arial"/>
              </a:rPr>
              <a:t>Leisure </a:t>
            </a:r>
            <a:r>
              <a:rPr lang="en-GB" sz="2000" b="1" kern="0" dirty="0">
                <a:solidFill>
                  <a:srgbClr val="797774"/>
                </a:solidFill>
                <a:latin typeface="Arial"/>
              </a:rPr>
              <a:t>and Tourism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1800" kern="0" dirty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kern="0" dirty="0" smtClean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Medical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Tourism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	</a:t>
            </a:r>
            <a:r>
              <a:rPr lang="en-GB" sz="1800" i="1" kern="0" dirty="0" smtClean="0">
                <a:solidFill>
                  <a:srgbClr val="797774"/>
                </a:solidFill>
                <a:latin typeface="Arial"/>
              </a:rPr>
              <a:t>	Controversies </a:t>
            </a:r>
            <a:r>
              <a:rPr lang="en-GB" sz="1800" i="1" kern="0" dirty="0">
                <a:solidFill>
                  <a:srgbClr val="797774"/>
                </a:solidFill>
                <a:latin typeface="Arial"/>
              </a:rPr>
              <a:t>in Tourism</a:t>
            </a:r>
            <a:endParaRPr lang="en-GB" i="1" kern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24744"/>
            <a:ext cx="7239000" cy="838200"/>
          </a:xfrm>
        </p:spPr>
        <p:txBody>
          <a:bodyPr/>
          <a:lstStyle/>
          <a:p>
            <a:r>
              <a:rPr lang="en-GB" dirty="0" smtClean="0"/>
              <a:t>CAB eBooks</a:t>
            </a:r>
            <a:br>
              <a:rPr lang="en-GB" dirty="0" smtClean="0"/>
            </a:b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2011 </a:t>
            </a:r>
            <a:r>
              <a:rPr lang="tr-TR" sz="2400" dirty="0" smtClean="0">
                <a:solidFill>
                  <a:schemeClr val="tx2"/>
                </a:solidFill>
                <a:latin typeface="+mn-lt"/>
              </a:rPr>
              <a:t>Gelecek Kitaplar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CAB eBook </a:t>
            </a:r>
            <a:r>
              <a:rPr lang="tr-TR" sz="2800" dirty="0" smtClean="0"/>
              <a:t>Referans Kaynakları</a:t>
            </a:r>
            <a:r>
              <a:rPr lang="en-GB" sz="2800" dirty="0" smtClean="0"/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2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700808"/>
            <a:ext cx="724542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endParaRPr lang="en-GB" sz="2000" kern="0" dirty="0" smtClean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2000" kern="0" dirty="0" smtClean="0">
                <a:solidFill>
                  <a:srgbClr val="797774"/>
                </a:solidFill>
                <a:latin typeface="Arial"/>
              </a:rPr>
              <a:t>12 Refer</a:t>
            </a:r>
            <a:r>
              <a:rPr lang="tr-TR" sz="2000" kern="0" dirty="0" smtClean="0">
                <a:solidFill>
                  <a:srgbClr val="797774"/>
                </a:solidFill>
                <a:latin typeface="Arial"/>
              </a:rPr>
              <a:t>ans </a:t>
            </a:r>
            <a:r>
              <a:rPr lang="tr-TR" sz="2000" kern="0" dirty="0" smtClean="0">
                <a:solidFill>
                  <a:srgbClr val="797774"/>
                </a:solidFill>
                <a:latin typeface="Arial"/>
              </a:rPr>
              <a:t>Kitabı</a:t>
            </a:r>
            <a:endParaRPr lang="en-GB" sz="2000" kern="0" dirty="0" smtClean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tr-TR" sz="2000" kern="0" dirty="0" smtClean="0">
                <a:solidFill>
                  <a:srgbClr val="797774"/>
                </a:solidFill>
                <a:latin typeface="Arial"/>
              </a:rPr>
              <a:t>Tam metin tarama</a:t>
            </a:r>
            <a:endParaRPr lang="en-GB" sz="2000" kern="0" dirty="0" smtClean="0">
              <a:solidFill>
                <a:srgbClr val="797774"/>
              </a:solidFill>
              <a:latin typeface="Arial"/>
            </a:endParaRPr>
          </a:p>
          <a:p>
            <a:pPr marL="0" lvl="3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tr-TR" sz="2000" kern="0" dirty="0" smtClean="0">
                <a:solidFill>
                  <a:srgbClr val="797774"/>
                </a:solidFill>
                <a:latin typeface="Arial"/>
              </a:rPr>
              <a:t>Örnek Başlıklar</a:t>
            </a:r>
            <a:r>
              <a:rPr lang="en-GB" sz="2000" kern="0" dirty="0" smtClean="0">
                <a:solidFill>
                  <a:srgbClr val="797774"/>
                </a:solidFill>
                <a:latin typeface="Arial"/>
              </a:rPr>
              <a:t>:</a:t>
            </a:r>
            <a:endParaRPr lang="en-GB" sz="2000" kern="0" dirty="0" smtClean="0">
              <a:solidFill>
                <a:srgbClr val="797774"/>
              </a:solidFill>
              <a:latin typeface="Arial"/>
            </a:endParaRPr>
          </a:p>
          <a:p>
            <a:pPr marL="914400" lvl="5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2000" kern="0" dirty="0" smtClean="0">
                <a:solidFill>
                  <a:srgbClr val="797774"/>
                </a:solidFill>
                <a:latin typeface="Arial"/>
              </a:rPr>
              <a:t> </a:t>
            </a:r>
            <a:r>
              <a:rPr lang="en-GB" sz="1800" dirty="0"/>
              <a:t>The </a:t>
            </a:r>
            <a:r>
              <a:rPr lang="en-GB" sz="1800" dirty="0" err="1"/>
              <a:t>Encyclopedia</a:t>
            </a:r>
            <a:r>
              <a:rPr lang="en-GB" sz="1800" dirty="0"/>
              <a:t> of Seeds</a:t>
            </a:r>
          </a:p>
          <a:p>
            <a:pPr marL="914400" lvl="5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1800" kern="0" dirty="0" smtClean="0">
                <a:solidFill>
                  <a:srgbClr val="797774"/>
                </a:solidFill>
                <a:latin typeface="Arial"/>
              </a:rPr>
              <a:t> </a:t>
            </a:r>
            <a:r>
              <a:rPr lang="en-GB" sz="1800" dirty="0"/>
              <a:t>The </a:t>
            </a:r>
            <a:r>
              <a:rPr lang="en-GB" sz="1800" dirty="0" err="1"/>
              <a:t>Encyclopedia</a:t>
            </a:r>
            <a:r>
              <a:rPr lang="en-GB" sz="1800" dirty="0"/>
              <a:t> of Farm Animal Nutrition</a:t>
            </a:r>
          </a:p>
          <a:p>
            <a:pPr marL="914400" lvl="5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1800" kern="0" dirty="0" smtClean="0">
                <a:solidFill>
                  <a:srgbClr val="797774"/>
                </a:solidFill>
                <a:latin typeface="Arial"/>
              </a:rPr>
              <a:t> </a:t>
            </a:r>
            <a:r>
              <a:rPr lang="en-GB" sz="1800" dirty="0"/>
              <a:t>The Dictionary of Entomology - 2nd </a:t>
            </a:r>
            <a:r>
              <a:rPr lang="en-GB" sz="1800" dirty="0" smtClean="0"/>
              <a:t>edition</a:t>
            </a:r>
          </a:p>
          <a:p>
            <a:pPr marL="914400" lvl="5" indent="-377825" eaLnBrk="0" hangingPunct="0">
              <a:spcBef>
                <a:spcPct val="20000"/>
              </a:spcBef>
              <a:buClr>
                <a:srgbClr val="5BBF21"/>
              </a:buClr>
              <a:buSzPct val="90000"/>
              <a:buFont typeface="Arial" pitchFamily="34" charset="0"/>
              <a:buChar char="•"/>
            </a:pPr>
            <a:r>
              <a:rPr lang="en-GB" sz="1800" dirty="0" smtClean="0"/>
              <a:t> The </a:t>
            </a:r>
            <a:r>
              <a:rPr lang="en-GB" sz="1800" dirty="0" err="1"/>
              <a:t>Encyclopedia</a:t>
            </a:r>
            <a:r>
              <a:rPr lang="en-GB" sz="1800" dirty="0"/>
              <a:t> of </a:t>
            </a:r>
            <a:r>
              <a:rPr lang="en-GB" sz="1800" dirty="0" smtClean="0"/>
              <a:t>Ecotourism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643063"/>
            <a:ext cx="7239000" cy="838200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Thank you! 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2357438"/>
            <a:ext cx="5367338" cy="1728787"/>
          </a:xfrm>
        </p:spPr>
        <p:txBody>
          <a:bodyPr/>
          <a:lstStyle/>
          <a:p>
            <a:pPr marL="0" indent="0" algn="ctr" eaLnBrk="1" hangingPunct="1"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                                                      	                	</a:t>
            </a:r>
            <a:r>
              <a:rPr lang="en-GB" b="1" dirty="0" smtClean="0">
                <a:solidFill>
                  <a:schemeClr val="tx1">
                    <a:lumMod val="75000"/>
                  </a:schemeClr>
                </a:solidFill>
              </a:rPr>
              <a:t>Clodagh Corcoran 	</a:t>
            </a:r>
            <a:r>
              <a:rPr lang="en-GB" b="1" dirty="0" smtClean="0">
                <a:solidFill>
                  <a:schemeClr val="accent2"/>
                </a:solidFill>
              </a:rPr>
              <a:t>	</a:t>
            </a:r>
          </a:p>
          <a:p>
            <a:pPr marL="0" indent="0" algn="ctr" eaLnBrk="1" hangingPunct="1"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c.corcoran@cabi.org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 algn="r" eaLnBrk="1" hangingPunct="1"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22532" name="Picture 10" descr="Green banner 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218113"/>
            <a:ext cx="84264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BI 100 Years (green)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295275"/>
            <a:ext cx="1982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08213"/>
            <a:ext cx="9144000" cy="2952750"/>
          </a:xfrm>
          <a:prstGeom prst="rect">
            <a:avLst/>
          </a:prstGeom>
          <a:solidFill>
            <a:srgbClr val="5BBF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6325" y="1535113"/>
            <a:ext cx="7032625" cy="381000"/>
          </a:xfrm>
        </p:spPr>
        <p:txBody>
          <a:bodyPr/>
          <a:lstStyle/>
          <a:p>
            <a:pPr eaLnBrk="1" hangingPunct="1"/>
            <a:r>
              <a:rPr lang="tr-TR" dirty="0" smtClean="0"/>
              <a:t>CABI Nedir?</a:t>
            </a:r>
            <a:endParaRPr lang="en-GB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22713" y="2352675"/>
            <a:ext cx="4897437" cy="285908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sz="2600" b="1" dirty="0" smtClean="0">
                <a:solidFill>
                  <a:schemeClr val="bg1"/>
                </a:solidFill>
              </a:rPr>
              <a:t>CABI</a:t>
            </a:r>
            <a:r>
              <a:rPr lang="tr-TR" sz="2600" b="1" dirty="0" smtClean="0">
                <a:solidFill>
                  <a:schemeClr val="bg1"/>
                </a:solidFill>
              </a:rPr>
              <a:t> kâr amacı gütmeyen, alanında otoriter ve profesyonel bilgi sağlayan uluslararası bir organizasyondur.</a:t>
            </a:r>
            <a:endParaRPr lang="en-GB" sz="2600" b="1" dirty="0" smtClean="0">
              <a:solidFill>
                <a:schemeClr val="bg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32040" y="5805264"/>
            <a:ext cx="36986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chemeClr val="accent1"/>
                </a:solidFill>
              </a:rPr>
              <a:t>Yaşam için Bilgi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7174" name="Picture 7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2238375"/>
            <a:ext cx="294957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CABI 100 Years (green)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8" y="295275"/>
            <a:ext cx="1982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208213"/>
            <a:ext cx="9144000" cy="2952750"/>
          </a:xfrm>
          <a:prstGeom prst="rect">
            <a:avLst/>
          </a:prstGeom>
          <a:solidFill>
            <a:srgbClr val="5BBF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6325" y="1535113"/>
            <a:ext cx="7032625" cy="381000"/>
          </a:xfrm>
        </p:spPr>
        <p:txBody>
          <a:bodyPr/>
          <a:lstStyle/>
          <a:p>
            <a:pPr eaLnBrk="1" hangingPunct="1"/>
            <a:r>
              <a:rPr lang="tr-TR" dirty="0" smtClean="0"/>
              <a:t>Misyonumuz</a:t>
            </a:r>
            <a:endParaRPr lang="en-GB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22713" y="2352675"/>
            <a:ext cx="4897437" cy="374332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</a:pPr>
            <a:r>
              <a:rPr lang="tr-TR" sz="2600" b="1" dirty="0" smtClean="0">
                <a:solidFill>
                  <a:schemeClr val="bg1"/>
                </a:solidFill>
              </a:rPr>
              <a:t>CABI, tarım ve çevre sorunlarını bilgi ve bilimsel tecrübe sağlayarak çözer ve dünya çapında insanların hayat standartlarını geliştirmeyi amaçlar. </a:t>
            </a:r>
            <a:endParaRPr lang="en-GB" sz="2600" b="1" dirty="0" smtClean="0">
              <a:solidFill>
                <a:schemeClr val="bg1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004048" y="5805264"/>
            <a:ext cx="36986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chemeClr val="accent1"/>
                </a:solidFill>
              </a:rPr>
              <a:t>Yaşam için Bilgi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8198" name="Picture 7" descr="04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2209800"/>
            <a:ext cx="28940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ABI 100 Years (green)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8" y="295275"/>
            <a:ext cx="1982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937369" cy="838200"/>
          </a:xfrm>
        </p:spPr>
        <p:txBody>
          <a:bodyPr/>
          <a:lstStyle/>
          <a:p>
            <a:r>
              <a:rPr lang="en-GB" dirty="0" smtClean="0"/>
              <a:t>CAB Abstracts</a:t>
            </a:r>
            <a:br>
              <a:rPr lang="en-GB" dirty="0" smtClean="0"/>
            </a:br>
            <a:r>
              <a:rPr lang="en-GB" sz="2400" dirty="0" smtClean="0">
                <a:solidFill>
                  <a:schemeClr val="tx2"/>
                </a:solidFill>
              </a:rPr>
              <a:t> 2010 </a:t>
            </a:r>
            <a:r>
              <a:rPr lang="tr-TR" sz="2400" dirty="0" smtClean="0">
                <a:solidFill>
                  <a:schemeClr val="tx2"/>
                </a:solidFill>
              </a:rPr>
              <a:t>Yenilikleri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>
              <a:buSzPct val="60000"/>
              <a:buNone/>
            </a:pPr>
            <a:endParaRPr lang="en-US" sz="2000" dirty="0" smtClean="0"/>
          </a:p>
          <a:p>
            <a:pPr lvl="1">
              <a:buSzPct val="60000"/>
            </a:pPr>
            <a:r>
              <a:rPr lang="tr-TR" sz="2000" dirty="0" smtClean="0"/>
              <a:t>Uygulamalı yaşam bilimleri için temel kaynak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tr-TR" sz="2000" dirty="0" smtClean="0"/>
              <a:t>tarım</a:t>
            </a:r>
            <a:r>
              <a:rPr lang="en-US" sz="2000" dirty="0" smtClean="0"/>
              <a:t>, </a:t>
            </a:r>
            <a:r>
              <a:rPr lang="tr-TR" sz="2000" dirty="0" smtClean="0"/>
              <a:t>ormancılık</a:t>
            </a:r>
            <a:r>
              <a:rPr lang="en-US" sz="2000" dirty="0" smtClean="0"/>
              <a:t>, </a:t>
            </a:r>
            <a:r>
              <a:rPr lang="tr-TR" sz="2000" dirty="0" smtClean="0"/>
              <a:t>hayvan</a:t>
            </a:r>
            <a:r>
              <a:rPr lang="en-US" sz="2000" dirty="0" smtClean="0"/>
              <a:t> </a:t>
            </a:r>
            <a:r>
              <a:rPr lang="tr-TR" sz="2000" dirty="0" smtClean="0"/>
              <a:t>ve</a:t>
            </a:r>
            <a:r>
              <a:rPr lang="en-US" sz="2000" dirty="0" smtClean="0"/>
              <a:t> vet</a:t>
            </a:r>
            <a:r>
              <a:rPr lang="tr-TR" sz="2000" dirty="0" smtClean="0"/>
              <a:t>erinerlik</a:t>
            </a:r>
            <a:r>
              <a:rPr lang="en-US" sz="2000" dirty="0" smtClean="0"/>
              <a:t> </a:t>
            </a:r>
            <a:r>
              <a:rPr lang="tr-TR" sz="2000" dirty="0" smtClean="0"/>
              <a:t>bilimleri</a:t>
            </a:r>
            <a:r>
              <a:rPr lang="en-US" sz="2000" dirty="0" smtClean="0"/>
              <a:t>, </a:t>
            </a:r>
            <a:r>
              <a:rPr lang="tr-TR" sz="2000" dirty="0" smtClean="0"/>
              <a:t>toprak bilimi</a:t>
            </a:r>
            <a:r>
              <a:rPr lang="en-US" sz="2000" dirty="0" smtClean="0"/>
              <a:t>, </a:t>
            </a:r>
            <a:r>
              <a:rPr lang="tr-TR" sz="2000" dirty="0" smtClean="0"/>
              <a:t>ve</a:t>
            </a:r>
            <a:r>
              <a:rPr lang="en-US" sz="2000" dirty="0" smtClean="0"/>
              <a:t> </a:t>
            </a:r>
            <a:r>
              <a:rPr lang="tr-TR" sz="2000" b="1" dirty="0" smtClean="0"/>
              <a:t>beslenme</a:t>
            </a:r>
            <a:r>
              <a:rPr lang="en-US" sz="2000" b="1" dirty="0" smtClean="0"/>
              <a:t>, </a:t>
            </a:r>
            <a:r>
              <a:rPr lang="tr-TR" sz="2000" b="1" dirty="0" smtClean="0"/>
              <a:t>çevre  ve turizm</a:t>
            </a:r>
            <a:endParaRPr lang="en-US" sz="2000" b="1" dirty="0" smtClean="0"/>
          </a:p>
          <a:p>
            <a:pPr lvl="1">
              <a:buSzPct val="60000"/>
            </a:pPr>
            <a:endParaRPr lang="en-US" sz="2000" b="1" dirty="0" smtClean="0"/>
          </a:p>
          <a:p>
            <a:pPr lvl="1">
              <a:buSzPct val="60000"/>
            </a:pPr>
            <a:r>
              <a:rPr lang="en-US" sz="2000" dirty="0" smtClean="0"/>
              <a:t> </a:t>
            </a:r>
            <a:r>
              <a:rPr lang="tr-TR" sz="2000" dirty="0" smtClean="0"/>
              <a:t>+</a:t>
            </a:r>
            <a:r>
              <a:rPr lang="en-US" sz="2000" b="1" dirty="0" smtClean="0"/>
              <a:t>6.3 mil</a:t>
            </a:r>
            <a:r>
              <a:rPr lang="tr-TR" sz="2000" b="1" dirty="0" smtClean="0"/>
              <a:t>yon kayıt</a:t>
            </a:r>
            <a:endParaRPr lang="en-US" sz="2000" b="1" dirty="0" smtClean="0"/>
          </a:p>
          <a:p>
            <a:pPr lvl="1">
              <a:buSzPct val="60000"/>
              <a:buNone/>
            </a:pPr>
            <a:endParaRPr lang="en-US" sz="2000" dirty="0" smtClean="0"/>
          </a:p>
          <a:p>
            <a:pPr lvl="1">
              <a:buSzPct val="60000"/>
            </a:pPr>
            <a:r>
              <a:rPr lang="tr-TR" sz="2000" b="1" dirty="0" smtClean="0"/>
              <a:t>Her yıl </a:t>
            </a:r>
            <a:r>
              <a:rPr lang="en-US" sz="2000" b="1" dirty="0" smtClean="0"/>
              <a:t>330</a:t>
            </a:r>
            <a:r>
              <a:rPr lang="tr-TR" sz="2000" b="1" dirty="0" smtClean="0"/>
              <a:t>.000 kayıt</a:t>
            </a:r>
            <a:endParaRPr lang="en-US" sz="2000" dirty="0" smtClean="0"/>
          </a:p>
          <a:p>
            <a:pPr lvl="1">
              <a:buSzPct val="60000"/>
            </a:pPr>
            <a:endParaRPr lang="en-US" sz="2000" dirty="0" smtClean="0"/>
          </a:p>
          <a:p>
            <a:pPr lvl="1">
              <a:buSzPct val="60000"/>
            </a:pPr>
            <a:r>
              <a:rPr lang="en-GB" sz="2000" b="1" dirty="0" smtClean="0"/>
              <a:t>7374 </a:t>
            </a:r>
            <a:r>
              <a:rPr lang="tr-TR" sz="2000" b="1" dirty="0" smtClean="0"/>
              <a:t>süreli yayın</a:t>
            </a:r>
            <a:r>
              <a:rPr lang="en-GB" sz="2000" dirty="0" smtClean="0"/>
              <a:t>, </a:t>
            </a:r>
            <a:r>
              <a:rPr lang="tr-TR" sz="2000" dirty="0" smtClean="0"/>
              <a:t>116 ülkeden 50 dilde</a:t>
            </a:r>
            <a:endParaRPr lang="en-US" sz="2000" dirty="0" smtClean="0"/>
          </a:p>
          <a:p>
            <a:pPr lvl="1">
              <a:buSzPct val="60000"/>
              <a:buNone/>
            </a:pPr>
            <a:endParaRPr lang="en-US" sz="2000" dirty="0" smtClean="0"/>
          </a:p>
          <a:p>
            <a:pPr lvl="1">
              <a:buSzPct val="60000"/>
            </a:pPr>
            <a:r>
              <a:rPr lang="tr-TR" sz="2000" dirty="0" smtClean="0"/>
              <a:t>+102.500 tam metin kayıt</a:t>
            </a:r>
            <a:r>
              <a:rPr lang="en-US" sz="2000" b="1" dirty="0" smtClean="0"/>
              <a:t>, </a:t>
            </a:r>
            <a:r>
              <a:rPr lang="tr-TR" sz="2000" b="1" dirty="0" smtClean="0"/>
              <a:t> %75’i </a:t>
            </a:r>
            <a:r>
              <a:rPr lang="tr-TR" sz="2000" b="1" dirty="0" smtClean="0"/>
              <a:t>benzersiz</a:t>
            </a:r>
            <a:r>
              <a:rPr lang="en-US" sz="2000" b="1" dirty="0" smtClean="0"/>
              <a:t>! </a:t>
            </a:r>
            <a:endParaRPr lang="en-US" sz="2000" dirty="0" smtClean="0"/>
          </a:p>
          <a:p>
            <a:pPr lvl="1">
              <a:buSzPct val="60000"/>
            </a:pPr>
            <a:endParaRPr lang="en-US" sz="2000" dirty="0" smtClean="0"/>
          </a:p>
          <a:p>
            <a:pPr lvl="1">
              <a:buSzPct val="60000"/>
              <a:buNone/>
            </a:pPr>
            <a:endParaRPr lang="en-US" sz="2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937500" cy="838200"/>
          </a:xfrm>
        </p:spPr>
        <p:txBody>
          <a:bodyPr/>
          <a:lstStyle/>
          <a:p>
            <a:r>
              <a:rPr lang="en-GB" dirty="0" smtClean="0"/>
              <a:t>CAB Abstracts</a:t>
            </a:r>
            <a:br>
              <a:rPr lang="en-GB" dirty="0" smtClean="0"/>
            </a:br>
            <a:r>
              <a:rPr lang="tr-TR" sz="2400" dirty="0" smtClean="0">
                <a:solidFill>
                  <a:schemeClr val="tx2"/>
                </a:solidFill>
              </a:rPr>
              <a:t>Tam Metin</a:t>
            </a:r>
            <a:r>
              <a:rPr lang="en-GB" sz="2400" dirty="0" smtClean="0">
                <a:solidFill>
                  <a:schemeClr val="tx2"/>
                </a:solidFill>
              </a:rPr>
              <a:t>– </a:t>
            </a:r>
            <a:r>
              <a:rPr lang="tr-TR" sz="2400" dirty="0" smtClean="0">
                <a:solidFill>
                  <a:schemeClr val="tx2"/>
                </a:solidFill>
              </a:rPr>
              <a:t>Konu Kapsamı</a:t>
            </a:r>
            <a:endParaRPr lang="en-GB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55576" y="1380146"/>
          <a:ext cx="8020050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937500" cy="838200"/>
          </a:xfrm>
        </p:spPr>
        <p:txBody>
          <a:bodyPr/>
          <a:lstStyle/>
          <a:p>
            <a:r>
              <a:rPr lang="en-GB" dirty="0" smtClean="0">
                <a:solidFill>
                  <a:srgbClr val="5BBF21"/>
                </a:solidFill>
              </a:rPr>
              <a:t>CAB Abstracts</a:t>
            </a:r>
            <a:br>
              <a:rPr lang="en-GB" dirty="0" smtClean="0">
                <a:solidFill>
                  <a:srgbClr val="5BBF21"/>
                </a:solidFill>
              </a:rPr>
            </a:br>
            <a:r>
              <a:rPr lang="tr-TR" sz="2400" dirty="0" smtClean="0">
                <a:solidFill>
                  <a:srgbClr val="E87511"/>
                </a:solidFill>
              </a:rPr>
              <a:t>Coğrafik Kapsam</a:t>
            </a:r>
            <a:endParaRPr lang="en-GB" dirty="0"/>
          </a:p>
        </p:txBody>
      </p:sp>
      <p:graphicFrame>
        <p:nvGraphicFramePr>
          <p:cNvPr id="5" name="Chart Placeholder 4"/>
          <p:cNvGraphicFramePr>
            <a:graphicFrameLocks/>
          </p:cNvGraphicFramePr>
          <p:nvPr/>
        </p:nvGraphicFramePr>
        <p:xfrm>
          <a:off x="611560" y="2060848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937369" cy="1224136"/>
          </a:xfrm>
        </p:spPr>
        <p:txBody>
          <a:bodyPr/>
          <a:lstStyle/>
          <a:p>
            <a:r>
              <a:rPr lang="en-GB" dirty="0" smtClean="0"/>
              <a:t>CAB Reviews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000" dirty="0" smtClean="0">
                <a:solidFill>
                  <a:schemeClr val="tx2"/>
                </a:solidFill>
              </a:rPr>
              <a:t>Tarım, Veterinerlik Bilimi, Beslenme, Doğal Kaynaklar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2348880"/>
            <a:ext cx="7927336" cy="3744416"/>
          </a:xfrm>
        </p:spPr>
        <p:txBody>
          <a:bodyPr/>
          <a:lstStyle/>
          <a:p>
            <a:pPr lvl="1">
              <a:buSzPct val="60000"/>
              <a:buNone/>
            </a:pPr>
            <a:endParaRPr lang="en-US" sz="2000" dirty="0" smtClean="0"/>
          </a:p>
          <a:p>
            <a:pPr lvl="1">
              <a:lnSpc>
                <a:spcPct val="150000"/>
              </a:lnSpc>
              <a:buSzPct val="60000"/>
            </a:pPr>
            <a:r>
              <a:rPr lang="tr-TR" sz="2000" dirty="0" smtClean="0"/>
              <a:t>CAB Abstracts’tan Tam Metin Kayıtlar</a:t>
            </a:r>
            <a:endParaRPr lang="en-US" sz="2000" dirty="0" smtClean="0"/>
          </a:p>
          <a:p>
            <a:pPr lvl="1">
              <a:lnSpc>
                <a:spcPct val="150000"/>
              </a:lnSpc>
              <a:buSzPct val="60000"/>
            </a:pPr>
            <a:r>
              <a:rPr lang="en-US" sz="2000" dirty="0" smtClean="0"/>
              <a:t>500+ Review</a:t>
            </a:r>
            <a:r>
              <a:rPr lang="tr-TR" sz="2000" dirty="0" smtClean="0"/>
              <a:t> (Tüm konu alanlarında)</a:t>
            </a:r>
            <a:endParaRPr lang="en-US" sz="2000" dirty="0" smtClean="0"/>
          </a:p>
          <a:p>
            <a:pPr lvl="1">
              <a:lnSpc>
                <a:spcPct val="150000"/>
              </a:lnSpc>
              <a:buSzPct val="60000"/>
            </a:pPr>
            <a:r>
              <a:rPr lang="tr-TR" sz="2000" dirty="0" smtClean="0"/>
              <a:t>Her yıl 100 yeni Review</a:t>
            </a:r>
            <a:endParaRPr lang="en-US" sz="2000" dirty="0" smtClean="0"/>
          </a:p>
          <a:p>
            <a:pPr lvl="1">
              <a:lnSpc>
                <a:spcPct val="150000"/>
              </a:lnSpc>
              <a:buSzPct val="60000"/>
            </a:pPr>
            <a:r>
              <a:rPr lang="tr-TR" sz="2000" dirty="0" smtClean="0"/>
              <a:t>Tümü hakemli içerik</a:t>
            </a:r>
            <a:endParaRPr lang="en-US" sz="2000" dirty="0" smtClean="0"/>
          </a:p>
          <a:p>
            <a:pPr lvl="1">
              <a:lnSpc>
                <a:spcPct val="150000"/>
              </a:lnSpc>
              <a:buSzPct val="60000"/>
            </a:pPr>
            <a:r>
              <a:rPr lang="en-US" sz="2000" i="1" dirty="0" smtClean="0"/>
              <a:t>“</a:t>
            </a:r>
            <a:r>
              <a:rPr lang="tr-TR" sz="2000" i="1" dirty="0" smtClean="0"/>
              <a:t>Yeterli su olmadan yeterli yiyecek </a:t>
            </a:r>
            <a:r>
              <a:rPr lang="tr-TR" sz="2000" i="1" dirty="0" smtClean="0"/>
              <a:t>üretimi</a:t>
            </a:r>
            <a:r>
              <a:rPr lang="en-US" sz="2000" i="1" dirty="0" smtClean="0"/>
              <a:t>”</a:t>
            </a:r>
            <a:endParaRPr lang="en-US" sz="2000" i="1" dirty="0" smtClean="0"/>
          </a:p>
          <a:p>
            <a:pPr lvl="1">
              <a:lnSpc>
                <a:spcPct val="150000"/>
              </a:lnSpc>
              <a:buSzPct val="60000"/>
            </a:pPr>
            <a:r>
              <a:rPr lang="en-US" sz="2000" i="1" dirty="0" smtClean="0"/>
              <a:t>“</a:t>
            </a:r>
            <a:r>
              <a:rPr lang="tr-TR" sz="2000" i="1" dirty="0" smtClean="0"/>
              <a:t>Tıbbi ve Aromatik bitki yetiştirme</a:t>
            </a:r>
            <a:r>
              <a:rPr lang="en-US" sz="2000" i="1" dirty="0" smtClean="0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937500" cy="838200"/>
          </a:xfrm>
        </p:spPr>
        <p:txBody>
          <a:bodyPr/>
          <a:lstStyle/>
          <a:p>
            <a:r>
              <a:rPr lang="en-GB" dirty="0" smtClean="0"/>
              <a:t>CABI Compendia</a:t>
            </a:r>
            <a:br>
              <a:rPr lang="en-GB" dirty="0" smtClean="0"/>
            </a:br>
            <a:r>
              <a:rPr lang="tr-TR" sz="2400" dirty="0" smtClean="0">
                <a:solidFill>
                  <a:schemeClr val="tx2"/>
                </a:solidFill>
              </a:rPr>
              <a:t>Ansiklopedik Referans Araçları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0738" y="2204864"/>
            <a:ext cx="7927336" cy="44404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 smtClean="0"/>
              <a:t>Ansiklopedik Bilgiler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Öğrenme araçları</a:t>
            </a:r>
            <a:r>
              <a:rPr lang="en-GB" sz="2000" dirty="0" smtClean="0"/>
              <a:t> 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Aynı platformda görüntü</a:t>
            </a:r>
            <a:r>
              <a:rPr lang="tr-TR" sz="2000" dirty="0" smtClean="0"/>
              <a:t>, harita ve tam metin bilgileri </a:t>
            </a:r>
            <a:r>
              <a:rPr lang="tr-TR" sz="2000" dirty="0" smtClean="0"/>
              <a:t> birleştirerek sunar</a:t>
            </a:r>
            <a:r>
              <a:rPr lang="tr-TR" sz="2000" dirty="0" smtClean="0"/>
              <a:t>. </a:t>
            </a:r>
            <a:endParaRPr lang="en-GB" sz="2000" dirty="0" smtClean="0"/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Çevrimiçi kaynaklar</a:t>
            </a:r>
            <a:endParaRPr lang="en-GB" sz="2000" dirty="0" smtClean="0"/>
          </a:p>
          <a:p>
            <a:pPr lvl="3">
              <a:buFont typeface="Arial" pitchFamily="34" charset="0"/>
              <a:buChar char="•"/>
            </a:pPr>
            <a:r>
              <a:rPr lang="en-GB" sz="2000" dirty="0" smtClean="0"/>
              <a:t>Crop Protection </a:t>
            </a:r>
            <a:r>
              <a:rPr lang="tr-TR" sz="2000" dirty="0" smtClean="0"/>
              <a:t>(Bitki Koruma)</a:t>
            </a:r>
            <a:endParaRPr lang="en-GB" sz="2000" dirty="0" smtClean="0"/>
          </a:p>
          <a:p>
            <a:pPr lvl="3">
              <a:buFont typeface="Arial" pitchFamily="34" charset="0"/>
              <a:buChar char="•"/>
            </a:pPr>
            <a:r>
              <a:rPr lang="en-GB" sz="2000" dirty="0" smtClean="0"/>
              <a:t>Animal Health and Production</a:t>
            </a:r>
            <a:r>
              <a:rPr lang="tr-TR" sz="2000" dirty="0" smtClean="0"/>
              <a:t> (Hayvan Sağlığı ve Üretimi)</a:t>
            </a:r>
            <a:endParaRPr lang="en-GB" sz="2000" dirty="0" smtClean="0"/>
          </a:p>
          <a:p>
            <a:pPr lvl="3">
              <a:buFont typeface="Arial" pitchFamily="34" charset="0"/>
              <a:buChar char="•"/>
            </a:pPr>
            <a:r>
              <a:rPr lang="en-GB" sz="2000" dirty="0" smtClean="0"/>
              <a:t>Forestry</a:t>
            </a:r>
            <a:r>
              <a:rPr lang="tr-TR" sz="2000" dirty="0" smtClean="0"/>
              <a:t> (Ormancılık)</a:t>
            </a:r>
            <a:endParaRPr lang="en-GB" sz="2000" dirty="0" smtClean="0"/>
          </a:p>
          <a:p>
            <a:pPr lvl="3">
              <a:buFont typeface="Arial" pitchFamily="34" charset="0"/>
              <a:buChar char="•"/>
            </a:pPr>
            <a:r>
              <a:rPr lang="en-GB" sz="2000" dirty="0" smtClean="0"/>
              <a:t>Aquaculture</a:t>
            </a:r>
            <a:r>
              <a:rPr lang="tr-TR" sz="2000" dirty="0" smtClean="0"/>
              <a:t> (Su kültürü)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5669"/>
            <a:ext cx="4932040" cy="47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738956" y="1124744"/>
            <a:ext cx="7937500" cy="8382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Crop </a:t>
            </a:r>
            <a:r>
              <a:rPr lang="en-GB" dirty="0" err="1" smtClean="0">
                <a:latin typeface="+mn-lt"/>
              </a:rPr>
              <a:t>Protectio</a:t>
            </a:r>
            <a:r>
              <a:rPr lang="tr-TR" dirty="0" smtClean="0">
                <a:latin typeface="+mn-lt"/>
              </a:rPr>
              <a:t>n</a:t>
            </a:r>
            <a:br>
              <a:rPr lang="tr-TR" dirty="0" smtClean="0">
                <a:latin typeface="+mn-lt"/>
              </a:rPr>
            </a:br>
            <a:r>
              <a:rPr lang="en-GB" sz="2400" dirty="0" err="1" smtClean="0">
                <a:solidFill>
                  <a:schemeClr val="accent2"/>
                </a:solidFill>
                <a:latin typeface="Swis721 BT" pitchFamily="34" charset="0"/>
              </a:rPr>
              <a:t>Diaprepes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 </a:t>
            </a:r>
            <a:r>
              <a:rPr lang="en-GB" sz="2400" dirty="0" err="1" smtClean="0">
                <a:solidFill>
                  <a:schemeClr val="accent2"/>
                </a:solidFill>
                <a:latin typeface="Swis721 BT" pitchFamily="34" charset="0"/>
              </a:rPr>
              <a:t>abbreviatus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 (</a:t>
            </a:r>
            <a:r>
              <a:rPr lang="tr-TR" sz="2400" dirty="0" smtClean="0">
                <a:solidFill>
                  <a:schemeClr val="accent2"/>
                </a:solidFill>
                <a:latin typeface="Swis721 BT" pitchFamily="34" charset="0"/>
              </a:rPr>
              <a:t>Turunçgil Zararlıları</a:t>
            </a:r>
            <a:r>
              <a:rPr lang="en-GB" sz="2400" dirty="0" smtClean="0">
                <a:solidFill>
                  <a:schemeClr val="accent2"/>
                </a:solidFill>
                <a:latin typeface="Swis721 BT" pitchFamily="34" charset="0"/>
              </a:rPr>
              <a:t>)</a:t>
            </a:r>
            <a:endParaRPr lang="en-GB" sz="2400" i="1" dirty="0">
              <a:solidFill>
                <a:schemeClr val="accent2"/>
              </a:solidFill>
              <a:latin typeface="Swis721 BT" pitchFamily="34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6876256" y="5301208"/>
            <a:ext cx="1944688" cy="8651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5004048" y="3789040"/>
            <a:ext cx="3816424" cy="36004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7020272" y="4077072"/>
            <a:ext cx="1873250" cy="9604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530225" y="2492375"/>
            <a:ext cx="2170113" cy="122396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9750" y="4797425"/>
            <a:ext cx="3312170" cy="1008063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539750" y="5876925"/>
            <a:ext cx="2087563" cy="981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68325" y="2492375"/>
            <a:ext cx="2223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9DD97A"/>
                </a:solidFill>
              </a:rPr>
              <a:t>Information </a:t>
            </a:r>
            <a:r>
              <a:rPr lang="en-GB" sz="1800" dirty="0">
                <a:solidFill>
                  <a:srgbClr val="797774"/>
                </a:solidFill>
              </a:rPr>
              <a:t>inc.</a:t>
            </a:r>
          </a:p>
          <a:p>
            <a:r>
              <a:rPr lang="en-GB" sz="1800" dirty="0" smtClean="0">
                <a:solidFill>
                  <a:srgbClr val="797774"/>
                </a:solidFill>
              </a:rPr>
              <a:t>Bi</a:t>
            </a:r>
            <a:r>
              <a:rPr lang="tr-TR" sz="1800" dirty="0" smtClean="0">
                <a:solidFill>
                  <a:srgbClr val="797774"/>
                </a:solidFill>
              </a:rPr>
              <a:t>yoloji , taksonomi,</a:t>
            </a:r>
          </a:p>
          <a:p>
            <a:r>
              <a:rPr lang="tr-TR" sz="1800" dirty="0" smtClean="0">
                <a:solidFill>
                  <a:srgbClr val="797774"/>
                </a:solidFill>
              </a:rPr>
              <a:t>Üretim, Hastalıklar </a:t>
            </a:r>
            <a:endParaRPr lang="en-GB" sz="1800" dirty="0">
              <a:solidFill>
                <a:srgbClr val="797774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57213" y="4797425"/>
            <a:ext cx="26466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800" dirty="0" smtClean="0">
                <a:solidFill>
                  <a:srgbClr val="797774"/>
                </a:solidFill>
              </a:rPr>
              <a:t>Bölgesel</a:t>
            </a:r>
            <a:r>
              <a:rPr lang="tr-TR" sz="2000" b="1" dirty="0" smtClean="0">
                <a:solidFill>
                  <a:srgbClr val="9DD97A"/>
                </a:solidFill>
              </a:rPr>
              <a:t>Haritalar</a:t>
            </a:r>
            <a:r>
              <a:rPr lang="en-GB" sz="1800" b="1" dirty="0" smtClean="0">
                <a:solidFill>
                  <a:srgbClr val="9DD97A"/>
                </a:solidFill>
              </a:rPr>
              <a:t> </a:t>
            </a:r>
            <a:endParaRPr lang="en-GB" sz="1800" b="1" dirty="0">
              <a:solidFill>
                <a:srgbClr val="9DD97A"/>
              </a:solidFill>
            </a:endParaRPr>
          </a:p>
          <a:p>
            <a:pPr>
              <a:buFontTx/>
              <a:buChar char="-"/>
            </a:pPr>
            <a:r>
              <a:rPr lang="tr-TR" sz="1800" dirty="0" smtClean="0">
                <a:solidFill>
                  <a:srgbClr val="797774"/>
                </a:solidFill>
              </a:rPr>
              <a:t>Kartografik</a:t>
            </a:r>
            <a:endParaRPr lang="en-GB" sz="1800" dirty="0">
              <a:solidFill>
                <a:srgbClr val="797774"/>
              </a:solidFill>
            </a:endParaRPr>
          </a:p>
          <a:p>
            <a:pPr>
              <a:buFontTx/>
              <a:buChar char="-"/>
            </a:pPr>
            <a:r>
              <a:rPr lang="tr-TR" sz="1800" dirty="0" smtClean="0">
                <a:solidFill>
                  <a:srgbClr val="797774"/>
                </a:solidFill>
              </a:rPr>
              <a:t>İklimsel</a:t>
            </a:r>
            <a:endParaRPr lang="en-GB" sz="1800" dirty="0">
              <a:solidFill>
                <a:srgbClr val="797774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39750" y="5949950"/>
            <a:ext cx="2087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800" dirty="0" smtClean="0">
                <a:solidFill>
                  <a:srgbClr val="797774"/>
                </a:solidFill>
              </a:rPr>
              <a:t>Geniş görüntü/resim içeriği</a:t>
            </a:r>
            <a:endParaRPr lang="en-GB" sz="1800" dirty="0">
              <a:solidFill>
                <a:srgbClr val="797774"/>
              </a:solidFill>
            </a:endParaRPr>
          </a:p>
        </p:txBody>
      </p:sp>
      <p:cxnSp>
        <p:nvCxnSpPr>
          <p:cNvPr id="43022" name="AutoShape 14"/>
          <p:cNvCxnSpPr>
            <a:cxnSpLocks noChangeShapeType="1"/>
            <a:stCxn id="43021" idx="3"/>
            <a:endCxn id="43015" idx="6"/>
          </p:cNvCxnSpPr>
          <p:nvPr/>
        </p:nvCxnSpPr>
        <p:spPr bwMode="auto">
          <a:xfrm flipV="1">
            <a:off x="2627313" y="4557291"/>
            <a:ext cx="6266209" cy="1854324"/>
          </a:xfrm>
          <a:prstGeom prst="curvedConnector3">
            <a:avLst>
              <a:gd name="adj1" fmla="val 10364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23" name="AutoShape 15"/>
          <p:cNvCxnSpPr>
            <a:cxnSpLocks noChangeShapeType="1"/>
            <a:stCxn id="43016" idx="3"/>
            <a:endCxn id="43014" idx="2"/>
          </p:cNvCxnSpPr>
          <p:nvPr/>
        </p:nvCxnSpPr>
        <p:spPr bwMode="auto">
          <a:xfrm>
            <a:off x="2700338" y="3104357"/>
            <a:ext cx="2303710" cy="86470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25" name="AutoShape 17"/>
          <p:cNvSpPr>
            <a:spLocks/>
          </p:cNvSpPr>
          <p:nvPr/>
        </p:nvSpPr>
        <p:spPr bwMode="auto">
          <a:xfrm>
            <a:off x="5004048" y="5445224"/>
            <a:ext cx="360363" cy="865188"/>
          </a:xfrm>
          <a:prstGeom prst="leftBrace">
            <a:avLst>
              <a:gd name="adj1" fmla="val 2000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539750" y="3860800"/>
            <a:ext cx="2160588" cy="747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544513" y="3810000"/>
            <a:ext cx="2087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1800" dirty="0" smtClean="0">
                <a:solidFill>
                  <a:srgbClr val="797774"/>
                </a:solidFill>
              </a:rPr>
              <a:t>Tür ve Hastalık İlişkileri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cxnSp>
        <p:nvCxnSpPr>
          <p:cNvPr id="43028" name="AutoShape 20"/>
          <p:cNvCxnSpPr>
            <a:cxnSpLocks noChangeShapeType="1"/>
            <a:stCxn id="43026" idx="3"/>
            <a:endCxn id="43025" idx="1"/>
          </p:cNvCxnSpPr>
          <p:nvPr/>
        </p:nvCxnSpPr>
        <p:spPr bwMode="auto">
          <a:xfrm>
            <a:off x="2700338" y="4234657"/>
            <a:ext cx="2303710" cy="164316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29" name="AutoShape 21"/>
          <p:cNvCxnSpPr>
            <a:cxnSpLocks noChangeShapeType="1"/>
            <a:stCxn id="43017" idx="3"/>
            <a:endCxn id="43012" idx="2"/>
          </p:cNvCxnSpPr>
          <p:nvPr/>
        </p:nvCxnSpPr>
        <p:spPr bwMode="auto">
          <a:xfrm>
            <a:off x="3851920" y="5301457"/>
            <a:ext cx="3024336" cy="43234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ABI">
      <a:dk1>
        <a:srgbClr val="777772"/>
      </a:dk1>
      <a:lt1>
        <a:srgbClr val="FFFFFF"/>
      </a:lt1>
      <a:dk2>
        <a:srgbClr val="E87511"/>
      </a:dk2>
      <a:lt2>
        <a:srgbClr val="5BBF21"/>
      </a:lt2>
      <a:accent1>
        <a:srgbClr val="5BBF21"/>
      </a:accent1>
      <a:accent2>
        <a:srgbClr val="FCD116"/>
      </a:accent2>
      <a:accent3>
        <a:srgbClr val="EF2B2D"/>
      </a:accent3>
      <a:accent4>
        <a:srgbClr val="7C1C51"/>
      </a:accent4>
      <a:accent5>
        <a:srgbClr val="00337F"/>
      </a:accent5>
      <a:accent6>
        <a:srgbClr val="00B5D6"/>
      </a:accent6>
      <a:hlink>
        <a:srgbClr val="E8751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1754</TotalTime>
  <Words>552</Words>
  <Application>Microsoft Office PowerPoint</Application>
  <PresentationFormat>On-screen Show (4:3)</PresentationFormat>
  <Paragraphs>161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CABI Bilgi Kaynaklarında Yenilikler;  E-kitaplar, E-arşivler ve Referans kaynakları</vt:lpstr>
      <vt:lpstr>CABI Nedir?</vt:lpstr>
      <vt:lpstr>Misyonumuz</vt:lpstr>
      <vt:lpstr>CAB Abstracts  2010 Yenilikleri</vt:lpstr>
      <vt:lpstr>CAB Abstracts Tam Metin– Konu Kapsamı</vt:lpstr>
      <vt:lpstr>CAB Abstracts Coğrafik Kapsam</vt:lpstr>
      <vt:lpstr>CAB Reviews Tarım, Veterinerlik Bilimi, Beslenme, Doğal Kaynaklar </vt:lpstr>
      <vt:lpstr>CABI Compendia Ansiklopedik Referans Araçları</vt:lpstr>
      <vt:lpstr>Crop Protection Diaprepes abbreviatus (Turunçgil Zararlıları)</vt:lpstr>
      <vt:lpstr>Görüntüler Diaprepes abbreviatus (Turunçgil Zararlıları)  </vt:lpstr>
      <vt:lpstr>Elektronik Kütüphane Diaprepes abbreviatus </vt:lpstr>
      <vt:lpstr>CAB eBooks  </vt:lpstr>
      <vt:lpstr>Slide 13</vt:lpstr>
      <vt:lpstr>CAB eBooks 2011 Gelecek Kitaplar  </vt:lpstr>
      <vt:lpstr>CAB eBooks 2011 Gelecek Kitaplar </vt:lpstr>
      <vt:lpstr>CAB eBook Referans Kaynakları  </vt:lpstr>
      <vt:lpstr>Thank you! </vt:lpstr>
    </vt:vector>
  </TitlesOfParts>
  <Company>CAB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CABI/ Ovid 2010 UK Kick-off</dc:title>
  <dc:creator>RogersP</dc:creator>
  <cp:lastModifiedBy>merve.okur</cp:lastModifiedBy>
  <cp:revision>190</cp:revision>
  <dcterms:created xsi:type="dcterms:W3CDTF">2010-02-15T12:10:37Z</dcterms:created>
  <dcterms:modified xsi:type="dcterms:W3CDTF">2011-05-24T07:35:45Z</dcterms:modified>
</cp:coreProperties>
</file>