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38"/>
  </p:notesMasterIdLst>
  <p:handoutMasterIdLst>
    <p:handoutMasterId r:id="rId39"/>
  </p:handoutMasterIdLst>
  <p:sldIdLst>
    <p:sldId id="499" r:id="rId4"/>
    <p:sldId id="634" r:id="rId5"/>
    <p:sldId id="568" r:id="rId6"/>
    <p:sldId id="627" r:id="rId7"/>
    <p:sldId id="630" r:id="rId8"/>
    <p:sldId id="628" r:id="rId9"/>
    <p:sldId id="629" r:id="rId10"/>
    <p:sldId id="631" r:id="rId11"/>
    <p:sldId id="612" r:id="rId12"/>
    <p:sldId id="633" r:id="rId13"/>
    <p:sldId id="606" r:id="rId14"/>
    <p:sldId id="578" r:id="rId15"/>
    <p:sldId id="571" r:id="rId16"/>
    <p:sldId id="648" r:id="rId17"/>
    <p:sldId id="666" r:id="rId18"/>
    <p:sldId id="636" r:id="rId19"/>
    <p:sldId id="637" r:id="rId20"/>
    <p:sldId id="618" r:id="rId21"/>
    <p:sldId id="651" r:id="rId22"/>
    <p:sldId id="656" r:id="rId23"/>
    <p:sldId id="657" r:id="rId24"/>
    <p:sldId id="658" r:id="rId25"/>
    <p:sldId id="659" r:id="rId26"/>
    <p:sldId id="660" r:id="rId27"/>
    <p:sldId id="661" r:id="rId28"/>
    <p:sldId id="635" r:id="rId29"/>
    <p:sldId id="649" r:id="rId30"/>
    <p:sldId id="639" r:id="rId31"/>
    <p:sldId id="640" r:id="rId32"/>
    <p:sldId id="647" r:id="rId33"/>
    <p:sldId id="626" r:id="rId34"/>
    <p:sldId id="615" r:id="rId35"/>
    <p:sldId id="616" r:id="rId36"/>
    <p:sldId id="533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3300"/>
    <a:srgbClr val="008000"/>
    <a:srgbClr val="009900"/>
    <a:srgbClr val="00CC00"/>
    <a:srgbClr val="6600FF"/>
    <a:srgbClr val="FF6600"/>
    <a:srgbClr val="FFA669"/>
    <a:srgbClr val="99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70337" autoAdjust="0"/>
  </p:normalViewPr>
  <p:slideViewPr>
    <p:cSldViewPr>
      <p:cViewPr>
        <p:scale>
          <a:sx n="70" d="100"/>
          <a:sy n="70" d="100"/>
        </p:scale>
        <p:origin x="-11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>
        <p:scale>
          <a:sx n="70" d="100"/>
          <a:sy n="70" d="100"/>
        </p:scale>
        <p:origin x="-1446" y="21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A3AB848-FD80-4935-B3A8-84A2E55E3595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88"/>
            <a:ext cx="5438140" cy="446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95BEC79-1BCF-45B4-8D42-0068D0588C97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surprises began when we ventured from core research activities</a:t>
            </a:r>
          </a:p>
          <a:p>
            <a:r>
              <a:rPr lang="en-GB" dirty="0" smtClean="0"/>
              <a:t>There was no interest in, or passion for, Open Access</a:t>
            </a:r>
          </a:p>
          <a:p>
            <a:r>
              <a:rPr lang="en-GB" dirty="0" smtClean="0"/>
              <a:t>Likewise, Web 2.0 was deemed irrelevant (life is too short)</a:t>
            </a:r>
          </a:p>
          <a:p>
            <a:r>
              <a:rPr lang="en-GB" dirty="0" smtClean="0"/>
              <a:t>Our senior researchers were also disparaging about their younger colleagues, who they felt lack adequate information skills</a:t>
            </a:r>
          </a:p>
          <a:p>
            <a:r>
              <a:rPr lang="en-GB" dirty="0" smtClean="0"/>
              <a:t>Enthusiasm was saved for subjects like ScholarOne Manuscripts Optima (which helps identify referees using data from Web of Science) and back digitisation – practical, bread-and-butter issues.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same sentiments carried on to online platforms. Researchers have little awareness of whose platform they are on.</a:t>
            </a:r>
          </a:p>
          <a:p>
            <a:r>
              <a:rPr lang="en-GB" dirty="0" smtClean="0"/>
              <a:t>The journal brand is key. This is what we have always believed ourselves, and is the basis of our Marketing strategy.</a:t>
            </a:r>
          </a:p>
          <a:p>
            <a:r>
              <a:rPr lang="en-GB" dirty="0" smtClean="0"/>
              <a:t>The role of publishers, like that of librarians, is to be invisible unless problems arise</a:t>
            </a:r>
          </a:p>
          <a:p>
            <a:r>
              <a:rPr lang="en-GB" dirty="0" smtClean="0"/>
              <a:t>The group articulated a strong desire for simple, quick and reliable online services, with little appetite for ‘bells and whistles’. Our CIBER facilitators characterise this as ‘fast bag pickup’ – collect the article wanted with minimal interference and leave. They also call this behaviour ‘bouncing’.</a:t>
            </a:r>
          </a:p>
          <a:p>
            <a:r>
              <a:rPr lang="en-GB" dirty="0" smtClean="0"/>
              <a:t>One point summed up the attitude – it is good for online platforms to know what researchers like and suggest more (like Amazon), but personalisation features (like FaceBook) are intrusive and unwanted</a:t>
            </a:r>
          </a:p>
          <a:p>
            <a:r>
              <a:rPr lang="en-GB" dirty="0" smtClean="0"/>
              <a:t>Online pre-prints – papers posted online before typesetting and copy-editing for rapid dissemination – highlighted another dimension. Most attendees strongly liked them – but a few felt equally hostile. One size doesn’t fit all online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C2B0C-2D07-43C4-BEEB-3C037BA5F263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211AD-A4A0-4C72-B7E0-C26B80AF4C17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ECE45-96F2-45D1-B9BC-E577E7B5317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IW has always been a work in progress – and always will</a:t>
            </a:r>
          </a:p>
          <a:p>
            <a:r>
              <a:rPr lang="en-GB" dirty="0" smtClean="0"/>
              <a:t>We have held subsequent focus groups to nail down priorities, in the US and UK</a:t>
            </a:r>
          </a:p>
          <a:p>
            <a:r>
              <a:rPr lang="en-GB" dirty="0" smtClean="0"/>
              <a:t>Regular updates of the platform are now being rolled out</a:t>
            </a:r>
          </a:p>
          <a:p>
            <a:r>
              <a:rPr lang="en-GB" dirty="0" smtClean="0"/>
              <a:t>We have simplified IW pages, making them faster to load, and now have more servers with better design to improve reliability</a:t>
            </a:r>
          </a:p>
          <a:p>
            <a:r>
              <a:rPr lang="en-GB" dirty="0" smtClean="0"/>
              <a:t>Details like related article display are being redesigned to make them more useful</a:t>
            </a:r>
          </a:p>
          <a:p>
            <a:r>
              <a:rPr lang="en-GB" dirty="0" smtClean="0"/>
              <a:t>Usage is already 33% higher in 2010 on like-for-like titles. The improvements are working.</a:t>
            </a:r>
          </a:p>
          <a:p>
            <a:r>
              <a:rPr lang="en-GB" dirty="0" smtClean="0"/>
              <a:t>There’s more to come in Q1 2011, with major enhancement of the platform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CF412-8A33-4E8C-9A73-9208391E986E}" type="slidenum">
              <a:rPr lang="en-GB"/>
              <a:pPr/>
              <a:t>28</a:t>
            </a:fld>
            <a:endParaRPr lang="en-GB" dirty="0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CF412-8A33-4E8C-9A73-9208391E986E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CF412-8A33-4E8C-9A73-9208391E986E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thought we would give you a sneak preview of two comparatives slides from our Canadian survey</a:t>
            </a:r>
          </a:p>
          <a:p>
            <a:r>
              <a:rPr lang="en-GB" dirty="0" smtClean="0"/>
              <a:t>First, an attitudinal question on whether T&amp;F is viewed as producing high quality publications in print and online</a:t>
            </a:r>
          </a:p>
          <a:p>
            <a:r>
              <a:rPr lang="en-GB" dirty="0" smtClean="0"/>
              <a:t>The response is very favourable, with over 90% of 1,336 respondents agreeing that we place great emphasis on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thought we would give you a sneak preview of two comparatives slides from our Canadian survey</a:t>
            </a:r>
          </a:p>
          <a:p>
            <a:r>
              <a:rPr lang="en-GB" dirty="0" smtClean="0"/>
              <a:t>First, an attitudinal question on whether T&amp;F is viewed as producing high quality publications in print and online</a:t>
            </a:r>
          </a:p>
          <a:p>
            <a:r>
              <a:rPr lang="en-GB" dirty="0" smtClean="0"/>
              <a:t>The response is very favourable, with over 90% of 1,336 respondents agreeing that we place great emphasis on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Similarly, we are also viewed as closely aligned with the values of the research community, 78% of respondents agreeing vs 54% for NRC</a:t>
            </a:r>
          </a:p>
          <a:p>
            <a:r>
              <a:rPr lang="en-GB" dirty="0" smtClean="0"/>
              <a:t>We are seen as a friend of the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ECE45-96F2-45D1-B9BC-E577E7B53176}" type="slidenum">
              <a:rPr lang="en-GB"/>
              <a:pPr/>
              <a:t>34</a:t>
            </a:fld>
            <a:endParaRPr lang="en-GB" dirty="0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CIBER-RIN report goes on to pose a series of interesting questions about reading behaviour and research outputs</a:t>
            </a:r>
          </a:p>
          <a:p>
            <a:r>
              <a:rPr lang="en-GB" dirty="0" smtClean="0"/>
              <a:t>This chart shows that for the 10 UK institutions studies, a strong negative correlation between reading time and research rating exists, ie better researchers read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CIBER-RIN report goes on to pose a series of interesting questions about reading behaviour and research outputs</a:t>
            </a:r>
          </a:p>
          <a:p>
            <a:r>
              <a:rPr lang="en-GB" dirty="0" smtClean="0"/>
              <a:t>This chart shows that for the 10 UK institutions studies, a strong negative correlation between reading time and research rating exists, ie better researchers read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CIBER-RIN report goes on to pose a series of interesting questions about reading behaviour and research outputs</a:t>
            </a:r>
          </a:p>
          <a:p>
            <a:r>
              <a:rPr lang="en-GB" dirty="0" smtClean="0"/>
              <a:t>This chart shows that for the 10 UK institutions studies, a strong negative correlation between reading time and research rating exists, ie better researchers read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CIBER-RIN report goes on to pose a series of interesting questions about reading behaviour and research outputs</a:t>
            </a:r>
          </a:p>
          <a:p>
            <a:r>
              <a:rPr lang="en-GB" dirty="0" smtClean="0"/>
              <a:t>This chart shows that for the 10 UK institutions studies, a strong negative correlation between reading time and research rating exists, ie better researchers read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CIBER-RIN report goes on to pose a series of interesting questions about reading behaviour and research outputs</a:t>
            </a:r>
          </a:p>
          <a:p>
            <a:r>
              <a:rPr lang="en-GB" dirty="0" smtClean="0"/>
              <a:t>This chart shows that for the 10 UK institutions studies, a strong negative correlation between reading time and research rating exists, ie better researchers read faster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EC79-1BCF-45B4-8D42-0068D0588C97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48000"/>
            <a:ext cx="5940000" cy="4500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358775"/>
            <a:ext cx="2016125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58775"/>
            <a:ext cx="589597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0"/>
            <a:ext cx="395605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395605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38275"/>
            <a:ext cx="3956050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3956050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 for</a:t>
            </a:r>
          </a:p>
          <a:p>
            <a:r>
              <a:rPr lang="en-US" altLang="ja-JP" i="0" dirty="0" smtClean="0"/>
              <a:t>A7 – the Sweet Smell of Success 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38275"/>
            <a:ext cx="8064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0550" y="6297613"/>
            <a:ext cx="28829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i="1">
                <a:solidFill>
                  <a:srgbClr val="969696"/>
                </a:solidFill>
                <a:latin typeface="+mn-lt"/>
                <a:ea typeface="ＭＳ Ｐゴシック" pitchFamily="50" charset="-128"/>
              </a:defRPr>
            </a:lvl1pPr>
          </a:lstStyle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‹#›</a:t>
            </a:fld>
            <a:endParaRPr lang="en-GB" i="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40000"/>
            <a:ext cx="8064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pic>
        <p:nvPicPr>
          <p:cNvPr id="4123" name="Picture 27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6388" y="6297613"/>
            <a:ext cx="22240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24" name="Text Box 28"/>
          <p:cNvSpPr txBox="1">
            <a:spLocks noChangeArrowheads="1"/>
          </p:cNvSpPr>
          <p:nvPr userDrawn="1"/>
        </p:nvSpPr>
        <p:spPr bwMode="auto">
          <a:xfrm>
            <a:off x="539750" y="1260000"/>
            <a:ext cx="8064500" cy="793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endParaRPr lang="en-GB" dirty="0"/>
          </a:p>
        </p:txBody>
      </p:sp>
      <p:pic>
        <p:nvPicPr>
          <p:cNvPr id="8" name="Picture 8" descr="http://www.antalyaburada.com/images/antalya/by/Side-Tiyatro.jpg"/>
          <p:cNvPicPr>
            <a:picLocks noChangeAspect="1" noChangeArrowheads="1"/>
          </p:cNvPicPr>
          <p:nvPr userDrawn="1"/>
        </p:nvPicPr>
        <p:blipFill>
          <a:blip r:embed="rId13" cstate="print"/>
          <a:srcRect t="8324"/>
          <a:stretch>
            <a:fillRect/>
          </a:stretch>
        </p:blipFill>
        <p:spPr bwMode="auto">
          <a:xfrm>
            <a:off x="540000" y="6192000"/>
            <a:ext cx="718367" cy="5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69900"/>
          </a:solidFill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2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ts val="12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ts val="12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0"/>
            <a:ext cx="806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 descr="http://www.antalyaburada.com/images/antalya/by/Side-Tiyatro.jpg"/>
          <p:cNvPicPr>
            <a:picLocks noChangeAspect="1" noChangeArrowheads="1"/>
          </p:cNvPicPr>
          <p:nvPr/>
        </p:nvPicPr>
        <p:blipFill>
          <a:blip r:embed="rId3" cstate="print"/>
          <a:srcRect t="8324"/>
          <a:stretch>
            <a:fillRect/>
          </a:stretch>
        </p:blipFill>
        <p:spPr bwMode="auto">
          <a:xfrm>
            <a:off x="0" y="0"/>
            <a:ext cx="9144000" cy="687359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980000" y="4293096"/>
            <a:ext cx="7164000" cy="2268000"/>
            <a:chOff x="1980000" y="4535992"/>
            <a:chExt cx="7164000" cy="2268000"/>
          </a:xfrm>
        </p:grpSpPr>
        <p:sp>
          <p:nvSpPr>
            <p:cNvPr id="8" name="TextBox 7"/>
            <p:cNvSpPr txBox="1">
              <a:spLocks/>
            </p:cNvSpPr>
            <p:nvPr/>
          </p:nvSpPr>
          <p:spPr>
            <a:xfrm>
              <a:off x="1980000" y="4535992"/>
              <a:ext cx="7164000" cy="226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</p:spPr>
          <p:txBody>
            <a:bodyPr wrap="square" lIns="144000" tIns="144000" rIns="144000" bIns="144000" rtlCol="0" anchor="ctr" anchorCtr="0">
              <a:noAutofit/>
            </a:bodyPr>
            <a:lstStyle/>
            <a:p>
              <a:pPr algn="r"/>
              <a:r>
                <a:rPr lang="en-GB" sz="3400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EKUAL, Antalya 23-25 May 2011</a:t>
              </a:r>
            </a:p>
            <a:p>
              <a:pPr algn="r"/>
              <a:r>
                <a:rPr lang="en-GB" sz="3800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Taylor &amp; Francis – world initiatives</a:t>
              </a:r>
            </a:p>
            <a:p>
              <a:pPr algn="r"/>
              <a:endParaRPr lang="en-GB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  <a:p>
              <a:pPr algn="r"/>
              <a:r>
                <a:rPr lang="en-GB" sz="2600" dirty="0" smtClean="0">
                  <a:solidFill>
                    <a:srgbClr val="FF6600"/>
                  </a:solidFill>
                  <a:latin typeface="Calibri" pitchFamily="34" charset="0"/>
                </a:rPr>
                <a:t>Rod Cookson, Editorial Director</a:t>
              </a:r>
              <a:endParaRPr lang="en-GB" sz="2600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2160000" y="6084000"/>
              <a:ext cx="6804000" cy="18000"/>
            </a:xfrm>
            <a:prstGeom prst="rect">
              <a:avLst/>
            </a:prstGeom>
            <a:solidFill>
              <a:srgbClr val="99CC00"/>
            </a:solidFill>
          </p:spPr>
          <p:txBody>
            <a:bodyPr wrap="square" lIns="144000" tIns="144000" rIns="144000" bIns="144000" rtlCol="0" anchor="ctr" anchorCtr="0">
              <a:noAutofit/>
            </a:bodyPr>
            <a:lstStyle/>
            <a:p>
              <a:pPr algn="r"/>
              <a:endParaRPr lang="en-GB" sz="3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10</a:t>
            </a:fld>
            <a:endParaRPr lang="en-GB" i="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T&amp;F journals on Turkey and region</a:t>
            </a: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i="1" dirty="0" smtClean="0"/>
              <a:t>Turkish Studies </a:t>
            </a:r>
            <a:r>
              <a:rPr lang="en-GB" sz="2400" dirty="0" smtClean="0"/>
              <a:t>– published with the Global Research into International Affairs Center; accepted for JCR listing</a:t>
            </a:r>
          </a:p>
          <a:p>
            <a:r>
              <a:rPr lang="en-GB" sz="2400" b="1" i="1" dirty="0" smtClean="0"/>
              <a:t>Middle Eastern Studies </a:t>
            </a:r>
            <a:r>
              <a:rPr lang="en-GB" sz="2400" dirty="0" smtClean="0"/>
              <a:t>– now in v47; JCR listed</a:t>
            </a:r>
          </a:p>
          <a:p>
            <a:r>
              <a:rPr lang="en-GB" sz="2400" b="1" i="1" dirty="0" smtClean="0"/>
              <a:t>Journal of Balkan and Near Eastern Studies</a:t>
            </a:r>
            <a:r>
              <a:rPr lang="en-GB" sz="2400" b="1" dirty="0" smtClean="0"/>
              <a:t> </a:t>
            </a:r>
            <a:r>
              <a:rPr lang="en-GB" sz="2400" dirty="0" smtClean="0"/>
              <a:t>– 2007 special issue on Turkey and EU, 2010 special issue on Turkish domestic and foreign policy; JCR listed</a:t>
            </a:r>
          </a:p>
          <a:p>
            <a:r>
              <a:rPr lang="en-GB" sz="2400" b="1" i="1" dirty="0" smtClean="0"/>
              <a:t>Anatolia</a:t>
            </a:r>
            <a:r>
              <a:rPr lang="en-GB" sz="2400" b="1" dirty="0" smtClean="0"/>
              <a:t> (new to T&amp;F for 2011)</a:t>
            </a:r>
            <a:r>
              <a:rPr lang="en-GB" sz="2400" dirty="0" smtClean="0"/>
              <a:t> – edited from Anadolu and Mogla universities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pic>
        <p:nvPicPr>
          <p:cNvPr id="119810" name="Picture 2" descr="Publication Cover"/>
          <p:cNvPicPr>
            <a:picLocks noChangeAspect="1" noChangeArrowheads="1"/>
          </p:cNvPicPr>
          <p:nvPr/>
        </p:nvPicPr>
        <p:blipFill>
          <a:blip r:embed="rId3" cstate="print"/>
          <a:srcRect l="1260" t="844" r="1260" b="844"/>
          <a:stretch>
            <a:fillRect/>
          </a:stretch>
        </p:blipFill>
        <p:spPr bwMode="auto">
          <a:xfrm>
            <a:off x="7308304" y="1052736"/>
            <a:ext cx="1440000" cy="21687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9812" name="Picture 4" descr="Publication Cover"/>
          <p:cNvPicPr>
            <a:picLocks noChangeAspect="1" noChangeArrowheads="1"/>
          </p:cNvPicPr>
          <p:nvPr/>
        </p:nvPicPr>
        <p:blipFill>
          <a:blip r:embed="rId4" cstate="print"/>
          <a:srcRect l="1260" t="883" r="1260" b="883"/>
          <a:stretch>
            <a:fillRect/>
          </a:stretch>
        </p:blipFill>
        <p:spPr bwMode="auto">
          <a:xfrm>
            <a:off x="6444208" y="2276872"/>
            <a:ext cx="1440000" cy="2070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9814" name="Picture 6" descr="Publication Cover"/>
          <p:cNvPicPr>
            <a:picLocks noChangeAspect="1" noChangeArrowheads="1"/>
          </p:cNvPicPr>
          <p:nvPr/>
        </p:nvPicPr>
        <p:blipFill>
          <a:blip r:embed="rId5" cstate="print"/>
          <a:srcRect l="1260" t="883" r="1260" b="883"/>
          <a:stretch>
            <a:fillRect/>
          </a:stretch>
        </p:blipFill>
        <p:spPr bwMode="auto">
          <a:xfrm>
            <a:off x="7596000" y="3429000"/>
            <a:ext cx="1440000" cy="2070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9154" name="Picture 2" descr="Anatolia"/>
          <p:cNvPicPr>
            <a:picLocks noChangeAspect="1" noChangeArrowheads="1"/>
          </p:cNvPicPr>
          <p:nvPr/>
        </p:nvPicPr>
        <p:blipFill>
          <a:blip r:embed="rId6" cstate="print"/>
          <a:srcRect l="672" t="472" r="672" b="472"/>
          <a:stretch>
            <a:fillRect/>
          </a:stretch>
        </p:blipFill>
        <p:spPr bwMode="auto">
          <a:xfrm>
            <a:off x="6588224" y="4149080"/>
            <a:ext cx="1440000" cy="2055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11</a:t>
            </a:fld>
            <a:endParaRPr lang="en-GB" i="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T&amp;F journals with strong Turkish connection</a:t>
            </a: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i="1" dirty="0" smtClean="0"/>
              <a:t>Energy Sources, Part A </a:t>
            </a:r>
            <a:r>
              <a:rPr lang="en-GB" sz="2000" b="1" dirty="0" smtClean="0"/>
              <a:t>– published 123 articles by Turkish authors in 2010!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Journal of Coordination Chemistry </a:t>
            </a:r>
            <a:r>
              <a:rPr lang="en-GB" sz="2000" dirty="0" smtClean="0"/>
              <a:t>– 57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Journal of Plant Nutrition </a:t>
            </a:r>
            <a:r>
              <a:rPr lang="en-GB" sz="2000" dirty="0" smtClean="0"/>
              <a:t>– 43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Separation Science and Technology </a:t>
            </a:r>
            <a:r>
              <a:rPr lang="en-GB" sz="2000" dirty="0" smtClean="0"/>
              <a:t>– 41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International Journal of Production Research </a:t>
            </a:r>
            <a:r>
              <a:rPr lang="en-GB" sz="2000" dirty="0" smtClean="0"/>
              <a:t>– 36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Radiation Effects and Defects in Solids </a:t>
            </a:r>
            <a:r>
              <a:rPr lang="en-GB" sz="2000" dirty="0" smtClean="0"/>
              <a:t>– 31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Natural Product Research</a:t>
            </a:r>
            <a:r>
              <a:rPr lang="en-GB" sz="2000" dirty="0" smtClean="0"/>
              <a:t> – 30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Journal of Macromolecular Science </a:t>
            </a:r>
            <a:r>
              <a:rPr lang="en-GB" sz="2000" dirty="0" smtClean="0"/>
              <a:t>– 28 articles</a:t>
            </a:r>
          </a:p>
          <a:p>
            <a:pPr>
              <a:lnSpc>
                <a:spcPct val="90000"/>
              </a:lnSpc>
            </a:pPr>
            <a:r>
              <a:rPr lang="en-GB" sz="2000" i="1" dirty="0" smtClean="0"/>
              <a:t>British Poultry Science </a:t>
            </a:r>
            <a:r>
              <a:rPr lang="en-GB" sz="2000" dirty="0" smtClean="0"/>
              <a:t>– 27 articles</a:t>
            </a:r>
          </a:p>
        </p:txBody>
      </p:sp>
      <p:pic>
        <p:nvPicPr>
          <p:cNvPr id="66570" name="Picture 10" descr="Publication Cover"/>
          <p:cNvPicPr>
            <a:picLocks noChangeAspect="1" noChangeArrowheads="1"/>
          </p:cNvPicPr>
          <p:nvPr/>
        </p:nvPicPr>
        <p:blipFill>
          <a:blip r:embed="rId3" cstate="print"/>
          <a:srcRect l="1260" t="867" r="1260" b="867"/>
          <a:stretch>
            <a:fillRect/>
          </a:stretch>
        </p:blipFill>
        <p:spPr bwMode="auto">
          <a:xfrm>
            <a:off x="6588224" y="1404000"/>
            <a:ext cx="982900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72" name="Picture 12" descr="Publication Cover"/>
          <p:cNvPicPr>
            <a:picLocks noChangeAspect="1" noChangeArrowheads="1"/>
          </p:cNvPicPr>
          <p:nvPr/>
        </p:nvPicPr>
        <p:blipFill>
          <a:blip r:embed="rId4" cstate="print"/>
          <a:srcRect l="1260" t="844" r="1260" b="844"/>
          <a:stretch>
            <a:fillRect/>
          </a:stretch>
        </p:blipFill>
        <p:spPr bwMode="auto">
          <a:xfrm>
            <a:off x="7812360" y="1628800"/>
            <a:ext cx="956121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74" name="Picture 14" descr="Publication Cover"/>
          <p:cNvPicPr>
            <a:picLocks noChangeAspect="1" noChangeArrowheads="1"/>
          </p:cNvPicPr>
          <p:nvPr/>
        </p:nvPicPr>
        <p:blipFill>
          <a:blip r:embed="rId5" cstate="print"/>
          <a:srcRect l="1260" t="851" r="1260" b="851"/>
          <a:stretch>
            <a:fillRect/>
          </a:stretch>
        </p:blipFill>
        <p:spPr bwMode="auto">
          <a:xfrm>
            <a:off x="8100000" y="3744000"/>
            <a:ext cx="964885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68" name="Picture 8" descr="Publication Cover"/>
          <p:cNvPicPr>
            <a:picLocks noChangeAspect="1" noChangeArrowheads="1"/>
          </p:cNvPicPr>
          <p:nvPr/>
        </p:nvPicPr>
        <p:blipFill>
          <a:blip r:embed="rId6" cstate="print"/>
          <a:srcRect l="1260" t="867" r="1260" b="867"/>
          <a:stretch>
            <a:fillRect/>
          </a:stretch>
        </p:blipFill>
        <p:spPr bwMode="auto">
          <a:xfrm>
            <a:off x="7164288" y="2132856"/>
            <a:ext cx="982900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66" name="Picture 6" descr="Publication Cover"/>
          <p:cNvPicPr>
            <a:picLocks noChangeAspect="1" noChangeArrowheads="1"/>
          </p:cNvPicPr>
          <p:nvPr/>
        </p:nvPicPr>
        <p:blipFill>
          <a:blip r:embed="rId7" cstate="print"/>
          <a:srcRect l="1260" t="829" r="1260" b="829"/>
          <a:stretch>
            <a:fillRect/>
          </a:stretch>
        </p:blipFill>
        <p:spPr bwMode="auto">
          <a:xfrm>
            <a:off x="6876256" y="2996952"/>
            <a:ext cx="939060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64" name="Picture 4" descr="Publication Cover"/>
          <p:cNvPicPr>
            <a:picLocks noChangeAspect="1" noChangeArrowheads="1"/>
          </p:cNvPicPr>
          <p:nvPr/>
        </p:nvPicPr>
        <p:blipFill>
          <a:blip r:embed="rId8" cstate="print"/>
          <a:srcRect l="1260" t="887" r="1260" b="887"/>
          <a:stretch>
            <a:fillRect/>
          </a:stretch>
        </p:blipFill>
        <p:spPr bwMode="auto">
          <a:xfrm>
            <a:off x="6012160" y="3861048"/>
            <a:ext cx="1006385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62" name="Picture 2" descr="Publication Cover"/>
          <p:cNvPicPr>
            <a:picLocks noChangeAspect="1" noChangeArrowheads="1"/>
          </p:cNvPicPr>
          <p:nvPr/>
        </p:nvPicPr>
        <p:blipFill>
          <a:blip r:embed="rId9" cstate="print"/>
          <a:srcRect l="1260" t="887" r="1260" b="887"/>
          <a:stretch>
            <a:fillRect/>
          </a:stretch>
        </p:blipFill>
        <p:spPr bwMode="auto">
          <a:xfrm>
            <a:off x="6948264" y="4005064"/>
            <a:ext cx="1006385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78" name="Picture 18" descr="Publication Cover"/>
          <p:cNvPicPr>
            <a:picLocks noChangeAspect="1" noChangeArrowheads="1"/>
          </p:cNvPicPr>
          <p:nvPr/>
        </p:nvPicPr>
        <p:blipFill>
          <a:blip r:embed="rId10" cstate="print"/>
          <a:srcRect l="1260" t="959" r="1260" b="959"/>
          <a:stretch>
            <a:fillRect/>
          </a:stretch>
        </p:blipFill>
        <p:spPr bwMode="auto">
          <a:xfrm>
            <a:off x="6588224" y="4653136"/>
            <a:ext cx="1089728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6580" name="Picture 20" descr="Publication Cover"/>
          <p:cNvPicPr>
            <a:picLocks noChangeAspect="1" noChangeArrowheads="1"/>
          </p:cNvPicPr>
          <p:nvPr/>
        </p:nvPicPr>
        <p:blipFill>
          <a:blip r:embed="rId11" cstate="print"/>
          <a:srcRect l="1260" t="887" r="1260" b="887"/>
          <a:stretch>
            <a:fillRect/>
          </a:stretch>
        </p:blipFill>
        <p:spPr bwMode="auto">
          <a:xfrm>
            <a:off x="7596336" y="4869160"/>
            <a:ext cx="1006385" cy="144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/>
        </p:nvPicPr>
        <p:blipFill>
          <a:blip r:embed="rId3" cstate="print"/>
          <a:srcRect l="1154" t="1180" r="1154" b="2359"/>
          <a:stretch>
            <a:fillRect/>
          </a:stretch>
        </p:blipFill>
        <p:spPr bwMode="auto">
          <a:xfrm>
            <a:off x="540000" y="1440001"/>
            <a:ext cx="8064000" cy="47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ja-JP" dirty="0" smtClean="0"/>
              <a:t>Confidential</a:t>
            </a:r>
            <a:r>
              <a:rPr lang="en-GB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– screen </a:t>
            </a:r>
            <a:fld id="{D60016EF-5CEE-4005-917D-A763334446E7}" type="slidenum">
              <a:rPr lang="en-GB" altLang="ja-JP" i="0" smtClean="0"/>
              <a:pPr/>
              <a:t>12</a:t>
            </a:fld>
            <a:endParaRPr lang="en-GB" i="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T&amp;F usage from Turkey, vs other countries</a:t>
            </a:r>
            <a:endParaRPr lang="en-GB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355976" y="1844824"/>
            <a:ext cx="4788024" cy="1512168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Turkish researchers downloaded </a:t>
            </a:r>
            <a:r>
              <a:rPr lang="en-GB" sz="2600" b="1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479,378</a:t>
            </a:r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articles from T&amp;F in 2010 – one of our Top 10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13</a:t>
            </a:fld>
            <a:endParaRPr lang="en-GB" i="0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– readership of </a:t>
            </a:r>
            <a:r>
              <a:rPr lang="en-GB" i="1" dirty="0" smtClean="0"/>
              <a:t>Energy Sources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73" t="12992" r="3090" b="1772"/>
          <a:stretch>
            <a:fillRect/>
          </a:stretch>
        </p:blipFill>
        <p:spPr bwMode="auto">
          <a:xfrm>
            <a:off x="540000" y="1440000"/>
            <a:ext cx="8064000" cy="467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4644008" y="2348880"/>
            <a:ext cx="44999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Energy Sources</a:t>
            </a:r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’ authors and readers predominantly Turkish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Taylor &amp; Francis – excellent publishing services</a:t>
            </a:r>
            <a:endParaRPr lang="en-GB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– </a:t>
            </a:r>
            <a:r>
              <a:rPr lang="en-US" altLang="ja-JP" i="0" dirty="0" smtClean="0"/>
              <a:t>screen </a:t>
            </a:r>
            <a:fld id="{697D43D0-59D1-40D0-8EC1-0A392D71385A}" type="slidenum">
              <a:rPr lang="en-US" altLang="ja-JP" i="0" smtClean="0"/>
              <a:pPr/>
              <a:t>15</a:t>
            </a:fld>
            <a:endParaRPr lang="en-GB" i="0" dirty="0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Taylor &amp; Francis publishing vision</a:t>
            </a:r>
            <a:endParaRPr lang="en-GB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850188" cy="4679950"/>
          </a:xfrm>
          <a:noFill/>
        </p:spPr>
        <p:txBody>
          <a:bodyPr/>
          <a:lstStyle/>
          <a:p>
            <a:r>
              <a:rPr lang="en-GB" sz="2400" b="1" dirty="0" smtClean="0"/>
              <a:t>High quality production </a:t>
            </a:r>
            <a:r>
              <a:rPr lang="en-GB" sz="2400" dirty="0" smtClean="0"/>
              <a:t>– benefits from technology with human checking to maximise quality</a:t>
            </a:r>
          </a:p>
          <a:p>
            <a:r>
              <a:rPr lang="en-GB" sz="2400" b="1" dirty="0" smtClean="0"/>
              <a:t>Continuous innovation online </a:t>
            </a:r>
            <a:r>
              <a:rPr lang="en-GB" sz="2400" dirty="0" smtClean="0"/>
              <a:t>– enhancing platform to ensure that researcher and librarian needs are met</a:t>
            </a:r>
          </a:p>
          <a:p>
            <a:r>
              <a:rPr lang="en-GB" sz="2400" b="1" dirty="0" smtClean="0"/>
              <a:t>Vigorous, targeted Marketing </a:t>
            </a:r>
            <a:r>
              <a:rPr lang="en-GB" sz="2400" dirty="0" smtClean="0"/>
              <a:t>– combining proven, trusted strategies with smart new technologies</a:t>
            </a:r>
          </a:p>
          <a:p>
            <a:r>
              <a:rPr lang="en-GB" sz="2400" b="1" dirty="0" smtClean="0"/>
              <a:t>Global sales reach </a:t>
            </a:r>
            <a:r>
              <a:rPr lang="en-GB" sz="2400" dirty="0" smtClean="0"/>
              <a:t>– moving toward Universal Access</a:t>
            </a:r>
            <a:endParaRPr lang="en-GB" sz="2400" dirty="0"/>
          </a:p>
          <a:p>
            <a:r>
              <a:rPr lang="en-GB" sz="2400" b="1" dirty="0"/>
              <a:t>Friendly, professional staff </a:t>
            </a:r>
            <a:r>
              <a:rPr lang="en-GB" sz="2400" dirty="0"/>
              <a:t>– service with a </a:t>
            </a:r>
            <a:r>
              <a:rPr lang="en-GB" sz="2400" dirty="0" smtClean="0"/>
              <a:t>smile!</a:t>
            </a:r>
          </a:p>
          <a:p>
            <a:r>
              <a:rPr lang="en-GB" sz="2400" b="1" dirty="0" smtClean="0"/>
              <a:t>Result – building revenue whilst optimising readership and citation of our authors’ research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US" altLang="ja-JP" i="0" dirty="0" smtClean="0"/>
              <a:t>EKUAL 23-25 May 2011 – screen </a:t>
            </a:r>
            <a:fld id="{D60016EF-5CEE-4005-917D-A763334446E7}" type="slidenum">
              <a:rPr lang="en-US" altLang="ja-JP" i="0" smtClean="0"/>
              <a:pPr/>
              <a:t>16</a:t>
            </a:fld>
            <a:endParaRPr lang="en-GB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authors think of T&amp;F?</a:t>
            </a:r>
            <a:endParaRPr lang="en-GB" dirty="0"/>
          </a:p>
        </p:txBody>
      </p:sp>
      <p:pic>
        <p:nvPicPr>
          <p:cNvPr id="860164" name="Picture 4"/>
          <p:cNvPicPr>
            <a:picLocks noChangeAspect="1" noChangeArrowheads="1"/>
          </p:cNvPicPr>
          <p:nvPr/>
        </p:nvPicPr>
        <p:blipFill>
          <a:blip r:embed="rId2" cstate="print"/>
          <a:srcRect l="3664" t="10446" r="1831" b="1900"/>
          <a:stretch>
            <a:fillRect/>
          </a:stretch>
        </p:blipFill>
        <p:spPr bwMode="auto">
          <a:xfrm>
            <a:off x="539750" y="1438275"/>
            <a:ext cx="75438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2555776" y="5472000"/>
            <a:ext cx="6588224" cy="792088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Authors rate our Production services highly...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US" altLang="ja-JP" i="0" dirty="0" smtClean="0"/>
              <a:t>EKUAL 23-25 May 2011 – screen </a:t>
            </a:r>
            <a:fld id="{D60016EF-5CEE-4005-917D-A763334446E7}" type="slidenum">
              <a:rPr lang="en-US" altLang="ja-JP" i="0" smtClean="0"/>
              <a:pPr/>
              <a:t>17</a:t>
            </a:fld>
            <a:endParaRPr lang="en-GB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our Production services compare?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457" t="554" r="2057" b="1662"/>
          <a:stretch>
            <a:fillRect/>
          </a:stretch>
        </p:blipFill>
        <p:spPr bwMode="auto">
          <a:xfrm>
            <a:off x="540005" y="1440004"/>
            <a:ext cx="7264112" cy="470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0" y="1340768"/>
            <a:ext cx="5508000" cy="692696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...because we are good at Production!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improvement of InformaWorld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Focus groups in USA and UK to clarify user requirements</a:t>
            </a:r>
          </a:p>
          <a:p>
            <a:r>
              <a:rPr lang="en-GB" b="1" dirty="0" smtClean="0"/>
              <a:t>Global survey to identify future needs</a:t>
            </a:r>
          </a:p>
          <a:p>
            <a:r>
              <a:rPr lang="en-GB" dirty="0" smtClean="0"/>
              <a:t>New releases of IW every two months</a:t>
            </a:r>
          </a:p>
          <a:p>
            <a:r>
              <a:rPr lang="en-GB" b="1" dirty="0" smtClean="0"/>
              <a:t>Now faster, simpler, more reliable</a:t>
            </a:r>
          </a:p>
          <a:p>
            <a:r>
              <a:rPr lang="en-GB" b="1" dirty="0" smtClean="0"/>
              <a:t>Presentation of related articles being improved </a:t>
            </a:r>
            <a:r>
              <a:rPr lang="en-GB" dirty="0" smtClean="0"/>
              <a:t>– aiding serendipity &amp; navigation</a:t>
            </a:r>
          </a:p>
          <a:p>
            <a:r>
              <a:rPr lang="en-GB" b="1" dirty="0" smtClean="0"/>
              <a:t>Organic usage growth in 2010 of 38% </a:t>
            </a:r>
            <a:r>
              <a:rPr lang="en-GB" dirty="0" smtClean="0"/>
              <a:t>–double improvement in 2009</a:t>
            </a:r>
          </a:p>
          <a:p>
            <a:r>
              <a:rPr lang="en-GB" b="1" dirty="0" smtClean="0"/>
              <a:t>Further enhancement of IW speed, interface and reliability in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18</a:t>
            </a:fld>
            <a:endParaRPr lang="en-GB" i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000" y="4680000"/>
            <a:ext cx="2340000" cy="152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compedgemedia.com/images/Focus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484784"/>
            <a:ext cx="2340000" cy="16510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369" t="13780" r="8120" b="4429"/>
          <a:stretch>
            <a:fillRect/>
          </a:stretch>
        </p:blipFill>
        <p:spPr bwMode="auto">
          <a:xfrm>
            <a:off x="6696000" y="2916000"/>
            <a:ext cx="2340000" cy="156859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 </a:t>
            </a:r>
            <a:r>
              <a:rPr lang="en-US" altLang="ja-JP" i="0" dirty="0" smtClean="0"/>
              <a:t>Taylor &amp; Francis World Initiatives</a:t>
            </a:r>
          </a:p>
          <a:p>
            <a:r>
              <a:rPr lang="en-GB" altLang="ja-JP" i="0" dirty="0" smtClean="0"/>
              <a:t>EKUAL 23-25 May 2011 – screen</a:t>
            </a:r>
            <a:r>
              <a:rPr lang="en-US" altLang="ja-JP" i="0" dirty="0" smtClean="0"/>
              <a:t> </a:t>
            </a:r>
            <a:fld id="{D60016EF-5CEE-4005-917D-A763334446E7}" type="slidenum">
              <a:rPr lang="en-US" altLang="ja-JP" i="0" smtClean="0"/>
              <a:pPr/>
              <a:t>19</a:t>
            </a:fld>
            <a:endParaRPr lang="en-GB" i="0" dirty="0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towards Universal Access</a:t>
            </a:r>
            <a:endParaRPr lang="en-GB" dirty="0"/>
          </a:p>
        </p:txBody>
      </p:sp>
      <p:sp>
        <p:nvSpPr>
          <p:cNvPr id="725005" name="Line 13"/>
          <p:cNvSpPr>
            <a:spLocks noChangeShapeType="1"/>
          </p:cNvSpPr>
          <p:nvPr/>
        </p:nvSpPr>
        <p:spPr bwMode="auto">
          <a:xfrm>
            <a:off x="2700338" y="12684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grpSp>
        <p:nvGrpSpPr>
          <p:cNvPr id="2" name="Group 706"/>
          <p:cNvGrpSpPr>
            <a:grpSpLocks noChangeAspect="1"/>
          </p:cNvGrpSpPr>
          <p:nvPr/>
        </p:nvGrpSpPr>
        <p:grpSpPr>
          <a:xfrm>
            <a:off x="540000" y="1440000"/>
            <a:ext cx="7997952" cy="4661999"/>
            <a:chOff x="756924" y="1751622"/>
            <a:chExt cx="7918764" cy="4615841"/>
          </a:xfrm>
        </p:grpSpPr>
        <p:pic>
          <p:nvPicPr>
            <p:cNvPr id="264" name="Picture 2" descr="worldmap"/>
            <p:cNvPicPr>
              <a:picLocks noChangeAspect="1" noChangeArrowheads="1"/>
            </p:cNvPicPr>
            <p:nvPr/>
          </p:nvPicPr>
          <p:blipFill>
            <a:blip r:embed="rId3" cstate="print"/>
            <a:srcRect l="1439" t="6984" r="2638" b="8627"/>
            <a:stretch>
              <a:fillRect/>
            </a:stretch>
          </p:blipFill>
          <p:spPr bwMode="auto">
            <a:xfrm>
              <a:off x="756924" y="1751622"/>
              <a:ext cx="7597113" cy="390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5" name="Oval 489"/>
            <p:cNvSpPr>
              <a:spLocks noChangeAspect="1" noChangeArrowheads="1"/>
            </p:cNvSpPr>
            <p:nvPr/>
          </p:nvSpPr>
          <p:spPr bwMode="auto">
            <a:xfrm>
              <a:off x="5724525" y="27813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6" name="Oval 4"/>
            <p:cNvSpPr>
              <a:spLocks noChangeArrowheads="1"/>
            </p:cNvSpPr>
            <p:nvPr/>
          </p:nvSpPr>
          <p:spPr bwMode="auto">
            <a:xfrm>
              <a:off x="1260475" y="6165850"/>
              <a:ext cx="142875" cy="142875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7" name="Text Box 5"/>
            <p:cNvSpPr txBox="1">
              <a:spLocks noChangeArrowheads="1"/>
            </p:cNvSpPr>
            <p:nvPr/>
          </p:nvSpPr>
          <p:spPr bwMode="auto">
            <a:xfrm>
              <a:off x="1476375" y="6092825"/>
              <a:ext cx="34559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>
                  <a:latin typeface="+mj-lt"/>
                </a:rPr>
                <a:t>Institutional Subscription Access</a:t>
              </a:r>
            </a:p>
          </p:txBody>
        </p:sp>
        <p:sp>
          <p:nvSpPr>
            <p:cNvPr id="268" name="Oval 14"/>
            <p:cNvSpPr>
              <a:spLocks noChangeArrowheads="1"/>
            </p:cNvSpPr>
            <p:nvPr/>
          </p:nvSpPr>
          <p:spPr bwMode="auto">
            <a:xfrm>
              <a:off x="1258888" y="5949950"/>
              <a:ext cx="142875" cy="14287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9" name="Text Box 33"/>
            <p:cNvSpPr txBox="1">
              <a:spLocks noChangeArrowheads="1"/>
            </p:cNvSpPr>
            <p:nvPr/>
          </p:nvSpPr>
          <p:spPr bwMode="auto">
            <a:xfrm>
              <a:off x="1476375" y="5876925"/>
              <a:ext cx="37449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>
                  <a:latin typeface="+mj-lt"/>
                </a:rPr>
                <a:t>Sales Deals and Institutional Subscription Access</a:t>
              </a:r>
            </a:p>
          </p:txBody>
        </p:sp>
        <p:sp>
          <p:nvSpPr>
            <p:cNvPr id="270" name="Text Box 131"/>
            <p:cNvSpPr txBox="1">
              <a:spLocks noChangeArrowheads="1"/>
            </p:cNvSpPr>
            <p:nvPr/>
          </p:nvSpPr>
          <p:spPr bwMode="auto">
            <a:xfrm>
              <a:off x="5219700" y="5876925"/>
              <a:ext cx="34559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>
                  <a:latin typeface="+mj-lt"/>
                </a:rPr>
                <a:t>Developing Country Access</a:t>
              </a:r>
            </a:p>
          </p:txBody>
        </p:sp>
        <p:sp>
          <p:nvSpPr>
            <p:cNvPr id="271" name="Oval 178"/>
            <p:cNvSpPr>
              <a:spLocks noChangeArrowheads="1"/>
            </p:cNvSpPr>
            <p:nvPr/>
          </p:nvSpPr>
          <p:spPr bwMode="auto">
            <a:xfrm>
              <a:off x="5003800" y="6165850"/>
              <a:ext cx="144463" cy="144463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2" name="Text Box 179"/>
            <p:cNvSpPr txBox="1">
              <a:spLocks noChangeArrowheads="1"/>
            </p:cNvSpPr>
            <p:nvPr/>
          </p:nvSpPr>
          <p:spPr bwMode="auto">
            <a:xfrm>
              <a:off x="5219700" y="6092825"/>
              <a:ext cx="34559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>
                  <a:latin typeface="+mj-lt"/>
                </a:rPr>
                <a:t>Ebsco Publishing Access</a:t>
              </a:r>
            </a:p>
          </p:txBody>
        </p:sp>
        <p:sp>
          <p:nvSpPr>
            <p:cNvPr id="273" name="Oval 273"/>
            <p:cNvSpPr>
              <a:spLocks noChangeAspect="1" noChangeArrowheads="1"/>
            </p:cNvSpPr>
            <p:nvPr/>
          </p:nvSpPr>
          <p:spPr bwMode="auto">
            <a:xfrm>
              <a:off x="4181475" y="294798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4" name="Oval 285"/>
            <p:cNvSpPr>
              <a:spLocks noChangeAspect="1" noChangeArrowheads="1"/>
            </p:cNvSpPr>
            <p:nvPr/>
          </p:nvSpPr>
          <p:spPr bwMode="auto">
            <a:xfrm>
              <a:off x="4770438" y="44719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5" name="Oval 289"/>
            <p:cNvSpPr>
              <a:spLocks noChangeAspect="1" noChangeArrowheads="1"/>
            </p:cNvSpPr>
            <p:nvPr/>
          </p:nvSpPr>
          <p:spPr bwMode="auto">
            <a:xfrm>
              <a:off x="7031038" y="27860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6" name="Oval 293"/>
            <p:cNvSpPr>
              <a:spLocks noChangeAspect="1" noChangeArrowheads="1"/>
            </p:cNvSpPr>
            <p:nvPr/>
          </p:nvSpPr>
          <p:spPr bwMode="auto">
            <a:xfrm>
              <a:off x="7092950" y="42211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7" name="Oval 298"/>
            <p:cNvSpPr>
              <a:spLocks noChangeAspect="1" noChangeArrowheads="1"/>
            </p:cNvSpPr>
            <p:nvPr/>
          </p:nvSpPr>
          <p:spPr bwMode="auto">
            <a:xfrm>
              <a:off x="7596188" y="47244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8" name="Oval 300"/>
            <p:cNvSpPr>
              <a:spLocks noChangeAspect="1" noChangeArrowheads="1"/>
            </p:cNvSpPr>
            <p:nvPr/>
          </p:nvSpPr>
          <p:spPr bwMode="auto">
            <a:xfrm>
              <a:off x="4356100" y="2565400"/>
              <a:ext cx="71438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9" name="Oval 302"/>
            <p:cNvSpPr>
              <a:spLocks noChangeAspect="1" noChangeArrowheads="1"/>
            </p:cNvSpPr>
            <p:nvPr/>
          </p:nvSpPr>
          <p:spPr bwMode="auto">
            <a:xfrm>
              <a:off x="4427538" y="25654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0" name="Oval 304"/>
            <p:cNvSpPr>
              <a:spLocks noChangeAspect="1" noChangeArrowheads="1"/>
            </p:cNvSpPr>
            <p:nvPr/>
          </p:nvSpPr>
          <p:spPr bwMode="auto">
            <a:xfrm>
              <a:off x="4572000" y="2565400"/>
              <a:ext cx="71438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1" name="Oval 306"/>
            <p:cNvSpPr>
              <a:spLocks noChangeAspect="1" noChangeArrowheads="1"/>
            </p:cNvSpPr>
            <p:nvPr/>
          </p:nvSpPr>
          <p:spPr bwMode="auto">
            <a:xfrm>
              <a:off x="4643438" y="25654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2" name="Oval 308"/>
            <p:cNvSpPr>
              <a:spLocks noChangeAspect="1" noChangeArrowheads="1"/>
            </p:cNvSpPr>
            <p:nvPr/>
          </p:nvSpPr>
          <p:spPr bwMode="auto">
            <a:xfrm>
              <a:off x="4500563" y="2420938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Oval 310"/>
            <p:cNvSpPr>
              <a:spLocks noChangeAspect="1" noChangeArrowheads="1"/>
            </p:cNvSpPr>
            <p:nvPr/>
          </p:nvSpPr>
          <p:spPr bwMode="auto">
            <a:xfrm>
              <a:off x="4500563" y="24923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4" name="Oval 313"/>
            <p:cNvSpPr>
              <a:spLocks noChangeAspect="1" noChangeArrowheads="1"/>
            </p:cNvSpPr>
            <p:nvPr/>
          </p:nvSpPr>
          <p:spPr bwMode="auto">
            <a:xfrm>
              <a:off x="4787900" y="2205038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5" name="Oval 315"/>
            <p:cNvSpPr>
              <a:spLocks noChangeAspect="1" noChangeArrowheads="1"/>
            </p:cNvSpPr>
            <p:nvPr/>
          </p:nvSpPr>
          <p:spPr bwMode="auto">
            <a:xfrm>
              <a:off x="4745038" y="22653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6" name="Oval 317"/>
            <p:cNvSpPr>
              <a:spLocks noChangeAspect="1" noChangeArrowheads="1"/>
            </p:cNvSpPr>
            <p:nvPr/>
          </p:nvSpPr>
          <p:spPr bwMode="auto">
            <a:xfrm>
              <a:off x="4284663" y="2636838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7" name="Oval 319"/>
            <p:cNvSpPr>
              <a:spLocks noChangeAspect="1" noChangeArrowheads="1"/>
            </p:cNvSpPr>
            <p:nvPr/>
          </p:nvSpPr>
          <p:spPr bwMode="auto">
            <a:xfrm>
              <a:off x="4356100" y="26368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8" name="Oval 321"/>
            <p:cNvSpPr>
              <a:spLocks noChangeAspect="1" noChangeArrowheads="1"/>
            </p:cNvSpPr>
            <p:nvPr/>
          </p:nvSpPr>
          <p:spPr bwMode="auto">
            <a:xfrm>
              <a:off x="4500563" y="2565400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Oval 323"/>
            <p:cNvSpPr>
              <a:spLocks noChangeAspect="1" noChangeArrowheads="1"/>
            </p:cNvSpPr>
            <p:nvPr/>
          </p:nvSpPr>
          <p:spPr bwMode="auto">
            <a:xfrm>
              <a:off x="4427538" y="24923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0" name="Oval 327"/>
            <p:cNvSpPr>
              <a:spLocks noChangeAspect="1" noChangeArrowheads="1"/>
            </p:cNvSpPr>
            <p:nvPr/>
          </p:nvSpPr>
          <p:spPr bwMode="auto">
            <a:xfrm>
              <a:off x="4572000" y="27813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1" name="Oval 329"/>
            <p:cNvSpPr>
              <a:spLocks noChangeAspect="1" noChangeArrowheads="1"/>
            </p:cNvSpPr>
            <p:nvPr/>
          </p:nvSpPr>
          <p:spPr bwMode="auto">
            <a:xfrm>
              <a:off x="4356100" y="2492375"/>
              <a:ext cx="71438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2" name="Oval 331"/>
            <p:cNvSpPr>
              <a:spLocks noChangeAspect="1" noChangeArrowheads="1"/>
            </p:cNvSpPr>
            <p:nvPr/>
          </p:nvSpPr>
          <p:spPr bwMode="auto">
            <a:xfrm>
              <a:off x="4427538" y="24923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3" name="Oval 333"/>
            <p:cNvSpPr>
              <a:spLocks noChangeAspect="1" noChangeArrowheads="1"/>
            </p:cNvSpPr>
            <p:nvPr/>
          </p:nvSpPr>
          <p:spPr bwMode="auto">
            <a:xfrm>
              <a:off x="4500563" y="2276475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Oval 335"/>
            <p:cNvSpPr>
              <a:spLocks noChangeAspect="1" noChangeArrowheads="1"/>
            </p:cNvSpPr>
            <p:nvPr/>
          </p:nvSpPr>
          <p:spPr bwMode="auto">
            <a:xfrm>
              <a:off x="4456113" y="23161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Oval 337"/>
            <p:cNvSpPr>
              <a:spLocks noChangeAspect="1" noChangeArrowheads="1"/>
            </p:cNvSpPr>
            <p:nvPr/>
          </p:nvSpPr>
          <p:spPr bwMode="auto">
            <a:xfrm>
              <a:off x="4643438" y="2492375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6" name="Oval 339"/>
            <p:cNvSpPr>
              <a:spLocks noChangeAspect="1" noChangeArrowheads="1"/>
            </p:cNvSpPr>
            <p:nvPr/>
          </p:nvSpPr>
          <p:spPr bwMode="auto">
            <a:xfrm>
              <a:off x="4714875" y="24923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" name="Oval 343"/>
            <p:cNvSpPr>
              <a:spLocks noChangeAspect="1" noChangeArrowheads="1"/>
            </p:cNvSpPr>
            <p:nvPr/>
          </p:nvSpPr>
          <p:spPr bwMode="auto">
            <a:xfrm>
              <a:off x="4283075" y="275748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8" name="Oval 345"/>
            <p:cNvSpPr>
              <a:spLocks noChangeAspect="1" noChangeArrowheads="1"/>
            </p:cNvSpPr>
            <p:nvPr/>
          </p:nvSpPr>
          <p:spPr bwMode="auto">
            <a:xfrm>
              <a:off x="4643438" y="2205038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9" name="Oval 347"/>
            <p:cNvSpPr>
              <a:spLocks noChangeAspect="1" noChangeArrowheads="1"/>
            </p:cNvSpPr>
            <p:nvPr/>
          </p:nvSpPr>
          <p:spPr bwMode="auto">
            <a:xfrm>
              <a:off x="4605338" y="225425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0" name="Oval 349"/>
            <p:cNvSpPr>
              <a:spLocks noChangeAspect="1" noChangeArrowheads="1"/>
            </p:cNvSpPr>
            <p:nvPr/>
          </p:nvSpPr>
          <p:spPr bwMode="auto">
            <a:xfrm>
              <a:off x="4429125" y="2636838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1" name="Oval 351"/>
            <p:cNvSpPr>
              <a:spLocks noChangeAspect="1" noChangeArrowheads="1"/>
            </p:cNvSpPr>
            <p:nvPr/>
          </p:nvSpPr>
          <p:spPr bwMode="auto">
            <a:xfrm>
              <a:off x="4500563" y="26368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2" name="Oval 353"/>
            <p:cNvSpPr>
              <a:spLocks noChangeAspect="1" noChangeArrowheads="1"/>
            </p:cNvSpPr>
            <p:nvPr/>
          </p:nvSpPr>
          <p:spPr bwMode="auto">
            <a:xfrm>
              <a:off x="4284663" y="2420938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3" name="Oval 355"/>
            <p:cNvSpPr>
              <a:spLocks noChangeAspect="1" noChangeArrowheads="1"/>
            </p:cNvSpPr>
            <p:nvPr/>
          </p:nvSpPr>
          <p:spPr bwMode="auto">
            <a:xfrm>
              <a:off x="4284663" y="24923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4" name="Oval 357"/>
            <p:cNvSpPr>
              <a:spLocks noChangeAspect="1" noChangeArrowheads="1"/>
            </p:cNvSpPr>
            <p:nvPr/>
          </p:nvSpPr>
          <p:spPr bwMode="auto">
            <a:xfrm>
              <a:off x="5435600" y="2952750"/>
              <a:ext cx="71438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5" name="Oval 372"/>
            <p:cNvSpPr>
              <a:spLocks noChangeAspect="1" noChangeArrowheads="1"/>
            </p:cNvSpPr>
            <p:nvPr/>
          </p:nvSpPr>
          <p:spPr bwMode="auto">
            <a:xfrm>
              <a:off x="5005388" y="2997200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6" name="Oval 374"/>
            <p:cNvSpPr>
              <a:spLocks noChangeAspect="1" noChangeArrowheads="1"/>
            </p:cNvSpPr>
            <p:nvPr/>
          </p:nvSpPr>
          <p:spPr bwMode="auto">
            <a:xfrm>
              <a:off x="5076825" y="29972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7" name="Oval 376"/>
            <p:cNvSpPr>
              <a:spLocks noChangeAspect="1" noChangeArrowheads="1"/>
            </p:cNvSpPr>
            <p:nvPr/>
          </p:nvSpPr>
          <p:spPr bwMode="auto">
            <a:xfrm>
              <a:off x="4932363" y="2997200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" name="Oval 378"/>
            <p:cNvSpPr>
              <a:spLocks noChangeAspect="1" noChangeArrowheads="1"/>
            </p:cNvSpPr>
            <p:nvPr/>
          </p:nvSpPr>
          <p:spPr bwMode="auto">
            <a:xfrm>
              <a:off x="4932363" y="29241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9" name="Oval 381"/>
            <p:cNvSpPr>
              <a:spLocks noChangeAspect="1" noChangeArrowheads="1"/>
            </p:cNvSpPr>
            <p:nvPr/>
          </p:nvSpPr>
          <p:spPr bwMode="auto">
            <a:xfrm>
              <a:off x="5221288" y="3068638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0" name="Oval 383"/>
            <p:cNvSpPr>
              <a:spLocks noChangeAspect="1" noChangeArrowheads="1"/>
            </p:cNvSpPr>
            <p:nvPr/>
          </p:nvSpPr>
          <p:spPr bwMode="auto">
            <a:xfrm>
              <a:off x="5292725" y="30686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1" name="Oval 385"/>
            <p:cNvSpPr>
              <a:spLocks noChangeAspect="1" noChangeArrowheads="1"/>
            </p:cNvSpPr>
            <p:nvPr/>
          </p:nvSpPr>
          <p:spPr bwMode="auto">
            <a:xfrm>
              <a:off x="5437188" y="3284538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2" name="Oval 387"/>
            <p:cNvSpPr>
              <a:spLocks noChangeAspect="1" noChangeArrowheads="1"/>
            </p:cNvSpPr>
            <p:nvPr/>
          </p:nvSpPr>
          <p:spPr bwMode="auto">
            <a:xfrm>
              <a:off x="5435600" y="32131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3" name="Oval 389"/>
            <p:cNvSpPr>
              <a:spLocks noChangeAspect="1" noChangeArrowheads="1"/>
            </p:cNvSpPr>
            <p:nvPr/>
          </p:nvSpPr>
          <p:spPr bwMode="auto">
            <a:xfrm>
              <a:off x="5405438" y="3141663"/>
              <a:ext cx="71437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4" name="Oval 394"/>
            <p:cNvSpPr>
              <a:spLocks noChangeAspect="1" noChangeArrowheads="1"/>
            </p:cNvSpPr>
            <p:nvPr/>
          </p:nvSpPr>
          <p:spPr bwMode="auto">
            <a:xfrm>
              <a:off x="2268538" y="24209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5" name="Oval 396"/>
            <p:cNvSpPr>
              <a:spLocks noChangeAspect="1" noChangeArrowheads="1"/>
            </p:cNvSpPr>
            <p:nvPr/>
          </p:nvSpPr>
          <p:spPr bwMode="auto">
            <a:xfrm>
              <a:off x="2197100" y="3141663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6" name="Oval 398"/>
            <p:cNvSpPr>
              <a:spLocks noChangeAspect="1" noChangeArrowheads="1"/>
            </p:cNvSpPr>
            <p:nvPr/>
          </p:nvSpPr>
          <p:spPr bwMode="auto">
            <a:xfrm>
              <a:off x="2125663" y="31416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" name="Oval 402"/>
            <p:cNvSpPr>
              <a:spLocks noChangeAspect="1" noChangeArrowheads="1"/>
            </p:cNvSpPr>
            <p:nvPr/>
          </p:nvSpPr>
          <p:spPr bwMode="auto">
            <a:xfrm>
              <a:off x="2268538" y="27082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8" name="Oval 403"/>
            <p:cNvSpPr>
              <a:spLocks noChangeAspect="1" noChangeArrowheads="1"/>
            </p:cNvSpPr>
            <p:nvPr/>
          </p:nvSpPr>
          <p:spPr bwMode="auto">
            <a:xfrm>
              <a:off x="5465763" y="31416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9" name="Oval 405"/>
            <p:cNvSpPr>
              <a:spLocks noChangeAspect="1" noChangeArrowheads="1"/>
            </p:cNvSpPr>
            <p:nvPr/>
          </p:nvSpPr>
          <p:spPr bwMode="auto">
            <a:xfrm>
              <a:off x="2911475" y="4344988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0" name="Oval 407"/>
            <p:cNvSpPr>
              <a:spLocks noChangeAspect="1" noChangeArrowheads="1"/>
            </p:cNvSpPr>
            <p:nvPr/>
          </p:nvSpPr>
          <p:spPr bwMode="auto">
            <a:xfrm>
              <a:off x="2857500" y="435768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" name="Oval 408"/>
            <p:cNvSpPr>
              <a:spLocks noChangeAspect="1" noChangeArrowheads="1"/>
            </p:cNvSpPr>
            <p:nvPr/>
          </p:nvSpPr>
          <p:spPr bwMode="auto">
            <a:xfrm>
              <a:off x="4572000" y="42211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2" name="Oval 412"/>
            <p:cNvSpPr>
              <a:spLocks noChangeAspect="1" noChangeArrowheads="1"/>
            </p:cNvSpPr>
            <p:nvPr/>
          </p:nvSpPr>
          <p:spPr bwMode="auto">
            <a:xfrm>
              <a:off x="4284663" y="30686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3" name="Oval 415"/>
            <p:cNvSpPr>
              <a:spLocks noChangeAspect="1" noChangeArrowheads="1"/>
            </p:cNvSpPr>
            <p:nvPr/>
          </p:nvSpPr>
          <p:spPr bwMode="auto">
            <a:xfrm>
              <a:off x="4643438" y="42211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4" name="Oval 423"/>
            <p:cNvSpPr>
              <a:spLocks noChangeAspect="1" noChangeArrowheads="1"/>
            </p:cNvSpPr>
            <p:nvPr/>
          </p:nvSpPr>
          <p:spPr bwMode="auto">
            <a:xfrm>
              <a:off x="4284663" y="35734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5" name="Oval 424"/>
            <p:cNvSpPr>
              <a:spLocks noChangeAspect="1" noChangeArrowheads="1"/>
            </p:cNvSpPr>
            <p:nvPr/>
          </p:nvSpPr>
          <p:spPr bwMode="auto">
            <a:xfrm>
              <a:off x="2411413" y="33575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6" name="Oval 427"/>
            <p:cNvSpPr>
              <a:spLocks noChangeAspect="1" noChangeArrowheads="1"/>
            </p:cNvSpPr>
            <p:nvPr/>
          </p:nvSpPr>
          <p:spPr bwMode="auto">
            <a:xfrm>
              <a:off x="6443663" y="32131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7" name="Oval 435"/>
            <p:cNvSpPr>
              <a:spLocks noChangeAspect="1" noChangeArrowheads="1"/>
            </p:cNvSpPr>
            <p:nvPr/>
          </p:nvSpPr>
          <p:spPr bwMode="auto">
            <a:xfrm>
              <a:off x="4211638" y="30686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8" name="Oval 438"/>
            <p:cNvSpPr>
              <a:spLocks noChangeAspect="1" noChangeArrowheads="1"/>
            </p:cNvSpPr>
            <p:nvPr/>
          </p:nvSpPr>
          <p:spPr bwMode="auto">
            <a:xfrm>
              <a:off x="5143500" y="35718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9" name="Oval 445"/>
            <p:cNvSpPr>
              <a:spLocks noChangeAspect="1" noChangeArrowheads="1"/>
            </p:cNvSpPr>
            <p:nvPr/>
          </p:nvSpPr>
          <p:spPr bwMode="auto">
            <a:xfrm>
              <a:off x="4859338" y="443865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0" name="Oval 454"/>
            <p:cNvSpPr>
              <a:spLocks noChangeAspect="1" noChangeArrowheads="1"/>
            </p:cNvSpPr>
            <p:nvPr/>
          </p:nvSpPr>
          <p:spPr bwMode="auto">
            <a:xfrm>
              <a:off x="4932363" y="44370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1" name="Oval 455"/>
            <p:cNvSpPr>
              <a:spLocks noChangeAspect="1" noChangeArrowheads="1"/>
            </p:cNvSpPr>
            <p:nvPr/>
          </p:nvSpPr>
          <p:spPr bwMode="auto">
            <a:xfrm>
              <a:off x="5076825" y="39338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2" name="Oval 460"/>
            <p:cNvSpPr>
              <a:spLocks noChangeAspect="1" noChangeArrowheads="1"/>
            </p:cNvSpPr>
            <p:nvPr/>
          </p:nvSpPr>
          <p:spPr bwMode="auto">
            <a:xfrm>
              <a:off x="4859338" y="32845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3" name="Oval 461"/>
            <p:cNvSpPr>
              <a:spLocks noChangeAspect="1" noChangeArrowheads="1"/>
            </p:cNvSpPr>
            <p:nvPr/>
          </p:nvSpPr>
          <p:spPr bwMode="auto">
            <a:xfrm>
              <a:off x="4932363" y="335597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4" name="Oval 466"/>
            <p:cNvSpPr>
              <a:spLocks noChangeAspect="1" noChangeArrowheads="1"/>
            </p:cNvSpPr>
            <p:nvPr/>
          </p:nvSpPr>
          <p:spPr bwMode="auto">
            <a:xfrm>
              <a:off x="5003800" y="37163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5" name="Oval 467"/>
            <p:cNvSpPr>
              <a:spLocks noChangeAspect="1" noChangeArrowheads="1"/>
            </p:cNvSpPr>
            <p:nvPr/>
          </p:nvSpPr>
          <p:spPr bwMode="auto">
            <a:xfrm>
              <a:off x="5148263" y="27082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6" name="Oval 468"/>
            <p:cNvSpPr>
              <a:spLocks noChangeAspect="1" noChangeArrowheads="1"/>
            </p:cNvSpPr>
            <p:nvPr/>
          </p:nvSpPr>
          <p:spPr bwMode="auto">
            <a:xfrm>
              <a:off x="4932363" y="42211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7" name="Oval 471"/>
            <p:cNvSpPr>
              <a:spLocks noChangeAspect="1" noChangeArrowheads="1"/>
            </p:cNvSpPr>
            <p:nvPr/>
          </p:nvSpPr>
          <p:spPr bwMode="auto">
            <a:xfrm>
              <a:off x="4932363" y="37163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" name="Oval 473"/>
            <p:cNvSpPr>
              <a:spLocks noChangeAspect="1" noChangeArrowheads="1"/>
            </p:cNvSpPr>
            <p:nvPr/>
          </p:nvSpPr>
          <p:spPr bwMode="auto">
            <a:xfrm>
              <a:off x="5651500" y="292417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9" name="Oval 474"/>
            <p:cNvSpPr>
              <a:spLocks noChangeAspect="1" noChangeArrowheads="1"/>
            </p:cNvSpPr>
            <p:nvPr/>
          </p:nvSpPr>
          <p:spPr bwMode="auto">
            <a:xfrm>
              <a:off x="5148263" y="27813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0" name="Oval 483"/>
            <p:cNvSpPr>
              <a:spLocks noChangeAspect="1" noChangeArrowheads="1"/>
            </p:cNvSpPr>
            <p:nvPr/>
          </p:nvSpPr>
          <p:spPr bwMode="auto">
            <a:xfrm>
              <a:off x="6372225" y="328453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1" name="Oval 486"/>
            <p:cNvSpPr>
              <a:spLocks noChangeAspect="1" noChangeArrowheads="1"/>
            </p:cNvSpPr>
            <p:nvPr/>
          </p:nvSpPr>
          <p:spPr bwMode="auto">
            <a:xfrm>
              <a:off x="5795963" y="36449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2" name="Oval 487"/>
            <p:cNvSpPr>
              <a:spLocks noChangeAspect="1" noChangeArrowheads="1"/>
            </p:cNvSpPr>
            <p:nvPr/>
          </p:nvSpPr>
          <p:spPr bwMode="auto">
            <a:xfrm>
              <a:off x="5508625" y="25654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3" name="Oval 490"/>
            <p:cNvSpPr>
              <a:spLocks noChangeAspect="1" noChangeArrowheads="1"/>
            </p:cNvSpPr>
            <p:nvPr/>
          </p:nvSpPr>
          <p:spPr bwMode="auto">
            <a:xfrm>
              <a:off x="5795963" y="27813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4" name="Oval 491"/>
            <p:cNvSpPr>
              <a:spLocks noChangeAspect="1" noChangeArrowheads="1"/>
            </p:cNvSpPr>
            <p:nvPr/>
          </p:nvSpPr>
          <p:spPr bwMode="auto">
            <a:xfrm>
              <a:off x="5580063" y="25654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5" name="Oval 492"/>
            <p:cNvSpPr>
              <a:spLocks noChangeAspect="1" noChangeArrowheads="1"/>
            </p:cNvSpPr>
            <p:nvPr/>
          </p:nvSpPr>
          <p:spPr bwMode="auto">
            <a:xfrm>
              <a:off x="6011863" y="30400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6" name="Oval 493"/>
            <p:cNvSpPr>
              <a:spLocks noChangeAspect="1" noChangeArrowheads="1"/>
            </p:cNvSpPr>
            <p:nvPr/>
          </p:nvSpPr>
          <p:spPr bwMode="auto">
            <a:xfrm>
              <a:off x="5508625" y="27082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7" name="Oval 494"/>
            <p:cNvSpPr>
              <a:spLocks noChangeAspect="1" noChangeArrowheads="1"/>
            </p:cNvSpPr>
            <p:nvPr/>
          </p:nvSpPr>
          <p:spPr bwMode="auto">
            <a:xfrm>
              <a:off x="6443663" y="33575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8" name="Oval 495"/>
            <p:cNvSpPr>
              <a:spLocks noChangeAspect="1" noChangeArrowheads="1"/>
            </p:cNvSpPr>
            <p:nvPr/>
          </p:nvSpPr>
          <p:spPr bwMode="auto">
            <a:xfrm>
              <a:off x="2660650" y="35401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9" name="Oval 496"/>
            <p:cNvSpPr>
              <a:spLocks noChangeAspect="1" noChangeArrowheads="1"/>
            </p:cNvSpPr>
            <p:nvPr/>
          </p:nvSpPr>
          <p:spPr bwMode="auto">
            <a:xfrm>
              <a:off x="5795963" y="35734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0" name="Oval 498"/>
            <p:cNvSpPr>
              <a:spLocks noChangeAspect="1" noChangeArrowheads="1"/>
            </p:cNvSpPr>
            <p:nvPr/>
          </p:nvSpPr>
          <p:spPr bwMode="auto">
            <a:xfrm>
              <a:off x="5148263" y="28527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1" name="Oval 499"/>
            <p:cNvSpPr>
              <a:spLocks noChangeAspect="1" noChangeArrowheads="1"/>
            </p:cNvSpPr>
            <p:nvPr/>
          </p:nvSpPr>
          <p:spPr bwMode="auto">
            <a:xfrm>
              <a:off x="5724525" y="27082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2" name="Oval 500"/>
            <p:cNvSpPr>
              <a:spLocks noChangeAspect="1" noChangeArrowheads="1"/>
            </p:cNvSpPr>
            <p:nvPr/>
          </p:nvSpPr>
          <p:spPr bwMode="auto">
            <a:xfrm>
              <a:off x="5651500" y="30686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3" name="Oval 501"/>
            <p:cNvSpPr>
              <a:spLocks noChangeAspect="1" noChangeArrowheads="1"/>
            </p:cNvSpPr>
            <p:nvPr/>
          </p:nvSpPr>
          <p:spPr bwMode="auto">
            <a:xfrm>
              <a:off x="8027988" y="41497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4" name="Oval 518"/>
            <p:cNvSpPr>
              <a:spLocks noChangeAspect="1" noChangeArrowheads="1"/>
            </p:cNvSpPr>
            <p:nvPr/>
          </p:nvSpPr>
          <p:spPr bwMode="auto">
            <a:xfrm>
              <a:off x="2700338" y="35004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5" name="Oval 519"/>
            <p:cNvSpPr>
              <a:spLocks noChangeAspect="1" noChangeArrowheads="1"/>
            </p:cNvSpPr>
            <p:nvPr/>
          </p:nvSpPr>
          <p:spPr bwMode="auto">
            <a:xfrm>
              <a:off x="6443663" y="32845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6" name="Oval 521"/>
            <p:cNvSpPr>
              <a:spLocks noChangeAspect="1" noChangeArrowheads="1"/>
            </p:cNvSpPr>
            <p:nvPr/>
          </p:nvSpPr>
          <p:spPr bwMode="auto">
            <a:xfrm>
              <a:off x="7956550" y="414972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7" name="Oval 522"/>
            <p:cNvSpPr>
              <a:spLocks noChangeAspect="1" noChangeArrowheads="1"/>
            </p:cNvSpPr>
            <p:nvPr/>
          </p:nvSpPr>
          <p:spPr bwMode="auto">
            <a:xfrm>
              <a:off x="5724525" y="29972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" name="Oval 523"/>
            <p:cNvSpPr>
              <a:spLocks noChangeAspect="1" noChangeArrowheads="1"/>
            </p:cNvSpPr>
            <p:nvPr/>
          </p:nvSpPr>
          <p:spPr bwMode="auto">
            <a:xfrm>
              <a:off x="5435600" y="270827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9" name="Oval 524"/>
            <p:cNvSpPr>
              <a:spLocks noChangeAspect="1" noChangeArrowheads="1"/>
            </p:cNvSpPr>
            <p:nvPr/>
          </p:nvSpPr>
          <p:spPr bwMode="auto">
            <a:xfrm>
              <a:off x="7316788" y="38703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" name="Oval 525"/>
            <p:cNvSpPr>
              <a:spLocks noChangeAspect="1" noChangeArrowheads="1"/>
            </p:cNvSpPr>
            <p:nvPr/>
          </p:nvSpPr>
          <p:spPr bwMode="auto">
            <a:xfrm>
              <a:off x="2916238" y="32131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" name="Oval 526"/>
            <p:cNvSpPr>
              <a:spLocks noChangeAspect="1" noChangeArrowheads="1"/>
            </p:cNvSpPr>
            <p:nvPr/>
          </p:nvSpPr>
          <p:spPr bwMode="auto">
            <a:xfrm>
              <a:off x="2484438" y="33242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" name="Oval 527"/>
            <p:cNvSpPr>
              <a:spLocks noChangeAspect="1" noChangeArrowheads="1"/>
            </p:cNvSpPr>
            <p:nvPr/>
          </p:nvSpPr>
          <p:spPr bwMode="auto">
            <a:xfrm>
              <a:off x="2771775" y="33575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3" name="Oval 528"/>
            <p:cNvSpPr>
              <a:spLocks noChangeAspect="1" noChangeArrowheads="1"/>
            </p:cNvSpPr>
            <p:nvPr/>
          </p:nvSpPr>
          <p:spPr bwMode="auto">
            <a:xfrm>
              <a:off x="3006725" y="366871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4" name="Oval 529"/>
            <p:cNvSpPr>
              <a:spLocks noChangeAspect="1" noChangeArrowheads="1"/>
            </p:cNvSpPr>
            <p:nvPr/>
          </p:nvSpPr>
          <p:spPr bwMode="auto">
            <a:xfrm>
              <a:off x="2771775" y="36449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5" name="Oval 530"/>
            <p:cNvSpPr>
              <a:spLocks noChangeAspect="1" noChangeArrowheads="1"/>
            </p:cNvSpPr>
            <p:nvPr/>
          </p:nvSpPr>
          <p:spPr bwMode="auto">
            <a:xfrm>
              <a:off x="2627313" y="37893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6" name="Oval 531"/>
            <p:cNvSpPr>
              <a:spLocks noChangeAspect="1" noChangeArrowheads="1"/>
            </p:cNvSpPr>
            <p:nvPr/>
          </p:nvSpPr>
          <p:spPr bwMode="auto">
            <a:xfrm>
              <a:off x="4797425" y="248285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7" name="Oval 532"/>
            <p:cNvSpPr>
              <a:spLocks noChangeAspect="1" noChangeArrowheads="1"/>
            </p:cNvSpPr>
            <p:nvPr/>
          </p:nvSpPr>
          <p:spPr bwMode="auto">
            <a:xfrm>
              <a:off x="2598738" y="34575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8" name="Oval 533"/>
            <p:cNvSpPr>
              <a:spLocks noChangeAspect="1" noChangeArrowheads="1"/>
            </p:cNvSpPr>
            <p:nvPr/>
          </p:nvSpPr>
          <p:spPr bwMode="auto">
            <a:xfrm>
              <a:off x="7380288" y="39036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9" name="Oval 534"/>
            <p:cNvSpPr>
              <a:spLocks noChangeAspect="1" noChangeArrowheads="1"/>
            </p:cNvSpPr>
            <p:nvPr/>
          </p:nvSpPr>
          <p:spPr bwMode="auto">
            <a:xfrm>
              <a:off x="2527300" y="34655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0" name="Oval 549"/>
            <p:cNvSpPr>
              <a:spLocks noChangeAspect="1" noChangeArrowheads="1"/>
            </p:cNvSpPr>
            <p:nvPr/>
          </p:nvSpPr>
          <p:spPr bwMode="auto">
            <a:xfrm>
              <a:off x="2522538" y="341471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1" name="Oval 552"/>
            <p:cNvSpPr>
              <a:spLocks noChangeAspect="1" noChangeArrowheads="1"/>
            </p:cNvSpPr>
            <p:nvPr/>
          </p:nvSpPr>
          <p:spPr bwMode="auto">
            <a:xfrm>
              <a:off x="2522538" y="33432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2" name="Oval 554"/>
            <p:cNvSpPr>
              <a:spLocks noChangeAspect="1" noChangeArrowheads="1"/>
            </p:cNvSpPr>
            <p:nvPr/>
          </p:nvSpPr>
          <p:spPr bwMode="auto">
            <a:xfrm>
              <a:off x="3011488" y="36163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3" name="Oval 557"/>
            <p:cNvSpPr>
              <a:spLocks noChangeAspect="1" noChangeArrowheads="1"/>
            </p:cNvSpPr>
            <p:nvPr/>
          </p:nvSpPr>
          <p:spPr bwMode="auto">
            <a:xfrm>
              <a:off x="4643438" y="26368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4" name="Oval 560"/>
            <p:cNvSpPr>
              <a:spLocks noChangeAspect="1" noChangeArrowheads="1"/>
            </p:cNvSpPr>
            <p:nvPr/>
          </p:nvSpPr>
          <p:spPr bwMode="auto">
            <a:xfrm>
              <a:off x="4716463" y="26368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5" name="Oval 561"/>
            <p:cNvSpPr>
              <a:spLocks noChangeAspect="1" noChangeArrowheads="1"/>
            </p:cNvSpPr>
            <p:nvPr/>
          </p:nvSpPr>
          <p:spPr bwMode="auto">
            <a:xfrm>
              <a:off x="4787900" y="249237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6" name="Oval 564"/>
            <p:cNvSpPr>
              <a:spLocks noChangeAspect="1" noChangeArrowheads="1"/>
            </p:cNvSpPr>
            <p:nvPr/>
          </p:nvSpPr>
          <p:spPr bwMode="auto">
            <a:xfrm>
              <a:off x="2700338" y="39338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7" name="Oval 565"/>
            <p:cNvSpPr>
              <a:spLocks noChangeAspect="1" noChangeArrowheads="1"/>
            </p:cNvSpPr>
            <p:nvPr/>
          </p:nvSpPr>
          <p:spPr bwMode="auto">
            <a:xfrm>
              <a:off x="4716463" y="37163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" name="Oval 572"/>
            <p:cNvSpPr>
              <a:spLocks noChangeAspect="1" noChangeArrowheads="1"/>
            </p:cNvSpPr>
            <p:nvPr/>
          </p:nvSpPr>
          <p:spPr bwMode="auto">
            <a:xfrm>
              <a:off x="5076825" y="33575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" name="Oval 574"/>
            <p:cNvSpPr>
              <a:spLocks noChangeAspect="1" noChangeArrowheads="1"/>
            </p:cNvSpPr>
            <p:nvPr/>
          </p:nvSpPr>
          <p:spPr bwMode="auto">
            <a:xfrm>
              <a:off x="4787900" y="24923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0" name="Oval 576"/>
            <p:cNvSpPr>
              <a:spLocks noChangeAspect="1" noChangeArrowheads="1"/>
            </p:cNvSpPr>
            <p:nvPr/>
          </p:nvSpPr>
          <p:spPr bwMode="auto">
            <a:xfrm>
              <a:off x="4787900" y="24209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1" name="Oval 577"/>
            <p:cNvSpPr>
              <a:spLocks noChangeAspect="1" noChangeArrowheads="1"/>
            </p:cNvSpPr>
            <p:nvPr/>
          </p:nvSpPr>
          <p:spPr bwMode="auto">
            <a:xfrm>
              <a:off x="4676775" y="27479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2" name="Oval 579"/>
            <p:cNvSpPr>
              <a:spLocks noChangeAspect="1" noChangeArrowheads="1"/>
            </p:cNvSpPr>
            <p:nvPr/>
          </p:nvSpPr>
          <p:spPr bwMode="auto">
            <a:xfrm>
              <a:off x="2771775" y="40052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3" name="Oval 580"/>
            <p:cNvSpPr>
              <a:spLocks noChangeAspect="1" noChangeArrowheads="1"/>
            </p:cNvSpPr>
            <p:nvPr/>
          </p:nvSpPr>
          <p:spPr bwMode="auto">
            <a:xfrm>
              <a:off x="4787900" y="26368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4" name="Oval 581"/>
            <p:cNvSpPr>
              <a:spLocks noChangeAspect="1" noChangeArrowheads="1"/>
            </p:cNvSpPr>
            <p:nvPr/>
          </p:nvSpPr>
          <p:spPr bwMode="auto">
            <a:xfrm>
              <a:off x="2627313" y="32131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5" name="Oval 582"/>
            <p:cNvSpPr>
              <a:spLocks noChangeAspect="1" noChangeArrowheads="1"/>
            </p:cNvSpPr>
            <p:nvPr/>
          </p:nvSpPr>
          <p:spPr bwMode="auto">
            <a:xfrm>
              <a:off x="4859338" y="25654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6" name="Oval 583"/>
            <p:cNvSpPr>
              <a:spLocks noChangeAspect="1" noChangeArrowheads="1"/>
            </p:cNvSpPr>
            <p:nvPr/>
          </p:nvSpPr>
          <p:spPr bwMode="auto">
            <a:xfrm>
              <a:off x="4932363" y="36449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7" name="Oval 594"/>
            <p:cNvSpPr>
              <a:spLocks noChangeAspect="1" noChangeArrowheads="1"/>
            </p:cNvSpPr>
            <p:nvPr/>
          </p:nvSpPr>
          <p:spPr bwMode="auto">
            <a:xfrm>
              <a:off x="4759325" y="273685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8" name="AutoShape 516"/>
            <p:cNvSpPr>
              <a:spLocks noChangeAspect="1" noChangeArrowheads="1"/>
            </p:cNvSpPr>
            <p:nvPr/>
          </p:nvSpPr>
          <p:spPr bwMode="auto">
            <a:xfrm>
              <a:off x="4754563" y="2636838"/>
              <a:ext cx="76200" cy="71437"/>
            </a:xfrm>
            <a:prstGeom prst="star5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9" name="Oval 612"/>
            <p:cNvSpPr>
              <a:spLocks noChangeAspect="1" noChangeArrowheads="1"/>
            </p:cNvSpPr>
            <p:nvPr/>
          </p:nvSpPr>
          <p:spPr bwMode="auto">
            <a:xfrm>
              <a:off x="4643438" y="33575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0" name="Oval 614"/>
            <p:cNvSpPr>
              <a:spLocks noChangeAspect="1" noChangeArrowheads="1"/>
            </p:cNvSpPr>
            <p:nvPr/>
          </p:nvSpPr>
          <p:spPr bwMode="auto">
            <a:xfrm>
              <a:off x="5286375" y="41148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1" name="Oval 615"/>
            <p:cNvSpPr>
              <a:spLocks noChangeAspect="1" noChangeArrowheads="1"/>
            </p:cNvSpPr>
            <p:nvPr/>
          </p:nvSpPr>
          <p:spPr bwMode="auto">
            <a:xfrm>
              <a:off x="4572000" y="40052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2" name="Oval 616"/>
            <p:cNvSpPr>
              <a:spLocks noChangeAspect="1" noChangeArrowheads="1"/>
            </p:cNvSpPr>
            <p:nvPr/>
          </p:nvSpPr>
          <p:spPr bwMode="auto">
            <a:xfrm>
              <a:off x="4337050" y="350043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3" name="Oval 618"/>
            <p:cNvSpPr>
              <a:spLocks noChangeAspect="1" noChangeArrowheads="1"/>
            </p:cNvSpPr>
            <p:nvPr/>
          </p:nvSpPr>
          <p:spPr bwMode="auto">
            <a:xfrm>
              <a:off x="6143625" y="257175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4" name="Oval 623"/>
            <p:cNvSpPr>
              <a:spLocks noChangeAspect="1" noChangeArrowheads="1"/>
            </p:cNvSpPr>
            <p:nvPr/>
          </p:nvSpPr>
          <p:spPr bwMode="auto">
            <a:xfrm>
              <a:off x="7812088" y="346551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5" name="Oval 625"/>
            <p:cNvSpPr>
              <a:spLocks noChangeAspect="1" noChangeArrowheads="1"/>
            </p:cNvSpPr>
            <p:nvPr/>
          </p:nvSpPr>
          <p:spPr bwMode="auto">
            <a:xfrm>
              <a:off x="7308850" y="35734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6" name="Oval 627"/>
            <p:cNvSpPr>
              <a:spLocks noChangeAspect="1" noChangeArrowheads="1"/>
            </p:cNvSpPr>
            <p:nvPr/>
          </p:nvSpPr>
          <p:spPr bwMode="auto">
            <a:xfrm>
              <a:off x="7740650" y="40052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7" name="Oval 629"/>
            <p:cNvSpPr>
              <a:spLocks noChangeAspect="1" noChangeArrowheads="1"/>
            </p:cNvSpPr>
            <p:nvPr/>
          </p:nvSpPr>
          <p:spPr bwMode="auto">
            <a:xfrm>
              <a:off x="7797800" y="41640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8" name="Oval 633"/>
            <p:cNvSpPr>
              <a:spLocks noChangeAspect="1" noChangeArrowheads="1"/>
            </p:cNvSpPr>
            <p:nvPr/>
          </p:nvSpPr>
          <p:spPr bwMode="auto">
            <a:xfrm>
              <a:off x="2376488" y="33575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" name="Oval 637"/>
            <p:cNvSpPr>
              <a:spLocks noChangeAspect="1" noChangeArrowheads="1"/>
            </p:cNvSpPr>
            <p:nvPr/>
          </p:nvSpPr>
          <p:spPr bwMode="auto">
            <a:xfrm>
              <a:off x="3000375" y="40719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0" name="Oval 640"/>
            <p:cNvSpPr>
              <a:spLocks noChangeAspect="1" noChangeArrowheads="1"/>
            </p:cNvSpPr>
            <p:nvPr/>
          </p:nvSpPr>
          <p:spPr bwMode="auto">
            <a:xfrm>
              <a:off x="3143250" y="428625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1" name="Oval 646"/>
            <p:cNvSpPr>
              <a:spLocks noChangeAspect="1" noChangeArrowheads="1"/>
            </p:cNvSpPr>
            <p:nvPr/>
          </p:nvSpPr>
          <p:spPr bwMode="auto">
            <a:xfrm>
              <a:off x="4787900" y="42211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2" name="Oval 647"/>
            <p:cNvSpPr>
              <a:spLocks noChangeAspect="1" noChangeArrowheads="1"/>
            </p:cNvSpPr>
            <p:nvPr/>
          </p:nvSpPr>
          <p:spPr bwMode="auto">
            <a:xfrm>
              <a:off x="4768850" y="427831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3" name="Oval 648"/>
            <p:cNvSpPr>
              <a:spLocks noChangeAspect="1" noChangeArrowheads="1"/>
            </p:cNvSpPr>
            <p:nvPr/>
          </p:nvSpPr>
          <p:spPr bwMode="auto">
            <a:xfrm>
              <a:off x="4878388" y="308451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4" name="Oval 649"/>
            <p:cNvSpPr>
              <a:spLocks noChangeAspect="1" noChangeArrowheads="1"/>
            </p:cNvSpPr>
            <p:nvPr/>
          </p:nvSpPr>
          <p:spPr bwMode="auto">
            <a:xfrm>
              <a:off x="4849813" y="31654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5" name="Oval 650"/>
            <p:cNvSpPr>
              <a:spLocks noChangeAspect="1" noChangeArrowheads="1"/>
            </p:cNvSpPr>
            <p:nvPr/>
          </p:nvSpPr>
          <p:spPr bwMode="auto">
            <a:xfrm>
              <a:off x="4672013" y="30607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6" name="Oval 651"/>
            <p:cNvSpPr>
              <a:spLocks noChangeAspect="1" noChangeArrowheads="1"/>
            </p:cNvSpPr>
            <p:nvPr/>
          </p:nvSpPr>
          <p:spPr bwMode="auto">
            <a:xfrm>
              <a:off x="4643438" y="30003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7" name="Oval 654"/>
            <p:cNvSpPr>
              <a:spLocks noChangeAspect="1" noChangeArrowheads="1"/>
            </p:cNvSpPr>
            <p:nvPr/>
          </p:nvSpPr>
          <p:spPr bwMode="auto">
            <a:xfrm>
              <a:off x="5435600" y="414972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8" name="Oval 655"/>
            <p:cNvSpPr>
              <a:spLocks noChangeAspect="1" noChangeArrowheads="1"/>
            </p:cNvSpPr>
            <p:nvPr/>
          </p:nvSpPr>
          <p:spPr bwMode="auto">
            <a:xfrm>
              <a:off x="5435600" y="42211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" name="Oval 656"/>
            <p:cNvSpPr>
              <a:spLocks noChangeAspect="1" noChangeArrowheads="1"/>
            </p:cNvSpPr>
            <p:nvPr/>
          </p:nvSpPr>
          <p:spPr bwMode="auto">
            <a:xfrm>
              <a:off x="6689725" y="362108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" name="Oval 657"/>
            <p:cNvSpPr>
              <a:spLocks noChangeAspect="1" noChangeArrowheads="1"/>
            </p:cNvSpPr>
            <p:nvPr/>
          </p:nvSpPr>
          <p:spPr bwMode="auto">
            <a:xfrm>
              <a:off x="6727825" y="35782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" name="Oval 659"/>
            <p:cNvSpPr>
              <a:spLocks noChangeAspect="1" noChangeArrowheads="1"/>
            </p:cNvSpPr>
            <p:nvPr/>
          </p:nvSpPr>
          <p:spPr bwMode="auto">
            <a:xfrm>
              <a:off x="6473825" y="29051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" name="Oval 661"/>
            <p:cNvSpPr>
              <a:spLocks noChangeAspect="1" noChangeArrowheads="1"/>
            </p:cNvSpPr>
            <p:nvPr/>
          </p:nvSpPr>
          <p:spPr bwMode="auto">
            <a:xfrm>
              <a:off x="5867400" y="32131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" name="Oval 662"/>
            <p:cNvSpPr>
              <a:spLocks noChangeAspect="1" noChangeArrowheads="1"/>
            </p:cNvSpPr>
            <p:nvPr/>
          </p:nvSpPr>
          <p:spPr bwMode="auto">
            <a:xfrm>
              <a:off x="6665913" y="37592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" name="Oval 663"/>
            <p:cNvSpPr>
              <a:spLocks noChangeAspect="1" noChangeArrowheads="1"/>
            </p:cNvSpPr>
            <p:nvPr/>
          </p:nvSpPr>
          <p:spPr bwMode="auto">
            <a:xfrm>
              <a:off x="6718300" y="370205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5" name="Oval 665"/>
            <p:cNvSpPr>
              <a:spLocks noChangeAspect="1" noChangeArrowheads="1"/>
            </p:cNvSpPr>
            <p:nvPr/>
          </p:nvSpPr>
          <p:spPr bwMode="auto">
            <a:xfrm>
              <a:off x="6410325" y="36068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6" name="Oval 666"/>
            <p:cNvSpPr>
              <a:spLocks noChangeAspect="1" noChangeArrowheads="1"/>
            </p:cNvSpPr>
            <p:nvPr/>
          </p:nvSpPr>
          <p:spPr bwMode="auto">
            <a:xfrm>
              <a:off x="6856413" y="343058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7" name="Oval 667"/>
            <p:cNvSpPr>
              <a:spLocks noChangeAspect="1" noChangeArrowheads="1"/>
            </p:cNvSpPr>
            <p:nvPr/>
          </p:nvSpPr>
          <p:spPr bwMode="auto">
            <a:xfrm>
              <a:off x="6824663" y="33623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8" name="Oval 669"/>
            <p:cNvSpPr>
              <a:spLocks noChangeAspect="1" noChangeArrowheads="1"/>
            </p:cNvSpPr>
            <p:nvPr/>
          </p:nvSpPr>
          <p:spPr bwMode="auto">
            <a:xfrm>
              <a:off x="6396038" y="37465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" name="Oval 671"/>
            <p:cNvSpPr>
              <a:spLocks noChangeAspect="1" noChangeArrowheads="1"/>
            </p:cNvSpPr>
            <p:nvPr/>
          </p:nvSpPr>
          <p:spPr bwMode="auto">
            <a:xfrm>
              <a:off x="6858000" y="28575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0" name="Oval 672"/>
            <p:cNvSpPr>
              <a:spLocks noChangeAspect="1" noChangeArrowheads="1"/>
            </p:cNvSpPr>
            <p:nvPr/>
          </p:nvSpPr>
          <p:spPr bwMode="auto">
            <a:xfrm>
              <a:off x="5991225" y="353218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1" name="Oval 673"/>
            <p:cNvSpPr>
              <a:spLocks noChangeAspect="1" noChangeArrowheads="1"/>
            </p:cNvSpPr>
            <p:nvPr/>
          </p:nvSpPr>
          <p:spPr bwMode="auto">
            <a:xfrm>
              <a:off x="6011863" y="35004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2" name="Oval 675"/>
            <p:cNvSpPr>
              <a:spLocks noChangeAspect="1" noChangeArrowheads="1"/>
            </p:cNvSpPr>
            <p:nvPr/>
          </p:nvSpPr>
          <p:spPr bwMode="auto">
            <a:xfrm>
              <a:off x="6765925" y="31464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3" name="Oval 677"/>
            <p:cNvSpPr>
              <a:spLocks noChangeAspect="1" noChangeArrowheads="1"/>
            </p:cNvSpPr>
            <p:nvPr/>
          </p:nvSpPr>
          <p:spPr bwMode="auto">
            <a:xfrm>
              <a:off x="6372225" y="33575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4" name="Oval 678"/>
            <p:cNvSpPr>
              <a:spLocks noChangeAspect="1" noChangeArrowheads="1"/>
            </p:cNvSpPr>
            <p:nvPr/>
          </p:nvSpPr>
          <p:spPr bwMode="auto">
            <a:xfrm>
              <a:off x="2700338" y="31416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5" name="Oval 680"/>
            <p:cNvSpPr>
              <a:spLocks noChangeAspect="1" noChangeArrowheads="1"/>
            </p:cNvSpPr>
            <p:nvPr/>
          </p:nvSpPr>
          <p:spPr bwMode="auto">
            <a:xfrm>
              <a:off x="3087688" y="33575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6" name="Oval 681"/>
            <p:cNvSpPr>
              <a:spLocks noChangeAspect="1" noChangeArrowheads="1"/>
            </p:cNvSpPr>
            <p:nvPr/>
          </p:nvSpPr>
          <p:spPr bwMode="auto">
            <a:xfrm>
              <a:off x="3087688" y="34004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7" name="Oval 684"/>
            <p:cNvSpPr>
              <a:spLocks noChangeAspect="1" noChangeArrowheads="1"/>
            </p:cNvSpPr>
            <p:nvPr/>
          </p:nvSpPr>
          <p:spPr bwMode="auto">
            <a:xfrm>
              <a:off x="2627313" y="32845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8" name="Oval 685"/>
            <p:cNvSpPr>
              <a:spLocks noChangeAspect="1" noChangeArrowheads="1"/>
            </p:cNvSpPr>
            <p:nvPr/>
          </p:nvSpPr>
          <p:spPr bwMode="auto">
            <a:xfrm>
              <a:off x="2689225" y="33274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9" name="Oval 686"/>
            <p:cNvSpPr>
              <a:spLocks noChangeAspect="1" noChangeArrowheads="1"/>
            </p:cNvSpPr>
            <p:nvPr/>
          </p:nvSpPr>
          <p:spPr bwMode="auto">
            <a:xfrm>
              <a:off x="2987675" y="33147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" name="Oval 687"/>
            <p:cNvSpPr>
              <a:spLocks noChangeAspect="1" noChangeArrowheads="1"/>
            </p:cNvSpPr>
            <p:nvPr/>
          </p:nvSpPr>
          <p:spPr bwMode="auto">
            <a:xfrm>
              <a:off x="2987675" y="33575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" name="Oval 688"/>
            <p:cNvSpPr>
              <a:spLocks noChangeAspect="1" noChangeArrowheads="1"/>
            </p:cNvSpPr>
            <p:nvPr/>
          </p:nvSpPr>
          <p:spPr bwMode="auto">
            <a:xfrm>
              <a:off x="2863850" y="34385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2" name="Oval 689"/>
            <p:cNvSpPr>
              <a:spLocks noChangeAspect="1" noChangeArrowheads="1"/>
            </p:cNvSpPr>
            <p:nvPr/>
          </p:nvSpPr>
          <p:spPr bwMode="auto">
            <a:xfrm>
              <a:off x="2901950" y="34528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3" name="Oval 690"/>
            <p:cNvSpPr>
              <a:spLocks noChangeAspect="1" noChangeArrowheads="1"/>
            </p:cNvSpPr>
            <p:nvPr/>
          </p:nvSpPr>
          <p:spPr bwMode="auto">
            <a:xfrm>
              <a:off x="2916238" y="33147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4" name="Oval 691"/>
            <p:cNvSpPr>
              <a:spLocks noChangeAspect="1" noChangeArrowheads="1"/>
            </p:cNvSpPr>
            <p:nvPr/>
          </p:nvSpPr>
          <p:spPr bwMode="auto">
            <a:xfrm>
              <a:off x="2916238" y="33575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5" name="Oval 693"/>
            <p:cNvSpPr>
              <a:spLocks noChangeAspect="1" noChangeArrowheads="1"/>
            </p:cNvSpPr>
            <p:nvPr/>
          </p:nvSpPr>
          <p:spPr bwMode="auto">
            <a:xfrm>
              <a:off x="2862263" y="336708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6" name="Oval 692"/>
            <p:cNvSpPr>
              <a:spLocks noChangeAspect="1" noChangeArrowheads="1"/>
            </p:cNvSpPr>
            <p:nvPr/>
          </p:nvSpPr>
          <p:spPr bwMode="auto">
            <a:xfrm>
              <a:off x="2862263" y="33242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7" name="Oval 694"/>
            <p:cNvSpPr>
              <a:spLocks noChangeAspect="1" noChangeArrowheads="1"/>
            </p:cNvSpPr>
            <p:nvPr/>
          </p:nvSpPr>
          <p:spPr bwMode="auto">
            <a:xfrm>
              <a:off x="3001963" y="34432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8" name="Oval 695"/>
            <p:cNvSpPr>
              <a:spLocks noChangeAspect="1" noChangeArrowheads="1"/>
            </p:cNvSpPr>
            <p:nvPr/>
          </p:nvSpPr>
          <p:spPr bwMode="auto">
            <a:xfrm>
              <a:off x="3040063" y="34671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9" name="Oval 696"/>
            <p:cNvSpPr>
              <a:spLocks noChangeAspect="1" noChangeArrowheads="1"/>
            </p:cNvSpPr>
            <p:nvPr/>
          </p:nvSpPr>
          <p:spPr bwMode="auto">
            <a:xfrm>
              <a:off x="2949575" y="326072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" name="Oval 697"/>
            <p:cNvSpPr>
              <a:spLocks noChangeAspect="1" noChangeArrowheads="1"/>
            </p:cNvSpPr>
            <p:nvPr/>
          </p:nvSpPr>
          <p:spPr bwMode="auto">
            <a:xfrm>
              <a:off x="2987675" y="328453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" name="Oval 698"/>
            <p:cNvSpPr>
              <a:spLocks noChangeAspect="1" noChangeArrowheads="1"/>
            </p:cNvSpPr>
            <p:nvPr/>
          </p:nvSpPr>
          <p:spPr bwMode="auto">
            <a:xfrm>
              <a:off x="5357813" y="310197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2" name="Oval 699"/>
            <p:cNvSpPr>
              <a:spLocks noChangeAspect="1" noChangeArrowheads="1"/>
            </p:cNvSpPr>
            <p:nvPr/>
          </p:nvSpPr>
          <p:spPr bwMode="auto">
            <a:xfrm>
              <a:off x="5322888" y="31511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3" name="Oval 700"/>
            <p:cNvSpPr>
              <a:spLocks noChangeAspect="1" noChangeArrowheads="1"/>
            </p:cNvSpPr>
            <p:nvPr/>
          </p:nvSpPr>
          <p:spPr bwMode="auto">
            <a:xfrm>
              <a:off x="5022850" y="28813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4" name="Oval 701"/>
            <p:cNvSpPr>
              <a:spLocks noChangeAspect="1" noChangeArrowheads="1"/>
            </p:cNvSpPr>
            <p:nvPr/>
          </p:nvSpPr>
          <p:spPr bwMode="auto">
            <a:xfrm>
              <a:off x="5018088" y="29289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5" name="Oval 703"/>
            <p:cNvSpPr>
              <a:spLocks noChangeAspect="1" noChangeArrowheads="1"/>
            </p:cNvSpPr>
            <p:nvPr/>
          </p:nvSpPr>
          <p:spPr bwMode="auto">
            <a:xfrm>
              <a:off x="5292725" y="30686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6" name="Oval 704"/>
            <p:cNvSpPr>
              <a:spLocks noChangeAspect="1" noChangeArrowheads="1"/>
            </p:cNvSpPr>
            <p:nvPr/>
          </p:nvSpPr>
          <p:spPr bwMode="auto">
            <a:xfrm>
              <a:off x="5253038" y="319405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7" name="Oval 705"/>
            <p:cNvSpPr>
              <a:spLocks noChangeAspect="1" noChangeArrowheads="1"/>
            </p:cNvSpPr>
            <p:nvPr/>
          </p:nvSpPr>
          <p:spPr bwMode="auto">
            <a:xfrm>
              <a:off x="5224463" y="32559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8" name="Oval 706"/>
            <p:cNvSpPr>
              <a:spLocks noChangeAspect="1" noChangeArrowheads="1"/>
            </p:cNvSpPr>
            <p:nvPr/>
          </p:nvSpPr>
          <p:spPr bwMode="auto">
            <a:xfrm>
              <a:off x="5081588" y="287655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9" name="Oval 707"/>
            <p:cNvSpPr>
              <a:spLocks noChangeAspect="1" noChangeArrowheads="1"/>
            </p:cNvSpPr>
            <p:nvPr/>
          </p:nvSpPr>
          <p:spPr bwMode="auto">
            <a:xfrm>
              <a:off x="5076825" y="29241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0" name="Oval 708"/>
            <p:cNvSpPr>
              <a:spLocks noChangeAspect="1" noChangeArrowheads="1"/>
            </p:cNvSpPr>
            <p:nvPr/>
          </p:nvSpPr>
          <p:spPr bwMode="auto">
            <a:xfrm>
              <a:off x="4986338" y="280511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1" name="Oval 709"/>
            <p:cNvSpPr>
              <a:spLocks noChangeAspect="1" noChangeArrowheads="1"/>
            </p:cNvSpPr>
            <p:nvPr/>
          </p:nvSpPr>
          <p:spPr bwMode="auto">
            <a:xfrm>
              <a:off x="4913313" y="280511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2" name="Oval 710"/>
            <p:cNvSpPr>
              <a:spLocks noChangeAspect="1" noChangeArrowheads="1"/>
            </p:cNvSpPr>
            <p:nvPr/>
          </p:nvSpPr>
          <p:spPr bwMode="auto">
            <a:xfrm>
              <a:off x="2987675" y="44370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3" name="Oval 711"/>
            <p:cNvSpPr>
              <a:spLocks noChangeAspect="1" noChangeArrowheads="1"/>
            </p:cNvSpPr>
            <p:nvPr/>
          </p:nvSpPr>
          <p:spPr bwMode="auto">
            <a:xfrm>
              <a:off x="3000375" y="45005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4" name="Oval 712"/>
            <p:cNvSpPr>
              <a:spLocks noChangeAspect="1" noChangeArrowheads="1"/>
            </p:cNvSpPr>
            <p:nvPr/>
          </p:nvSpPr>
          <p:spPr bwMode="auto">
            <a:xfrm>
              <a:off x="3203575" y="40052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5" name="Oval 713"/>
            <p:cNvSpPr>
              <a:spLocks noChangeAspect="1" noChangeArrowheads="1"/>
            </p:cNvSpPr>
            <p:nvPr/>
          </p:nvSpPr>
          <p:spPr bwMode="auto">
            <a:xfrm>
              <a:off x="3275013" y="40767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6" name="Oval 714"/>
            <p:cNvSpPr>
              <a:spLocks noChangeAspect="1" noChangeArrowheads="1"/>
            </p:cNvSpPr>
            <p:nvPr/>
          </p:nvSpPr>
          <p:spPr bwMode="auto">
            <a:xfrm>
              <a:off x="3151188" y="448945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7" name="Oval 715"/>
            <p:cNvSpPr>
              <a:spLocks noChangeAspect="1" noChangeArrowheads="1"/>
            </p:cNvSpPr>
            <p:nvPr/>
          </p:nvSpPr>
          <p:spPr bwMode="auto">
            <a:xfrm>
              <a:off x="3214688" y="44291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8" name="Oval 716"/>
            <p:cNvSpPr>
              <a:spLocks noChangeAspect="1" noChangeArrowheads="1"/>
            </p:cNvSpPr>
            <p:nvPr/>
          </p:nvSpPr>
          <p:spPr bwMode="auto">
            <a:xfrm>
              <a:off x="2882900" y="354012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9" name="Oval 717"/>
            <p:cNvSpPr>
              <a:spLocks noChangeAspect="1" noChangeArrowheads="1"/>
            </p:cNvSpPr>
            <p:nvPr/>
          </p:nvSpPr>
          <p:spPr bwMode="auto">
            <a:xfrm>
              <a:off x="2921000" y="358298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" name="Oval 718"/>
            <p:cNvSpPr>
              <a:spLocks noChangeAspect="1" noChangeArrowheads="1"/>
            </p:cNvSpPr>
            <p:nvPr/>
          </p:nvSpPr>
          <p:spPr bwMode="auto">
            <a:xfrm>
              <a:off x="4740275" y="26082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" name="Oval 719"/>
            <p:cNvSpPr>
              <a:spLocks noChangeAspect="1" noChangeArrowheads="1"/>
            </p:cNvSpPr>
            <p:nvPr/>
          </p:nvSpPr>
          <p:spPr bwMode="auto">
            <a:xfrm>
              <a:off x="4687888" y="26463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2" name="Oval 721"/>
            <p:cNvSpPr>
              <a:spLocks noChangeAspect="1" noChangeArrowheads="1"/>
            </p:cNvSpPr>
            <p:nvPr/>
          </p:nvSpPr>
          <p:spPr bwMode="auto">
            <a:xfrm>
              <a:off x="4672013" y="266541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3" name="Oval 722"/>
            <p:cNvSpPr>
              <a:spLocks noChangeAspect="1" noChangeArrowheads="1"/>
            </p:cNvSpPr>
            <p:nvPr/>
          </p:nvSpPr>
          <p:spPr bwMode="auto">
            <a:xfrm>
              <a:off x="4903788" y="295275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4" name="Oval 723"/>
            <p:cNvSpPr>
              <a:spLocks noChangeAspect="1" noChangeArrowheads="1"/>
            </p:cNvSpPr>
            <p:nvPr/>
          </p:nvSpPr>
          <p:spPr bwMode="auto">
            <a:xfrm>
              <a:off x="4873625" y="290988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5" name="Oval 725"/>
            <p:cNvSpPr>
              <a:spLocks noChangeAspect="1" noChangeArrowheads="1"/>
            </p:cNvSpPr>
            <p:nvPr/>
          </p:nvSpPr>
          <p:spPr bwMode="auto">
            <a:xfrm>
              <a:off x="4749800" y="23876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6" name="Oval 726"/>
            <p:cNvSpPr>
              <a:spLocks noChangeAspect="1" noChangeArrowheads="1"/>
            </p:cNvSpPr>
            <p:nvPr/>
          </p:nvSpPr>
          <p:spPr bwMode="auto">
            <a:xfrm>
              <a:off x="4754563" y="28670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7" name="Oval 727"/>
            <p:cNvSpPr>
              <a:spLocks noChangeAspect="1" noChangeArrowheads="1"/>
            </p:cNvSpPr>
            <p:nvPr/>
          </p:nvSpPr>
          <p:spPr bwMode="auto">
            <a:xfrm>
              <a:off x="4749800" y="28194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8" name="Oval 728"/>
            <p:cNvSpPr>
              <a:spLocks noChangeAspect="1" noChangeArrowheads="1"/>
            </p:cNvSpPr>
            <p:nvPr/>
          </p:nvSpPr>
          <p:spPr bwMode="auto">
            <a:xfrm>
              <a:off x="4716463" y="26368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9" name="Oval 730"/>
            <p:cNvSpPr>
              <a:spLocks noChangeAspect="1" noChangeArrowheads="1"/>
            </p:cNvSpPr>
            <p:nvPr/>
          </p:nvSpPr>
          <p:spPr bwMode="auto">
            <a:xfrm>
              <a:off x="4071938" y="21431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0" name="Oval 731"/>
            <p:cNvSpPr>
              <a:spLocks noChangeAspect="1" noChangeArrowheads="1"/>
            </p:cNvSpPr>
            <p:nvPr/>
          </p:nvSpPr>
          <p:spPr bwMode="auto">
            <a:xfrm>
              <a:off x="4017963" y="21732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" name="Oval 732"/>
            <p:cNvSpPr>
              <a:spLocks noChangeAspect="1" noChangeArrowheads="1"/>
            </p:cNvSpPr>
            <p:nvPr/>
          </p:nvSpPr>
          <p:spPr bwMode="auto">
            <a:xfrm>
              <a:off x="4183063" y="24939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2" name="Oval 734"/>
            <p:cNvSpPr>
              <a:spLocks noChangeAspect="1" noChangeArrowheads="1"/>
            </p:cNvSpPr>
            <p:nvPr/>
          </p:nvSpPr>
          <p:spPr bwMode="auto">
            <a:xfrm>
              <a:off x="4586288" y="24733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3" name="Oval 735"/>
            <p:cNvSpPr>
              <a:spLocks noChangeAspect="1" noChangeArrowheads="1"/>
            </p:cNvSpPr>
            <p:nvPr/>
          </p:nvSpPr>
          <p:spPr bwMode="auto">
            <a:xfrm>
              <a:off x="4572000" y="24923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4" name="Oval 736"/>
            <p:cNvSpPr>
              <a:spLocks noChangeAspect="1" noChangeArrowheads="1"/>
            </p:cNvSpPr>
            <p:nvPr/>
          </p:nvSpPr>
          <p:spPr bwMode="auto">
            <a:xfrm>
              <a:off x="4533900" y="28813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5" name="Oval 737"/>
            <p:cNvSpPr>
              <a:spLocks noChangeAspect="1" noChangeArrowheads="1"/>
            </p:cNvSpPr>
            <p:nvPr/>
          </p:nvSpPr>
          <p:spPr bwMode="auto">
            <a:xfrm>
              <a:off x="4500563" y="28527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6" name="Oval 738"/>
            <p:cNvSpPr>
              <a:spLocks noChangeAspect="1" noChangeArrowheads="1"/>
            </p:cNvSpPr>
            <p:nvPr/>
          </p:nvSpPr>
          <p:spPr bwMode="auto">
            <a:xfrm>
              <a:off x="4143375" y="27860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7" name="Oval 739"/>
            <p:cNvSpPr>
              <a:spLocks noChangeAspect="1" noChangeArrowheads="1"/>
            </p:cNvSpPr>
            <p:nvPr/>
          </p:nvSpPr>
          <p:spPr bwMode="auto">
            <a:xfrm>
              <a:off x="4149725" y="271938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8" name="Oval 741"/>
            <p:cNvSpPr>
              <a:spLocks noChangeAspect="1" noChangeArrowheads="1"/>
            </p:cNvSpPr>
            <p:nvPr/>
          </p:nvSpPr>
          <p:spPr bwMode="auto">
            <a:xfrm>
              <a:off x="5867400" y="22050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9" name="Oval 742"/>
            <p:cNvSpPr>
              <a:spLocks noChangeAspect="1" noChangeArrowheads="1"/>
            </p:cNvSpPr>
            <p:nvPr/>
          </p:nvSpPr>
          <p:spPr bwMode="auto">
            <a:xfrm>
              <a:off x="4716463" y="26368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0" name="Oval 743"/>
            <p:cNvSpPr>
              <a:spLocks noChangeAspect="1" noChangeArrowheads="1"/>
            </p:cNvSpPr>
            <p:nvPr/>
          </p:nvSpPr>
          <p:spPr bwMode="auto">
            <a:xfrm>
              <a:off x="4716463" y="25654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1" name="Oval 744"/>
            <p:cNvSpPr>
              <a:spLocks noChangeAspect="1" noChangeArrowheads="1"/>
            </p:cNvSpPr>
            <p:nvPr/>
          </p:nvSpPr>
          <p:spPr bwMode="auto">
            <a:xfrm>
              <a:off x="4543425" y="26654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2" name="Oval 745"/>
            <p:cNvSpPr>
              <a:spLocks noChangeAspect="1" noChangeArrowheads="1"/>
            </p:cNvSpPr>
            <p:nvPr/>
          </p:nvSpPr>
          <p:spPr bwMode="auto">
            <a:xfrm>
              <a:off x="4500563" y="26368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3" name="Oval 746"/>
            <p:cNvSpPr>
              <a:spLocks noChangeAspect="1" noChangeArrowheads="1"/>
            </p:cNvSpPr>
            <p:nvPr/>
          </p:nvSpPr>
          <p:spPr bwMode="auto">
            <a:xfrm>
              <a:off x="4500563" y="37893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4" name="Oval 747"/>
            <p:cNvSpPr>
              <a:spLocks noChangeAspect="1" noChangeArrowheads="1"/>
            </p:cNvSpPr>
            <p:nvPr/>
          </p:nvSpPr>
          <p:spPr bwMode="auto">
            <a:xfrm>
              <a:off x="6611938" y="318928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5" name="Oval 748"/>
            <p:cNvSpPr>
              <a:spLocks noChangeAspect="1" noChangeArrowheads="1"/>
            </p:cNvSpPr>
            <p:nvPr/>
          </p:nvSpPr>
          <p:spPr bwMode="auto">
            <a:xfrm>
              <a:off x="6559550" y="324167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6" name="Oval 749"/>
            <p:cNvSpPr>
              <a:spLocks noChangeAspect="1" noChangeArrowheads="1"/>
            </p:cNvSpPr>
            <p:nvPr/>
          </p:nvSpPr>
          <p:spPr bwMode="auto">
            <a:xfrm>
              <a:off x="6786563" y="27146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7" name="Oval 751"/>
            <p:cNvSpPr>
              <a:spLocks noChangeAspect="1" noChangeArrowheads="1"/>
            </p:cNvSpPr>
            <p:nvPr/>
          </p:nvSpPr>
          <p:spPr bwMode="auto">
            <a:xfrm>
              <a:off x="7524750" y="393382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8" name="Oval 752"/>
            <p:cNvSpPr>
              <a:spLocks noChangeAspect="1" noChangeArrowheads="1"/>
            </p:cNvSpPr>
            <p:nvPr/>
          </p:nvSpPr>
          <p:spPr bwMode="auto">
            <a:xfrm>
              <a:off x="7235825" y="34290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9" name="Oval 753"/>
            <p:cNvSpPr>
              <a:spLocks noChangeAspect="1" noChangeArrowheads="1"/>
            </p:cNvSpPr>
            <p:nvPr/>
          </p:nvSpPr>
          <p:spPr bwMode="auto">
            <a:xfrm>
              <a:off x="7596188" y="42211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0" name="Oval 754"/>
            <p:cNvSpPr>
              <a:spLocks noChangeAspect="1" noChangeArrowheads="1"/>
            </p:cNvSpPr>
            <p:nvPr/>
          </p:nvSpPr>
          <p:spPr bwMode="auto">
            <a:xfrm>
              <a:off x="7019925" y="36449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1" name="Oval 755"/>
            <p:cNvSpPr>
              <a:spLocks noChangeAspect="1" noChangeArrowheads="1"/>
            </p:cNvSpPr>
            <p:nvPr/>
          </p:nvSpPr>
          <p:spPr bwMode="auto">
            <a:xfrm>
              <a:off x="7956550" y="40052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2" name="Oval 756"/>
            <p:cNvSpPr>
              <a:spLocks noChangeAspect="1" noChangeArrowheads="1"/>
            </p:cNvSpPr>
            <p:nvPr/>
          </p:nvSpPr>
          <p:spPr bwMode="auto">
            <a:xfrm>
              <a:off x="2954338" y="33242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3" name="Oval 757"/>
            <p:cNvSpPr>
              <a:spLocks noChangeAspect="1" noChangeArrowheads="1"/>
            </p:cNvSpPr>
            <p:nvPr/>
          </p:nvSpPr>
          <p:spPr bwMode="auto">
            <a:xfrm>
              <a:off x="2916238" y="33575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4" name="Oval 759"/>
            <p:cNvSpPr>
              <a:spLocks noChangeAspect="1" noChangeArrowheads="1"/>
            </p:cNvSpPr>
            <p:nvPr/>
          </p:nvSpPr>
          <p:spPr bwMode="auto">
            <a:xfrm>
              <a:off x="2916238" y="34290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5" name="Oval 760"/>
            <p:cNvSpPr>
              <a:spLocks noChangeAspect="1" noChangeArrowheads="1"/>
            </p:cNvSpPr>
            <p:nvPr/>
          </p:nvSpPr>
          <p:spPr bwMode="auto">
            <a:xfrm>
              <a:off x="4197350" y="22907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6" name="Oval 761"/>
            <p:cNvSpPr>
              <a:spLocks noChangeAspect="1" noChangeArrowheads="1"/>
            </p:cNvSpPr>
            <p:nvPr/>
          </p:nvSpPr>
          <p:spPr bwMode="auto">
            <a:xfrm>
              <a:off x="3779838" y="19891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7" name="Oval 762"/>
            <p:cNvSpPr>
              <a:spLocks noChangeAspect="1" noChangeArrowheads="1"/>
            </p:cNvSpPr>
            <p:nvPr/>
          </p:nvSpPr>
          <p:spPr bwMode="auto">
            <a:xfrm>
              <a:off x="4467225" y="259873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8" name="Oval 763"/>
            <p:cNvSpPr>
              <a:spLocks noChangeAspect="1" noChangeArrowheads="1"/>
            </p:cNvSpPr>
            <p:nvPr/>
          </p:nvSpPr>
          <p:spPr bwMode="auto">
            <a:xfrm>
              <a:off x="4481513" y="27273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9" name="Oval 764"/>
            <p:cNvSpPr>
              <a:spLocks noChangeAspect="1" noChangeArrowheads="1"/>
            </p:cNvSpPr>
            <p:nvPr/>
          </p:nvSpPr>
          <p:spPr bwMode="auto">
            <a:xfrm>
              <a:off x="2771775" y="348615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0" name="Oval 765"/>
            <p:cNvSpPr>
              <a:spLocks noChangeAspect="1" noChangeArrowheads="1"/>
            </p:cNvSpPr>
            <p:nvPr/>
          </p:nvSpPr>
          <p:spPr bwMode="auto">
            <a:xfrm>
              <a:off x="2954338" y="35194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1" name="Oval 767"/>
            <p:cNvSpPr>
              <a:spLocks noChangeAspect="1" noChangeArrowheads="1"/>
            </p:cNvSpPr>
            <p:nvPr/>
          </p:nvSpPr>
          <p:spPr bwMode="auto">
            <a:xfrm>
              <a:off x="2973388" y="33242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2" name="Oval 768"/>
            <p:cNvSpPr>
              <a:spLocks noChangeAspect="1" noChangeArrowheads="1"/>
            </p:cNvSpPr>
            <p:nvPr/>
          </p:nvSpPr>
          <p:spPr bwMode="auto">
            <a:xfrm>
              <a:off x="4913313" y="2900363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3" name="Oval 770"/>
            <p:cNvSpPr>
              <a:spLocks noChangeAspect="1" noChangeArrowheads="1"/>
            </p:cNvSpPr>
            <p:nvPr/>
          </p:nvSpPr>
          <p:spPr bwMode="auto">
            <a:xfrm>
              <a:off x="4403725" y="27082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4" name="Oval 385"/>
            <p:cNvSpPr>
              <a:spLocks noChangeAspect="1" noChangeArrowheads="1"/>
            </p:cNvSpPr>
            <p:nvPr/>
          </p:nvSpPr>
          <p:spPr bwMode="auto">
            <a:xfrm>
              <a:off x="5286375" y="3100388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5" name="Oval 317"/>
            <p:cNvSpPr>
              <a:spLocks noChangeAspect="1" noChangeArrowheads="1"/>
            </p:cNvSpPr>
            <p:nvPr/>
          </p:nvSpPr>
          <p:spPr bwMode="auto">
            <a:xfrm>
              <a:off x="4143375" y="2500313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6" name="Oval 405"/>
            <p:cNvSpPr>
              <a:spLocks noChangeAspect="1" noChangeArrowheads="1"/>
            </p:cNvSpPr>
            <p:nvPr/>
          </p:nvSpPr>
          <p:spPr bwMode="auto">
            <a:xfrm>
              <a:off x="2714625" y="3643313"/>
              <a:ext cx="71438" cy="7143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7" name="Oval 405"/>
            <p:cNvSpPr>
              <a:spLocks noChangeAspect="1" noChangeArrowheads="1"/>
            </p:cNvSpPr>
            <p:nvPr/>
          </p:nvSpPr>
          <p:spPr bwMode="auto">
            <a:xfrm>
              <a:off x="2571750" y="3714750"/>
              <a:ext cx="71438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8" name="Oval 739"/>
            <p:cNvSpPr>
              <a:spLocks noChangeAspect="1" noChangeArrowheads="1"/>
            </p:cNvSpPr>
            <p:nvPr/>
          </p:nvSpPr>
          <p:spPr bwMode="auto">
            <a:xfrm>
              <a:off x="3714750" y="207168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9" name="Oval 714"/>
            <p:cNvSpPr>
              <a:spLocks noChangeAspect="1" noChangeArrowheads="1"/>
            </p:cNvSpPr>
            <p:nvPr/>
          </p:nvSpPr>
          <p:spPr bwMode="auto">
            <a:xfrm>
              <a:off x="3275013" y="48815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0" name="Oval 654"/>
            <p:cNvSpPr>
              <a:spLocks noChangeAspect="1" noChangeArrowheads="1"/>
            </p:cNvSpPr>
            <p:nvPr/>
          </p:nvSpPr>
          <p:spPr bwMode="auto">
            <a:xfrm>
              <a:off x="4572000" y="321468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4" name="Oval 14"/>
            <p:cNvSpPr>
              <a:spLocks noChangeArrowheads="1"/>
            </p:cNvSpPr>
            <p:nvPr/>
          </p:nvSpPr>
          <p:spPr bwMode="auto">
            <a:xfrm>
              <a:off x="4706938" y="4464050"/>
              <a:ext cx="73025" cy="71438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5" name="Oval 14"/>
            <p:cNvSpPr>
              <a:spLocks noChangeArrowheads="1"/>
            </p:cNvSpPr>
            <p:nvPr/>
          </p:nvSpPr>
          <p:spPr bwMode="auto">
            <a:xfrm>
              <a:off x="6443663" y="3789363"/>
              <a:ext cx="73025" cy="71437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6" name="Oval 14"/>
            <p:cNvSpPr>
              <a:spLocks noChangeArrowheads="1"/>
            </p:cNvSpPr>
            <p:nvPr/>
          </p:nvSpPr>
          <p:spPr bwMode="auto">
            <a:xfrm>
              <a:off x="2195513" y="2420938"/>
              <a:ext cx="71437" cy="71437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7" name="Oval 14"/>
            <p:cNvSpPr>
              <a:spLocks noChangeArrowheads="1"/>
            </p:cNvSpPr>
            <p:nvPr/>
          </p:nvSpPr>
          <p:spPr bwMode="auto">
            <a:xfrm>
              <a:off x="7019925" y="4221163"/>
              <a:ext cx="73025" cy="71437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8" name="Oval 14"/>
            <p:cNvSpPr>
              <a:spLocks noChangeArrowheads="1"/>
            </p:cNvSpPr>
            <p:nvPr/>
          </p:nvSpPr>
          <p:spPr bwMode="auto">
            <a:xfrm>
              <a:off x="7524750" y="4724400"/>
              <a:ext cx="71438" cy="7302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9" name="Oval 14"/>
            <p:cNvSpPr>
              <a:spLocks noChangeArrowheads="1"/>
            </p:cNvSpPr>
            <p:nvPr/>
          </p:nvSpPr>
          <p:spPr bwMode="auto">
            <a:xfrm>
              <a:off x="6372225" y="3429000"/>
              <a:ext cx="71438" cy="71438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0" name="Oval 14"/>
            <p:cNvSpPr>
              <a:spLocks noChangeArrowheads="1"/>
            </p:cNvSpPr>
            <p:nvPr/>
          </p:nvSpPr>
          <p:spPr bwMode="auto">
            <a:xfrm>
              <a:off x="6372225" y="3644900"/>
              <a:ext cx="71438" cy="71438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1" name="Oval 14"/>
            <p:cNvSpPr>
              <a:spLocks noChangeArrowheads="1"/>
            </p:cNvSpPr>
            <p:nvPr/>
          </p:nvSpPr>
          <p:spPr bwMode="auto">
            <a:xfrm>
              <a:off x="6875463" y="2781300"/>
              <a:ext cx="73025" cy="71438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2" name="Oval 14"/>
            <p:cNvSpPr>
              <a:spLocks noChangeArrowheads="1"/>
            </p:cNvSpPr>
            <p:nvPr/>
          </p:nvSpPr>
          <p:spPr bwMode="auto">
            <a:xfrm>
              <a:off x="7019925" y="2852738"/>
              <a:ext cx="73025" cy="71437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3" name="Oval 14"/>
            <p:cNvSpPr>
              <a:spLocks noChangeArrowheads="1"/>
            </p:cNvSpPr>
            <p:nvPr/>
          </p:nvSpPr>
          <p:spPr bwMode="auto">
            <a:xfrm>
              <a:off x="6443663" y="2924175"/>
              <a:ext cx="73025" cy="7302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4" name="Oval 14"/>
            <p:cNvSpPr>
              <a:spLocks noChangeArrowheads="1"/>
            </p:cNvSpPr>
            <p:nvPr/>
          </p:nvSpPr>
          <p:spPr bwMode="auto">
            <a:xfrm>
              <a:off x="6732588" y="3182938"/>
              <a:ext cx="71437" cy="7302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5" name="Oval 14"/>
            <p:cNvSpPr>
              <a:spLocks noChangeArrowheads="1"/>
            </p:cNvSpPr>
            <p:nvPr/>
          </p:nvSpPr>
          <p:spPr bwMode="auto">
            <a:xfrm>
              <a:off x="4535488" y="2751138"/>
              <a:ext cx="71437" cy="71437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6" name="Oval 14"/>
            <p:cNvSpPr>
              <a:spLocks noChangeArrowheads="1"/>
            </p:cNvSpPr>
            <p:nvPr/>
          </p:nvSpPr>
          <p:spPr bwMode="auto">
            <a:xfrm>
              <a:off x="2339975" y="2708275"/>
              <a:ext cx="71438" cy="7302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7" name="Oval 14"/>
            <p:cNvSpPr>
              <a:spLocks noChangeArrowheads="1"/>
            </p:cNvSpPr>
            <p:nvPr/>
          </p:nvSpPr>
          <p:spPr bwMode="auto">
            <a:xfrm>
              <a:off x="4211638" y="2781300"/>
              <a:ext cx="73025" cy="71438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716463" y="33575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987675" y="4149725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3132138" y="42211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700338" y="3860800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003800" y="5949950"/>
              <a:ext cx="144463" cy="14287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555875" y="35004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987675" y="37163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627313" y="371633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843213" y="36449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580063" y="278130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478338" y="2968625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972175" y="29972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643438" y="40052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932363" y="3760788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435600" y="2852738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364163" y="3284538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667625" y="41529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902575" y="380365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411413" y="33575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627313" y="35734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380288" y="3860800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484438" y="342900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484438" y="33575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411413" y="328453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2" name="Oval 551"/>
            <p:cNvSpPr>
              <a:spLocks noChangeAspect="1" noChangeArrowheads="1"/>
            </p:cNvSpPr>
            <p:nvPr/>
          </p:nvSpPr>
          <p:spPr bwMode="auto">
            <a:xfrm>
              <a:off x="2444750" y="333375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" name="Oval 548"/>
            <p:cNvSpPr>
              <a:spLocks noChangeAspect="1" noChangeArrowheads="1"/>
            </p:cNvSpPr>
            <p:nvPr/>
          </p:nvSpPr>
          <p:spPr bwMode="auto">
            <a:xfrm>
              <a:off x="2438400" y="34290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627313" y="350043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122738" y="2960688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916238" y="33575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771775" y="32845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" name="Oval 535"/>
            <p:cNvSpPr>
              <a:spLocks noChangeAspect="1" noChangeArrowheads="1"/>
            </p:cNvSpPr>
            <p:nvPr/>
          </p:nvSpPr>
          <p:spPr bwMode="auto">
            <a:xfrm>
              <a:off x="2598738" y="35385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794000" y="321310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870200" y="3240088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2700338" y="321310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" name="Oval 679"/>
            <p:cNvSpPr>
              <a:spLocks noChangeAspect="1" noChangeArrowheads="1"/>
            </p:cNvSpPr>
            <p:nvPr/>
          </p:nvSpPr>
          <p:spPr bwMode="auto">
            <a:xfrm>
              <a:off x="2762250" y="318452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" name="Oval 517"/>
            <p:cNvSpPr>
              <a:spLocks noChangeAspect="1" noChangeArrowheads="1"/>
            </p:cNvSpPr>
            <p:nvPr/>
          </p:nvSpPr>
          <p:spPr bwMode="auto">
            <a:xfrm>
              <a:off x="2832100" y="327025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" name="Oval 520"/>
            <p:cNvSpPr>
              <a:spLocks noChangeAspect="1" noChangeArrowheads="1"/>
            </p:cNvSpPr>
            <p:nvPr/>
          </p:nvSpPr>
          <p:spPr bwMode="auto">
            <a:xfrm>
              <a:off x="2711450" y="328453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" name="Oval 758"/>
            <p:cNvSpPr>
              <a:spLocks noChangeAspect="1" noChangeArrowheads="1"/>
            </p:cNvSpPr>
            <p:nvPr/>
          </p:nvSpPr>
          <p:spPr bwMode="auto">
            <a:xfrm>
              <a:off x="2963863" y="338137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6" name="Oval 766"/>
            <p:cNvSpPr>
              <a:spLocks noChangeAspect="1" noChangeArrowheads="1"/>
            </p:cNvSpPr>
            <p:nvPr/>
          </p:nvSpPr>
          <p:spPr bwMode="auto">
            <a:xfrm>
              <a:off x="2916238" y="33909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7" name="Oval 267"/>
            <p:cNvSpPr>
              <a:spLocks noChangeAspect="1" noChangeArrowheads="1"/>
            </p:cNvSpPr>
            <p:nvPr/>
          </p:nvSpPr>
          <p:spPr bwMode="auto">
            <a:xfrm>
              <a:off x="4140200" y="29972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8" name="Oval 451"/>
            <p:cNvSpPr>
              <a:spLocks noChangeAspect="1" noChangeArrowheads="1"/>
            </p:cNvSpPr>
            <p:nvPr/>
          </p:nvSpPr>
          <p:spPr bwMode="auto">
            <a:xfrm>
              <a:off x="4500563" y="29972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9" name="Oval 431"/>
            <p:cNvSpPr>
              <a:spLocks noChangeAspect="1" noChangeArrowheads="1"/>
            </p:cNvSpPr>
            <p:nvPr/>
          </p:nvSpPr>
          <p:spPr bwMode="auto">
            <a:xfrm>
              <a:off x="4500563" y="29241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651500" y="25828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903913" y="213995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724525" y="2816225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795963" y="3716338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875463" y="3933825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5" name="Oval 484"/>
            <p:cNvSpPr>
              <a:spLocks noChangeAspect="1" noChangeArrowheads="1"/>
            </p:cNvSpPr>
            <p:nvPr/>
          </p:nvSpPr>
          <p:spPr bwMode="auto">
            <a:xfrm>
              <a:off x="5724525" y="27813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6" name="Oval 470"/>
            <p:cNvSpPr>
              <a:spLocks noChangeAspect="1" noChangeArrowheads="1"/>
            </p:cNvSpPr>
            <p:nvPr/>
          </p:nvSpPr>
          <p:spPr bwMode="auto">
            <a:xfrm>
              <a:off x="6011863" y="29972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465888" y="3463925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516688" y="33575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9" name="Oval 497"/>
            <p:cNvSpPr>
              <a:spLocks noChangeAspect="1" noChangeArrowheads="1"/>
            </p:cNvSpPr>
            <p:nvPr/>
          </p:nvSpPr>
          <p:spPr bwMode="auto">
            <a:xfrm>
              <a:off x="6516688" y="34290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0" name="Oval 485"/>
            <p:cNvSpPr>
              <a:spLocks noChangeAspect="1" noChangeArrowheads="1"/>
            </p:cNvSpPr>
            <p:nvPr/>
          </p:nvSpPr>
          <p:spPr bwMode="auto">
            <a:xfrm>
              <a:off x="6443663" y="34290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156325" y="30686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227763" y="32131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372225" y="321310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4" name="Oval 465"/>
            <p:cNvSpPr>
              <a:spLocks noChangeAspect="1" noChangeArrowheads="1"/>
            </p:cNvSpPr>
            <p:nvPr/>
          </p:nvSpPr>
          <p:spPr bwMode="auto">
            <a:xfrm>
              <a:off x="6156325" y="31194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300788" y="256540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6127750" y="3141663"/>
              <a:ext cx="71438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7" name="Oval 428"/>
            <p:cNvSpPr>
              <a:spLocks noChangeAspect="1" noChangeArrowheads="1"/>
            </p:cNvSpPr>
            <p:nvPr/>
          </p:nvSpPr>
          <p:spPr bwMode="auto">
            <a:xfrm>
              <a:off x="6099175" y="31416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219700" y="42211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219700" y="36449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076825" y="4076700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724525" y="30686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122863" y="4065588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148263" y="3933825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4" name="Oval 571"/>
            <p:cNvSpPr>
              <a:spLocks noChangeAspect="1" noChangeArrowheads="1"/>
            </p:cNvSpPr>
            <p:nvPr/>
          </p:nvSpPr>
          <p:spPr bwMode="auto">
            <a:xfrm>
              <a:off x="5076825" y="40433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651500" y="2852738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594350" y="29718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7" name="Oval 620"/>
            <p:cNvSpPr>
              <a:spLocks noChangeAspect="1" noChangeArrowheads="1"/>
            </p:cNvSpPr>
            <p:nvPr/>
          </p:nvSpPr>
          <p:spPr bwMode="auto">
            <a:xfrm>
              <a:off x="5632450" y="283845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8" name="Oval 359"/>
            <p:cNvSpPr>
              <a:spLocks noChangeAspect="1" noChangeArrowheads="1"/>
            </p:cNvSpPr>
            <p:nvPr/>
          </p:nvSpPr>
          <p:spPr bwMode="auto">
            <a:xfrm>
              <a:off x="5435600" y="2898775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9" name="Oval 463"/>
            <p:cNvSpPr>
              <a:spLocks noChangeAspect="1" noChangeArrowheads="1"/>
            </p:cNvSpPr>
            <p:nvPr/>
          </p:nvSpPr>
          <p:spPr bwMode="auto">
            <a:xfrm>
              <a:off x="5580063" y="29241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140200" y="321310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438650" y="350520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549775" y="360521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427538" y="371633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594225" y="3756025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643438" y="4292600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6" name="Oval 613"/>
            <p:cNvSpPr>
              <a:spLocks noChangeAspect="1" noChangeArrowheads="1"/>
            </p:cNvSpPr>
            <p:nvPr/>
          </p:nvSpPr>
          <p:spPr bwMode="auto">
            <a:xfrm>
              <a:off x="4572000" y="37893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7" name="Oval 558"/>
            <p:cNvSpPr>
              <a:spLocks noChangeAspect="1" noChangeArrowheads="1"/>
            </p:cNvSpPr>
            <p:nvPr/>
          </p:nvSpPr>
          <p:spPr bwMode="auto">
            <a:xfrm>
              <a:off x="4572000" y="35734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8" name="Oval 420"/>
            <p:cNvSpPr>
              <a:spLocks noChangeAspect="1" noChangeArrowheads="1"/>
            </p:cNvSpPr>
            <p:nvPr/>
          </p:nvSpPr>
          <p:spPr bwMode="auto">
            <a:xfrm>
              <a:off x="4500563" y="35004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9" name="Oval 411"/>
            <p:cNvSpPr>
              <a:spLocks noChangeAspect="1" noChangeArrowheads="1"/>
            </p:cNvSpPr>
            <p:nvPr/>
          </p:nvSpPr>
          <p:spPr bwMode="auto">
            <a:xfrm>
              <a:off x="4427538" y="348615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230688" y="3411538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244975" y="32845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356100" y="30686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3" name="Oval 573"/>
            <p:cNvSpPr>
              <a:spLocks noChangeAspect="1" noChangeArrowheads="1"/>
            </p:cNvSpPr>
            <p:nvPr/>
          </p:nvSpPr>
          <p:spPr bwMode="auto">
            <a:xfrm>
              <a:off x="4211638" y="32845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048250" y="3389313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59338" y="33575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572000" y="328453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7" name="Oval 14"/>
            <p:cNvSpPr>
              <a:spLocks noChangeArrowheads="1"/>
            </p:cNvSpPr>
            <p:nvPr/>
          </p:nvSpPr>
          <p:spPr bwMode="auto">
            <a:xfrm>
              <a:off x="5076825" y="3429000"/>
              <a:ext cx="71438" cy="71438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205413" y="3394075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148263" y="3500438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022850" y="354488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932363" y="4400550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59338" y="4403725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3" name="Oval 453"/>
            <p:cNvSpPr>
              <a:spLocks noChangeAspect="1" noChangeArrowheads="1"/>
            </p:cNvSpPr>
            <p:nvPr/>
          </p:nvSpPr>
          <p:spPr bwMode="auto">
            <a:xfrm>
              <a:off x="4932363" y="43656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4" name="Oval 444"/>
            <p:cNvSpPr>
              <a:spLocks noChangeAspect="1" noChangeArrowheads="1"/>
            </p:cNvSpPr>
            <p:nvPr/>
          </p:nvSpPr>
          <p:spPr bwMode="auto">
            <a:xfrm>
              <a:off x="4859338" y="43656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5" name="Oval 631"/>
            <p:cNvSpPr>
              <a:spLocks noChangeAspect="1" noChangeArrowheads="1"/>
            </p:cNvSpPr>
            <p:nvPr/>
          </p:nvSpPr>
          <p:spPr bwMode="auto">
            <a:xfrm>
              <a:off x="5219700" y="33575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003800" y="39116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92675" y="412750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122863" y="3749675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9" name="Oval 450"/>
            <p:cNvSpPr>
              <a:spLocks noChangeAspect="1" noChangeArrowheads="1"/>
            </p:cNvSpPr>
            <p:nvPr/>
          </p:nvSpPr>
          <p:spPr bwMode="auto">
            <a:xfrm>
              <a:off x="5003800" y="38608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0" name="Oval 469"/>
            <p:cNvSpPr>
              <a:spLocks noChangeAspect="1" noChangeArrowheads="1"/>
            </p:cNvSpPr>
            <p:nvPr/>
          </p:nvSpPr>
          <p:spPr bwMode="auto">
            <a:xfrm>
              <a:off x="4859338" y="4149725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812088" y="42211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10125" y="4098925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3" name="Oval 464"/>
            <p:cNvSpPr>
              <a:spLocks noChangeAspect="1" noChangeArrowheads="1"/>
            </p:cNvSpPr>
            <p:nvPr/>
          </p:nvSpPr>
          <p:spPr bwMode="auto">
            <a:xfrm>
              <a:off x="4859338" y="4076700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4" name="Oval 440"/>
            <p:cNvSpPr>
              <a:spLocks noChangeAspect="1" noChangeArrowheads="1"/>
            </p:cNvSpPr>
            <p:nvPr/>
          </p:nvSpPr>
          <p:spPr bwMode="auto">
            <a:xfrm>
              <a:off x="5076825" y="3716338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5" name="Oval 439"/>
            <p:cNvSpPr>
              <a:spLocks noChangeAspect="1" noChangeArrowheads="1"/>
            </p:cNvSpPr>
            <p:nvPr/>
          </p:nvSpPr>
          <p:spPr bwMode="auto">
            <a:xfrm>
              <a:off x="5076825" y="3789363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8027988" y="4076700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8072438" y="4149725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812088" y="35734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885113" y="3500438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380288" y="35734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1" name="Oval 621"/>
            <p:cNvSpPr>
              <a:spLocks noChangeAspect="1" noChangeArrowheads="1"/>
            </p:cNvSpPr>
            <p:nvPr/>
          </p:nvSpPr>
          <p:spPr bwMode="auto">
            <a:xfrm>
              <a:off x="7885113" y="37893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7786688" y="404018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8172450" y="407035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8035925" y="387985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5" name="Oval 750"/>
            <p:cNvSpPr>
              <a:spLocks noChangeAspect="1" noChangeArrowheads="1"/>
            </p:cNvSpPr>
            <p:nvPr/>
          </p:nvSpPr>
          <p:spPr bwMode="auto">
            <a:xfrm>
              <a:off x="8172450" y="401955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932363" y="382905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960938" y="404495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8" name="Oval 449"/>
            <p:cNvSpPr>
              <a:spLocks noChangeAspect="1" noChangeArrowheads="1"/>
            </p:cNvSpPr>
            <p:nvPr/>
          </p:nvSpPr>
          <p:spPr bwMode="auto">
            <a:xfrm>
              <a:off x="4932363" y="40052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9" name="Oval 447"/>
            <p:cNvSpPr>
              <a:spLocks noChangeAspect="1" noChangeArrowheads="1"/>
            </p:cNvSpPr>
            <p:nvPr/>
          </p:nvSpPr>
          <p:spPr bwMode="auto">
            <a:xfrm>
              <a:off x="4932363" y="40782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0" name="Oval 566"/>
            <p:cNvSpPr>
              <a:spLocks noChangeAspect="1" noChangeArrowheads="1"/>
            </p:cNvSpPr>
            <p:nvPr/>
          </p:nvSpPr>
          <p:spPr bwMode="auto">
            <a:xfrm>
              <a:off x="4932363" y="37893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92675" y="3644900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356100" y="3573463"/>
              <a:ext cx="71438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273550" y="3533775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211638" y="350043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381500" y="3616325"/>
              <a:ext cx="71438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716463" y="3573463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7" name="Oval 617"/>
            <p:cNvSpPr>
              <a:spLocks noChangeAspect="1" noChangeArrowheads="1"/>
            </p:cNvSpPr>
            <p:nvPr/>
          </p:nvSpPr>
          <p:spPr bwMode="auto">
            <a:xfrm>
              <a:off x="4348163" y="358775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8" name="Oval 432"/>
            <p:cNvSpPr>
              <a:spLocks noChangeAspect="1" noChangeArrowheads="1"/>
            </p:cNvSpPr>
            <p:nvPr/>
          </p:nvSpPr>
          <p:spPr bwMode="auto">
            <a:xfrm>
              <a:off x="4284663" y="35004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140200" y="3573463"/>
              <a:ext cx="71438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3970338" y="3349625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100513" y="3543300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067175" y="350043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106988" y="278130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4" name="Oval 567"/>
            <p:cNvSpPr>
              <a:spLocks noChangeAspect="1" noChangeArrowheads="1"/>
            </p:cNvSpPr>
            <p:nvPr/>
          </p:nvSpPr>
          <p:spPr bwMode="auto">
            <a:xfrm>
              <a:off x="4089400" y="35734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5" name="Oval 452"/>
            <p:cNvSpPr>
              <a:spLocks noChangeAspect="1" noChangeArrowheads="1"/>
            </p:cNvSpPr>
            <p:nvPr/>
          </p:nvSpPr>
          <p:spPr bwMode="auto">
            <a:xfrm>
              <a:off x="4067175" y="350361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6" name="Oval 419"/>
            <p:cNvSpPr>
              <a:spLocks noChangeAspect="1" noChangeArrowheads="1"/>
            </p:cNvSpPr>
            <p:nvPr/>
          </p:nvSpPr>
          <p:spPr bwMode="auto">
            <a:xfrm>
              <a:off x="4024313" y="354488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7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021138" y="3462338"/>
              <a:ext cx="71437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3995738" y="3429000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3973513" y="339725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0" name="Oval 570"/>
            <p:cNvSpPr>
              <a:spLocks noChangeAspect="1" noChangeArrowheads="1"/>
            </p:cNvSpPr>
            <p:nvPr/>
          </p:nvSpPr>
          <p:spPr bwMode="auto">
            <a:xfrm>
              <a:off x="3973513" y="336391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203825" y="2936875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2" name="Oval 578"/>
            <p:cNvSpPr>
              <a:spLocks noChangeAspect="1" noChangeArrowheads="1"/>
            </p:cNvSpPr>
            <p:nvPr/>
          </p:nvSpPr>
          <p:spPr bwMode="auto">
            <a:xfrm>
              <a:off x="5148263" y="292417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119688" y="2971800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4" name="Oval 416"/>
            <p:cNvSpPr>
              <a:spLocks noChangeAspect="1" noChangeArrowheads="1"/>
            </p:cNvSpPr>
            <p:nvPr/>
          </p:nvSpPr>
          <p:spPr bwMode="auto">
            <a:xfrm>
              <a:off x="4787900" y="40767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5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219700" y="2757488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6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975225" y="2913063"/>
              <a:ext cx="71438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7" name="Oval 462"/>
            <p:cNvSpPr>
              <a:spLocks noChangeAspect="1" noChangeArrowheads="1"/>
            </p:cNvSpPr>
            <p:nvPr/>
          </p:nvSpPr>
          <p:spPr bwMode="auto">
            <a:xfrm>
              <a:off x="5219700" y="27813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5057775" y="2747963"/>
              <a:ext cx="71438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9" name="Oval 472"/>
            <p:cNvSpPr>
              <a:spLocks noChangeAspect="1" noChangeArrowheads="1"/>
            </p:cNvSpPr>
            <p:nvPr/>
          </p:nvSpPr>
          <p:spPr bwMode="auto">
            <a:xfrm>
              <a:off x="5076825" y="270827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0" name="Oval 488"/>
            <p:cNvSpPr>
              <a:spLocks noChangeAspect="1" noChangeArrowheads="1"/>
            </p:cNvSpPr>
            <p:nvPr/>
          </p:nvSpPr>
          <p:spPr bwMode="auto">
            <a:xfrm>
              <a:off x="5076825" y="2781300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667250" y="2708275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787900" y="2708275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3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716463" y="2700338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4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643438" y="2781300"/>
              <a:ext cx="73025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5" name="Oval 555"/>
            <p:cNvSpPr>
              <a:spLocks noChangeAspect="1" noChangeArrowheads="1"/>
            </p:cNvSpPr>
            <p:nvPr/>
          </p:nvSpPr>
          <p:spPr bwMode="auto">
            <a:xfrm>
              <a:off x="4643438" y="26368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6" name="Oval 643"/>
            <p:cNvSpPr>
              <a:spLocks noChangeAspect="1" noChangeArrowheads="1"/>
            </p:cNvSpPr>
            <p:nvPr/>
          </p:nvSpPr>
          <p:spPr bwMode="auto">
            <a:xfrm>
              <a:off x="4754563" y="2689225"/>
              <a:ext cx="71437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7" name="Oval 595"/>
            <p:cNvSpPr>
              <a:spLocks noChangeAspect="1" noChangeArrowheads="1"/>
            </p:cNvSpPr>
            <p:nvPr/>
          </p:nvSpPr>
          <p:spPr bwMode="auto">
            <a:xfrm>
              <a:off x="4811713" y="26844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8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748213" y="2436813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99025" y="2541588"/>
              <a:ext cx="71438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0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27588" y="2600325"/>
              <a:ext cx="71437" cy="71438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1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622800" y="2620963"/>
              <a:ext cx="73025" cy="71437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2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859338" y="2492375"/>
              <a:ext cx="73025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3" name="Oval 556"/>
            <p:cNvSpPr>
              <a:spLocks noChangeAspect="1" noChangeArrowheads="1"/>
            </p:cNvSpPr>
            <p:nvPr/>
          </p:nvSpPr>
          <p:spPr bwMode="auto">
            <a:xfrm>
              <a:off x="4932363" y="2565400"/>
              <a:ext cx="71437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4" name="Oval 644"/>
            <p:cNvSpPr>
              <a:spLocks noChangeAspect="1" noChangeArrowheads="1"/>
            </p:cNvSpPr>
            <p:nvPr/>
          </p:nvSpPr>
          <p:spPr bwMode="auto">
            <a:xfrm>
              <a:off x="4859338" y="2636838"/>
              <a:ext cx="71437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5" name="Oval 729"/>
            <p:cNvSpPr>
              <a:spLocks noChangeAspect="1" noChangeArrowheads="1"/>
            </p:cNvSpPr>
            <p:nvPr/>
          </p:nvSpPr>
          <p:spPr bwMode="auto">
            <a:xfrm>
              <a:off x="4787900" y="26368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6" name="Oval 559"/>
            <p:cNvSpPr>
              <a:spLocks noChangeAspect="1" noChangeArrowheads="1"/>
            </p:cNvSpPr>
            <p:nvPr/>
          </p:nvSpPr>
          <p:spPr bwMode="auto">
            <a:xfrm>
              <a:off x="4849813" y="2430463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Oval 563"/>
            <p:cNvSpPr>
              <a:spLocks noChangeAspect="1" noChangeArrowheads="1"/>
            </p:cNvSpPr>
            <p:nvPr/>
          </p:nvSpPr>
          <p:spPr bwMode="auto">
            <a:xfrm>
              <a:off x="4716463" y="2420938"/>
              <a:ext cx="71437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8" name="Oval 724"/>
            <p:cNvSpPr>
              <a:spLocks noChangeAspect="1" noChangeArrowheads="1"/>
            </p:cNvSpPr>
            <p:nvPr/>
          </p:nvSpPr>
          <p:spPr bwMode="auto">
            <a:xfrm>
              <a:off x="4784725" y="2387600"/>
              <a:ext cx="71438" cy="71438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9" name="Oval 612"/>
            <p:cNvSpPr>
              <a:spLocks noChangeAspect="1" noChangeArrowheads="1"/>
            </p:cNvSpPr>
            <p:nvPr/>
          </p:nvSpPr>
          <p:spPr bwMode="auto">
            <a:xfrm flipH="1" flipV="1">
              <a:off x="4764088" y="2519363"/>
              <a:ext cx="71437" cy="73025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0" name="Oval 562"/>
            <p:cNvSpPr>
              <a:spLocks noChangeAspect="1" noChangeArrowheads="1"/>
            </p:cNvSpPr>
            <p:nvPr/>
          </p:nvSpPr>
          <p:spPr bwMode="auto">
            <a:xfrm>
              <a:off x="4787900" y="2492375"/>
              <a:ext cx="71438" cy="71438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1" name="Oval 575"/>
            <p:cNvSpPr>
              <a:spLocks noChangeAspect="1" noChangeArrowheads="1"/>
            </p:cNvSpPr>
            <p:nvPr/>
          </p:nvSpPr>
          <p:spPr bwMode="auto">
            <a:xfrm>
              <a:off x="4572000" y="2636838"/>
              <a:ext cx="71438" cy="71437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2" name="Oval 720"/>
            <p:cNvSpPr>
              <a:spLocks noChangeAspect="1" noChangeArrowheads="1"/>
            </p:cNvSpPr>
            <p:nvPr/>
          </p:nvSpPr>
          <p:spPr bwMode="auto">
            <a:xfrm>
              <a:off x="4619625" y="2684463"/>
              <a:ext cx="71438" cy="71437"/>
            </a:xfrm>
            <a:prstGeom prst="ellipse">
              <a:avLst/>
            </a:prstGeom>
            <a:solidFill>
              <a:srgbClr val="FF151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3" name="Oval 385"/>
            <p:cNvSpPr>
              <a:spLocks noChangeAspect="1" noChangeArrowheads="1"/>
            </p:cNvSpPr>
            <p:nvPr/>
          </p:nvSpPr>
          <p:spPr bwMode="auto">
            <a:xfrm>
              <a:off x="4932363" y="2781300"/>
              <a:ext cx="71437" cy="7143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Oval 14"/>
            <p:cNvSpPr>
              <a:spLocks noChangeArrowheads="1"/>
            </p:cNvSpPr>
            <p:nvPr/>
          </p:nvSpPr>
          <p:spPr bwMode="auto">
            <a:xfrm>
              <a:off x="5926138" y="2203450"/>
              <a:ext cx="71437" cy="7302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5" name="Oval 14"/>
            <p:cNvSpPr>
              <a:spLocks noChangeArrowheads="1"/>
            </p:cNvSpPr>
            <p:nvPr/>
          </p:nvSpPr>
          <p:spPr bwMode="auto">
            <a:xfrm>
              <a:off x="5907088" y="3240088"/>
              <a:ext cx="73025" cy="73025"/>
            </a:xfrm>
            <a:prstGeom prst="ellipse">
              <a:avLst/>
            </a:prstGeom>
            <a:solidFill>
              <a:srgbClr val="FEF91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706" name="Picture 2" descr="worldmap"/>
            <p:cNvPicPr>
              <a:picLocks noChangeAspect="1" noChangeArrowheads="1"/>
            </p:cNvPicPr>
            <p:nvPr/>
          </p:nvPicPr>
          <p:blipFill>
            <a:blip r:embed="rId3" cstate="print"/>
            <a:srcRect l="240" t="411" r="88013" b="90996"/>
            <a:stretch>
              <a:fillRect/>
            </a:stretch>
          </p:blipFill>
          <p:spPr bwMode="auto">
            <a:xfrm>
              <a:off x="7416000" y="5256000"/>
              <a:ext cx="930181" cy="39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1" name="TextBox 510"/>
          <p:cNvSpPr txBox="1">
            <a:spLocks/>
          </p:cNvSpPr>
          <p:nvPr/>
        </p:nvSpPr>
        <p:spPr>
          <a:xfrm>
            <a:off x="4139952" y="4464000"/>
            <a:ext cx="5004048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1,590 institutions have access via sales deals, 12,000+ via EbscoHost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US" altLang="ja-JP" i="0" dirty="0" smtClean="0"/>
              <a:t>EKUAL 23-25 May 2011 – screen </a:t>
            </a:r>
            <a:fld id="{697D43D0-59D1-40D0-8EC1-0A392D71385A}" type="slidenum">
              <a:rPr lang="en-US" altLang="ja-JP" i="0" smtClean="0"/>
              <a:pPr/>
              <a:t>2</a:t>
            </a:fld>
            <a:endParaRPr lang="en-GB" i="0" dirty="0"/>
          </a:p>
        </p:txBody>
      </p:sp>
      <p:pic>
        <p:nvPicPr>
          <p:cNvPr id="83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000" y="468000"/>
            <a:ext cx="1136378" cy="1620000"/>
          </a:xfrm>
          <a:prstGeom prst="rect">
            <a:avLst/>
          </a:prstGeom>
          <a:noFill/>
          <a:ln w="6350">
            <a:solidFill>
              <a:srgbClr val="C0C0C0"/>
            </a:solidFill>
            <a:miter lim="800000"/>
            <a:headEnd/>
            <a:tailEnd/>
          </a:ln>
          <a:effectLst/>
        </p:spPr>
      </p:pic>
      <p:sp>
        <p:nvSpPr>
          <p:cNvPr id="83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we?</a:t>
            </a:r>
          </a:p>
        </p:txBody>
      </p:sp>
      <p:sp>
        <p:nvSpPr>
          <p:cNvPr id="83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1439863"/>
            <a:ext cx="6002337" cy="4610100"/>
          </a:xfrm>
          <a:noFill/>
        </p:spPr>
        <p:txBody>
          <a:bodyPr/>
          <a:lstStyle/>
          <a:p>
            <a:r>
              <a:rPr lang="en-GB" sz="2000" b="1" dirty="0"/>
              <a:t>Publisher of scholarly journals since 1798</a:t>
            </a:r>
            <a:endParaRPr lang="en-GB" sz="2000" dirty="0"/>
          </a:p>
          <a:p>
            <a:r>
              <a:rPr lang="en-GB" sz="2000" b="1" dirty="0" smtClean="0"/>
              <a:t>Heritage</a:t>
            </a:r>
            <a:r>
              <a:rPr lang="en-GB" sz="2000" dirty="0" smtClean="0"/>
              <a:t> – T&amp;F </a:t>
            </a:r>
            <a:r>
              <a:rPr lang="en-GB" sz="2000" dirty="0"/>
              <a:t>authors include Charles Darwin, Sigmund Freud, Albert Einstein, Alfred Russel Wallace, Sir Humphry Davy, James Prescott Joule, Bertrand Russell and Claude </a:t>
            </a:r>
            <a:r>
              <a:rPr lang="en-GB" sz="2000" dirty="0" smtClean="0"/>
              <a:t>Lévi-Strauss!</a:t>
            </a:r>
            <a:endParaRPr lang="en-GB" sz="2000" dirty="0"/>
          </a:p>
          <a:p>
            <a:r>
              <a:rPr lang="en-GB" sz="2000" b="1" dirty="0" smtClean="0"/>
              <a:t>Scope</a:t>
            </a:r>
            <a:r>
              <a:rPr lang="en-GB" sz="2000" dirty="0" smtClean="0"/>
              <a:t> – 1,562 journals across all subject areas</a:t>
            </a:r>
          </a:p>
          <a:p>
            <a:r>
              <a:rPr lang="en-GB" sz="2000" b="1" dirty="0" smtClean="0"/>
              <a:t>Collaborative </a:t>
            </a:r>
            <a:r>
              <a:rPr lang="en-GB" sz="2000" dirty="0"/>
              <a:t>– </a:t>
            </a:r>
            <a:r>
              <a:rPr lang="en-GB" sz="2000" dirty="0" smtClean="0"/>
              <a:t>460 </a:t>
            </a:r>
            <a:r>
              <a:rPr lang="en-GB" sz="2000" dirty="0"/>
              <a:t>society &amp; university partners; </a:t>
            </a:r>
            <a:r>
              <a:rPr lang="en-GB" sz="2000" dirty="0" smtClean="0"/>
              <a:t>40 </a:t>
            </a:r>
            <a:r>
              <a:rPr lang="en-GB" sz="2000" dirty="0"/>
              <a:t>new societies </a:t>
            </a:r>
            <a:r>
              <a:rPr lang="en-GB" sz="2000" dirty="0" smtClean="0"/>
              <a:t>joining </a:t>
            </a:r>
            <a:r>
              <a:rPr lang="en-GB" sz="2000" dirty="0"/>
              <a:t>T&amp;F for </a:t>
            </a:r>
            <a:r>
              <a:rPr lang="en-GB" sz="2000" dirty="0" smtClean="0"/>
              <a:t>2011</a:t>
            </a:r>
          </a:p>
          <a:p>
            <a:r>
              <a:rPr lang="en-GB" sz="2000" b="1" dirty="0" smtClean="0"/>
              <a:t>Global </a:t>
            </a:r>
            <a:r>
              <a:rPr lang="en-GB" sz="2000" dirty="0"/>
              <a:t>– 20 offices incl. </a:t>
            </a:r>
            <a:r>
              <a:rPr lang="en-GB" sz="2000" dirty="0" smtClean="0"/>
              <a:t>Philadelphia, Stockholm, Oxford, Beijing, Tokyo, Singapore </a:t>
            </a:r>
            <a:r>
              <a:rPr lang="en-GB" sz="2000" dirty="0"/>
              <a:t>and Melbourne</a:t>
            </a:r>
          </a:p>
          <a:p>
            <a:r>
              <a:rPr lang="en-GB" sz="2000" b="1" dirty="0"/>
              <a:t>Quality </a:t>
            </a:r>
            <a:r>
              <a:rPr lang="en-GB" sz="2000" dirty="0"/>
              <a:t>– today</a:t>
            </a:r>
            <a:r>
              <a:rPr lang="en-GB" sz="2000" b="1" dirty="0"/>
              <a:t> </a:t>
            </a:r>
            <a:r>
              <a:rPr lang="en-GB" sz="2000" dirty="0"/>
              <a:t>we publish the top journal in 15 </a:t>
            </a:r>
            <a:r>
              <a:rPr lang="en-GB" sz="2000" dirty="0" smtClean="0"/>
              <a:t>subjects; citations </a:t>
            </a:r>
            <a:r>
              <a:rPr lang="en-GB" sz="2000" dirty="0" smtClean="0">
                <a:sym typeface="Wingdings" pitchFamily="2" charset="2"/>
              </a:rPr>
              <a:t> </a:t>
            </a:r>
            <a:r>
              <a:rPr lang="en-GB" sz="2000" dirty="0" smtClean="0"/>
              <a:t>15% for T&amp;F jnls in 2009</a:t>
            </a:r>
            <a:endParaRPr lang="en-GB" sz="2000" dirty="0"/>
          </a:p>
        </p:txBody>
      </p:sp>
      <p:pic>
        <p:nvPicPr>
          <p:cNvPr id="830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00" y="908050"/>
            <a:ext cx="14398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http://www.impactlab.com/wp-content/uploads/2009/07/einf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00" y="1908000"/>
            <a:ext cx="1332000" cy="18463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52042" t="16240" r="5536" b="9843"/>
          <a:stretch>
            <a:fillRect/>
          </a:stretch>
        </p:blipFill>
        <p:spPr bwMode="auto">
          <a:xfrm>
            <a:off x="7776000" y="3168000"/>
            <a:ext cx="1239548" cy="162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050" name="Picture 1" descr="Scandinavian Journal of Forest Research"/>
          <p:cNvPicPr>
            <a:picLocks noChangeAspect="1" noChangeArrowheads="1"/>
          </p:cNvPicPr>
          <p:nvPr/>
        </p:nvPicPr>
        <p:blipFill>
          <a:blip r:embed="rId7" cstate="print"/>
          <a:srcRect l="616" t="472" r="616" b="472"/>
          <a:stretch>
            <a:fillRect/>
          </a:stretch>
        </p:blipFill>
        <p:spPr bwMode="auto">
          <a:xfrm>
            <a:off x="6624000" y="3528000"/>
            <a:ext cx="1238390" cy="162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830472" name="Picture 8" descr="Our Team in China"/>
          <p:cNvPicPr>
            <a:picLocks noChangeAspect="1" noChangeArrowheads="1"/>
          </p:cNvPicPr>
          <p:nvPr/>
        </p:nvPicPr>
        <p:blipFill>
          <a:blip r:embed="rId8" cstate="print"/>
          <a:srcRect l="2047" t="4218" r="1023" b="8436"/>
          <a:stretch>
            <a:fillRect/>
          </a:stretch>
        </p:blipFill>
        <p:spPr bwMode="auto">
          <a:xfrm>
            <a:off x="7020272" y="4788000"/>
            <a:ext cx="1395652" cy="152251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3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3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 Science FaceBook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48000"/>
            <a:ext cx="5940000" cy="450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And other social media??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 Taylor &amp; Francis World Initiatives</a:t>
            </a:r>
            <a:endParaRPr lang="en-US" altLang="ja-JP" i="0" dirty="0" smtClean="0"/>
          </a:p>
          <a:p>
            <a:r>
              <a:rPr lang="en-GB" altLang="ja-JP" i="0" dirty="0" smtClean="0"/>
              <a:t>EKUAL 23-25 May 2011 – screen</a:t>
            </a:r>
            <a:r>
              <a:rPr lang="en-US" altLang="ja-JP" i="0" dirty="0" smtClean="0"/>
              <a:t> </a:t>
            </a:r>
            <a:fld id="{D60016EF-5CEE-4005-917D-A763334446E7}" type="slidenum">
              <a:rPr lang="en-US" altLang="ja-JP" i="0" smtClean="0"/>
              <a:pPr/>
              <a:t>20</a:t>
            </a:fld>
            <a:endParaRPr lang="en-GB" i="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8858" t="15748" r="13287" b="7382"/>
          <a:stretch>
            <a:fillRect/>
          </a:stretch>
        </p:blipFill>
        <p:spPr bwMode="auto">
          <a:xfrm>
            <a:off x="0" y="0"/>
            <a:ext cx="9244135" cy="68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4860032" y="5013176"/>
            <a:ext cx="4283968" cy="1584176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1,300+ people ‘like’ our wall, 1,127 monthly active users</a:t>
            </a:r>
          </a:p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3,000+ visitors last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17323" t="16378" r="17323" b="6299"/>
          <a:stretch>
            <a:fillRect/>
          </a:stretch>
        </p:blipFill>
        <p:spPr bwMode="auto">
          <a:xfrm>
            <a:off x="0" y="0"/>
            <a:ext cx="9322031" cy="68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004048" y="4509120"/>
            <a:ext cx="4139952" cy="1584176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TwitterFeed set up by T&amp;F for </a:t>
            </a:r>
            <a:r>
              <a:rPr lang="en-GB" sz="2600" b="1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ALT-J </a:t>
            </a:r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Editor, Frances Bell – now 1,180 followers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icle view 2.PNG"/>
          <p:cNvPicPr>
            <a:picLocks noChangeAspect="1"/>
          </p:cNvPicPr>
          <p:nvPr/>
        </p:nvPicPr>
        <p:blipFill>
          <a:blip r:embed="rId3" cstate="print"/>
          <a:srcRect l="1530" t="1484" r="17597" b="1979"/>
          <a:stretch>
            <a:fillRect/>
          </a:stretch>
        </p:blipFill>
        <p:spPr>
          <a:xfrm>
            <a:off x="1619672" y="260648"/>
            <a:ext cx="3424822" cy="6322585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/>
        </p:nvSpPr>
        <p:spPr>
          <a:xfrm>
            <a:off x="5724128" y="4221088"/>
            <a:ext cx="3419872" cy="1584176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iPhone application rolled out for IISS by T&amp;F early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l="9043" t="16240" r="10335" b="7382"/>
          <a:stretch>
            <a:fillRect/>
          </a:stretch>
        </p:blipFill>
        <p:spPr bwMode="auto">
          <a:xfrm>
            <a:off x="0" y="-1"/>
            <a:ext cx="9672112" cy="68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419872" y="4149080"/>
            <a:ext cx="3384376" cy="1008112"/>
          </a:xfrm>
          <a:prstGeom prst="ellipse">
            <a:avLst/>
          </a:prstGeom>
          <a:solidFill>
            <a:srgbClr val="FF6600">
              <a:alpha val="2000"/>
            </a:srgbClr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3779912" y="1556792"/>
            <a:ext cx="5364088" cy="144016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CNKI began indexing InformaWorld in early 2010 – now 30% of our China traffic, and rising fast!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Publication Cover"/>
          <p:cNvPicPr>
            <a:picLocks noChangeAspect="1" noChangeArrowheads="1"/>
          </p:cNvPicPr>
          <p:nvPr/>
        </p:nvPicPr>
        <p:blipFill>
          <a:blip r:embed="rId3" cstate="print"/>
          <a:srcRect l="1260" t="871" r="1260" b="871"/>
          <a:stretch>
            <a:fillRect/>
          </a:stretch>
        </p:blipFill>
        <p:spPr bwMode="auto">
          <a:xfrm>
            <a:off x="6624000" y="1440000"/>
            <a:ext cx="1234396" cy="180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 l="8489" t="31988" r="30635" b="19193"/>
          <a:stretch>
            <a:fillRect/>
          </a:stretch>
        </p:blipFill>
        <p:spPr bwMode="auto">
          <a:xfrm>
            <a:off x="6840000" y="3060000"/>
            <a:ext cx="2160000" cy="12991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0000"/>
            <a:ext cx="8280722" cy="539750"/>
          </a:xfrm>
        </p:spPr>
        <p:txBody>
          <a:bodyPr/>
          <a:lstStyle/>
          <a:p>
            <a:r>
              <a:rPr lang="en-GB" i="1" dirty="0" smtClean="0"/>
              <a:t>PE&amp;D </a:t>
            </a:r>
            <a:r>
              <a:rPr lang="en-GB" dirty="0" smtClean="0"/>
              <a:t>– encouraging authors to share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48000"/>
            <a:ext cx="5940000" cy="4500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dirty="0" smtClean="0"/>
              <a:t>Trial programme in 2010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New articles in </a:t>
            </a:r>
            <a:r>
              <a:rPr lang="en-GB" b="1" i="1" dirty="0" smtClean="0"/>
              <a:t>Plant Ecology &amp; Diversity </a:t>
            </a:r>
            <a:r>
              <a:rPr lang="en-GB" b="1" dirty="0" smtClean="0"/>
              <a:t>free to access for 30 days on publication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Authors e-mailed on publication, prompt to share access – </a:t>
            </a:r>
            <a:r>
              <a:rPr lang="en-GB" dirty="0" smtClean="0"/>
              <a:t>reminder after 20 days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Recipients can access articles </a:t>
            </a:r>
            <a:r>
              <a:rPr lang="en-GB" dirty="0" smtClean="0"/>
              <a:t>– or share with researchers in their field</a:t>
            </a:r>
          </a:p>
          <a:p>
            <a:pPr>
              <a:lnSpc>
                <a:spcPct val="95000"/>
              </a:lnSpc>
            </a:pPr>
            <a:r>
              <a:rPr lang="en-GB" dirty="0" smtClean="0"/>
              <a:t>Google Analytics to track results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Usage up 11% on first issue </a:t>
            </a:r>
            <a:r>
              <a:rPr lang="en-GB" dirty="0" smtClean="0"/>
              <a:t>– conducted in summer, so may understate potential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64% of articles accessed during trial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 </a:t>
            </a:r>
            <a:r>
              <a:rPr lang="en-US" altLang="ja-JP" i="0" dirty="0" smtClean="0"/>
              <a:t>Taylor &amp; Francis World Initiatives</a:t>
            </a:r>
          </a:p>
          <a:p>
            <a:r>
              <a:rPr lang="en-GB" altLang="ja-JP" i="0" dirty="0" smtClean="0"/>
              <a:t>EKUAL 23-25 May 2011 – screen</a:t>
            </a:r>
            <a:r>
              <a:rPr lang="en-US" altLang="ja-JP" i="0" dirty="0" smtClean="0"/>
              <a:t> </a:t>
            </a:r>
            <a:fld id="{D60016EF-5CEE-4005-917D-A763334446E7}" type="slidenum">
              <a:rPr lang="en-US" altLang="ja-JP" i="0" smtClean="0"/>
              <a:pPr/>
              <a:t>24</a:t>
            </a:fld>
            <a:endParaRPr lang="en-GB" i="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 cstate="print"/>
          <a:srcRect l="8489" t="11319" r="6275" b="5906"/>
          <a:stretch>
            <a:fillRect/>
          </a:stretch>
        </p:blipFill>
        <p:spPr bwMode="auto">
          <a:xfrm>
            <a:off x="6372000" y="4284000"/>
            <a:ext cx="2520000" cy="18354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 l="2215" t="13780" r="17347" b="4921"/>
          <a:stretch>
            <a:fillRect/>
          </a:stretch>
        </p:blipFill>
        <p:spPr bwMode="auto">
          <a:xfrm>
            <a:off x="0" y="0"/>
            <a:ext cx="9144000" cy="693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3779912" y="4941168"/>
            <a:ext cx="5364088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 talks with Pangaea to reciprocally link data and articles in 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 l="1158" t="1181" r="1158" b="2362"/>
          <a:stretch>
            <a:fillRect/>
          </a:stretch>
        </p:blipFill>
        <p:spPr bwMode="auto">
          <a:xfrm>
            <a:off x="540000" y="1368001"/>
            <a:ext cx="8198108" cy="47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The end product – huge usage growth</a:t>
            </a:r>
            <a:endParaRPr lang="en-GB" sz="3400" dirty="0" smtClean="0"/>
          </a:p>
        </p:txBody>
      </p:sp>
      <p:sp>
        <p:nvSpPr>
          <p:cNvPr id="13" name="Right Arrow 12"/>
          <p:cNvSpPr/>
          <p:nvPr/>
        </p:nvSpPr>
        <p:spPr>
          <a:xfrm>
            <a:off x="1691680" y="1556792"/>
            <a:ext cx="5616624" cy="79480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latin typeface="Calibri" pitchFamily="34" charset="0"/>
              </a:rPr>
              <a:t>Downloads of T&amp;F journals </a:t>
            </a:r>
            <a:r>
              <a:rPr lang="en-GB" sz="2000" b="1" dirty="0" smtClean="0">
                <a:sym typeface="Wingdings" pitchFamily="2" charset="2"/>
              </a:rPr>
              <a:t></a:t>
            </a:r>
            <a:r>
              <a:rPr lang="en-GB" sz="2000" b="1" dirty="0" smtClean="0">
                <a:latin typeface="Calibri" pitchFamily="34" charset="0"/>
              </a:rPr>
              <a:t> 376% </a:t>
            </a:r>
            <a:r>
              <a:rPr lang="en-GB" sz="2000" dirty="0" smtClean="0">
                <a:latin typeface="Calibri" pitchFamily="34" charset="0"/>
              </a:rPr>
              <a:t>in five years!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</p:spPr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26</a:t>
            </a:fld>
            <a:endParaRPr lang="en-GB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Helping our partners achieve their goals</a:t>
            </a:r>
            <a:endParaRPr lang="en-GB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28</a:t>
            </a:fld>
            <a:endParaRPr lang="en-GB" i="0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Co-publishing deals – mutual rewards</a:t>
            </a:r>
            <a:endParaRPr lang="en-GB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38275"/>
            <a:ext cx="6118225" cy="4610100"/>
          </a:xfrm>
          <a:noFill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b="1" dirty="0" smtClean="0"/>
              <a:t>VGTU Journals </a:t>
            </a:r>
            <a:r>
              <a:rPr lang="en-GB" dirty="0" smtClean="0"/>
              <a:t>– 10 journals for 2011, another 3 for 2012; 8 ISI-ranked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NISC </a:t>
            </a:r>
            <a:r>
              <a:rPr lang="en-GB" dirty="0" smtClean="0"/>
              <a:t>– 10 journals; 9 ISI-ranked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UNISA Press </a:t>
            </a:r>
            <a:r>
              <a:rPr lang="en-GB" dirty="0" smtClean="0"/>
              <a:t>– 22 Arts &amp; Humanities journals</a:t>
            </a:r>
            <a:endParaRPr lang="en-GB" dirty="0"/>
          </a:p>
          <a:p>
            <a:pPr>
              <a:lnSpc>
                <a:spcPct val="95000"/>
              </a:lnSpc>
            </a:pPr>
            <a:r>
              <a:rPr lang="en-GB" b="1" dirty="0" smtClean="0"/>
              <a:t>Anamaya Publishers </a:t>
            </a:r>
            <a:r>
              <a:rPr lang="en-GB" dirty="0" smtClean="0"/>
              <a:t>– 5 journals</a:t>
            </a:r>
          </a:p>
          <a:p>
            <a:pPr>
              <a:lnSpc>
                <a:spcPct val="95000"/>
              </a:lnSpc>
            </a:pPr>
            <a:r>
              <a:rPr lang="en-GB" b="1" dirty="0" smtClean="0"/>
              <a:t>Partners get global reach, </a:t>
            </a:r>
            <a:r>
              <a:rPr lang="en-GB" dirty="0" smtClean="0">
                <a:sym typeface="Wingdings" pitchFamily="2" charset="2"/>
              </a:rPr>
              <a:t> </a:t>
            </a:r>
            <a:r>
              <a:rPr lang="en-GB" b="1" dirty="0" smtClean="0"/>
              <a:t>readership and cutting edge publishing technology</a:t>
            </a:r>
          </a:p>
          <a:p>
            <a:pPr eaLnBrk="1" hangingPunct="1"/>
            <a:r>
              <a:rPr lang="en-GB" b="1" dirty="0" smtClean="0"/>
              <a:t>T&amp;F gains quality additions to portfolio</a:t>
            </a:r>
          </a:p>
          <a:p>
            <a:pPr eaLnBrk="1" hangingPunct="1"/>
            <a:r>
              <a:rPr lang="en-GB" b="1" dirty="0" smtClean="0"/>
              <a:t>Our goal is to increase partners’ global presence </a:t>
            </a:r>
            <a:r>
              <a:rPr lang="en-GB" b="1" i="1" dirty="0" smtClean="0"/>
              <a:t>and</a:t>
            </a:r>
            <a:r>
              <a:rPr lang="en-GB" b="1" dirty="0" smtClean="0"/>
              <a:t> revenues </a:t>
            </a:r>
            <a:r>
              <a:rPr lang="en-GB" dirty="0" smtClean="0"/>
              <a:t>– the platform for future success</a:t>
            </a:r>
          </a:p>
        </p:txBody>
      </p:sp>
      <p:pic>
        <p:nvPicPr>
          <p:cNvPr id="4102" name="Picture 6" descr="http://www.informaworld.com/mpp/uploads/unisa_15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428750" cy="381001"/>
          </a:xfrm>
          <a:prstGeom prst="rect">
            <a:avLst/>
          </a:prstGeom>
          <a:noFill/>
        </p:spPr>
      </p:pic>
      <p:pic>
        <p:nvPicPr>
          <p:cNvPr id="4106" name="Picture 10" descr="Indian Chemical Engineer - Journal of the Indian Institute of Chemical Engineers"/>
          <p:cNvPicPr>
            <a:picLocks noChangeAspect="1" noChangeArrowheads="1"/>
          </p:cNvPicPr>
          <p:nvPr/>
        </p:nvPicPr>
        <p:blipFill>
          <a:blip r:embed="rId4" cstate="print"/>
          <a:srcRect l="1288" t="971" r="1288" b="971"/>
          <a:stretch>
            <a:fillRect/>
          </a:stretch>
        </p:blipFill>
        <p:spPr bwMode="auto">
          <a:xfrm>
            <a:off x="6732240" y="3861048"/>
            <a:ext cx="1145272" cy="153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098" name="Picture 2" descr="http://www.nisc.co.za/images/lefts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000" y="2780928"/>
            <a:ext cx="1047750" cy="11144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2" descr="VGTU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124744"/>
            <a:ext cx="1116000" cy="1116000"/>
          </a:xfrm>
          <a:prstGeom prst="rect">
            <a:avLst/>
          </a:prstGeom>
          <a:noFill/>
        </p:spPr>
      </p:pic>
      <p:pic>
        <p:nvPicPr>
          <p:cNvPr id="5122" name="Picture 2" descr="Publication Cover"/>
          <p:cNvPicPr>
            <a:picLocks noChangeAspect="1" noChangeArrowheads="1"/>
          </p:cNvPicPr>
          <p:nvPr/>
        </p:nvPicPr>
        <p:blipFill>
          <a:blip r:embed="rId7" cstate="print"/>
          <a:srcRect l="1260" t="959" r="1260" b="959"/>
          <a:stretch>
            <a:fillRect/>
          </a:stretch>
        </p:blipFill>
        <p:spPr bwMode="auto">
          <a:xfrm>
            <a:off x="7596336" y="4581128"/>
            <a:ext cx="1157848" cy="153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29</a:t>
            </a:fld>
            <a:endParaRPr lang="en-GB" i="0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UNISA Press – international subscriptions </a:t>
            </a:r>
            <a:r>
              <a:rPr lang="en-GB" dirty="0" smtClean="0">
                <a:sym typeface="Wingdings" pitchFamily="2" charset="2"/>
              </a:rPr>
              <a:t></a:t>
            </a:r>
            <a:endParaRPr lang="en-GB" dirty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 l="2491" t="1770" r="1868" b="3541"/>
          <a:stretch>
            <a:fillRect/>
          </a:stretch>
        </p:blipFill>
        <p:spPr bwMode="auto">
          <a:xfrm>
            <a:off x="540000" y="1440003"/>
            <a:ext cx="7712484" cy="469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informaworld.com/mpp/uploads/unisa_15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916832"/>
            <a:ext cx="14287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Research in Turkey today</a:t>
            </a:r>
            <a:endParaRPr lang="en-GB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113" t="14353" r="1868" b="4784"/>
          <a:stretch>
            <a:fillRect/>
          </a:stretch>
        </p:blipFill>
        <p:spPr bwMode="auto">
          <a:xfrm>
            <a:off x="539978" y="1619978"/>
            <a:ext cx="8064000" cy="357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30</a:t>
            </a:fld>
            <a:endParaRPr lang="en-GB" i="0" dirty="0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UNISA – online usage up 270% since 2007!</a:t>
            </a:r>
            <a:endParaRPr lang="en-GB" dirty="0"/>
          </a:p>
        </p:txBody>
      </p:sp>
      <p:pic>
        <p:nvPicPr>
          <p:cNvPr id="4102" name="Picture 6" descr="http://www.informaworld.com/mpp/uploads/unisa_15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373216"/>
            <a:ext cx="1428750" cy="38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describe T&amp;F + Routledge?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31</a:t>
            </a:fld>
            <a:endParaRPr lang="en-GB" i="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/>
          <a:srcRect l="2122" t="9294" r="2122" b="2535"/>
          <a:stretch>
            <a:fillRect/>
          </a:stretch>
        </p:blipFill>
        <p:spPr bwMode="auto">
          <a:xfrm>
            <a:off x="540000" y="1440002"/>
            <a:ext cx="8057522" cy="46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>
            <a:spLocks noChangeAspect="1"/>
          </p:cNvSpPr>
          <p:nvPr/>
        </p:nvSpPr>
        <p:spPr>
          <a:xfrm>
            <a:off x="3635896" y="1124744"/>
            <a:ext cx="5328592" cy="1800200"/>
          </a:xfrm>
          <a:prstGeom prst="wedgeEllipseCallout">
            <a:avLst>
              <a:gd name="adj1" fmla="val -45297"/>
              <a:gd name="adj2" fmla="val 89141"/>
            </a:avLst>
          </a:prstGeom>
          <a:solidFill>
            <a:srgbClr val="FF6600">
              <a:alpha val="84706"/>
            </a:srgbClr>
          </a:solidFill>
          <a:ln>
            <a:solidFill>
              <a:srgbClr val="CC33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dirty="0" smtClean="0">
                <a:latin typeface="Calibri" pitchFamily="34" charset="0"/>
              </a:rPr>
              <a:t>“My experience was absolutely positive from initial contact with the guest editor to publication.”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Oval Callout 7"/>
          <p:cNvSpPr>
            <a:spLocks noChangeAspect="1"/>
          </p:cNvSpPr>
          <p:nvPr/>
        </p:nvSpPr>
        <p:spPr>
          <a:xfrm>
            <a:off x="1979712" y="4581128"/>
            <a:ext cx="5544616" cy="1080120"/>
          </a:xfrm>
          <a:prstGeom prst="wedgeEllipseCallout">
            <a:avLst>
              <a:gd name="adj1" fmla="val 19011"/>
              <a:gd name="adj2" fmla="val -170428"/>
            </a:avLst>
          </a:prstGeom>
          <a:solidFill>
            <a:srgbClr val="FF6600">
              <a:alpha val="84706"/>
            </a:srgbClr>
          </a:solidFill>
          <a:ln>
            <a:solidFill>
              <a:srgbClr val="CC33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dirty="0" smtClean="0">
                <a:latin typeface="Calibri" pitchFamily="34" charset="0"/>
              </a:rPr>
              <a:t>“</a:t>
            </a:r>
            <a:r>
              <a:rPr lang="en-GB" dirty="0" smtClean="0"/>
              <a:t>‘The process was very fast – I really appreciated it</a:t>
            </a:r>
            <a:r>
              <a:rPr lang="en-GB" dirty="0" smtClean="0">
                <a:latin typeface="Calibri" pitchFamily="34" charset="0"/>
              </a:rPr>
              <a:t>.”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0000"/>
            <a:ext cx="8208714" cy="539750"/>
          </a:xfrm>
        </p:spPr>
        <p:txBody>
          <a:bodyPr/>
          <a:lstStyle/>
          <a:p>
            <a:r>
              <a:rPr lang="en-GB" dirty="0" smtClean="0"/>
              <a:t>T&amp;F vs competitors – high quality publishing?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32</a:t>
            </a:fld>
            <a:endParaRPr lang="en-GB" i="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/>
          <a:srcRect l="3313" t="14662" r="3313" b="4399"/>
          <a:stretch>
            <a:fillRect/>
          </a:stretch>
        </p:blipFill>
        <p:spPr bwMode="auto">
          <a:xfrm>
            <a:off x="539998" y="1439982"/>
            <a:ext cx="8117936" cy="457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0000"/>
            <a:ext cx="8604250" cy="539750"/>
          </a:xfrm>
        </p:spPr>
        <p:txBody>
          <a:bodyPr/>
          <a:lstStyle/>
          <a:p>
            <a:r>
              <a:rPr lang="en-GB" dirty="0" smtClean="0"/>
              <a:t>T&amp;F vs competitors – aligned with community?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33</a:t>
            </a:fld>
            <a:endParaRPr lang="en-GB" i="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/>
          <a:srcRect l="3313" t="14662" r="3313" b="4399"/>
          <a:stretch>
            <a:fillRect/>
          </a:stretch>
        </p:blipFill>
        <p:spPr bwMode="auto">
          <a:xfrm>
            <a:off x="539998" y="1439982"/>
            <a:ext cx="8117936" cy="457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ausikulubu.files.wordpress.com/2010/02/p103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4365104"/>
            <a:ext cx="7668344" cy="2268000"/>
            <a:chOff x="1980000" y="4608000"/>
            <a:chExt cx="7164000" cy="2268000"/>
          </a:xfrm>
        </p:grpSpPr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1980000" y="4608000"/>
              <a:ext cx="7164000" cy="22680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</p:spPr>
          <p:txBody>
            <a:bodyPr wrap="square" lIns="144000" tIns="144000" rIns="144000" bIns="144000" rtlCol="0" anchor="ctr" anchorCtr="0">
              <a:noAutofit/>
            </a:bodyPr>
            <a:lstStyle/>
            <a:p>
              <a:r>
                <a:rPr lang="en-GB" sz="3400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</a:rPr>
                <a:t>EKUAL, Antalya 23-25 May 2011</a:t>
              </a:r>
            </a:p>
            <a:p>
              <a:r>
                <a:rPr lang="en-GB" sz="3400" dirty="0" smtClean="0">
                  <a:solidFill>
                    <a:schemeClr val="bg1"/>
                  </a:solidFill>
                  <a:latin typeface="Calibri" pitchFamily="34" charset="0"/>
                </a:rPr>
                <a:t>Teşekkürler! Herhangi bir sorunuz var mı?</a:t>
              </a:r>
            </a:p>
            <a:p>
              <a:endParaRPr lang="en-GB" sz="2600" dirty="0" smtClean="0">
                <a:solidFill>
                  <a:srgbClr val="FF6600"/>
                </a:solidFill>
                <a:latin typeface="Calibri" pitchFamily="34" charset="0"/>
              </a:endParaRPr>
            </a:p>
            <a:p>
              <a:r>
                <a:rPr lang="en-GB" sz="2600" dirty="0" smtClean="0">
                  <a:solidFill>
                    <a:srgbClr val="FF6600"/>
                  </a:solidFill>
                  <a:latin typeface="Calibri" pitchFamily="34" charset="0"/>
                </a:rPr>
                <a:t>Rod Cookson, </a:t>
              </a:r>
              <a:r>
                <a:rPr lang="en-GB" sz="2600" u="sng" dirty="0" smtClean="0">
                  <a:solidFill>
                    <a:srgbClr val="FF6600"/>
                  </a:solidFill>
                  <a:latin typeface="Calibri" pitchFamily="34" charset="0"/>
                </a:rPr>
                <a:t>rod.cookson@tandf.co.uk</a:t>
              </a:r>
              <a:endParaRPr lang="en-GB" sz="2600" u="sng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2160000" y="6084000"/>
              <a:ext cx="6804000" cy="18000"/>
            </a:xfrm>
            <a:prstGeom prst="rect">
              <a:avLst/>
            </a:prstGeom>
            <a:solidFill>
              <a:srgbClr val="99CC00"/>
            </a:solidFill>
          </p:spPr>
          <p:txBody>
            <a:bodyPr wrap="square" lIns="144000" tIns="144000" rIns="144000" bIns="144000" rtlCol="0" anchor="ctr" anchorCtr="0">
              <a:noAutofit/>
            </a:bodyPr>
            <a:lstStyle/>
            <a:p>
              <a:pPr algn="r"/>
              <a:endParaRPr lang="en-GB" sz="3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0000"/>
            <a:ext cx="8208714" cy="539750"/>
          </a:xfrm>
          <a:noFill/>
          <a:ln/>
        </p:spPr>
        <p:txBody>
          <a:bodyPr/>
          <a:lstStyle/>
          <a:p>
            <a:r>
              <a:rPr lang="en-GB" dirty="0" smtClean="0"/>
              <a:t>Turkish research output is growing fast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30550" y="6297613"/>
            <a:ext cx="2882900" cy="449262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4</a:t>
            </a:fld>
            <a:endParaRPr lang="en-GB" i="0" dirty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 l="23253" t="35433" r="7751" b="18209"/>
          <a:stretch>
            <a:fillRect/>
          </a:stretch>
        </p:blipFill>
        <p:spPr bwMode="auto">
          <a:xfrm>
            <a:off x="539999" y="1692000"/>
            <a:ext cx="8064000" cy="40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/>
          </p:cNvSpPr>
          <p:nvPr/>
        </p:nvSpPr>
        <p:spPr>
          <a:xfrm>
            <a:off x="0" y="1988840"/>
            <a:ext cx="2915816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Turkish </a:t>
            </a:r>
            <a:r>
              <a:rPr lang="en-GB" sz="2600" b="1" dirty="0" smtClean="0">
                <a:solidFill>
                  <a:schemeClr val="bg1"/>
                </a:solidFill>
                <a:latin typeface="Calibri" pitchFamily="34" charset="0"/>
              </a:rPr>
              <a:t>research </a:t>
            </a:r>
            <a:r>
              <a:rPr lang="en-GB" sz="26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 </a:t>
            </a:r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289% since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013" t="25098" r="16240" b="8858"/>
          <a:stretch>
            <a:fillRect/>
          </a:stretch>
        </p:blipFill>
        <p:spPr bwMode="auto">
          <a:xfrm>
            <a:off x="540001" y="1440001"/>
            <a:ext cx="7261027" cy="46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5</a:t>
            </a:fld>
            <a:endParaRPr lang="en-GB" i="0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0000"/>
            <a:ext cx="8208714" cy="539750"/>
          </a:xfrm>
          <a:noFill/>
          <a:ln/>
        </p:spPr>
        <p:txBody>
          <a:bodyPr/>
          <a:lstStyle/>
          <a:p>
            <a:r>
              <a:rPr lang="en-GB" dirty="0" smtClean="0"/>
              <a:t>What are Turkey’s research specialities?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9998" y="1439999"/>
            <a:ext cx="7149600" cy="4671054"/>
            <a:chOff x="539998" y="1439999"/>
            <a:chExt cx="7149600" cy="4671054"/>
          </a:xfrm>
        </p:grpSpPr>
        <p:pic>
          <p:nvPicPr>
            <p:cNvPr id="1085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1004" t="39862" r="15502" b="13780"/>
            <a:stretch>
              <a:fillRect/>
            </a:stretch>
          </p:blipFill>
          <p:spPr bwMode="auto">
            <a:xfrm>
              <a:off x="539998" y="1439999"/>
              <a:ext cx="7149600" cy="464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1004" t="87106" r="64222" b="9843"/>
            <a:stretch>
              <a:fillRect/>
            </a:stretch>
          </p:blipFill>
          <p:spPr bwMode="auto">
            <a:xfrm>
              <a:off x="5436096" y="5805264"/>
              <a:ext cx="637924" cy="305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6</a:t>
            </a:fld>
            <a:endParaRPr lang="en-GB" i="0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0000"/>
            <a:ext cx="8208714" cy="539750"/>
          </a:xfrm>
          <a:noFill/>
          <a:ln/>
        </p:spPr>
        <p:txBody>
          <a:bodyPr/>
          <a:lstStyle/>
          <a:p>
            <a:r>
              <a:rPr lang="en-GB" dirty="0" smtClean="0"/>
              <a:t>Quality matches regional competitors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680000" y="1772816"/>
            <a:ext cx="4212480" cy="1368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  <a:flatTx/>
          </a:bodyPr>
          <a:lstStyle/>
          <a:p>
            <a:pPr marL="627063"/>
            <a:r>
              <a:rPr lang="en-GB" sz="2000" dirty="0" smtClean="0">
                <a:latin typeface="Calibri" pitchFamily="34" charset="0"/>
              </a:rPr>
              <a:t>Turkish papers cited as often as Iran; more than Russia or Egypt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 l="31004" t="33957" r="15871" b="19685"/>
          <a:stretch>
            <a:fillRect/>
          </a:stretch>
        </p:blipFill>
        <p:spPr bwMode="auto">
          <a:xfrm>
            <a:off x="540001" y="1440000"/>
            <a:ext cx="715028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7</a:t>
            </a:fld>
            <a:endParaRPr lang="en-GB" i="0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0000"/>
            <a:ext cx="8208714" cy="539750"/>
          </a:xfrm>
          <a:noFill/>
          <a:ln/>
        </p:spPr>
        <p:txBody>
          <a:bodyPr/>
          <a:lstStyle/>
          <a:p>
            <a:r>
              <a:rPr lang="en-GB" dirty="0" smtClean="0"/>
              <a:t>BUT trails emerging TIMS economies</a:t>
            </a:r>
            <a:endParaRPr lang="en-GB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5652120" y="1844824"/>
            <a:ext cx="3491880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pPr algn="r"/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Turkish research needs wider global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“Since the majority of [Turkey’s] research is performed by universities, it is important to encourage ... the diffusion of knowledge generated by universities.”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UNESCO Science Report 2010</a:t>
            </a:r>
            <a:endParaRPr lang="en-GB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rrowheads="1"/>
          </p:cNvPicPr>
          <p:nvPr/>
        </p:nvPicPr>
        <p:blipFill>
          <a:blip r:embed="rId3" cstate="print"/>
          <a:srcRect l="1211" t="7677" r="1211" b="2362"/>
          <a:stretch>
            <a:fillRect/>
          </a:stretch>
        </p:blipFill>
        <p:spPr bwMode="auto">
          <a:xfrm>
            <a:off x="540000" y="1440001"/>
            <a:ext cx="8064000" cy="47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Confidential</a:t>
            </a:r>
            <a:r>
              <a:rPr lang="en-US" altLang="ja-JP" i="0" dirty="0" smtClean="0"/>
              <a:t> Taylor &amp; Francis World Initiatives</a:t>
            </a:r>
          </a:p>
          <a:p>
            <a:r>
              <a:rPr lang="en-GB" altLang="ja-JP" i="0" dirty="0" smtClean="0"/>
              <a:t>EKUAL 23-25 May 2011 </a:t>
            </a:r>
            <a:r>
              <a:rPr lang="en-US" altLang="ja-JP" i="0" dirty="0" smtClean="0"/>
              <a:t>– screen </a:t>
            </a:r>
            <a:fld id="{D60016EF-5CEE-4005-917D-A763334446E7}" type="slidenum">
              <a:rPr lang="en-US" altLang="ja-JP" i="0" smtClean="0"/>
              <a:pPr/>
              <a:t>9</a:t>
            </a:fld>
            <a:endParaRPr lang="en-GB" i="0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0000"/>
            <a:ext cx="8208714" cy="539750"/>
          </a:xfrm>
          <a:noFill/>
          <a:ln/>
        </p:spPr>
        <p:txBody>
          <a:bodyPr/>
          <a:lstStyle/>
          <a:p>
            <a:r>
              <a:rPr lang="en-GB" dirty="0" smtClean="0"/>
              <a:t>T&amp;F is publishing more Turkish authors</a:t>
            </a:r>
            <a:endParaRPr lang="en-GB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0" y="1700808"/>
            <a:ext cx="4644008" cy="1584176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</p:spPr>
        <p:txBody>
          <a:bodyPr wrap="square" lIns="144000" tIns="144000" rIns="144000" bIns="144000" rtlCol="0" anchor="ctr" anchorCtr="0">
            <a:noAutofit/>
          </a:bodyPr>
          <a:lstStyle/>
          <a:p>
            <a:r>
              <a:rPr lang="en-GB" sz="2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T&amp;F published 7.1% of all Turkish research papers in 2010 – up from 3.6% in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NEW T&amp;F template">
  <a:themeElements>
    <a:clrScheme name="NEW T&amp;F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T&amp;F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T&amp;F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T&amp;F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&amp;F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&amp;F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&amp;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&amp;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&amp;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12856</TotalTime>
  <Words>2710</Words>
  <Application>Microsoft Office PowerPoint</Application>
  <PresentationFormat>On-screen Show (4:3)</PresentationFormat>
  <Paragraphs>263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NEW T&amp;F template</vt:lpstr>
      <vt:lpstr>Custom Design</vt:lpstr>
      <vt:lpstr>1_Custom Design</vt:lpstr>
      <vt:lpstr>Slide 1</vt:lpstr>
      <vt:lpstr>Who are we?</vt:lpstr>
      <vt:lpstr>Slide 3</vt:lpstr>
      <vt:lpstr>Turkish research output is growing fast</vt:lpstr>
      <vt:lpstr>What are Turkey’s research specialities?</vt:lpstr>
      <vt:lpstr>Quality matches regional competitors</vt:lpstr>
      <vt:lpstr>BUT trails emerging TIMS economies</vt:lpstr>
      <vt:lpstr>Slide 8</vt:lpstr>
      <vt:lpstr>T&amp;F is publishing more Turkish authors</vt:lpstr>
      <vt:lpstr>T&amp;F journals on Turkey and region</vt:lpstr>
      <vt:lpstr>T&amp;F journals with strong Turkish connection</vt:lpstr>
      <vt:lpstr>T&amp;F usage from Turkey, vs other countries</vt:lpstr>
      <vt:lpstr>Case study – readership of Energy Sources</vt:lpstr>
      <vt:lpstr>Slide 14</vt:lpstr>
      <vt:lpstr>The Taylor &amp; Francis publishing vision</vt:lpstr>
      <vt:lpstr>What do authors think of T&amp;F?</vt:lpstr>
      <vt:lpstr>How do our Production services compare?</vt:lpstr>
      <vt:lpstr>Continuous improvement of InformaWorld</vt:lpstr>
      <vt:lpstr>Moving towards Universal Access</vt:lpstr>
      <vt:lpstr>Earth Science FaceBook page</vt:lpstr>
      <vt:lpstr>Slide 21</vt:lpstr>
      <vt:lpstr>Slide 22</vt:lpstr>
      <vt:lpstr>Slide 23</vt:lpstr>
      <vt:lpstr>PE&amp;D – encouraging authors to share articles</vt:lpstr>
      <vt:lpstr>Slide 25</vt:lpstr>
      <vt:lpstr>The end product – huge usage growth</vt:lpstr>
      <vt:lpstr>Slide 27</vt:lpstr>
      <vt:lpstr>Co-publishing deals – mutual rewards</vt:lpstr>
      <vt:lpstr>UNISA Press – international subscriptions </vt:lpstr>
      <vt:lpstr>UNISA – online usage up 270% since 2007!</vt:lpstr>
      <vt:lpstr>How would you describe T&amp;F + Routledge?</vt:lpstr>
      <vt:lpstr>T&amp;F vs competitors – high quality publishing?</vt:lpstr>
      <vt:lpstr>T&amp;F vs competitors – aligned with community?</vt:lpstr>
      <vt:lpstr>Slide 34</vt:lpstr>
    </vt:vector>
  </TitlesOfParts>
  <Company>T &amp; F Informa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 Cookson</dc:creator>
  <cp:lastModifiedBy>AERTEN</cp:lastModifiedBy>
  <cp:revision>912</cp:revision>
  <dcterms:created xsi:type="dcterms:W3CDTF">2006-07-10T09:06:29Z</dcterms:created>
  <dcterms:modified xsi:type="dcterms:W3CDTF">2011-05-21T15:12:57Z</dcterms:modified>
</cp:coreProperties>
</file>