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675" r:id="rId2"/>
    <p:sldId id="659" r:id="rId3"/>
    <p:sldId id="621" r:id="rId4"/>
    <p:sldId id="676" r:id="rId5"/>
    <p:sldId id="625" r:id="rId6"/>
    <p:sldId id="620" r:id="rId7"/>
    <p:sldId id="632" r:id="rId8"/>
    <p:sldId id="631" r:id="rId9"/>
    <p:sldId id="633" r:id="rId10"/>
    <p:sldId id="634" r:id="rId11"/>
    <p:sldId id="629" r:id="rId12"/>
    <p:sldId id="630" r:id="rId13"/>
    <p:sldId id="651" r:id="rId14"/>
    <p:sldId id="652" r:id="rId15"/>
    <p:sldId id="660" r:id="rId16"/>
    <p:sldId id="677" r:id="rId17"/>
    <p:sldId id="653" r:id="rId18"/>
    <p:sldId id="654" r:id="rId19"/>
    <p:sldId id="678" r:id="rId20"/>
    <p:sldId id="662" r:id="rId21"/>
    <p:sldId id="622" r:id="rId22"/>
    <p:sldId id="635" r:id="rId23"/>
    <p:sldId id="636" r:id="rId24"/>
    <p:sldId id="623" r:id="rId25"/>
    <p:sldId id="657" r:id="rId26"/>
    <p:sldId id="658" r:id="rId27"/>
    <p:sldId id="640" r:id="rId28"/>
    <p:sldId id="641" r:id="rId29"/>
    <p:sldId id="642" r:id="rId30"/>
    <p:sldId id="637" r:id="rId31"/>
    <p:sldId id="661" r:id="rId32"/>
    <p:sldId id="638" r:id="rId33"/>
    <p:sldId id="655" r:id="rId34"/>
    <p:sldId id="639" r:id="rId35"/>
    <p:sldId id="643" r:id="rId36"/>
    <p:sldId id="647" r:id="rId37"/>
    <p:sldId id="648" r:id="rId38"/>
    <p:sldId id="656" r:id="rId39"/>
    <p:sldId id="649" r:id="rId40"/>
    <p:sldId id="663" r:id="rId41"/>
    <p:sldId id="674" r:id="rId42"/>
    <p:sldId id="673" r:id="rId43"/>
    <p:sldId id="672" r:id="rId44"/>
    <p:sldId id="664" r:id="rId45"/>
    <p:sldId id="667" r:id="rId46"/>
    <p:sldId id="668" r:id="rId47"/>
    <p:sldId id="669" r:id="rId48"/>
    <p:sldId id="671" r:id="rId49"/>
    <p:sldId id="650" r:id="rId50"/>
    <p:sldId id="645" r:id="rId51"/>
    <p:sldId id="646" r:id="rId52"/>
    <p:sldId id="679" r:id="rId53"/>
    <p:sldId id="644" r:id="rId54"/>
    <p:sldId id="619" r:id="rId55"/>
  </p:sldIdLst>
  <p:sldSz cx="9144000" cy="6858000" type="screen4x3"/>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S" initials="JA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36635"/>
    <a:srgbClr val="99CC00"/>
    <a:srgbClr val="92D050"/>
    <a:srgbClr val="05AF5A"/>
    <a:srgbClr val="669900"/>
    <a:srgbClr val="FFFFFF"/>
    <a:srgbClr val="00CC00"/>
    <a:srgbClr val="33CC33"/>
    <a:srgbClr val="B2B2B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73" autoAdjust="0"/>
    <p:restoredTop sz="72930" autoAdjust="0"/>
  </p:normalViewPr>
  <p:slideViewPr>
    <p:cSldViewPr>
      <p:cViewPr>
        <p:scale>
          <a:sx n="68" d="100"/>
          <a:sy n="68" d="100"/>
        </p:scale>
        <p:origin x="-876"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75" d="100"/>
          <a:sy n="75" d="100"/>
        </p:scale>
        <p:origin x="-1056" y="1434"/>
      </p:cViewPr>
      <p:guideLst>
        <p:guide orient="horz" pos="3127"/>
        <p:guide pos="2141"/>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E74697EA-A9EE-45F2-9CCD-FA7891529135}" type="datetimeFigureOut">
              <a:rPr lang="en-US" smtClean="0"/>
              <a:pPr/>
              <a:t>5/23/2011</a:t>
            </a:fld>
            <a:endParaRPr lang="en-US"/>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B180F0C8-AC6D-4AB0-8C2F-4FFD6221F12D}"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AC2D033-0F08-432A-8EE5-F307177707C6}" type="datetimeFigureOut">
              <a:rPr lang="en-US"/>
              <a:pPr>
                <a:defRPr/>
              </a:pPr>
              <a:t>5/23/2011</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764F6BA7-E59E-4FC9-9BCC-CE669187748D}"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Will the </a:t>
            </a:r>
            <a:endParaRPr lang="en-US" dirty="0"/>
          </a:p>
        </p:txBody>
      </p:sp>
      <p:sp>
        <p:nvSpPr>
          <p:cNvPr id="4" name="Slide Number Placeholder 3"/>
          <p:cNvSpPr>
            <a:spLocks noGrp="1"/>
          </p:cNvSpPr>
          <p:nvPr>
            <p:ph type="sldNum" sz="quarter" idx="10"/>
          </p:nvPr>
        </p:nvSpPr>
        <p:spPr/>
        <p:txBody>
          <a:bodyPr/>
          <a:lstStyle/>
          <a:p>
            <a:pPr>
              <a:defRPr/>
            </a:pPr>
            <a:fld id="{764F6BA7-E59E-4FC9-9BCC-CE669187748D}" type="slidenum">
              <a:rPr lang="en-GB" smtClean="0"/>
              <a:pPr>
                <a:defRPr/>
              </a:pPr>
              <a:t>2</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bwMode="auto">
          <a:noFill/>
          <a:ln>
            <a:solidFill>
              <a:srgbClr val="000000"/>
            </a:solidFill>
            <a:miter lim="800000"/>
            <a:headEnd/>
            <a:tailEnd/>
          </a:ln>
        </p:spPr>
      </p:sp>
      <p:sp>
        <p:nvSpPr>
          <p:cNvPr id="136194" name="Notes Placeholder 2"/>
          <p:cNvSpPr>
            <a:spLocks noGrp="1"/>
          </p:cNvSpPr>
          <p:nvPr>
            <p:ph type="body" idx="1"/>
          </p:nvPr>
        </p:nvSpPr>
        <p:spPr bwMode="auto">
          <a:noFill/>
        </p:spPr>
        <p:txBody>
          <a:bodyPr/>
          <a:lstStyle/>
          <a:p>
            <a:pPr>
              <a:spcBef>
                <a:spcPct val="0"/>
              </a:spcBef>
            </a:pPr>
            <a:r>
              <a:rPr lang="en-US" smtClean="0"/>
              <a:t>Today the world is open, this opennes is not just changing education and our lives</a:t>
            </a:r>
          </a:p>
        </p:txBody>
      </p:sp>
      <p:sp>
        <p:nvSpPr>
          <p:cNvPr id="1361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69BFD4B-FAEF-480C-A365-4B919200AEE6}" type="slidenum">
              <a:rPr lang="en-US">
                <a:solidFill>
                  <a:srgbClr val="000000"/>
                </a:solidFill>
                <a:latin typeface="Arial" pitchFamily="-123" charset="0"/>
                <a:ea typeface="ＭＳ Ｐゴシック" pitchFamily="-123" charset="-128"/>
                <a:cs typeface="ＭＳ Ｐゴシック" pitchFamily="-123" charset="-128"/>
              </a:rPr>
              <a:pPr/>
              <a:t>12</a:t>
            </a:fld>
            <a:endParaRPr lang="en-US">
              <a:solidFill>
                <a:srgbClr val="000000"/>
              </a:solidFill>
              <a:latin typeface="Arial" pitchFamily="-123" charset="0"/>
              <a:ea typeface="ＭＳ Ｐゴシック" pitchFamily="-123" charset="-128"/>
              <a:cs typeface="ＭＳ Ｐゴシック" pitchFamily="-123"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bwMode="auto">
          <a:noFill/>
          <a:ln>
            <a:solidFill>
              <a:srgbClr val="000000"/>
            </a:solidFill>
            <a:miter lim="800000"/>
            <a:headEnd/>
            <a:tailEnd/>
          </a:ln>
        </p:spPr>
      </p:sp>
      <p:sp>
        <p:nvSpPr>
          <p:cNvPr id="113666" name="Notes Placeholder 2"/>
          <p:cNvSpPr>
            <a:spLocks noGrp="1"/>
          </p:cNvSpPr>
          <p:nvPr>
            <p:ph type="body" idx="1"/>
          </p:nvPr>
        </p:nvSpPr>
        <p:spPr bwMode="auto">
          <a:noFill/>
        </p:spPr>
        <p:txBody>
          <a:bodyPr/>
          <a:lstStyle/>
          <a:p>
            <a:pPr>
              <a:spcBef>
                <a:spcPct val="0"/>
              </a:spcBef>
            </a:pPr>
            <a:r>
              <a:rPr lang="en-GB" smtClean="0"/>
              <a:t>With technology advances that we are seeing and changes that are happening he way that we are creating and consuming content, the books that we see in these shelfy eventually will be in our eraders</a:t>
            </a:r>
            <a:endParaRPr lang="en-US" smtClean="0"/>
          </a:p>
        </p:txBody>
      </p:sp>
      <p:sp>
        <p:nvSpPr>
          <p:cNvPr id="1136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61F6F3B-17FE-4FFE-8419-5D595132897B}" type="slidenum">
              <a:rPr lang="en-US">
                <a:latin typeface="Arial" pitchFamily="-123" charset="0"/>
                <a:ea typeface="ＭＳ Ｐゴシック" pitchFamily="-123" charset="-128"/>
                <a:cs typeface="ＭＳ Ｐゴシック" pitchFamily="-123" charset="-128"/>
              </a:rPr>
              <a:pPr/>
              <a:t>13</a:t>
            </a:fld>
            <a:endParaRPr lang="en-US">
              <a:latin typeface="Arial" pitchFamily="-123" charset="0"/>
              <a:ea typeface="ＭＳ Ｐゴシック" pitchFamily="-123" charset="-128"/>
              <a:cs typeface="ＭＳ Ｐゴシック" pitchFamily="-123"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noFill/>
          <a:ln>
            <a:solidFill>
              <a:srgbClr val="000000"/>
            </a:solidFill>
            <a:miter lim="800000"/>
            <a:headEnd/>
            <a:tailEnd/>
          </a:ln>
        </p:spPr>
      </p:sp>
      <p:sp>
        <p:nvSpPr>
          <p:cNvPr id="115714" name="Notes Placeholder 2"/>
          <p:cNvSpPr>
            <a:spLocks noGrp="1"/>
          </p:cNvSpPr>
          <p:nvPr>
            <p:ph type="body" idx="1"/>
          </p:nvPr>
        </p:nvSpPr>
        <p:spPr bwMode="auto">
          <a:noFill/>
        </p:spPr>
        <p:txBody>
          <a:bodyPr/>
          <a:lstStyle/>
          <a:p>
            <a:pPr>
              <a:spcBef>
                <a:spcPct val="0"/>
              </a:spcBef>
            </a:pPr>
            <a:endParaRPr lang="es-ES_tradnl" sz="2400">
              <a:latin typeface="Arial" pitchFamily="-123" charset="0"/>
            </a:endParaRPr>
          </a:p>
        </p:txBody>
      </p:sp>
      <p:sp>
        <p:nvSpPr>
          <p:cNvPr id="1157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96DEFD0-5B4A-4897-95D7-AE1343A82C82}" type="slidenum">
              <a:rPr lang="en-US">
                <a:latin typeface="Arial" pitchFamily="-123" charset="0"/>
                <a:ea typeface="ＭＳ Ｐゴシック" pitchFamily="-123" charset="-128"/>
                <a:cs typeface="ＭＳ Ｐゴシック" pitchFamily="-123" charset="-128"/>
              </a:rPr>
              <a:pPr/>
              <a:t>14</a:t>
            </a:fld>
            <a:endParaRPr lang="en-US">
              <a:latin typeface="Arial" pitchFamily="-123" charset="0"/>
              <a:ea typeface="ＭＳ Ｐゴシック" pitchFamily="-123" charset="-128"/>
              <a:cs typeface="ＭＳ Ｐゴシック" pitchFamily="-123"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noFill/>
          <a:ln>
            <a:solidFill>
              <a:srgbClr val="000000"/>
            </a:solidFill>
            <a:miter lim="800000"/>
            <a:headEnd/>
            <a:tailEnd/>
          </a:ln>
        </p:spPr>
      </p:sp>
      <p:sp>
        <p:nvSpPr>
          <p:cNvPr id="115714" name="Notes Placeholder 2"/>
          <p:cNvSpPr>
            <a:spLocks noGrp="1"/>
          </p:cNvSpPr>
          <p:nvPr>
            <p:ph type="body" idx="1"/>
          </p:nvPr>
        </p:nvSpPr>
        <p:spPr bwMode="auto">
          <a:noFill/>
        </p:spPr>
        <p:txBody>
          <a:bodyPr/>
          <a:lstStyle/>
          <a:p>
            <a:pPr>
              <a:spcBef>
                <a:spcPct val="0"/>
              </a:spcBef>
            </a:pPr>
            <a:endParaRPr lang="es-ES_tradnl" sz="2400">
              <a:latin typeface="Arial" pitchFamily="-123" charset="0"/>
            </a:endParaRPr>
          </a:p>
        </p:txBody>
      </p:sp>
      <p:sp>
        <p:nvSpPr>
          <p:cNvPr id="1157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96DEFD0-5B4A-4897-95D7-AE1343A82C82}" type="slidenum">
              <a:rPr lang="en-US">
                <a:latin typeface="Arial" pitchFamily="-123" charset="0"/>
                <a:ea typeface="ＭＳ Ｐゴシック" pitchFamily="-123" charset="-128"/>
                <a:cs typeface="ＭＳ Ｐゴシック" pitchFamily="-123" charset="-128"/>
              </a:rPr>
              <a:pPr/>
              <a:t>15</a:t>
            </a:fld>
            <a:endParaRPr lang="en-US">
              <a:latin typeface="Arial" pitchFamily="-123" charset="0"/>
              <a:ea typeface="ＭＳ Ｐゴシック" pitchFamily="-123" charset="-128"/>
              <a:cs typeface="ＭＳ Ｐゴシック" pitchFamily="-123"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sz="2400" smtClean="0">
              <a:latin typeface="Arial" pitchFamily="34" charset="0"/>
            </a:endParaRPr>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9E72AC-104F-477C-8CA6-AFE3DFFA5E2A}" type="slidenum">
              <a:rPr lang="en-US" smtClean="0">
                <a:latin typeface="Arial" pitchFamily="34" charset="0"/>
                <a:ea typeface="ＭＳ Ｐゴシック"/>
                <a:cs typeface="ＭＳ Ｐゴシック"/>
              </a:rPr>
              <a:pPr fontAlgn="base">
                <a:spcBef>
                  <a:spcPct val="0"/>
                </a:spcBef>
                <a:spcAft>
                  <a:spcPct val="0"/>
                </a:spcAft>
              </a:pPr>
              <a:t>16</a:t>
            </a:fld>
            <a:endParaRPr lang="en-US" smtClean="0">
              <a:latin typeface="Arial" pitchFamily="34" charset="0"/>
              <a:ea typeface="ＭＳ Ｐゴシック"/>
              <a:cs typeface="ＭＳ Ｐゴシック"/>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noFill/>
          <a:ln>
            <a:solidFill>
              <a:srgbClr val="000000"/>
            </a:solidFill>
            <a:miter lim="800000"/>
            <a:headEnd/>
            <a:tailEnd/>
          </a:ln>
        </p:spPr>
      </p:sp>
      <p:sp>
        <p:nvSpPr>
          <p:cNvPr id="27650" name="Rectangle 3"/>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800" kern="1200" dirty="0" smtClean="0">
                <a:solidFill>
                  <a:schemeClr val="tx1"/>
                </a:solidFill>
                <a:latin typeface="+mn-lt"/>
                <a:ea typeface="+mn-ea"/>
                <a:cs typeface="Arial" charset="0"/>
              </a:rPr>
              <a:t>It</a:t>
            </a:r>
            <a:r>
              <a:rPr lang="en-US" sz="800" kern="1200" baseline="0" dirty="0" smtClean="0">
                <a:solidFill>
                  <a:schemeClr val="tx1"/>
                </a:solidFill>
                <a:latin typeface="+mn-lt"/>
                <a:ea typeface="+mn-ea"/>
                <a:cs typeface="Arial" charset="0"/>
              </a:rPr>
              <a:t> has become almost a cliché that we suffer from information overload. There are too many journals, I can’t find what I need in this mountain of data. But look more closely at these comments and the problem isn’t too much information.</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800"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aseline="0" dirty="0" smtClean="0"/>
              <a:t>Early last year web luminary Clay </a:t>
            </a:r>
            <a:r>
              <a:rPr lang="en-US" sz="800" baseline="0" dirty="0" err="1" smtClean="0"/>
              <a:t>Shirky</a:t>
            </a:r>
            <a:r>
              <a:rPr lang="en-US" sz="800" baseline="0" dirty="0" smtClean="0"/>
              <a:t> coined another phrase with a talk he gave entitled “It’s not information overload, it’s filter failure.” The implication of this is that we need better ways to keep irrelevant information out. Is that what we’re seeing here? Is the solution to apply more filters to the information available, to keep out all the irrelevant information researchers don’t need so they have less to sift through?</a:t>
            </a:r>
            <a:endParaRPr lang="en-US" sz="800" dirty="0" smtClean="0"/>
          </a:p>
          <a:p>
            <a:pPr eaLnBrk="1" hangingPunct="1"/>
            <a:endParaRPr lang="en-US" sz="800" dirty="0" smtClean="0"/>
          </a:p>
          <a:p>
            <a:pPr eaLnBrk="1" hangingPunct="1"/>
            <a:r>
              <a:rPr lang="en-US" sz="800" dirty="0" smtClean="0"/>
              <a:t>There are many ways to do this but better filters aren’t the </a:t>
            </a:r>
            <a:r>
              <a:rPr lang="en-US" sz="800" baseline="0" dirty="0" smtClean="0"/>
              <a:t>only solution to the problem. Ask the researcher who is missing the one critical fact or insight he needs to have a breakthrough if he is suffering from having too much information. </a:t>
            </a:r>
          </a:p>
          <a:p>
            <a:pPr eaLnBrk="1" hangingPunct="1"/>
            <a:endParaRPr lang="en-US" sz="800" baseline="0"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Slide Image Placeholder 1"/>
          <p:cNvSpPr>
            <a:spLocks noGrp="1" noRot="1" noChangeAspect="1"/>
          </p:cNvSpPr>
          <p:nvPr>
            <p:ph type="sldImg"/>
          </p:nvPr>
        </p:nvSpPr>
        <p:spPr>
          <a:ln/>
        </p:spPr>
      </p:sp>
      <p:sp>
        <p:nvSpPr>
          <p:cNvPr id="579586" name="Notes Placeholder 2"/>
          <p:cNvSpPr>
            <a:spLocks noGrp="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Arial" charset="0"/>
              </a:rPr>
              <a:t>What is the stat</a:t>
            </a:r>
            <a:r>
              <a:rPr lang="en-US" sz="1200" kern="1200" baseline="0" dirty="0" smtClean="0">
                <a:solidFill>
                  <a:schemeClr val="tx1"/>
                </a:solidFill>
                <a:latin typeface="+mn-lt"/>
                <a:ea typeface="+mn-ea"/>
                <a:cs typeface="Arial" charset="0"/>
              </a:rPr>
              <a:t>e of research today? This statistic gets a lot of press because it exposes something that fundamentally just feels wrong - </a:t>
            </a:r>
            <a:r>
              <a:rPr lang="en-US" baseline="0" dirty="0" smtClean="0"/>
              <a:t>the average researchers still spends more time gathering information than actually doing science. We are in the second decade of the mass internet, virtually all the information a researcher could need is online and available through specialized databases or the wider web, we have incredibly powerful and intelligent search software combined with instant online access to most information, and yet this secondary task still occupies more time than the actual practice of science for most researchers. Why is this?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p:txBody>
      </p:sp>
      <p:sp>
        <p:nvSpPr>
          <p:cNvPr id="579587" name="Slide Number Placeholder 3"/>
          <p:cNvSpPr>
            <a:spLocks noGrp="1"/>
          </p:cNvSpPr>
          <p:nvPr>
            <p:ph type="sldNum" sz="quarter" idx="5"/>
          </p:nvPr>
        </p:nvSpPr>
        <p:spPr>
          <a:noFill/>
        </p:spPr>
        <p:txBody>
          <a:bodyPr/>
          <a:lstStyle/>
          <a:p>
            <a:fld id="{EA2169A7-21AC-4B70-ADF4-260A15AC6177}" type="slidenum">
              <a:rPr lang="en-GB" smtClean="0">
                <a:solidFill>
                  <a:prstClr val="black"/>
                </a:solidFill>
              </a:rPr>
              <a:pPr/>
              <a:t>18</a:t>
            </a:fld>
            <a:endParaRPr lang="en-GB" smtClean="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cs typeface="Arial" pitchFamily="34" charset="0"/>
              </a:rPr>
              <a:t>What is the state of research today? This statistic gets a lot of press because it exposes something that fundamentally just feels wrong - </a:t>
            </a:r>
            <a:r>
              <a:rPr lang="en-US" smtClean="0"/>
              <a:t>the average researchers still spends more time gathering information than actually doing science. We are in the second decade of the mass internet, virtually all the information a researcher could need is online and available through specialized databases or the wider web, we have incredibly powerful and intelligent search software combined with instant online access to most information, and yet this secondary task still occupies more time than the actual practice of science for most researchers. Why is this?</a:t>
            </a:r>
          </a:p>
          <a:p>
            <a:pPr eaLnBrk="1" hangingPunct="1"/>
            <a:endParaRPr lang="en-US" smtClean="0"/>
          </a:p>
        </p:txBody>
      </p:sp>
      <p:sp>
        <p:nvSpPr>
          <p:cNvPr id="579587" name="Slide Number Placeholder 3"/>
          <p:cNvSpPr>
            <a:spLocks noGrp="1"/>
          </p:cNvSpPr>
          <p:nvPr>
            <p:ph type="sldNum" sz="quarter" idx="5"/>
          </p:nvPr>
        </p:nvSpPr>
        <p:spPr/>
        <p:txBody>
          <a:bodyPr/>
          <a:lstStyle/>
          <a:p>
            <a:pPr>
              <a:defRPr/>
            </a:pPr>
            <a:fld id="{3A927724-4322-4471-B369-DCCFFD79A6BE}" type="slidenum">
              <a:rPr lang="en-GB" smtClean="0">
                <a:solidFill>
                  <a:prstClr val="black"/>
                </a:solidFill>
              </a:rPr>
              <a:pPr>
                <a:defRPr/>
              </a:pPr>
              <a:t>19</a:t>
            </a:fld>
            <a:endParaRPr lang="en-GB" smtClean="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a:lstStyle/>
          <a:p>
            <a:pPr>
              <a:spcBef>
                <a:spcPct val="0"/>
              </a:spcBef>
            </a:pPr>
            <a:r>
              <a:rPr lang="en-GB" smtClean="0"/>
              <a:t>We like it or not the world is changing</a:t>
            </a:r>
            <a:endParaRPr lang="en-US" smtClean="0"/>
          </a:p>
        </p:txBody>
      </p:sp>
      <p:sp>
        <p:nvSpPr>
          <p:cNvPr id="931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54AA945-B5BD-4BC4-9840-491C09FE2234}" type="slidenum">
              <a:rPr lang="en-US">
                <a:latin typeface="Arial" pitchFamily="-123" charset="0"/>
                <a:ea typeface="ＭＳ Ｐゴシック" pitchFamily="-123" charset="-128"/>
                <a:cs typeface="ＭＳ Ｐゴシック" pitchFamily="-123" charset="-128"/>
              </a:rPr>
              <a:pPr/>
              <a:t>21</a:t>
            </a:fld>
            <a:endParaRPr lang="en-US">
              <a:latin typeface="Arial" pitchFamily="-123" charset="0"/>
              <a:ea typeface="ＭＳ Ｐゴシック" pitchFamily="-123" charset="-128"/>
              <a:cs typeface="ＭＳ Ｐゴシック" pitchFamily="-123"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Image Placeholder 1"/>
          <p:cNvSpPr>
            <a:spLocks noGrp="1" noRot="1" noChangeAspect="1"/>
          </p:cNvSpPr>
          <p:nvPr>
            <p:ph type="sldImg"/>
          </p:nvPr>
        </p:nvSpPr>
        <p:spPr bwMode="auto">
          <a:noFill/>
          <a:ln>
            <a:solidFill>
              <a:srgbClr val="000000"/>
            </a:solidFill>
            <a:miter lim="800000"/>
            <a:headEnd/>
            <a:tailEnd/>
          </a:ln>
        </p:spPr>
      </p:sp>
      <p:sp>
        <p:nvSpPr>
          <p:cNvPr id="182274" name="Notes Placeholder 2"/>
          <p:cNvSpPr>
            <a:spLocks noGrp="1"/>
          </p:cNvSpPr>
          <p:nvPr>
            <p:ph type="body" idx="1"/>
          </p:nvPr>
        </p:nvSpPr>
        <p:spPr bwMode="auto">
          <a:noFill/>
        </p:spPr>
        <p:txBody>
          <a:bodyPr/>
          <a:lstStyle/>
          <a:p>
            <a:pPr>
              <a:spcBef>
                <a:spcPct val="0"/>
              </a:spcBef>
            </a:pPr>
            <a:r>
              <a:rPr lang="en-GB" smtClean="0"/>
              <a:t>When we are changing we should not never and never forget </a:t>
            </a:r>
            <a:endParaRPr lang="en-US" smtClean="0"/>
          </a:p>
        </p:txBody>
      </p:sp>
      <p:sp>
        <p:nvSpPr>
          <p:cNvPr id="1822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A13602E-B305-4F7A-884E-6417365B38EE}" type="slidenum">
              <a:rPr lang="en-US">
                <a:latin typeface="Arial" pitchFamily="-123" charset="0"/>
                <a:ea typeface="ＭＳ Ｐゴシック" pitchFamily="-123" charset="-128"/>
                <a:cs typeface="ＭＳ Ｐゴシック" pitchFamily="-123" charset="-128"/>
              </a:rPr>
              <a:pPr/>
              <a:t>23</a:t>
            </a:fld>
            <a:endParaRPr lang="en-US">
              <a:latin typeface="Arial" pitchFamily="-123" charset="0"/>
              <a:ea typeface="ＭＳ Ｐゴシック" pitchFamily="-123" charset="-128"/>
              <a:cs typeface="ＭＳ Ｐゴシック" pitchFamily="-123"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a:lstStyle/>
          <a:p>
            <a:pPr>
              <a:spcBef>
                <a:spcPct val="0"/>
              </a:spcBef>
            </a:pPr>
            <a:endParaRPr lang="en-US" dirty="0" smtClean="0"/>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7183EA-9442-4D90-AF66-8785BB784AC8}" type="slidenum">
              <a:rPr lang="en-US">
                <a:latin typeface="Arial" pitchFamily="-123" charset="0"/>
                <a:ea typeface="ＭＳ Ｐゴシック" pitchFamily="-123" charset="-128"/>
                <a:cs typeface="ＭＳ Ｐゴシック" pitchFamily="-123" charset="-128"/>
              </a:rPr>
              <a:pPr/>
              <a:t>3</a:t>
            </a:fld>
            <a:endParaRPr lang="en-US">
              <a:latin typeface="Arial" pitchFamily="-123" charset="0"/>
              <a:ea typeface="ＭＳ Ｐゴシック" pitchFamily="-123" charset="-128"/>
              <a:cs typeface="ＭＳ Ｐゴシック" pitchFamily="-123"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p:spPr>
      </p:sp>
      <p:sp>
        <p:nvSpPr>
          <p:cNvPr id="95234" name="Notes Placeholder 2"/>
          <p:cNvSpPr>
            <a:spLocks noGrp="1"/>
          </p:cNvSpPr>
          <p:nvPr>
            <p:ph type="body" idx="1"/>
          </p:nvPr>
        </p:nvSpPr>
        <p:spPr bwMode="auto">
          <a:noFill/>
        </p:spPr>
        <p:txBody>
          <a:bodyPr/>
          <a:lstStyle/>
          <a:p>
            <a:pPr>
              <a:spcBef>
                <a:spcPct val="0"/>
              </a:spcBef>
            </a:pPr>
            <a:endParaRPr lang="en-US" dirty="0" smtClean="0"/>
          </a:p>
        </p:txBody>
      </p:sp>
      <p:sp>
        <p:nvSpPr>
          <p:cNvPr id="952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A7AC180-738A-41AF-A798-CA0433A43241}" type="slidenum">
              <a:rPr lang="en-US">
                <a:latin typeface="Arial" pitchFamily="-123" charset="0"/>
                <a:ea typeface="ＭＳ Ｐゴシック" pitchFamily="-123" charset="-128"/>
                <a:cs typeface="ＭＳ Ｐゴシック" pitchFamily="-123" charset="-128"/>
              </a:rPr>
              <a:pPr/>
              <a:t>24</a:t>
            </a:fld>
            <a:endParaRPr lang="en-US">
              <a:latin typeface="Arial" pitchFamily="-123" charset="0"/>
              <a:ea typeface="ＭＳ Ｐゴシック" pitchFamily="-123" charset="-128"/>
              <a:cs typeface="ＭＳ Ｐゴシック" pitchFamily="-123"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mn-lt"/>
                <a:ea typeface="+mn-ea"/>
                <a:cs typeface="+mn-cs"/>
              </a:rPr>
              <a:t>Facebook</a:t>
            </a:r>
            <a:r>
              <a:rPr lang="en-US" sz="1200" kern="1200" dirty="0" smtClean="0">
                <a:solidFill>
                  <a:schemeClr val="tx1"/>
                </a:solidFill>
                <a:latin typeface="+mn-lt"/>
                <a:ea typeface="+mn-ea"/>
                <a:cs typeface="+mn-cs"/>
              </a:rPr>
              <a:t> – the base application is social networking, the experience is enhanced and enriched by applications that use that data. </a:t>
            </a:r>
            <a:endParaRPr lang="en-US" dirty="0"/>
          </a:p>
        </p:txBody>
      </p:sp>
      <p:sp>
        <p:nvSpPr>
          <p:cNvPr id="4" name="Slide Number Placeholder 3"/>
          <p:cNvSpPr>
            <a:spLocks noGrp="1"/>
          </p:cNvSpPr>
          <p:nvPr>
            <p:ph type="sldNum" sz="quarter" idx="10"/>
          </p:nvPr>
        </p:nvSpPr>
        <p:spPr/>
        <p:txBody>
          <a:bodyPr/>
          <a:lstStyle/>
          <a:p>
            <a:pPr>
              <a:defRPr/>
            </a:pPr>
            <a:fld id="{764F6BA7-E59E-4FC9-9BCC-CE669187748D}" type="slidenum">
              <a:rPr lang="en-GB" smtClean="0"/>
              <a:pPr>
                <a:defRPr/>
              </a:pPr>
              <a:t>25</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LinkedIn is also moving this direction.</a:t>
            </a:r>
            <a:endParaRPr lang="en-US" dirty="0"/>
          </a:p>
        </p:txBody>
      </p:sp>
      <p:sp>
        <p:nvSpPr>
          <p:cNvPr id="4" name="Slide Number Placeholder 3"/>
          <p:cNvSpPr>
            <a:spLocks noGrp="1"/>
          </p:cNvSpPr>
          <p:nvPr>
            <p:ph type="sldNum" sz="quarter" idx="10"/>
          </p:nvPr>
        </p:nvSpPr>
        <p:spPr/>
        <p:txBody>
          <a:bodyPr/>
          <a:lstStyle/>
          <a:p>
            <a:pPr>
              <a:defRPr/>
            </a:pPr>
            <a:fld id="{764F6BA7-E59E-4FC9-9BCC-CE669187748D}" type="slidenum">
              <a:rPr lang="en-GB" smtClean="0"/>
              <a:pPr>
                <a:defRPr/>
              </a:pPr>
              <a:t>26</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bwMode="auto">
          <a:noFill/>
          <a:ln>
            <a:solidFill>
              <a:srgbClr val="000000"/>
            </a:solidFill>
            <a:miter lim="800000"/>
            <a:headEnd/>
            <a:tailEnd/>
          </a:ln>
        </p:spPr>
      </p:sp>
      <p:sp>
        <p:nvSpPr>
          <p:cNvPr id="128002" name="Notes Placeholder 2"/>
          <p:cNvSpPr>
            <a:spLocks noGrp="1"/>
          </p:cNvSpPr>
          <p:nvPr>
            <p:ph type="body" idx="1"/>
          </p:nvPr>
        </p:nvSpPr>
        <p:spPr bwMode="auto">
          <a:noFill/>
        </p:spPr>
        <p:txBody>
          <a:bodyPr/>
          <a:lstStyle/>
          <a:p>
            <a:pPr>
              <a:spcBef>
                <a:spcPct val="0"/>
              </a:spcBef>
            </a:pPr>
            <a:r>
              <a:rPr lang="en-GB" smtClean="0"/>
              <a:t>and its applications, solutions that are helping us to be more productive</a:t>
            </a:r>
            <a:endParaRPr lang="en-US" smtClean="0"/>
          </a:p>
        </p:txBody>
      </p:sp>
      <p:sp>
        <p:nvSpPr>
          <p:cNvPr id="1280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8115137-ED82-46A0-B671-0354D5CBA111}" type="slidenum">
              <a:rPr lang="en-US">
                <a:latin typeface="Arial" pitchFamily="-123" charset="0"/>
                <a:ea typeface="ＭＳ Ｐゴシック" pitchFamily="-123" charset="-128"/>
                <a:cs typeface="ＭＳ Ｐゴシック" pitchFamily="-123" charset="-128"/>
              </a:rPr>
              <a:pPr/>
              <a:t>27</a:t>
            </a:fld>
            <a:endParaRPr lang="en-US">
              <a:latin typeface="Arial" pitchFamily="-123" charset="0"/>
              <a:ea typeface="ＭＳ Ｐゴシック" pitchFamily="-123" charset="-128"/>
              <a:cs typeface="ＭＳ Ｐゴシック" pitchFamily="-123"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p:cNvSpPr>
          <p:nvPr>
            <p:ph type="sldImg"/>
          </p:nvPr>
        </p:nvSpPr>
        <p:spPr bwMode="auto">
          <a:noFill/>
          <a:ln>
            <a:solidFill>
              <a:srgbClr val="000000"/>
            </a:solidFill>
            <a:miter lim="800000"/>
            <a:headEnd/>
            <a:tailEnd/>
          </a:ln>
        </p:spPr>
      </p:sp>
      <p:sp>
        <p:nvSpPr>
          <p:cNvPr id="130050" name="Notes Placeholder 2"/>
          <p:cNvSpPr>
            <a:spLocks noGrp="1"/>
          </p:cNvSpPr>
          <p:nvPr>
            <p:ph type="body" idx="1"/>
          </p:nvPr>
        </p:nvSpPr>
        <p:spPr bwMode="auto">
          <a:noFill/>
        </p:spPr>
        <p:txBody>
          <a:bodyPr/>
          <a:lstStyle/>
          <a:p>
            <a:pPr>
              <a:spcBef>
                <a:spcPct val="0"/>
              </a:spcBef>
            </a:pPr>
            <a:r>
              <a:rPr lang="en-GB" smtClean="0"/>
              <a:t>From mobile to web we have started using these apps to enhance our productivity.</a:t>
            </a:r>
            <a:endParaRPr lang="en-US" smtClean="0"/>
          </a:p>
        </p:txBody>
      </p:sp>
      <p:sp>
        <p:nvSpPr>
          <p:cNvPr id="1300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A282E25-2E23-44E8-ABBB-B46B02285B9D}" type="slidenum">
              <a:rPr lang="en-US">
                <a:latin typeface="Arial" pitchFamily="-123" charset="0"/>
                <a:ea typeface="ＭＳ Ｐゴシック" pitchFamily="-123" charset="-128"/>
                <a:cs typeface="ＭＳ Ｐゴシック" pitchFamily="-123" charset="-128"/>
              </a:rPr>
              <a:pPr/>
              <a:t>28</a:t>
            </a:fld>
            <a:endParaRPr lang="en-US">
              <a:latin typeface="Arial" pitchFamily="-123" charset="0"/>
              <a:ea typeface="ＭＳ Ｐゴシック" pitchFamily="-123" charset="-128"/>
              <a:cs typeface="ＭＳ Ｐゴシック" pitchFamily="-123"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bwMode="auto">
          <a:noFill/>
          <a:ln>
            <a:solidFill>
              <a:srgbClr val="000000"/>
            </a:solidFill>
            <a:miter lim="800000"/>
            <a:headEnd/>
            <a:tailEnd/>
          </a:ln>
        </p:spPr>
      </p:sp>
      <p:sp>
        <p:nvSpPr>
          <p:cNvPr id="132098" name="Notes Placeholder 2"/>
          <p:cNvSpPr>
            <a:spLocks noGrp="1"/>
          </p:cNvSpPr>
          <p:nvPr>
            <p:ph type="body" idx="1"/>
          </p:nvPr>
        </p:nvSpPr>
        <p:spPr bwMode="auto">
          <a:noFill/>
        </p:spPr>
        <p:txBody>
          <a:bodyPr/>
          <a:lstStyle/>
          <a:p>
            <a:pPr>
              <a:spcBef>
                <a:spcPct val="0"/>
              </a:spcBef>
            </a:pPr>
            <a:r>
              <a:rPr lang="en-GB" smtClean="0"/>
              <a:t>And apps are getting into our DNAs</a:t>
            </a:r>
            <a:endParaRPr lang="en-US" smtClean="0"/>
          </a:p>
        </p:txBody>
      </p:sp>
      <p:sp>
        <p:nvSpPr>
          <p:cNvPr id="1320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2FF23C-3819-494C-A3B4-4AD431298A44}" type="slidenum">
              <a:rPr lang="en-US">
                <a:latin typeface="Arial" pitchFamily="-123" charset="0"/>
                <a:ea typeface="ＭＳ Ｐゴシック" pitchFamily="-123" charset="-128"/>
                <a:cs typeface="ＭＳ Ｐゴシック" pitchFamily="-123" charset="-128"/>
              </a:rPr>
              <a:pPr/>
              <a:t>29</a:t>
            </a:fld>
            <a:endParaRPr lang="en-US">
              <a:latin typeface="Arial" pitchFamily="-123" charset="0"/>
              <a:ea typeface="ＭＳ Ｐゴシック" pitchFamily="-123" charset="-128"/>
              <a:cs typeface="ＭＳ Ｐゴシック" pitchFamily="-123"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Slide Image Placeholder 1"/>
          <p:cNvSpPr>
            <a:spLocks noGrp="1" noRot="1" noChangeAspect="1"/>
          </p:cNvSpPr>
          <p:nvPr>
            <p:ph type="sldImg"/>
          </p:nvPr>
        </p:nvSpPr>
        <p:spPr bwMode="auto">
          <a:noFill/>
          <a:ln>
            <a:solidFill>
              <a:srgbClr val="000000"/>
            </a:solidFill>
            <a:miter lim="800000"/>
            <a:headEnd/>
            <a:tailEnd/>
          </a:ln>
        </p:spPr>
      </p:sp>
      <p:sp>
        <p:nvSpPr>
          <p:cNvPr id="190466" name="Notes Placeholder 2"/>
          <p:cNvSpPr>
            <a:spLocks noGrp="1"/>
          </p:cNvSpPr>
          <p:nvPr>
            <p:ph type="body" idx="1"/>
          </p:nvPr>
        </p:nvSpPr>
        <p:spPr bwMode="auto">
          <a:noFill/>
        </p:spPr>
        <p:txBody>
          <a:bodyPr/>
          <a:lstStyle/>
          <a:p>
            <a:pPr>
              <a:spcBef>
                <a:spcPct val="0"/>
              </a:spcBef>
            </a:pPr>
            <a:r>
              <a:rPr lang="en-GB" smtClean="0"/>
              <a:t>we have opened our doors to our garden, and we invited the community in</a:t>
            </a:r>
            <a:endParaRPr lang="en-US" smtClean="0"/>
          </a:p>
        </p:txBody>
      </p:sp>
      <p:sp>
        <p:nvSpPr>
          <p:cNvPr id="190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463AF77-96F4-4C2D-B52B-6D3D141CEB8F}" type="slidenum">
              <a:rPr lang="en-US">
                <a:latin typeface="Arial" pitchFamily="-123" charset="0"/>
                <a:ea typeface="ＭＳ Ｐゴシック" pitchFamily="-123" charset="-128"/>
                <a:cs typeface="ＭＳ Ｐゴシック" pitchFamily="-123" charset="-128"/>
              </a:rPr>
              <a:pPr/>
              <a:t>30</a:t>
            </a:fld>
            <a:endParaRPr lang="en-US">
              <a:latin typeface="Arial" pitchFamily="-123" charset="0"/>
              <a:ea typeface="ＭＳ Ｐゴシック" pitchFamily="-123" charset="-128"/>
              <a:cs typeface="ＭＳ Ｐゴシック" pitchFamily="-123"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Slide Image Placeholder 1"/>
          <p:cNvSpPr>
            <a:spLocks noGrp="1" noRot="1" noChangeAspect="1"/>
          </p:cNvSpPr>
          <p:nvPr>
            <p:ph type="sldImg"/>
          </p:nvPr>
        </p:nvSpPr>
        <p:spPr bwMode="auto">
          <a:noFill/>
          <a:ln>
            <a:solidFill>
              <a:srgbClr val="000000"/>
            </a:solidFill>
            <a:miter lim="800000"/>
            <a:headEnd/>
            <a:tailEnd/>
          </a:ln>
        </p:spPr>
      </p:sp>
      <p:sp>
        <p:nvSpPr>
          <p:cNvPr id="190466" name="Notes Placeholder 2"/>
          <p:cNvSpPr>
            <a:spLocks noGrp="1"/>
          </p:cNvSpPr>
          <p:nvPr>
            <p:ph type="body" idx="1"/>
          </p:nvPr>
        </p:nvSpPr>
        <p:spPr bwMode="auto">
          <a:noFill/>
        </p:spPr>
        <p:txBody>
          <a:bodyPr/>
          <a:lstStyle/>
          <a:p>
            <a:pPr>
              <a:spcBef>
                <a:spcPct val="0"/>
              </a:spcBef>
            </a:pPr>
            <a:r>
              <a:rPr lang="en-GB" smtClean="0"/>
              <a:t>we have opened our doors to our garden, and we invited the community in</a:t>
            </a:r>
            <a:endParaRPr lang="en-US" smtClean="0"/>
          </a:p>
        </p:txBody>
      </p:sp>
      <p:sp>
        <p:nvSpPr>
          <p:cNvPr id="190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463AF77-96F4-4C2D-B52B-6D3D141CEB8F}" type="slidenum">
              <a:rPr lang="en-US">
                <a:latin typeface="Arial" pitchFamily="-123" charset="0"/>
                <a:ea typeface="ＭＳ Ｐゴシック" pitchFamily="-123" charset="-128"/>
                <a:cs typeface="ＭＳ Ｐゴシック" pitchFamily="-123" charset="-128"/>
              </a:rPr>
              <a:pPr/>
              <a:t>31</a:t>
            </a:fld>
            <a:endParaRPr lang="en-US">
              <a:latin typeface="Arial" pitchFamily="-123" charset="0"/>
              <a:ea typeface="ＭＳ Ｐゴシック" pitchFamily="-123" charset="-128"/>
              <a:cs typeface="ＭＳ Ｐゴシック" pitchFamily="-123"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Slide Image Placeholder 1"/>
          <p:cNvSpPr>
            <a:spLocks noGrp="1" noRot="1" noChangeAspect="1"/>
          </p:cNvSpPr>
          <p:nvPr>
            <p:ph type="sldImg"/>
          </p:nvPr>
        </p:nvSpPr>
        <p:spPr bwMode="auto">
          <a:noFill/>
          <a:ln>
            <a:solidFill>
              <a:srgbClr val="000000"/>
            </a:solidFill>
            <a:miter lim="800000"/>
            <a:headEnd/>
            <a:tailEnd/>
          </a:ln>
        </p:spPr>
      </p:sp>
      <p:sp>
        <p:nvSpPr>
          <p:cNvPr id="192514" name="Notes Placeholder 2"/>
          <p:cNvSpPr>
            <a:spLocks noGrp="1"/>
          </p:cNvSpPr>
          <p:nvPr>
            <p:ph type="body" idx="1"/>
          </p:nvPr>
        </p:nvSpPr>
        <p:spPr bwMode="auto">
          <a:noFill/>
        </p:spPr>
        <p:txBody>
          <a:bodyPr/>
          <a:lstStyle/>
          <a:p>
            <a:pPr>
              <a:spcBef>
                <a:spcPct val="0"/>
              </a:spcBef>
            </a:pPr>
            <a:r>
              <a:rPr lang="en-GB" smtClean="0"/>
              <a:t>To the network of scientist, developers and librarians and we are telling them we want </a:t>
            </a:r>
            <a:r>
              <a:rPr lang="en-GB" sz="1400" b="1" smtClean="0"/>
              <a:t>to collaborate with you and create a trusted relationship </a:t>
            </a:r>
            <a:r>
              <a:rPr lang="en-GB" smtClean="0"/>
              <a:t>with you, </a:t>
            </a:r>
            <a:endParaRPr lang="en-US" smtClean="0"/>
          </a:p>
        </p:txBody>
      </p:sp>
      <p:sp>
        <p:nvSpPr>
          <p:cNvPr id="1925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881ECE6-3490-4568-B3FB-88AC683B0EB6}" type="slidenum">
              <a:rPr lang="en-US">
                <a:latin typeface="Arial" pitchFamily="-123" charset="0"/>
                <a:ea typeface="ＭＳ Ｐゴシック" pitchFamily="-123" charset="-128"/>
                <a:cs typeface="ＭＳ Ｐゴシック" pitchFamily="-123" charset="-128"/>
              </a:rPr>
              <a:pPr/>
              <a:t>32</a:t>
            </a:fld>
            <a:endParaRPr lang="en-US">
              <a:latin typeface="Arial" pitchFamily="-123" charset="0"/>
              <a:ea typeface="ＭＳ Ｐゴシック" pitchFamily="-123" charset="-128"/>
              <a:cs typeface="ＭＳ Ｐゴシック" pitchFamily="-123"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What is an open platform?</a:t>
            </a:r>
          </a:p>
          <a:p>
            <a:r>
              <a:rPr lang="en-US" sz="1200" kern="1200" dirty="0" smtClean="0">
                <a:solidFill>
                  <a:schemeClr val="tx1"/>
                </a:solidFill>
                <a:latin typeface="+mn-lt"/>
                <a:ea typeface="+mn-ea"/>
                <a:cs typeface="+mn-cs"/>
              </a:rPr>
              <a:t>- First of all, what is this word platform? A platform is essentially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 word for a program</a:t>
            </a:r>
            <a:r>
              <a:rPr lang="en-US" sz="1200" kern="1200" baseline="0" dirty="0" smtClean="0">
                <a:solidFill>
                  <a:schemeClr val="tx1"/>
                </a:solidFill>
                <a:latin typeface="+mn-lt"/>
                <a:ea typeface="+mn-ea"/>
                <a:cs typeface="+mn-cs"/>
              </a:rPr>
              <a:t> which allows other programs to run on top of it. An </a:t>
            </a:r>
            <a:r>
              <a:rPr lang="en-US" sz="1200" kern="1200" dirty="0" smtClean="0">
                <a:solidFill>
                  <a:schemeClr val="tx1"/>
                </a:solidFill>
                <a:latin typeface="+mn-lt"/>
                <a:ea typeface="+mn-ea"/>
                <a:cs typeface="+mn-cs"/>
              </a:rPr>
              <a:t>open platform is a platform means that someone other than the owner of the platform can modify or add to the platform without changing the actual platform software, by writing programs that plug into the platform.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is generally done through </a:t>
            </a:r>
            <a:r>
              <a:rPr lang="en-US" sz="1200" kern="1200" dirty="0" err="1" smtClean="0">
                <a:solidFill>
                  <a:schemeClr val="tx1"/>
                </a:solidFill>
                <a:latin typeface="+mn-lt"/>
                <a:ea typeface="+mn-ea"/>
                <a:cs typeface="+mn-cs"/>
              </a:rPr>
              <a:t>api's</a:t>
            </a:r>
            <a:r>
              <a:rPr lang="en-US" sz="1200" kern="1200" dirty="0" smtClean="0">
                <a:solidFill>
                  <a:schemeClr val="tx1"/>
                </a:solidFill>
                <a:latin typeface="+mn-lt"/>
                <a:ea typeface="+mn-ea"/>
                <a:cs typeface="+mn-cs"/>
              </a:rPr>
              <a:t>, which are really just ways for programs to talk to one another. An open platform generally will have a base layer of functionality, usually composed of something people find useful on its own. On top or alongside of that is a framework that acts as a stage for other programs written by other people (developers) to run alongside the base program, and maybe also interact with it.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Apart from allowing other programs to plug into the base platform, the framework may also provide those other programs with data via </a:t>
            </a:r>
            <a:r>
              <a:rPr lang="en-US" sz="1200" kern="1200" dirty="0" err="1" smtClean="0">
                <a:solidFill>
                  <a:schemeClr val="tx1"/>
                </a:solidFill>
                <a:latin typeface="+mn-lt"/>
                <a:ea typeface="+mn-ea"/>
                <a:cs typeface="+mn-cs"/>
              </a:rPr>
              <a:t>api's</a:t>
            </a:r>
            <a:r>
              <a:rPr lang="en-US" sz="1200" kern="1200" dirty="0" smtClean="0">
                <a:solidFill>
                  <a:schemeClr val="tx1"/>
                </a:solidFill>
                <a:latin typeface="+mn-lt"/>
                <a:ea typeface="+mn-ea"/>
                <a:cs typeface="+mn-cs"/>
              </a:rPr>
              <a:t>. In the case of the </a:t>
            </a:r>
            <a:r>
              <a:rPr lang="en-US" sz="1200" kern="1200" dirty="0" err="1" smtClean="0">
                <a:solidFill>
                  <a:schemeClr val="tx1"/>
                </a:solidFill>
                <a:latin typeface="+mn-lt"/>
                <a:ea typeface="+mn-ea"/>
                <a:cs typeface="+mn-cs"/>
              </a:rPr>
              <a:t>iphone</a:t>
            </a:r>
            <a:r>
              <a:rPr lang="en-US" sz="1200" kern="1200" dirty="0" smtClean="0">
                <a:solidFill>
                  <a:schemeClr val="tx1"/>
                </a:solidFill>
                <a:latin typeface="+mn-lt"/>
                <a:ea typeface="+mn-ea"/>
                <a:cs typeface="+mn-cs"/>
              </a:rPr>
              <a:t>, there is input data like sounds coming into the </a:t>
            </a:r>
            <a:r>
              <a:rPr lang="en-US" sz="1200" kern="1200" dirty="0" err="1" smtClean="0">
                <a:solidFill>
                  <a:schemeClr val="tx1"/>
                </a:solidFill>
                <a:latin typeface="+mn-lt"/>
                <a:ea typeface="+mn-ea"/>
                <a:cs typeface="+mn-cs"/>
              </a:rPr>
              <a:t>mic</a:t>
            </a:r>
            <a:r>
              <a:rPr lang="en-US" sz="1200" kern="1200" dirty="0" smtClean="0">
                <a:solidFill>
                  <a:schemeClr val="tx1"/>
                </a:solidFill>
                <a:latin typeface="+mn-lt"/>
                <a:ea typeface="+mn-ea"/>
                <a:cs typeface="+mn-cs"/>
              </a:rPr>
              <a:t>, or the viewfinder image, or the </a:t>
            </a:r>
            <a:r>
              <a:rPr lang="en-US" sz="1200" kern="1200" dirty="0" err="1" smtClean="0">
                <a:solidFill>
                  <a:schemeClr val="tx1"/>
                </a:solidFill>
                <a:latin typeface="+mn-lt"/>
                <a:ea typeface="+mn-ea"/>
                <a:cs typeface="+mn-cs"/>
              </a:rPr>
              <a:t>gps</a:t>
            </a:r>
            <a:r>
              <a:rPr lang="en-US" sz="1200" kern="1200" dirty="0" smtClean="0">
                <a:solidFill>
                  <a:schemeClr val="tx1"/>
                </a:solidFill>
                <a:latin typeface="+mn-lt"/>
                <a:ea typeface="+mn-ea"/>
                <a:cs typeface="+mn-cs"/>
              </a:rPr>
              <a:t> location of the phone. On </a:t>
            </a:r>
            <a:r>
              <a:rPr lang="en-US" sz="1200" kern="1200" dirty="0" err="1" smtClean="0">
                <a:solidFill>
                  <a:schemeClr val="tx1"/>
                </a:solidFill>
                <a:latin typeface="+mn-lt"/>
                <a:ea typeface="+mn-ea"/>
                <a:cs typeface="+mn-cs"/>
              </a:rPr>
              <a:t>facebook</a:t>
            </a:r>
            <a:r>
              <a:rPr lang="en-US" sz="1200" kern="1200" dirty="0" smtClean="0">
                <a:solidFill>
                  <a:schemeClr val="tx1"/>
                </a:solidFill>
                <a:latin typeface="+mn-lt"/>
                <a:ea typeface="+mn-ea"/>
                <a:cs typeface="+mn-cs"/>
              </a:rPr>
              <a:t> or linked-in, this may be your friends or your connections, or your friends' status updates. This data allows the other program to add its own special sauce to the overall experience on the platform, to bring in content or functionality that the platform didn't think of or perhaps didn't get around to building </a:t>
            </a:r>
            <a:r>
              <a:rPr lang="en-US" sz="1200" kern="1200" dirty="0" err="1" smtClean="0">
                <a:solidFill>
                  <a:schemeClr val="tx1"/>
                </a:solidFill>
                <a:latin typeface="+mn-lt"/>
                <a:ea typeface="+mn-ea"/>
                <a:cs typeface="+mn-cs"/>
              </a:rPr>
              <a:t>themself</a:t>
            </a:r>
            <a:r>
              <a:rPr lang="en-US" sz="120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a:defRPr/>
            </a:pPr>
            <a:fld id="{764F6BA7-E59E-4FC9-9BCC-CE669187748D}" type="slidenum">
              <a:rPr lang="en-GB" smtClean="0"/>
              <a:pPr>
                <a:defRPr/>
              </a:pPr>
              <a:t>33</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z="2400" smtClean="0">
                <a:latin typeface="Arial" pitchFamily="34" charset="0"/>
              </a:rPr>
              <a:t>Dr. Vela mentioned that we have to be imaginative</a:t>
            </a:r>
            <a:endParaRPr lang="en-US" sz="2400" smtClean="0">
              <a:latin typeface="Arial" pitchFamily="34" charset="0"/>
            </a:endParaRPr>
          </a:p>
        </p:txBody>
      </p:sp>
      <p:sp>
        <p:nvSpPr>
          <p:cNvPr id="94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630F234-1DF8-4A15-B26C-79E09A4A4A38}" type="slidenum">
              <a:rPr lang="en-US" smtClean="0">
                <a:latin typeface="Arial" pitchFamily="34" charset="0"/>
                <a:ea typeface="ＭＳ Ｐゴシック"/>
                <a:cs typeface="ＭＳ Ｐゴシック"/>
              </a:rPr>
              <a:pPr fontAlgn="base">
                <a:spcBef>
                  <a:spcPct val="0"/>
                </a:spcBef>
                <a:spcAft>
                  <a:spcPct val="0"/>
                </a:spcAft>
              </a:pPr>
              <a:t>4</a:t>
            </a:fld>
            <a:endParaRPr lang="en-US" smtClean="0">
              <a:latin typeface="Arial" pitchFamily="34" charset="0"/>
              <a:ea typeface="ＭＳ Ｐゴシック"/>
              <a:cs typeface="ＭＳ Ｐゴシック"/>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Slide Image Placeholder 1"/>
          <p:cNvSpPr>
            <a:spLocks noGrp="1" noRot="1" noChangeAspect="1"/>
          </p:cNvSpPr>
          <p:nvPr>
            <p:ph type="sldImg"/>
          </p:nvPr>
        </p:nvSpPr>
        <p:spPr bwMode="auto">
          <a:noFill/>
          <a:ln>
            <a:solidFill>
              <a:srgbClr val="000000"/>
            </a:solidFill>
            <a:miter lim="800000"/>
            <a:headEnd/>
            <a:tailEnd/>
          </a:ln>
        </p:spPr>
      </p:sp>
      <p:sp>
        <p:nvSpPr>
          <p:cNvPr id="196610" name="Notes Placeholder 2"/>
          <p:cNvSpPr>
            <a:spLocks noGrp="1"/>
          </p:cNvSpPr>
          <p:nvPr>
            <p:ph type="body" idx="1"/>
          </p:nvPr>
        </p:nvSpPr>
        <p:spPr bwMode="auto">
          <a:noFill/>
        </p:spPr>
        <p:txBody>
          <a:bodyPr/>
          <a:lstStyle/>
          <a:p>
            <a:pPr>
              <a:spcBef>
                <a:spcPct val="0"/>
              </a:spcBef>
            </a:pPr>
            <a:r>
              <a:rPr lang="en-GB" smtClean="0"/>
              <a:t>The new information ecosystem that we took the leadership and introduced a new information ecosystem, our community now can </a:t>
            </a:r>
            <a:r>
              <a:rPr lang="en-GB" b="1" smtClean="0"/>
              <a:t>collaboarte around application, built it and share with the all scientific community similar the way they were doing with journal artciles.</a:t>
            </a:r>
          </a:p>
          <a:p>
            <a:pPr>
              <a:spcBef>
                <a:spcPct val="0"/>
              </a:spcBef>
            </a:pPr>
            <a:r>
              <a:rPr lang="en-GB" b="1" smtClean="0"/>
              <a:t>In this new ecosystem the apps are the new content.</a:t>
            </a:r>
          </a:p>
          <a:p>
            <a:pPr>
              <a:spcBef>
                <a:spcPct val="0"/>
              </a:spcBef>
            </a:pPr>
            <a:endParaRPr lang="en-US" smtClean="0"/>
          </a:p>
        </p:txBody>
      </p:sp>
      <p:sp>
        <p:nvSpPr>
          <p:cNvPr id="196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86A057B-1001-41AC-9ECF-3659DC6DEB7F}" type="slidenum">
              <a:rPr lang="en-US">
                <a:latin typeface="Arial" pitchFamily="-123" charset="0"/>
                <a:ea typeface="ＭＳ Ｐゴシック" pitchFamily="-123" charset="-128"/>
                <a:cs typeface="ＭＳ Ｐゴシック" pitchFamily="-123" charset="-128"/>
              </a:rPr>
              <a:pPr/>
              <a:t>34</a:t>
            </a:fld>
            <a:endParaRPr lang="en-US">
              <a:latin typeface="Arial" pitchFamily="-123" charset="0"/>
              <a:ea typeface="ＭＳ Ｐゴシック" pitchFamily="-123" charset="-128"/>
              <a:cs typeface="ＭＳ Ｐゴシック" pitchFamily="-123"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Slide Image Placeholder 1"/>
          <p:cNvSpPr>
            <a:spLocks noGrp="1" noRot="1" noChangeAspect="1"/>
          </p:cNvSpPr>
          <p:nvPr>
            <p:ph type="sldImg"/>
          </p:nvPr>
        </p:nvSpPr>
        <p:spPr bwMode="auto">
          <a:noFill/>
          <a:ln>
            <a:solidFill>
              <a:srgbClr val="000000"/>
            </a:solidFill>
            <a:miter lim="800000"/>
            <a:headEnd/>
            <a:tailEnd/>
          </a:ln>
        </p:spPr>
      </p:sp>
      <p:sp>
        <p:nvSpPr>
          <p:cNvPr id="198658" name="Notes Placeholder 2"/>
          <p:cNvSpPr>
            <a:spLocks noGrp="1"/>
          </p:cNvSpPr>
          <p:nvPr>
            <p:ph type="body" idx="1"/>
          </p:nvPr>
        </p:nvSpPr>
        <p:spPr bwMode="auto">
          <a:noFill/>
        </p:spPr>
        <p:txBody>
          <a:bodyPr/>
          <a:lstStyle/>
          <a:p>
            <a:pPr>
              <a:spcBef>
                <a:spcPct val="0"/>
              </a:spcBef>
            </a:pPr>
            <a:r>
              <a:rPr lang="en-GB" smtClean="0"/>
              <a:t>One think that you can tell to the librarians is the the key principle and raison d’etre of the application marketplace is to accelerate science</a:t>
            </a:r>
          </a:p>
          <a:p>
            <a:pPr>
              <a:spcBef>
                <a:spcPct val="0"/>
              </a:spcBef>
            </a:pPr>
            <a:r>
              <a:rPr lang="en-GB" smtClean="0"/>
              <a:t>In this new ecosystem we are bringing govrnemnt, academia, startup together to collaboarate</a:t>
            </a:r>
            <a:endParaRPr lang="en-US" smtClean="0"/>
          </a:p>
        </p:txBody>
      </p:sp>
      <p:sp>
        <p:nvSpPr>
          <p:cNvPr id="1986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8106EA7-8823-4386-86F7-331C952B7A00}" type="slidenum">
              <a:rPr lang="en-US">
                <a:latin typeface="Arial" pitchFamily="-123" charset="0"/>
                <a:ea typeface="ＭＳ Ｐゴシック" pitchFamily="-123" charset="-128"/>
                <a:cs typeface="ＭＳ Ｐゴシック" pitchFamily="-123" charset="-128"/>
              </a:rPr>
              <a:pPr/>
              <a:t>35</a:t>
            </a:fld>
            <a:endParaRPr lang="en-US">
              <a:latin typeface="Arial" pitchFamily="-123" charset="0"/>
              <a:ea typeface="ＭＳ Ｐゴシック" pitchFamily="-123" charset="-128"/>
              <a:cs typeface="ＭＳ Ｐゴシック" pitchFamily="-123"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Slide Image Placeholder 1"/>
          <p:cNvSpPr>
            <a:spLocks noGrp="1" noRot="1" noChangeAspect="1"/>
          </p:cNvSpPr>
          <p:nvPr>
            <p:ph type="sldImg"/>
          </p:nvPr>
        </p:nvSpPr>
        <p:spPr bwMode="auto">
          <a:noFill/>
          <a:ln>
            <a:solidFill>
              <a:srgbClr val="000000"/>
            </a:solidFill>
            <a:miter lim="800000"/>
            <a:headEnd/>
            <a:tailEnd/>
          </a:ln>
        </p:spPr>
      </p:sp>
      <p:sp>
        <p:nvSpPr>
          <p:cNvPr id="200706" name="Notes Placeholder 2"/>
          <p:cNvSpPr>
            <a:spLocks noGrp="1"/>
          </p:cNvSpPr>
          <p:nvPr>
            <p:ph type="body" idx="1"/>
          </p:nvPr>
        </p:nvSpPr>
        <p:spPr bwMode="auto">
          <a:noFill/>
        </p:spPr>
        <p:txBody>
          <a:bodyPr/>
          <a:lstStyle/>
          <a:p>
            <a:pPr>
              <a:spcBef>
                <a:spcPct val="0"/>
              </a:spcBef>
            </a:pPr>
            <a:r>
              <a:rPr lang="en-GB" smtClean="0"/>
              <a:t>As app-dev team we believe that we took the</a:t>
            </a:r>
            <a:r>
              <a:rPr lang="en-GB" b="1" smtClean="0"/>
              <a:t> leadership </a:t>
            </a:r>
            <a:r>
              <a:rPr lang="en-GB" smtClean="0"/>
              <a:t>in the industry to build this </a:t>
            </a:r>
            <a:r>
              <a:rPr lang="en-GB" b="1" smtClean="0"/>
              <a:t>applications platform.</a:t>
            </a:r>
          </a:p>
          <a:p>
            <a:pPr>
              <a:spcBef>
                <a:spcPct val="0"/>
              </a:spcBef>
            </a:pPr>
            <a:endParaRPr lang="en-GB" smtClean="0"/>
          </a:p>
          <a:p>
            <a:pPr>
              <a:spcBef>
                <a:spcPct val="0"/>
              </a:spcBef>
            </a:pPr>
            <a:r>
              <a:rPr lang="en-GB" smtClean="0"/>
              <a:t>We believe that apps that will be built on </a:t>
            </a:r>
            <a:r>
              <a:rPr lang="en-GB" b="1" smtClean="0"/>
              <a:t>this platform will make  the world a better place,</a:t>
            </a:r>
          </a:p>
          <a:p>
            <a:pPr>
              <a:spcBef>
                <a:spcPct val="0"/>
              </a:spcBef>
            </a:pPr>
            <a:endParaRPr lang="en-GB" smtClean="0"/>
          </a:p>
          <a:p>
            <a:pPr>
              <a:spcBef>
                <a:spcPct val="0"/>
              </a:spcBef>
            </a:pPr>
            <a:r>
              <a:rPr lang="en-GB" smtClean="0"/>
              <a:t>Now, not just with content but now with </a:t>
            </a:r>
            <a:r>
              <a:rPr lang="en-GB" b="1" smtClean="0"/>
              <a:t>applications we will </a:t>
            </a:r>
            <a:r>
              <a:rPr lang="en-US" b="1" smtClean="0"/>
              <a:t>improve the lives of millions of people around the world.</a:t>
            </a:r>
          </a:p>
        </p:txBody>
      </p:sp>
      <p:sp>
        <p:nvSpPr>
          <p:cNvPr id="2007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587AB9D-A8D5-48E1-8729-57A146E1ECB3}" type="slidenum">
              <a:rPr lang="en-US">
                <a:solidFill>
                  <a:srgbClr val="000000"/>
                </a:solidFill>
                <a:latin typeface="Arial" pitchFamily="-123" charset="0"/>
                <a:ea typeface="ＭＳ Ｐゴシック" pitchFamily="-123" charset="-128"/>
                <a:cs typeface="ＭＳ Ｐゴシック" pitchFamily="-123" charset="-128"/>
              </a:rPr>
              <a:pPr/>
              <a:t>36</a:t>
            </a:fld>
            <a:endParaRPr lang="en-US">
              <a:solidFill>
                <a:srgbClr val="000000"/>
              </a:solidFill>
              <a:latin typeface="Arial" pitchFamily="-123" charset="0"/>
              <a:ea typeface="ＭＳ Ｐゴシック" pitchFamily="-123" charset="-128"/>
              <a:cs typeface="ＭＳ Ｐゴシック" pitchFamily="-123"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Slide Image Placeholder 1"/>
          <p:cNvSpPr>
            <a:spLocks noGrp="1" noRot="1" noChangeAspect="1"/>
          </p:cNvSpPr>
          <p:nvPr>
            <p:ph type="sldImg"/>
          </p:nvPr>
        </p:nvSpPr>
        <p:spPr bwMode="auto">
          <a:noFill/>
          <a:ln>
            <a:solidFill>
              <a:srgbClr val="000000"/>
            </a:solidFill>
            <a:miter lim="800000"/>
            <a:headEnd/>
            <a:tailEnd/>
          </a:ln>
        </p:spPr>
      </p:sp>
      <p:sp>
        <p:nvSpPr>
          <p:cNvPr id="204802" name="Notes Placeholder 2"/>
          <p:cNvSpPr>
            <a:spLocks noGrp="1"/>
          </p:cNvSpPr>
          <p:nvPr>
            <p:ph type="body" idx="1"/>
          </p:nvPr>
        </p:nvSpPr>
        <p:spPr bwMode="auto">
          <a:noFill/>
        </p:spPr>
        <p:txBody>
          <a:bodyPr/>
          <a:lstStyle/>
          <a:p>
            <a:pPr>
              <a:spcBef>
                <a:spcPct val="0"/>
              </a:spcBef>
            </a:pPr>
            <a:r>
              <a:rPr lang="en-GB" smtClean="0"/>
              <a:t>At the end what we are doing we are empowering our community,  </a:t>
            </a:r>
            <a:r>
              <a:rPr lang="en-GB" b="1" smtClean="0"/>
              <a:t>we are enabling them to be successful in what they are doing, enabling them to be successful in their life</a:t>
            </a:r>
            <a:endParaRPr lang="en-US" b="1" smtClean="0"/>
          </a:p>
        </p:txBody>
      </p:sp>
      <p:sp>
        <p:nvSpPr>
          <p:cNvPr id="2048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4764949-6F26-4B0F-80CB-92F5CD726EEF}" type="slidenum">
              <a:rPr lang="en-US">
                <a:latin typeface="Arial" pitchFamily="-123" charset="0"/>
                <a:ea typeface="ＭＳ Ｐゴシック" pitchFamily="-123" charset="-128"/>
                <a:cs typeface="ＭＳ Ｐゴシック" pitchFamily="-123" charset="-128"/>
              </a:rPr>
              <a:pPr/>
              <a:t>37</a:t>
            </a:fld>
            <a:endParaRPr lang="en-US">
              <a:latin typeface="Arial" pitchFamily="-123" charset="0"/>
              <a:ea typeface="ＭＳ Ｐゴシック" pitchFamily="-123" charset="-128"/>
              <a:cs typeface="ＭＳ Ｐゴシック" pitchFamily="-123"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Insert a screen</a:t>
            </a:r>
            <a:r>
              <a:rPr lang="en-GB" baseline="0" dirty="0" smtClean="0"/>
              <a:t> shot about the </a:t>
            </a:r>
            <a:r>
              <a:rPr lang="en-GB" baseline="0" dirty="0" err="1" smtClean="0"/>
              <a:t>appication</a:t>
            </a:r>
            <a:r>
              <a:rPr lang="en-GB" baseline="0" dirty="0" smtClean="0"/>
              <a:t> market place </a:t>
            </a:r>
            <a:r>
              <a:rPr lang="en-GB" baseline="0" dirty="0" err="1" smtClean="0"/>
              <a:t>Sciverce</a:t>
            </a:r>
            <a:r>
              <a:rPr lang="en-GB" baseline="0" dirty="0" smtClean="0"/>
              <a:t> </a:t>
            </a:r>
            <a:endParaRPr lang="en-US" dirty="0"/>
          </a:p>
        </p:txBody>
      </p:sp>
      <p:sp>
        <p:nvSpPr>
          <p:cNvPr id="4" name="Slide Number Placeholder 3"/>
          <p:cNvSpPr>
            <a:spLocks noGrp="1"/>
          </p:cNvSpPr>
          <p:nvPr>
            <p:ph type="sldNum" sz="quarter" idx="10"/>
          </p:nvPr>
        </p:nvSpPr>
        <p:spPr/>
        <p:txBody>
          <a:bodyPr/>
          <a:lstStyle/>
          <a:p>
            <a:pPr>
              <a:defRPr/>
            </a:pPr>
            <a:fld id="{764F6BA7-E59E-4FC9-9BCC-CE669187748D}" type="slidenum">
              <a:rPr lang="en-GB" smtClean="0"/>
              <a:pPr>
                <a:defRPr/>
              </a:pPr>
              <a:t>38</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Slide Image Placeholder 1"/>
          <p:cNvSpPr>
            <a:spLocks noGrp="1" noRot="1" noChangeAspect="1"/>
          </p:cNvSpPr>
          <p:nvPr>
            <p:ph type="sldImg"/>
          </p:nvPr>
        </p:nvSpPr>
        <p:spPr bwMode="auto">
          <a:noFill/>
          <a:ln>
            <a:solidFill>
              <a:srgbClr val="000000"/>
            </a:solidFill>
            <a:miter lim="800000"/>
            <a:headEnd/>
            <a:tailEnd/>
          </a:ln>
        </p:spPr>
      </p:sp>
      <p:sp>
        <p:nvSpPr>
          <p:cNvPr id="206850" name="Notes Placeholder 2"/>
          <p:cNvSpPr>
            <a:spLocks noGrp="1"/>
          </p:cNvSpPr>
          <p:nvPr>
            <p:ph type="body" idx="1"/>
          </p:nvPr>
        </p:nvSpPr>
        <p:spPr bwMode="auto">
          <a:noFill/>
        </p:spPr>
        <p:txBody>
          <a:bodyPr/>
          <a:lstStyle/>
          <a:p>
            <a:pPr>
              <a:spcBef>
                <a:spcPct val="0"/>
              </a:spcBef>
            </a:pPr>
            <a:r>
              <a:rPr lang="en-GB" smtClean="0"/>
              <a:t>We’ll bring more </a:t>
            </a:r>
            <a:r>
              <a:rPr lang="en-GB" b="1" smtClean="0"/>
              <a:t>customized solutions </a:t>
            </a:r>
            <a:r>
              <a:rPr lang="en-GB" smtClean="0"/>
              <a:t>to the market.</a:t>
            </a:r>
          </a:p>
          <a:p>
            <a:pPr>
              <a:spcBef>
                <a:spcPct val="0"/>
              </a:spcBef>
            </a:pPr>
            <a:endParaRPr lang="en-GB" smtClean="0"/>
          </a:p>
          <a:p>
            <a:pPr>
              <a:spcBef>
                <a:spcPct val="0"/>
              </a:spcBef>
            </a:pPr>
            <a:r>
              <a:rPr lang="en-GB" smtClean="0"/>
              <a:t>It will improve our </a:t>
            </a:r>
            <a:r>
              <a:rPr lang="en-GB" b="1" smtClean="0"/>
              <a:t>agility in responding to customer needs.</a:t>
            </a:r>
          </a:p>
          <a:p>
            <a:pPr>
              <a:spcBef>
                <a:spcPct val="0"/>
              </a:spcBef>
            </a:pPr>
            <a:endParaRPr lang="en-GB" smtClean="0"/>
          </a:p>
          <a:p>
            <a:pPr>
              <a:spcBef>
                <a:spcPct val="0"/>
              </a:spcBef>
            </a:pPr>
            <a:r>
              <a:rPr lang="en-GB" smtClean="0"/>
              <a:t>Also we will </a:t>
            </a:r>
            <a:r>
              <a:rPr lang="en-GB" b="1" smtClean="0"/>
              <a:t>identify new products</a:t>
            </a:r>
            <a:r>
              <a:rPr lang="en-GB" smtClean="0"/>
              <a:t>, that we can </a:t>
            </a:r>
            <a:r>
              <a:rPr lang="en-GB" b="1" smtClean="0"/>
              <a:t>acquir</a:t>
            </a:r>
            <a:r>
              <a:rPr lang="en-GB" smtClean="0"/>
              <a:t>e and create the next scopus or the next geofacet</a:t>
            </a:r>
            <a:endParaRPr lang="en-US" smtClean="0"/>
          </a:p>
        </p:txBody>
      </p:sp>
      <p:sp>
        <p:nvSpPr>
          <p:cNvPr id="2068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A6A0B70-A615-4593-92A4-2D521B8654A1}" type="slidenum">
              <a:rPr lang="en-US">
                <a:latin typeface="Arial" pitchFamily="-123" charset="0"/>
                <a:ea typeface="ＭＳ Ｐゴシック" pitchFamily="-123" charset="-128"/>
                <a:cs typeface="ＭＳ Ｐゴシック" pitchFamily="-123" charset="-128"/>
              </a:rPr>
              <a:pPr/>
              <a:t>39</a:t>
            </a:fld>
            <a:endParaRPr lang="en-US">
              <a:latin typeface="Arial" pitchFamily="-123" charset="0"/>
              <a:ea typeface="ＭＳ Ｐゴシック" pitchFamily="-123" charset="-128"/>
              <a:cs typeface="ＭＳ Ｐゴシック" pitchFamily="-123"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First of all, publishers and platform providers need to think about how they can get beyond one-size-fits all search and discovery, to enable the new experiences researchers needs. Chances are users are not going to find everything they need in your products, and chances are you won’t be able to deliver all the solutions users need or identify all the information they need to find. So r</a:t>
            </a:r>
            <a:r>
              <a:rPr lang="en-US" sz="1200" kern="1200" dirty="0" smtClean="0">
                <a:solidFill>
                  <a:schemeClr val="tx1"/>
                </a:solidFill>
                <a:latin typeface="+mn-lt"/>
                <a:ea typeface="+mn-ea"/>
                <a:cs typeface="+mn-cs"/>
              </a:rPr>
              <a:t>ather than try to be everything to everyone and maintain complete control over what you deliver, why not instead look at how you can focus on better organizing and systematically exposing the data you have. Pare back “control”, and open up as many channels and plug-in points as possible. </a:t>
            </a:r>
            <a:r>
              <a:rPr lang="en-US" sz="1200" dirty="0" smtClean="0"/>
              <a:t>By offering content and services through APIs and opening up their platforms, publishers and platform providers could present the scientific community with the necessary tools to build applications which can better meet the changing needs of researchers.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If you can turn a product or application into a true platform, then you can enable the right solutions to flourish on their own. In a web world, the opportunities to add value via software which connects data and information and helps people consume it in new and more efficient ways are limited only by the creativity and resources of those who can deliver the solutions. And</a:t>
            </a:r>
            <a:r>
              <a:rPr lang="en-US" sz="1200" kern="1200" baseline="0" dirty="0" smtClean="0">
                <a:solidFill>
                  <a:schemeClr val="tx1"/>
                </a:solidFill>
                <a:latin typeface="+mn-lt"/>
                <a:ea typeface="+mn-ea"/>
                <a:cs typeface="+mn-cs"/>
              </a:rPr>
              <a:t> r</a:t>
            </a:r>
            <a:r>
              <a:rPr lang="en-US" sz="1200" kern="1200" dirty="0" smtClean="0">
                <a:solidFill>
                  <a:schemeClr val="tx1"/>
                </a:solidFill>
                <a:latin typeface="+mn-lt"/>
                <a:ea typeface="+mn-ea"/>
                <a:cs typeface="+mn-cs"/>
              </a:rPr>
              <a:t>ecent history suggests that working with the web is a better bet</a:t>
            </a:r>
            <a:r>
              <a:rPr lang="en-US" sz="1200" kern="1200" baseline="0" dirty="0" smtClean="0">
                <a:solidFill>
                  <a:schemeClr val="tx1"/>
                </a:solidFill>
                <a:latin typeface="+mn-lt"/>
                <a:ea typeface="+mn-ea"/>
                <a:cs typeface="+mn-cs"/>
              </a:rPr>
              <a:t> than working against the web.</a:t>
            </a:r>
            <a:endParaRPr lang="en-US" sz="1200" kern="1200" dirty="0" smtClean="0">
              <a:solidFill>
                <a:schemeClr val="tx1"/>
              </a:solidFill>
              <a:latin typeface="+mn-lt"/>
              <a:ea typeface="+mn-ea"/>
              <a:cs typeface="+mn-cs"/>
            </a:endParaRPr>
          </a:p>
          <a:p>
            <a:endParaRPr lang="en-US" baseline="0" dirty="0" smtClean="0"/>
          </a:p>
        </p:txBody>
      </p:sp>
      <p:sp>
        <p:nvSpPr>
          <p:cNvPr id="4" name="Slide Number Placeholder 3"/>
          <p:cNvSpPr>
            <a:spLocks noGrp="1"/>
          </p:cNvSpPr>
          <p:nvPr>
            <p:ph type="sldNum" sz="quarter" idx="10"/>
          </p:nvPr>
        </p:nvSpPr>
        <p:spPr/>
        <p:txBody>
          <a:bodyPr/>
          <a:lstStyle/>
          <a:p>
            <a:pPr>
              <a:defRPr/>
            </a:pPr>
            <a:fld id="{764F6BA7-E59E-4FC9-9BCC-CE669187748D}" type="slidenum">
              <a:rPr lang="en-GB" smtClean="0"/>
              <a:pPr>
                <a:defRPr/>
              </a:pPr>
              <a:t>45</a:t>
            </a:fld>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First of all, publishers and platform providers need to think about how they can get beyond one-size-fits all search and discovery, to enable the new experiences researchers needs. Chances are users are not going to find everything they need in your products, and chances are you won’t be able to deliver all the solutions users need or identify all the information they need to find. So r</a:t>
            </a:r>
            <a:r>
              <a:rPr lang="en-US" sz="1200" kern="1200" dirty="0" smtClean="0">
                <a:solidFill>
                  <a:schemeClr val="tx1"/>
                </a:solidFill>
                <a:latin typeface="+mn-lt"/>
                <a:ea typeface="+mn-ea"/>
                <a:cs typeface="+mn-cs"/>
              </a:rPr>
              <a:t>ather than try to be everything to everyone and maintain complete control over what you deliver, why not instead look at how you can focus on better organizing and systematically exposing the data you have. Pare back “control”, and open up as many channels and plug-in points as possible. </a:t>
            </a:r>
            <a:r>
              <a:rPr lang="en-US" sz="1200" dirty="0" smtClean="0"/>
              <a:t>By offering content and services through APIs and opening up their platforms, publishers and platform providers could present the scientific community with the necessary tools to build applications which can better meet the changing needs of researchers.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If you can turn a product or application into a true platform, then you can enable the right solutions to flourish on their own. In a web world, the opportunities to add value via software which connects data and information and helps people consume it in new and more efficient ways are limited only by the creativity and resources of those who can deliver the solutions. And</a:t>
            </a:r>
            <a:r>
              <a:rPr lang="en-US" sz="1200" kern="1200" baseline="0" dirty="0" smtClean="0">
                <a:solidFill>
                  <a:schemeClr val="tx1"/>
                </a:solidFill>
                <a:latin typeface="+mn-lt"/>
                <a:ea typeface="+mn-ea"/>
                <a:cs typeface="+mn-cs"/>
              </a:rPr>
              <a:t> r</a:t>
            </a:r>
            <a:r>
              <a:rPr lang="en-US" sz="1200" kern="1200" dirty="0" smtClean="0">
                <a:solidFill>
                  <a:schemeClr val="tx1"/>
                </a:solidFill>
                <a:latin typeface="+mn-lt"/>
                <a:ea typeface="+mn-ea"/>
                <a:cs typeface="+mn-cs"/>
              </a:rPr>
              <a:t>ecent history suggests that working with the web is a better bet</a:t>
            </a:r>
            <a:r>
              <a:rPr lang="en-US" sz="1200" kern="1200" baseline="0" dirty="0" smtClean="0">
                <a:solidFill>
                  <a:schemeClr val="tx1"/>
                </a:solidFill>
                <a:latin typeface="+mn-lt"/>
                <a:ea typeface="+mn-ea"/>
                <a:cs typeface="+mn-cs"/>
              </a:rPr>
              <a:t> than working against the web.</a:t>
            </a:r>
            <a:endParaRPr lang="en-US" sz="1200" kern="1200" dirty="0" smtClean="0">
              <a:solidFill>
                <a:schemeClr val="tx1"/>
              </a:solidFill>
              <a:latin typeface="+mn-lt"/>
              <a:ea typeface="+mn-ea"/>
              <a:cs typeface="+mn-cs"/>
            </a:endParaRPr>
          </a:p>
          <a:p>
            <a:endParaRPr lang="en-US" baseline="0" dirty="0" smtClean="0"/>
          </a:p>
        </p:txBody>
      </p:sp>
      <p:sp>
        <p:nvSpPr>
          <p:cNvPr id="4" name="Slide Number Placeholder 3"/>
          <p:cNvSpPr>
            <a:spLocks noGrp="1"/>
          </p:cNvSpPr>
          <p:nvPr>
            <p:ph type="sldNum" sz="quarter" idx="10"/>
          </p:nvPr>
        </p:nvSpPr>
        <p:spPr/>
        <p:txBody>
          <a:bodyPr/>
          <a:lstStyle/>
          <a:p>
            <a:pPr>
              <a:defRPr/>
            </a:pPr>
            <a:fld id="{764F6BA7-E59E-4FC9-9BCC-CE669187748D}" type="slidenum">
              <a:rPr lang="en-GB" smtClean="0"/>
              <a:pPr>
                <a:defRPr/>
              </a:pPr>
              <a:t>46</a:t>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Researchers could have new control over how they find and use content, as well as new opportunities to influence and even create the software solutions to their own problems. One interesting issue identified in the survey</a:t>
            </a:r>
            <a:r>
              <a:rPr lang="en-US" sz="1200" baseline="0" dirty="0" smtClean="0"/>
              <a:t> is that the question of whether researchers have the institutional support they need to devote time to this, with only 31% saying they felt their institution will be supportive.</a:t>
            </a:r>
            <a:endParaRPr lang="en-US" dirty="0"/>
          </a:p>
        </p:txBody>
      </p:sp>
      <p:sp>
        <p:nvSpPr>
          <p:cNvPr id="4" name="Slide Number Placeholder 3"/>
          <p:cNvSpPr>
            <a:spLocks noGrp="1"/>
          </p:cNvSpPr>
          <p:nvPr>
            <p:ph type="sldNum" sz="quarter" idx="10"/>
          </p:nvPr>
        </p:nvSpPr>
        <p:spPr/>
        <p:txBody>
          <a:bodyPr/>
          <a:lstStyle/>
          <a:p>
            <a:pPr>
              <a:defRPr/>
            </a:pPr>
            <a:fld id="{764F6BA7-E59E-4FC9-9BCC-CE669187748D}" type="slidenum">
              <a:rPr lang="en-GB" smtClean="0"/>
              <a:pPr>
                <a:defRPr/>
              </a:pPr>
              <a:t>47</a:t>
            </a:fld>
            <a:endParaRPr 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librarians, this</a:t>
            </a:r>
            <a:r>
              <a:rPr lang="en-US" baseline="0" dirty="0" smtClean="0"/>
              <a:t> presents both new challenges and new opportunities. </a:t>
            </a:r>
            <a:r>
              <a:rPr lang="en-US" sz="1200" dirty="0" smtClean="0">
                <a:solidFill>
                  <a:srgbClr val="036635"/>
                </a:solidFill>
              </a:rPr>
              <a:t>L</a:t>
            </a:r>
            <a:r>
              <a:rPr lang="en-US" sz="1200" dirty="0" smtClean="0"/>
              <a:t>ibrarians could</a:t>
            </a:r>
            <a:r>
              <a:rPr lang="en-US" sz="1200" baseline="0" dirty="0" smtClean="0"/>
              <a:t> </a:t>
            </a:r>
            <a:r>
              <a:rPr lang="en-US" sz="1200" dirty="0" smtClean="0"/>
              <a:t>facilitate the development of these applications, working with developers to explain the unique needs of their research constituency and broker the necessary \solutions – or provide these solutions themselves. Indeed,</a:t>
            </a:r>
            <a:r>
              <a:rPr lang="en-US" sz="1200" baseline="0" dirty="0" smtClean="0"/>
              <a:t> </a:t>
            </a:r>
            <a:r>
              <a:rPr lang="en-US" sz="1200" dirty="0" smtClean="0"/>
              <a:t>an article in the December issue of Research Information</a:t>
            </a:r>
            <a:r>
              <a:rPr lang="en-US" sz="1200" baseline="0" dirty="0" smtClean="0"/>
              <a:t> makes just this point: </a:t>
            </a:r>
            <a:r>
              <a:rPr lang="en-US" sz="1200" b="0" baseline="0" dirty="0" smtClean="0"/>
              <a:t>“</a:t>
            </a:r>
            <a:r>
              <a:rPr lang="en-GB" sz="1200" b="0" dirty="0" smtClean="0">
                <a:solidFill>
                  <a:schemeClr val="tx1"/>
                </a:solidFill>
              </a:rPr>
              <a:t>Librarians need to develop their programming skills. Such skills will enable librarians to provide access to the increasingly large amounts of data, combine the data in new and innovative ways and enable access to it in the places that customers want... As we increasingly move towards a web of data rather than a web of documents it would seem that a basic level of proficiency in data collection and manipulation could become as important a skill to the future librarian as search engines are today.</a:t>
            </a:r>
            <a:r>
              <a:rPr lang="en-US" sz="1200" b="0" baseline="0" dirty="0" smtClean="0"/>
              <a:t>”</a:t>
            </a:r>
            <a:endParaRPr lang="en-US" b="0" dirty="0"/>
          </a:p>
        </p:txBody>
      </p:sp>
      <p:sp>
        <p:nvSpPr>
          <p:cNvPr id="4" name="Slide Number Placeholder 3"/>
          <p:cNvSpPr>
            <a:spLocks noGrp="1"/>
          </p:cNvSpPr>
          <p:nvPr>
            <p:ph type="sldNum" sz="quarter" idx="10"/>
          </p:nvPr>
        </p:nvSpPr>
        <p:spPr/>
        <p:txBody>
          <a:bodyPr/>
          <a:lstStyle/>
          <a:p>
            <a:pPr>
              <a:defRPr/>
            </a:pPr>
            <a:fld id="{764F6BA7-E59E-4FC9-9BCC-CE669187748D}" type="slidenum">
              <a:rPr lang="en-GB" smtClean="0"/>
              <a:pPr>
                <a:defRPr/>
              </a:pPr>
              <a:t>48</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p:spPr>
      </p:sp>
      <p:sp>
        <p:nvSpPr>
          <p:cNvPr id="97282" name="Notes Placeholder 2"/>
          <p:cNvSpPr>
            <a:spLocks noGrp="1"/>
          </p:cNvSpPr>
          <p:nvPr>
            <p:ph type="body" idx="1"/>
          </p:nvPr>
        </p:nvSpPr>
        <p:spPr bwMode="auto">
          <a:noFill/>
        </p:spPr>
        <p:txBody>
          <a:bodyPr/>
          <a:lstStyle/>
          <a:p>
            <a:pPr>
              <a:spcBef>
                <a:spcPct val="0"/>
              </a:spcBef>
            </a:pPr>
            <a:r>
              <a:rPr lang="en-GB" sz="2400" smtClean="0">
                <a:latin typeface="Arial" pitchFamily="-123" charset="0"/>
              </a:rPr>
              <a:t>Dr. Vela mentioned that we have to be imaginative</a:t>
            </a:r>
            <a:endParaRPr lang="en-US" sz="2400" smtClean="0">
              <a:latin typeface="Arial" pitchFamily="-123" charset="0"/>
            </a:endParaRPr>
          </a:p>
        </p:txBody>
      </p:sp>
      <p:sp>
        <p:nvSpPr>
          <p:cNvPr id="972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86E1DB1-5A9A-42B7-A043-E17A4B8F8467}" type="slidenum">
              <a:rPr lang="en-US">
                <a:latin typeface="Arial" pitchFamily="-123" charset="0"/>
                <a:ea typeface="ＭＳ Ｐゴシック" pitchFamily="-123" charset="-128"/>
                <a:cs typeface="ＭＳ Ｐゴシック" pitchFamily="-123" charset="-128"/>
              </a:rPr>
              <a:pPr/>
              <a:t>5</a:t>
            </a:fld>
            <a:endParaRPr lang="en-US">
              <a:latin typeface="Arial" pitchFamily="-123" charset="0"/>
              <a:ea typeface="ＭＳ Ｐゴシック" pitchFamily="-123" charset="-128"/>
              <a:cs typeface="ＭＳ Ｐゴシック" pitchFamily="-123"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Slide Image Placeholder 1"/>
          <p:cNvSpPr>
            <a:spLocks noGrp="1" noRot="1" noChangeAspect="1"/>
          </p:cNvSpPr>
          <p:nvPr>
            <p:ph type="sldImg"/>
          </p:nvPr>
        </p:nvSpPr>
        <p:spPr bwMode="auto">
          <a:noFill/>
          <a:ln>
            <a:solidFill>
              <a:srgbClr val="000000"/>
            </a:solidFill>
            <a:miter lim="800000"/>
            <a:headEnd/>
            <a:tailEnd/>
          </a:ln>
        </p:spPr>
      </p:sp>
      <p:sp>
        <p:nvSpPr>
          <p:cNvPr id="208898" name="Notes Placeholder 2"/>
          <p:cNvSpPr>
            <a:spLocks noGrp="1"/>
          </p:cNvSpPr>
          <p:nvPr>
            <p:ph type="body" idx="1"/>
          </p:nvPr>
        </p:nvSpPr>
        <p:spPr bwMode="auto">
          <a:noFill/>
        </p:spPr>
        <p:txBody>
          <a:bodyPr/>
          <a:lstStyle/>
          <a:p>
            <a:pPr>
              <a:spcBef>
                <a:spcPct val="0"/>
              </a:spcBef>
            </a:pPr>
            <a:r>
              <a:rPr lang="en-GB" smtClean="0"/>
              <a:t>We have built a platform where anyone can submit an idea and community can develop the app, this is another value that you are bring to your customers, you don’t like what you see or do you need something that we are not offering, here you you can build this yourself and integrate into the products that you are paying to us </a:t>
            </a:r>
            <a:endParaRPr lang="en-US" smtClean="0"/>
          </a:p>
        </p:txBody>
      </p:sp>
      <p:sp>
        <p:nvSpPr>
          <p:cNvPr id="2088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88F8DA5-2B20-4CB1-8C30-3069B7A3A42B}" type="slidenum">
              <a:rPr lang="en-US">
                <a:latin typeface="Arial" pitchFamily="-123" charset="0"/>
                <a:ea typeface="ＭＳ Ｐゴシック" pitchFamily="-123" charset="-128"/>
                <a:cs typeface="ＭＳ Ｐゴシック" pitchFamily="-123" charset="-128"/>
              </a:rPr>
              <a:pPr/>
              <a:t>49</a:t>
            </a:fld>
            <a:endParaRPr lang="en-US">
              <a:latin typeface="Arial" pitchFamily="-123" charset="0"/>
              <a:ea typeface="ＭＳ Ｐゴシック" pitchFamily="-123" charset="-128"/>
              <a:cs typeface="ＭＳ Ｐゴシック" pitchFamily="-123"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Slide Image Placeholder 1"/>
          <p:cNvSpPr>
            <a:spLocks noGrp="1" noRot="1" noChangeAspect="1"/>
          </p:cNvSpPr>
          <p:nvPr>
            <p:ph type="sldImg"/>
          </p:nvPr>
        </p:nvSpPr>
        <p:spPr bwMode="auto">
          <a:noFill/>
          <a:ln>
            <a:solidFill>
              <a:srgbClr val="000000"/>
            </a:solidFill>
            <a:miter lim="800000"/>
            <a:headEnd/>
            <a:tailEnd/>
          </a:ln>
        </p:spPr>
      </p:sp>
      <p:sp>
        <p:nvSpPr>
          <p:cNvPr id="229378" name="Notes Placeholder 2"/>
          <p:cNvSpPr>
            <a:spLocks noGrp="1"/>
          </p:cNvSpPr>
          <p:nvPr>
            <p:ph type="body" idx="1"/>
          </p:nvPr>
        </p:nvSpPr>
        <p:spPr bwMode="auto">
          <a:noFill/>
        </p:spPr>
        <p:txBody>
          <a:bodyPr/>
          <a:lstStyle/>
          <a:p>
            <a:pPr>
              <a:spcBef>
                <a:spcPct val="0"/>
              </a:spcBef>
            </a:pPr>
            <a:r>
              <a:rPr lang="en-US" smtClean="0"/>
              <a:t>We need to bring our users under our tree and give them the key to innovate in a new garden that will be be open for researchers and scientists</a:t>
            </a:r>
          </a:p>
        </p:txBody>
      </p:sp>
      <p:sp>
        <p:nvSpPr>
          <p:cNvPr id="2293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D6E3A29-0CE2-497C-BB83-A79B9E223066}" type="slidenum">
              <a:rPr lang="en-US">
                <a:solidFill>
                  <a:srgbClr val="000000"/>
                </a:solidFill>
                <a:latin typeface="Arial" pitchFamily="-123" charset="0"/>
                <a:ea typeface="ＭＳ Ｐゴシック" pitchFamily="-123" charset="-128"/>
                <a:cs typeface="ＭＳ Ｐゴシック" pitchFamily="-123" charset="-128"/>
              </a:rPr>
              <a:pPr/>
              <a:t>50</a:t>
            </a:fld>
            <a:endParaRPr lang="en-US">
              <a:solidFill>
                <a:srgbClr val="000000"/>
              </a:solidFill>
              <a:latin typeface="Arial" pitchFamily="-123" charset="0"/>
              <a:ea typeface="ＭＳ Ｐゴシック" pitchFamily="-123" charset="-128"/>
              <a:cs typeface="ＭＳ Ｐゴシック" pitchFamily="-123"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Slide Image Placeholder 1"/>
          <p:cNvSpPr>
            <a:spLocks noGrp="1" noRot="1" noChangeAspect="1"/>
          </p:cNvSpPr>
          <p:nvPr>
            <p:ph type="sldImg"/>
          </p:nvPr>
        </p:nvSpPr>
        <p:spPr bwMode="auto">
          <a:noFill/>
          <a:ln>
            <a:solidFill>
              <a:srgbClr val="000000"/>
            </a:solidFill>
            <a:miter lim="800000"/>
            <a:headEnd/>
            <a:tailEnd/>
          </a:ln>
        </p:spPr>
      </p:sp>
      <p:sp>
        <p:nvSpPr>
          <p:cNvPr id="231426" name="Notes Placeholder 2"/>
          <p:cNvSpPr>
            <a:spLocks noGrp="1"/>
          </p:cNvSpPr>
          <p:nvPr>
            <p:ph type="body" idx="1"/>
          </p:nvPr>
        </p:nvSpPr>
        <p:spPr bwMode="auto">
          <a:noFill/>
        </p:spPr>
        <p:txBody>
          <a:bodyPr/>
          <a:lstStyle/>
          <a:p>
            <a:pPr>
              <a:spcBef>
                <a:spcPct val="0"/>
              </a:spcBef>
            </a:pPr>
            <a:r>
              <a:rPr lang="en-GB" smtClean="0"/>
              <a:t>In a short period of time we started our beautiful tree has started to blossom, and this is just the beginning, we are ready to change the way our customers use content and find solutions for their problem</a:t>
            </a:r>
          </a:p>
          <a:p>
            <a:pPr>
              <a:spcBef>
                <a:spcPct val="0"/>
              </a:spcBef>
            </a:pPr>
            <a:endParaRPr lang="en-US" smtClean="0"/>
          </a:p>
        </p:txBody>
      </p:sp>
      <p:sp>
        <p:nvSpPr>
          <p:cNvPr id="2314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2FE99B4-58F4-4371-9A76-B372524A845D}" type="slidenum">
              <a:rPr lang="en-US">
                <a:latin typeface="Arial" pitchFamily="-123" charset="0"/>
                <a:ea typeface="ＭＳ Ｐゴシック" pitchFamily="-123" charset="-128"/>
                <a:cs typeface="ＭＳ Ｐゴシック" pitchFamily="-123" charset="-128"/>
              </a:rPr>
              <a:pPr/>
              <a:t>51</a:t>
            </a:fld>
            <a:endParaRPr lang="en-US">
              <a:latin typeface="Arial" pitchFamily="-123" charset="0"/>
              <a:ea typeface="ＭＳ Ｐゴシック" pitchFamily="-123" charset="-128"/>
              <a:cs typeface="ＭＳ Ｐゴシック" pitchFamily="-123"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a:lstStyle/>
          <a:p>
            <a:r>
              <a:rPr lang="en-US" smtClean="0">
                <a:ea typeface="ＭＳ Ｐゴシック"/>
                <a:cs typeface="ＭＳ Ｐゴシック"/>
              </a:rPr>
              <a:t>Our vision – collaborating with the scientific community </a:t>
            </a:r>
          </a:p>
          <a:p>
            <a:endParaRPr lang="en-US" smtClean="0">
              <a:ea typeface="ＭＳ Ｐゴシック"/>
              <a:cs typeface="ＭＳ Ｐゴシック"/>
            </a:endParaRPr>
          </a:p>
          <a:p>
            <a:r>
              <a:rPr lang="en-US" smtClean="0">
                <a:ea typeface="ＭＳ Ｐゴシック"/>
                <a:cs typeface="ＭＳ Ｐゴシック"/>
              </a:rPr>
              <a:t>Adding to our reputation for publishing the industry’s most trusted content</a:t>
            </a:r>
          </a:p>
          <a:p>
            <a:r>
              <a:rPr lang="en-US" smtClean="0">
                <a:ea typeface="ＭＳ Ｐゴシック"/>
                <a:cs typeface="ＭＳ Ｐゴシック"/>
              </a:rPr>
              <a:t>By publishing services that empower scientists to develop applications that meet their needs</a:t>
            </a:r>
          </a:p>
          <a:p>
            <a:r>
              <a:rPr lang="en-US" smtClean="0">
                <a:ea typeface="ＭＳ Ｐゴシック"/>
                <a:cs typeface="ＭＳ Ｐゴシック"/>
              </a:rPr>
              <a:t>And creating a marketplace/forum for the industry to identify new opportunities, bring them to market, and watch for the community feedback that continuously enhances those applications</a:t>
            </a:r>
          </a:p>
        </p:txBody>
      </p:sp>
      <p:sp>
        <p:nvSpPr>
          <p:cNvPr id="74756" name="Slide Number Placeholder 3"/>
          <p:cNvSpPr>
            <a:spLocks noGrp="1"/>
          </p:cNvSpPr>
          <p:nvPr>
            <p:ph type="sldNum" sz="quarter" idx="5"/>
          </p:nvPr>
        </p:nvSpPr>
        <p:spPr bwMode="auto">
          <a:noFill/>
          <a:ln>
            <a:miter lim="800000"/>
            <a:headEnd/>
            <a:tailEnd/>
          </a:ln>
        </p:spPr>
        <p:txBody>
          <a:bodyPr/>
          <a:lstStyle/>
          <a:p>
            <a:fld id="{C2C601C0-75EF-41B3-889B-0C3B5D79F29F}" type="slidenum">
              <a:rPr lang="en-GB" smtClean="0">
                <a:solidFill>
                  <a:srgbClr val="000000"/>
                </a:solidFill>
                <a:latin typeface="Calibri" pitchFamily="34" charset="0"/>
                <a:ea typeface="ＭＳ Ｐゴシック"/>
                <a:cs typeface="ＭＳ Ｐゴシック"/>
              </a:rPr>
              <a:pPr/>
              <a:t>52</a:t>
            </a:fld>
            <a:endParaRPr lang="en-GB" smtClean="0">
              <a:solidFill>
                <a:srgbClr val="000000"/>
              </a:solidFill>
              <a:latin typeface="Calibri" pitchFamily="34" charset="0"/>
              <a:ea typeface="ＭＳ Ｐゴシック"/>
              <a:cs typeface="ＭＳ Ｐゴシック"/>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Slide Image Placeholder 1"/>
          <p:cNvSpPr>
            <a:spLocks noGrp="1" noRot="1" noChangeAspect="1"/>
          </p:cNvSpPr>
          <p:nvPr>
            <p:ph type="sldImg"/>
          </p:nvPr>
        </p:nvSpPr>
        <p:spPr bwMode="auto">
          <a:noFill/>
          <a:ln>
            <a:solidFill>
              <a:srgbClr val="000000"/>
            </a:solidFill>
            <a:miter lim="800000"/>
            <a:headEnd/>
            <a:tailEnd/>
          </a:ln>
        </p:spPr>
      </p:sp>
      <p:sp>
        <p:nvSpPr>
          <p:cNvPr id="227330" name="Notes Placeholder 2"/>
          <p:cNvSpPr>
            <a:spLocks noGrp="1"/>
          </p:cNvSpPr>
          <p:nvPr>
            <p:ph type="body" idx="1"/>
          </p:nvPr>
        </p:nvSpPr>
        <p:spPr bwMode="auto">
          <a:noFill/>
        </p:spPr>
        <p:txBody>
          <a:bodyPr/>
          <a:lstStyle/>
          <a:p>
            <a:pPr>
              <a:spcBef>
                <a:spcPct val="0"/>
              </a:spcBef>
            </a:pPr>
            <a:r>
              <a:rPr lang="en-US" dirty="0" err="1" smtClean="0"/>
              <a:t>Nonsolus</a:t>
            </a:r>
            <a:r>
              <a:rPr lang="en-US" dirty="0" smtClean="0"/>
              <a:t> mean “not Alone”</a:t>
            </a:r>
          </a:p>
          <a:p>
            <a:pPr>
              <a:spcBef>
                <a:spcPct val="0"/>
              </a:spcBef>
            </a:pPr>
            <a:endParaRPr lang="en-US" dirty="0" smtClean="0"/>
          </a:p>
          <a:p>
            <a:pPr>
              <a:spcBef>
                <a:spcPct val="0"/>
              </a:spcBef>
            </a:pPr>
            <a:r>
              <a:rPr lang="en-US" dirty="0" smtClean="0"/>
              <a:t>Scholars can’t do it without publishers, and publisher can’t publish without scholar, so we are interconnected.</a:t>
            </a:r>
          </a:p>
          <a:p>
            <a:pPr>
              <a:spcBef>
                <a:spcPct val="0"/>
              </a:spcBef>
            </a:pPr>
            <a:endParaRPr lang="en-US" dirty="0" smtClean="0"/>
          </a:p>
          <a:p>
            <a:pPr>
              <a:spcBef>
                <a:spcPct val="0"/>
              </a:spcBef>
            </a:pPr>
            <a:endParaRPr lang="en-US" dirty="0" smtClean="0"/>
          </a:p>
          <a:p>
            <a:pPr>
              <a:spcBef>
                <a:spcPct val="0"/>
              </a:spcBef>
            </a:pPr>
            <a:r>
              <a:rPr lang="en-US" dirty="0" smtClean="0"/>
              <a:t>We can’t accomplish the new  journey alone too internally and externally</a:t>
            </a:r>
          </a:p>
          <a:p>
            <a:pPr>
              <a:spcBef>
                <a:spcPct val="0"/>
              </a:spcBef>
            </a:pPr>
            <a:endParaRPr lang="en-US" dirty="0" smtClean="0"/>
          </a:p>
          <a:p>
            <a:pPr>
              <a:spcBef>
                <a:spcPct val="0"/>
              </a:spcBef>
            </a:pPr>
            <a:r>
              <a:rPr lang="en-US" dirty="0" smtClean="0"/>
              <a:t>Librarians and researchers, authors will play a key role in the execution of this new vision</a:t>
            </a:r>
          </a:p>
          <a:p>
            <a:pPr>
              <a:spcBef>
                <a:spcPct val="0"/>
              </a:spcBef>
            </a:pPr>
            <a:endParaRPr lang="en-US" dirty="0" smtClean="0"/>
          </a:p>
        </p:txBody>
      </p:sp>
      <p:sp>
        <p:nvSpPr>
          <p:cNvPr id="2273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243E066-001B-4F7E-A9BC-33DBC5DF86F4}" type="slidenum">
              <a:rPr lang="en-US">
                <a:solidFill>
                  <a:srgbClr val="000000"/>
                </a:solidFill>
                <a:latin typeface="Arial" pitchFamily="-123" charset="0"/>
                <a:ea typeface="ＭＳ Ｐゴシック" pitchFamily="-123" charset="-128"/>
                <a:cs typeface="ＭＳ Ｐゴシック" pitchFamily="-123" charset="-128"/>
              </a:rPr>
              <a:pPr/>
              <a:t>53</a:t>
            </a:fld>
            <a:endParaRPr lang="en-US">
              <a:solidFill>
                <a:srgbClr val="000000"/>
              </a:solidFill>
              <a:latin typeface="Arial" pitchFamily="-123" charset="0"/>
              <a:ea typeface="ＭＳ Ｐゴシック" pitchFamily="-123" charset="-128"/>
              <a:cs typeface="ＭＳ Ｐゴシック" pitchFamily="-123"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a:lstStyle/>
          <a:p>
            <a:pPr>
              <a:spcBef>
                <a:spcPct val="0"/>
              </a:spcBef>
            </a:pPr>
            <a:r>
              <a:rPr lang="en-GB" smtClean="0"/>
              <a:t>But this guy who is responsible letting  our partners, wifes and kids sending us be my friend emails gut the award.</a:t>
            </a:r>
          </a:p>
          <a:p>
            <a:pPr>
              <a:spcBef>
                <a:spcPct val="0"/>
              </a:spcBef>
            </a:pPr>
            <a:r>
              <a:rPr lang="en-GB" smtClean="0"/>
              <a:t>But anyway compared to last year</a:t>
            </a:r>
            <a:endParaRPr lang="en-US" smtClean="0"/>
          </a:p>
        </p:txBody>
      </p:sp>
      <p:sp>
        <p:nvSpPr>
          <p:cNvPr id="665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5916BE0-4A9C-426A-AF9E-544461F44434}" type="slidenum">
              <a:rPr lang="en-US">
                <a:latin typeface="Arial" pitchFamily="-123" charset="0"/>
                <a:ea typeface="ＭＳ Ｐゴシック" pitchFamily="-123" charset="-128"/>
                <a:cs typeface="ＭＳ Ｐゴシック" pitchFamily="-123" charset="-128"/>
              </a:rPr>
              <a:pPr/>
              <a:t>6</a:t>
            </a:fld>
            <a:endParaRPr lang="en-US">
              <a:latin typeface="Arial" pitchFamily="-123" charset="0"/>
              <a:ea typeface="ＭＳ Ｐゴシック" pitchFamily="-123" charset="-128"/>
              <a:cs typeface="ＭＳ Ｐゴシック" pitchFamily="-123"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p:spPr>
        <p:txBody>
          <a:bodyPr/>
          <a:lstStyle/>
          <a:p>
            <a:pPr eaLnBrk="1" hangingPunct="1"/>
            <a:r>
              <a:rPr lang="en-GB" smtClean="0"/>
              <a:t>There was a lot of indicators to the change .</a:t>
            </a:r>
          </a:p>
          <a:p>
            <a:pPr eaLnBrk="1" hangingPunct="1"/>
            <a:r>
              <a:rPr lang="en-GB" smtClean="0"/>
              <a:t>When we planned the strategy to sell spotlight , we wanted the support of the </a:t>
            </a:r>
            <a:r>
              <a:rPr lang="en-GB" b="1" smtClean="0"/>
              <a:t>community</a:t>
            </a:r>
            <a:r>
              <a:rPr lang="en-GB" smtClean="0"/>
              <a:t> involved using the product.</a:t>
            </a:r>
          </a:p>
          <a:p>
            <a:pPr eaLnBrk="1" hangingPunct="1"/>
            <a:r>
              <a:rPr lang="en-GB" smtClean="0"/>
              <a:t>We didnt aim for only the support of the Ministry !!!</a:t>
            </a:r>
          </a:p>
          <a:p>
            <a:pPr eaLnBrk="1" hangingPunct="1"/>
            <a:endParaRPr lang="en-GB" smtClean="0"/>
          </a:p>
          <a:p>
            <a:pPr eaLnBrk="1" hangingPunct="1"/>
            <a:r>
              <a:rPr lang="en-GB" smtClean="0"/>
              <a:t>Steps and plans were set for that </a:t>
            </a:r>
            <a:endParaRPr lang="en-US" smtClean="0"/>
          </a:p>
        </p:txBody>
      </p:sp>
      <p:sp>
        <p:nvSpPr>
          <p:cNvPr id="23556" name="Slide Number Placeholder 3"/>
          <p:cNvSpPr>
            <a:spLocks noGrp="1"/>
          </p:cNvSpPr>
          <p:nvPr>
            <p:ph type="sldNum" sz="quarter" idx="5"/>
          </p:nvPr>
        </p:nvSpPr>
        <p:spPr>
          <a:noFill/>
        </p:spPr>
        <p:txBody>
          <a:bodyPr/>
          <a:lstStyle/>
          <a:p>
            <a:fld id="{7C0DF956-2E74-46A7-966C-5A96AF18B710}" type="slidenum">
              <a:rPr lang="en-GB" smtClean="0"/>
              <a:pPr/>
              <a:t>7</a:t>
            </a:fld>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p:spPr>
        <p:txBody>
          <a:bodyPr/>
          <a:lstStyle/>
          <a:p>
            <a:pPr eaLnBrk="1" hangingPunct="1"/>
            <a:endParaRPr lang="en-US" dirty="0" smtClean="0"/>
          </a:p>
        </p:txBody>
      </p:sp>
      <p:sp>
        <p:nvSpPr>
          <p:cNvPr id="22532" name="Slide Number Placeholder 3"/>
          <p:cNvSpPr>
            <a:spLocks noGrp="1"/>
          </p:cNvSpPr>
          <p:nvPr>
            <p:ph type="sldNum" sz="quarter" idx="5"/>
          </p:nvPr>
        </p:nvSpPr>
        <p:spPr>
          <a:noFill/>
        </p:spPr>
        <p:txBody>
          <a:bodyPr/>
          <a:lstStyle/>
          <a:p>
            <a:fld id="{BF37EAAA-0E09-4E57-8210-70CA8EE430E6}" type="slidenum">
              <a:rPr lang="en-GB" smtClean="0"/>
              <a:pPr/>
              <a:t>8</a:t>
            </a:fld>
            <a:endParaRPr lang="en-GB"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eaLnBrk="1" hangingPunct="1"/>
            <a:r>
              <a:rPr lang="en-GB" smtClean="0"/>
              <a:t>Or the result would have been ... Like the picture .</a:t>
            </a:r>
          </a:p>
          <a:p>
            <a:pPr eaLnBrk="1" hangingPunct="1"/>
            <a:r>
              <a:rPr lang="en-GB" smtClean="0"/>
              <a:t>We lost in 28 days </a:t>
            </a:r>
          </a:p>
          <a:p>
            <a:pPr eaLnBrk="1" hangingPunct="1">
              <a:buFontTx/>
              <a:buChar char="•"/>
            </a:pPr>
            <a:r>
              <a:rPr lang="en-GB" smtClean="0"/>
              <a:t>President </a:t>
            </a:r>
          </a:p>
          <a:p>
            <a:pPr eaLnBrk="1" hangingPunct="1">
              <a:buFontTx/>
              <a:buChar char="•"/>
            </a:pPr>
            <a:r>
              <a:rPr lang="en-GB" smtClean="0"/>
              <a:t>2 prime minesters </a:t>
            </a:r>
          </a:p>
          <a:p>
            <a:pPr eaLnBrk="1" hangingPunct="1">
              <a:buFontTx/>
              <a:buChar char="•"/>
            </a:pPr>
            <a:r>
              <a:rPr lang="en-GB" smtClean="0"/>
              <a:t>Lifes of 400 poeple </a:t>
            </a:r>
          </a:p>
          <a:p>
            <a:pPr eaLnBrk="1" hangingPunct="1"/>
            <a:r>
              <a:rPr lang="en-GB" smtClean="0"/>
              <a:t>And we would have lost SciVal.....</a:t>
            </a:r>
            <a:endParaRPr lang="en-US" smtClean="0"/>
          </a:p>
        </p:txBody>
      </p:sp>
      <p:sp>
        <p:nvSpPr>
          <p:cNvPr id="25604" name="Slide Number Placeholder 3"/>
          <p:cNvSpPr>
            <a:spLocks noGrp="1"/>
          </p:cNvSpPr>
          <p:nvPr>
            <p:ph type="sldNum" sz="quarter" idx="5"/>
          </p:nvPr>
        </p:nvSpPr>
        <p:spPr>
          <a:noFill/>
        </p:spPr>
        <p:txBody>
          <a:bodyPr/>
          <a:lstStyle/>
          <a:p>
            <a:fld id="{DC5ABC7E-7EB3-4520-A408-E1CDBA760021}" type="slidenum">
              <a:rPr lang="en-GB" smtClean="0"/>
              <a:pPr/>
              <a:t>9</a:t>
            </a:fld>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p:spPr>
      </p:sp>
      <p:sp>
        <p:nvSpPr>
          <p:cNvPr id="134146" name="Notes Placeholder 2"/>
          <p:cNvSpPr>
            <a:spLocks noGrp="1"/>
          </p:cNvSpPr>
          <p:nvPr>
            <p:ph type="body" idx="1"/>
          </p:nvPr>
        </p:nvSpPr>
        <p:spPr bwMode="auto">
          <a:noFill/>
        </p:spPr>
        <p:txBody>
          <a:bodyPr/>
          <a:lstStyle/>
          <a:p>
            <a:pPr>
              <a:spcBef>
                <a:spcPct val="0"/>
              </a:spcBef>
            </a:pPr>
            <a:r>
              <a:rPr lang="en-GB" smtClean="0"/>
              <a:t>In 2005 the world was flat</a:t>
            </a:r>
            <a:endParaRPr lang="en-US" smtClean="0"/>
          </a:p>
        </p:txBody>
      </p:sp>
      <p:sp>
        <p:nvSpPr>
          <p:cNvPr id="134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08138B4-1FC9-429A-8844-213FD5E8523B}" type="slidenum">
              <a:rPr lang="en-US">
                <a:latin typeface="Arial" pitchFamily="-123" charset="0"/>
                <a:ea typeface="ＭＳ Ｐゴシック" pitchFamily="-123" charset="-128"/>
                <a:cs typeface="ＭＳ Ｐゴシック" pitchFamily="-123" charset="-128"/>
              </a:rPr>
              <a:pPr/>
              <a:t>11</a:t>
            </a:fld>
            <a:endParaRPr lang="en-US">
              <a:latin typeface="Arial" pitchFamily="-123" charset="0"/>
              <a:ea typeface="ＭＳ Ｐゴシック" pitchFamily="-123" charset="-128"/>
              <a:cs typeface="ＭＳ Ｐゴシック" pitchFamily="-123"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Bottom right.png"/>
          <p:cNvPicPr>
            <a:picLocks noChangeAspect="1"/>
          </p:cNvPicPr>
          <p:nvPr userDrawn="1"/>
        </p:nvPicPr>
        <p:blipFill>
          <a:blip r:embed="rId2" cstate="print"/>
          <a:srcRect/>
          <a:stretch>
            <a:fillRect/>
          </a:stretch>
        </p:blipFill>
        <p:spPr bwMode="auto">
          <a:xfrm>
            <a:off x="5657850" y="4090988"/>
            <a:ext cx="3486150" cy="2767012"/>
          </a:xfrm>
          <a:prstGeom prst="rect">
            <a:avLst/>
          </a:prstGeom>
          <a:noFill/>
          <a:ln w="9525">
            <a:noFill/>
            <a:miter lim="800000"/>
            <a:headEnd/>
            <a:tailEnd/>
          </a:ln>
        </p:spPr>
      </p:pic>
      <p:pic>
        <p:nvPicPr>
          <p:cNvPr id="5" name="Picture 7" descr="Top left.png"/>
          <p:cNvPicPr>
            <a:picLocks noChangeAspect="1"/>
          </p:cNvPicPr>
          <p:nvPr userDrawn="1"/>
        </p:nvPicPr>
        <p:blipFill>
          <a:blip r:embed="rId3" cstate="print"/>
          <a:srcRect/>
          <a:stretch>
            <a:fillRect/>
          </a:stretch>
        </p:blipFill>
        <p:spPr bwMode="auto">
          <a:xfrm>
            <a:off x="0" y="0"/>
            <a:ext cx="2813050" cy="1146175"/>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normAutofit/>
          </a:bodyPr>
          <a:lstStyle>
            <a:lvl1pPr>
              <a:defRPr sz="3600"/>
            </a:lvl1pPr>
          </a:lstStyle>
          <a:p>
            <a:r>
              <a:rPr lang="en-US" dirty="0" smtClean="0"/>
              <a:t>Click to edit Master title style</a:t>
            </a:r>
            <a:endParaRPr lang="en-GB" dirty="0"/>
          </a:p>
        </p:txBody>
      </p:sp>
      <p:sp>
        <p:nvSpPr>
          <p:cNvPr id="3" name="Subtitle 2"/>
          <p:cNvSpPr>
            <a:spLocks noGrp="1"/>
          </p:cNvSpPr>
          <p:nvPr>
            <p:ph type="subTitle" idx="1"/>
          </p:nvPr>
        </p:nvSpPr>
        <p:spPr>
          <a:xfrm>
            <a:off x="714348" y="3571876"/>
            <a:ext cx="6400800" cy="1000132"/>
          </a:xfrm>
        </p:spPr>
        <p:txBody>
          <a:bodyPr>
            <a:normAutofit/>
          </a:bodyPr>
          <a:lstStyle>
            <a:lvl1pPr marL="0" indent="0" algn="l">
              <a:buNone/>
              <a:defRPr sz="2400">
                <a:solidFill>
                  <a:srgbClr val="03663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6" name="Slide Number Placeholder 5"/>
          <p:cNvSpPr>
            <a:spLocks noGrp="1"/>
          </p:cNvSpPr>
          <p:nvPr>
            <p:ph type="sldNum" sz="quarter" idx="10"/>
          </p:nvPr>
        </p:nvSpPr>
        <p:spPr>
          <a:xfrm>
            <a:off x="1357313" y="6215063"/>
            <a:ext cx="419100" cy="365125"/>
          </a:xfrm>
        </p:spPr>
        <p:txBody>
          <a:bodyPr/>
          <a:lstStyle>
            <a:lvl1pPr>
              <a:defRPr/>
            </a:lvl1pPr>
          </a:lstStyle>
          <a:p>
            <a:pPr>
              <a:defRPr/>
            </a:pPr>
            <a:fld id="{03BC8119-12F5-46E3-BDFA-B841C921FA61}" type="slidenum">
              <a:rPr lang="en-GB"/>
              <a:pPr>
                <a:defRPr/>
              </a:pPr>
              <a:t>‹#›</a:t>
            </a:fld>
            <a:endParaRPr lang="en-GB"/>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descr="Bottom right.png"/>
          <p:cNvPicPr>
            <a:picLocks noChangeAspect="1"/>
          </p:cNvPicPr>
          <p:nvPr userDrawn="1"/>
        </p:nvPicPr>
        <p:blipFill>
          <a:blip r:embed="rId2" cstate="print"/>
          <a:srcRect/>
          <a:stretch>
            <a:fillRect/>
          </a:stretch>
        </p:blipFill>
        <p:spPr bwMode="auto">
          <a:xfrm>
            <a:off x="3214688" y="6192838"/>
            <a:ext cx="5953125" cy="665162"/>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5"/>
          <p:cNvSpPr>
            <a:spLocks noGrp="1"/>
          </p:cNvSpPr>
          <p:nvPr>
            <p:ph type="sldNum" sz="quarter" idx="10"/>
          </p:nvPr>
        </p:nvSpPr>
        <p:spPr/>
        <p:txBody>
          <a:bodyPr/>
          <a:lstStyle>
            <a:lvl1pPr>
              <a:defRPr/>
            </a:lvl1pPr>
          </a:lstStyle>
          <a:p>
            <a:pPr>
              <a:defRPr/>
            </a:pPr>
            <a:fld id="{8F0F1501-E939-4858-858B-A0EB59E86E65}"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descr="Bottom right.png"/>
          <p:cNvPicPr>
            <a:picLocks noChangeAspect="1"/>
          </p:cNvPicPr>
          <p:nvPr userDrawn="1"/>
        </p:nvPicPr>
        <p:blipFill>
          <a:blip r:embed="rId2" cstate="print"/>
          <a:srcRect/>
          <a:stretch>
            <a:fillRect/>
          </a:stretch>
        </p:blipFill>
        <p:spPr bwMode="auto">
          <a:xfrm>
            <a:off x="3214688" y="6192838"/>
            <a:ext cx="5953125" cy="665162"/>
          </a:xfrm>
          <a:prstGeom prst="rect">
            <a:avLst/>
          </a:prstGeom>
          <a:noFill/>
          <a:ln w="9525">
            <a:noFill/>
            <a:miter lim="800000"/>
            <a:headEnd/>
            <a:tailEnd/>
          </a:ln>
        </p:spPr>
      </p:pic>
      <p:sp>
        <p:nvSpPr>
          <p:cNvPr id="2" name="Vertical Title 1"/>
          <p:cNvSpPr>
            <a:spLocks noGrp="1"/>
          </p:cNvSpPr>
          <p:nvPr>
            <p:ph type="title" orient="vert"/>
          </p:nvPr>
        </p:nvSpPr>
        <p:spPr>
          <a:xfrm>
            <a:off x="6629400" y="1214422"/>
            <a:ext cx="2057400" cy="4911741"/>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5"/>
          <p:cNvSpPr>
            <a:spLocks noGrp="1"/>
          </p:cNvSpPr>
          <p:nvPr>
            <p:ph type="sldNum" sz="quarter" idx="10"/>
          </p:nvPr>
        </p:nvSpPr>
        <p:spPr/>
        <p:txBody>
          <a:bodyPr/>
          <a:lstStyle>
            <a:lvl1pPr>
              <a:defRPr/>
            </a:lvl1pPr>
          </a:lstStyle>
          <a:p>
            <a:pPr>
              <a:defRPr/>
            </a:pPr>
            <a:fld id="{C15CC13D-8CFB-4042-93FB-FA55F70756F7}"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Bottom right.png"/>
          <p:cNvPicPr>
            <a:picLocks noChangeAspect="1"/>
          </p:cNvPicPr>
          <p:nvPr userDrawn="1"/>
        </p:nvPicPr>
        <p:blipFill>
          <a:blip r:embed="rId2" cstate="print"/>
          <a:srcRect b="32257"/>
          <a:stretch>
            <a:fillRect/>
          </a:stretch>
        </p:blipFill>
        <p:spPr bwMode="auto">
          <a:xfrm>
            <a:off x="3214688" y="6407150"/>
            <a:ext cx="5953125" cy="45085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5"/>
          <p:cNvSpPr>
            <a:spLocks noGrp="1"/>
          </p:cNvSpPr>
          <p:nvPr>
            <p:ph type="sldNum" sz="quarter" idx="10"/>
          </p:nvPr>
        </p:nvSpPr>
        <p:spPr>
          <a:xfrm>
            <a:off x="1223963" y="6215063"/>
            <a:ext cx="419100" cy="365125"/>
          </a:xfrm>
        </p:spPr>
        <p:txBody>
          <a:bodyPr/>
          <a:lstStyle>
            <a:lvl1pPr>
              <a:defRPr>
                <a:solidFill>
                  <a:schemeClr val="tx1">
                    <a:lumMod val="85000"/>
                    <a:lumOff val="15000"/>
                  </a:schemeClr>
                </a:solidFill>
                <a:latin typeface="Arial" pitchFamily="34" charset="0"/>
                <a:cs typeface="Arial" pitchFamily="34" charset="0"/>
              </a:defRPr>
            </a:lvl1pPr>
          </a:lstStyle>
          <a:p>
            <a:pPr>
              <a:defRPr/>
            </a:pPr>
            <a:fld id="{4112DE37-2296-4C32-BFF9-88B645AB49B6}" type="slidenum">
              <a:rPr lang="en-GB"/>
              <a:pPr>
                <a:defRPr/>
              </a:pPr>
              <a:t>‹#›</a:t>
            </a:fld>
            <a:endParaRPr lang="en-GB"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Bottom right.png"/>
          <p:cNvPicPr>
            <a:picLocks noChangeAspect="1"/>
          </p:cNvPicPr>
          <p:nvPr userDrawn="1"/>
        </p:nvPicPr>
        <p:blipFill>
          <a:blip r:embed="rId2" cstate="print"/>
          <a:srcRect/>
          <a:stretch>
            <a:fillRect/>
          </a:stretch>
        </p:blipFill>
        <p:spPr bwMode="auto">
          <a:xfrm>
            <a:off x="5657850" y="4090988"/>
            <a:ext cx="3486150" cy="2767012"/>
          </a:xfrm>
          <a:prstGeom prst="rect">
            <a:avLst/>
          </a:prstGeom>
          <a:noFill/>
          <a:ln w="9525">
            <a:noFill/>
            <a:miter lim="800000"/>
            <a:headEnd/>
            <a:tailEnd/>
          </a:ln>
        </p:spPr>
      </p:pic>
      <p:pic>
        <p:nvPicPr>
          <p:cNvPr id="5" name="Picture 7" descr="Top left.png"/>
          <p:cNvPicPr>
            <a:picLocks noChangeAspect="1"/>
          </p:cNvPicPr>
          <p:nvPr userDrawn="1"/>
        </p:nvPicPr>
        <p:blipFill>
          <a:blip r:embed="rId3" cstate="print"/>
          <a:srcRect/>
          <a:stretch>
            <a:fillRect/>
          </a:stretch>
        </p:blipFill>
        <p:spPr bwMode="auto">
          <a:xfrm>
            <a:off x="0" y="0"/>
            <a:ext cx="2813050" cy="1146175"/>
          </a:xfrm>
          <a:prstGeom prst="rect">
            <a:avLst/>
          </a:prstGeom>
          <a:noFill/>
          <a:ln w="9525">
            <a:noFill/>
            <a:miter lim="800000"/>
            <a:headEnd/>
            <a:tailEnd/>
          </a:ln>
        </p:spPr>
      </p:pic>
      <p:sp>
        <p:nvSpPr>
          <p:cNvPr id="2" name="Title 1"/>
          <p:cNvSpPr>
            <a:spLocks noGrp="1"/>
          </p:cNvSpPr>
          <p:nvPr>
            <p:ph type="title"/>
          </p:nvPr>
        </p:nvSpPr>
        <p:spPr>
          <a:xfrm>
            <a:off x="714348" y="3214686"/>
            <a:ext cx="7772400" cy="1362075"/>
          </a:xfrm>
        </p:spPr>
        <p:txBody>
          <a:bodyPr anchor="t">
            <a:normAutofit/>
          </a:bodyPr>
          <a:lstStyle>
            <a:lvl1pPr algn="l">
              <a:defRPr sz="3200" b="1" cap="all"/>
            </a:lvl1pPr>
          </a:lstStyle>
          <a:p>
            <a:r>
              <a:rPr lang="en-US" dirty="0" smtClean="0"/>
              <a:t>Click to edit Master title style</a:t>
            </a:r>
            <a:endParaRPr lang="en-GB" dirty="0"/>
          </a:p>
        </p:txBody>
      </p:sp>
      <p:sp>
        <p:nvSpPr>
          <p:cNvPr id="3" name="Text Placeholder 2"/>
          <p:cNvSpPr>
            <a:spLocks noGrp="1"/>
          </p:cNvSpPr>
          <p:nvPr>
            <p:ph type="body" idx="1"/>
          </p:nvPr>
        </p:nvSpPr>
        <p:spPr>
          <a:xfrm>
            <a:off x="722313" y="1714488"/>
            <a:ext cx="7772400" cy="1500187"/>
          </a:xfrm>
        </p:spPr>
        <p:txBody>
          <a:bodyPr anchor="b">
            <a:normAutofit/>
          </a:bodyPr>
          <a:lstStyle>
            <a:lvl1pPr marL="0" indent="0">
              <a:buNone/>
              <a:defRPr sz="2400">
                <a:solidFill>
                  <a:srgbClr val="03663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0"/>
          </p:nvPr>
        </p:nvSpPr>
        <p:spPr/>
        <p:txBody>
          <a:bodyPr/>
          <a:lstStyle>
            <a:lvl1pPr>
              <a:defRPr/>
            </a:lvl1pPr>
          </a:lstStyle>
          <a:p>
            <a:pPr>
              <a:defRPr/>
            </a:pPr>
            <a:fld id="{407ECC05-E092-4AF1-9099-AF9DCD40F770}"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Bottom right.png"/>
          <p:cNvPicPr>
            <a:picLocks noChangeAspect="1"/>
          </p:cNvPicPr>
          <p:nvPr userDrawn="1"/>
        </p:nvPicPr>
        <p:blipFill>
          <a:blip r:embed="rId2" cstate="print"/>
          <a:srcRect/>
          <a:stretch>
            <a:fillRect/>
          </a:stretch>
        </p:blipFill>
        <p:spPr bwMode="auto">
          <a:xfrm>
            <a:off x="3214688" y="6192838"/>
            <a:ext cx="5953125" cy="665162"/>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6"/>
          <p:cNvSpPr>
            <a:spLocks noGrp="1"/>
          </p:cNvSpPr>
          <p:nvPr>
            <p:ph type="sldNum" sz="quarter" idx="10"/>
          </p:nvPr>
        </p:nvSpPr>
        <p:spPr/>
        <p:txBody>
          <a:bodyPr/>
          <a:lstStyle>
            <a:lvl1pPr>
              <a:defRPr/>
            </a:lvl1pPr>
          </a:lstStyle>
          <a:p>
            <a:pPr>
              <a:defRPr/>
            </a:pPr>
            <a:fld id="{645A233B-DD1F-47A0-9A95-5B212FD38149}"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9" descr="Bottom right.png"/>
          <p:cNvPicPr>
            <a:picLocks noChangeAspect="1"/>
          </p:cNvPicPr>
          <p:nvPr userDrawn="1"/>
        </p:nvPicPr>
        <p:blipFill>
          <a:blip r:embed="rId2" cstate="print"/>
          <a:srcRect/>
          <a:stretch>
            <a:fillRect/>
          </a:stretch>
        </p:blipFill>
        <p:spPr bwMode="auto">
          <a:xfrm>
            <a:off x="3214688" y="6192838"/>
            <a:ext cx="5953125" cy="665162"/>
          </a:xfrm>
          <a:prstGeom prst="rect">
            <a:avLst/>
          </a:prstGeom>
          <a:noFill/>
          <a:ln w="9525">
            <a:noFill/>
            <a:miter lim="800000"/>
            <a:headEnd/>
            <a:tailEnd/>
          </a:ln>
        </p:spPr>
      </p:pic>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Slide Number Placeholder 8"/>
          <p:cNvSpPr>
            <a:spLocks noGrp="1"/>
          </p:cNvSpPr>
          <p:nvPr>
            <p:ph type="sldNum" sz="quarter" idx="10"/>
          </p:nvPr>
        </p:nvSpPr>
        <p:spPr/>
        <p:txBody>
          <a:bodyPr/>
          <a:lstStyle>
            <a:lvl1pPr>
              <a:defRPr/>
            </a:lvl1pPr>
          </a:lstStyle>
          <a:p>
            <a:pPr>
              <a:defRPr/>
            </a:pPr>
            <a:fld id="{32C335EA-8395-4CF9-A1E1-DB8845AB2580}"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5" descr="Bottom right.png"/>
          <p:cNvPicPr>
            <a:picLocks noChangeAspect="1"/>
          </p:cNvPicPr>
          <p:nvPr userDrawn="1"/>
        </p:nvPicPr>
        <p:blipFill>
          <a:blip r:embed="rId2" cstate="print"/>
          <a:srcRect/>
          <a:stretch>
            <a:fillRect/>
          </a:stretch>
        </p:blipFill>
        <p:spPr bwMode="auto">
          <a:xfrm>
            <a:off x="3190875" y="6192838"/>
            <a:ext cx="5953125" cy="665162"/>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GB"/>
          </a:p>
        </p:txBody>
      </p:sp>
      <p:sp>
        <p:nvSpPr>
          <p:cNvPr id="4" name="Slide Number Placeholder 4"/>
          <p:cNvSpPr>
            <a:spLocks noGrp="1"/>
          </p:cNvSpPr>
          <p:nvPr>
            <p:ph type="sldNum" sz="quarter" idx="10"/>
          </p:nvPr>
        </p:nvSpPr>
        <p:spPr/>
        <p:txBody>
          <a:bodyPr/>
          <a:lstStyle>
            <a:lvl1pPr>
              <a:defRPr/>
            </a:lvl1pPr>
          </a:lstStyle>
          <a:p>
            <a:pPr>
              <a:defRPr/>
            </a:pPr>
            <a:fld id="{430C715A-86AA-4544-95C8-FFA44286C9B9}"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4" descr="Bottom right.png"/>
          <p:cNvPicPr>
            <a:picLocks noChangeAspect="1"/>
          </p:cNvPicPr>
          <p:nvPr userDrawn="1"/>
        </p:nvPicPr>
        <p:blipFill>
          <a:blip r:embed="rId2" cstate="print"/>
          <a:srcRect/>
          <a:stretch>
            <a:fillRect/>
          </a:stretch>
        </p:blipFill>
        <p:spPr bwMode="auto">
          <a:xfrm>
            <a:off x="3214688" y="6192838"/>
            <a:ext cx="5953125" cy="665162"/>
          </a:xfrm>
          <a:prstGeom prst="rect">
            <a:avLst/>
          </a:prstGeom>
          <a:noFill/>
          <a:ln w="9525">
            <a:noFill/>
            <a:miter lim="800000"/>
            <a:headEnd/>
            <a:tailEnd/>
          </a:ln>
        </p:spPr>
      </p:pic>
      <p:sp>
        <p:nvSpPr>
          <p:cNvPr id="3" name="Slide Number Placeholder 3"/>
          <p:cNvSpPr>
            <a:spLocks noGrp="1"/>
          </p:cNvSpPr>
          <p:nvPr>
            <p:ph type="sldNum" sz="quarter" idx="10"/>
          </p:nvPr>
        </p:nvSpPr>
        <p:spPr/>
        <p:txBody>
          <a:bodyPr/>
          <a:lstStyle>
            <a:lvl1pPr>
              <a:defRPr/>
            </a:lvl1pPr>
          </a:lstStyle>
          <a:p>
            <a:pPr>
              <a:defRPr/>
            </a:pPr>
            <a:fld id="{FDB02B63-E004-4B1A-B598-A16150381805}"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Bottom right.png"/>
          <p:cNvPicPr>
            <a:picLocks noChangeAspect="1"/>
          </p:cNvPicPr>
          <p:nvPr userDrawn="1"/>
        </p:nvPicPr>
        <p:blipFill>
          <a:blip r:embed="rId2" cstate="print"/>
          <a:srcRect/>
          <a:stretch>
            <a:fillRect/>
          </a:stretch>
        </p:blipFill>
        <p:spPr bwMode="auto">
          <a:xfrm>
            <a:off x="3214688" y="6192838"/>
            <a:ext cx="5953125" cy="665162"/>
          </a:xfrm>
          <a:prstGeom prst="rect">
            <a:avLst/>
          </a:prstGeom>
          <a:noFill/>
          <a:ln w="9525">
            <a:noFill/>
            <a:miter lim="800000"/>
            <a:headEnd/>
            <a:tailEnd/>
          </a:ln>
        </p:spPr>
      </p:pic>
      <p:sp>
        <p:nvSpPr>
          <p:cNvPr id="2" name="Title 1"/>
          <p:cNvSpPr>
            <a:spLocks noGrp="1"/>
          </p:cNvSpPr>
          <p:nvPr>
            <p:ph type="title"/>
          </p:nvPr>
        </p:nvSpPr>
        <p:spPr>
          <a:xfrm>
            <a:off x="457200" y="273050"/>
            <a:ext cx="6900882"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1428736"/>
            <a:ext cx="5111750" cy="4697427"/>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Slide Number Placeholder 6"/>
          <p:cNvSpPr>
            <a:spLocks noGrp="1"/>
          </p:cNvSpPr>
          <p:nvPr>
            <p:ph type="sldNum" sz="quarter" idx="10"/>
          </p:nvPr>
        </p:nvSpPr>
        <p:spPr/>
        <p:txBody>
          <a:bodyPr/>
          <a:lstStyle>
            <a:lvl1pPr>
              <a:defRPr/>
            </a:lvl1pPr>
          </a:lstStyle>
          <a:p>
            <a:pPr>
              <a:defRPr/>
            </a:pPr>
            <a:fld id="{B1AF86CD-6691-466D-8D7C-58483F025071}"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Bottom right.png"/>
          <p:cNvPicPr>
            <a:picLocks noChangeAspect="1"/>
          </p:cNvPicPr>
          <p:nvPr userDrawn="1"/>
        </p:nvPicPr>
        <p:blipFill>
          <a:blip r:embed="rId2" cstate="print"/>
          <a:srcRect/>
          <a:stretch>
            <a:fillRect/>
          </a:stretch>
        </p:blipFill>
        <p:spPr bwMode="auto">
          <a:xfrm>
            <a:off x="3214688" y="6192838"/>
            <a:ext cx="5953125" cy="665162"/>
          </a:xfrm>
          <a:prstGeom prst="rect">
            <a:avLst/>
          </a:prstGeom>
          <a:noFill/>
          <a:ln w="9525">
            <a:noFill/>
            <a:miter lim="800000"/>
            <a:headEnd/>
            <a:tailEnd/>
          </a:ln>
        </p:spPr>
      </p:pic>
      <p:sp>
        <p:nvSpPr>
          <p:cNvPr id="2" name="Title 1"/>
          <p:cNvSpPr>
            <a:spLocks noGrp="1"/>
          </p:cNvSpPr>
          <p:nvPr>
            <p:ph type="title"/>
          </p:nvPr>
        </p:nvSpPr>
        <p:spPr>
          <a:xfrm>
            <a:off x="1785918" y="4429132"/>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381635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000636"/>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Slide Number Placeholder 6"/>
          <p:cNvSpPr>
            <a:spLocks noGrp="1"/>
          </p:cNvSpPr>
          <p:nvPr>
            <p:ph type="sldNum" sz="quarter" idx="10"/>
          </p:nvPr>
        </p:nvSpPr>
        <p:spPr/>
        <p:txBody>
          <a:bodyPr/>
          <a:lstStyle>
            <a:lvl1pPr>
              <a:defRPr/>
            </a:lvl1pPr>
          </a:lstStyle>
          <a:p>
            <a:pPr>
              <a:defRPr/>
            </a:pPr>
            <a:fld id="{6EABF00D-B7FC-462D-A216-5776FF3D3600}"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6" name="Slide Number Placeholder 5"/>
          <p:cNvSpPr>
            <a:spLocks noGrp="1"/>
          </p:cNvSpPr>
          <p:nvPr>
            <p:ph type="sldNum" sz="quarter" idx="4"/>
          </p:nvPr>
        </p:nvSpPr>
        <p:spPr>
          <a:xfrm>
            <a:off x="1285875" y="6215063"/>
            <a:ext cx="4191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lumMod val="85000"/>
                    <a:lumOff val="15000"/>
                  </a:schemeClr>
                </a:solidFill>
                <a:latin typeface="Arial" pitchFamily="34" charset="0"/>
                <a:cs typeface="Arial" pitchFamily="34" charset="0"/>
              </a:defRPr>
            </a:lvl1pPr>
          </a:lstStyle>
          <a:p>
            <a:pPr>
              <a:defRPr/>
            </a:pPr>
            <a:fld id="{20FAA630-60D0-4E20-A947-214B4CB63DC6}" type="slidenum">
              <a:rPr lang="en-GB"/>
              <a:pPr>
                <a:defRPr/>
              </a:pPr>
              <a:t>‹#›</a:t>
            </a:fld>
            <a:endParaRPr lang="en-GB" dirty="0"/>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2" r:id="rId16"/>
  </p:sldLayoutIdLst>
  <p:txStyles>
    <p:titleStyle>
      <a:lvl1pPr algn="l" rtl="0" eaLnBrk="0" fontAlgn="base" hangingPunct="0">
        <a:spcBef>
          <a:spcPct val="0"/>
        </a:spcBef>
        <a:spcAft>
          <a:spcPct val="0"/>
        </a:spcAft>
        <a:defRPr sz="2800" b="1" kern="1200">
          <a:solidFill>
            <a:srgbClr val="036635"/>
          </a:solidFill>
          <a:latin typeface="Arial" pitchFamily="34" charset="0"/>
          <a:ea typeface="+mj-ea"/>
          <a:cs typeface="Arial" pitchFamily="34" charset="0"/>
        </a:defRPr>
      </a:lvl1pPr>
      <a:lvl2pPr algn="l" rtl="0" eaLnBrk="0" fontAlgn="base" hangingPunct="0">
        <a:spcBef>
          <a:spcPct val="0"/>
        </a:spcBef>
        <a:spcAft>
          <a:spcPct val="0"/>
        </a:spcAft>
        <a:defRPr sz="2800" b="1">
          <a:solidFill>
            <a:srgbClr val="036635"/>
          </a:solidFill>
          <a:latin typeface="Arial" charset="0"/>
          <a:cs typeface="Arial" charset="0"/>
        </a:defRPr>
      </a:lvl2pPr>
      <a:lvl3pPr algn="l" rtl="0" eaLnBrk="0" fontAlgn="base" hangingPunct="0">
        <a:spcBef>
          <a:spcPct val="0"/>
        </a:spcBef>
        <a:spcAft>
          <a:spcPct val="0"/>
        </a:spcAft>
        <a:defRPr sz="2800" b="1">
          <a:solidFill>
            <a:srgbClr val="036635"/>
          </a:solidFill>
          <a:latin typeface="Arial" charset="0"/>
          <a:cs typeface="Arial" charset="0"/>
        </a:defRPr>
      </a:lvl3pPr>
      <a:lvl4pPr algn="l" rtl="0" eaLnBrk="0" fontAlgn="base" hangingPunct="0">
        <a:spcBef>
          <a:spcPct val="0"/>
        </a:spcBef>
        <a:spcAft>
          <a:spcPct val="0"/>
        </a:spcAft>
        <a:defRPr sz="2800" b="1">
          <a:solidFill>
            <a:srgbClr val="036635"/>
          </a:solidFill>
          <a:latin typeface="Arial" charset="0"/>
          <a:cs typeface="Arial" charset="0"/>
        </a:defRPr>
      </a:lvl4pPr>
      <a:lvl5pPr algn="l" rtl="0" eaLnBrk="0" fontAlgn="base" hangingPunct="0">
        <a:spcBef>
          <a:spcPct val="0"/>
        </a:spcBef>
        <a:spcAft>
          <a:spcPct val="0"/>
        </a:spcAft>
        <a:defRPr sz="2800" b="1">
          <a:solidFill>
            <a:srgbClr val="036635"/>
          </a:solidFill>
          <a:latin typeface="Arial" charset="0"/>
          <a:cs typeface="Arial" charset="0"/>
        </a:defRPr>
      </a:lvl5pPr>
      <a:lvl6pPr marL="457200" algn="l" rtl="0" fontAlgn="base">
        <a:spcBef>
          <a:spcPct val="0"/>
        </a:spcBef>
        <a:spcAft>
          <a:spcPct val="0"/>
        </a:spcAft>
        <a:defRPr sz="2800" b="1">
          <a:solidFill>
            <a:srgbClr val="036635"/>
          </a:solidFill>
          <a:latin typeface="Arial" charset="0"/>
          <a:cs typeface="Arial" charset="0"/>
        </a:defRPr>
      </a:lvl6pPr>
      <a:lvl7pPr marL="914400" algn="l" rtl="0" fontAlgn="base">
        <a:spcBef>
          <a:spcPct val="0"/>
        </a:spcBef>
        <a:spcAft>
          <a:spcPct val="0"/>
        </a:spcAft>
        <a:defRPr sz="2800" b="1">
          <a:solidFill>
            <a:srgbClr val="036635"/>
          </a:solidFill>
          <a:latin typeface="Arial" charset="0"/>
          <a:cs typeface="Arial" charset="0"/>
        </a:defRPr>
      </a:lvl7pPr>
      <a:lvl8pPr marL="1371600" algn="l" rtl="0" fontAlgn="base">
        <a:spcBef>
          <a:spcPct val="0"/>
        </a:spcBef>
        <a:spcAft>
          <a:spcPct val="0"/>
        </a:spcAft>
        <a:defRPr sz="2800" b="1">
          <a:solidFill>
            <a:srgbClr val="036635"/>
          </a:solidFill>
          <a:latin typeface="Arial" charset="0"/>
          <a:cs typeface="Arial" charset="0"/>
        </a:defRPr>
      </a:lvl8pPr>
      <a:lvl9pPr marL="1828800" algn="l" rtl="0" fontAlgn="base">
        <a:spcBef>
          <a:spcPct val="0"/>
        </a:spcBef>
        <a:spcAft>
          <a:spcPct val="0"/>
        </a:spcAft>
        <a:defRPr sz="2800" b="1">
          <a:solidFill>
            <a:srgbClr val="036635"/>
          </a:solidFill>
          <a:latin typeface="Arial" charset="0"/>
          <a:cs typeface="Arial" charset="0"/>
        </a:defRPr>
      </a:lvl9pPr>
    </p:titleStyle>
    <p:bodyStyle>
      <a:lvl1pPr marL="342900" indent="-342900" algn="l" rtl="0" eaLnBrk="0" fontAlgn="base" hangingPunct="0">
        <a:spcBef>
          <a:spcPct val="20000"/>
        </a:spcBef>
        <a:spcAft>
          <a:spcPct val="0"/>
        </a:spcAft>
        <a:buClr>
          <a:srgbClr val="036635"/>
        </a:buClr>
        <a:buSzPct val="140000"/>
        <a:buFont typeface="Arial" charset="0"/>
        <a:buChar char="•"/>
        <a:defRPr sz="2000" kern="1200">
          <a:solidFill>
            <a:srgbClr val="262626"/>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rgbClr val="036635"/>
        </a:buClr>
        <a:buFont typeface="Arial" charset="0"/>
        <a:buChar char="–"/>
        <a:defRPr sz="2000" kern="1200">
          <a:solidFill>
            <a:srgbClr val="262626"/>
          </a:solidFill>
          <a:latin typeface="Arial" pitchFamily="34" charset="0"/>
          <a:ea typeface="+mn-ea"/>
          <a:cs typeface="Arial" pitchFamily="34" charset="0"/>
        </a:defRPr>
      </a:lvl2pPr>
      <a:lvl3pPr marL="1143000" indent="-228600" algn="l" rtl="0" eaLnBrk="0" fontAlgn="base" hangingPunct="0">
        <a:spcBef>
          <a:spcPct val="20000"/>
        </a:spcBef>
        <a:spcAft>
          <a:spcPct val="0"/>
        </a:spcAft>
        <a:buClr>
          <a:srgbClr val="036635"/>
        </a:buClr>
        <a:buFont typeface="Arial" charset="0"/>
        <a:buChar char="•"/>
        <a:defRPr sz="2000" kern="1200">
          <a:solidFill>
            <a:srgbClr val="262626"/>
          </a:solidFill>
          <a:latin typeface="Arial" pitchFamily="34" charset="0"/>
          <a:ea typeface="+mn-ea"/>
          <a:cs typeface="Arial" pitchFamily="34" charset="0"/>
        </a:defRPr>
      </a:lvl3pPr>
      <a:lvl4pPr marL="1600200" indent="-228600" algn="l" rtl="0" eaLnBrk="0" fontAlgn="base" hangingPunct="0">
        <a:spcBef>
          <a:spcPct val="20000"/>
        </a:spcBef>
        <a:spcAft>
          <a:spcPct val="0"/>
        </a:spcAft>
        <a:buClr>
          <a:srgbClr val="036635"/>
        </a:buClr>
        <a:buFont typeface="Arial" charset="0"/>
        <a:buChar char="–"/>
        <a:defRPr sz="2000" kern="1200">
          <a:solidFill>
            <a:srgbClr val="262626"/>
          </a:solidFill>
          <a:latin typeface="Arial" pitchFamily="34" charset="0"/>
          <a:ea typeface="+mn-ea"/>
          <a:cs typeface="Arial" pitchFamily="34" charset="0"/>
        </a:defRPr>
      </a:lvl4pPr>
      <a:lvl5pPr marL="2057400" indent="-228600" algn="l" rtl="0" eaLnBrk="0" fontAlgn="base" hangingPunct="0">
        <a:spcBef>
          <a:spcPct val="20000"/>
        </a:spcBef>
        <a:spcAft>
          <a:spcPct val="0"/>
        </a:spcAft>
        <a:buClr>
          <a:srgbClr val="036635"/>
        </a:buClr>
        <a:buFont typeface="Courier New" pitchFamily="49" charset="0"/>
        <a:buChar char="o"/>
        <a:defRPr sz="2000" kern="1200">
          <a:solidFill>
            <a:srgbClr val="262626"/>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hyperlink" Target="http://www.flickr.com/photos/gsfc/5021482046/sizes/l/in/photostrea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3" y="1052513"/>
            <a:ext cx="7772400" cy="1470025"/>
          </a:xfrm>
        </p:spPr>
        <p:txBody>
          <a:bodyPr>
            <a:normAutofit fontScale="90000"/>
          </a:bodyPr>
          <a:lstStyle/>
          <a:p>
            <a:pPr fontAlgn="t">
              <a:defRPr/>
            </a:pPr>
            <a:r>
              <a:rPr lang="en-US" dirty="0" smtClean="0"/>
              <a:t/>
            </a:r>
            <a:br>
              <a:rPr lang="en-US" dirty="0" smtClean="0"/>
            </a:br>
            <a:r>
              <a:rPr lang="en-GB" b="0" dirty="0" smtClean="0"/>
              <a:t/>
            </a:r>
            <a:br>
              <a:rPr lang="en-GB" b="0" dirty="0" smtClean="0"/>
            </a:br>
            <a:r>
              <a:rPr lang="en-GB" i="1" dirty="0" smtClean="0"/>
              <a:t>"New Trends in Science and Global Ecosystem"</a:t>
            </a:r>
            <a:r>
              <a:rPr lang="en-GB" dirty="0" smtClean="0"/>
              <a:t> </a:t>
            </a:r>
            <a:r>
              <a:rPr lang="en-GB" b="0" dirty="0" smtClean="0"/>
              <a:t/>
            </a:r>
            <a:br>
              <a:rPr lang="en-GB" b="0" dirty="0" smtClean="0"/>
            </a:br>
            <a:endParaRPr lang="en-US" dirty="0"/>
          </a:p>
        </p:txBody>
      </p:sp>
      <p:sp>
        <p:nvSpPr>
          <p:cNvPr id="3" name="Subtitle 2"/>
          <p:cNvSpPr>
            <a:spLocks noGrp="1"/>
          </p:cNvSpPr>
          <p:nvPr>
            <p:ph type="subTitle" idx="1"/>
          </p:nvPr>
        </p:nvSpPr>
        <p:spPr>
          <a:xfrm>
            <a:off x="539750" y="4292600"/>
            <a:ext cx="6400800" cy="1000125"/>
          </a:xfrm>
        </p:spPr>
        <p:txBody>
          <a:bodyPr>
            <a:normAutofit fontScale="25000" lnSpcReduction="20000"/>
          </a:bodyPr>
          <a:lstStyle/>
          <a:p>
            <a:pPr eaLnBrk="1" hangingPunct="1">
              <a:lnSpc>
                <a:spcPts val="2400"/>
              </a:lnSpc>
              <a:spcBef>
                <a:spcPct val="30000"/>
              </a:spcBef>
            </a:pPr>
            <a:r>
              <a:rPr lang="en-GB" altLang="ja-JP" sz="8000" dirty="0" smtClean="0">
                <a:ea typeface="ＭＳ Ｐゴシック" pitchFamily="50" charset="-128"/>
              </a:rPr>
              <a:t>Ahmed Rostom</a:t>
            </a:r>
          </a:p>
          <a:p>
            <a:pPr eaLnBrk="1" hangingPunct="1">
              <a:lnSpc>
                <a:spcPts val="2400"/>
              </a:lnSpc>
              <a:spcBef>
                <a:spcPct val="30000"/>
              </a:spcBef>
            </a:pPr>
            <a:r>
              <a:rPr lang="en-GB" altLang="ja-JP" sz="8000" dirty="0" smtClean="0">
                <a:ea typeface="ＭＳ Ｐゴシック" pitchFamily="50" charset="-128"/>
              </a:rPr>
              <a:t>Customer Development Manager</a:t>
            </a:r>
          </a:p>
          <a:p>
            <a:pPr eaLnBrk="1" hangingPunct="1">
              <a:lnSpc>
                <a:spcPts val="2400"/>
              </a:lnSpc>
              <a:spcBef>
                <a:spcPct val="30000"/>
              </a:spcBef>
            </a:pPr>
            <a:r>
              <a:rPr lang="en-GB" altLang="ja-JP" sz="7200" dirty="0" smtClean="0">
                <a:ea typeface="ＭＳ Ｐゴシック" pitchFamily="50" charset="-128"/>
              </a:rPr>
              <a:t>MEA ,CIS, Turkey &amp; Iran </a:t>
            </a:r>
            <a:endParaRPr lang="en-US" altLang="ja-JP" sz="1800" dirty="0" smtClean="0">
              <a:ea typeface="ＭＳ Ｐゴシック" pitchFamily="50" charset="-128"/>
            </a:endParaRPr>
          </a:p>
          <a:p>
            <a:pPr>
              <a:buFont typeface="Arial" charset="0"/>
              <a:buNone/>
              <a:defRPr/>
            </a:pPr>
            <a:endParaRPr lang="en-US" dirty="0"/>
          </a:p>
        </p:txBody>
      </p:sp>
      <p:sp>
        <p:nvSpPr>
          <p:cNvPr id="4" name="Title 1"/>
          <p:cNvSpPr txBox="1">
            <a:spLocks/>
          </p:cNvSpPr>
          <p:nvPr/>
        </p:nvSpPr>
        <p:spPr bwMode="auto">
          <a:xfrm>
            <a:off x="684213" y="2492375"/>
            <a:ext cx="8064500" cy="1470025"/>
          </a:xfrm>
          <a:prstGeom prst="rect">
            <a:avLst/>
          </a:prstGeom>
          <a:noFill/>
          <a:ln w="9525">
            <a:noFill/>
            <a:miter lim="800000"/>
            <a:headEnd/>
            <a:tailEnd/>
          </a:ln>
        </p:spPr>
        <p:txBody>
          <a:bodyPr anchor="ctr">
            <a:normAutofit fontScale="75000" lnSpcReduction="20000"/>
          </a:bodyPr>
          <a:lstStyle/>
          <a:p>
            <a:pPr eaLnBrk="0" fontAlgn="t" hangingPunct="0">
              <a:defRPr/>
            </a:pPr>
            <a:r>
              <a:rPr lang="en-US" sz="3600" b="1" dirty="0">
                <a:solidFill>
                  <a:srgbClr val="036635"/>
                </a:solidFill>
                <a:ea typeface="+mj-ea"/>
                <a:cs typeface="Arial" pitchFamily="34" charset="0"/>
              </a:rPr>
              <a:t/>
            </a:r>
            <a:br>
              <a:rPr lang="en-US" sz="3600" b="1" dirty="0">
                <a:solidFill>
                  <a:srgbClr val="036635"/>
                </a:solidFill>
                <a:ea typeface="+mj-ea"/>
                <a:cs typeface="Arial" pitchFamily="34" charset="0"/>
              </a:rPr>
            </a:br>
            <a:r>
              <a:rPr lang="en-GB" sz="3600" dirty="0">
                <a:solidFill>
                  <a:srgbClr val="036635"/>
                </a:solidFill>
                <a:ea typeface="+mj-ea"/>
                <a:cs typeface="Arial" pitchFamily="34" charset="0"/>
              </a:rPr>
              <a:t> </a:t>
            </a:r>
            <a:r>
              <a:rPr lang="en-GB" sz="3600" b="1" dirty="0">
                <a:solidFill>
                  <a:srgbClr val="036635"/>
                </a:solidFill>
                <a:ea typeface="+mj-ea"/>
                <a:cs typeface="Arial" pitchFamily="34" charset="0"/>
              </a:rPr>
              <a:t>“</a:t>
            </a:r>
            <a:r>
              <a:rPr lang="en-GB" sz="3600" b="1" dirty="0" err="1">
                <a:solidFill>
                  <a:srgbClr val="036635"/>
                </a:solidFill>
                <a:ea typeface="+mj-ea"/>
                <a:cs typeface="Arial" pitchFamily="34" charset="0"/>
              </a:rPr>
              <a:t>Bilimde</a:t>
            </a:r>
            <a:r>
              <a:rPr lang="en-GB" sz="3600" b="1" dirty="0">
                <a:solidFill>
                  <a:srgbClr val="036635"/>
                </a:solidFill>
                <a:ea typeface="+mj-ea"/>
                <a:cs typeface="Arial" pitchFamily="34" charset="0"/>
              </a:rPr>
              <a:t> </a:t>
            </a:r>
            <a:r>
              <a:rPr lang="en-GB" sz="3600" b="1" dirty="0" err="1">
                <a:solidFill>
                  <a:srgbClr val="036635"/>
                </a:solidFill>
                <a:ea typeface="+mj-ea"/>
                <a:cs typeface="Arial" pitchFamily="34" charset="0"/>
              </a:rPr>
              <a:t>ve</a:t>
            </a:r>
            <a:r>
              <a:rPr lang="en-GB" sz="3600" b="1" dirty="0">
                <a:solidFill>
                  <a:srgbClr val="036635"/>
                </a:solidFill>
                <a:ea typeface="+mj-ea"/>
                <a:cs typeface="Arial" pitchFamily="34" charset="0"/>
              </a:rPr>
              <a:t> Global </a:t>
            </a:r>
            <a:r>
              <a:rPr lang="en-GB" sz="3600" b="1" dirty="0" err="1">
                <a:solidFill>
                  <a:srgbClr val="036635"/>
                </a:solidFill>
                <a:ea typeface="+mj-ea"/>
                <a:cs typeface="Arial" pitchFamily="34" charset="0"/>
              </a:rPr>
              <a:t>Ekosistemde</a:t>
            </a:r>
            <a:r>
              <a:rPr lang="en-GB" sz="3600" b="1" dirty="0">
                <a:solidFill>
                  <a:srgbClr val="036635"/>
                </a:solidFill>
                <a:ea typeface="+mj-ea"/>
                <a:cs typeface="Arial" pitchFamily="34" charset="0"/>
              </a:rPr>
              <a:t> Y</a:t>
            </a:r>
            <a:r>
              <a:rPr lang="en-GB" sz="3600" b="1" dirty="0" err="1">
                <a:solidFill>
                  <a:srgbClr val="036635"/>
                </a:solidFill>
                <a:ea typeface="+mj-ea"/>
                <a:cs typeface="Arial" pitchFamily="34" charset="0"/>
              </a:rPr>
              <a:t>eni</a:t>
            </a:r>
            <a:r>
              <a:rPr lang="en-GB" sz="3600" b="1" dirty="0">
                <a:solidFill>
                  <a:srgbClr val="036635"/>
                </a:solidFill>
                <a:ea typeface="+mj-ea"/>
                <a:cs typeface="Arial" pitchFamily="34" charset="0"/>
              </a:rPr>
              <a:t> </a:t>
            </a:r>
            <a:r>
              <a:rPr lang="en-GB" sz="3600" b="1" dirty="0" err="1">
                <a:solidFill>
                  <a:srgbClr val="036635"/>
                </a:solidFill>
                <a:ea typeface="+mj-ea"/>
                <a:cs typeface="Arial" pitchFamily="34" charset="0"/>
              </a:rPr>
              <a:t>Trendler</a:t>
            </a:r>
            <a:r>
              <a:rPr lang="en-GB" sz="3600" b="1" dirty="0">
                <a:solidFill>
                  <a:srgbClr val="036635"/>
                </a:solidFill>
                <a:ea typeface="+mj-ea"/>
                <a:cs typeface="Arial" pitchFamily="34" charset="0"/>
              </a:rPr>
              <a:t> “</a:t>
            </a:r>
            <a:r>
              <a:rPr lang="en-GB" sz="3600" dirty="0">
                <a:solidFill>
                  <a:srgbClr val="036635"/>
                </a:solidFill>
                <a:ea typeface="+mj-ea"/>
                <a:cs typeface="Arial" pitchFamily="34" charset="0"/>
              </a:rPr>
              <a:t/>
            </a:r>
            <a:br>
              <a:rPr lang="en-GB" sz="3600" dirty="0">
                <a:solidFill>
                  <a:srgbClr val="036635"/>
                </a:solidFill>
                <a:ea typeface="+mj-ea"/>
                <a:cs typeface="Arial" pitchFamily="34" charset="0"/>
              </a:rPr>
            </a:br>
            <a:endParaRPr lang="en-US" sz="3600" b="1" dirty="0">
              <a:solidFill>
                <a:srgbClr val="036635"/>
              </a:solidFill>
              <a:ea typeface="+mj-ea"/>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chor="t"/>
          <a:lstStyle/>
          <a:p>
            <a:pPr eaLnBrk="1" hangingPunct="1"/>
            <a:r>
              <a:rPr lang="en-GB" dirty="0" smtClean="0"/>
              <a:t>You are involved </a:t>
            </a:r>
            <a:r>
              <a:rPr lang="en-GB" dirty="0" smtClean="0"/>
              <a:t>!!</a:t>
            </a:r>
            <a:br>
              <a:rPr lang="en-GB" dirty="0" smtClean="0"/>
            </a:br>
            <a:r>
              <a:rPr lang="en-GB" dirty="0" smtClean="0"/>
              <a:t>SIZDE DEGISIMIN ICINDESINIZ !!</a:t>
            </a:r>
            <a:endParaRPr lang="en-US" dirty="0" smtClean="0"/>
          </a:p>
        </p:txBody>
      </p:sp>
      <p:pic>
        <p:nvPicPr>
          <p:cNvPr id="4" name="Content Placeholder 3" descr="me and Kamel.jpg"/>
          <p:cNvPicPr>
            <a:picLocks noGrp="1" noChangeAspect="1"/>
          </p:cNvPicPr>
          <p:nvPr>
            <p:ph idx="1"/>
          </p:nvPr>
        </p:nvPicPr>
        <p:blipFill>
          <a:blip r:embed="rId2" cstate="print"/>
          <a:srcRect l="24284" t="9985"/>
          <a:stretch>
            <a:fillRect/>
          </a:stretch>
        </p:blipFill>
        <p:spPr>
          <a:xfrm>
            <a:off x="1476375" y="1196752"/>
            <a:ext cx="5880100" cy="5243513"/>
          </a:xfrm>
          <a:ln w="38100" cap="sq">
            <a:solidFill>
              <a:srgbClr val="000000"/>
            </a:solidFill>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2"/>
          <p:cNvPicPr>
            <a:picLocks noChangeAspect="1" noChangeArrowheads="1"/>
          </p:cNvPicPr>
          <p:nvPr/>
        </p:nvPicPr>
        <p:blipFill>
          <a:blip r:embed="rId3" cstate="print"/>
          <a:srcRect/>
          <a:stretch>
            <a:fillRect/>
          </a:stretch>
        </p:blipFill>
        <p:spPr bwMode="auto">
          <a:xfrm>
            <a:off x="2483768" y="219089"/>
            <a:ext cx="4176464" cy="6419822"/>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p:cNvPicPr>
            <a:picLocks noChangeAspect="1" noChangeArrowheads="1"/>
          </p:cNvPicPr>
          <p:nvPr/>
        </p:nvPicPr>
        <p:blipFill>
          <a:blip r:embed="rId3" cstate="print"/>
          <a:srcRect/>
          <a:stretch>
            <a:fillRect/>
          </a:stretch>
        </p:blipFill>
        <p:spPr bwMode="auto">
          <a:xfrm>
            <a:off x="2339752" y="260648"/>
            <a:ext cx="4356846" cy="6497241"/>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masterClrMapping/>
  </p:clrMapOvr>
  <p:transition spd="slow">
    <p:diamon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p:cNvPicPr>
            <a:picLocks noChangeAspect="1" noChangeArrowheads="1"/>
          </p:cNvPicPr>
          <p:nvPr/>
        </p:nvPicPr>
        <p:blipFill>
          <a:blip r:embed="rId3" cstate="print"/>
          <a:srcRect/>
          <a:stretch>
            <a:fillRect/>
          </a:stretch>
        </p:blipFill>
        <p:spPr bwMode="auto">
          <a:xfrm>
            <a:off x="0" y="0"/>
            <a:ext cx="10409238" cy="7018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Content Placeholder 3" descr="kindle.jpg"/>
          <p:cNvPicPr>
            <a:picLocks noGrp="1" noChangeAspect="1"/>
          </p:cNvPicPr>
          <p:nvPr>
            <p:ph idx="4294967295"/>
          </p:nvPr>
        </p:nvPicPr>
        <p:blipFill>
          <a:blip r:embed="rId3" cstate="print"/>
          <a:srcRect/>
          <a:stretch>
            <a:fillRect/>
          </a:stretch>
        </p:blipFill>
        <p:spPr bwMode="auto">
          <a:xfrm>
            <a:off x="1835150" y="274638"/>
            <a:ext cx="5808663" cy="6583362"/>
          </a:xfrm>
          <a:prstGeom prst="rect">
            <a:avLst/>
          </a:prstGeom>
          <a:noFill/>
          <a:ln>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395537" y="344678"/>
            <a:ext cx="8568952" cy="639669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print"/>
          <a:srcRect/>
          <a:stretch>
            <a:fillRect/>
          </a:stretch>
        </p:blipFill>
        <p:spPr bwMode="auto">
          <a:xfrm>
            <a:off x="395288" y="344488"/>
            <a:ext cx="8569325" cy="6397625"/>
          </a:xfrm>
          <a:prstGeom prst="rect">
            <a:avLst/>
          </a:prstGeom>
          <a:noFill/>
          <a:ln w="9525">
            <a:noFill/>
            <a:miter lim="800000"/>
            <a:headEnd/>
            <a:tailEnd/>
          </a:ln>
        </p:spPr>
      </p:pic>
      <p:sp>
        <p:nvSpPr>
          <p:cNvPr id="33795" name="TextBox 2"/>
          <p:cNvSpPr txBox="1">
            <a:spLocks noChangeArrowheads="1"/>
          </p:cNvSpPr>
          <p:nvPr/>
        </p:nvSpPr>
        <p:spPr bwMode="auto">
          <a:xfrm>
            <a:off x="3276600" y="5373688"/>
            <a:ext cx="5688013" cy="1200150"/>
          </a:xfrm>
          <a:prstGeom prst="rect">
            <a:avLst/>
          </a:prstGeom>
          <a:noFill/>
          <a:ln w="9525">
            <a:noFill/>
            <a:miter lim="800000"/>
            <a:headEnd/>
            <a:tailEnd/>
          </a:ln>
        </p:spPr>
        <p:txBody>
          <a:bodyPr>
            <a:spAutoFit/>
          </a:bodyPr>
          <a:lstStyle/>
          <a:p>
            <a:r>
              <a:rPr lang="en-GB" sz="2400"/>
              <a:t>I</a:t>
            </a:r>
            <a:r>
              <a:rPr lang="en-GB" sz="2400">
                <a:solidFill>
                  <a:schemeClr val="bg1"/>
                </a:solidFill>
              </a:rPr>
              <a:t>INTERNETTEN BILGI EDINMEK, YANGIN MUSLUGUNDAN SU ICMEYE  BENZEMEKTE.....</a:t>
            </a:r>
            <a:endParaRPr lang="en-US" sz="24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p:cNvSpPr>
          <p:nvPr>
            <p:ph type="title" idx="4294967295"/>
          </p:nvPr>
        </p:nvSpPr>
        <p:spPr>
          <a:xfrm>
            <a:off x="457200" y="-24"/>
            <a:ext cx="8229600" cy="1143000"/>
          </a:xfrm>
          <a:effectLst>
            <a:glow rad="63500">
              <a:schemeClr val="accent1">
                <a:satMod val="175000"/>
                <a:alpha val="40000"/>
              </a:schemeClr>
            </a:glow>
          </a:effectLst>
        </p:spPr>
        <p:txBody>
          <a:bodyPr/>
          <a:lstStyle/>
          <a:p>
            <a:r>
              <a:rPr lang="en-US" sz="4000" dirty="0" smtClean="0">
                <a:latin typeface="+mj-lt"/>
                <a:cs typeface="Arial" charset="0"/>
              </a:rPr>
              <a:t>Information Overload?</a:t>
            </a:r>
          </a:p>
        </p:txBody>
      </p:sp>
      <p:sp>
        <p:nvSpPr>
          <p:cNvPr id="8" name="Rectangle 3"/>
          <p:cNvSpPr>
            <a:spLocks/>
          </p:cNvSpPr>
          <p:nvPr/>
        </p:nvSpPr>
        <p:spPr bwMode="auto">
          <a:xfrm>
            <a:off x="1785918" y="2801950"/>
            <a:ext cx="5486400" cy="1673220"/>
          </a:xfrm>
          <a:prstGeom prst="wedgeRoundRectCallout">
            <a:avLst>
              <a:gd name="adj1" fmla="val -33519"/>
              <a:gd name="adj2" fmla="val 58421"/>
              <a:gd name="adj3" fmla="val 16667"/>
            </a:avLst>
          </a:prstGeom>
          <a:ln>
            <a:solidFill>
              <a:srgbClr val="036635"/>
            </a:solidFill>
            <a:headEnd/>
            <a:tailEnd/>
          </a:ln>
          <a:effectLst>
            <a:glow rad="101600">
              <a:schemeClr val="accent3">
                <a:satMod val="175000"/>
                <a:alpha val="40000"/>
              </a:schemeClr>
            </a:glow>
            <a:softEdge rad="31750"/>
          </a:effectLst>
        </p:spPr>
        <p:style>
          <a:lnRef idx="2">
            <a:schemeClr val="dk1"/>
          </a:lnRef>
          <a:fillRef idx="1">
            <a:schemeClr val="lt1"/>
          </a:fillRef>
          <a:effectRef idx="0">
            <a:schemeClr val="dk1"/>
          </a:effectRef>
          <a:fontRef idx="minor">
            <a:schemeClr val="dk1"/>
          </a:fontRef>
        </p:style>
        <p:txBody>
          <a:bodyPr/>
          <a:lstStyle/>
          <a:p>
            <a:pPr eaLnBrk="0" hangingPunct="0">
              <a:lnSpc>
                <a:spcPct val="90000"/>
              </a:lnSpc>
              <a:spcBef>
                <a:spcPct val="20000"/>
              </a:spcBef>
              <a:buClr>
                <a:srgbClr val="036635"/>
              </a:buClr>
              <a:buSzPct val="140000"/>
            </a:pPr>
            <a:r>
              <a:rPr lang="en-US" sz="2100" dirty="0" smtClean="0">
                <a:solidFill>
                  <a:srgbClr val="036635"/>
                </a:solidFill>
                <a:latin typeface="+mj-lt"/>
                <a:cs typeface="Arial" charset="0"/>
              </a:rPr>
              <a:t>“….In </a:t>
            </a:r>
            <a:r>
              <a:rPr lang="en-US" sz="2100" dirty="0">
                <a:solidFill>
                  <a:srgbClr val="036635"/>
                </a:solidFill>
                <a:latin typeface="+mj-lt"/>
                <a:cs typeface="Arial" charset="0"/>
              </a:rPr>
              <a:t>a very popular topic, you may hit 500 articles. I try different queries and get 50-100, but only 20% are useful. It’s about the efficiency of the time you spend vs. the </a:t>
            </a:r>
            <a:r>
              <a:rPr lang="en-US" sz="2100" dirty="0" smtClean="0">
                <a:solidFill>
                  <a:srgbClr val="036635"/>
                </a:solidFill>
                <a:latin typeface="+mj-lt"/>
                <a:cs typeface="Arial" charset="0"/>
              </a:rPr>
              <a:t>output….”</a:t>
            </a:r>
            <a:endParaRPr lang="en-US" sz="2100" dirty="0">
              <a:solidFill>
                <a:srgbClr val="036635"/>
              </a:solidFill>
              <a:latin typeface="+mj-lt"/>
              <a:cs typeface="Arial" charset="0"/>
            </a:endParaRPr>
          </a:p>
        </p:txBody>
      </p:sp>
      <p:sp>
        <p:nvSpPr>
          <p:cNvPr id="9" name="Rectangle 3"/>
          <p:cNvSpPr>
            <a:spLocks/>
          </p:cNvSpPr>
          <p:nvPr/>
        </p:nvSpPr>
        <p:spPr bwMode="auto">
          <a:xfrm>
            <a:off x="1785918" y="1357298"/>
            <a:ext cx="5486400" cy="1000132"/>
          </a:xfrm>
          <a:prstGeom prst="wedgeRoundRectCallout">
            <a:avLst>
              <a:gd name="adj1" fmla="val -33520"/>
              <a:gd name="adj2" fmla="val 69323"/>
              <a:gd name="adj3" fmla="val 16667"/>
            </a:avLst>
          </a:prstGeom>
          <a:ln>
            <a:solidFill>
              <a:srgbClr val="036635"/>
            </a:solidFill>
            <a:headEnd/>
            <a:tailEnd/>
          </a:ln>
          <a:effectLst>
            <a:glow rad="63500">
              <a:schemeClr val="accent3">
                <a:satMod val="175000"/>
                <a:alpha val="40000"/>
              </a:schemeClr>
            </a:glow>
            <a:softEdge rad="31750"/>
          </a:effectLst>
        </p:spPr>
        <p:style>
          <a:lnRef idx="2">
            <a:schemeClr val="dk1"/>
          </a:lnRef>
          <a:fillRef idx="1">
            <a:schemeClr val="lt1"/>
          </a:fillRef>
          <a:effectRef idx="0">
            <a:schemeClr val="dk1"/>
          </a:effectRef>
          <a:fontRef idx="minor">
            <a:schemeClr val="dk1"/>
          </a:fontRef>
        </p:style>
        <p:txBody>
          <a:bodyPr/>
          <a:lstStyle/>
          <a:p>
            <a:pPr eaLnBrk="0" hangingPunct="0">
              <a:lnSpc>
                <a:spcPct val="90000"/>
              </a:lnSpc>
              <a:spcBef>
                <a:spcPct val="20000"/>
              </a:spcBef>
              <a:buClr>
                <a:srgbClr val="036635"/>
              </a:buClr>
              <a:buSzPct val="140000"/>
              <a:buFont typeface="Arial" charset="0"/>
              <a:buNone/>
            </a:pPr>
            <a:r>
              <a:rPr lang="en-US" sz="2100" dirty="0" smtClean="0">
                <a:solidFill>
                  <a:srgbClr val="036635"/>
                </a:solidFill>
                <a:latin typeface="+mj-lt"/>
                <a:cs typeface="Arial" charset="0"/>
              </a:rPr>
              <a:t>“….Twenty </a:t>
            </a:r>
            <a:r>
              <a:rPr lang="en-US" sz="2100" dirty="0">
                <a:solidFill>
                  <a:srgbClr val="036635"/>
                </a:solidFill>
                <a:latin typeface="+mj-lt"/>
                <a:cs typeface="Arial" charset="0"/>
              </a:rPr>
              <a:t>years ago there were one-third as many journals in my field. Now it would take one day each week just to keep up . . </a:t>
            </a:r>
            <a:r>
              <a:rPr lang="en-US" sz="2100" dirty="0" smtClean="0">
                <a:solidFill>
                  <a:srgbClr val="036635"/>
                </a:solidFill>
                <a:latin typeface="+mj-lt"/>
                <a:cs typeface="Arial" charset="0"/>
              </a:rPr>
              <a:t>.”</a:t>
            </a:r>
            <a:endParaRPr lang="en-US" sz="2100" dirty="0">
              <a:solidFill>
                <a:srgbClr val="036635"/>
              </a:solidFill>
              <a:latin typeface="+mj-lt"/>
              <a:cs typeface="Arial" charset="0"/>
            </a:endParaRPr>
          </a:p>
        </p:txBody>
      </p:sp>
      <p:sp>
        <p:nvSpPr>
          <p:cNvPr id="11" name="Rectangle 3"/>
          <p:cNvSpPr>
            <a:spLocks/>
          </p:cNvSpPr>
          <p:nvPr/>
        </p:nvSpPr>
        <p:spPr bwMode="auto">
          <a:xfrm>
            <a:off x="1785918" y="4919690"/>
            <a:ext cx="5486400" cy="1366830"/>
          </a:xfrm>
          <a:prstGeom prst="wedgeRoundRectCallout">
            <a:avLst>
              <a:gd name="adj1" fmla="val -33271"/>
              <a:gd name="adj2" fmla="val 63499"/>
              <a:gd name="adj3" fmla="val 16667"/>
            </a:avLst>
          </a:prstGeom>
          <a:ln>
            <a:solidFill>
              <a:srgbClr val="036635"/>
            </a:solidFill>
            <a:headEnd/>
            <a:tailEnd/>
          </a:ln>
          <a:effectLst>
            <a:glow rad="101600">
              <a:schemeClr val="accent3">
                <a:satMod val="175000"/>
                <a:alpha val="40000"/>
              </a:schemeClr>
            </a:glow>
            <a:softEdge rad="31750"/>
          </a:effectLst>
        </p:spPr>
        <p:style>
          <a:lnRef idx="2">
            <a:schemeClr val="dk1"/>
          </a:lnRef>
          <a:fillRef idx="1">
            <a:schemeClr val="lt1"/>
          </a:fillRef>
          <a:effectRef idx="0">
            <a:schemeClr val="dk1"/>
          </a:effectRef>
          <a:fontRef idx="minor">
            <a:schemeClr val="dk1"/>
          </a:fontRef>
        </p:style>
        <p:txBody>
          <a:bodyPr/>
          <a:lstStyle/>
          <a:p>
            <a:pPr eaLnBrk="0" hangingPunct="0">
              <a:lnSpc>
                <a:spcPct val="90000"/>
              </a:lnSpc>
              <a:spcBef>
                <a:spcPct val="20000"/>
              </a:spcBef>
              <a:buClr>
                <a:srgbClr val="036635"/>
              </a:buClr>
              <a:buSzPct val="140000"/>
              <a:buFont typeface="Arial" charset="0"/>
              <a:buNone/>
            </a:pPr>
            <a:r>
              <a:rPr lang="en-US" sz="2100" dirty="0" smtClean="0">
                <a:solidFill>
                  <a:srgbClr val="036635"/>
                </a:solidFill>
                <a:latin typeface="+mj-lt"/>
                <a:cs typeface="Arial" charset="0"/>
              </a:rPr>
              <a:t>“….I’ve </a:t>
            </a:r>
            <a:r>
              <a:rPr lang="en-US" sz="2100" dirty="0">
                <a:solidFill>
                  <a:srgbClr val="036635"/>
                </a:solidFill>
                <a:latin typeface="+mj-lt"/>
                <a:cs typeface="Arial" charset="0"/>
              </a:rPr>
              <a:t>got 5,000 </a:t>
            </a:r>
            <a:r>
              <a:rPr lang="en-US" sz="2100" i="1" dirty="0" err="1">
                <a:solidFill>
                  <a:srgbClr val="036635"/>
                </a:solidFill>
                <a:latin typeface="+mj-lt"/>
                <a:cs typeface="Arial" charset="0"/>
              </a:rPr>
              <a:t>pdf</a:t>
            </a:r>
            <a:r>
              <a:rPr lang="en-US" sz="2100" dirty="0">
                <a:solidFill>
                  <a:srgbClr val="036635"/>
                </a:solidFill>
                <a:latin typeface="+mj-lt"/>
                <a:cs typeface="Arial" charset="0"/>
              </a:rPr>
              <a:t> files that I’ve downloaded on my computer, seriously. I’ve tried renaming them so that I can find the right one when I need it, but it hasn’t </a:t>
            </a:r>
            <a:r>
              <a:rPr lang="en-US" sz="2100" dirty="0" smtClean="0">
                <a:solidFill>
                  <a:srgbClr val="036635"/>
                </a:solidFill>
                <a:latin typeface="+mj-lt"/>
                <a:cs typeface="Arial" charset="0"/>
              </a:rPr>
              <a:t>worked….”</a:t>
            </a:r>
            <a:endParaRPr lang="en-US" sz="2100" dirty="0">
              <a:solidFill>
                <a:srgbClr val="036635"/>
              </a:solidFill>
              <a:latin typeface="+mj-lt"/>
              <a:cs typeface="Arial" charset="0"/>
            </a:endParaRPr>
          </a:p>
          <a:p>
            <a:pPr marL="342900" indent="-342900" eaLnBrk="0" hangingPunct="0">
              <a:lnSpc>
                <a:spcPct val="90000"/>
              </a:lnSpc>
              <a:spcBef>
                <a:spcPct val="20000"/>
              </a:spcBef>
              <a:buClr>
                <a:srgbClr val="036635"/>
              </a:buClr>
              <a:buSzPct val="140000"/>
              <a:buFont typeface="Arial" charset="0"/>
              <a:buChar char="•"/>
            </a:pPr>
            <a:endParaRPr lang="en-US" sz="2100" dirty="0">
              <a:solidFill>
                <a:srgbClr val="669900"/>
              </a:solidFill>
              <a:latin typeface="+mj-lt"/>
              <a:cs typeface="Arial" charset="0"/>
            </a:endParaRPr>
          </a:p>
        </p:txBody>
      </p:sp>
      <p:sp>
        <p:nvSpPr>
          <p:cNvPr id="12" name="Oval 5"/>
          <p:cNvSpPr>
            <a:spLocks noChangeArrowheads="1"/>
          </p:cNvSpPr>
          <p:nvPr/>
        </p:nvSpPr>
        <p:spPr bwMode="auto">
          <a:xfrm>
            <a:off x="882624" y="4025904"/>
            <a:ext cx="2428892" cy="2428892"/>
          </a:xfrm>
          <a:prstGeom prst="ellipse">
            <a:avLst/>
          </a:prstGeom>
          <a:noFill/>
          <a:ln w="95250">
            <a:noFill/>
            <a:round/>
            <a:headEnd/>
            <a:tailEnd/>
          </a:ln>
        </p:spPr>
        <p:txBody>
          <a:bodyPr wrap="none" anchor="ctr"/>
          <a:lstStyle/>
          <a:p>
            <a:endParaRPr lang="en-US" sz="1600">
              <a:latin typeface="+mj-lt"/>
            </a:endParaRPr>
          </a:p>
        </p:txBody>
      </p:sp>
      <p:sp>
        <p:nvSpPr>
          <p:cNvPr id="7" name="Slide Number Placeholder 3"/>
          <p:cNvSpPr txBox="1">
            <a:spLocks noGrp="1"/>
          </p:cNvSpPr>
          <p:nvPr/>
        </p:nvSpPr>
        <p:spPr bwMode="auto">
          <a:xfrm>
            <a:off x="6248400" y="6607175"/>
            <a:ext cx="2743200" cy="228600"/>
          </a:xfrm>
          <a:prstGeom prst="rect">
            <a:avLst/>
          </a:prstGeom>
          <a:noFill/>
          <a:ln w="9525">
            <a:noFill/>
            <a:miter lim="800000"/>
            <a:headEnd/>
            <a:tailEnd/>
          </a:ln>
        </p:spPr>
        <p:txBody>
          <a:bodyPr/>
          <a:lstStyle/>
          <a:p>
            <a:pPr algn="r"/>
            <a:fld id="{E5BCADAE-5F14-4E74-A895-BAEB4FE8C346}" type="slidenum">
              <a:rPr lang="en-US" sz="1100" b="1">
                <a:latin typeface="+mj-lt"/>
              </a:rPr>
              <a:pPr algn="r"/>
              <a:t>17</a:t>
            </a:fld>
            <a:endParaRPr lang="en-US" sz="1100" b="1">
              <a:latin typeface="+mj-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ext Box 4"/>
          <p:cNvSpPr txBox="1">
            <a:spLocks noChangeArrowheads="1"/>
          </p:cNvSpPr>
          <p:nvPr/>
        </p:nvSpPr>
        <p:spPr bwMode="auto">
          <a:xfrm>
            <a:off x="3643306" y="5882034"/>
            <a:ext cx="5251453" cy="261610"/>
          </a:xfrm>
          <a:prstGeom prst="rect">
            <a:avLst/>
          </a:prstGeom>
          <a:noFill/>
          <a:ln w="9525">
            <a:noFill/>
            <a:miter lim="800000"/>
            <a:headEnd/>
            <a:tailEnd/>
          </a:ln>
        </p:spPr>
        <p:txBody>
          <a:bodyPr wrap="square">
            <a:spAutoFit/>
          </a:bodyPr>
          <a:lstStyle/>
          <a:p>
            <a:pPr algn="r" fontAlgn="auto">
              <a:spcBef>
                <a:spcPts val="0"/>
              </a:spcBef>
              <a:spcAft>
                <a:spcPts val="0"/>
              </a:spcAft>
              <a:defRPr/>
            </a:pPr>
            <a:r>
              <a:rPr lang="en-US" sz="1100" b="1" dirty="0">
                <a:solidFill>
                  <a:schemeClr val="tx1">
                    <a:lumMod val="50000"/>
                    <a:lumOff val="50000"/>
                  </a:schemeClr>
                </a:solidFill>
                <a:latin typeface="+mj-lt"/>
                <a:cs typeface="Arial" pitchFamily="34" charset="0"/>
              </a:rPr>
              <a:t>Source:  2007 Survey by Outsell Inc. on 6,300 knowledge workers</a:t>
            </a:r>
          </a:p>
        </p:txBody>
      </p:sp>
      <p:pic>
        <p:nvPicPr>
          <p:cNvPr id="15" name="Picture 14" descr="Slide_2_2.png"/>
          <p:cNvPicPr>
            <a:picLocks noChangeAspect="1"/>
          </p:cNvPicPr>
          <p:nvPr/>
        </p:nvPicPr>
        <p:blipFill>
          <a:blip r:embed="rId3" cstate="print"/>
          <a:stretch>
            <a:fillRect/>
          </a:stretch>
        </p:blipFill>
        <p:spPr>
          <a:xfrm>
            <a:off x="7643834" y="3143248"/>
            <a:ext cx="1285852" cy="1285852"/>
          </a:xfrm>
          <a:prstGeom prst="rect">
            <a:avLst/>
          </a:prstGeom>
          <a:scene3d>
            <a:camera prst="orthographicFront"/>
            <a:lightRig rig="threePt" dir="t"/>
          </a:scene3d>
          <a:sp3d>
            <a:bevelT/>
          </a:sp3d>
        </p:spPr>
      </p:pic>
      <p:pic>
        <p:nvPicPr>
          <p:cNvPr id="16" name="Picture 15" descr="Slide_2_1.png"/>
          <p:cNvPicPr>
            <a:picLocks noChangeAspect="1"/>
          </p:cNvPicPr>
          <p:nvPr/>
        </p:nvPicPr>
        <p:blipFill>
          <a:blip r:embed="rId4" cstate="print"/>
          <a:stretch>
            <a:fillRect/>
          </a:stretch>
        </p:blipFill>
        <p:spPr>
          <a:xfrm>
            <a:off x="7640291" y="1639507"/>
            <a:ext cx="1221532" cy="1221532"/>
          </a:xfrm>
          <a:prstGeom prst="rect">
            <a:avLst/>
          </a:prstGeom>
          <a:scene3d>
            <a:camera prst="orthographicFront"/>
            <a:lightRig rig="threePt" dir="t"/>
          </a:scene3d>
          <a:sp3d>
            <a:bevelT/>
          </a:sp3d>
        </p:spPr>
      </p:pic>
      <p:sp>
        <p:nvSpPr>
          <p:cNvPr id="18" name="TextBox 17"/>
          <p:cNvSpPr txBox="1"/>
          <p:nvPr/>
        </p:nvSpPr>
        <p:spPr>
          <a:xfrm>
            <a:off x="642910" y="4714884"/>
            <a:ext cx="7429552" cy="1107996"/>
          </a:xfrm>
          <a:prstGeom prst="rect">
            <a:avLst/>
          </a:prstGeom>
          <a:noFill/>
        </p:spPr>
        <p:txBody>
          <a:bodyPr wrap="square" rtlCol="0">
            <a:spAutoFit/>
          </a:bodyPr>
          <a:lstStyle/>
          <a:p>
            <a:pPr algn="ctr" fontAlgn="auto">
              <a:spcBef>
                <a:spcPts val="0"/>
              </a:spcBef>
              <a:spcAft>
                <a:spcPts val="0"/>
              </a:spcAft>
            </a:pPr>
            <a:r>
              <a:rPr lang="en-US" sz="2400" b="1" kern="0" dirty="0" smtClean="0">
                <a:solidFill>
                  <a:srgbClr val="036635"/>
                </a:solidFill>
                <a:latin typeface="+mj-lt"/>
              </a:rPr>
              <a:t>Researchers spend more time looking for information </a:t>
            </a:r>
          </a:p>
          <a:p>
            <a:pPr algn="ctr" fontAlgn="auto">
              <a:spcBef>
                <a:spcPts val="0"/>
              </a:spcBef>
              <a:spcAft>
                <a:spcPts val="0"/>
              </a:spcAft>
            </a:pPr>
            <a:r>
              <a:rPr lang="en-US" sz="2400" b="1" kern="0" dirty="0" smtClean="0">
                <a:solidFill>
                  <a:srgbClr val="036635"/>
                </a:solidFill>
                <a:latin typeface="+mj-lt"/>
              </a:rPr>
              <a:t>than analyzing and applying it. </a:t>
            </a:r>
          </a:p>
          <a:p>
            <a:pPr fontAlgn="auto">
              <a:spcBef>
                <a:spcPts val="0"/>
              </a:spcBef>
              <a:spcAft>
                <a:spcPts val="0"/>
              </a:spcAft>
            </a:pPr>
            <a:endParaRPr lang="en-GB" dirty="0">
              <a:solidFill>
                <a:prstClr val="black"/>
              </a:solidFill>
              <a:latin typeface="+mj-lt"/>
            </a:endParaRPr>
          </a:p>
        </p:txBody>
      </p:sp>
      <p:sp>
        <p:nvSpPr>
          <p:cNvPr id="10" name="Rounded Rectangle 9"/>
          <p:cNvSpPr>
            <a:spLocks noChangeArrowheads="1"/>
          </p:cNvSpPr>
          <p:nvPr/>
        </p:nvSpPr>
        <p:spPr bwMode="auto">
          <a:xfrm>
            <a:off x="571472" y="1714488"/>
            <a:ext cx="6272258" cy="1190620"/>
          </a:xfrm>
          <a:prstGeom prst="roundRect">
            <a:avLst>
              <a:gd name="adj" fmla="val 16667"/>
            </a:avLst>
          </a:prstGeom>
          <a:solidFill>
            <a:srgbClr val="036635">
              <a:alpha val="78822"/>
            </a:srgbClr>
          </a:solidFill>
          <a:ln w="9525">
            <a:noFill/>
            <a:round/>
            <a:headEnd/>
            <a:tailEnd/>
          </a:ln>
          <a:effectLst>
            <a:outerShdw dist="23000" dir="5400000" rotWithShape="0">
              <a:srgbClr val="808080">
                <a:alpha val="34999"/>
              </a:srgbClr>
            </a:outerShdw>
          </a:effectLst>
          <a:scene3d>
            <a:camera prst="orthographicFront"/>
            <a:lightRig rig="threePt" dir="t"/>
          </a:scene3d>
          <a:sp3d>
            <a:bevelT/>
          </a:sp3d>
        </p:spPr>
        <p:txBody>
          <a:bodyPr anchor="ctr"/>
          <a:lstStyle/>
          <a:p>
            <a:pPr>
              <a:defRPr/>
            </a:pPr>
            <a:r>
              <a:rPr lang="en-US" sz="2000" b="1" dirty="0" smtClean="0">
                <a:solidFill>
                  <a:schemeClr val="bg1"/>
                </a:solidFill>
                <a:latin typeface="+mj-lt"/>
              </a:rPr>
              <a:t>How many hours per week searching and gathering  information?</a:t>
            </a:r>
            <a:endParaRPr lang="en-US" sz="2000" b="1" dirty="0">
              <a:solidFill>
                <a:schemeClr val="bg1"/>
              </a:solidFill>
              <a:latin typeface="+mj-lt"/>
              <a:ea typeface="+mn-ea"/>
            </a:endParaRPr>
          </a:p>
        </p:txBody>
      </p:sp>
      <p:sp>
        <p:nvSpPr>
          <p:cNvPr id="12" name="Rounded Rectangle 11"/>
          <p:cNvSpPr/>
          <p:nvPr/>
        </p:nvSpPr>
        <p:spPr>
          <a:xfrm>
            <a:off x="285720" y="1357298"/>
            <a:ext cx="500066" cy="571504"/>
          </a:xfrm>
          <a:prstGeom prst="roundRect">
            <a:avLst/>
          </a:prstGeom>
          <a:solidFill>
            <a:schemeClr val="bg1"/>
          </a:solidFill>
          <a:ln w="47625">
            <a:solidFill>
              <a:srgbClr val="00B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B050"/>
                </a:solidFill>
                <a:effectLst>
                  <a:outerShdw blurRad="38100" dist="38100" dir="2700000" algn="tl">
                    <a:srgbClr val="000000">
                      <a:alpha val="43137"/>
                    </a:srgbClr>
                  </a:outerShdw>
                </a:effectLst>
                <a:latin typeface="+mj-lt"/>
              </a:rPr>
              <a:t>Q</a:t>
            </a:r>
            <a:endParaRPr lang="en-GB" sz="2800" b="1" dirty="0">
              <a:solidFill>
                <a:srgbClr val="00B050"/>
              </a:solidFill>
              <a:effectLst>
                <a:outerShdw blurRad="38100" dist="38100" dir="2700000" algn="tl">
                  <a:srgbClr val="000000">
                    <a:alpha val="43137"/>
                  </a:srgbClr>
                </a:outerShdw>
              </a:effectLst>
              <a:latin typeface="+mj-lt"/>
            </a:endParaRPr>
          </a:p>
        </p:txBody>
      </p:sp>
      <p:sp>
        <p:nvSpPr>
          <p:cNvPr id="13" name="Rounded Rectangle 12"/>
          <p:cNvSpPr>
            <a:spLocks noChangeArrowheads="1"/>
          </p:cNvSpPr>
          <p:nvPr/>
        </p:nvSpPr>
        <p:spPr bwMode="auto">
          <a:xfrm>
            <a:off x="571472" y="3286124"/>
            <a:ext cx="6272258" cy="1190620"/>
          </a:xfrm>
          <a:prstGeom prst="roundRect">
            <a:avLst>
              <a:gd name="adj" fmla="val 16667"/>
            </a:avLst>
          </a:prstGeom>
          <a:solidFill>
            <a:srgbClr val="036635">
              <a:alpha val="78822"/>
            </a:srgbClr>
          </a:solidFill>
          <a:ln w="9525">
            <a:noFill/>
            <a:round/>
            <a:headEnd/>
            <a:tailEnd/>
          </a:ln>
          <a:effectLst>
            <a:outerShdw dist="23000" dir="5400000" rotWithShape="0">
              <a:srgbClr val="808080">
                <a:alpha val="34999"/>
              </a:srgbClr>
            </a:outerShdw>
          </a:effectLst>
          <a:scene3d>
            <a:camera prst="orthographicFront"/>
            <a:lightRig rig="threePt" dir="t"/>
          </a:scene3d>
          <a:sp3d>
            <a:bevelT/>
          </a:sp3d>
        </p:spPr>
        <p:txBody>
          <a:bodyPr anchor="ctr"/>
          <a:lstStyle/>
          <a:p>
            <a:pPr>
              <a:defRPr/>
            </a:pPr>
            <a:r>
              <a:rPr lang="en-US" sz="2000" b="1" dirty="0" smtClean="0">
                <a:solidFill>
                  <a:schemeClr val="bg1"/>
                </a:solidFill>
                <a:latin typeface="+mj-lt"/>
              </a:rPr>
              <a:t>How many hours per week organizing, analyzing and applying information?</a:t>
            </a:r>
            <a:endParaRPr lang="en-US" sz="2000" b="1" dirty="0">
              <a:solidFill>
                <a:schemeClr val="bg1"/>
              </a:solidFill>
              <a:latin typeface="+mj-lt"/>
              <a:ea typeface="+mn-ea"/>
            </a:endParaRPr>
          </a:p>
        </p:txBody>
      </p:sp>
      <p:sp>
        <p:nvSpPr>
          <p:cNvPr id="23" name="Rounded Rectangle 22"/>
          <p:cNvSpPr/>
          <p:nvPr/>
        </p:nvSpPr>
        <p:spPr>
          <a:xfrm>
            <a:off x="285720" y="3000372"/>
            <a:ext cx="500066" cy="571504"/>
          </a:xfrm>
          <a:prstGeom prst="roundRect">
            <a:avLst/>
          </a:prstGeom>
          <a:solidFill>
            <a:schemeClr val="bg1"/>
          </a:solidFill>
          <a:ln w="47625">
            <a:solidFill>
              <a:srgbClr val="00B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B050"/>
                </a:solidFill>
                <a:effectLst>
                  <a:outerShdw blurRad="38100" dist="38100" dir="2700000" algn="tl">
                    <a:srgbClr val="000000">
                      <a:alpha val="43137"/>
                    </a:srgbClr>
                  </a:outerShdw>
                </a:effectLst>
                <a:latin typeface="+mj-lt"/>
              </a:rPr>
              <a:t>Q</a:t>
            </a:r>
            <a:endParaRPr lang="en-GB" sz="2800" b="1" dirty="0">
              <a:solidFill>
                <a:srgbClr val="00B050"/>
              </a:solidFill>
              <a:effectLst>
                <a:outerShdw blurRad="38100" dist="38100" dir="2700000" algn="tl">
                  <a:srgbClr val="000000">
                    <a:alpha val="43137"/>
                  </a:srgbClr>
                </a:outerShdw>
              </a:effectLst>
              <a:latin typeface="+mj-lt"/>
            </a:endParaRPr>
          </a:p>
        </p:txBody>
      </p:sp>
      <p:sp>
        <p:nvSpPr>
          <p:cNvPr id="24" name="Rounded Rectangle 23"/>
          <p:cNvSpPr/>
          <p:nvPr/>
        </p:nvSpPr>
        <p:spPr>
          <a:xfrm>
            <a:off x="7143768" y="1357298"/>
            <a:ext cx="500066" cy="571504"/>
          </a:xfrm>
          <a:prstGeom prst="roundRect">
            <a:avLst/>
          </a:prstGeom>
          <a:solidFill>
            <a:schemeClr val="bg1"/>
          </a:solidFill>
          <a:ln w="47625">
            <a:solidFill>
              <a:srgbClr val="00B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B050"/>
                </a:solidFill>
                <a:effectLst>
                  <a:outerShdw blurRad="38100" dist="38100" dir="2700000" algn="tl">
                    <a:srgbClr val="000000">
                      <a:alpha val="43137"/>
                    </a:srgbClr>
                  </a:outerShdw>
                </a:effectLst>
                <a:latin typeface="+mj-lt"/>
              </a:rPr>
              <a:t>A</a:t>
            </a:r>
            <a:endParaRPr lang="en-GB" sz="2800" b="1" dirty="0">
              <a:solidFill>
                <a:srgbClr val="00B050"/>
              </a:solidFill>
              <a:effectLst>
                <a:outerShdw blurRad="38100" dist="38100" dir="2700000" algn="tl">
                  <a:srgbClr val="000000">
                    <a:alpha val="43137"/>
                  </a:srgbClr>
                </a:outerShdw>
              </a:effectLst>
              <a:latin typeface="+mj-lt"/>
            </a:endParaRPr>
          </a:p>
        </p:txBody>
      </p:sp>
      <p:sp>
        <p:nvSpPr>
          <p:cNvPr id="22" name="Rounded Rectangle 21"/>
          <p:cNvSpPr/>
          <p:nvPr/>
        </p:nvSpPr>
        <p:spPr>
          <a:xfrm>
            <a:off x="7143768" y="3000372"/>
            <a:ext cx="500066" cy="571504"/>
          </a:xfrm>
          <a:prstGeom prst="roundRect">
            <a:avLst>
              <a:gd name="adj" fmla="val 16667"/>
            </a:avLst>
          </a:prstGeom>
          <a:solidFill>
            <a:schemeClr val="bg1"/>
          </a:solidFill>
          <a:ln w="47625">
            <a:solidFill>
              <a:srgbClr val="00B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B050"/>
                </a:solidFill>
                <a:effectLst>
                  <a:outerShdw blurRad="38100" dist="38100" dir="2700000" algn="tl">
                    <a:srgbClr val="000000">
                      <a:alpha val="43137"/>
                    </a:srgbClr>
                  </a:outerShdw>
                </a:effectLst>
                <a:latin typeface="+mj-lt"/>
              </a:rPr>
              <a:t>A</a:t>
            </a:r>
            <a:endParaRPr lang="en-GB" sz="2800" b="1" dirty="0">
              <a:solidFill>
                <a:srgbClr val="00B050"/>
              </a:solidFill>
              <a:effectLst>
                <a:outerShdw blurRad="38100" dist="38100" dir="2700000" algn="tl">
                  <a:srgbClr val="000000">
                    <a:alpha val="43137"/>
                  </a:srgbClr>
                </a:outerShdw>
              </a:effectLst>
              <a:latin typeface="+mj-lt"/>
            </a:endParaRPr>
          </a:p>
        </p:txBody>
      </p:sp>
      <p:sp>
        <p:nvSpPr>
          <p:cNvPr id="14" name="Slide Number Placeholder 3"/>
          <p:cNvSpPr txBox="1">
            <a:spLocks noGrp="1"/>
          </p:cNvSpPr>
          <p:nvPr/>
        </p:nvSpPr>
        <p:spPr bwMode="auto">
          <a:xfrm>
            <a:off x="6248400" y="6607175"/>
            <a:ext cx="2743200" cy="228600"/>
          </a:xfrm>
          <a:prstGeom prst="rect">
            <a:avLst/>
          </a:prstGeom>
          <a:noFill/>
          <a:ln w="9525">
            <a:noFill/>
            <a:miter lim="800000"/>
            <a:headEnd/>
            <a:tailEnd/>
          </a:ln>
        </p:spPr>
        <p:txBody>
          <a:bodyPr/>
          <a:lstStyle/>
          <a:p>
            <a:pPr algn="r"/>
            <a:fld id="{E5BCADAE-5F14-4E74-A895-BAEB4FE8C346}" type="slidenum">
              <a:rPr lang="en-US" sz="1100" b="1">
                <a:latin typeface="+mj-lt"/>
              </a:rPr>
              <a:pPr algn="r"/>
              <a:t>18</a:t>
            </a:fld>
            <a:endParaRPr lang="en-US" sz="1100" b="1">
              <a:latin typeface="+mj-lt"/>
            </a:endParaRPr>
          </a:p>
        </p:txBody>
      </p:sp>
      <p:sp>
        <p:nvSpPr>
          <p:cNvPr id="20" name="Rectangle 2"/>
          <p:cNvSpPr txBox="1">
            <a:spLocks/>
          </p:cNvSpPr>
          <p:nvPr/>
        </p:nvSpPr>
        <p:spPr bwMode="auto">
          <a:xfrm>
            <a:off x="457200" y="-24"/>
            <a:ext cx="8229600" cy="1143000"/>
          </a:xfrm>
          <a:prstGeom prst="rect">
            <a:avLst/>
          </a:prstGeom>
          <a:noFill/>
          <a:ln w="9525">
            <a:noFill/>
            <a:miter lim="800000"/>
            <a:headEnd/>
            <a:tailEnd/>
          </a:ln>
          <a:effectLst>
            <a:glow rad="63500">
              <a:schemeClr val="accent1">
                <a:satMod val="175000"/>
                <a:alpha val="40000"/>
              </a:schemeClr>
            </a:glo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036635"/>
                </a:solidFill>
                <a:effectLst/>
                <a:uLnTx/>
                <a:uFillTx/>
                <a:latin typeface="+mj-lt"/>
                <a:ea typeface="+mj-ea"/>
                <a:cs typeface="Arial" charset="0"/>
              </a:rPr>
              <a:t>Filter Failure?</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4"/>
          <p:cNvSpPr txBox="1">
            <a:spLocks noChangeArrowheads="1"/>
          </p:cNvSpPr>
          <p:nvPr/>
        </p:nvSpPr>
        <p:spPr bwMode="auto">
          <a:xfrm>
            <a:off x="3643313" y="5881688"/>
            <a:ext cx="5251450" cy="261937"/>
          </a:xfrm>
          <a:prstGeom prst="rect">
            <a:avLst/>
          </a:prstGeom>
          <a:noFill/>
          <a:ln w="9525">
            <a:noFill/>
            <a:miter lim="800000"/>
            <a:headEnd/>
            <a:tailEnd/>
          </a:ln>
        </p:spPr>
        <p:txBody>
          <a:bodyPr>
            <a:spAutoFit/>
          </a:bodyPr>
          <a:lstStyle/>
          <a:p>
            <a:pPr algn="r" fontAlgn="auto">
              <a:spcBef>
                <a:spcPts val="0"/>
              </a:spcBef>
              <a:spcAft>
                <a:spcPts val="0"/>
              </a:spcAft>
              <a:defRPr/>
            </a:pPr>
            <a:r>
              <a:rPr lang="en-US" sz="1100" b="1" dirty="0">
                <a:solidFill>
                  <a:schemeClr val="tx1">
                    <a:lumMod val="50000"/>
                    <a:lumOff val="50000"/>
                  </a:schemeClr>
                </a:solidFill>
                <a:latin typeface="+mj-lt"/>
                <a:cs typeface="Arial" pitchFamily="34" charset="0"/>
              </a:rPr>
              <a:t>Source:  2007 Survey by Outsell Inc. on 6,300 knowledge workers</a:t>
            </a:r>
          </a:p>
        </p:txBody>
      </p:sp>
      <p:pic>
        <p:nvPicPr>
          <p:cNvPr id="15" name="Picture 14" descr="Slide_2_2.png"/>
          <p:cNvPicPr>
            <a:picLocks noChangeAspect="1"/>
          </p:cNvPicPr>
          <p:nvPr/>
        </p:nvPicPr>
        <p:blipFill>
          <a:blip r:embed="rId3" cstate="print"/>
          <a:stretch>
            <a:fillRect/>
          </a:stretch>
        </p:blipFill>
        <p:spPr>
          <a:xfrm>
            <a:off x="7643834" y="3143248"/>
            <a:ext cx="1285852" cy="1285852"/>
          </a:xfrm>
          <a:prstGeom prst="rect">
            <a:avLst/>
          </a:prstGeom>
          <a:scene3d>
            <a:camera prst="orthographicFront"/>
            <a:lightRig rig="threePt" dir="t"/>
          </a:scene3d>
          <a:sp3d>
            <a:bevelT/>
          </a:sp3d>
        </p:spPr>
      </p:pic>
      <p:pic>
        <p:nvPicPr>
          <p:cNvPr id="16" name="Picture 15" descr="Slide_2_1.png"/>
          <p:cNvPicPr>
            <a:picLocks noChangeAspect="1"/>
          </p:cNvPicPr>
          <p:nvPr/>
        </p:nvPicPr>
        <p:blipFill>
          <a:blip r:embed="rId4" cstate="print"/>
          <a:stretch>
            <a:fillRect/>
          </a:stretch>
        </p:blipFill>
        <p:spPr>
          <a:xfrm>
            <a:off x="7640291" y="1639507"/>
            <a:ext cx="1221532" cy="1221532"/>
          </a:xfrm>
          <a:prstGeom prst="rect">
            <a:avLst/>
          </a:prstGeom>
          <a:scene3d>
            <a:camera prst="orthographicFront"/>
            <a:lightRig rig="threePt" dir="t"/>
          </a:scene3d>
          <a:sp3d>
            <a:bevelT/>
          </a:sp3d>
        </p:spPr>
      </p:pic>
      <p:sp>
        <p:nvSpPr>
          <p:cNvPr id="18" name="TextBox 17"/>
          <p:cNvSpPr txBox="1"/>
          <p:nvPr/>
        </p:nvSpPr>
        <p:spPr>
          <a:xfrm>
            <a:off x="642938" y="4714875"/>
            <a:ext cx="7429500" cy="1108075"/>
          </a:xfrm>
          <a:prstGeom prst="rect">
            <a:avLst/>
          </a:prstGeom>
          <a:noFill/>
        </p:spPr>
        <p:txBody>
          <a:bodyPr>
            <a:spAutoFit/>
          </a:bodyPr>
          <a:lstStyle/>
          <a:p>
            <a:pPr algn="ctr" fontAlgn="auto">
              <a:spcBef>
                <a:spcPts val="0"/>
              </a:spcBef>
              <a:spcAft>
                <a:spcPts val="0"/>
              </a:spcAft>
              <a:defRPr/>
            </a:pPr>
            <a:r>
              <a:rPr lang="en-US" sz="2400" b="1" kern="0" dirty="0">
                <a:solidFill>
                  <a:srgbClr val="036635"/>
                </a:solidFill>
                <a:latin typeface="+mj-lt"/>
              </a:rPr>
              <a:t>Researchers spend more time looking for information </a:t>
            </a:r>
          </a:p>
          <a:p>
            <a:pPr algn="ctr" fontAlgn="auto">
              <a:spcBef>
                <a:spcPts val="0"/>
              </a:spcBef>
              <a:spcAft>
                <a:spcPts val="0"/>
              </a:spcAft>
              <a:defRPr/>
            </a:pPr>
            <a:r>
              <a:rPr lang="en-US" sz="2400" b="1" kern="0" dirty="0">
                <a:solidFill>
                  <a:srgbClr val="036635"/>
                </a:solidFill>
                <a:latin typeface="+mj-lt"/>
              </a:rPr>
              <a:t>than analyzing and applying it. </a:t>
            </a:r>
          </a:p>
          <a:p>
            <a:pPr fontAlgn="auto">
              <a:spcBef>
                <a:spcPts val="0"/>
              </a:spcBef>
              <a:spcAft>
                <a:spcPts val="0"/>
              </a:spcAft>
              <a:defRPr/>
            </a:pPr>
            <a:endParaRPr lang="en-GB" dirty="0">
              <a:solidFill>
                <a:prstClr val="black"/>
              </a:solidFill>
              <a:latin typeface="+mj-lt"/>
            </a:endParaRPr>
          </a:p>
        </p:txBody>
      </p:sp>
      <p:sp>
        <p:nvSpPr>
          <p:cNvPr id="10" name="Rounded Rectangle 9"/>
          <p:cNvSpPr>
            <a:spLocks noChangeArrowheads="1"/>
          </p:cNvSpPr>
          <p:nvPr/>
        </p:nvSpPr>
        <p:spPr bwMode="auto">
          <a:xfrm>
            <a:off x="755576" y="1700808"/>
            <a:ext cx="6272258" cy="1190620"/>
          </a:xfrm>
          <a:prstGeom prst="roundRect">
            <a:avLst>
              <a:gd name="adj" fmla="val 16667"/>
            </a:avLst>
          </a:prstGeom>
          <a:solidFill>
            <a:srgbClr val="036635">
              <a:alpha val="78822"/>
            </a:srgbClr>
          </a:solidFill>
          <a:ln w="9525">
            <a:noFill/>
            <a:round/>
            <a:headEnd/>
            <a:tailEnd/>
          </a:ln>
          <a:effectLst>
            <a:outerShdw dist="23000" dir="5400000" rotWithShape="0">
              <a:srgbClr val="808080">
                <a:alpha val="34999"/>
              </a:srgbClr>
            </a:outerShdw>
          </a:effectLst>
          <a:scene3d>
            <a:camera prst="orthographicFront"/>
            <a:lightRig rig="threePt" dir="t"/>
          </a:scene3d>
          <a:sp3d>
            <a:bevelT/>
          </a:sp3d>
        </p:spPr>
        <p:txBody>
          <a:bodyPr anchor="ctr"/>
          <a:lstStyle/>
          <a:p>
            <a:pPr>
              <a:defRPr/>
            </a:pPr>
            <a:r>
              <a:rPr lang="en-US" sz="1600" b="1" dirty="0">
                <a:solidFill>
                  <a:schemeClr val="bg1"/>
                </a:solidFill>
                <a:latin typeface="+mj-lt"/>
              </a:rPr>
              <a:t>How many hours per week searching and gathering  information?</a:t>
            </a:r>
          </a:p>
          <a:p>
            <a:pPr>
              <a:defRPr/>
            </a:pPr>
            <a:r>
              <a:rPr lang="en-GB" sz="2400" b="1" dirty="0" err="1">
                <a:solidFill>
                  <a:schemeClr val="bg1"/>
                </a:solidFill>
                <a:latin typeface="+mj-lt"/>
              </a:rPr>
              <a:t>Bilgiyi</a:t>
            </a:r>
            <a:r>
              <a:rPr lang="en-GB" sz="2400" b="1" dirty="0">
                <a:solidFill>
                  <a:schemeClr val="bg1"/>
                </a:solidFill>
                <a:latin typeface="+mj-lt"/>
              </a:rPr>
              <a:t> </a:t>
            </a:r>
            <a:r>
              <a:rPr lang="en-GB" sz="2400" b="1" dirty="0" err="1">
                <a:solidFill>
                  <a:schemeClr val="bg1"/>
                </a:solidFill>
                <a:latin typeface="+mj-lt"/>
              </a:rPr>
              <a:t>bulmak</a:t>
            </a:r>
            <a:r>
              <a:rPr lang="en-GB" sz="2400" b="1" dirty="0">
                <a:solidFill>
                  <a:schemeClr val="bg1"/>
                </a:solidFill>
                <a:latin typeface="+mj-lt"/>
              </a:rPr>
              <a:t> </a:t>
            </a:r>
            <a:r>
              <a:rPr lang="en-GB" sz="2400" b="1" dirty="0" err="1">
                <a:solidFill>
                  <a:schemeClr val="bg1"/>
                </a:solidFill>
                <a:latin typeface="+mj-lt"/>
              </a:rPr>
              <a:t>ve</a:t>
            </a:r>
            <a:r>
              <a:rPr lang="en-GB" sz="2400" b="1" dirty="0">
                <a:solidFill>
                  <a:schemeClr val="bg1"/>
                </a:solidFill>
                <a:latin typeface="+mj-lt"/>
              </a:rPr>
              <a:t> </a:t>
            </a:r>
            <a:r>
              <a:rPr lang="en-GB" sz="2400" b="1" dirty="0" err="1">
                <a:solidFill>
                  <a:schemeClr val="bg1"/>
                </a:solidFill>
                <a:latin typeface="+mj-lt"/>
              </a:rPr>
              <a:t>biraraya</a:t>
            </a:r>
            <a:r>
              <a:rPr lang="en-GB" sz="2400" b="1" dirty="0">
                <a:solidFill>
                  <a:schemeClr val="bg1"/>
                </a:solidFill>
                <a:latin typeface="+mj-lt"/>
              </a:rPr>
              <a:t> </a:t>
            </a:r>
            <a:r>
              <a:rPr lang="en-GB" sz="2400" b="1" dirty="0" err="1">
                <a:solidFill>
                  <a:schemeClr val="bg1"/>
                </a:solidFill>
                <a:latin typeface="+mj-lt"/>
              </a:rPr>
              <a:t>getirmek</a:t>
            </a:r>
            <a:r>
              <a:rPr lang="en-GB" sz="2400" b="1" dirty="0">
                <a:solidFill>
                  <a:schemeClr val="bg1"/>
                </a:solidFill>
                <a:latin typeface="+mj-lt"/>
              </a:rPr>
              <a:t> </a:t>
            </a:r>
            <a:r>
              <a:rPr lang="en-GB" sz="2400" b="1" dirty="0" err="1">
                <a:solidFill>
                  <a:schemeClr val="bg1"/>
                </a:solidFill>
                <a:latin typeface="+mj-lt"/>
              </a:rPr>
              <a:t>icin</a:t>
            </a:r>
            <a:r>
              <a:rPr lang="en-GB" sz="2400" b="1" dirty="0">
                <a:solidFill>
                  <a:schemeClr val="bg1"/>
                </a:solidFill>
                <a:latin typeface="+mj-lt"/>
              </a:rPr>
              <a:t> </a:t>
            </a:r>
            <a:r>
              <a:rPr lang="en-GB" sz="2400" b="1" dirty="0" err="1">
                <a:solidFill>
                  <a:schemeClr val="bg1"/>
                </a:solidFill>
                <a:latin typeface="+mj-lt"/>
              </a:rPr>
              <a:t>haftada</a:t>
            </a:r>
            <a:r>
              <a:rPr lang="en-GB" sz="2400" b="1" dirty="0">
                <a:solidFill>
                  <a:schemeClr val="bg1"/>
                </a:solidFill>
                <a:latin typeface="+mj-lt"/>
              </a:rPr>
              <a:t> </a:t>
            </a:r>
            <a:r>
              <a:rPr lang="en-GB" sz="2400" b="1" dirty="0" err="1">
                <a:solidFill>
                  <a:schemeClr val="bg1"/>
                </a:solidFill>
                <a:latin typeface="+mj-lt"/>
              </a:rPr>
              <a:t>kac</a:t>
            </a:r>
            <a:r>
              <a:rPr lang="en-GB" sz="2400" b="1" dirty="0">
                <a:solidFill>
                  <a:schemeClr val="bg1"/>
                </a:solidFill>
                <a:latin typeface="+mj-lt"/>
              </a:rPr>
              <a:t> </a:t>
            </a:r>
            <a:r>
              <a:rPr lang="en-GB" sz="2400" b="1" dirty="0" err="1">
                <a:solidFill>
                  <a:schemeClr val="bg1"/>
                </a:solidFill>
                <a:latin typeface="+mj-lt"/>
              </a:rPr>
              <a:t>saat</a:t>
            </a:r>
            <a:r>
              <a:rPr lang="en-GB" sz="2400" b="1" dirty="0">
                <a:solidFill>
                  <a:schemeClr val="bg1"/>
                </a:solidFill>
                <a:latin typeface="+mj-lt"/>
              </a:rPr>
              <a:t> </a:t>
            </a:r>
            <a:r>
              <a:rPr lang="en-GB" sz="2400" b="1" dirty="0" err="1">
                <a:solidFill>
                  <a:schemeClr val="bg1"/>
                </a:solidFill>
                <a:latin typeface="+mj-lt"/>
              </a:rPr>
              <a:t>harciyoruz</a:t>
            </a:r>
            <a:r>
              <a:rPr lang="en-GB" sz="2400" b="1" dirty="0">
                <a:solidFill>
                  <a:schemeClr val="bg1"/>
                </a:solidFill>
                <a:latin typeface="+mj-lt"/>
              </a:rPr>
              <a:t> ?</a:t>
            </a:r>
            <a:endParaRPr lang="en-US" sz="2400" b="1" dirty="0">
              <a:solidFill>
                <a:schemeClr val="bg1"/>
              </a:solidFill>
              <a:latin typeface="+mj-lt"/>
            </a:endParaRPr>
          </a:p>
        </p:txBody>
      </p:sp>
      <p:sp>
        <p:nvSpPr>
          <p:cNvPr id="12" name="Rounded Rectangle 11"/>
          <p:cNvSpPr/>
          <p:nvPr/>
        </p:nvSpPr>
        <p:spPr>
          <a:xfrm>
            <a:off x="285720" y="1357298"/>
            <a:ext cx="500066" cy="571504"/>
          </a:xfrm>
          <a:prstGeom prst="roundRect">
            <a:avLst/>
          </a:prstGeom>
          <a:solidFill>
            <a:schemeClr val="bg1"/>
          </a:solidFill>
          <a:ln w="47625">
            <a:solidFill>
              <a:srgbClr val="00B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b="1" dirty="0">
                <a:solidFill>
                  <a:srgbClr val="00B050"/>
                </a:solidFill>
                <a:effectLst>
                  <a:outerShdw blurRad="38100" dist="38100" dir="2700000" algn="tl">
                    <a:srgbClr val="000000">
                      <a:alpha val="43137"/>
                    </a:srgbClr>
                  </a:outerShdw>
                </a:effectLst>
                <a:latin typeface="+mj-lt"/>
              </a:rPr>
              <a:t>Q</a:t>
            </a:r>
            <a:endParaRPr lang="en-GB" sz="2800" b="1" dirty="0">
              <a:solidFill>
                <a:srgbClr val="00B050"/>
              </a:solidFill>
              <a:effectLst>
                <a:outerShdw blurRad="38100" dist="38100" dir="2700000" algn="tl">
                  <a:srgbClr val="000000">
                    <a:alpha val="43137"/>
                  </a:srgbClr>
                </a:outerShdw>
              </a:effectLst>
              <a:latin typeface="+mj-lt"/>
            </a:endParaRPr>
          </a:p>
        </p:txBody>
      </p:sp>
      <p:sp>
        <p:nvSpPr>
          <p:cNvPr id="13" name="Rounded Rectangle 12"/>
          <p:cNvSpPr>
            <a:spLocks noChangeArrowheads="1"/>
          </p:cNvSpPr>
          <p:nvPr/>
        </p:nvSpPr>
        <p:spPr bwMode="auto">
          <a:xfrm>
            <a:off x="683568" y="3212976"/>
            <a:ext cx="6272258" cy="1190620"/>
          </a:xfrm>
          <a:prstGeom prst="roundRect">
            <a:avLst>
              <a:gd name="adj" fmla="val 16667"/>
            </a:avLst>
          </a:prstGeom>
          <a:solidFill>
            <a:srgbClr val="036635">
              <a:alpha val="78822"/>
            </a:srgbClr>
          </a:solidFill>
          <a:ln w="9525">
            <a:noFill/>
            <a:round/>
            <a:headEnd/>
            <a:tailEnd/>
          </a:ln>
          <a:effectLst>
            <a:outerShdw dist="23000" dir="5400000" rotWithShape="0">
              <a:srgbClr val="808080">
                <a:alpha val="34999"/>
              </a:srgbClr>
            </a:outerShdw>
          </a:effectLst>
          <a:scene3d>
            <a:camera prst="orthographicFront"/>
            <a:lightRig rig="threePt" dir="t"/>
          </a:scene3d>
          <a:sp3d>
            <a:bevelT/>
          </a:sp3d>
        </p:spPr>
        <p:txBody>
          <a:bodyPr anchor="ctr"/>
          <a:lstStyle/>
          <a:p>
            <a:pPr>
              <a:defRPr/>
            </a:pPr>
            <a:r>
              <a:rPr lang="en-US" sz="1600" b="1" dirty="0">
                <a:solidFill>
                  <a:schemeClr val="bg1"/>
                </a:solidFill>
                <a:latin typeface="+mj-lt"/>
              </a:rPr>
              <a:t>How many hours per week organizing, analyzing and applying information?</a:t>
            </a:r>
          </a:p>
          <a:p>
            <a:pPr>
              <a:defRPr/>
            </a:pPr>
            <a:r>
              <a:rPr lang="en-GB" sz="2400" b="1" dirty="0" err="1">
                <a:solidFill>
                  <a:schemeClr val="bg1"/>
                </a:solidFill>
                <a:latin typeface="+mj-lt"/>
              </a:rPr>
              <a:t>Bilgiyi organize etmek,analiz etmek ve uygulmak icin haftada kac saat harciyoruz?</a:t>
            </a:r>
            <a:endParaRPr lang="en-US" sz="2400" b="1" dirty="0" err="1">
              <a:solidFill>
                <a:schemeClr val="bg1"/>
              </a:solidFill>
              <a:latin typeface="+mj-lt"/>
            </a:endParaRPr>
          </a:p>
        </p:txBody>
      </p:sp>
      <p:sp>
        <p:nvSpPr>
          <p:cNvPr id="23" name="Rounded Rectangle 22"/>
          <p:cNvSpPr/>
          <p:nvPr/>
        </p:nvSpPr>
        <p:spPr>
          <a:xfrm>
            <a:off x="285720" y="3000372"/>
            <a:ext cx="500066" cy="571504"/>
          </a:xfrm>
          <a:prstGeom prst="roundRect">
            <a:avLst/>
          </a:prstGeom>
          <a:solidFill>
            <a:schemeClr val="bg1"/>
          </a:solidFill>
          <a:ln w="47625">
            <a:solidFill>
              <a:srgbClr val="00B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b="1" dirty="0">
                <a:solidFill>
                  <a:srgbClr val="00B050"/>
                </a:solidFill>
                <a:effectLst>
                  <a:outerShdw blurRad="38100" dist="38100" dir="2700000" algn="tl">
                    <a:srgbClr val="000000">
                      <a:alpha val="43137"/>
                    </a:srgbClr>
                  </a:outerShdw>
                </a:effectLst>
                <a:latin typeface="+mj-lt"/>
              </a:rPr>
              <a:t>Q</a:t>
            </a:r>
            <a:endParaRPr lang="en-GB" sz="2800" b="1" dirty="0">
              <a:solidFill>
                <a:srgbClr val="00B050"/>
              </a:solidFill>
              <a:effectLst>
                <a:outerShdw blurRad="38100" dist="38100" dir="2700000" algn="tl">
                  <a:srgbClr val="000000">
                    <a:alpha val="43137"/>
                  </a:srgbClr>
                </a:outerShdw>
              </a:effectLst>
              <a:latin typeface="+mj-lt"/>
            </a:endParaRPr>
          </a:p>
        </p:txBody>
      </p:sp>
      <p:sp>
        <p:nvSpPr>
          <p:cNvPr id="24" name="Rounded Rectangle 23"/>
          <p:cNvSpPr/>
          <p:nvPr/>
        </p:nvSpPr>
        <p:spPr>
          <a:xfrm>
            <a:off x="7143768" y="1357298"/>
            <a:ext cx="500066" cy="571504"/>
          </a:xfrm>
          <a:prstGeom prst="roundRect">
            <a:avLst/>
          </a:prstGeom>
          <a:solidFill>
            <a:schemeClr val="bg1"/>
          </a:solidFill>
          <a:ln w="47625">
            <a:solidFill>
              <a:srgbClr val="00B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b="1" dirty="0">
                <a:solidFill>
                  <a:srgbClr val="00B050"/>
                </a:solidFill>
                <a:effectLst>
                  <a:outerShdw blurRad="38100" dist="38100" dir="2700000" algn="tl">
                    <a:srgbClr val="000000">
                      <a:alpha val="43137"/>
                    </a:srgbClr>
                  </a:outerShdw>
                </a:effectLst>
                <a:latin typeface="+mj-lt"/>
              </a:rPr>
              <a:t>A</a:t>
            </a:r>
            <a:endParaRPr lang="en-GB" sz="2800" b="1" dirty="0">
              <a:solidFill>
                <a:srgbClr val="00B050"/>
              </a:solidFill>
              <a:effectLst>
                <a:outerShdw blurRad="38100" dist="38100" dir="2700000" algn="tl">
                  <a:srgbClr val="000000">
                    <a:alpha val="43137"/>
                  </a:srgbClr>
                </a:outerShdw>
              </a:effectLst>
              <a:latin typeface="+mj-lt"/>
            </a:endParaRPr>
          </a:p>
        </p:txBody>
      </p:sp>
      <p:sp>
        <p:nvSpPr>
          <p:cNvPr id="22" name="Rounded Rectangle 21"/>
          <p:cNvSpPr/>
          <p:nvPr/>
        </p:nvSpPr>
        <p:spPr>
          <a:xfrm>
            <a:off x="7143768" y="3000372"/>
            <a:ext cx="500066" cy="571504"/>
          </a:xfrm>
          <a:prstGeom prst="roundRect">
            <a:avLst>
              <a:gd name="adj" fmla="val 16667"/>
            </a:avLst>
          </a:prstGeom>
          <a:solidFill>
            <a:schemeClr val="bg1"/>
          </a:solidFill>
          <a:ln w="47625">
            <a:solidFill>
              <a:srgbClr val="00B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b="1" dirty="0">
                <a:solidFill>
                  <a:srgbClr val="00B050"/>
                </a:solidFill>
                <a:effectLst>
                  <a:outerShdw blurRad="38100" dist="38100" dir="2700000" algn="tl">
                    <a:srgbClr val="000000">
                      <a:alpha val="43137"/>
                    </a:srgbClr>
                  </a:outerShdw>
                </a:effectLst>
                <a:latin typeface="+mj-lt"/>
              </a:rPr>
              <a:t>A</a:t>
            </a:r>
            <a:endParaRPr lang="en-GB" sz="2800" b="1" dirty="0">
              <a:solidFill>
                <a:srgbClr val="00B050"/>
              </a:solidFill>
              <a:effectLst>
                <a:outerShdw blurRad="38100" dist="38100" dir="2700000" algn="tl">
                  <a:srgbClr val="000000">
                    <a:alpha val="43137"/>
                  </a:srgbClr>
                </a:outerShdw>
              </a:effectLst>
              <a:latin typeface="+mj-lt"/>
            </a:endParaRPr>
          </a:p>
        </p:txBody>
      </p:sp>
      <p:sp>
        <p:nvSpPr>
          <p:cNvPr id="14" name="Slide Number Placeholder 3"/>
          <p:cNvSpPr txBox="1">
            <a:spLocks noGrp="1"/>
          </p:cNvSpPr>
          <p:nvPr/>
        </p:nvSpPr>
        <p:spPr bwMode="auto">
          <a:xfrm>
            <a:off x="6248400" y="6607175"/>
            <a:ext cx="2743200" cy="228600"/>
          </a:xfrm>
          <a:prstGeom prst="rect">
            <a:avLst/>
          </a:prstGeom>
          <a:noFill/>
          <a:ln w="9525">
            <a:noFill/>
            <a:miter lim="800000"/>
            <a:headEnd/>
            <a:tailEnd/>
          </a:ln>
        </p:spPr>
        <p:txBody>
          <a:bodyPr/>
          <a:lstStyle/>
          <a:p>
            <a:pPr algn="r">
              <a:defRPr/>
            </a:pPr>
            <a:fld id="{D04E0BE5-73DE-471F-8BC9-D5FEF475E3C1}" type="slidenum">
              <a:rPr lang="en-US" sz="1100" b="1">
                <a:latin typeface="+mj-lt"/>
              </a:rPr>
              <a:pPr algn="r">
                <a:defRPr/>
              </a:pPr>
              <a:t>19</a:t>
            </a:fld>
            <a:endParaRPr lang="en-US" sz="1100" b="1">
              <a:latin typeface="+mj-lt"/>
            </a:endParaRPr>
          </a:p>
        </p:txBody>
      </p:sp>
      <p:sp>
        <p:nvSpPr>
          <p:cNvPr id="20" name="Rectangle 2"/>
          <p:cNvSpPr txBox="1">
            <a:spLocks/>
          </p:cNvSpPr>
          <p:nvPr/>
        </p:nvSpPr>
        <p:spPr bwMode="auto">
          <a:xfrm>
            <a:off x="457200" y="-24"/>
            <a:ext cx="8229600" cy="1143000"/>
          </a:xfrm>
          <a:prstGeom prst="rect">
            <a:avLst/>
          </a:prstGeom>
          <a:noFill/>
          <a:ln w="9525">
            <a:noFill/>
            <a:miter lim="800000"/>
            <a:headEnd/>
            <a:tailEnd/>
          </a:ln>
          <a:effectLst>
            <a:glow rad="63500">
              <a:schemeClr val="accent1">
                <a:satMod val="175000"/>
                <a:alpha val="40000"/>
              </a:schemeClr>
            </a:glow>
          </a:effectLst>
        </p:spPr>
        <p:txBody>
          <a:bodyPr anchor="ctr"/>
          <a:lstStyle/>
          <a:p>
            <a:pPr eaLnBrk="0" hangingPunct="0">
              <a:defRPr/>
            </a:pPr>
            <a:r>
              <a:rPr lang="en-US" sz="5400" b="1" dirty="0">
                <a:solidFill>
                  <a:srgbClr val="036635"/>
                </a:solidFill>
                <a:latin typeface="+mj-lt"/>
                <a:ea typeface="+mj-ea"/>
                <a:cs typeface="Arial" charset="0"/>
              </a:rPr>
              <a:t>Filter Failure?</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237312"/>
            <a:ext cx="7643192" cy="292894"/>
          </a:xfrm>
        </p:spPr>
        <p:txBody>
          <a:bodyPr/>
          <a:lstStyle/>
          <a:p>
            <a:r>
              <a:rPr lang="en-US" sz="1400" b="0" dirty="0" smtClean="0">
                <a:hlinkClick r:id="rId3"/>
              </a:rPr>
              <a:t>http://www.flickr.com/photos/gsfc/5021482046/sizes/l/in/photostream/</a:t>
            </a:r>
            <a:r>
              <a:rPr lang="en-US" sz="1400" b="0" dirty="0" smtClean="0"/>
              <a:t> </a:t>
            </a:r>
            <a:endParaRPr lang="en-US" sz="1400" b="0" dirty="0"/>
          </a:p>
        </p:txBody>
      </p:sp>
      <p:pic>
        <p:nvPicPr>
          <p:cNvPr id="2050" name="Picture 2"/>
          <p:cNvPicPr>
            <a:picLocks noGrp="1" noChangeAspect="1" noChangeArrowheads="1"/>
          </p:cNvPicPr>
          <p:nvPr>
            <p:ph idx="1"/>
          </p:nvPr>
        </p:nvPicPr>
        <p:blipFill>
          <a:blip r:embed="rId4" cstate="print"/>
          <a:srcRect/>
          <a:stretch>
            <a:fillRect/>
          </a:stretch>
        </p:blipFill>
        <p:spPr bwMode="auto">
          <a:xfrm>
            <a:off x="107504" y="764704"/>
            <a:ext cx="8751052" cy="53614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srcRect/>
          <a:stretch>
            <a:fillRect/>
          </a:stretch>
        </p:blipFill>
        <p:spPr bwMode="auto">
          <a:xfrm>
            <a:off x="1547664" y="169170"/>
            <a:ext cx="6264696" cy="65131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Snagit_PPT225" descr="PPT225.jpg"/>
          <p:cNvPicPr>
            <a:picLocks noChangeAspect="1"/>
          </p:cNvPicPr>
          <p:nvPr/>
        </p:nvPicPr>
        <p:blipFill>
          <a:blip r:embed="rId3" cstate="print"/>
          <a:srcRect/>
          <a:stretch>
            <a:fillRect/>
          </a:stretch>
        </p:blipFill>
        <p:spPr bwMode="auto">
          <a:xfrm>
            <a:off x="4763" y="0"/>
            <a:ext cx="9134475" cy="6858000"/>
          </a:xfrm>
          <a:prstGeom prst="rect">
            <a:avLst/>
          </a:prstGeom>
          <a:noFill/>
          <a:ln w="9525">
            <a:noFill/>
            <a:miter lim="800000"/>
            <a:headEnd/>
            <a:tailEnd/>
          </a:ln>
        </p:spPr>
      </p:pic>
      <p:sp>
        <p:nvSpPr>
          <p:cNvPr id="92162" name="Rectangle 2"/>
          <p:cNvSpPr>
            <a:spLocks noChangeArrowheads="1"/>
          </p:cNvSpPr>
          <p:nvPr/>
        </p:nvSpPr>
        <p:spPr bwMode="auto">
          <a:xfrm>
            <a:off x="0" y="6642100"/>
            <a:ext cx="5943600" cy="214313"/>
          </a:xfrm>
          <a:prstGeom prst="rect">
            <a:avLst/>
          </a:prstGeom>
          <a:noFill/>
          <a:ln w="9525">
            <a:noFill/>
            <a:miter lim="800000"/>
            <a:headEnd/>
            <a:tailEnd/>
          </a:ln>
        </p:spPr>
        <p:txBody>
          <a:bodyPr>
            <a:prstTxWarp prst="textNoShape">
              <a:avLst/>
            </a:prstTxWarp>
            <a:spAutoFit/>
          </a:bodyPr>
          <a:lstStyle/>
          <a:p>
            <a:r>
              <a:rPr lang="en-US" sz="800">
                <a:solidFill>
                  <a:srgbClr val="FFFFFF"/>
                </a:solidFill>
              </a:rPr>
              <a:t>http://www.flickr.com/photos/alshepmcr/3972183138/sizes/l/</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1"/>
          <p:cNvSpPr>
            <a:spLocks noGrp="1"/>
          </p:cNvSpPr>
          <p:nvPr>
            <p:ph type="title"/>
          </p:nvPr>
        </p:nvSpPr>
        <p:spPr bwMode="auto">
          <a:xfrm>
            <a:off x="271463" y="214313"/>
            <a:ext cx="8229600" cy="642937"/>
          </a:xfrm>
          <a:noFill/>
          <a:ln>
            <a:miter lim="800000"/>
            <a:headEnd/>
            <a:tailEnd/>
          </a:ln>
        </p:spPr>
        <p:txBody>
          <a:bodyPr vert="horz" wrap="square" lIns="91440" tIns="45720" rIns="91440" bIns="45720" numCol="1" anchor="t" anchorCtr="0" compatLnSpc="1">
            <a:prstTxWarp prst="textNoShape">
              <a:avLst/>
            </a:prstTxWarp>
          </a:bodyPr>
          <a:lstStyle/>
          <a:p>
            <a:endParaRPr lang="es-ES_tradnl">
              <a:latin typeface="Arial" pitchFamily="-123" charset="0"/>
              <a:ea typeface="ＭＳ Ｐゴシック" pitchFamily="-123" charset="-128"/>
              <a:cs typeface="ＭＳ Ｐゴシック" pitchFamily="-123" charset="-128"/>
            </a:endParaRPr>
          </a:p>
        </p:txBody>
      </p:sp>
      <p:pic>
        <p:nvPicPr>
          <p:cNvPr id="180226" name="Content Placeholder 3" descr="ChangeForApps.png"/>
          <p:cNvPicPr>
            <a:picLocks noGrp="1" noChangeAspect="1"/>
          </p:cNvPicPr>
          <p:nvPr>
            <p:ph idx="1"/>
          </p:nvPr>
        </p:nvPicPr>
        <p:blipFill>
          <a:blip r:embed="rId2" cstate="print"/>
          <a:srcRect/>
          <a:stretch>
            <a:fillRect/>
          </a:stretch>
        </p:blipFill>
        <p:spPr bwMode="auto">
          <a:xfrm>
            <a:off x="0" y="0"/>
            <a:ext cx="9144000" cy="6858000"/>
          </a:xfrm>
          <a:noFill/>
          <a:ln>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t="18408" b="14393"/>
          <a:stretch>
            <a:fillRect/>
          </a:stretch>
        </p:blipFill>
        <p:spPr bwMode="auto">
          <a:xfrm>
            <a:off x="107504" y="260648"/>
            <a:ext cx="8892480" cy="561662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Snagit_PPT26C" descr="PPT26C.jpg"/>
          <p:cNvPicPr>
            <a:picLocks noChangeAspect="1"/>
          </p:cNvPicPr>
          <p:nvPr/>
        </p:nvPicPr>
        <p:blipFill>
          <a:blip r:embed="rId3" cstate="print"/>
          <a:srcRect/>
          <a:stretch>
            <a:fillRect/>
          </a:stretch>
        </p:blipFill>
        <p:spPr bwMode="auto">
          <a:xfrm>
            <a:off x="2195736" y="128292"/>
            <a:ext cx="4935314" cy="6613076"/>
          </a:xfrm>
          <a:prstGeom prst="rect">
            <a:avLst/>
          </a:prstGeom>
          <a:noFill/>
          <a:ln w="9525">
            <a:noFill/>
            <a:miter lim="800000"/>
            <a:headEnd/>
            <a:tailEnd/>
          </a:ln>
        </p:spPr>
      </p:pic>
      <p:sp>
        <p:nvSpPr>
          <p:cNvPr id="94210" name="Rectangle 4"/>
          <p:cNvSpPr>
            <a:spLocks noChangeArrowheads="1"/>
          </p:cNvSpPr>
          <p:nvPr/>
        </p:nvSpPr>
        <p:spPr bwMode="auto">
          <a:xfrm>
            <a:off x="0" y="6642100"/>
            <a:ext cx="9144000" cy="214313"/>
          </a:xfrm>
          <a:prstGeom prst="rect">
            <a:avLst/>
          </a:prstGeom>
          <a:noFill/>
          <a:ln w="9525">
            <a:noFill/>
            <a:miter lim="800000"/>
            <a:headEnd/>
            <a:tailEnd/>
          </a:ln>
        </p:spPr>
        <p:txBody>
          <a:bodyPr>
            <a:prstTxWarp prst="textNoShape">
              <a:avLst/>
            </a:prstTxWarp>
            <a:spAutoFit/>
          </a:bodyPr>
          <a:lstStyle/>
          <a:p>
            <a:r>
              <a:rPr lang="en-US" sz="800" dirty="0">
                <a:solidFill>
                  <a:srgbClr val="000000"/>
                </a:solidFill>
              </a:rPr>
              <a:t>http://www.flickr.com/photos/43772948@N06/5140401153/sizes/l/</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2400" b="1" dirty="0" smtClean="0"/>
              <a:t>Some Examples of Open Platforms</a:t>
            </a:r>
            <a:endParaRPr lang="en-US" sz="2400" b="1" dirty="0"/>
          </a:p>
        </p:txBody>
      </p:sp>
      <p:pic>
        <p:nvPicPr>
          <p:cNvPr id="5" name="Content Placeholder 4" descr="facebook.jpg"/>
          <p:cNvPicPr>
            <a:picLocks noGrp="1" noChangeAspect="1"/>
          </p:cNvPicPr>
          <p:nvPr>
            <p:ph idx="1"/>
          </p:nvPr>
        </p:nvPicPr>
        <p:blipFill>
          <a:blip r:embed="rId3" cstate="print"/>
          <a:stretch>
            <a:fillRect/>
          </a:stretch>
        </p:blipFill>
        <p:spPr>
          <a:xfrm>
            <a:off x="457200" y="1058725"/>
            <a:ext cx="8229600" cy="4513537"/>
          </a:xfrm>
        </p:spPr>
      </p:pic>
      <p:pic>
        <p:nvPicPr>
          <p:cNvPr id="4" name="Picture 2"/>
          <p:cNvPicPr>
            <a:picLocks noChangeAspect="1" noChangeArrowheads="1"/>
          </p:cNvPicPr>
          <p:nvPr/>
        </p:nvPicPr>
        <p:blipFill>
          <a:blip r:embed="rId4" cstate="print"/>
          <a:srcRect/>
          <a:stretch>
            <a:fillRect/>
          </a:stretch>
        </p:blipFill>
        <p:spPr bwMode="auto">
          <a:xfrm>
            <a:off x="5587115" y="1052736"/>
            <a:ext cx="2945325" cy="11521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2400" b="1" dirty="0" smtClean="0"/>
              <a:t>Some Examples of Open Platforms</a:t>
            </a:r>
            <a:endParaRPr lang="en-US" sz="2400" b="1" dirty="0"/>
          </a:p>
        </p:txBody>
      </p:sp>
      <p:pic>
        <p:nvPicPr>
          <p:cNvPr id="8" name="Content Placeholder 7" descr="linkedin.jpg"/>
          <p:cNvPicPr>
            <a:picLocks noGrp="1" noChangeAspect="1"/>
          </p:cNvPicPr>
          <p:nvPr>
            <p:ph idx="1"/>
          </p:nvPr>
        </p:nvPicPr>
        <p:blipFill>
          <a:blip r:embed="rId3" cstate="print"/>
          <a:stretch>
            <a:fillRect/>
          </a:stretch>
        </p:blipFill>
        <p:spPr>
          <a:xfrm>
            <a:off x="457200" y="1124744"/>
            <a:ext cx="8229600" cy="4513537"/>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Number Placeholder 1"/>
          <p:cNvSpPr>
            <a:spLocks noGrp="1"/>
          </p:cNvSpPr>
          <p:nvPr>
            <p:ph type="sldNum" sz="quarter" idx="4294967295"/>
          </p:nvPr>
        </p:nvSpPr>
        <p:spPr bwMode="auto">
          <a:xfrm>
            <a:off x="6553200" y="6356350"/>
            <a:ext cx="2133600" cy="365125"/>
          </a:xfrm>
          <a:prstGeom prst="rect">
            <a:avLst/>
          </a:prstGeom>
          <a:noFill/>
          <a:ln>
            <a:miter lim="800000"/>
            <a:headEnd/>
            <a:tailEnd/>
          </a:ln>
        </p:spPr>
        <p:txBody>
          <a:bodyPr>
            <a:prstTxWarp prst="textNoShape">
              <a:avLst/>
            </a:prstTxWarp>
          </a:bodyPr>
          <a:lstStyle/>
          <a:p>
            <a:fld id="{67099F05-92D8-4C7A-927D-C4BA78E5870B}" type="slidenum">
              <a:rPr lang="en-GB"/>
              <a:pPr/>
              <a:t>27</a:t>
            </a:fld>
            <a:endParaRPr lang="en-GB"/>
          </a:p>
        </p:txBody>
      </p:sp>
      <p:pic>
        <p:nvPicPr>
          <p:cNvPr id="7170" name="Picture 2"/>
          <p:cNvPicPr>
            <a:picLocks noChangeAspect="1" noChangeArrowheads="1"/>
          </p:cNvPicPr>
          <p:nvPr/>
        </p:nvPicPr>
        <p:blipFill>
          <a:blip r:embed="rId3" cstate="print"/>
          <a:srcRect/>
          <a:stretch>
            <a:fillRect/>
          </a:stretch>
        </p:blipFill>
        <p:spPr bwMode="auto">
          <a:xfrm>
            <a:off x="581025" y="700088"/>
            <a:ext cx="7591425" cy="5191125"/>
          </a:xfrm>
          <a:prstGeom prst="rect">
            <a:avLst/>
          </a:prstGeom>
          <a:gradFill flip="none" rotWithShape="1">
            <a:gsLst>
              <a:gs pos="0">
                <a:schemeClr val="tx2"/>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tileRect/>
          </a:gradFill>
          <a:ln w="9525">
            <a:noFill/>
            <a:miter lim="800000"/>
            <a:headEnd/>
            <a:tailEnd/>
          </a:ln>
        </p:spPr>
      </p:pic>
    </p:spTree>
  </p:cSld>
  <p:clrMapOvr>
    <a:masterClrMapping/>
  </p:clrMapOvr>
  <p:transition>
    <p:plus/>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Content Placeholder 3" descr="APPS.jpg"/>
          <p:cNvPicPr>
            <a:picLocks noGrp="1" noChangeAspect="1"/>
          </p:cNvPicPr>
          <p:nvPr>
            <p:ph idx="4294967295"/>
          </p:nvPr>
        </p:nvPicPr>
        <p:blipFill>
          <a:blip r:embed="rId3" cstate="print"/>
          <a:srcRect/>
          <a:stretch>
            <a:fillRect/>
          </a:stretch>
        </p:blipFill>
        <p:spPr bwMode="auto">
          <a:xfrm>
            <a:off x="1763713" y="1125538"/>
            <a:ext cx="5581650" cy="4525962"/>
          </a:xfrm>
          <a:prstGeom prst="rect">
            <a:avLst/>
          </a:prstGeom>
          <a:noFill/>
          <a:ln>
            <a:miter lim="800000"/>
            <a:headEnd/>
            <a:tailEnd/>
          </a:ln>
        </p:spPr>
      </p:pic>
    </p:spTree>
  </p:cSld>
  <p:clrMapOvr>
    <a:masterClrMapping/>
  </p:clrMapOvr>
  <p:transition spd="slow">
    <p:wedg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Content Placeholder 3" descr="iphone dna.jpg"/>
          <p:cNvPicPr>
            <a:picLocks noGrp="1" noChangeAspect="1"/>
          </p:cNvPicPr>
          <p:nvPr>
            <p:ph idx="4294967295"/>
          </p:nvPr>
        </p:nvPicPr>
        <p:blipFill>
          <a:blip r:embed="rId3" cstate="print"/>
          <a:srcRect/>
          <a:stretch>
            <a:fillRect/>
          </a:stretch>
        </p:blipFill>
        <p:spPr bwMode="auto">
          <a:xfrm>
            <a:off x="0" y="0"/>
            <a:ext cx="10047288" cy="6858000"/>
          </a:xfrm>
          <a:prstGeom prst="rect">
            <a:avLst/>
          </a:prstGeom>
          <a:noFill/>
          <a:ln>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Snagit_PPT228" descr="PPT228.jpg"/>
          <p:cNvPicPr>
            <a:picLocks noChangeAspect="1"/>
          </p:cNvPicPr>
          <p:nvPr/>
        </p:nvPicPr>
        <p:blipFill>
          <a:blip r:embed="rId3" cstate="print"/>
          <a:srcRect/>
          <a:stretch>
            <a:fillRect/>
          </a:stretch>
        </p:blipFill>
        <p:spPr bwMode="auto">
          <a:xfrm>
            <a:off x="468313" y="549275"/>
            <a:ext cx="8172450" cy="5486400"/>
          </a:xfrm>
          <a:prstGeom prst="rect">
            <a:avLst/>
          </a:prstGeom>
          <a:noFill/>
          <a:ln w="9525">
            <a:noFill/>
            <a:miter lim="800000"/>
            <a:headEnd/>
            <a:tailEnd/>
          </a:ln>
        </p:spPr>
      </p:pic>
      <p:sp>
        <p:nvSpPr>
          <p:cNvPr id="87042" name="Rectangle 2"/>
          <p:cNvSpPr>
            <a:spLocks noChangeArrowheads="1"/>
          </p:cNvSpPr>
          <p:nvPr/>
        </p:nvSpPr>
        <p:spPr bwMode="auto">
          <a:xfrm>
            <a:off x="0" y="6488113"/>
            <a:ext cx="5867400" cy="457200"/>
          </a:xfrm>
          <a:prstGeom prst="rect">
            <a:avLst/>
          </a:prstGeom>
          <a:noFill/>
          <a:ln w="9525">
            <a:noFill/>
            <a:miter lim="800000"/>
            <a:headEnd/>
            <a:tailEnd/>
          </a:ln>
        </p:spPr>
        <p:txBody>
          <a:bodyPr>
            <a:prstTxWarp prst="textNoShape">
              <a:avLst/>
            </a:prstTxWarp>
            <a:spAutoFit/>
          </a:bodyPr>
          <a:lstStyle/>
          <a:p>
            <a:r>
              <a:rPr lang="en-US" sz="800" dirty="0">
                <a:solidFill>
                  <a:srgbClr val="000000"/>
                </a:solidFill>
              </a:rPr>
              <a:t>http://www.flickr.com/photos/spursfan_ace/2328879637/sizes/l</a:t>
            </a:r>
            <a:r>
              <a:rPr lang="en-US" dirty="0">
                <a:solidFill>
                  <a:srgbClr val="000000"/>
                </a:solidFill>
              </a:rPr>
              <a:t>/</a:t>
            </a:r>
          </a:p>
        </p:txBody>
      </p:sp>
    </p:spTree>
  </p:cSld>
  <p:clrMapOvr>
    <a:masterClrMapping/>
  </p:clrMapOvr>
  <p:transition>
    <p:cover dir="l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2"/>
          <p:cNvPicPr>
            <a:picLocks noChangeAspect="1" noChangeArrowheads="1"/>
          </p:cNvPicPr>
          <p:nvPr/>
        </p:nvPicPr>
        <p:blipFill>
          <a:blip r:embed="rId3" cstate="print"/>
          <a:srcRect/>
          <a:stretch>
            <a:fillRect/>
          </a:stretch>
        </p:blipFill>
        <p:spPr bwMode="auto">
          <a:xfrm>
            <a:off x="877763" y="733425"/>
            <a:ext cx="8086725" cy="5391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r="1496" b="7798"/>
          <a:stretch>
            <a:fillRect/>
          </a:stretch>
        </p:blipFill>
        <p:spPr bwMode="auto">
          <a:xfrm>
            <a:off x="159991" y="188640"/>
            <a:ext cx="8862317" cy="66693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Snagit_PPT11DA" descr="PPT11DA.jpg"/>
          <p:cNvPicPr>
            <a:picLocks noChangeAspect="1"/>
          </p:cNvPicPr>
          <p:nvPr/>
        </p:nvPicPr>
        <p:blipFill>
          <a:blip r:embed="rId3" cstate="print"/>
          <a:srcRect/>
          <a:stretch>
            <a:fillRect/>
          </a:stretch>
        </p:blipFill>
        <p:spPr bwMode="auto">
          <a:xfrm>
            <a:off x="971550" y="333375"/>
            <a:ext cx="6638925" cy="6216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2400" b="1" dirty="0" smtClean="0"/>
              <a:t>What is an Open Platform?</a:t>
            </a:r>
            <a:endParaRPr lang="en-US" sz="2400" b="1" dirty="0"/>
          </a:p>
        </p:txBody>
      </p:sp>
      <p:sp>
        <p:nvSpPr>
          <p:cNvPr id="3" name="Content Placeholder 2"/>
          <p:cNvSpPr>
            <a:spLocks noGrp="1"/>
          </p:cNvSpPr>
          <p:nvPr>
            <p:ph idx="1"/>
          </p:nvPr>
        </p:nvSpPr>
        <p:spPr>
          <a:xfrm>
            <a:off x="457200" y="1052736"/>
            <a:ext cx="8229600" cy="4525963"/>
          </a:xfrm>
        </p:spPr>
        <p:txBody>
          <a:bodyPr>
            <a:normAutofit/>
          </a:bodyPr>
          <a:lstStyle/>
          <a:p>
            <a:r>
              <a:rPr lang="en-US" sz="2400" dirty="0" smtClean="0"/>
              <a:t>Typically a base layer of functionality or core software, with a framework that enables other software to plug in or connect to it</a:t>
            </a:r>
          </a:p>
          <a:p>
            <a:r>
              <a:rPr lang="en-US" sz="2400" dirty="0" smtClean="0">
                <a:solidFill>
                  <a:schemeClr val="tx1"/>
                </a:solidFill>
              </a:rPr>
              <a:t>Allows someone other than the owner to modify or add to a platform by writing programs that plug into the platform.</a:t>
            </a:r>
            <a:r>
              <a:rPr lang="en-US" sz="2400" dirty="0" smtClean="0"/>
              <a:t> </a:t>
            </a:r>
          </a:p>
          <a:p>
            <a:r>
              <a:rPr lang="en-US" sz="2400" dirty="0" smtClean="0"/>
              <a:t>Achieved by building services and APIs as well as solutions</a:t>
            </a:r>
          </a:p>
          <a:p>
            <a:endParaRPr lang="en-US" sz="2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itle 1"/>
          <p:cNvSpPr>
            <a:spLocks noGrp="1"/>
          </p:cNvSpPr>
          <p:nvPr>
            <p:ph type="title"/>
          </p:nvPr>
        </p:nvSpPr>
        <p:spPr bwMode="auto">
          <a:xfrm>
            <a:off x="271463" y="214313"/>
            <a:ext cx="8229600" cy="642937"/>
          </a:xfrm>
          <a:noFill/>
          <a:ln>
            <a:miter lim="800000"/>
            <a:headEnd/>
            <a:tailEnd/>
          </a:ln>
        </p:spPr>
        <p:txBody>
          <a:bodyPr vert="horz" wrap="square" lIns="91440" tIns="45720" rIns="91440" bIns="45720" numCol="1" anchor="t" anchorCtr="0" compatLnSpc="1">
            <a:prstTxWarp prst="textNoShape">
              <a:avLst/>
            </a:prstTxWarp>
          </a:bodyPr>
          <a:lstStyle/>
          <a:p>
            <a:endParaRPr lang="es-ES_tradnl">
              <a:latin typeface="Arial" pitchFamily="-123" charset="0"/>
              <a:ea typeface="ＭＳ Ｐゴシック" pitchFamily="-123" charset="-128"/>
              <a:cs typeface="ＭＳ Ｐゴシック" pitchFamily="-123" charset="-128"/>
            </a:endParaRPr>
          </a:p>
        </p:txBody>
      </p:sp>
      <p:pic>
        <p:nvPicPr>
          <p:cNvPr id="195586" name="Content Placeholder 3" descr="NewEcosystem.png"/>
          <p:cNvPicPr>
            <a:picLocks noGrp="1" noChangeAspect="1"/>
          </p:cNvPicPr>
          <p:nvPr>
            <p:ph idx="1"/>
          </p:nvPr>
        </p:nvPicPr>
        <p:blipFill>
          <a:blip r:embed="rId3" cstate="print"/>
          <a:srcRect/>
          <a:stretch>
            <a:fillRect/>
          </a:stretch>
        </p:blipFill>
        <p:spPr bwMode="auto">
          <a:xfrm>
            <a:off x="0" y="0"/>
            <a:ext cx="9144000" cy="6858000"/>
          </a:xfrm>
          <a:noFill/>
          <a:ln>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Content Placeholder 7" descr="AccelerateScience jan 23.png"/>
          <p:cNvPicPr>
            <a:picLocks noGrp="1" noChangeAspect="1"/>
          </p:cNvPicPr>
          <p:nvPr>
            <p:ph idx="4294967295"/>
          </p:nvPr>
        </p:nvPicPr>
        <p:blipFill>
          <a:blip r:embed="rId3" cstate="print"/>
          <a:srcRect/>
          <a:stretch>
            <a:fillRect/>
          </a:stretch>
        </p:blipFill>
        <p:spPr bwMode="auto">
          <a:xfrm>
            <a:off x="395288" y="260350"/>
            <a:ext cx="8289925" cy="6218238"/>
          </a:xfrm>
          <a:prstGeom prst="rect">
            <a:avLst/>
          </a:prstGeom>
          <a:noFill/>
          <a:ln>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Number Placeholder 1"/>
          <p:cNvSpPr>
            <a:spLocks noGrp="1"/>
          </p:cNvSpPr>
          <p:nvPr>
            <p:ph type="sldNum" sz="quarter" idx="4294967295"/>
          </p:nvPr>
        </p:nvSpPr>
        <p:spPr bwMode="auto">
          <a:xfrm>
            <a:off x="6553200" y="6356350"/>
            <a:ext cx="2133600" cy="365125"/>
          </a:xfrm>
          <a:prstGeom prst="rect">
            <a:avLst/>
          </a:prstGeom>
          <a:noFill/>
          <a:ln>
            <a:miter lim="800000"/>
            <a:headEnd/>
            <a:tailEnd/>
          </a:ln>
        </p:spPr>
        <p:txBody>
          <a:bodyPr>
            <a:prstTxWarp prst="textNoShape">
              <a:avLst/>
            </a:prstTxWarp>
          </a:bodyPr>
          <a:lstStyle/>
          <a:p>
            <a:fld id="{E18684A3-AE59-4CD4-A90A-8ADD00912D2D}" type="slidenum">
              <a:rPr lang="en-GB">
                <a:solidFill>
                  <a:srgbClr val="000000"/>
                </a:solidFill>
              </a:rPr>
              <a:pPr/>
              <a:t>36</a:t>
            </a:fld>
            <a:endParaRPr lang="en-GB">
              <a:solidFill>
                <a:srgbClr val="000000"/>
              </a:solidFill>
            </a:endParaRPr>
          </a:p>
        </p:txBody>
      </p:sp>
      <p:pic>
        <p:nvPicPr>
          <p:cNvPr id="199683" name="Picture 2"/>
          <p:cNvPicPr>
            <a:picLocks noChangeAspect="1" noChangeArrowheads="1"/>
          </p:cNvPicPr>
          <p:nvPr/>
        </p:nvPicPr>
        <p:blipFill>
          <a:blip r:embed="rId3" cstate="print"/>
          <a:srcRect/>
          <a:stretch>
            <a:fillRect/>
          </a:stretch>
        </p:blipFill>
        <p:spPr bwMode="auto">
          <a:xfrm>
            <a:off x="900113" y="188913"/>
            <a:ext cx="6761162"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Content Placeholder 3" descr="EmpoweringCommunity jan 23.png"/>
          <p:cNvPicPr>
            <a:picLocks noGrp="1" noChangeAspect="1"/>
          </p:cNvPicPr>
          <p:nvPr>
            <p:ph idx="4294967295"/>
          </p:nvPr>
        </p:nvPicPr>
        <p:blipFill>
          <a:blip r:embed="rId3" cstate="print"/>
          <a:srcRect/>
          <a:stretch>
            <a:fillRect/>
          </a:stretch>
        </p:blipFill>
        <p:spPr bwMode="auto">
          <a:xfrm>
            <a:off x="0" y="333375"/>
            <a:ext cx="8289925" cy="6218238"/>
          </a:xfrm>
          <a:prstGeom prst="rect">
            <a:avLst/>
          </a:prstGeom>
          <a:noFill/>
          <a:ln>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r="989" b="3989"/>
          <a:stretch>
            <a:fillRect/>
          </a:stretch>
        </p:blipFill>
        <p:spPr bwMode="auto">
          <a:xfrm>
            <a:off x="179512" y="692696"/>
            <a:ext cx="8673364" cy="52565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Content Placeholder 3" descr="LaptopApps.png"/>
          <p:cNvPicPr>
            <a:picLocks noGrp="1" noChangeAspect="1"/>
          </p:cNvPicPr>
          <p:nvPr>
            <p:ph idx="4294967295"/>
          </p:nvPr>
        </p:nvPicPr>
        <p:blipFill>
          <a:blip r:embed="rId3" cstate="print"/>
          <a:srcRect/>
          <a:stretch>
            <a:fillRect/>
          </a:stretch>
        </p:blipFill>
        <p:spPr bwMode="auto">
          <a:xfrm>
            <a:off x="250825" y="333375"/>
            <a:ext cx="7924800" cy="5943600"/>
          </a:xfrm>
          <a:prstGeom prst="rect">
            <a:avLst/>
          </a:prstGeom>
          <a:noFill/>
          <a:ln>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t="10500" b="13901"/>
          <a:stretch>
            <a:fillRect/>
          </a:stretch>
        </p:blipFill>
        <p:spPr bwMode="auto">
          <a:xfrm>
            <a:off x="127000" y="549275"/>
            <a:ext cx="9017000" cy="5111750"/>
          </a:xfrm>
          <a:prstGeom prst="rect">
            <a:avLst/>
          </a:prstGeom>
          <a:noFill/>
          <a:ln w="9525">
            <a:noFill/>
            <a:miter lim="800000"/>
            <a:headEnd/>
            <a:tailEnd/>
          </a:ln>
        </p:spPr>
      </p:pic>
      <p:pic>
        <p:nvPicPr>
          <p:cNvPr id="23555" name="Picture 2"/>
          <p:cNvPicPr>
            <a:picLocks noChangeAspect="1" noChangeArrowheads="1"/>
          </p:cNvPicPr>
          <p:nvPr/>
        </p:nvPicPr>
        <p:blipFill>
          <a:blip r:embed="rId4" cstate="print"/>
          <a:srcRect/>
          <a:stretch>
            <a:fillRect/>
          </a:stretch>
        </p:blipFill>
        <p:spPr bwMode="auto">
          <a:xfrm>
            <a:off x="7324725" y="3500438"/>
            <a:ext cx="1819275" cy="2105025"/>
          </a:xfrm>
          <a:prstGeom prst="rect">
            <a:avLst/>
          </a:prstGeom>
          <a:noFill/>
          <a:ln w="9525">
            <a:noFill/>
            <a:miter lim="800000"/>
            <a:headEnd/>
            <a:tailEnd/>
          </a:ln>
        </p:spPr>
      </p:pic>
      <p:sp>
        <p:nvSpPr>
          <p:cNvPr id="23556" name="TextBox 3"/>
          <p:cNvSpPr txBox="1">
            <a:spLocks noChangeArrowheads="1"/>
          </p:cNvSpPr>
          <p:nvPr/>
        </p:nvSpPr>
        <p:spPr bwMode="auto">
          <a:xfrm>
            <a:off x="539750" y="3860800"/>
            <a:ext cx="6696075" cy="769938"/>
          </a:xfrm>
          <a:prstGeom prst="rect">
            <a:avLst/>
          </a:prstGeom>
          <a:noFill/>
          <a:ln w="9525">
            <a:noFill/>
            <a:miter lim="800000"/>
            <a:headEnd/>
            <a:tailEnd/>
          </a:ln>
        </p:spPr>
        <p:txBody>
          <a:bodyPr>
            <a:spAutoFit/>
          </a:bodyPr>
          <a:lstStyle/>
          <a:p>
            <a:r>
              <a:rPr lang="en-GB" sz="2200" b="1">
                <a:solidFill>
                  <a:schemeClr val="bg1"/>
                </a:solidFill>
              </a:rPr>
              <a:t>EGER BIR FIKIR ABSURT DEGILSE,  ICINDE    GELECEK ICIN BIR UMUT ICERMIYORDUR......</a:t>
            </a:r>
            <a:endParaRPr lang="en-US" sz="2200" b="1"/>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Search Translator</a:t>
            </a:r>
            <a:endParaRPr lang="en-US" dirty="0"/>
          </a:p>
        </p:txBody>
      </p:sp>
      <p:sp>
        <p:nvSpPr>
          <p:cNvPr id="3" name="Slide Number Placeholder 2"/>
          <p:cNvSpPr>
            <a:spLocks noGrp="1"/>
          </p:cNvSpPr>
          <p:nvPr>
            <p:ph type="sldNum" sz="quarter" idx="10"/>
          </p:nvPr>
        </p:nvSpPr>
        <p:spPr/>
        <p:txBody>
          <a:bodyPr/>
          <a:lstStyle/>
          <a:p>
            <a:pPr>
              <a:defRPr/>
            </a:pPr>
            <a:fld id="{163198C8-A524-49F7-9E72-406B2042CA70}" type="slidenum">
              <a:rPr lang="en-GB" smtClean="0"/>
              <a:pPr>
                <a:defRPr/>
              </a:pPr>
              <a:t>40</a:t>
            </a:fld>
            <a:endParaRPr lang="en-GB"/>
          </a:p>
        </p:txBody>
      </p:sp>
      <p:cxnSp>
        <p:nvCxnSpPr>
          <p:cNvPr id="11" name="Straight Arrow Connector 10"/>
          <p:cNvCxnSpPr/>
          <p:nvPr/>
        </p:nvCxnSpPr>
        <p:spPr>
          <a:xfrm>
            <a:off x="4022598" y="1632966"/>
            <a:ext cx="1330452" cy="46253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3797" name="Picture 5"/>
          <p:cNvPicPr>
            <a:picLocks noChangeAspect="1" noChangeArrowheads="1"/>
          </p:cNvPicPr>
          <p:nvPr/>
        </p:nvPicPr>
        <p:blipFill>
          <a:blip r:embed="rId2"/>
          <a:srcRect/>
          <a:stretch>
            <a:fillRect/>
          </a:stretch>
        </p:blipFill>
        <p:spPr bwMode="auto">
          <a:xfrm>
            <a:off x="4567238" y="3424238"/>
            <a:ext cx="9525" cy="9525"/>
          </a:xfrm>
          <a:prstGeom prst="rect">
            <a:avLst/>
          </a:prstGeom>
          <a:noFill/>
          <a:ln w="9525">
            <a:noFill/>
            <a:miter lim="800000"/>
            <a:headEnd/>
            <a:tailEnd/>
          </a:ln>
        </p:spPr>
      </p:pic>
      <p:cxnSp>
        <p:nvCxnSpPr>
          <p:cNvPr id="15" name="Straight Arrow Connector 14"/>
          <p:cNvCxnSpPr/>
          <p:nvPr/>
        </p:nvCxnSpPr>
        <p:spPr>
          <a:xfrm rot="10800000" flipV="1">
            <a:off x="6845808" y="4373118"/>
            <a:ext cx="1621536" cy="132892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100" name="Picture 4"/>
          <p:cNvPicPr>
            <a:picLocks noChangeAspect="1" noChangeArrowheads="1"/>
          </p:cNvPicPr>
          <p:nvPr/>
        </p:nvPicPr>
        <p:blipFill>
          <a:blip r:embed="rId3" cstate="screen"/>
          <a:srcRect/>
          <a:stretch>
            <a:fillRect/>
          </a:stretch>
        </p:blipFill>
        <p:spPr bwMode="auto">
          <a:xfrm>
            <a:off x="57150" y="4293658"/>
            <a:ext cx="6400800" cy="2519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p:cNvPicPr>
            <a:picLocks noChangeAspect="1" noChangeArrowheads="1"/>
          </p:cNvPicPr>
          <p:nvPr/>
        </p:nvPicPr>
        <p:blipFill>
          <a:blip r:embed="rId4" cstate="print"/>
          <a:srcRect t="38100" r="68515" b="29303"/>
          <a:stretch>
            <a:fillRect/>
          </a:stretch>
        </p:blipFill>
        <p:spPr bwMode="auto">
          <a:xfrm>
            <a:off x="838200" y="1571624"/>
            <a:ext cx="2914650" cy="2181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7" name="Picture 3"/>
          <p:cNvPicPr>
            <a:picLocks noChangeAspect="1" noChangeArrowheads="1"/>
          </p:cNvPicPr>
          <p:nvPr/>
        </p:nvPicPr>
        <p:blipFill>
          <a:blip r:embed="rId5" cstate="print"/>
          <a:srcRect l="24030" t="45671" r="30294" b="38624"/>
          <a:stretch>
            <a:fillRect/>
          </a:stretch>
        </p:blipFill>
        <p:spPr bwMode="auto">
          <a:xfrm>
            <a:off x="3800475" y="2162175"/>
            <a:ext cx="5343525" cy="2124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ScienceDirect Top 25</a:t>
            </a:r>
            <a:endParaRPr lang="en-US" dirty="0"/>
          </a:p>
        </p:txBody>
      </p:sp>
      <p:sp>
        <p:nvSpPr>
          <p:cNvPr id="3" name="Slide Number Placeholder 2"/>
          <p:cNvSpPr>
            <a:spLocks noGrp="1"/>
          </p:cNvSpPr>
          <p:nvPr>
            <p:ph type="sldNum" sz="quarter" idx="10"/>
          </p:nvPr>
        </p:nvSpPr>
        <p:spPr/>
        <p:txBody>
          <a:bodyPr/>
          <a:lstStyle/>
          <a:p>
            <a:pPr>
              <a:defRPr/>
            </a:pPr>
            <a:fld id="{163198C8-A524-49F7-9E72-406B2042CA70}" type="slidenum">
              <a:rPr lang="en-GB" smtClean="0"/>
              <a:pPr>
                <a:defRPr/>
              </a:pPr>
              <a:t>41</a:t>
            </a:fld>
            <a:endParaRPr lang="en-GB"/>
          </a:p>
        </p:txBody>
      </p:sp>
      <p:cxnSp>
        <p:nvCxnSpPr>
          <p:cNvPr id="11" name="Straight Arrow Connector 10"/>
          <p:cNvCxnSpPr/>
          <p:nvPr/>
        </p:nvCxnSpPr>
        <p:spPr>
          <a:xfrm>
            <a:off x="3584448" y="2414016"/>
            <a:ext cx="1450848"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3794" name="Picture 2"/>
          <p:cNvPicPr>
            <a:picLocks noChangeAspect="1" noChangeArrowheads="1"/>
          </p:cNvPicPr>
          <p:nvPr/>
        </p:nvPicPr>
        <p:blipFill>
          <a:blip r:embed="rId2" cstate="screen"/>
          <a:srcRect/>
          <a:stretch>
            <a:fillRect/>
          </a:stretch>
        </p:blipFill>
        <p:spPr bwMode="auto">
          <a:xfrm>
            <a:off x="103061" y="1144524"/>
            <a:ext cx="3408235" cy="23219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796" name="Picture 4"/>
          <p:cNvPicPr>
            <a:picLocks noChangeAspect="1" noChangeArrowheads="1"/>
          </p:cNvPicPr>
          <p:nvPr/>
        </p:nvPicPr>
        <p:blipFill>
          <a:blip r:embed="rId3" cstate="screen"/>
          <a:srcRect/>
          <a:stretch>
            <a:fillRect/>
          </a:stretch>
        </p:blipFill>
        <p:spPr bwMode="auto">
          <a:xfrm>
            <a:off x="5057775" y="1192340"/>
            <a:ext cx="3905250" cy="3400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797" name="Picture 5"/>
          <p:cNvPicPr>
            <a:picLocks noChangeAspect="1" noChangeArrowheads="1"/>
          </p:cNvPicPr>
          <p:nvPr/>
        </p:nvPicPr>
        <p:blipFill>
          <a:blip r:embed="rId4"/>
          <a:srcRect/>
          <a:stretch>
            <a:fillRect/>
          </a:stretch>
        </p:blipFill>
        <p:spPr bwMode="auto">
          <a:xfrm>
            <a:off x="4567238" y="3424238"/>
            <a:ext cx="9525" cy="9525"/>
          </a:xfrm>
          <a:prstGeom prst="rect">
            <a:avLst/>
          </a:prstGeom>
          <a:noFill/>
          <a:ln w="9525">
            <a:noFill/>
            <a:miter lim="800000"/>
            <a:headEnd/>
            <a:tailEnd/>
          </a:ln>
        </p:spPr>
      </p:pic>
      <p:pic>
        <p:nvPicPr>
          <p:cNvPr id="33799" name="Picture 7"/>
          <p:cNvPicPr>
            <a:picLocks noChangeAspect="1" noChangeArrowheads="1"/>
          </p:cNvPicPr>
          <p:nvPr/>
        </p:nvPicPr>
        <p:blipFill>
          <a:blip r:embed="rId5" cstate="screen"/>
          <a:srcRect/>
          <a:stretch>
            <a:fillRect/>
          </a:stretch>
        </p:blipFill>
        <p:spPr bwMode="auto">
          <a:xfrm>
            <a:off x="380619" y="4110681"/>
            <a:ext cx="4240149" cy="26225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5" name="Straight Arrow Connector 14"/>
          <p:cNvCxnSpPr/>
          <p:nvPr/>
        </p:nvCxnSpPr>
        <p:spPr>
          <a:xfrm rot="10800000" flipV="1">
            <a:off x="3950208" y="3096768"/>
            <a:ext cx="1621536" cy="132892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More By These Authors</a:t>
            </a:r>
            <a:endParaRPr lang="en-US" dirty="0"/>
          </a:p>
        </p:txBody>
      </p:sp>
      <p:pic>
        <p:nvPicPr>
          <p:cNvPr id="31746" name="Picture 2"/>
          <p:cNvPicPr>
            <a:picLocks noChangeAspect="1" noChangeArrowheads="1"/>
          </p:cNvPicPr>
          <p:nvPr/>
        </p:nvPicPr>
        <p:blipFill>
          <a:blip r:embed="rId2" cstate="screen"/>
          <a:srcRect/>
          <a:stretch>
            <a:fillRect/>
          </a:stretch>
        </p:blipFill>
        <p:spPr bwMode="auto">
          <a:xfrm>
            <a:off x="195309" y="1260629"/>
            <a:ext cx="3231471"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1747" name="Picture 3"/>
          <p:cNvPicPr>
            <a:picLocks noChangeAspect="1" noChangeArrowheads="1"/>
          </p:cNvPicPr>
          <p:nvPr/>
        </p:nvPicPr>
        <p:blipFill>
          <a:blip r:embed="rId3" cstate="screen"/>
          <a:srcRect t="16560" b="6334"/>
          <a:stretch>
            <a:fillRect/>
          </a:stretch>
        </p:blipFill>
        <p:spPr bwMode="auto">
          <a:xfrm>
            <a:off x="3453414" y="3346881"/>
            <a:ext cx="5363367" cy="33082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a:xfrm rot="16200000" flipH="1">
            <a:off x="1593542" y="2987335"/>
            <a:ext cx="2494625" cy="229043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Prolific Authors</a:t>
            </a:r>
            <a:endParaRPr lang="en-US" dirty="0"/>
          </a:p>
        </p:txBody>
      </p:sp>
      <p:sp>
        <p:nvSpPr>
          <p:cNvPr id="3" name="Slide Number Placeholder 2"/>
          <p:cNvSpPr>
            <a:spLocks noGrp="1"/>
          </p:cNvSpPr>
          <p:nvPr>
            <p:ph type="sldNum" sz="quarter" idx="10"/>
          </p:nvPr>
        </p:nvSpPr>
        <p:spPr/>
        <p:txBody>
          <a:bodyPr/>
          <a:lstStyle/>
          <a:p>
            <a:pPr>
              <a:defRPr/>
            </a:pPr>
            <a:fld id="{163198C8-A524-49F7-9E72-406B2042CA70}" type="slidenum">
              <a:rPr lang="en-GB" smtClean="0"/>
              <a:pPr>
                <a:defRPr/>
              </a:pPr>
              <a:t>43</a:t>
            </a:fld>
            <a:endParaRPr lang="en-GB"/>
          </a:p>
        </p:txBody>
      </p:sp>
      <p:cxnSp>
        <p:nvCxnSpPr>
          <p:cNvPr id="11" name="Straight Arrow Connector 10"/>
          <p:cNvCxnSpPr>
            <a:stCxn id="32770" idx="3"/>
            <a:endCxn id="32771" idx="1"/>
          </p:cNvCxnSpPr>
          <p:nvPr/>
        </p:nvCxnSpPr>
        <p:spPr>
          <a:xfrm flipV="1">
            <a:off x="2435352" y="3056954"/>
            <a:ext cx="856488" cy="18479"/>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2770" name="Picture 2"/>
          <p:cNvPicPr>
            <a:picLocks noChangeAspect="1" noChangeArrowheads="1"/>
          </p:cNvPicPr>
          <p:nvPr/>
        </p:nvPicPr>
        <p:blipFill>
          <a:blip r:embed="rId2" cstate="screen"/>
          <a:srcRect/>
          <a:stretch>
            <a:fillRect/>
          </a:stretch>
        </p:blipFill>
        <p:spPr bwMode="auto">
          <a:xfrm>
            <a:off x="149352" y="1451420"/>
            <a:ext cx="2286000" cy="3248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2771" name="Picture 3"/>
          <p:cNvPicPr>
            <a:picLocks noChangeAspect="1" noChangeArrowheads="1"/>
          </p:cNvPicPr>
          <p:nvPr/>
        </p:nvPicPr>
        <p:blipFill>
          <a:blip r:embed="rId3" cstate="screen"/>
          <a:srcRect/>
          <a:stretch>
            <a:fillRect/>
          </a:stretch>
        </p:blipFill>
        <p:spPr bwMode="auto">
          <a:xfrm>
            <a:off x="3291840" y="1678496"/>
            <a:ext cx="5852160" cy="27569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Recommend This</a:t>
            </a:r>
            <a:endParaRPr lang="en-US" dirty="0"/>
          </a:p>
        </p:txBody>
      </p:sp>
      <p:sp>
        <p:nvSpPr>
          <p:cNvPr id="3" name="Slide Number Placeholder 2"/>
          <p:cNvSpPr>
            <a:spLocks noGrp="1"/>
          </p:cNvSpPr>
          <p:nvPr>
            <p:ph type="sldNum" sz="quarter" idx="10"/>
          </p:nvPr>
        </p:nvSpPr>
        <p:spPr/>
        <p:txBody>
          <a:bodyPr/>
          <a:lstStyle/>
          <a:p>
            <a:pPr>
              <a:defRPr/>
            </a:pPr>
            <a:fld id="{163198C8-A524-49F7-9E72-406B2042CA70}" type="slidenum">
              <a:rPr lang="en-GB" smtClean="0"/>
              <a:pPr>
                <a:defRPr/>
              </a:pPr>
              <a:t>44</a:t>
            </a:fld>
            <a:endParaRPr lang="en-GB"/>
          </a:p>
        </p:txBody>
      </p:sp>
      <p:cxnSp>
        <p:nvCxnSpPr>
          <p:cNvPr id="11" name="Straight Arrow Connector 10"/>
          <p:cNvCxnSpPr/>
          <p:nvPr/>
        </p:nvCxnSpPr>
        <p:spPr>
          <a:xfrm>
            <a:off x="4744508" y="1840809"/>
            <a:ext cx="1356041" cy="424719"/>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3797" name="Picture 5"/>
          <p:cNvPicPr>
            <a:picLocks noChangeAspect="1" noChangeArrowheads="1"/>
          </p:cNvPicPr>
          <p:nvPr/>
        </p:nvPicPr>
        <p:blipFill>
          <a:blip r:embed="rId2"/>
          <a:srcRect/>
          <a:stretch>
            <a:fillRect/>
          </a:stretch>
        </p:blipFill>
        <p:spPr bwMode="auto">
          <a:xfrm>
            <a:off x="4567238" y="3424238"/>
            <a:ext cx="9525" cy="9525"/>
          </a:xfrm>
          <a:prstGeom prst="rect">
            <a:avLst/>
          </a:prstGeom>
          <a:noFill/>
          <a:ln w="9525">
            <a:noFill/>
            <a:miter lim="800000"/>
            <a:headEnd/>
            <a:tailEnd/>
          </a:ln>
        </p:spPr>
      </p:pic>
      <p:cxnSp>
        <p:nvCxnSpPr>
          <p:cNvPr id="15" name="Straight Arrow Connector 14"/>
          <p:cNvCxnSpPr/>
          <p:nvPr/>
        </p:nvCxnSpPr>
        <p:spPr>
          <a:xfrm rot="10800000" flipV="1">
            <a:off x="4509766" y="3915634"/>
            <a:ext cx="1621536" cy="132892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 name="Picture 6"/>
          <p:cNvPicPr/>
          <p:nvPr/>
        </p:nvPicPr>
        <p:blipFill>
          <a:blip r:embed="rId3" cstate="screen"/>
          <a:srcRect/>
          <a:stretch>
            <a:fillRect/>
          </a:stretch>
        </p:blipFill>
        <p:spPr bwMode="auto">
          <a:xfrm>
            <a:off x="214957" y="1402307"/>
            <a:ext cx="4463647" cy="12863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p:nvPr/>
        </p:nvPicPr>
        <p:blipFill>
          <a:blip r:embed="rId4" cstate="screen"/>
          <a:srcRect/>
          <a:stretch>
            <a:fillRect/>
          </a:stretch>
        </p:blipFill>
        <p:spPr bwMode="auto">
          <a:xfrm>
            <a:off x="4734375" y="2657900"/>
            <a:ext cx="4211625" cy="12180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p:nvPr/>
        </p:nvPicPr>
        <p:blipFill>
          <a:blip r:embed="rId5" cstate="screen"/>
          <a:srcRect/>
          <a:stretch>
            <a:fillRect/>
          </a:stretch>
        </p:blipFill>
        <p:spPr bwMode="auto">
          <a:xfrm>
            <a:off x="313898" y="3766780"/>
            <a:ext cx="3912062" cy="26607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Rethinking Current Roles</a:t>
            </a:r>
            <a:endParaRPr lang="en-US" dirty="0"/>
          </a:p>
        </p:txBody>
      </p:sp>
      <p:sp>
        <p:nvSpPr>
          <p:cNvPr id="3" name="Content Placeholder 2"/>
          <p:cNvSpPr>
            <a:spLocks noGrp="1"/>
          </p:cNvSpPr>
          <p:nvPr>
            <p:ph idx="1"/>
          </p:nvPr>
        </p:nvSpPr>
        <p:spPr>
          <a:ln>
            <a:solidFill>
              <a:schemeClr val="bg1"/>
            </a:solidFill>
          </a:ln>
        </p:spPr>
        <p:txBody>
          <a:bodyPr/>
          <a:lstStyle/>
          <a:p>
            <a:r>
              <a:rPr lang="en-US" sz="2400" b="1" dirty="0" smtClean="0">
                <a:solidFill>
                  <a:srgbClr val="036635"/>
                </a:solidFill>
              </a:rPr>
              <a:t>Platform providers – </a:t>
            </a:r>
            <a:r>
              <a:rPr lang="en-US" sz="1800" dirty="0" smtClean="0"/>
              <a:t>By offering content and services through APIs and opening up their platforms, publishers and platform providers </a:t>
            </a:r>
            <a:br>
              <a:rPr lang="en-US" sz="1800" dirty="0" smtClean="0"/>
            </a:br>
            <a:r>
              <a:rPr lang="en-US" sz="1800" dirty="0" smtClean="0"/>
              <a:t>could present the scientific community with the necessary tools to build </a:t>
            </a:r>
            <a:br>
              <a:rPr lang="en-US" sz="1800" dirty="0" smtClean="0"/>
            </a:br>
            <a:r>
              <a:rPr lang="en-US" sz="1800" dirty="0" smtClean="0"/>
              <a:t>applications which can better meet the changing needs of researchers.</a:t>
            </a:r>
          </a:p>
        </p:txBody>
      </p:sp>
      <p:pic>
        <p:nvPicPr>
          <p:cNvPr id="191492" name="Picture 4"/>
          <p:cNvPicPr>
            <a:picLocks noChangeAspect="1" noChangeArrowheads="1"/>
          </p:cNvPicPr>
          <p:nvPr/>
        </p:nvPicPr>
        <p:blipFill>
          <a:blip r:embed="rId3" cstate="print"/>
          <a:srcRect l="12103" t="25559" r="39466" b="33836"/>
          <a:stretch>
            <a:fillRect/>
          </a:stretch>
        </p:blipFill>
        <p:spPr bwMode="auto">
          <a:xfrm>
            <a:off x="971600" y="2941300"/>
            <a:ext cx="7690714" cy="3224004"/>
          </a:xfrm>
          <a:prstGeom prst="rect">
            <a:avLst/>
          </a:prstGeom>
          <a:noFill/>
          <a:ln w="9525">
            <a:noFill/>
            <a:miter lim="800000"/>
            <a:headEnd/>
            <a:tailEnd/>
          </a:ln>
        </p:spPr>
      </p:pic>
      <p:sp>
        <p:nvSpPr>
          <p:cNvPr id="8" name="TextBox 7"/>
          <p:cNvSpPr txBox="1"/>
          <p:nvPr/>
        </p:nvSpPr>
        <p:spPr>
          <a:xfrm>
            <a:off x="179512" y="6309320"/>
            <a:ext cx="6183890" cy="261610"/>
          </a:xfrm>
          <a:prstGeom prst="rect">
            <a:avLst/>
          </a:prstGeom>
          <a:noFill/>
        </p:spPr>
        <p:txBody>
          <a:bodyPr wrap="square" rtlCol="0">
            <a:spAutoFit/>
          </a:bodyPr>
          <a:lstStyle/>
          <a:p>
            <a:r>
              <a:rPr lang="en-GB" sz="1100" dirty="0" smtClean="0"/>
              <a:t>http://www.flickr.com/photos/fras/3639859944/</a:t>
            </a:r>
            <a:endParaRPr lang="en-US" sz="1100" b="1"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Rethinking Current Roles</a:t>
            </a:r>
            <a:endParaRPr lang="en-US" dirty="0"/>
          </a:p>
        </p:txBody>
      </p:sp>
      <p:sp>
        <p:nvSpPr>
          <p:cNvPr id="3" name="Content Placeholder 2"/>
          <p:cNvSpPr>
            <a:spLocks noGrp="1"/>
          </p:cNvSpPr>
          <p:nvPr>
            <p:ph idx="1"/>
          </p:nvPr>
        </p:nvSpPr>
        <p:spPr>
          <a:xfrm>
            <a:off x="467544" y="1196752"/>
            <a:ext cx="8229600" cy="4525963"/>
          </a:xfrm>
          <a:ln>
            <a:solidFill>
              <a:schemeClr val="bg1"/>
            </a:solidFill>
          </a:ln>
        </p:spPr>
        <p:txBody>
          <a:bodyPr/>
          <a:lstStyle/>
          <a:p>
            <a:r>
              <a:rPr lang="en-US" sz="2400" b="1" dirty="0" smtClean="0">
                <a:solidFill>
                  <a:srgbClr val="036635"/>
                </a:solidFill>
              </a:rPr>
              <a:t>Platform providers – </a:t>
            </a:r>
            <a:r>
              <a:rPr lang="en-US" sz="1800" dirty="0" smtClean="0"/>
              <a:t>Opening up could mean disruption of the current market for research platforms and providers. Most content and platform providers have </a:t>
            </a:r>
            <a:br>
              <a:rPr lang="en-US" sz="1800" dirty="0" smtClean="0"/>
            </a:br>
            <a:r>
              <a:rPr lang="en-US" sz="1800" dirty="0" smtClean="0"/>
              <a:t>struggled to find a balance between “open” and </a:t>
            </a:r>
            <a:br>
              <a:rPr lang="en-US" sz="1800" dirty="0" smtClean="0"/>
            </a:br>
            <a:r>
              <a:rPr lang="en-US" sz="1800" dirty="0" smtClean="0"/>
              <a:t>“sustainable” in the Internet age. Access and re-use are </a:t>
            </a:r>
            <a:br>
              <a:rPr lang="en-US" sz="1800" dirty="0" smtClean="0"/>
            </a:br>
            <a:r>
              <a:rPr lang="en-US" sz="1800" dirty="0" smtClean="0"/>
              <a:t>key issues which will need to be dealt with.</a:t>
            </a:r>
            <a:endParaRPr lang="en-US" sz="2400" dirty="0" smtClean="0"/>
          </a:p>
        </p:txBody>
      </p:sp>
      <p:pic>
        <p:nvPicPr>
          <p:cNvPr id="192514" name="Picture 2"/>
          <p:cNvPicPr>
            <a:picLocks noChangeAspect="1" noChangeArrowheads="1"/>
          </p:cNvPicPr>
          <p:nvPr/>
        </p:nvPicPr>
        <p:blipFill>
          <a:blip r:embed="rId3" cstate="print"/>
          <a:srcRect/>
          <a:stretch>
            <a:fillRect/>
          </a:stretch>
        </p:blipFill>
        <p:spPr bwMode="auto">
          <a:xfrm>
            <a:off x="971600" y="3083629"/>
            <a:ext cx="7488832" cy="37297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Rethinking Current Roles</a:t>
            </a:r>
            <a:endParaRPr lang="en-US" dirty="0"/>
          </a:p>
        </p:txBody>
      </p:sp>
      <p:sp>
        <p:nvSpPr>
          <p:cNvPr id="3" name="Content Placeholder 2"/>
          <p:cNvSpPr>
            <a:spLocks noGrp="1"/>
          </p:cNvSpPr>
          <p:nvPr>
            <p:ph idx="1"/>
          </p:nvPr>
        </p:nvSpPr>
        <p:spPr>
          <a:ln>
            <a:solidFill>
              <a:schemeClr val="bg1"/>
            </a:solidFill>
          </a:ln>
        </p:spPr>
        <p:txBody>
          <a:bodyPr/>
          <a:lstStyle/>
          <a:p>
            <a:r>
              <a:rPr lang="en-US" sz="2400" b="1" dirty="0" smtClean="0">
                <a:solidFill>
                  <a:srgbClr val="036635"/>
                </a:solidFill>
              </a:rPr>
              <a:t>Researchers – </a:t>
            </a:r>
            <a:r>
              <a:rPr lang="en-US" sz="2400" dirty="0" smtClean="0"/>
              <a:t>Researchers could have new control over how they find and use content, as well as new opportunities to influence and even create the software solutions to their own problems.</a:t>
            </a:r>
            <a:endParaRPr lang="en-US" dirty="0" smtClean="0"/>
          </a:p>
          <a:p>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408"/>
            <a:ext cx="8229600" cy="1143000"/>
          </a:xfrm>
        </p:spPr>
        <p:txBody>
          <a:bodyPr/>
          <a:lstStyle/>
          <a:p>
            <a:r>
              <a:rPr lang="en-US" dirty="0" smtClean="0"/>
              <a:t>Rethinking Current Roles</a:t>
            </a:r>
            <a:endParaRPr lang="en-US" dirty="0"/>
          </a:p>
        </p:txBody>
      </p:sp>
      <p:sp>
        <p:nvSpPr>
          <p:cNvPr id="3" name="Content Placeholder 2"/>
          <p:cNvSpPr>
            <a:spLocks noGrp="1"/>
          </p:cNvSpPr>
          <p:nvPr>
            <p:ph idx="1"/>
          </p:nvPr>
        </p:nvSpPr>
        <p:spPr>
          <a:xfrm>
            <a:off x="539552" y="620688"/>
            <a:ext cx="8291264" cy="3196952"/>
          </a:xfrm>
          <a:ln>
            <a:solidFill>
              <a:schemeClr val="bg1"/>
            </a:solidFill>
          </a:ln>
        </p:spPr>
        <p:txBody>
          <a:bodyPr/>
          <a:lstStyle/>
          <a:p>
            <a:pPr lvl="0"/>
            <a:r>
              <a:rPr lang="en-US" sz="2400" b="1" dirty="0" smtClean="0">
                <a:solidFill>
                  <a:srgbClr val="036635"/>
                </a:solidFill>
              </a:rPr>
              <a:t>Librarians – </a:t>
            </a:r>
            <a:r>
              <a:rPr lang="en-GB" sz="1800" b="1" dirty="0" smtClean="0">
                <a:solidFill>
                  <a:schemeClr val="tx1"/>
                </a:solidFill>
              </a:rPr>
              <a:t>Librarians as developers? </a:t>
            </a:r>
            <a:r>
              <a:rPr lang="en-GB" sz="1800" dirty="0" smtClean="0">
                <a:solidFill>
                  <a:schemeClr val="tx1"/>
                </a:solidFill>
              </a:rPr>
              <a:t>“Librarians need to develop their programming skills...to provide access to the increasingly large mounts of data, combine the data in new and innovative ways...a basic level of </a:t>
            </a:r>
            <a:br>
              <a:rPr lang="en-GB" sz="1800" dirty="0" smtClean="0">
                <a:solidFill>
                  <a:schemeClr val="tx1"/>
                </a:solidFill>
              </a:rPr>
            </a:br>
            <a:r>
              <a:rPr lang="en-GB" sz="1800" dirty="0" smtClean="0">
                <a:solidFill>
                  <a:schemeClr val="tx1"/>
                </a:solidFill>
              </a:rPr>
              <a:t>proficiency in data collection and manipulation could become as important a skill to the future librarian as search engines are today.</a:t>
            </a:r>
            <a:r>
              <a:rPr lang="en-GB" sz="1800" b="1" dirty="0" smtClean="0">
                <a:solidFill>
                  <a:schemeClr val="tx1"/>
                </a:solidFill>
              </a:rPr>
              <a:t>” </a:t>
            </a:r>
            <a:r>
              <a:rPr lang="en-GB" sz="2400" b="1" dirty="0" smtClean="0">
                <a:solidFill>
                  <a:schemeClr val="tx1"/>
                </a:solidFill>
              </a:rPr>
              <a:t/>
            </a:r>
            <a:br>
              <a:rPr lang="en-GB" sz="2400" b="1" dirty="0" smtClean="0">
                <a:solidFill>
                  <a:schemeClr val="tx1"/>
                </a:solidFill>
              </a:rPr>
            </a:br>
            <a:endParaRPr lang="en-US" sz="2400" dirty="0" smtClean="0"/>
          </a:p>
        </p:txBody>
      </p:sp>
      <p:pic>
        <p:nvPicPr>
          <p:cNvPr id="190467" name="Picture 3"/>
          <p:cNvPicPr>
            <a:picLocks noChangeAspect="1" noChangeArrowheads="1"/>
          </p:cNvPicPr>
          <p:nvPr/>
        </p:nvPicPr>
        <p:blipFill>
          <a:blip r:embed="rId3" cstate="print"/>
          <a:srcRect/>
          <a:stretch>
            <a:fillRect/>
          </a:stretch>
        </p:blipFill>
        <p:spPr bwMode="auto">
          <a:xfrm>
            <a:off x="2051720" y="2276872"/>
            <a:ext cx="4157064" cy="3809194"/>
          </a:xfrm>
          <a:prstGeom prst="rect">
            <a:avLst/>
          </a:prstGeom>
          <a:noFill/>
          <a:ln w="9525">
            <a:noFill/>
            <a:miter lim="800000"/>
            <a:headEnd/>
            <a:tailEnd/>
          </a:ln>
        </p:spPr>
      </p:pic>
      <p:sp>
        <p:nvSpPr>
          <p:cNvPr id="7" name="TextBox 6"/>
          <p:cNvSpPr txBox="1"/>
          <p:nvPr/>
        </p:nvSpPr>
        <p:spPr>
          <a:xfrm>
            <a:off x="251520" y="6093296"/>
            <a:ext cx="8496944" cy="369332"/>
          </a:xfrm>
          <a:prstGeom prst="rect">
            <a:avLst/>
          </a:prstGeom>
          <a:noFill/>
        </p:spPr>
        <p:txBody>
          <a:bodyPr wrap="square" rtlCol="0">
            <a:spAutoFit/>
          </a:bodyPr>
          <a:lstStyle/>
          <a:p>
            <a:pPr lvl="0"/>
            <a:r>
              <a:rPr lang="en-GB" b="1" dirty="0" smtClean="0"/>
              <a:t>–</a:t>
            </a:r>
            <a:r>
              <a:rPr lang="en-GB" b="1" dirty="0" smtClean="0">
                <a:solidFill>
                  <a:schemeClr val="accent5"/>
                </a:solidFill>
              </a:rPr>
              <a:t> </a:t>
            </a:r>
            <a:r>
              <a:rPr lang="en-GB" sz="1400" dirty="0" smtClean="0"/>
              <a:t>David Stuart, Programming skills could transform librarians' roles, </a:t>
            </a:r>
            <a:r>
              <a:rPr lang="en-GB" sz="1400" i="1" dirty="0" smtClean="0"/>
              <a:t>Research Information</a:t>
            </a:r>
            <a:r>
              <a:rPr lang="en-GB" sz="1400" dirty="0" smtClean="0"/>
              <a:t>, 12/2009</a:t>
            </a:r>
            <a:endParaRPr lang="en-GB" sz="1400" i="1" dirty="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Number Placeholder 1"/>
          <p:cNvSpPr>
            <a:spLocks noGrp="1"/>
          </p:cNvSpPr>
          <p:nvPr>
            <p:ph type="sldNum" sz="quarter" idx="4294967295"/>
          </p:nvPr>
        </p:nvSpPr>
        <p:spPr bwMode="auto">
          <a:xfrm>
            <a:off x="6553200" y="6356350"/>
            <a:ext cx="2133600" cy="365125"/>
          </a:xfrm>
          <a:prstGeom prst="rect">
            <a:avLst/>
          </a:prstGeom>
          <a:noFill/>
          <a:ln>
            <a:miter lim="800000"/>
            <a:headEnd/>
            <a:tailEnd/>
          </a:ln>
        </p:spPr>
        <p:txBody>
          <a:bodyPr>
            <a:prstTxWarp prst="textNoShape">
              <a:avLst/>
            </a:prstTxWarp>
          </a:bodyPr>
          <a:lstStyle/>
          <a:p>
            <a:endParaRPr lang="en-GB"/>
          </a:p>
        </p:txBody>
      </p:sp>
      <p:pic>
        <p:nvPicPr>
          <p:cNvPr id="207874" name="Snagit_PPTD68" descr="PPTD68.jpg"/>
          <p:cNvPicPr>
            <a:picLocks noChangeAspect="1"/>
          </p:cNvPicPr>
          <p:nvPr/>
        </p:nvPicPr>
        <p:blipFill>
          <a:blip r:embed="rId3" cstate="print"/>
          <a:srcRect/>
          <a:stretch>
            <a:fillRect/>
          </a:stretch>
        </p:blipFill>
        <p:spPr bwMode="auto">
          <a:xfrm>
            <a:off x="0" y="714375"/>
            <a:ext cx="9144000" cy="5429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t="10500" b="13901"/>
          <a:stretch>
            <a:fillRect/>
          </a:stretch>
        </p:blipFill>
        <p:spPr bwMode="auto">
          <a:xfrm>
            <a:off x="35496" y="332656"/>
            <a:ext cx="9017000" cy="5112568"/>
          </a:xfrm>
          <a:prstGeom prst="rect">
            <a:avLst/>
          </a:prstGeom>
          <a:noFill/>
          <a:ln w="9525">
            <a:noFill/>
            <a:miter lim="800000"/>
            <a:headEnd/>
            <a:tailEnd/>
          </a:ln>
          <a:effectLst/>
        </p:spPr>
      </p:pic>
      <p:pic>
        <p:nvPicPr>
          <p:cNvPr id="5122" name="Picture 2"/>
          <p:cNvPicPr>
            <a:picLocks noChangeAspect="1" noChangeArrowheads="1"/>
          </p:cNvPicPr>
          <p:nvPr/>
        </p:nvPicPr>
        <p:blipFill>
          <a:blip r:embed="rId4" cstate="print"/>
          <a:srcRect/>
          <a:stretch>
            <a:fillRect/>
          </a:stretch>
        </p:blipFill>
        <p:spPr bwMode="auto">
          <a:xfrm>
            <a:off x="6804248" y="3140968"/>
            <a:ext cx="1818531" cy="210493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p:cNvPicPr>
            <a:picLocks noChangeAspect="1" noChangeArrowheads="1"/>
          </p:cNvPicPr>
          <p:nvPr/>
        </p:nvPicPr>
        <p:blipFill>
          <a:blip r:embed="rId3" cstate="print"/>
          <a:srcRect/>
          <a:stretch>
            <a:fillRect/>
          </a:stretch>
        </p:blipFill>
        <p:spPr bwMode="auto">
          <a:xfrm>
            <a:off x="1822450" y="1177925"/>
            <a:ext cx="4694238" cy="5395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Snagit_PPTC31" descr="PPTC31.jpg"/>
          <p:cNvPicPr>
            <a:picLocks noChangeAspect="1"/>
          </p:cNvPicPr>
          <p:nvPr/>
        </p:nvPicPr>
        <p:blipFill>
          <a:blip r:embed="rId3" cstate="print"/>
          <a:srcRect/>
          <a:stretch>
            <a:fillRect/>
          </a:stretch>
        </p:blipFill>
        <p:spPr bwMode="auto">
          <a:xfrm>
            <a:off x="1619250" y="260350"/>
            <a:ext cx="6127750" cy="6400800"/>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13" y="0"/>
            <a:ext cx="8229600" cy="1143000"/>
          </a:xfrm>
        </p:spPr>
        <p:txBody>
          <a:bodyPr/>
          <a:lstStyle/>
          <a:p>
            <a:pPr>
              <a:defRPr/>
            </a:pPr>
            <a:r>
              <a:rPr lang="en-GB" dirty="0" smtClean="0">
                <a:latin typeface="+mn-lt"/>
              </a:rPr>
              <a:t>Open to accelerate science</a:t>
            </a:r>
            <a:endParaRPr lang="en-GB" dirty="0">
              <a:latin typeface="+mn-lt"/>
            </a:endParaRPr>
          </a:p>
        </p:txBody>
      </p:sp>
      <p:pic>
        <p:nvPicPr>
          <p:cNvPr id="17" name="Picture 29" descr="08"/>
          <p:cNvPicPr>
            <a:picLocks noChangeAspect="1" noChangeArrowheads="1"/>
          </p:cNvPicPr>
          <p:nvPr/>
        </p:nvPicPr>
        <p:blipFill>
          <a:blip r:embed="rId3" cstate="print"/>
          <a:srcRect/>
          <a:stretch>
            <a:fillRect/>
          </a:stretch>
        </p:blipFill>
        <p:spPr bwMode="auto">
          <a:xfrm>
            <a:off x="4616450" y="560388"/>
            <a:ext cx="2351088" cy="1042987"/>
          </a:xfrm>
          <a:prstGeom prst="rect">
            <a:avLst/>
          </a:prstGeom>
          <a:noFill/>
          <a:ln w="9525">
            <a:noFill/>
            <a:miter lim="800000"/>
            <a:headEnd/>
            <a:tailEnd/>
          </a:ln>
        </p:spPr>
      </p:pic>
      <p:pic>
        <p:nvPicPr>
          <p:cNvPr id="18" name="Picture 30" descr="07"/>
          <p:cNvPicPr>
            <a:picLocks noChangeAspect="1" noChangeArrowheads="1"/>
          </p:cNvPicPr>
          <p:nvPr/>
        </p:nvPicPr>
        <p:blipFill>
          <a:blip r:embed="rId4" cstate="print"/>
          <a:srcRect/>
          <a:stretch>
            <a:fillRect/>
          </a:stretch>
        </p:blipFill>
        <p:spPr bwMode="auto">
          <a:xfrm>
            <a:off x="6405563" y="409575"/>
            <a:ext cx="1617662" cy="1862138"/>
          </a:xfrm>
          <a:prstGeom prst="rect">
            <a:avLst/>
          </a:prstGeom>
          <a:noFill/>
          <a:ln w="9525">
            <a:noFill/>
            <a:miter lim="800000"/>
            <a:headEnd/>
            <a:tailEnd/>
          </a:ln>
        </p:spPr>
      </p:pic>
      <p:pic>
        <p:nvPicPr>
          <p:cNvPr id="19" name="Picture 31" descr="06"/>
          <p:cNvPicPr>
            <a:picLocks noChangeAspect="1" noChangeArrowheads="1"/>
          </p:cNvPicPr>
          <p:nvPr/>
        </p:nvPicPr>
        <p:blipFill>
          <a:blip r:embed="rId5" cstate="print"/>
          <a:srcRect/>
          <a:stretch>
            <a:fillRect/>
          </a:stretch>
        </p:blipFill>
        <p:spPr bwMode="auto">
          <a:xfrm>
            <a:off x="4660900" y="1025525"/>
            <a:ext cx="1409700" cy="1481138"/>
          </a:xfrm>
          <a:prstGeom prst="rect">
            <a:avLst/>
          </a:prstGeom>
          <a:noFill/>
          <a:ln w="9525">
            <a:noFill/>
            <a:miter lim="800000"/>
            <a:headEnd/>
            <a:tailEnd/>
          </a:ln>
        </p:spPr>
      </p:pic>
      <p:pic>
        <p:nvPicPr>
          <p:cNvPr id="20" name="Picture 33" descr="04"/>
          <p:cNvPicPr>
            <a:picLocks noChangeAspect="1" noChangeArrowheads="1"/>
          </p:cNvPicPr>
          <p:nvPr/>
        </p:nvPicPr>
        <p:blipFill>
          <a:blip r:embed="rId6" cstate="print"/>
          <a:srcRect/>
          <a:stretch>
            <a:fillRect/>
          </a:stretch>
        </p:blipFill>
        <p:spPr bwMode="auto">
          <a:xfrm>
            <a:off x="2144713" y="715963"/>
            <a:ext cx="2803525" cy="3630612"/>
          </a:xfrm>
          <a:prstGeom prst="rect">
            <a:avLst/>
          </a:prstGeom>
          <a:noFill/>
          <a:ln w="9525">
            <a:noFill/>
            <a:miter lim="800000"/>
            <a:headEnd/>
            <a:tailEnd/>
          </a:ln>
        </p:spPr>
      </p:pic>
      <p:pic>
        <p:nvPicPr>
          <p:cNvPr id="21" name="Picture 34" descr="05"/>
          <p:cNvPicPr>
            <a:picLocks noChangeAspect="1" noChangeArrowheads="1"/>
          </p:cNvPicPr>
          <p:nvPr/>
        </p:nvPicPr>
        <p:blipFill>
          <a:blip r:embed="rId7" cstate="print"/>
          <a:srcRect/>
          <a:stretch>
            <a:fillRect/>
          </a:stretch>
        </p:blipFill>
        <p:spPr bwMode="auto">
          <a:xfrm>
            <a:off x="3295650" y="2439988"/>
            <a:ext cx="1768475" cy="1042987"/>
          </a:xfrm>
          <a:prstGeom prst="rect">
            <a:avLst/>
          </a:prstGeom>
          <a:noFill/>
          <a:ln w="9525">
            <a:noFill/>
            <a:miter lim="800000"/>
            <a:headEnd/>
            <a:tailEnd/>
          </a:ln>
        </p:spPr>
      </p:pic>
      <p:pic>
        <p:nvPicPr>
          <p:cNvPr id="22" name="Picture 35" descr="01"/>
          <p:cNvPicPr>
            <a:picLocks noChangeAspect="1" noChangeArrowheads="1"/>
          </p:cNvPicPr>
          <p:nvPr/>
        </p:nvPicPr>
        <p:blipFill>
          <a:blip r:embed="rId8" cstate="print"/>
          <a:srcRect/>
          <a:stretch>
            <a:fillRect/>
          </a:stretch>
        </p:blipFill>
        <p:spPr bwMode="auto">
          <a:xfrm>
            <a:off x="3551238" y="1538288"/>
            <a:ext cx="4164012" cy="3070225"/>
          </a:xfrm>
          <a:prstGeom prst="rect">
            <a:avLst/>
          </a:prstGeom>
          <a:noFill/>
          <a:ln w="9525">
            <a:noFill/>
            <a:miter lim="800000"/>
            <a:headEnd/>
            <a:tailEnd/>
          </a:ln>
        </p:spPr>
      </p:pic>
      <p:pic>
        <p:nvPicPr>
          <p:cNvPr id="23" name="Picture 36" descr="03"/>
          <p:cNvPicPr>
            <a:picLocks noChangeAspect="1" noChangeArrowheads="1"/>
          </p:cNvPicPr>
          <p:nvPr/>
        </p:nvPicPr>
        <p:blipFill>
          <a:blip r:embed="rId9" cstate="print"/>
          <a:srcRect/>
          <a:stretch>
            <a:fillRect/>
          </a:stretch>
        </p:blipFill>
        <p:spPr bwMode="auto">
          <a:xfrm>
            <a:off x="4864100" y="2867025"/>
            <a:ext cx="3559175" cy="2236788"/>
          </a:xfrm>
          <a:prstGeom prst="rect">
            <a:avLst/>
          </a:prstGeom>
          <a:noFill/>
          <a:ln w="9525">
            <a:noFill/>
            <a:miter lim="800000"/>
            <a:headEnd/>
            <a:tailEnd/>
          </a:ln>
        </p:spPr>
      </p:pic>
      <p:pic>
        <p:nvPicPr>
          <p:cNvPr id="24" name="Picture 40" descr="02b"/>
          <p:cNvPicPr>
            <a:picLocks noChangeAspect="1" noChangeArrowheads="1"/>
          </p:cNvPicPr>
          <p:nvPr/>
        </p:nvPicPr>
        <p:blipFill>
          <a:blip r:embed="rId10" cstate="print"/>
          <a:srcRect/>
          <a:stretch>
            <a:fillRect/>
          </a:stretch>
        </p:blipFill>
        <p:spPr bwMode="auto">
          <a:xfrm>
            <a:off x="3232150" y="4505325"/>
            <a:ext cx="2041525" cy="1481138"/>
          </a:xfrm>
          <a:prstGeom prst="rect">
            <a:avLst/>
          </a:prstGeom>
          <a:noFill/>
          <a:ln w="9525">
            <a:noFill/>
            <a:miter lim="800000"/>
            <a:headEnd/>
            <a:tailEnd/>
          </a:ln>
        </p:spPr>
      </p:pic>
      <p:pic>
        <p:nvPicPr>
          <p:cNvPr id="25" name="Picture 41" descr="02a"/>
          <p:cNvPicPr>
            <a:picLocks noChangeAspect="1" noChangeArrowheads="1"/>
          </p:cNvPicPr>
          <p:nvPr/>
        </p:nvPicPr>
        <p:blipFill>
          <a:blip r:embed="rId11" cstate="print"/>
          <a:srcRect/>
          <a:stretch>
            <a:fillRect/>
          </a:stretch>
        </p:blipFill>
        <p:spPr bwMode="auto">
          <a:xfrm>
            <a:off x="654050" y="3413125"/>
            <a:ext cx="3408363" cy="2984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1500"/>
                            </p:stCondLst>
                            <p:childTnLst>
                              <p:par>
                                <p:cTn id="9" presetID="10" presetClass="entr" presetSubtype="0" fill="hold" nodeType="afterEffect">
                                  <p:stCondLst>
                                    <p:cond delay="150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3500"/>
                            </p:stCondLst>
                            <p:childTnLst>
                              <p:par>
                                <p:cTn id="13" presetID="22" presetClass="entr" presetSubtype="8" fill="hold" nodeType="afterEffect">
                                  <p:stCondLst>
                                    <p:cond delay="150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par>
                          <p:cTn id="16" fill="hold">
                            <p:stCondLst>
                              <p:cond delay="5500"/>
                            </p:stCondLst>
                            <p:childTnLst>
                              <p:par>
                                <p:cTn id="17" presetID="22" presetClass="entr" presetSubtype="8"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p:stCondLst>
                              <p:cond delay="6000"/>
                            </p:stCondLst>
                            <p:childTnLst>
                              <p:par>
                                <p:cTn id="21" presetID="10" presetClass="entr" presetSubtype="0" fill="hold" nodeType="afterEffect">
                                  <p:stCondLst>
                                    <p:cond delay="150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8000"/>
                            </p:stCondLst>
                            <p:childTnLst>
                              <p:par>
                                <p:cTn id="25" presetID="22" presetClass="entr" presetSubtype="2" fill="hold" nodeType="afterEffect">
                                  <p:stCondLst>
                                    <p:cond delay="1500"/>
                                  </p:stCondLst>
                                  <p:childTnLst>
                                    <p:set>
                                      <p:cBhvr>
                                        <p:cTn id="26" dur="1" fill="hold">
                                          <p:stCondLst>
                                            <p:cond delay="0"/>
                                          </p:stCondLst>
                                        </p:cTn>
                                        <p:tgtEl>
                                          <p:spTgt spid="21"/>
                                        </p:tgtEl>
                                        <p:attrNameLst>
                                          <p:attrName>style.visibility</p:attrName>
                                        </p:attrNameLst>
                                      </p:cBhvr>
                                      <p:to>
                                        <p:strVal val="visible"/>
                                      </p:to>
                                    </p:set>
                                    <p:animEffect transition="in" filter="wipe(right)">
                                      <p:cBhvr>
                                        <p:cTn id="27" dur="500"/>
                                        <p:tgtEl>
                                          <p:spTgt spid="21"/>
                                        </p:tgtEl>
                                      </p:cBhvr>
                                    </p:animEffect>
                                  </p:childTnLst>
                                </p:cTn>
                              </p:par>
                            </p:childTnLst>
                          </p:cTn>
                        </p:par>
                        <p:par>
                          <p:cTn id="28" fill="hold">
                            <p:stCondLst>
                              <p:cond delay="10000"/>
                            </p:stCondLst>
                            <p:childTnLst>
                              <p:par>
                                <p:cTn id="29" presetID="22" presetClass="entr" presetSubtype="4" fill="hold" nodeType="afterEffect">
                                  <p:stCondLst>
                                    <p:cond delay="150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par>
                          <p:cTn id="32" fill="hold">
                            <p:stCondLst>
                              <p:cond delay="12000"/>
                            </p:stCondLst>
                            <p:childTnLst>
                              <p:par>
                                <p:cTn id="33" presetID="22" presetClass="entr" presetSubtype="4" fill="hold" nodeType="afterEffect">
                                  <p:stCondLst>
                                    <p:cond delay="150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par>
                          <p:cTn id="36" fill="hold">
                            <p:stCondLst>
                              <p:cond delay="14000"/>
                            </p:stCondLst>
                            <p:childTnLst>
                              <p:par>
                                <p:cTn id="37" presetID="22" presetClass="entr" presetSubtype="2" fill="hold" nodeType="afterEffect">
                                  <p:stCondLst>
                                    <p:cond delay="1500"/>
                                  </p:stCondLst>
                                  <p:childTnLst>
                                    <p:set>
                                      <p:cBhvr>
                                        <p:cTn id="38" dur="1" fill="hold">
                                          <p:stCondLst>
                                            <p:cond delay="0"/>
                                          </p:stCondLst>
                                        </p:cTn>
                                        <p:tgtEl>
                                          <p:spTgt spid="17"/>
                                        </p:tgtEl>
                                        <p:attrNameLst>
                                          <p:attrName>style.visibility</p:attrName>
                                        </p:attrNameLst>
                                      </p:cBhvr>
                                      <p:to>
                                        <p:strVal val="visible"/>
                                      </p:to>
                                    </p:set>
                                    <p:animEffect transition="in" filter="wipe(right)">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p:cNvPicPr>
            <a:picLocks noChangeAspect="1" noChangeArrowheads="1"/>
          </p:cNvPicPr>
          <p:nvPr/>
        </p:nvPicPr>
        <p:blipFill>
          <a:blip r:embed="rId3" cstate="print"/>
          <a:srcRect/>
          <a:stretch>
            <a:fillRect/>
          </a:stretch>
        </p:blipFill>
        <p:spPr bwMode="auto">
          <a:xfrm>
            <a:off x="2795588" y="1528763"/>
            <a:ext cx="3552825" cy="3800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54692"/>
          </a:xfrm>
        </p:spPr>
        <p:txBody>
          <a:bodyPr/>
          <a:lstStyle/>
          <a:p>
            <a:pPr algn="ctr"/>
            <a:r>
              <a:rPr lang="en-GB" sz="9600" dirty="0" smtClean="0"/>
              <a:t>Thank you </a:t>
            </a:r>
            <a:r>
              <a:rPr lang="en-GB" dirty="0" smtClean="0"/>
              <a:t/>
            </a:r>
            <a:br>
              <a:rPr lang="en-GB" dirty="0" smtClean="0"/>
            </a:br>
            <a:endParaRPr lang="en-GB"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Snagit_PPT9EB" descr="PPT9EB.jpg"/>
          <p:cNvPicPr>
            <a:picLocks noChangeAspect="1"/>
          </p:cNvPicPr>
          <p:nvPr/>
        </p:nvPicPr>
        <p:blipFill>
          <a:blip r:embed="rId3" cstate="print"/>
          <a:srcRect/>
          <a:stretch>
            <a:fillRect/>
          </a:stretch>
        </p:blipFill>
        <p:spPr bwMode="auto">
          <a:xfrm>
            <a:off x="2276475" y="376238"/>
            <a:ext cx="4591050" cy="6105525"/>
          </a:xfrm>
          <a:prstGeom prst="rect">
            <a:avLst/>
          </a:prstGeom>
          <a:noFill/>
          <a:ln w="9525">
            <a:noFill/>
            <a:miter lim="800000"/>
            <a:headEnd/>
            <a:tailEnd/>
          </a:ln>
        </p:spPr>
      </p:pic>
      <p:pic>
        <p:nvPicPr>
          <p:cNvPr id="4098" name="Picture 2"/>
          <p:cNvPicPr>
            <a:picLocks noChangeAspect="1" noChangeArrowheads="1"/>
          </p:cNvPicPr>
          <p:nvPr/>
        </p:nvPicPr>
        <p:blipFill>
          <a:blip r:embed="rId4" cstate="print"/>
          <a:srcRect/>
          <a:stretch>
            <a:fillRect/>
          </a:stretch>
        </p:blipFill>
        <p:spPr bwMode="auto">
          <a:xfrm>
            <a:off x="6516216" y="6024421"/>
            <a:ext cx="1832819" cy="7169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p:txBody>
          <a:bodyPr/>
          <a:lstStyle/>
          <a:p>
            <a:pPr lvl="1" eaLnBrk="1" hangingPunct="1">
              <a:buClr>
                <a:schemeClr val="tx2"/>
              </a:buClr>
              <a:buFont typeface="Arial" charset="0"/>
              <a:buNone/>
            </a:pPr>
            <a:endParaRPr lang="en-US" sz="3200" dirty="0" smtClean="0"/>
          </a:p>
        </p:txBody>
      </p:sp>
      <p:sp>
        <p:nvSpPr>
          <p:cNvPr id="5123" name="Rectangle 4"/>
          <p:cNvSpPr>
            <a:spLocks noGrp="1" noChangeArrowheads="1"/>
          </p:cNvSpPr>
          <p:nvPr>
            <p:ph type="title"/>
          </p:nvPr>
        </p:nvSpPr>
        <p:spPr/>
        <p:txBody>
          <a:bodyPr/>
          <a:lstStyle/>
          <a:p>
            <a:pPr eaLnBrk="1" hangingPunct="1"/>
            <a:r>
              <a:rPr lang="en-US" dirty="0" smtClean="0"/>
              <a:t>Egypt 2011….</a:t>
            </a:r>
            <a:r>
              <a:rPr lang="en-US" sz="2800" dirty="0" smtClean="0"/>
              <a:t/>
            </a:r>
            <a:br>
              <a:rPr lang="en-US" sz="2800" dirty="0" smtClean="0"/>
            </a:br>
            <a:endParaRPr lang="en-GB" sz="2800" dirty="0" smtClean="0"/>
          </a:p>
        </p:txBody>
      </p:sp>
      <p:pic>
        <p:nvPicPr>
          <p:cNvPr id="3074" name="Picture 2"/>
          <p:cNvPicPr>
            <a:picLocks noChangeAspect="1" noChangeArrowheads="1"/>
          </p:cNvPicPr>
          <p:nvPr/>
        </p:nvPicPr>
        <p:blipFill>
          <a:blip r:embed="rId3" cstate="print"/>
          <a:srcRect/>
          <a:stretch>
            <a:fillRect/>
          </a:stretch>
        </p:blipFill>
        <p:spPr bwMode="auto">
          <a:xfrm>
            <a:off x="144016" y="818469"/>
            <a:ext cx="8820472" cy="58855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395288" y="0"/>
            <a:ext cx="8353425" cy="936625"/>
          </a:xfrm>
        </p:spPr>
        <p:txBody>
          <a:bodyPr anchor="ctr"/>
          <a:lstStyle/>
          <a:p>
            <a:pPr eaLnBrk="1" hangingPunct="1"/>
            <a:r>
              <a:rPr lang="en-GB" smtClean="0"/>
              <a:t>Egypt 2011 </a:t>
            </a:r>
            <a:endParaRPr lang="en-US" smtClean="0"/>
          </a:p>
        </p:txBody>
      </p:sp>
      <p:pic>
        <p:nvPicPr>
          <p:cNvPr id="386050" name="Picture 2" descr="C:\Elsevier\My Pictures\Sources for Images\Egypt\imagesCASHAM81.jpg"/>
          <p:cNvPicPr>
            <a:picLocks noGrp="1" noChangeAspect="1" noChangeArrowheads="1"/>
          </p:cNvPicPr>
          <p:nvPr>
            <p:ph idx="1"/>
          </p:nvPr>
        </p:nvPicPr>
        <p:blipFill>
          <a:blip r:embed="rId3" cstate="print"/>
          <a:srcRect/>
          <a:stretch>
            <a:fillRect/>
          </a:stretch>
        </p:blipFill>
        <p:spPr>
          <a:xfrm>
            <a:off x="1835150" y="1863725"/>
            <a:ext cx="5400675" cy="3516313"/>
          </a:xfrm>
          <a:ln w="38100" cap="sq">
            <a:solidFill>
              <a:srgbClr val="000000"/>
            </a:solidFill>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chor="t"/>
          <a:lstStyle/>
          <a:p>
            <a:pPr eaLnBrk="1" hangingPunct="1"/>
            <a:r>
              <a:rPr lang="en-GB" dirty="0" smtClean="0"/>
              <a:t>DEGISIM ...</a:t>
            </a:r>
            <a:r>
              <a:rPr lang="en-GB" dirty="0" smtClean="0"/>
              <a:t> </a:t>
            </a:r>
            <a:r>
              <a:rPr lang="en-GB" dirty="0" smtClean="0"/>
              <a:t/>
            </a:r>
            <a:br>
              <a:rPr lang="en-GB" dirty="0" smtClean="0"/>
            </a:br>
            <a:r>
              <a:rPr lang="en-GB" dirty="0" smtClean="0"/>
              <a:t>Change </a:t>
            </a:r>
            <a:r>
              <a:rPr lang="en-GB" dirty="0" smtClean="0"/>
              <a:t>...</a:t>
            </a:r>
            <a:endParaRPr lang="en-US" dirty="0" smtClean="0"/>
          </a:p>
        </p:txBody>
      </p:sp>
      <p:sp>
        <p:nvSpPr>
          <p:cNvPr id="7171" name="Content Placeholder 3"/>
          <p:cNvSpPr>
            <a:spLocks noGrp="1"/>
          </p:cNvSpPr>
          <p:nvPr>
            <p:ph idx="1"/>
          </p:nvPr>
        </p:nvSpPr>
        <p:spPr/>
        <p:txBody>
          <a:bodyPr/>
          <a:lstStyle/>
          <a:p>
            <a:pPr>
              <a:buFont typeface="Times" pitchFamily="18" charset="0"/>
              <a:buNone/>
            </a:pPr>
            <a:endParaRPr lang="en-US" smtClean="0"/>
          </a:p>
        </p:txBody>
      </p:sp>
      <p:pic>
        <p:nvPicPr>
          <p:cNvPr id="44034" name="Picture 2"/>
          <p:cNvPicPr>
            <a:picLocks noChangeAspect="1" noChangeArrowheads="1"/>
          </p:cNvPicPr>
          <p:nvPr/>
        </p:nvPicPr>
        <p:blipFill>
          <a:blip r:embed="rId3" cstate="print"/>
          <a:srcRect/>
          <a:stretch>
            <a:fillRect/>
          </a:stretch>
        </p:blipFill>
        <p:spPr bwMode="auto">
          <a:xfrm>
            <a:off x="1187624" y="1238458"/>
            <a:ext cx="7443339" cy="55749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12625</TotalTime>
  <Words>2608</Words>
  <Application>Microsoft Office PowerPoint</Application>
  <PresentationFormat>On-screen Show (4:3)</PresentationFormat>
  <Paragraphs>198</Paragraphs>
  <Slides>54</Slides>
  <Notes>44</Notes>
  <HiddenSlides>3</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  "New Trends in Science and Global Ecosystem"  </vt:lpstr>
      <vt:lpstr>http://www.flickr.com/photos/gsfc/5021482046/sizes/l/in/photostream/ </vt:lpstr>
      <vt:lpstr>Slide 3</vt:lpstr>
      <vt:lpstr>Slide 4</vt:lpstr>
      <vt:lpstr>Slide 5</vt:lpstr>
      <vt:lpstr>Slide 6</vt:lpstr>
      <vt:lpstr>Egypt 2011…. </vt:lpstr>
      <vt:lpstr>Egypt 2011 </vt:lpstr>
      <vt:lpstr>DEGISIM ...  Change ...</vt:lpstr>
      <vt:lpstr>You are involved !! SIZDE DEGISIMIN ICINDESINIZ !!</vt:lpstr>
      <vt:lpstr>Slide 11</vt:lpstr>
      <vt:lpstr>Slide 12</vt:lpstr>
      <vt:lpstr>Slide 13</vt:lpstr>
      <vt:lpstr>Slide 14</vt:lpstr>
      <vt:lpstr>Slide 15</vt:lpstr>
      <vt:lpstr>Slide 16</vt:lpstr>
      <vt:lpstr>Information Overload?</vt:lpstr>
      <vt:lpstr>Slide 18</vt:lpstr>
      <vt:lpstr>Slide 19</vt:lpstr>
      <vt:lpstr>Slide 20</vt:lpstr>
      <vt:lpstr>Slide 21</vt:lpstr>
      <vt:lpstr>Slide 22</vt:lpstr>
      <vt:lpstr>Slide 23</vt:lpstr>
      <vt:lpstr>Slide 24</vt:lpstr>
      <vt:lpstr>Some Examples of Open Platforms</vt:lpstr>
      <vt:lpstr>Some Examples of Open Platforms</vt:lpstr>
      <vt:lpstr>Slide 27</vt:lpstr>
      <vt:lpstr>Slide 28</vt:lpstr>
      <vt:lpstr>Slide 29</vt:lpstr>
      <vt:lpstr>Slide 30</vt:lpstr>
      <vt:lpstr>Slide 31</vt:lpstr>
      <vt:lpstr>Slide 32</vt:lpstr>
      <vt:lpstr>What is an Open Platform?</vt:lpstr>
      <vt:lpstr>Slide 34</vt:lpstr>
      <vt:lpstr>Slide 35</vt:lpstr>
      <vt:lpstr>Slide 36</vt:lpstr>
      <vt:lpstr>Slide 37</vt:lpstr>
      <vt:lpstr>Slide 38</vt:lpstr>
      <vt:lpstr>Slide 39</vt:lpstr>
      <vt:lpstr>Search Translator</vt:lpstr>
      <vt:lpstr>ScienceDirect Top 25</vt:lpstr>
      <vt:lpstr>More By These Authors</vt:lpstr>
      <vt:lpstr>Prolific Authors</vt:lpstr>
      <vt:lpstr>Recommend This</vt:lpstr>
      <vt:lpstr>Rethinking Current Roles</vt:lpstr>
      <vt:lpstr>Rethinking Current Roles</vt:lpstr>
      <vt:lpstr>Rethinking Current Roles</vt:lpstr>
      <vt:lpstr>Rethinking Current Roles</vt:lpstr>
      <vt:lpstr>Slide 49</vt:lpstr>
      <vt:lpstr>Slide 50</vt:lpstr>
      <vt:lpstr>Slide 51</vt:lpstr>
      <vt:lpstr>Open to accelerate science</vt:lpstr>
      <vt:lpstr>Slide 53</vt:lpstr>
      <vt:lpstr>Thank you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jo.coates</dc:creator>
  <cp:lastModifiedBy>Reed Elsevier</cp:lastModifiedBy>
  <cp:revision>450</cp:revision>
  <dcterms:created xsi:type="dcterms:W3CDTF">2010-05-10T11:46:54Z</dcterms:created>
  <dcterms:modified xsi:type="dcterms:W3CDTF">2011-05-24T05:47:23Z</dcterms:modified>
</cp:coreProperties>
</file>