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8"/>
  </p:notesMasterIdLst>
  <p:sldIdLst>
    <p:sldId id="627" r:id="rId2"/>
    <p:sldId id="623" r:id="rId3"/>
    <p:sldId id="628" r:id="rId4"/>
    <p:sldId id="629" r:id="rId5"/>
    <p:sldId id="631" r:id="rId6"/>
    <p:sldId id="688" r:id="rId7"/>
    <p:sldId id="625" r:id="rId8"/>
    <p:sldId id="635" r:id="rId9"/>
    <p:sldId id="626" r:id="rId10"/>
    <p:sldId id="642" r:id="rId11"/>
    <p:sldId id="643" r:id="rId12"/>
    <p:sldId id="644" r:id="rId13"/>
    <p:sldId id="646" r:id="rId14"/>
    <p:sldId id="647" r:id="rId15"/>
    <p:sldId id="648" r:id="rId16"/>
    <p:sldId id="649" r:id="rId17"/>
    <p:sldId id="650" r:id="rId18"/>
    <p:sldId id="659" r:id="rId19"/>
    <p:sldId id="595" r:id="rId20"/>
    <p:sldId id="671" r:id="rId21"/>
    <p:sldId id="672" r:id="rId22"/>
    <p:sldId id="588" r:id="rId23"/>
    <p:sldId id="618" r:id="rId24"/>
    <p:sldId id="619" r:id="rId25"/>
    <p:sldId id="620" r:id="rId26"/>
    <p:sldId id="617" r:id="rId27"/>
    <p:sldId id="673" r:id="rId28"/>
    <p:sldId id="674" r:id="rId29"/>
    <p:sldId id="675" r:id="rId30"/>
    <p:sldId id="676" r:id="rId31"/>
    <p:sldId id="677" r:id="rId32"/>
    <p:sldId id="678" r:id="rId33"/>
    <p:sldId id="679" r:id="rId34"/>
    <p:sldId id="655" r:id="rId35"/>
    <p:sldId id="656" r:id="rId36"/>
    <p:sldId id="695" r:id="rId37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804B40"/>
    <a:srgbClr val="FFCC99"/>
    <a:srgbClr val="FFD1D1"/>
    <a:srgbClr val="775049"/>
    <a:srgbClr val="333399"/>
    <a:srgbClr val="FF6600"/>
    <a:srgbClr val="FF9393"/>
    <a:srgbClr val="FF00FF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5993" autoAdjust="0"/>
  </p:normalViewPr>
  <p:slideViewPr>
    <p:cSldViewPr snapToGrid="0">
      <p:cViewPr>
        <p:scale>
          <a:sx n="80" d="100"/>
          <a:sy n="80" d="100"/>
        </p:scale>
        <p:origin x="-948" y="96"/>
      </p:cViewPr>
      <p:guideLst>
        <p:guide orient="horz" pos="799"/>
        <p:guide orient="horz" pos="482"/>
        <p:guide orient="horz" pos="1933"/>
        <p:guide orient="horz" pos="119"/>
        <p:guide orient="horz" pos="1253"/>
        <p:guide orient="horz" pos="4065"/>
        <p:guide pos="5602"/>
        <p:guide pos="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734" y="-102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4" tIns="45498" rIns="90994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noProof="0" smtClean="0"/>
              <a:t>Click to edit Master text styles</a:t>
            </a:r>
          </a:p>
          <a:p>
            <a:pPr lvl="1"/>
            <a:r>
              <a:rPr lang="en-GB" altLang="ja-JP" noProof="0" smtClean="0"/>
              <a:t>Second level</a:t>
            </a:r>
          </a:p>
          <a:p>
            <a:pPr lvl="2"/>
            <a:r>
              <a:rPr lang="en-GB" altLang="ja-JP" noProof="0" smtClean="0"/>
              <a:t>Third level</a:t>
            </a:r>
          </a:p>
          <a:p>
            <a:pPr lvl="3"/>
            <a:r>
              <a:rPr lang="en-GB" altLang="ja-JP" noProof="0" smtClean="0"/>
              <a:t>Fourth level</a:t>
            </a:r>
          </a:p>
          <a:p>
            <a:pPr lvl="4"/>
            <a:r>
              <a:rPr lang="en-GB" altLang="ja-JP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9425"/>
            <a:ext cx="2919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9425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4" tIns="45498" rIns="90994" bIns="4549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fld id="{84FBE99D-3E97-4FE5-8DBA-A5D9BF808BEE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Globally we see the research environment becoming more output focused, with a growing need for metrics. Access remains an important topic in many markets, from alternative publishing models to securing blanket access to scientific output for all researchers in a country.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3AC78-E457-45C4-9337-B5817028FF31}" type="slidenum">
              <a:rPr lang="en-GB" smtClean="0">
                <a:solidFill>
                  <a:srgbClr val="000000"/>
                </a:solidFill>
                <a:latin typeface="Arial Narrow" pitchFamily="34" charset="0"/>
              </a:rPr>
              <a:pPr/>
              <a:t>2</a:t>
            </a:fld>
            <a:endParaRPr lang="en-GB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icture1cr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8575"/>
            <a:ext cx="35290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Elsevi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988" y="4843463"/>
            <a:ext cx="1944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924425"/>
            <a:ext cx="5867400" cy="482600"/>
          </a:xfrm>
        </p:spPr>
        <p:txBody>
          <a:bodyPr/>
          <a:lstStyle>
            <a:lvl1pPr marL="0" indent="0">
              <a:buFont typeface="Times" pitchFamily="18" charset="0"/>
              <a:buNone/>
              <a:defRPr sz="3200"/>
            </a:lvl1pPr>
          </a:lstStyle>
          <a:p>
            <a:r>
              <a:rPr lang="en-GB" altLang="ja-JP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AEC9D5BB-77F9-4286-B3FD-C933FE3BE9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61150" y="0"/>
            <a:ext cx="2087563" cy="61658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113462" cy="6165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3CF6D69D-CA94-44B9-9229-C5AB7370359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icture1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0"/>
            <a:ext cx="4089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Elsev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5838" y="6310313"/>
            <a:ext cx="5032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781425"/>
            <a:ext cx="5867400" cy="1016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924425"/>
            <a:ext cx="5867400" cy="482600"/>
          </a:xfrm>
        </p:spPr>
        <p:txBody>
          <a:bodyPr/>
          <a:lstStyle>
            <a:lvl1pPr marL="0" indent="0">
              <a:buFont typeface="Times" pitchFamily="18" charset="0"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06264"/>
            <a:ext cx="8643998" cy="1193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60000" y="1500174"/>
            <a:ext cx="8643998" cy="5000660"/>
          </a:xfrm>
        </p:spPr>
        <p:txBody>
          <a:bodyPr/>
          <a:lstStyle>
            <a:lvl1pPr>
              <a:lnSpc>
                <a:spcPct val="130000"/>
              </a:lnSpc>
              <a:def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defRPr>
            </a:lvl1pPr>
            <a:lvl2pPr>
              <a:lnSpc>
                <a:spcPct val="130000"/>
              </a:lnSpc>
              <a:defRPr>
                <a:solidFill>
                  <a:srgbClr val="5F5F5F"/>
                </a:solidFill>
              </a:defRPr>
            </a:lvl2pPr>
            <a:lvl3pPr>
              <a:defRPr sz="1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8059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8723313" y="6592888"/>
            <a:ext cx="515937" cy="365125"/>
          </a:xfrm>
        </p:spPr>
        <p:txBody>
          <a:bodyPr/>
          <a:lstStyle>
            <a:lvl1pPr>
              <a:defRPr sz="1100" b="0"/>
            </a:lvl1pPr>
          </a:lstStyle>
          <a:p>
            <a:pPr>
              <a:defRPr/>
            </a:pPr>
            <a:fld id="{B01D1007-CEE3-43A3-8F32-9475A880A0D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DC5CEF64-C953-4F1A-A510-43ECE5EB9D4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1005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10051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E2995B3E-9777-4AE5-B4AD-9A79D94887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1C85A305-F557-4B1E-A2B5-4DCDFD0156F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639AF918-332D-4524-8C5E-0AC191E7531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D4DE135F-61B8-4A4F-BBC3-1B43DC0540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830630FC-904F-4921-AB67-E2E8F632A54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EAF56C25-9B62-4FF4-8518-D408C15C888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" name="Rectangle 20"/>
          <p:cNvSpPr>
            <a:spLocks noChangeArrowheads="1"/>
          </p:cNvSpPr>
          <p:nvPr/>
        </p:nvSpPr>
        <p:spPr bwMode="auto">
          <a:xfrm rot="5400000">
            <a:off x="4153693" y="-4153693"/>
            <a:ext cx="836613" cy="9144000"/>
          </a:xfrm>
          <a:prstGeom prst="rect">
            <a:avLst/>
          </a:prstGeom>
          <a:solidFill>
            <a:schemeClr val="tx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30000"/>
              </a:lnSpc>
              <a:buClr>
                <a:srgbClr val="000000"/>
              </a:buClr>
              <a:defRPr/>
            </a:pPr>
            <a:endParaRPr lang="ja-JP" altLang="en-US" b="1"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3534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3534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  <p:sp>
        <p:nvSpPr>
          <p:cNvPr id="30730" name="AutoShape 10" descr="2A1B9418-5190-449E-9A15-4730740E9A2D@owg"/>
          <p:cNvSpPr>
            <a:spLocks noChangeAspect="1" noChangeArrowheads="1"/>
          </p:cNvSpPr>
          <p:nvPr/>
        </p:nvSpPr>
        <p:spPr bwMode="auto">
          <a:xfrm>
            <a:off x="2638425" y="1514475"/>
            <a:ext cx="3867150" cy="3829050"/>
          </a:xfrm>
          <a:prstGeom prst="rect">
            <a:avLst/>
          </a:prstGeom>
          <a:noFill/>
        </p:spPr>
        <p:txBody>
          <a:bodyPr/>
          <a:lstStyle/>
          <a:p>
            <a:pPr algn="r">
              <a:lnSpc>
                <a:spcPct val="130000"/>
              </a:lnSpc>
              <a:buClr>
                <a:srgbClr val="000000"/>
              </a:buClr>
              <a:defRPr/>
            </a:pPr>
            <a:endParaRPr lang="ja-JP" altLang="en-US" b="1">
              <a:ea typeface="ＭＳ Ｐゴシック" charset="-128"/>
            </a:endParaRPr>
          </a:p>
        </p:txBody>
      </p:sp>
      <p:sp>
        <p:nvSpPr>
          <p:cNvPr id="30732" name="AutoShape 12" descr="2A1B9418-5190-449E-9A15-4730740E9A2D@owg"/>
          <p:cNvSpPr>
            <a:spLocks noChangeAspect="1" noChangeArrowheads="1"/>
          </p:cNvSpPr>
          <p:nvPr/>
        </p:nvSpPr>
        <p:spPr bwMode="auto">
          <a:xfrm>
            <a:off x="2638425" y="1514475"/>
            <a:ext cx="3867150" cy="3829050"/>
          </a:xfrm>
          <a:prstGeom prst="rect">
            <a:avLst/>
          </a:prstGeom>
          <a:noFill/>
        </p:spPr>
        <p:txBody>
          <a:bodyPr/>
          <a:lstStyle/>
          <a:p>
            <a:pPr algn="r">
              <a:lnSpc>
                <a:spcPct val="130000"/>
              </a:lnSpc>
              <a:buClr>
                <a:srgbClr val="000000"/>
              </a:buClr>
              <a:defRPr/>
            </a:pPr>
            <a:endParaRPr lang="ja-JP" altLang="en-US" b="1">
              <a:ea typeface="ＭＳ Ｐゴシック" charset="-128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30000"/>
              </a:lnSpc>
              <a:buClr>
                <a:srgbClr val="000000"/>
              </a:buClr>
              <a:defRPr/>
            </a:pPr>
            <a:endParaRPr lang="ja-JP" altLang="en-US" b="1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629650" y="6492875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30000"/>
              </a:lnSpc>
              <a:buClr>
                <a:srgbClr val="000000"/>
              </a:buClr>
              <a:defRPr kumimoji="1" sz="1200" b="1">
                <a:ea typeface="ＭＳ Ｐゴシック" charset="-128"/>
              </a:defRPr>
            </a:lvl1pPr>
          </a:lstStyle>
          <a:p>
            <a:pPr>
              <a:defRPr/>
            </a:pPr>
            <a:fld id="{8F767DE3-49E5-4CE0-BA63-DEAF3F4D4BB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177800" indent="-1778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533400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3pPr>
      <a:lvl4pPr marL="711200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889000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5pPr>
      <a:lvl6pPr marL="1346200" indent="-177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1803400" indent="-177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260600" indent="-177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2717800" indent="-177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notesSlide" Target="../notesSlides/notesSlide1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57199" y="4022891"/>
            <a:ext cx="8496795" cy="1016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SciVal -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Making data more visible and accessible for effective research management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" </a:t>
            </a:r>
            <a:r>
              <a:rPr lang="en-US" sz="2400" i="1" dirty="0" err="1" smtClean="0">
                <a:solidFill>
                  <a:schemeClr val="tx1"/>
                </a:solidFill>
              </a:rPr>
              <a:t>Bilimsel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Araştırmalarda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Performans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Değerlendirme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ve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Rekabet</a:t>
            </a:r>
            <a:r>
              <a:rPr lang="en-US" sz="2400" i="1" dirty="0" smtClean="0">
                <a:solidFill>
                  <a:schemeClr val="tx1"/>
                </a:solidFill>
              </a:rPr>
              <a:t>"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40546" y="5400255"/>
            <a:ext cx="8698831" cy="782054"/>
          </a:xfrm>
        </p:spPr>
        <p:txBody>
          <a:bodyPr/>
          <a:lstStyle/>
          <a:p>
            <a:pPr eaLnBrk="1" hangingPunct="1"/>
            <a:r>
              <a:rPr lang="en-US" sz="2000" i="1" dirty="0" smtClean="0"/>
              <a:t>Sherif ELShamy</a:t>
            </a:r>
          </a:p>
          <a:p>
            <a:pPr eaLnBrk="1" hangingPunct="1"/>
            <a:r>
              <a:rPr lang="en-US" sz="2000" i="1" dirty="0" smtClean="0"/>
              <a:t>Product Sales Manager – Africa, Middle East, Turkey, Iran &amp; Central Asia.</a:t>
            </a:r>
            <a:br>
              <a:rPr lang="en-US" sz="2000" i="1" dirty="0" smtClean="0"/>
            </a:br>
            <a:r>
              <a:rPr lang="en-US" sz="2000" i="1" dirty="0" smtClean="0"/>
              <a:t>May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-165100"/>
            <a:ext cx="8643998" cy="836712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SCIVAL SPOTLIGHT – HOME PAGE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1117129"/>
            <a:ext cx="7680960" cy="520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-203200"/>
            <a:ext cx="8643998" cy="90872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STATISTICS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46" y="1167929"/>
            <a:ext cx="8014109" cy="520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 bwMode="auto">
          <a:xfrm>
            <a:off x="3186740" y="4548250"/>
            <a:ext cx="304605" cy="546264"/>
          </a:xfrm>
          <a:prstGeom prst="roundRect">
            <a:avLst/>
          </a:prstGeom>
          <a:noFill/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-93850"/>
            <a:ext cx="8643998" cy="7647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STATISTICS ...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114277"/>
            <a:ext cx="8229600" cy="518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 bwMode="auto">
          <a:xfrm>
            <a:off x="2778826" y="3918858"/>
            <a:ext cx="593765" cy="831272"/>
          </a:xfrm>
          <a:prstGeom prst="roundRect">
            <a:avLst/>
          </a:prstGeom>
          <a:noFill/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753101" y="2634383"/>
            <a:ext cx="1332011" cy="831272"/>
          </a:xfrm>
          <a:prstGeom prst="roundRect">
            <a:avLst/>
          </a:prstGeom>
          <a:noFill/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-198780"/>
            <a:ext cx="8643998" cy="836712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Top Countries in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983780"/>
            <a:ext cx="8448675" cy="558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 bwMode="auto">
          <a:xfrm>
            <a:off x="543464" y="5624426"/>
            <a:ext cx="6249222" cy="234392"/>
          </a:xfrm>
          <a:prstGeom prst="roundRect">
            <a:avLst/>
          </a:prstGeom>
          <a:noFill/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-132520"/>
            <a:ext cx="8643998" cy="7647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Countries Graph...Based on No of Articles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24" y="1114424"/>
            <a:ext cx="8649151" cy="544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 bwMode="auto">
          <a:xfrm>
            <a:off x="7556740" y="4675516"/>
            <a:ext cx="327803" cy="293299"/>
          </a:xfrm>
          <a:prstGeom prst="roundRect">
            <a:avLst/>
          </a:prstGeom>
          <a:noFill/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003449"/>
            <a:ext cx="8848725" cy="572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363" y="-201705"/>
            <a:ext cx="8643937" cy="836712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Top Countries in the World ... Based on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53690" y="3580064"/>
            <a:ext cx="6249222" cy="234392"/>
          </a:xfrm>
          <a:prstGeom prst="roundRect">
            <a:avLst>
              <a:gd name="adj" fmla="val 38749"/>
            </a:avLst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39" y="1040929"/>
            <a:ext cx="8845723" cy="557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0"/>
            <a:ext cx="8643998" cy="6926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Countries Graph...Based on 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735422" y="4779028"/>
            <a:ext cx="327803" cy="293299"/>
          </a:xfrm>
          <a:prstGeom prst="roundRect">
            <a:avLst/>
          </a:prstGeom>
          <a:noFill/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-107576"/>
            <a:ext cx="8643998" cy="7647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Turkish Institutions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48" y="1094782"/>
            <a:ext cx="8616705" cy="542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 bwMode="auto">
          <a:xfrm>
            <a:off x="457202" y="3277290"/>
            <a:ext cx="3046019" cy="653442"/>
          </a:xfrm>
          <a:prstGeom prst="roundRect">
            <a:avLst/>
          </a:prstGeom>
          <a:noFill/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1" y="2956956"/>
            <a:ext cx="3010394" cy="200914"/>
          </a:xfrm>
          <a:prstGeom prst="roundRect">
            <a:avLst/>
          </a:prstGeom>
          <a:noFill/>
          <a:ln w="317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-79512"/>
            <a:ext cx="8643998" cy="76470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Turkish Institutions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919961"/>
            <a:ext cx="7610475" cy="580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Turkey_200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07" y="878226"/>
            <a:ext cx="8100000" cy="564817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4811"/>
            <a:ext cx="8748712" cy="836613"/>
          </a:xfrm>
        </p:spPr>
        <p:txBody>
          <a:bodyPr/>
          <a:lstStyle/>
          <a:p>
            <a:pPr marL="355600" indent="-355600" eaLnBrk="1" hangingPunct="1"/>
            <a:r>
              <a:rPr lang="en-US" altLang="ja-JP" dirty="0" smtClean="0">
                <a:latin typeface="+mn-lt"/>
                <a:ea typeface="ＭＳ Ｐゴシック" charset="-128"/>
                <a:cs typeface="Arial" charset="0"/>
              </a:rPr>
              <a:t>Turkey’s National Strengths</a:t>
            </a:r>
            <a:endParaRPr lang="en-US" altLang="ja-JP" b="0" dirty="0" smtClean="0">
              <a:latin typeface="+mn-lt"/>
              <a:ea typeface="ＭＳ Ｐゴシック" charset="-128"/>
              <a:cs typeface="Arial" charset="0"/>
            </a:endParaRPr>
          </a:p>
        </p:txBody>
      </p:sp>
      <p:sp>
        <p:nvSpPr>
          <p:cNvPr id="19460" name="スライド番号プレースホルダ 45"/>
          <p:cNvSpPr txBox="1">
            <a:spLocks noGrp="1"/>
          </p:cNvSpPr>
          <p:nvPr/>
        </p:nvSpPr>
        <p:spPr bwMode="auto">
          <a:xfrm>
            <a:off x="8653463" y="6548438"/>
            <a:ext cx="515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  <a:buClr>
                <a:srgbClr val="000000"/>
              </a:buClr>
            </a:pPr>
            <a:fld id="{B3841EEA-EBDE-4845-AE0E-FDDECD5FCD95}" type="slidenum">
              <a:rPr lang="ja-JP" altLang="en-US" sz="1100">
                <a:solidFill>
                  <a:srgbClr val="383838"/>
                </a:solidFill>
                <a:ea typeface="ＭＳ Ｐゴシック" charset="-128"/>
              </a:rPr>
              <a:pPr algn="r">
                <a:lnSpc>
                  <a:spcPct val="130000"/>
                </a:lnSpc>
                <a:buClr>
                  <a:srgbClr val="000000"/>
                </a:buClr>
              </a:pPr>
              <a:t>19</a:t>
            </a:fld>
            <a:endParaRPr lang="en-US" altLang="ja-JP" sz="1100">
              <a:solidFill>
                <a:srgbClr val="383838"/>
              </a:solidFill>
              <a:ea typeface="ＭＳ Ｐゴシック" charset="-128"/>
            </a:endParaRPr>
          </a:p>
        </p:txBody>
      </p:sp>
      <p:sp>
        <p:nvSpPr>
          <p:cNvPr id="19461" name="Rectangle 25"/>
          <p:cNvSpPr>
            <a:spLocks noChangeArrowheads="1"/>
          </p:cNvSpPr>
          <p:nvPr/>
        </p:nvSpPr>
        <p:spPr bwMode="auto">
          <a:xfrm>
            <a:off x="249555" y="6305804"/>
            <a:ext cx="7610475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marL="88900" indent="-88900">
              <a:lnSpc>
                <a:spcPct val="130000"/>
              </a:lnSpc>
              <a:buClr>
                <a:srgbClr val="000000"/>
              </a:buClr>
            </a:pP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Source: </a:t>
            </a:r>
            <a:r>
              <a:rPr lang="en-US" altLang="ja-JP" sz="1200" dirty="0" err="1">
                <a:solidFill>
                  <a:srgbClr val="000000"/>
                </a:solidFill>
                <a:ea typeface="ＭＳ Ｐゴシック" charset="-128"/>
              </a:rPr>
              <a:t>SciVal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 Spotlight </a:t>
            </a: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 (Turkey Map) (May 2011)</a:t>
            </a:r>
            <a:endParaRPr lang="ja-JP" altLang="en-US" sz="12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9462" name="正方形/長方形 33"/>
          <p:cNvSpPr>
            <a:spLocks noChangeArrowheads="1"/>
          </p:cNvSpPr>
          <p:nvPr/>
        </p:nvSpPr>
        <p:spPr bwMode="auto">
          <a:xfrm>
            <a:off x="6259513" y="920750"/>
            <a:ext cx="922337" cy="1174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marL="88900" indent="-88900" algn="r">
              <a:lnSpc>
                <a:spcPct val="130000"/>
              </a:lnSpc>
              <a:buClr>
                <a:srgbClr val="000000"/>
              </a:buClr>
            </a:pPr>
            <a:endParaRPr lang="ja-JP" altLang="en-US" b="1">
              <a:ea typeface="ＭＳ Ｐゴシック" charset="-128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2823462" y="3231307"/>
            <a:ext cx="1612900" cy="698500"/>
          </a:xfrm>
          <a:prstGeom prst="roundRect">
            <a:avLst>
              <a:gd name="adj" fmla="val 13464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defRPr/>
            </a:pPr>
            <a:r>
              <a:rPr lang="en-US" altLang="ja-JP" sz="1100" dirty="0">
                <a:latin typeface="Arial" charset="0"/>
                <a:ea typeface="ＭＳ Ｐゴシック" charset="-128"/>
              </a:rPr>
              <a:t>Competencies with</a:t>
            </a:r>
            <a:br>
              <a:rPr lang="en-US" altLang="ja-JP" sz="1100" dirty="0">
                <a:latin typeface="Arial" charset="0"/>
                <a:ea typeface="ＭＳ Ｐゴシック" charset="-128"/>
              </a:rPr>
            </a:br>
            <a:r>
              <a:rPr lang="en-US" altLang="ja-JP" sz="1100" u="sng" dirty="0">
                <a:latin typeface="Arial" charset="0"/>
                <a:ea typeface="ＭＳ Ｐゴシック" charset="-128"/>
              </a:rPr>
              <a:t>multiple colored lines </a:t>
            </a:r>
            <a:r>
              <a:rPr lang="en-US" altLang="ja-JP" sz="1100" dirty="0">
                <a:latin typeface="Arial" charset="0"/>
                <a:ea typeface="ＭＳ Ｐゴシック" charset="-128"/>
              </a:rPr>
              <a:t/>
            </a:r>
            <a:br>
              <a:rPr lang="en-US" altLang="ja-JP" sz="1100" dirty="0">
                <a:latin typeface="Arial" charset="0"/>
                <a:ea typeface="ＭＳ Ｐゴシック" charset="-128"/>
              </a:rPr>
            </a:br>
            <a:r>
              <a:rPr lang="en-US" altLang="ja-JP" sz="1100" dirty="0">
                <a:latin typeface="Arial" charset="0"/>
                <a:ea typeface="ＭＳ Ｐゴシック" charset="-128"/>
              </a:rPr>
              <a:t>are </a:t>
            </a:r>
            <a:r>
              <a:rPr lang="en-US" altLang="ja-JP" sz="1100" b="1" dirty="0">
                <a:solidFill>
                  <a:srgbClr val="C00000"/>
                </a:solidFill>
                <a:latin typeface="Arial" charset="0"/>
                <a:ea typeface="ＭＳ Ｐゴシック" charset="-128"/>
              </a:rPr>
              <a:t>multi-disciplinary</a:t>
            </a:r>
            <a:r>
              <a:rPr lang="en-US" altLang="ja-JP" sz="1100" dirty="0">
                <a:latin typeface="Arial" charset="0"/>
                <a:ea typeface="ＭＳ Ｐゴシック" charset="-128"/>
              </a:rPr>
              <a:t/>
            </a:r>
            <a:br>
              <a:rPr lang="en-US" altLang="ja-JP" sz="1100" dirty="0">
                <a:latin typeface="Arial" charset="0"/>
                <a:ea typeface="ＭＳ Ｐゴシック" charset="-128"/>
              </a:rPr>
            </a:br>
            <a:r>
              <a:rPr lang="en-US" altLang="ja-JP" sz="1100" dirty="0">
                <a:latin typeface="Arial" charset="0"/>
                <a:ea typeface="ＭＳ Ｐゴシック" charset="-128"/>
              </a:rPr>
              <a:t>research areas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095875" y="1685343"/>
            <a:ext cx="1439863" cy="29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>
              <a:lnSpc>
                <a:spcPct val="130000"/>
              </a:lnSpc>
              <a:buClr>
                <a:srgbClr val="000000"/>
              </a:buClr>
            </a:pPr>
            <a:r>
              <a:rPr lang="en-US" altLang="ja-JP" b="1">
                <a:solidFill>
                  <a:srgbClr val="7030A0"/>
                </a:solidFill>
                <a:latin typeface="Arial" charset="0"/>
                <a:ea typeface="ＭＳ Ｐゴシック" charset="-128"/>
              </a:rPr>
              <a:t>Physics/Math</a:t>
            </a:r>
            <a:endParaRPr lang="ja-JP" altLang="en-US" b="1">
              <a:solidFill>
                <a:srgbClr val="7030A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176963" y="2498725"/>
            <a:ext cx="1001712" cy="29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>
              <a:lnSpc>
                <a:spcPct val="130000"/>
              </a:lnSpc>
              <a:buClr>
                <a:srgbClr val="000000"/>
              </a:buClr>
            </a:pPr>
            <a:r>
              <a:rPr lang="en-US" altLang="ja-JP" b="1" dirty="0">
                <a:solidFill>
                  <a:srgbClr val="0070C0"/>
                </a:solidFill>
                <a:latin typeface="Arial" charset="0"/>
                <a:ea typeface="ＭＳ Ｐゴシック" charset="-128"/>
              </a:rPr>
              <a:t>Chemistry</a:t>
            </a:r>
            <a:endParaRPr lang="ja-JP" altLang="en-US" b="1" dirty="0">
              <a:solidFill>
                <a:srgbClr val="0070C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675711" y="3964558"/>
            <a:ext cx="1301750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>
              <a:lnSpc>
                <a:spcPct val="130000"/>
              </a:lnSpc>
              <a:buClr>
                <a:srgbClr val="000000"/>
              </a:buClr>
            </a:pPr>
            <a:r>
              <a:rPr lang="en-US" altLang="ja-JP" b="1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Engineering</a:t>
            </a:r>
            <a:endParaRPr lang="ja-JP" altLang="en-US" b="1">
              <a:solidFill>
                <a:schemeClr val="accent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6469336" y="4686870"/>
            <a:ext cx="1303337" cy="29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>
              <a:lnSpc>
                <a:spcPct val="130000"/>
              </a:lnSpc>
              <a:buClr>
                <a:srgbClr val="000000"/>
              </a:buClr>
            </a:pPr>
            <a:r>
              <a:rPr lang="en-US" altLang="ja-JP" b="1">
                <a:solidFill>
                  <a:srgbClr val="C00000"/>
                </a:solidFill>
                <a:latin typeface="Arial" charset="0"/>
                <a:ea typeface="ＭＳ Ｐゴシック" charset="-128"/>
              </a:rPr>
              <a:t>Earth Science</a:t>
            </a:r>
            <a:endParaRPr lang="ja-JP" altLang="en-US" b="1">
              <a:solidFill>
                <a:srgbClr val="C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186761" y="5125020"/>
            <a:ext cx="800100" cy="29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>
              <a:lnSpc>
                <a:spcPct val="130000"/>
              </a:lnSpc>
              <a:buClr>
                <a:srgbClr val="000000"/>
              </a:buClr>
            </a:pPr>
            <a:r>
              <a:rPr lang="en-US" altLang="ja-JP" b="1">
                <a:solidFill>
                  <a:srgbClr val="008000"/>
                </a:solidFill>
                <a:latin typeface="Arial" charset="0"/>
                <a:ea typeface="ＭＳ Ｐゴシック" charset="-128"/>
              </a:rPr>
              <a:t>Biology</a:t>
            </a:r>
            <a:endParaRPr lang="ja-JP" altLang="en-US" b="1">
              <a:solidFill>
                <a:srgbClr val="008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5732736" y="5525070"/>
            <a:ext cx="1322387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>
              <a:lnSpc>
                <a:spcPct val="130000"/>
              </a:lnSpc>
              <a:buClr>
                <a:srgbClr val="000000"/>
              </a:buClr>
            </a:pPr>
            <a:r>
              <a:rPr lang="en-US" altLang="ja-JP" b="1">
                <a:solidFill>
                  <a:srgbClr val="92D050"/>
                </a:solidFill>
                <a:latin typeface="Arial" charset="0"/>
                <a:ea typeface="ＭＳ Ｐゴシック" charset="-128"/>
              </a:rPr>
              <a:t>Biotechnology</a:t>
            </a:r>
            <a:endParaRPr lang="ja-JP" altLang="en-US" b="1">
              <a:solidFill>
                <a:srgbClr val="92D05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969148" y="5885433"/>
            <a:ext cx="1800225" cy="29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>
              <a:lnSpc>
                <a:spcPct val="130000"/>
              </a:lnSpc>
              <a:buClr>
                <a:srgbClr val="000000"/>
              </a:buClr>
            </a:pPr>
            <a:r>
              <a:rPr lang="en-US" altLang="ja-JP" b="1">
                <a:solidFill>
                  <a:srgbClr val="C00000"/>
                </a:solidFill>
                <a:latin typeface="Arial" charset="0"/>
                <a:ea typeface="ＭＳ Ｐゴシック" charset="-128"/>
              </a:rPr>
              <a:t>Infectious Disease</a:t>
            </a:r>
            <a:endParaRPr lang="ja-JP" altLang="en-US" b="1">
              <a:solidFill>
                <a:srgbClr val="C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236667" y="5649905"/>
            <a:ext cx="1816100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 algn="r">
              <a:lnSpc>
                <a:spcPct val="130000"/>
              </a:lnSpc>
              <a:buClr>
                <a:srgbClr val="000000"/>
              </a:buClr>
            </a:pPr>
            <a:r>
              <a:rPr lang="en-US" altLang="ja-JP" b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Medical Specialties</a:t>
            </a:r>
            <a:endParaRPr lang="ja-JP" altLang="en-US" b="1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836617" y="4495800"/>
            <a:ext cx="1465262" cy="29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 algn="r">
              <a:lnSpc>
                <a:spcPct val="130000"/>
              </a:lnSpc>
              <a:buClr>
                <a:srgbClr val="000000"/>
              </a:buClr>
            </a:pPr>
            <a:r>
              <a:rPr lang="en-US" altLang="ja-JP" b="1">
                <a:solidFill>
                  <a:srgbClr val="FF6600"/>
                </a:solidFill>
                <a:latin typeface="Arial" charset="0"/>
                <a:ea typeface="ＭＳ Ｐゴシック" charset="-128"/>
              </a:rPr>
              <a:t>Health Science</a:t>
            </a:r>
            <a:endParaRPr lang="ja-JP" altLang="en-US" b="1">
              <a:solidFill>
                <a:srgbClr val="FF66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708029" y="3475038"/>
            <a:ext cx="1465263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 algn="r">
              <a:lnSpc>
                <a:spcPct val="130000"/>
              </a:lnSpc>
              <a:buClr>
                <a:srgbClr val="000000"/>
              </a:buClr>
            </a:pPr>
            <a:r>
              <a:rPr lang="en-US" altLang="ja-JP" b="1" dirty="0">
                <a:solidFill>
                  <a:srgbClr val="FFC000"/>
                </a:solidFill>
                <a:latin typeface="Arial" charset="0"/>
                <a:ea typeface="ＭＳ Ｐゴシック" charset="-128"/>
              </a:rPr>
              <a:t>Brain Research</a:t>
            </a:r>
            <a:endParaRPr lang="ja-JP" altLang="en-US" b="1" dirty="0">
              <a:solidFill>
                <a:srgbClr val="FFC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868367" y="2462213"/>
            <a:ext cx="1439862" cy="29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 algn="r">
              <a:lnSpc>
                <a:spcPct val="130000"/>
              </a:lnSpc>
              <a:buClr>
                <a:srgbClr val="000000"/>
              </a:buClr>
            </a:pPr>
            <a:r>
              <a:rPr lang="en-US" altLang="ja-JP" b="1">
                <a:solidFill>
                  <a:schemeClr val="bg2"/>
                </a:solidFill>
                <a:latin typeface="Arial" charset="0"/>
                <a:ea typeface="ＭＳ Ｐゴシック" charset="-128"/>
              </a:rPr>
              <a:t>Social Science</a:t>
            </a:r>
            <a:endParaRPr lang="ja-JP" altLang="en-US" b="1">
              <a:solidFill>
                <a:schemeClr val="bg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1927225" y="1685343"/>
            <a:ext cx="1727200" cy="29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72000" tIns="36000" rIns="72000" bIns="36000" anchor="ctr"/>
          <a:lstStyle/>
          <a:p>
            <a:pPr>
              <a:lnSpc>
                <a:spcPct val="130000"/>
              </a:lnSpc>
              <a:buClr>
                <a:srgbClr val="000000"/>
              </a:buClr>
            </a:pPr>
            <a:r>
              <a:rPr lang="en-US" altLang="ja-JP" b="1">
                <a:solidFill>
                  <a:srgbClr val="FF00FF"/>
                </a:solidFill>
                <a:latin typeface="Arial" charset="0"/>
                <a:ea typeface="ＭＳ Ｐゴシック" charset="-128"/>
              </a:rPr>
              <a:t>Computer Science</a:t>
            </a:r>
            <a:endParaRPr lang="ja-JP" altLang="en-US" b="1">
              <a:solidFill>
                <a:srgbClr val="FF00F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1" name="フリーフォーム 20"/>
          <p:cNvSpPr/>
          <p:nvPr/>
        </p:nvSpPr>
        <p:spPr bwMode="auto">
          <a:xfrm>
            <a:off x="4233672" y="3099816"/>
            <a:ext cx="265176" cy="210312"/>
          </a:xfrm>
          <a:custGeom>
            <a:avLst/>
            <a:gdLst>
              <a:gd name="connsiteX0" fmla="*/ 0 w 265176"/>
              <a:gd name="connsiteY0" fmla="*/ 173736 h 210312"/>
              <a:gd name="connsiteX1" fmla="*/ 265176 w 265176"/>
              <a:gd name="connsiteY1" fmla="*/ 0 h 210312"/>
              <a:gd name="connsiteX2" fmla="*/ 128016 w 265176"/>
              <a:gd name="connsiteY2" fmla="*/ 210312 h 210312"/>
              <a:gd name="connsiteX3" fmla="*/ 128016 w 265176"/>
              <a:gd name="connsiteY3" fmla="*/ 210312 h 21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" h="210312">
                <a:moveTo>
                  <a:pt x="0" y="173736"/>
                </a:moveTo>
                <a:lnTo>
                  <a:pt x="265176" y="0"/>
                </a:lnTo>
                <a:lnTo>
                  <a:pt x="128016" y="210312"/>
                </a:lnTo>
                <a:lnTo>
                  <a:pt x="128016" y="210312"/>
                </a:lnTo>
              </a:path>
            </a:pathLst>
          </a:cu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四角形吹き出し 21"/>
          <p:cNvSpPr/>
          <p:nvPr/>
        </p:nvSpPr>
        <p:spPr bwMode="auto">
          <a:xfrm>
            <a:off x="6430150" y="1379412"/>
            <a:ext cx="1583294" cy="793018"/>
          </a:xfrm>
          <a:prstGeom prst="wedgeRectCallout">
            <a:avLst>
              <a:gd name="adj1" fmla="val -104805"/>
              <a:gd name="adj2" fmla="val 96524"/>
            </a:avLst>
          </a:prstGeom>
          <a:solidFill>
            <a:srgbClr val="C00000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999999"/>
            </a:outerShdw>
          </a:effectLst>
        </p:spPr>
        <p:txBody>
          <a:bodyPr wrap="none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Research Topics</a:t>
            </a:r>
            <a:b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</a:b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of Turkey’s</a:t>
            </a:r>
            <a:b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</a:b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National Strengths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41" imgW="0" imgH="0" progId="">
              <p:embed/>
            </p:oleObj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95288" y="-147917"/>
            <a:ext cx="8353425" cy="836613"/>
          </a:xfrm>
        </p:spPr>
        <p:txBody>
          <a:bodyPr/>
          <a:lstStyle/>
          <a:p>
            <a:r>
              <a:rPr lang="de-DE" dirty="0" smtClean="0"/>
              <a:t>WHAT DO WE HEAR?</a:t>
            </a:r>
          </a:p>
        </p:txBody>
      </p:sp>
      <p:sp>
        <p:nvSpPr>
          <p:cNvPr id="1808386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9300" y="2900363"/>
            <a:ext cx="44370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8700">
                <a:solidFill>
                  <a:srgbClr val="783F2E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collaboration</a:t>
            </a:r>
          </a:p>
        </p:txBody>
      </p:sp>
      <p:sp>
        <p:nvSpPr>
          <p:cNvPr id="180838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60513" y="2035175"/>
            <a:ext cx="1069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2000">
                <a:solidFill>
                  <a:srgbClr val="586A27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competencies</a:t>
            </a:r>
          </a:p>
        </p:txBody>
      </p:sp>
      <p:sp>
        <p:nvSpPr>
          <p:cNvPr id="1808388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9213" y="2327275"/>
            <a:ext cx="14620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3600">
                <a:solidFill>
                  <a:srgbClr val="B5874B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evaluation</a:t>
            </a:r>
          </a:p>
        </p:txBody>
      </p:sp>
      <p:sp>
        <p:nvSpPr>
          <p:cNvPr id="1808389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70088" y="2768600"/>
            <a:ext cx="1600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2400">
                <a:solidFill>
                  <a:srgbClr val="783C2E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getting published</a:t>
            </a:r>
          </a:p>
        </p:txBody>
      </p:sp>
      <p:sp>
        <p:nvSpPr>
          <p:cNvPr id="1808390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60788" y="2422525"/>
            <a:ext cx="11477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3700">
                <a:solidFill>
                  <a:srgbClr val="687537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mobility</a:t>
            </a:r>
          </a:p>
        </p:txBody>
      </p:sp>
      <p:sp>
        <p:nvSpPr>
          <p:cNvPr id="1808391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-5400000">
            <a:off x="2853532" y="2031206"/>
            <a:ext cx="7747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3200">
                <a:solidFill>
                  <a:srgbClr val="637435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health</a:t>
            </a:r>
          </a:p>
        </p:txBody>
      </p:sp>
      <p:sp>
        <p:nvSpPr>
          <p:cNvPr id="1808392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63700" y="3949700"/>
            <a:ext cx="369411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7800">
                <a:solidFill>
                  <a:srgbClr val="78462E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co-authored</a:t>
            </a:r>
          </a:p>
        </p:txBody>
      </p:sp>
      <p:sp>
        <p:nvSpPr>
          <p:cNvPr id="1808393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-5400000">
            <a:off x="5095081" y="3526632"/>
            <a:ext cx="3651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1600">
                <a:solidFill>
                  <a:srgbClr val="B28A43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Brazil</a:t>
            </a:r>
          </a:p>
        </p:txBody>
      </p:sp>
      <p:sp>
        <p:nvSpPr>
          <p:cNvPr id="1808394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 flipV="1">
            <a:off x="1984375" y="3871913"/>
            <a:ext cx="9969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2000">
                <a:solidFill>
                  <a:srgbClr val="795A30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South Africa</a:t>
            </a:r>
          </a:p>
        </p:txBody>
      </p:sp>
      <p:sp>
        <p:nvSpPr>
          <p:cNvPr id="1808396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5400000">
            <a:off x="1157287" y="4224338"/>
            <a:ext cx="474663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800">
                <a:solidFill>
                  <a:srgbClr val="97A881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research maps</a:t>
            </a:r>
          </a:p>
        </p:txBody>
      </p:sp>
      <p:sp>
        <p:nvSpPr>
          <p:cNvPr id="1808397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5400000">
            <a:off x="1231900" y="4240213"/>
            <a:ext cx="68738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1600">
                <a:solidFill>
                  <a:srgbClr val="581515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brain drain</a:t>
            </a:r>
          </a:p>
        </p:txBody>
      </p:sp>
      <p:sp>
        <p:nvSpPr>
          <p:cNvPr id="1808398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408113" y="4821238"/>
            <a:ext cx="29654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6000">
                <a:solidFill>
                  <a:srgbClr val="30544A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global issues</a:t>
            </a:r>
          </a:p>
        </p:txBody>
      </p:sp>
      <p:sp>
        <p:nvSpPr>
          <p:cNvPr id="1808399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71850" y="5419725"/>
            <a:ext cx="10144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3700">
                <a:solidFill>
                  <a:srgbClr val="687537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access</a:t>
            </a:r>
          </a:p>
        </p:txBody>
      </p:sp>
      <p:sp>
        <p:nvSpPr>
          <p:cNvPr id="1808400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49788" y="5294313"/>
            <a:ext cx="1285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2800">
                <a:solidFill>
                  <a:srgbClr val="B2AC43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competition</a:t>
            </a:r>
          </a:p>
        </p:txBody>
      </p:sp>
      <p:sp>
        <p:nvSpPr>
          <p:cNvPr id="1808401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40300" y="4821238"/>
            <a:ext cx="3937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3200">
                <a:solidFill>
                  <a:srgbClr val="632925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ROI</a:t>
            </a:r>
          </a:p>
        </p:txBody>
      </p:sp>
      <p:sp>
        <p:nvSpPr>
          <p:cNvPr id="177461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5400000">
            <a:off x="4831557" y="3902869"/>
            <a:ext cx="12223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1200">
                <a:solidFill>
                  <a:srgbClr val="3F5E61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UK</a:t>
            </a:r>
          </a:p>
        </p:txBody>
      </p:sp>
      <p:sp>
        <p:nvSpPr>
          <p:cNvPr id="1808403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97550" y="4251325"/>
            <a:ext cx="271463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600">
                <a:solidFill>
                  <a:srgbClr val="8E754F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information</a:t>
            </a:r>
          </a:p>
        </p:txBody>
      </p:sp>
      <p:sp>
        <p:nvSpPr>
          <p:cNvPr id="1808405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50025" y="4032250"/>
            <a:ext cx="2524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>
                <a:solidFill>
                  <a:srgbClr val="385B54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India</a:t>
            </a:r>
          </a:p>
        </p:txBody>
      </p:sp>
      <p:sp>
        <p:nvSpPr>
          <p:cNvPr id="1808406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5400000">
            <a:off x="6497638" y="3851275"/>
            <a:ext cx="153987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1000">
                <a:solidFill>
                  <a:srgbClr val="856C42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USA</a:t>
            </a:r>
          </a:p>
        </p:txBody>
      </p:sp>
      <p:sp>
        <p:nvSpPr>
          <p:cNvPr id="1808407" name="Rectangle 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515100" y="3159125"/>
            <a:ext cx="11874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1600">
                <a:solidFill>
                  <a:srgbClr val="6E511E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hypercollaboration</a:t>
            </a:r>
          </a:p>
        </p:txBody>
      </p:sp>
      <p:sp>
        <p:nvSpPr>
          <p:cNvPr id="1808408" name="Rectangle 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80200" y="2927350"/>
            <a:ext cx="6524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1600">
                <a:solidFill>
                  <a:srgbClr val="5C1D1D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challenges</a:t>
            </a:r>
          </a:p>
        </p:txBody>
      </p:sp>
      <p:sp>
        <p:nvSpPr>
          <p:cNvPr id="1808409" name="Rectangle 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556500" y="3024188"/>
            <a:ext cx="6413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1100">
                <a:solidFill>
                  <a:srgbClr val="714739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infrastructure</a:t>
            </a:r>
          </a:p>
        </p:txBody>
      </p:sp>
      <p:sp>
        <p:nvSpPr>
          <p:cNvPr id="1808410" name="Rectangle 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24775" y="3470275"/>
            <a:ext cx="406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1000">
                <a:solidFill>
                  <a:srgbClr val="75844D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challenges</a:t>
            </a:r>
          </a:p>
        </p:txBody>
      </p:sp>
      <p:sp>
        <p:nvSpPr>
          <p:cNvPr id="1808411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66050" y="3665538"/>
            <a:ext cx="7016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2400">
                <a:solidFill>
                  <a:srgbClr val="6F4220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science</a:t>
            </a:r>
          </a:p>
        </p:txBody>
      </p:sp>
      <p:sp>
        <p:nvSpPr>
          <p:cNvPr id="1808412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753350" y="3948113"/>
            <a:ext cx="7381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3600">
                <a:solidFill>
                  <a:srgbClr val="30544C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China</a:t>
            </a:r>
          </a:p>
        </p:txBody>
      </p:sp>
      <p:sp>
        <p:nvSpPr>
          <p:cNvPr id="1774621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53350" y="4384675"/>
            <a:ext cx="43338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1200">
                <a:solidFill>
                  <a:srgbClr val="375A52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research</a:t>
            </a:r>
          </a:p>
        </p:txBody>
      </p:sp>
      <p:sp>
        <p:nvSpPr>
          <p:cNvPr id="1808414" name="Rectangle 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67625" y="4643438"/>
            <a:ext cx="7858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2000">
                <a:solidFill>
                  <a:srgbClr val="78592E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strengths</a:t>
            </a:r>
          </a:p>
        </p:txBody>
      </p:sp>
      <p:sp>
        <p:nvSpPr>
          <p:cNvPr id="1808415" name="Rectangle 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286500" y="4894263"/>
            <a:ext cx="534988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2000">
                <a:solidFill>
                  <a:srgbClr val="B0893E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quality</a:t>
            </a:r>
          </a:p>
        </p:txBody>
      </p:sp>
      <p:sp>
        <p:nvSpPr>
          <p:cNvPr id="1808416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946775" y="5349875"/>
            <a:ext cx="1719263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4800">
                <a:solidFill>
                  <a:srgbClr val="757237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decisions</a:t>
            </a:r>
          </a:p>
        </p:txBody>
      </p:sp>
      <p:sp>
        <p:nvSpPr>
          <p:cNvPr id="1808417" name="Rectangle 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-5400000">
            <a:off x="5582444" y="3704431"/>
            <a:ext cx="15144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3100">
                <a:solidFill>
                  <a:srgbClr val="B48148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recruitment</a:t>
            </a:r>
          </a:p>
        </p:txBody>
      </p:sp>
      <p:sp>
        <p:nvSpPr>
          <p:cNvPr id="1808418" name="Rectangle 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-5400000">
            <a:off x="7065963" y="3889375"/>
            <a:ext cx="11064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1600">
                <a:solidFill>
                  <a:srgbClr val="355856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leading indicators</a:t>
            </a:r>
          </a:p>
        </p:txBody>
      </p:sp>
      <p:sp>
        <p:nvSpPr>
          <p:cNvPr id="1808419" name="Rectangle 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23025" y="1457325"/>
            <a:ext cx="15271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5400">
                <a:solidFill>
                  <a:srgbClr val="B5AC4B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funding</a:t>
            </a:r>
          </a:p>
        </p:txBody>
      </p:sp>
      <p:sp>
        <p:nvSpPr>
          <p:cNvPr id="1808420" name="Rectangle 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32500" y="2132013"/>
            <a:ext cx="20415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6600">
                <a:solidFill>
                  <a:srgbClr val="B5854B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metrics</a:t>
            </a:r>
          </a:p>
        </p:txBody>
      </p:sp>
      <p:sp>
        <p:nvSpPr>
          <p:cNvPr id="1808421" name="Rectangle 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-5400000">
            <a:off x="6096794" y="4028282"/>
            <a:ext cx="19002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4800">
                <a:solidFill>
                  <a:srgbClr val="B5954B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networks</a:t>
            </a:r>
          </a:p>
        </p:txBody>
      </p:sp>
      <p:sp>
        <p:nvSpPr>
          <p:cNvPr id="1808427" name="Rectangle 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-5400000">
            <a:off x="3913981" y="3128169"/>
            <a:ext cx="355917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  <a:buFont typeface="Wingdings" pitchFamily="2" charset="2"/>
              <a:buNone/>
            </a:pPr>
            <a:r>
              <a:rPr lang="en-GB" sz="5500">
                <a:solidFill>
                  <a:srgbClr val="633925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interdisciplinary</a:t>
            </a:r>
          </a:p>
        </p:txBody>
      </p:sp>
      <p:sp>
        <p:nvSpPr>
          <p:cNvPr id="4135" name="Rectangle 5"/>
          <p:cNvSpPr>
            <a:spLocks noGrp="1" noChangeArrowheads="1"/>
          </p:cNvSpPr>
          <p:nvPr>
            <p:ph type="sldNum" sz="quarter" idx="10"/>
            <p:custDataLst>
              <p:tags r:id="rId38"/>
            </p:custDataLst>
          </p:nvPr>
        </p:nvSpPr>
        <p:spPr>
          <a:xfrm>
            <a:off x="7010400" y="6381750"/>
            <a:ext cx="2133600" cy="476250"/>
          </a:xfrm>
          <a:noFill/>
        </p:spPr>
        <p:txBody>
          <a:bodyPr anchor="b"/>
          <a:lstStyle/>
          <a:p>
            <a:fld id="{61266E34-9ACE-4839-9A08-2DB393B2B9B8}" type="slidenum">
              <a:rPr lang="en-US" sz="900" smtClean="0">
                <a:latin typeface="Arial Narrow" pitchFamily="34" charset="0"/>
              </a:rPr>
              <a:pPr/>
              <a:t>2</a:t>
            </a:fld>
            <a:endParaRPr lang="en-US" sz="900" smtClean="0">
              <a:latin typeface="Arial Narrow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663950" y="1727200"/>
            <a:ext cx="18161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5000"/>
              </a:spcBef>
              <a:buClr>
                <a:srgbClr val="FF9900"/>
              </a:buClr>
              <a:buSzPct val="70000"/>
            </a:pPr>
            <a:r>
              <a:rPr lang="en-GB" sz="3200">
                <a:solidFill>
                  <a:srgbClr val="653427"/>
                </a:solidFill>
                <a:latin typeface="Haettenschweiler" pitchFamily="34" charset="0"/>
                <a:ea typeface="Arial Unicode MS" pitchFamily="34" charset="-128"/>
                <a:cs typeface="Arial Unicode MS" pitchFamily="34" charset="-128"/>
              </a:rPr>
              <a:t>OPEN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0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0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0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0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0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0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0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0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7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0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0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0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0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0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0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0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0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7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0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0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0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0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0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0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0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0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0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8386" grpId="0"/>
      <p:bldP spid="1808387" grpId="0"/>
      <p:bldP spid="1808388" grpId="0"/>
      <p:bldP spid="1808389" grpId="0"/>
      <p:bldP spid="1808390" grpId="0"/>
      <p:bldP spid="1808391" grpId="0"/>
      <p:bldP spid="1808392" grpId="0"/>
      <p:bldP spid="1808393" grpId="0"/>
      <p:bldP spid="1808394" grpId="0"/>
      <p:bldP spid="1808396" grpId="0"/>
      <p:bldP spid="1808397" grpId="0"/>
      <p:bldP spid="1808398" grpId="0"/>
      <p:bldP spid="1808399" grpId="0"/>
      <p:bldP spid="1808400" grpId="0"/>
      <p:bldP spid="1808401" grpId="0"/>
      <p:bldP spid="1774610" grpId="0"/>
      <p:bldP spid="1808403" grpId="0"/>
      <p:bldP spid="1808405" grpId="0"/>
      <p:bldP spid="1808406" grpId="0"/>
      <p:bldP spid="1808407" grpId="0"/>
      <p:bldP spid="1808408" grpId="0"/>
      <p:bldP spid="1808409" grpId="0"/>
      <p:bldP spid="1808410" grpId="0"/>
      <p:bldP spid="1808411" grpId="0"/>
      <p:bldP spid="1808412" grpId="0"/>
      <p:bldP spid="1774621" grpId="0"/>
      <p:bldP spid="1808414" grpId="0"/>
      <p:bldP spid="1808415" grpId="0"/>
      <p:bldP spid="1808416" grpId="0"/>
      <p:bldP spid="1808417" grpId="0"/>
      <p:bldP spid="1808418" grpId="0"/>
      <p:bldP spid="1808419" grpId="0"/>
      <p:bldP spid="1808420" grpId="0"/>
      <p:bldP spid="1808421" grpId="0"/>
      <p:bldP spid="1808427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3787" y="3597441"/>
            <a:ext cx="3017520" cy="29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5743" y="3592208"/>
            <a:ext cx="2957296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19725" y="670037"/>
            <a:ext cx="3016577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39653" y="648113"/>
            <a:ext cx="3017520" cy="296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8D60-1733-4062-A23E-851AAC223991}" type="slidenum">
              <a:rPr lang="ja-JP" altLang="en-GB" smtClean="0"/>
              <a:pPr/>
              <a:t>20</a:t>
            </a:fld>
            <a:endParaRPr lang="en-GB" altLang="ja-JP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-255493"/>
            <a:ext cx="8353425" cy="836613"/>
          </a:xfrm>
        </p:spPr>
        <p:txBody>
          <a:bodyPr/>
          <a:lstStyle/>
          <a:p>
            <a:r>
              <a:rPr lang="en-US" dirty="0" smtClean="0"/>
              <a:t>“Snapshot” of national research strength areas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6724" y="793374"/>
            <a:ext cx="997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EGYPT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9579" y="774968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TURKEY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662" y="3621498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SOUTH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AFRICA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8604" y="3621502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IRAN</a:t>
            </a:r>
            <a:endParaRPr lang="en-US" sz="2400" dirty="0"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36884" y="3585409"/>
            <a:ext cx="854242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1431758" y="3597442"/>
            <a:ext cx="596766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7659858" y="2002413"/>
            <a:ext cx="1005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76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Global</a:t>
            </a:r>
          </a:p>
          <a:p>
            <a:r>
              <a:rPr lang="en-US" sz="1400" dirty="0" smtClean="0"/>
              <a:t>Strength </a:t>
            </a:r>
            <a:br>
              <a:rPr lang="en-US" sz="1400" dirty="0" smtClean="0"/>
            </a:br>
            <a:r>
              <a:rPr lang="en-US" sz="1400" dirty="0" smtClean="0"/>
              <a:t>Areas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7618913" y="5223285"/>
            <a:ext cx="1005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34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Global</a:t>
            </a:r>
          </a:p>
          <a:p>
            <a:r>
              <a:rPr lang="en-US" sz="1400" dirty="0" smtClean="0"/>
              <a:t>Strength </a:t>
            </a:r>
            <a:br>
              <a:rPr lang="en-US" sz="1400" dirty="0" smtClean="0"/>
            </a:br>
            <a:r>
              <a:rPr lang="en-US" sz="1400" dirty="0" smtClean="0"/>
              <a:t>Areas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317365" y="2070652"/>
            <a:ext cx="1005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11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Global Strength </a:t>
            </a:r>
            <a:br>
              <a:rPr lang="en-US" sz="1400" dirty="0" smtClean="0"/>
            </a:br>
            <a:r>
              <a:rPr lang="en-US" sz="1400" dirty="0" smtClean="0"/>
              <a:t>Areas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317365" y="5155050"/>
            <a:ext cx="1005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16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Global Strength </a:t>
            </a:r>
            <a:br>
              <a:rPr lang="en-US" sz="1400" dirty="0" smtClean="0"/>
            </a:br>
            <a:r>
              <a:rPr lang="en-US" sz="1400" dirty="0" smtClean="0"/>
              <a:t>Areas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534" y="1228421"/>
            <a:ext cx="842963" cy="55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470" y="4450214"/>
            <a:ext cx="810682" cy="54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2267" y="1157678"/>
            <a:ext cx="1030288" cy="66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69199" y="4087294"/>
            <a:ext cx="914930" cy="5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59024"/>
            <a:ext cx="8748712" cy="836613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latin typeface="Arial" charset="0"/>
                <a:ea typeface="ＭＳ Ｐゴシック" charset="-128"/>
                <a:cs typeface="Arial" charset="0"/>
              </a:rPr>
              <a:t>Research Strengths of other Nations</a:t>
            </a:r>
          </a:p>
        </p:txBody>
      </p:sp>
      <p:sp>
        <p:nvSpPr>
          <p:cNvPr id="20483" name="スライド番号プレースホルダ 45"/>
          <p:cNvSpPr txBox="1">
            <a:spLocks noGrp="1"/>
          </p:cNvSpPr>
          <p:nvPr/>
        </p:nvSpPr>
        <p:spPr bwMode="auto">
          <a:xfrm>
            <a:off x="8653463" y="6548438"/>
            <a:ext cx="515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  <a:buClr>
                <a:srgbClr val="000000"/>
              </a:buClr>
            </a:pPr>
            <a:fld id="{FB5E5243-93EB-4644-8E4A-4F37AB43B09F}" type="slidenum">
              <a:rPr lang="ja-JP" altLang="en-US" sz="1100">
                <a:solidFill>
                  <a:srgbClr val="383838"/>
                </a:solidFill>
                <a:ea typeface="ＭＳ Ｐゴシック" charset="-128"/>
              </a:rPr>
              <a:pPr algn="r">
                <a:lnSpc>
                  <a:spcPct val="130000"/>
                </a:lnSpc>
                <a:buClr>
                  <a:srgbClr val="000000"/>
                </a:buClr>
              </a:pPr>
              <a:t>21</a:t>
            </a:fld>
            <a:endParaRPr lang="en-US" altLang="ja-JP" sz="1100">
              <a:solidFill>
                <a:srgbClr val="383838"/>
              </a:solidFill>
              <a:ea typeface="ＭＳ Ｐゴシック" charset="-128"/>
            </a:endParaRPr>
          </a:p>
        </p:txBody>
      </p:sp>
      <p:sp>
        <p:nvSpPr>
          <p:cNvPr id="2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50862" y="925513"/>
            <a:ext cx="37496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ja-JP" sz="2000" b="1" dirty="0" smtClean="0">
                <a:latin typeface="Arial" charset="0"/>
                <a:ea typeface="ＭＳ Ｐゴシック" charset="-128"/>
                <a:cs typeface="Arial" charset="0"/>
              </a:rPr>
              <a:t>USA</a:t>
            </a:r>
            <a:endParaRPr lang="ja-JP" altLang="en-US" sz="20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37894" y="912813"/>
            <a:ext cx="35464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ja-JP" sz="2000" b="1" dirty="0" smtClean="0">
                <a:latin typeface="Arial" charset="0"/>
                <a:ea typeface="ＭＳ Ｐゴシック" charset="-128"/>
                <a:cs typeface="Arial" charset="0"/>
              </a:rPr>
              <a:t>Brazil</a:t>
            </a:r>
            <a:endParaRPr lang="ja-JP" altLang="en-US" sz="20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20493" name="TextBox 8"/>
          <p:cNvSpPr txBox="1">
            <a:spLocks noChangeArrowheads="1"/>
          </p:cNvSpPr>
          <p:nvPr/>
        </p:nvSpPr>
        <p:spPr bwMode="auto">
          <a:xfrm>
            <a:off x="177800" y="5849938"/>
            <a:ext cx="85026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en-GB" altLang="ja-JP" b="1" dirty="0">
                <a:solidFill>
                  <a:schemeClr val="tx2"/>
                </a:solidFill>
                <a:ea typeface="ＭＳ Ｐゴシック" charset="-128"/>
              </a:rPr>
              <a:t>The maps of other </a:t>
            </a:r>
            <a:r>
              <a:rPr lang="en-GB" altLang="ja-JP" b="1" dirty="0" smtClean="0">
                <a:solidFill>
                  <a:schemeClr val="tx2"/>
                </a:solidFill>
                <a:ea typeface="ＭＳ Ｐゴシック" charset="-128"/>
              </a:rPr>
              <a:t>nation </a:t>
            </a:r>
            <a:r>
              <a:rPr lang="en-GB" altLang="ja-JP" b="1" dirty="0">
                <a:solidFill>
                  <a:schemeClr val="tx2"/>
                </a:solidFill>
                <a:ea typeface="ＭＳ Ｐゴシック" charset="-128"/>
              </a:rPr>
              <a:t>across the world are available in </a:t>
            </a:r>
            <a:r>
              <a:rPr lang="en-GB" altLang="ja-JP" b="1" dirty="0" err="1">
                <a:solidFill>
                  <a:schemeClr val="tx2"/>
                </a:solidFill>
                <a:ea typeface="ＭＳ Ｐゴシック" charset="-128"/>
              </a:rPr>
              <a:t>SciVal</a:t>
            </a:r>
            <a:r>
              <a:rPr lang="en-GB" altLang="ja-JP" b="1" dirty="0">
                <a:solidFill>
                  <a:schemeClr val="tx2"/>
                </a:solidFill>
                <a:ea typeface="ＭＳ Ｐゴシック" charset="-128"/>
              </a:rPr>
              <a:t> Spotlight, allowing you to assess </a:t>
            </a:r>
            <a:br>
              <a:rPr lang="en-GB" altLang="ja-JP" b="1" dirty="0">
                <a:solidFill>
                  <a:schemeClr val="tx2"/>
                </a:solidFill>
                <a:ea typeface="ＭＳ Ｐゴシック" charset="-128"/>
              </a:rPr>
            </a:br>
            <a:r>
              <a:rPr lang="en-GB" altLang="ja-JP" b="1" dirty="0" smtClean="0">
                <a:solidFill>
                  <a:schemeClr val="tx2"/>
                </a:solidFill>
                <a:ea typeface="ＭＳ Ｐゴシック" charset="-128"/>
              </a:rPr>
              <a:t>Turkey’s strengths </a:t>
            </a:r>
            <a:r>
              <a:rPr lang="en-GB" altLang="ja-JP" b="1" dirty="0">
                <a:solidFill>
                  <a:schemeClr val="tx2"/>
                </a:solidFill>
                <a:ea typeface="ＭＳ Ｐゴシック" charset="-128"/>
              </a:rPr>
              <a:t>relative to other </a:t>
            </a:r>
            <a:r>
              <a:rPr lang="en-GB" altLang="ja-JP" b="1" dirty="0" smtClean="0">
                <a:solidFill>
                  <a:schemeClr val="tx2"/>
                </a:solidFill>
                <a:ea typeface="ＭＳ Ｐゴシック" charset="-128"/>
              </a:rPr>
              <a:t>nation </a:t>
            </a:r>
            <a:r>
              <a:rPr lang="en-GB" altLang="ja-JP" b="1" dirty="0">
                <a:solidFill>
                  <a:schemeClr val="tx2"/>
                </a:solidFill>
                <a:ea typeface="ＭＳ Ｐゴシック" charset="-128"/>
              </a:rPr>
              <a:t>as well as </a:t>
            </a:r>
            <a:r>
              <a:rPr lang="en-GB" altLang="ja-JP" b="1" dirty="0" smtClean="0">
                <a:solidFill>
                  <a:schemeClr val="tx2"/>
                </a:solidFill>
                <a:ea typeface="ＭＳ Ｐゴシック" charset="-128"/>
              </a:rPr>
              <a:t>for strategic planning and to identify </a:t>
            </a:r>
            <a:r>
              <a:rPr lang="en-GB" altLang="ja-JP" b="1" dirty="0">
                <a:solidFill>
                  <a:schemeClr val="tx2"/>
                </a:solidFill>
                <a:ea typeface="ＭＳ Ｐゴシック" charset="-128"/>
              </a:rPr>
              <a:t>opportunities for </a:t>
            </a:r>
            <a:r>
              <a:rPr lang="en-GB" altLang="ja-JP" b="1" dirty="0" smtClean="0">
                <a:solidFill>
                  <a:schemeClr val="tx2"/>
                </a:solidFill>
                <a:ea typeface="ＭＳ Ｐゴシック" charset="-128"/>
              </a:rPr>
              <a:t>collaboration.</a:t>
            </a:r>
            <a:endParaRPr lang="en-US" altLang="ja-JP" b="1" dirty="0">
              <a:solidFill>
                <a:schemeClr val="tx2"/>
              </a:solidFill>
              <a:ea typeface="ＭＳ Ｐゴシック" charset="-128"/>
            </a:endParaRPr>
          </a:p>
        </p:txBody>
      </p:sp>
      <p:pic>
        <p:nvPicPr>
          <p:cNvPr id="8" name="図 7" descr="US_200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535" y="1628203"/>
            <a:ext cx="3960000" cy="3929538"/>
          </a:xfrm>
          <a:prstGeom prst="rect">
            <a:avLst/>
          </a:prstGeom>
        </p:spPr>
      </p:pic>
      <p:pic>
        <p:nvPicPr>
          <p:cNvPr id="9" name="図 8" descr="Brazil_2009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1131" y="1687906"/>
            <a:ext cx="3960000" cy="3923163"/>
          </a:xfrm>
          <a:prstGeom prst="rect">
            <a:avLst/>
          </a:prstGeom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49555" y="6305804"/>
            <a:ext cx="7610475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marL="88900" indent="-88900">
              <a:lnSpc>
                <a:spcPct val="130000"/>
              </a:lnSpc>
              <a:buClr>
                <a:srgbClr val="000000"/>
              </a:buClr>
            </a:pP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Source: </a:t>
            </a:r>
            <a:r>
              <a:rPr lang="en-US" altLang="ja-JP" sz="1200" dirty="0" err="1">
                <a:solidFill>
                  <a:srgbClr val="000000"/>
                </a:solidFill>
                <a:ea typeface="ＭＳ Ｐゴシック" charset="-128"/>
              </a:rPr>
              <a:t>SciVal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 Spotlight </a:t>
            </a: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 (US and Brazil Map) (May 2011)</a:t>
            </a:r>
            <a:endParaRPr lang="ja-JP" altLang="en-US" sz="12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 bwMode="auto">
          <a:xfrm>
            <a:off x="1005840" y="1225296"/>
            <a:ext cx="2029968" cy="4343400"/>
          </a:xfrm>
          <a:prstGeom prst="rect">
            <a:avLst/>
          </a:prstGeom>
          <a:solidFill>
            <a:srgbClr val="FFCC99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918254" y="1224381"/>
            <a:ext cx="7200000" cy="3173883"/>
            <a:chOff x="863390" y="1224381"/>
            <a:chExt cx="7283914" cy="3173883"/>
          </a:xfrm>
        </p:grpSpPr>
        <p:cxnSp>
          <p:nvCxnSpPr>
            <p:cNvPr id="33" name="直線コネクタ 32"/>
            <p:cNvCxnSpPr/>
            <p:nvPr/>
          </p:nvCxnSpPr>
          <p:spPr bwMode="auto">
            <a:xfrm>
              <a:off x="863390" y="1224381"/>
              <a:ext cx="7283914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直線コネクタ 33"/>
            <p:cNvCxnSpPr/>
            <p:nvPr/>
          </p:nvCxnSpPr>
          <p:spPr bwMode="auto">
            <a:xfrm>
              <a:off x="863390" y="1677662"/>
              <a:ext cx="7283914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線コネクタ 34"/>
            <p:cNvCxnSpPr/>
            <p:nvPr/>
          </p:nvCxnSpPr>
          <p:spPr bwMode="auto">
            <a:xfrm>
              <a:off x="863390" y="2130943"/>
              <a:ext cx="7283914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直線コネクタ 35"/>
            <p:cNvCxnSpPr/>
            <p:nvPr/>
          </p:nvCxnSpPr>
          <p:spPr bwMode="auto">
            <a:xfrm>
              <a:off x="863390" y="3490786"/>
              <a:ext cx="7283914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直線コネクタ 36"/>
            <p:cNvCxnSpPr/>
            <p:nvPr/>
          </p:nvCxnSpPr>
          <p:spPr bwMode="auto">
            <a:xfrm>
              <a:off x="863390" y="3037505"/>
              <a:ext cx="7283914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線コネクタ 37"/>
            <p:cNvCxnSpPr/>
            <p:nvPr/>
          </p:nvCxnSpPr>
          <p:spPr bwMode="auto">
            <a:xfrm>
              <a:off x="863390" y="4397349"/>
              <a:ext cx="7283914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直線コネクタ 38"/>
            <p:cNvCxnSpPr/>
            <p:nvPr/>
          </p:nvCxnSpPr>
          <p:spPr bwMode="auto">
            <a:xfrm>
              <a:off x="863390" y="3944067"/>
              <a:ext cx="7283914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直線コネクタ 39"/>
            <p:cNvCxnSpPr/>
            <p:nvPr/>
          </p:nvCxnSpPr>
          <p:spPr bwMode="auto">
            <a:xfrm>
              <a:off x="863390" y="2584224"/>
              <a:ext cx="7283914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507" name="タイトル 1"/>
          <p:cNvSpPr>
            <a:spLocks noGrp="1"/>
          </p:cNvSpPr>
          <p:nvPr>
            <p:ph type="title"/>
          </p:nvPr>
        </p:nvSpPr>
        <p:spPr>
          <a:xfrm>
            <a:off x="374650" y="0"/>
            <a:ext cx="8769350" cy="836613"/>
          </a:xfrm>
        </p:spPr>
        <p:txBody>
          <a:bodyPr/>
          <a:lstStyle/>
          <a:p>
            <a:r>
              <a:rPr lang="en-US" altLang="ja-JP" sz="2600" dirty="0" smtClean="0">
                <a:latin typeface="Arial" charset="0"/>
                <a:ea typeface="ＭＳ Ｐゴシック" charset="-128"/>
                <a:cs typeface="Arial" charset="0"/>
              </a:rPr>
              <a:t>Countries conducting research activity </a:t>
            </a:r>
            <a:br>
              <a:rPr lang="en-US" altLang="ja-JP" sz="2600" dirty="0" smtClean="0">
                <a:latin typeface="Arial" charset="0"/>
                <a:ea typeface="ＭＳ Ｐゴシック" charset="-128"/>
                <a:cs typeface="Arial" charset="0"/>
              </a:rPr>
            </a:br>
            <a:r>
              <a:rPr lang="en-US" altLang="ja-JP" sz="2600" dirty="0" smtClean="0">
                <a:latin typeface="Arial" charset="0"/>
                <a:ea typeface="ＭＳ Ｐゴシック" charset="-128"/>
                <a:cs typeface="Arial" charset="0"/>
              </a:rPr>
              <a:t>in areas as Turkey’s national strengths</a:t>
            </a:r>
            <a:endParaRPr kumimoji="1" lang="ja-JP" altLang="en-US" sz="2600" dirty="0" smtClean="0">
              <a:ea typeface="ＭＳ Ｐゴシック" charset="-128"/>
              <a:cs typeface="Arial" charset="0"/>
            </a:endParaRPr>
          </a:p>
        </p:txBody>
      </p:sp>
      <p:sp>
        <p:nvSpPr>
          <p:cNvPr id="21508" name="スライド番号プレースホルダ 45"/>
          <p:cNvSpPr txBox="1">
            <a:spLocks noGrp="1"/>
          </p:cNvSpPr>
          <p:nvPr/>
        </p:nvSpPr>
        <p:spPr bwMode="auto">
          <a:xfrm>
            <a:off x="8653463" y="6548438"/>
            <a:ext cx="515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  <a:buClr>
                <a:srgbClr val="000000"/>
              </a:buClr>
            </a:pPr>
            <a:fld id="{CF20DD8D-818B-45A0-B8ED-A23407BAADB4}" type="slidenum">
              <a:rPr lang="ja-JP" altLang="en-US" sz="1100">
                <a:solidFill>
                  <a:srgbClr val="383838"/>
                </a:solidFill>
                <a:ea typeface="ＭＳ Ｐゴシック" charset="-128"/>
              </a:rPr>
              <a:pPr algn="r">
                <a:lnSpc>
                  <a:spcPct val="130000"/>
                </a:lnSpc>
                <a:buClr>
                  <a:srgbClr val="000000"/>
                </a:buClr>
              </a:pPr>
              <a:t>22</a:t>
            </a:fld>
            <a:endParaRPr lang="en-US" altLang="ja-JP" sz="1100">
              <a:solidFill>
                <a:srgbClr val="383838"/>
              </a:solidFill>
              <a:ea typeface="ＭＳ Ｐゴシック" charset="-128"/>
            </a:endParaRPr>
          </a:p>
        </p:txBody>
      </p: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1109674" y="1648398"/>
            <a:ext cx="6909726" cy="3205636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1078"/>
              </a:cxn>
              <a:cxn ang="0">
                <a:pos x="159" y="560"/>
              </a:cxn>
              <a:cxn ang="0">
                <a:pos x="223" y="1078"/>
              </a:cxn>
              <a:cxn ang="0">
                <a:pos x="159" y="560"/>
              </a:cxn>
              <a:cxn ang="0">
                <a:pos x="382" y="650"/>
              </a:cxn>
              <a:cxn ang="0">
                <a:pos x="319" y="1078"/>
              </a:cxn>
              <a:cxn ang="0">
                <a:pos x="483" y="666"/>
              </a:cxn>
              <a:cxn ang="0">
                <a:pos x="547" y="1078"/>
              </a:cxn>
              <a:cxn ang="0">
                <a:pos x="483" y="666"/>
              </a:cxn>
              <a:cxn ang="0">
                <a:pos x="706" y="730"/>
              </a:cxn>
              <a:cxn ang="0">
                <a:pos x="643" y="1078"/>
              </a:cxn>
              <a:cxn ang="0">
                <a:pos x="802" y="772"/>
              </a:cxn>
              <a:cxn ang="0">
                <a:pos x="871" y="1078"/>
              </a:cxn>
              <a:cxn ang="0">
                <a:pos x="802" y="772"/>
              </a:cxn>
              <a:cxn ang="0">
                <a:pos x="1030" y="835"/>
              </a:cxn>
              <a:cxn ang="0">
                <a:pos x="967" y="1078"/>
              </a:cxn>
              <a:cxn ang="0">
                <a:pos x="1126" y="835"/>
              </a:cxn>
              <a:cxn ang="0">
                <a:pos x="1190" y="1078"/>
              </a:cxn>
              <a:cxn ang="0">
                <a:pos x="1126" y="835"/>
              </a:cxn>
              <a:cxn ang="0">
                <a:pos x="1354" y="835"/>
              </a:cxn>
              <a:cxn ang="0">
                <a:pos x="1285" y="1078"/>
              </a:cxn>
              <a:cxn ang="0">
                <a:pos x="1450" y="851"/>
              </a:cxn>
              <a:cxn ang="0">
                <a:pos x="1514" y="1078"/>
              </a:cxn>
              <a:cxn ang="0">
                <a:pos x="1450" y="851"/>
              </a:cxn>
              <a:cxn ang="0">
                <a:pos x="1673" y="851"/>
              </a:cxn>
              <a:cxn ang="0">
                <a:pos x="1609" y="1078"/>
              </a:cxn>
              <a:cxn ang="0">
                <a:pos x="1769" y="862"/>
              </a:cxn>
              <a:cxn ang="0">
                <a:pos x="1838" y="1078"/>
              </a:cxn>
              <a:cxn ang="0">
                <a:pos x="1769" y="862"/>
              </a:cxn>
              <a:cxn ang="0">
                <a:pos x="1997" y="878"/>
              </a:cxn>
              <a:cxn ang="0">
                <a:pos x="1933" y="1078"/>
              </a:cxn>
              <a:cxn ang="0">
                <a:pos x="2092" y="925"/>
              </a:cxn>
              <a:cxn ang="0">
                <a:pos x="2156" y="1078"/>
              </a:cxn>
              <a:cxn ang="0">
                <a:pos x="2092" y="925"/>
              </a:cxn>
            </a:cxnLst>
            <a:rect l="0" t="0" r="r" b="b"/>
            <a:pathLst>
              <a:path w="2156" h="1078">
                <a:moveTo>
                  <a:pt x="0" y="0"/>
                </a:moveTo>
                <a:lnTo>
                  <a:pt x="64" y="0"/>
                </a:lnTo>
                <a:lnTo>
                  <a:pt x="64" y="1078"/>
                </a:lnTo>
                <a:lnTo>
                  <a:pt x="0" y="1078"/>
                </a:lnTo>
                <a:lnTo>
                  <a:pt x="0" y="0"/>
                </a:lnTo>
                <a:close/>
                <a:moveTo>
                  <a:pt x="159" y="560"/>
                </a:moveTo>
                <a:lnTo>
                  <a:pt x="223" y="560"/>
                </a:lnTo>
                <a:lnTo>
                  <a:pt x="223" y="1078"/>
                </a:lnTo>
                <a:lnTo>
                  <a:pt x="159" y="1078"/>
                </a:lnTo>
                <a:lnTo>
                  <a:pt x="159" y="560"/>
                </a:lnTo>
                <a:close/>
                <a:moveTo>
                  <a:pt x="319" y="650"/>
                </a:moveTo>
                <a:lnTo>
                  <a:pt x="382" y="650"/>
                </a:lnTo>
                <a:lnTo>
                  <a:pt x="382" y="1078"/>
                </a:lnTo>
                <a:lnTo>
                  <a:pt x="319" y="1078"/>
                </a:lnTo>
                <a:lnTo>
                  <a:pt x="319" y="650"/>
                </a:lnTo>
                <a:close/>
                <a:moveTo>
                  <a:pt x="483" y="666"/>
                </a:moveTo>
                <a:lnTo>
                  <a:pt x="547" y="666"/>
                </a:lnTo>
                <a:lnTo>
                  <a:pt x="547" y="1078"/>
                </a:lnTo>
                <a:lnTo>
                  <a:pt x="483" y="1078"/>
                </a:lnTo>
                <a:lnTo>
                  <a:pt x="483" y="666"/>
                </a:lnTo>
                <a:close/>
                <a:moveTo>
                  <a:pt x="643" y="730"/>
                </a:moveTo>
                <a:lnTo>
                  <a:pt x="706" y="730"/>
                </a:lnTo>
                <a:lnTo>
                  <a:pt x="706" y="1078"/>
                </a:lnTo>
                <a:lnTo>
                  <a:pt x="643" y="1078"/>
                </a:lnTo>
                <a:lnTo>
                  <a:pt x="643" y="730"/>
                </a:lnTo>
                <a:close/>
                <a:moveTo>
                  <a:pt x="802" y="772"/>
                </a:moveTo>
                <a:lnTo>
                  <a:pt x="871" y="772"/>
                </a:lnTo>
                <a:lnTo>
                  <a:pt x="871" y="1078"/>
                </a:lnTo>
                <a:lnTo>
                  <a:pt x="802" y="1078"/>
                </a:lnTo>
                <a:lnTo>
                  <a:pt x="802" y="772"/>
                </a:lnTo>
                <a:close/>
                <a:moveTo>
                  <a:pt x="967" y="835"/>
                </a:moveTo>
                <a:lnTo>
                  <a:pt x="1030" y="835"/>
                </a:lnTo>
                <a:lnTo>
                  <a:pt x="1030" y="1078"/>
                </a:lnTo>
                <a:lnTo>
                  <a:pt x="967" y="1078"/>
                </a:lnTo>
                <a:lnTo>
                  <a:pt x="967" y="835"/>
                </a:lnTo>
                <a:close/>
                <a:moveTo>
                  <a:pt x="1126" y="835"/>
                </a:moveTo>
                <a:lnTo>
                  <a:pt x="1190" y="835"/>
                </a:lnTo>
                <a:lnTo>
                  <a:pt x="1190" y="1078"/>
                </a:lnTo>
                <a:lnTo>
                  <a:pt x="1126" y="1078"/>
                </a:lnTo>
                <a:lnTo>
                  <a:pt x="1126" y="835"/>
                </a:lnTo>
                <a:close/>
                <a:moveTo>
                  <a:pt x="1285" y="835"/>
                </a:moveTo>
                <a:lnTo>
                  <a:pt x="1354" y="835"/>
                </a:lnTo>
                <a:lnTo>
                  <a:pt x="1354" y="1078"/>
                </a:lnTo>
                <a:lnTo>
                  <a:pt x="1285" y="1078"/>
                </a:lnTo>
                <a:lnTo>
                  <a:pt x="1285" y="835"/>
                </a:lnTo>
                <a:close/>
                <a:moveTo>
                  <a:pt x="1450" y="851"/>
                </a:moveTo>
                <a:lnTo>
                  <a:pt x="1514" y="851"/>
                </a:lnTo>
                <a:lnTo>
                  <a:pt x="1514" y="1078"/>
                </a:lnTo>
                <a:lnTo>
                  <a:pt x="1450" y="1078"/>
                </a:lnTo>
                <a:lnTo>
                  <a:pt x="1450" y="851"/>
                </a:lnTo>
                <a:close/>
                <a:moveTo>
                  <a:pt x="1609" y="851"/>
                </a:moveTo>
                <a:lnTo>
                  <a:pt x="1673" y="851"/>
                </a:lnTo>
                <a:lnTo>
                  <a:pt x="1673" y="1078"/>
                </a:lnTo>
                <a:lnTo>
                  <a:pt x="1609" y="1078"/>
                </a:lnTo>
                <a:lnTo>
                  <a:pt x="1609" y="851"/>
                </a:lnTo>
                <a:close/>
                <a:moveTo>
                  <a:pt x="1769" y="862"/>
                </a:moveTo>
                <a:lnTo>
                  <a:pt x="1838" y="862"/>
                </a:lnTo>
                <a:lnTo>
                  <a:pt x="1838" y="1078"/>
                </a:lnTo>
                <a:lnTo>
                  <a:pt x="1769" y="1078"/>
                </a:lnTo>
                <a:lnTo>
                  <a:pt x="1769" y="862"/>
                </a:lnTo>
                <a:close/>
                <a:moveTo>
                  <a:pt x="1933" y="878"/>
                </a:moveTo>
                <a:lnTo>
                  <a:pt x="1997" y="878"/>
                </a:lnTo>
                <a:lnTo>
                  <a:pt x="1997" y="1078"/>
                </a:lnTo>
                <a:lnTo>
                  <a:pt x="1933" y="1078"/>
                </a:lnTo>
                <a:lnTo>
                  <a:pt x="1933" y="878"/>
                </a:lnTo>
                <a:close/>
                <a:moveTo>
                  <a:pt x="2092" y="925"/>
                </a:moveTo>
                <a:lnTo>
                  <a:pt x="2156" y="925"/>
                </a:lnTo>
                <a:lnTo>
                  <a:pt x="2156" y="1078"/>
                </a:lnTo>
                <a:lnTo>
                  <a:pt x="2092" y="1078"/>
                </a:lnTo>
                <a:lnTo>
                  <a:pt x="2092" y="925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39815" y="1223160"/>
            <a:ext cx="16025" cy="3616005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035" name="Freeform 11"/>
          <p:cNvSpPr>
            <a:spLocks noEditPoints="1"/>
          </p:cNvSpPr>
          <p:nvPr/>
        </p:nvSpPr>
        <p:spPr bwMode="auto">
          <a:xfrm>
            <a:off x="872513" y="1223160"/>
            <a:ext cx="67304" cy="3630873"/>
          </a:xfrm>
          <a:custGeom>
            <a:avLst/>
            <a:gdLst/>
            <a:ahLst/>
            <a:cxnLst>
              <a:cxn ang="0">
                <a:pos x="0" y="1216"/>
              </a:cxn>
              <a:cxn ang="0">
                <a:pos x="21" y="1216"/>
              </a:cxn>
              <a:cxn ang="0">
                <a:pos x="21" y="1221"/>
              </a:cxn>
              <a:cxn ang="0">
                <a:pos x="0" y="1221"/>
              </a:cxn>
              <a:cxn ang="0">
                <a:pos x="0" y="1216"/>
              </a:cxn>
              <a:cxn ang="0">
                <a:pos x="0" y="1063"/>
              </a:cxn>
              <a:cxn ang="0">
                <a:pos x="21" y="1063"/>
              </a:cxn>
              <a:cxn ang="0">
                <a:pos x="21" y="1068"/>
              </a:cxn>
              <a:cxn ang="0">
                <a:pos x="0" y="1068"/>
              </a:cxn>
              <a:cxn ang="0">
                <a:pos x="0" y="1063"/>
              </a:cxn>
              <a:cxn ang="0">
                <a:pos x="0" y="915"/>
              </a:cxn>
              <a:cxn ang="0">
                <a:pos x="21" y="915"/>
              </a:cxn>
              <a:cxn ang="0">
                <a:pos x="21" y="920"/>
              </a:cxn>
              <a:cxn ang="0">
                <a:pos x="0" y="920"/>
              </a:cxn>
              <a:cxn ang="0">
                <a:pos x="0" y="915"/>
              </a:cxn>
              <a:cxn ang="0">
                <a:pos x="0" y="762"/>
              </a:cxn>
              <a:cxn ang="0">
                <a:pos x="21" y="762"/>
              </a:cxn>
              <a:cxn ang="0">
                <a:pos x="21" y="767"/>
              </a:cxn>
              <a:cxn ang="0">
                <a:pos x="0" y="767"/>
              </a:cxn>
              <a:cxn ang="0">
                <a:pos x="0" y="762"/>
              </a:cxn>
              <a:cxn ang="0">
                <a:pos x="0" y="608"/>
              </a:cxn>
              <a:cxn ang="0">
                <a:pos x="21" y="608"/>
              </a:cxn>
              <a:cxn ang="0">
                <a:pos x="21" y="613"/>
              </a:cxn>
              <a:cxn ang="0">
                <a:pos x="0" y="613"/>
              </a:cxn>
              <a:cxn ang="0">
                <a:pos x="0" y="608"/>
              </a:cxn>
              <a:cxn ang="0">
                <a:pos x="0" y="460"/>
              </a:cxn>
              <a:cxn ang="0">
                <a:pos x="21" y="460"/>
              </a:cxn>
              <a:cxn ang="0">
                <a:pos x="21" y="465"/>
              </a:cxn>
              <a:cxn ang="0">
                <a:pos x="0" y="465"/>
              </a:cxn>
              <a:cxn ang="0">
                <a:pos x="0" y="460"/>
              </a:cxn>
              <a:cxn ang="0">
                <a:pos x="0" y="307"/>
              </a:cxn>
              <a:cxn ang="0">
                <a:pos x="21" y="307"/>
              </a:cxn>
              <a:cxn ang="0">
                <a:pos x="21" y="312"/>
              </a:cxn>
              <a:cxn ang="0">
                <a:pos x="0" y="312"/>
              </a:cxn>
              <a:cxn ang="0">
                <a:pos x="0" y="307"/>
              </a:cxn>
              <a:cxn ang="0">
                <a:pos x="0" y="154"/>
              </a:cxn>
              <a:cxn ang="0">
                <a:pos x="21" y="154"/>
              </a:cxn>
              <a:cxn ang="0">
                <a:pos x="21" y="159"/>
              </a:cxn>
              <a:cxn ang="0">
                <a:pos x="0" y="159"/>
              </a:cxn>
              <a:cxn ang="0">
                <a:pos x="0" y="154"/>
              </a:cxn>
              <a:cxn ang="0">
                <a:pos x="0" y="0"/>
              </a:cxn>
              <a:cxn ang="0">
                <a:pos x="21" y="0"/>
              </a:cxn>
              <a:cxn ang="0">
                <a:pos x="21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21" h="1221">
                <a:moveTo>
                  <a:pt x="0" y="1216"/>
                </a:moveTo>
                <a:lnTo>
                  <a:pt x="21" y="1216"/>
                </a:lnTo>
                <a:lnTo>
                  <a:pt x="21" y="1221"/>
                </a:lnTo>
                <a:lnTo>
                  <a:pt x="0" y="1221"/>
                </a:lnTo>
                <a:lnTo>
                  <a:pt x="0" y="1216"/>
                </a:lnTo>
                <a:close/>
                <a:moveTo>
                  <a:pt x="0" y="1063"/>
                </a:moveTo>
                <a:lnTo>
                  <a:pt x="21" y="1063"/>
                </a:lnTo>
                <a:lnTo>
                  <a:pt x="21" y="1068"/>
                </a:lnTo>
                <a:lnTo>
                  <a:pt x="0" y="1068"/>
                </a:lnTo>
                <a:lnTo>
                  <a:pt x="0" y="1063"/>
                </a:lnTo>
                <a:close/>
                <a:moveTo>
                  <a:pt x="0" y="915"/>
                </a:moveTo>
                <a:lnTo>
                  <a:pt x="21" y="915"/>
                </a:lnTo>
                <a:lnTo>
                  <a:pt x="21" y="920"/>
                </a:lnTo>
                <a:lnTo>
                  <a:pt x="0" y="920"/>
                </a:lnTo>
                <a:lnTo>
                  <a:pt x="0" y="915"/>
                </a:lnTo>
                <a:close/>
                <a:moveTo>
                  <a:pt x="0" y="762"/>
                </a:moveTo>
                <a:lnTo>
                  <a:pt x="21" y="762"/>
                </a:lnTo>
                <a:lnTo>
                  <a:pt x="21" y="767"/>
                </a:lnTo>
                <a:lnTo>
                  <a:pt x="0" y="767"/>
                </a:lnTo>
                <a:lnTo>
                  <a:pt x="0" y="762"/>
                </a:lnTo>
                <a:close/>
                <a:moveTo>
                  <a:pt x="0" y="608"/>
                </a:moveTo>
                <a:lnTo>
                  <a:pt x="21" y="608"/>
                </a:lnTo>
                <a:lnTo>
                  <a:pt x="21" y="613"/>
                </a:lnTo>
                <a:lnTo>
                  <a:pt x="0" y="613"/>
                </a:lnTo>
                <a:lnTo>
                  <a:pt x="0" y="608"/>
                </a:lnTo>
                <a:close/>
                <a:moveTo>
                  <a:pt x="0" y="460"/>
                </a:moveTo>
                <a:lnTo>
                  <a:pt x="21" y="460"/>
                </a:lnTo>
                <a:lnTo>
                  <a:pt x="21" y="465"/>
                </a:lnTo>
                <a:lnTo>
                  <a:pt x="0" y="465"/>
                </a:lnTo>
                <a:lnTo>
                  <a:pt x="0" y="460"/>
                </a:lnTo>
                <a:close/>
                <a:moveTo>
                  <a:pt x="0" y="307"/>
                </a:moveTo>
                <a:lnTo>
                  <a:pt x="21" y="307"/>
                </a:lnTo>
                <a:lnTo>
                  <a:pt x="21" y="312"/>
                </a:lnTo>
                <a:lnTo>
                  <a:pt x="0" y="312"/>
                </a:lnTo>
                <a:lnTo>
                  <a:pt x="0" y="307"/>
                </a:lnTo>
                <a:close/>
                <a:moveTo>
                  <a:pt x="0" y="154"/>
                </a:moveTo>
                <a:lnTo>
                  <a:pt x="21" y="154"/>
                </a:lnTo>
                <a:lnTo>
                  <a:pt x="21" y="159"/>
                </a:lnTo>
                <a:lnTo>
                  <a:pt x="0" y="159"/>
                </a:lnTo>
                <a:lnTo>
                  <a:pt x="0" y="154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93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939815" y="4839165"/>
            <a:ext cx="7233420" cy="14868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23699" y="475900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45153" y="4301058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45153" y="3846085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645153" y="3405979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45153" y="2951004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45153" y="2493056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45153" y="2038082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60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645153" y="1597976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70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645153" y="1143001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80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 rot="3136105">
            <a:off x="1141723" y="5083808"/>
            <a:ext cx="2585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USA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 rot="3136105">
            <a:off x="1586880" y="5152091"/>
            <a:ext cx="4312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BRAZIL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 rot="3136105">
            <a:off x="2166976" y="5124200"/>
            <a:ext cx="3606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INDIA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 rot="3136105">
            <a:off x="2710936" y="5104549"/>
            <a:ext cx="3109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IRAN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 rot="3136105">
            <a:off x="3199289" y="5141949"/>
            <a:ext cx="4055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CHINA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 rot="3136105">
            <a:off x="3824411" y="5052569"/>
            <a:ext cx="17953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UK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 rot="3136105">
            <a:off x="4164231" y="5239569"/>
            <a:ext cx="6524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GERMANY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6" name="Rectangle 23"/>
          <p:cNvSpPr>
            <a:spLocks noChangeArrowheads="1"/>
          </p:cNvSpPr>
          <p:nvPr/>
        </p:nvSpPr>
        <p:spPr bwMode="auto">
          <a:xfrm rot="3136105">
            <a:off x="4678127" y="5318806"/>
            <a:ext cx="8527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NETHERLAND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 rot="3136105">
            <a:off x="5288496" y="5107490"/>
            <a:ext cx="3184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ITALY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8" name="Rectangle 23"/>
          <p:cNvSpPr>
            <a:spLocks noChangeArrowheads="1"/>
          </p:cNvSpPr>
          <p:nvPr/>
        </p:nvSpPr>
        <p:spPr bwMode="auto">
          <a:xfrm rot="3136105">
            <a:off x="5723259" y="5174202"/>
            <a:ext cx="4871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GREECE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 rot="3136105">
            <a:off x="6326264" y="5126685"/>
            <a:ext cx="3669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SPAIN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 rot="3136105">
            <a:off x="6795289" y="5196210"/>
            <a:ext cx="5427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CANADA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 rot="3136105">
            <a:off x="7315128" y="5183228"/>
            <a:ext cx="5099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TAIWAN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 rot="3136105">
            <a:off x="7862716" y="5139439"/>
            <a:ext cx="3992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EGYPT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249555" y="6296660"/>
            <a:ext cx="8610981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marL="357188" indent="-357188">
              <a:buClr>
                <a:srgbClr val="000000"/>
              </a:buClr>
            </a:pP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Note: Gross total of competencies where institutions from each countries appeared as top 10 institutions in terms of number of fractionized</a:t>
            </a:r>
            <a:b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</a:b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publications in each of Turkey’s global research competencies.</a:t>
            </a:r>
          </a:p>
          <a:p>
            <a:pPr marL="88900" indent="-88900">
              <a:buClr>
                <a:srgbClr val="000000"/>
              </a:buClr>
            </a:pP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Source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: </a:t>
            </a:r>
            <a:r>
              <a:rPr lang="en-US" altLang="ja-JP" sz="1200" dirty="0" err="1">
                <a:solidFill>
                  <a:srgbClr val="000000"/>
                </a:solidFill>
                <a:ea typeface="ＭＳ Ｐゴシック" charset="-128"/>
              </a:rPr>
              <a:t>SciVal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 Spotlight </a:t>
            </a: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 (Turkey Map) (May 2011)</a:t>
            </a:r>
            <a:endParaRPr lang="ja-JP" altLang="en-US" sz="12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4" name="AutoShape 146"/>
          <p:cNvSpPr>
            <a:spLocks noChangeArrowheads="1"/>
          </p:cNvSpPr>
          <p:nvPr/>
        </p:nvSpPr>
        <p:spPr bwMode="auto">
          <a:xfrm rot="16200000">
            <a:off x="-1546728" y="2920423"/>
            <a:ext cx="3600000" cy="26879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anchor="ctr"/>
          <a:lstStyle/>
          <a:p>
            <a:pPr marL="88900" marR="0" lvl="0" indent="-88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Gross number of competencies*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/>
          <p:cNvGrpSpPr/>
          <p:nvPr/>
        </p:nvGrpSpPr>
        <p:grpSpPr>
          <a:xfrm>
            <a:off x="927398" y="1966350"/>
            <a:ext cx="3312000" cy="2561832"/>
            <a:chOff x="927398" y="1957206"/>
            <a:chExt cx="3312000" cy="2561832"/>
          </a:xfrm>
        </p:grpSpPr>
        <p:cxnSp>
          <p:nvCxnSpPr>
            <p:cNvPr id="50" name="直線コネクタ 49"/>
            <p:cNvCxnSpPr/>
            <p:nvPr/>
          </p:nvCxnSpPr>
          <p:spPr bwMode="auto">
            <a:xfrm>
              <a:off x="927398" y="1957206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直線コネクタ 50"/>
            <p:cNvCxnSpPr/>
            <p:nvPr/>
          </p:nvCxnSpPr>
          <p:spPr bwMode="auto">
            <a:xfrm>
              <a:off x="927398" y="2917647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直線コネクタ 51"/>
            <p:cNvCxnSpPr/>
            <p:nvPr/>
          </p:nvCxnSpPr>
          <p:spPr bwMode="auto">
            <a:xfrm>
              <a:off x="927398" y="2597500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直線コネクタ 52"/>
            <p:cNvCxnSpPr/>
            <p:nvPr/>
          </p:nvCxnSpPr>
          <p:spPr bwMode="auto">
            <a:xfrm>
              <a:off x="927398" y="3557941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直線コネクタ 53"/>
            <p:cNvCxnSpPr/>
            <p:nvPr/>
          </p:nvCxnSpPr>
          <p:spPr bwMode="auto">
            <a:xfrm>
              <a:off x="927398" y="3237794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線コネクタ 54"/>
            <p:cNvCxnSpPr/>
            <p:nvPr/>
          </p:nvCxnSpPr>
          <p:spPr bwMode="auto">
            <a:xfrm>
              <a:off x="927398" y="2277353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線コネクタ 57"/>
            <p:cNvCxnSpPr/>
            <p:nvPr/>
          </p:nvCxnSpPr>
          <p:spPr bwMode="auto">
            <a:xfrm>
              <a:off x="927398" y="3878088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直線コネクタ 58"/>
            <p:cNvCxnSpPr/>
            <p:nvPr/>
          </p:nvCxnSpPr>
          <p:spPr bwMode="auto">
            <a:xfrm>
              <a:off x="927398" y="4518384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直線コネクタ 59"/>
            <p:cNvCxnSpPr/>
            <p:nvPr/>
          </p:nvCxnSpPr>
          <p:spPr bwMode="auto">
            <a:xfrm>
              <a:off x="927398" y="4198235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7" name="グループ化 56"/>
          <p:cNvGrpSpPr/>
          <p:nvPr/>
        </p:nvGrpSpPr>
        <p:grpSpPr>
          <a:xfrm>
            <a:off x="5322614" y="1981590"/>
            <a:ext cx="3168000" cy="2516616"/>
            <a:chOff x="5322614" y="1981590"/>
            <a:chExt cx="3168000" cy="2516616"/>
          </a:xfrm>
        </p:grpSpPr>
        <p:cxnSp>
          <p:nvCxnSpPr>
            <p:cNvPr id="42" name="直線コネクタ 41"/>
            <p:cNvCxnSpPr/>
            <p:nvPr/>
          </p:nvCxnSpPr>
          <p:spPr bwMode="auto">
            <a:xfrm>
              <a:off x="5322614" y="1981590"/>
              <a:ext cx="3168000" cy="72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直線コネクタ 42"/>
            <p:cNvCxnSpPr/>
            <p:nvPr/>
          </p:nvCxnSpPr>
          <p:spPr bwMode="auto">
            <a:xfrm>
              <a:off x="5322614" y="3059829"/>
              <a:ext cx="3168000" cy="72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5322614" y="2700416"/>
              <a:ext cx="3168000" cy="72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線コネクタ 44"/>
            <p:cNvCxnSpPr/>
            <p:nvPr/>
          </p:nvCxnSpPr>
          <p:spPr bwMode="auto">
            <a:xfrm>
              <a:off x="5322614" y="3778655"/>
              <a:ext cx="3168000" cy="72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5322614" y="3419242"/>
              <a:ext cx="3168000" cy="72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直線コネクタ 46"/>
            <p:cNvCxnSpPr/>
            <p:nvPr/>
          </p:nvCxnSpPr>
          <p:spPr bwMode="auto">
            <a:xfrm>
              <a:off x="5322614" y="2341003"/>
              <a:ext cx="3168000" cy="72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直線コネクタ 47"/>
            <p:cNvCxnSpPr/>
            <p:nvPr/>
          </p:nvCxnSpPr>
          <p:spPr bwMode="auto">
            <a:xfrm>
              <a:off x="5322614" y="4138068"/>
              <a:ext cx="3168000" cy="72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直線コネクタ 55"/>
            <p:cNvCxnSpPr/>
            <p:nvPr/>
          </p:nvCxnSpPr>
          <p:spPr bwMode="auto">
            <a:xfrm>
              <a:off x="5322614" y="4497483"/>
              <a:ext cx="3168000" cy="72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507" name="タイトル 1"/>
          <p:cNvSpPr>
            <a:spLocks noGrp="1"/>
          </p:cNvSpPr>
          <p:nvPr>
            <p:ph type="title"/>
          </p:nvPr>
        </p:nvSpPr>
        <p:spPr>
          <a:xfrm>
            <a:off x="374650" y="0"/>
            <a:ext cx="8769350" cy="836613"/>
          </a:xfrm>
        </p:spPr>
        <p:txBody>
          <a:bodyPr/>
          <a:lstStyle/>
          <a:p>
            <a:r>
              <a:rPr lang="en-US" altLang="ja-JP" sz="2600" dirty="0" smtClean="0">
                <a:latin typeface="Arial" charset="0"/>
                <a:ea typeface="ＭＳ Ｐゴシック" charset="-128"/>
                <a:cs typeface="Arial" charset="0"/>
              </a:rPr>
              <a:t>Collaboration targets? – </a:t>
            </a:r>
            <a:r>
              <a:rPr lang="en-US" altLang="ja-JP" sz="2600" u="sng" dirty="0" smtClean="0">
                <a:latin typeface="Arial" charset="0"/>
                <a:ea typeface="ＭＳ Ｐゴシック" charset="-128"/>
                <a:cs typeface="Arial" charset="0"/>
              </a:rPr>
              <a:t>Brazilian</a:t>
            </a:r>
            <a:r>
              <a:rPr lang="en-US" altLang="ja-JP" sz="2600" dirty="0" smtClean="0">
                <a:latin typeface="Arial" charset="0"/>
                <a:ea typeface="ＭＳ Ｐゴシック" charset="-128"/>
                <a:cs typeface="Arial" charset="0"/>
              </a:rPr>
              <a:t> Institutions actively conducting research in Turkey’s strength areas</a:t>
            </a:r>
            <a:endParaRPr kumimoji="1" lang="ja-JP" altLang="en-US" sz="2600" dirty="0" smtClean="0">
              <a:ea typeface="ＭＳ Ｐゴシック" charset="-128"/>
              <a:cs typeface="Arial" charset="0"/>
            </a:endParaRPr>
          </a:p>
        </p:txBody>
      </p:sp>
      <p:sp>
        <p:nvSpPr>
          <p:cNvPr id="21508" name="スライド番号プレースホルダ 45"/>
          <p:cNvSpPr txBox="1">
            <a:spLocks noGrp="1"/>
          </p:cNvSpPr>
          <p:nvPr/>
        </p:nvSpPr>
        <p:spPr bwMode="auto">
          <a:xfrm>
            <a:off x="8653463" y="6548438"/>
            <a:ext cx="515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  <a:buClr>
                <a:srgbClr val="000000"/>
              </a:buClr>
            </a:pPr>
            <a:fld id="{CF20DD8D-818B-45A0-B8ED-A23407BAADB4}" type="slidenum">
              <a:rPr lang="ja-JP" altLang="en-US" sz="1100">
                <a:solidFill>
                  <a:srgbClr val="383838"/>
                </a:solidFill>
                <a:ea typeface="ＭＳ Ｐゴシック" charset="-128"/>
              </a:rPr>
              <a:pPr algn="r">
                <a:lnSpc>
                  <a:spcPct val="130000"/>
                </a:lnSpc>
                <a:buClr>
                  <a:srgbClr val="000000"/>
                </a:buClr>
              </a:pPr>
              <a:t>23</a:t>
            </a:fld>
            <a:endParaRPr lang="en-US" altLang="ja-JP" sz="1100">
              <a:solidFill>
                <a:srgbClr val="383838"/>
              </a:solidFill>
              <a:ea typeface="ＭＳ Ｐゴシック" charset="-128"/>
            </a:endParaRP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50862" y="925513"/>
            <a:ext cx="37496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ja-JP" sz="2000" b="1" dirty="0" smtClean="0">
                <a:latin typeface="Arial" charset="0"/>
                <a:ea typeface="ＭＳ Ｐゴシック" charset="-128"/>
                <a:cs typeface="Arial" charset="0"/>
              </a:rPr>
              <a:t># of Papers</a:t>
            </a:r>
            <a:endParaRPr lang="ja-JP" altLang="en-US" sz="20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006163" y="912813"/>
            <a:ext cx="35464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ja-JP" sz="2000" b="1" dirty="0" smtClean="0">
                <a:latin typeface="Arial" charset="0"/>
                <a:ea typeface="ＭＳ Ｐゴシック" charset="-128"/>
                <a:cs typeface="Arial" charset="0"/>
              </a:rPr>
              <a:t>Total Citations</a:t>
            </a:r>
            <a:endParaRPr lang="ja-JP" altLang="en-US" sz="20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 rot="3136105">
            <a:off x="1210838" y="5613546"/>
            <a:ext cx="16532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err="1" smtClean="0">
                <a:solidFill>
                  <a:srgbClr val="000000"/>
                </a:solidFill>
                <a:latin typeface="+mn-lt"/>
              </a:rPr>
              <a:t>Universidade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de Sao Paulo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8" name="Rectangle 23"/>
          <p:cNvSpPr>
            <a:spLocks noChangeArrowheads="1"/>
          </p:cNvSpPr>
          <p:nvPr/>
        </p:nvSpPr>
        <p:spPr bwMode="auto">
          <a:xfrm rot="3136105">
            <a:off x="2281197" y="5688346"/>
            <a:ext cx="1933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Universidade Estadual Paulista </a:t>
            </a:r>
            <a:br>
              <a:rPr lang="pt-BR" sz="1200" dirty="0" smtClean="0">
                <a:solidFill>
                  <a:srgbClr val="000000"/>
                </a:solidFill>
                <a:latin typeface="+mn-lt"/>
              </a:rPr>
            </a:br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Julio de Mesquita Filho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 rot="3136105">
            <a:off x="3481924" y="5483166"/>
            <a:ext cx="1414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err="1" smtClean="0">
                <a:solidFill>
                  <a:srgbClr val="000000"/>
                </a:solidFill>
                <a:latin typeface="+mn-lt"/>
              </a:rPr>
              <a:t>Universidade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</a:rPr>
              <a:t>Estadual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</a:t>
            </a:r>
            <a:br>
              <a:rPr lang="en-US" sz="120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de Campinas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81" name="Freeform 9"/>
          <p:cNvSpPr>
            <a:spLocks noEditPoints="1"/>
          </p:cNvSpPr>
          <p:nvPr/>
        </p:nvSpPr>
        <p:spPr bwMode="auto">
          <a:xfrm>
            <a:off x="1286143" y="2215087"/>
            <a:ext cx="2723515" cy="26445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7" y="0"/>
              </a:cxn>
              <a:cxn ang="0">
                <a:pos x="297" y="1115"/>
              </a:cxn>
              <a:cxn ang="0">
                <a:pos x="0" y="1115"/>
              </a:cxn>
              <a:cxn ang="0">
                <a:pos x="0" y="0"/>
              </a:cxn>
              <a:cxn ang="0">
                <a:pos x="738" y="629"/>
              </a:cxn>
              <a:cxn ang="0">
                <a:pos x="1036" y="629"/>
              </a:cxn>
              <a:cxn ang="0">
                <a:pos x="1036" y="1115"/>
              </a:cxn>
              <a:cxn ang="0">
                <a:pos x="738" y="1115"/>
              </a:cxn>
              <a:cxn ang="0">
                <a:pos x="738" y="629"/>
              </a:cxn>
              <a:cxn ang="0">
                <a:pos x="1482" y="761"/>
              </a:cxn>
              <a:cxn ang="0">
                <a:pos x="1779" y="761"/>
              </a:cxn>
              <a:cxn ang="0">
                <a:pos x="1779" y="1115"/>
              </a:cxn>
              <a:cxn ang="0">
                <a:pos x="1482" y="1115"/>
              </a:cxn>
              <a:cxn ang="0">
                <a:pos x="1482" y="761"/>
              </a:cxn>
            </a:cxnLst>
            <a:rect l="0" t="0" r="r" b="b"/>
            <a:pathLst>
              <a:path w="1779" h="1115">
                <a:moveTo>
                  <a:pt x="0" y="0"/>
                </a:moveTo>
                <a:lnTo>
                  <a:pt x="297" y="0"/>
                </a:lnTo>
                <a:lnTo>
                  <a:pt x="297" y="1115"/>
                </a:lnTo>
                <a:lnTo>
                  <a:pt x="0" y="1115"/>
                </a:lnTo>
                <a:lnTo>
                  <a:pt x="0" y="0"/>
                </a:lnTo>
                <a:close/>
                <a:moveTo>
                  <a:pt x="738" y="629"/>
                </a:moveTo>
                <a:lnTo>
                  <a:pt x="1036" y="629"/>
                </a:lnTo>
                <a:lnTo>
                  <a:pt x="1036" y="1115"/>
                </a:lnTo>
                <a:lnTo>
                  <a:pt x="738" y="1115"/>
                </a:lnTo>
                <a:lnTo>
                  <a:pt x="738" y="629"/>
                </a:lnTo>
                <a:close/>
                <a:moveTo>
                  <a:pt x="1482" y="761"/>
                </a:moveTo>
                <a:lnTo>
                  <a:pt x="1779" y="761"/>
                </a:lnTo>
                <a:lnTo>
                  <a:pt x="1779" y="1115"/>
                </a:lnTo>
                <a:lnTo>
                  <a:pt x="1482" y="1115"/>
                </a:lnTo>
                <a:lnTo>
                  <a:pt x="1482" y="761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44747" y="1963672"/>
            <a:ext cx="7655" cy="2884154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083" name="Freeform 11"/>
          <p:cNvSpPr>
            <a:spLocks noEditPoints="1"/>
          </p:cNvSpPr>
          <p:nvPr/>
        </p:nvSpPr>
        <p:spPr bwMode="auto">
          <a:xfrm>
            <a:off x="912597" y="1963672"/>
            <a:ext cx="32150" cy="2896012"/>
          </a:xfrm>
          <a:custGeom>
            <a:avLst/>
            <a:gdLst/>
            <a:ahLst/>
            <a:cxnLst>
              <a:cxn ang="0">
                <a:pos x="0" y="1216"/>
              </a:cxn>
              <a:cxn ang="0">
                <a:pos x="21" y="1216"/>
              </a:cxn>
              <a:cxn ang="0">
                <a:pos x="21" y="1221"/>
              </a:cxn>
              <a:cxn ang="0">
                <a:pos x="0" y="1221"/>
              </a:cxn>
              <a:cxn ang="0">
                <a:pos x="0" y="1216"/>
              </a:cxn>
              <a:cxn ang="0">
                <a:pos x="0" y="1084"/>
              </a:cxn>
              <a:cxn ang="0">
                <a:pos x="21" y="1084"/>
              </a:cxn>
              <a:cxn ang="0">
                <a:pos x="21" y="1089"/>
              </a:cxn>
              <a:cxn ang="0">
                <a:pos x="0" y="1089"/>
              </a:cxn>
              <a:cxn ang="0">
                <a:pos x="0" y="1084"/>
              </a:cxn>
              <a:cxn ang="0">
                <a:pos x="0" y="947"/>
              </a:cxn>
              <a:cxn ang="0">
                <a:pos x="21" y="947"/>
              </a:cxn>
              <a:cxn ang="0">
                <a:pos x="21" y="952"/>
              </a:cxn>
              <a:cxn ang="0">
                <a:pos x="0" y="952"/>
              </a:cxn>
              <a:cxn ang="0">
                <a:pos x="0" y="947"/>
              </a:cxn>
              <a:cxn ang="0">
                <a:pos x="0" y="814"/>
              </a:cxn>
              <a:cxn ang="0">
                <a:pos x="21" y="814"/>
              </a:cxn>
              <a:cxn ang="0">
                <a:pos x="21" y="820"/>
              </a:cxn>
              <a:cxn ang="0">
                <a:pos x="0" y="820"/>
              </a:cxn>
              <a:cxn ang="0">
                <a:pos x="0" y="814"/>
              </a:cxn>
              <a:cxn ang="0">
                <a:pos x="0" y="677"/>
              </a:cxn>
              <a:cxn ang="0">
                <a:pos x="21" y="677"/>
              </a:cxn>
              <a:cxn ang="0">
                <a:pos x="21" y="682"/>
              </a:cxn>
              <a:cxn ang="0">
                <a:pos x="0" y="682"/>
              </a:cxn>
              <a:cxn ang="0">
                <a:pos x="0" y="677"/>
              </a:cxn>
              <a:cxn ang="0">
                <a:pos x="0" y="539"/>
              </a:cxn>
              <a:cxn ang="0">
                <a:pos x="21" y="539"/>
              </a:cxn>
              <a:cxn ang="0">
                <a:pos x="21" y="545"/>
              </a:cxn>
              <a:cxn ang="0">
                <a:pos x="0" y="545"/>
              </a:cxn>
              <a:cxn ang="0">
                <a:pos x="0" y="539"/>
              </a:cxn>
              <a:cxn ang="0">
                <a:pos x="0" y="407"/>
              </a:cxn>
              <a:cxn ang="0">
                <a:pos x="21" y="407"/>
              </a:cxn>
              <a:cxn ang="0">
                <a:pos x="21" y="413"/>
              </a:cxn>
              <a:cxn ang="0">
                <a:pos x="0" y="413"/>
              </a:cxn>
              <a:cxn ang="0">
                <a:pos x="0" y="407"/>
              </a:cxn>
              <a:cxn ang="0">
                <a:pos x="0" y="270"/>
              </a:cxn>
              <a:cxn ang="0">
                <a:pos x="21" y="270"/>
              </a:cxn>
              <a:cxn ang="0">
                <a:pos x="21" y="275"/>
              </a:cxn>
              <a:cxn ang="0">
                <a:pos x="0" y="275"/>
              </a:cxn>
              <a:cxn ang="0">
                <a:pos x="0" y="270"/>
              </a:cxn>
              <a:cxn ang="0">
                <a:pos x="0" y="138"/>
              </a:cxn>
              <a:cxn ang="0">
                <a:pos x="21" y="138"/>
              </a:cxn>
              <a:cxn ang="0">
                <a:pos x="21" y="143"/>
              </a:cxn>
              <a:cxn ang="0">
                <a:pos x="0" y="143"/>
              </a:cxn>
              <a:cxn ang="0">
                <a:pos x="0" y="138"/>
              </a:cxn>
              <a:cxn ang="0">
                <a:pos x="0" y="0"/>
              </a:cxn>
              <a:cxn ang="0">
                <a:pos x="21" y="0"/>
              </a:cxn>
              <a:cxn ang="0">
                <a:pos x="21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21" h="1221">
                <a:moveTo>
                  <a:pt x="0" y="1216"/>
                </a:moveTo>
                <a:lnTo>
                  <a:pt x="21" y="1216"/>
                </a:lnTo>
                <a:lnTo>
                  <a:pt x="21" y="1221"/>
                </a:lnTo>
                <a:lnTo>
                  <a:pt x="0" y="1221"/>
                </a:lnTo>
                <a:lnTo>
                  <a:pt x="0" y="1216"/>
                </a:lnTo>
                <a:close/>
                <a:moveTo>
                  <a:pt x="0" y="1084"/>
                </a:moveTo>
                <a:lnTo>
                  <a:pt x="21" y="1084"/>
                </a:lnTo>
                <a:lnTo>
                  <a:pt x="21" y="1089"/>
                </a:lnTo>
                <a:lnTo>
                  <a:pt x="0" y="1089"/>
                </a:lnTo>
                <a:lnTo>
                  <a:pt x="0" y="1084"/>
                </a:lnTo>
                <a:close/>
                <a:moveTo>
                  <a:pt x="0" y="947"/>
                </a:moveTo>
                <a:lnTo>
                  <a:pt x="21" y="947"/>
                </a:lnTo>
                <a:lnTo>
                  <a:pt x="21" y="952"/>
                </a:lnTo>
                <a:lnTo>
                  <a:pt x="0" y="952"/>
                </a:lnTo>
                <a:lnTo>
                  <a:pt x="0" y="947"/>
                </a:lnTo>
                <a:close/>
                <a:moveTo>
                  <a:pt x="0" y="814"/>
                </a:moveTo>
                <a:lnTo>
                  <a:pt x="21" y="814"/>
                </a:lnTo>
                <a:lnTo>
                  <a:pt x="21" y="820"/>
                </a:lnTo>
                <a:lnTo>
                  <a:pt x="0" y="820"/>
                </a:lnTo>
                <a:lnTo>
                  <a:pt x="0" y="814"/>
                </a:lnTo>
                <a:close/>
                <a:moveTo>
                  <a:pt x="0" y="677"/>
                </a:moveTo>
                <a:lnTo>
                  <a:pt x="21" y="677"/>
                </a:lnTo>
                <a:lnTo>
                  <a:pt x="21" y="682"/>
                </a:lnTo>
                <a:lnTo>
                  <a:pt x="0" y="682"/>
                </a:lnTo>
                <a:lnTo>
                  <a:pt x="0" y="677"/>
                </a:lnTo>
                <a:close/>
                <a:moveTo>
                  <a:pt x="0" y="539"/>
                </a:moveTo>
                <a:lnTo>
                  <a:pt x="21" y="539"/>
                </a:lnTo>
                <a:lnTo>
                  <a:pt x="21" y="545"/>
                </a:lnTo>
                <a:lnTo>
                  <a:pt x="0" y="545"/>
                </a:lnTo>
                <a:lnTo>
                  <a:pt x="0" y="539"/>
                </a:lnTo>
                <a:close/>
                <a:moveTo>
                  <a:pt x="0" y="407"/>
                </a:moveTo>
                <a:lnTo>
                  <a:pt x="21" y="407"/>
                </a:lnTo>
                <a:lnTo>
                  <a:pt x="21" y="413"/>
                </a:lnTo>
                <a:lnTo>
                  <a:pt x="0" y="413"/>
                </a:lnTo>
                <a:lnTo>
                  <a:pt x="0" y="407"/>
                </a:lnTo>
                <a:close/>
                <a:moveTo>
                  <a:pt x="0" y="270"/>
                </a:moveTo>
                <a:lnTo>
                  <a:pt x="21" y="270"/>
                </a:lnTo>
                <a:lnTo>
                  <a:pt x="21" y="275"/>
                </a:lnTo>
                <a:lnTo>
                  <a:pt x="0" y="275"/>
                </a:lnTo>
                <a:lnTo>
                  <a:pt x="0" y="270"/>
                </a:lnTo>
                <a:close/>
                <a:moveTo>
                  <a:pt x="0" y="138"/>
                </a:moveTo>
                <a:lnTo>
                  <a:pt x="21" y="138"/>
                </a:lnTo>
                <a:lnTo>
                  <a:pt x="21" y="143"/>
                </a:lnTo>
                <a:lnTo>
                  <a:pt x="0" y="143"/>
                </a:lnTo>
                <a:lnTo>
                  <a:pt x="0" y="138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93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944747" y="4847826"/>
            <a:ext cx="3398653" cy="11858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61095" y="4753296"/>
            <a:ext cx="75749" cy="2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609600" y="4435126"/>
            <a:ext cx="227244" cy="2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09600" y="4122044"/>
            <a:ext cx="227244" cy="2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609600" y="3797103"/>
            <a:ext cx="227244" cy="2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300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09600" y="3481648"/>
            <a:ext cx="227244" cy="2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09600" y="3156707"/>
            <a:ext cx="227244" cy="2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500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609600" y="2843624"/>
            <a:ext cx="227244" cy="2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600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609600" y="2516311"/>
            <a:ext cx="227244" cy="2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700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609600" y="2191369"/>
            <a:ext cx="227244" cy="2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800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609600" y="1878286"/>
            <a:ext cx="227244" cy="2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900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07" name="Freeform 35"/>
          <p:cNvSpPr>
            <a:spLocks noEditPoints="1"/>
          </p:cNvSpPr>
          <p:nvPr/>
        </p:nvSpPr>
        <p:spPr bwMode="auto">
          <a:xfrm>
            <a:off x="5601309" y="2280953"/>
            <a:ext cx="2630026" cy="25822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2" y="0"/>
              </a:cxn>
              <a:cxn ang="0">
                <a:pos x="292" y="1089"/>
              </a:cxn>
              <a:cxn ang="0">
                <a:pos x="0" y="1089"/>
              </a:cxn>
              <a:cxn ang="0">
                <a:pos x="0" y="0"/>
              </a:cxn>
              <a:cxn ang="0">
                <a:pos x="722" y="476"/>
              </a:cxn>
              <a:cxn ang="0">
                <a:pos x="1014" y="476"/>
              </a:cxn>
              <a:cxn ang="0">
                <a:pos x="1014" y="1089"/>
              </a:cxn>
              <a:cxn ang="0">
                <a:pos x="722" y="1089"/>
              </a:cxn>
              <a:cxn ang="0">
                <a:pos x="722" y="476"/>
              </a:cxn>
              <a:cxn ang="0">
                <a:pos x="1444" y="756"/>
              </a:cxn>
              <a:cxn ang="0">
                <a:pos x="1737" y="756"/>
              </a:cxn>
              <a:cxn ang="0">
                <a:pos x="1737" y="1089"/>
              </a:cxn>
              <a:cxn ang="0">
                <a:pos x="1444" y="1089"/>
              </a:cxn>
              <a:cxn ang="0">
                <a:pos x="1444" y="756"/>
              </a:cxn>
            </a:cxnLst>
            <a:rect l="0" t="0" r="r" b="b"/>
            <a:pathLst>
              <a:path w="1737" h="1089">
                <a:moveTo>
                  <a:pt x="0" y="0"/>
                </a:moveTo>
                <a:lnTo>
                  <a:pt x="292" y="0"/>
                </a:lnTo>
                <a:lnTo>
                  <a:pt x="292" y="1089"/>
                </a:lnTo>
                <a:lnTo>
                  <a:pt x="0" y="1089"/>
                </a:lnTo>
                <a:lnTo>
                  <a:pt x="0" y="0"/>
                </a:lnTo>
                <a:close/>
                <a:moveTo>
                  <a:pt x="722" y="476"/>
                </a:moveTo>
                <a:lnTo>
                  <a:pt x="1014" y="476"/>
                </a:lnTo>
                <a:lnTo>
                  <a:pt x="1014" y="1089"/>
                </a:lnTo>
                <a:lnTo>
                  <a:pt x="722" y="1089"/>
                </a:lnTo>
                <a:lnTo>
                  <a:pt x="722" y="476"/>
                </a:lnTo>
                <a:close/>
                <a:moveTo>
                  <a:pt x="1444" y="756"/>
                </a:moveTo>
                <a:lnTo>
                  <a:pt x="1737" y="756"/>
                </a:lnTo>
                <a:lnTo>
                  <a:pt x="1737" y="1089"/>
                </a:lnTo>
                <a:lnTo>
                  <a:pt x="1444" y="1089"/>
                </a:lnTo>
                <a:lnTo>
                  <a:pt x="1444" y="756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5271231" y="1967952"/>
            <a:ext cx="7571" cy="2883406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9" name="Freeform 37"/>
          <p:cNvSpPr>
            <a:spLocks noEditPoints="1"/>
          </p:cNvSpPr>
          <p:nvPr/>
        </p:nvSpPr>
        <p:spPr bwMode="auto">
          <a:xfrm>
            <a:off x="5239435" y="1967952"/>
            <a:ext cx="31797" cy="2895262"/>
          </a:xfrm>
          <a:custGeom>
            <a:avLst/>
            <a:gdLst/>
            <a:ahLst/>
            <a:cxnLst>
              <a:cxn ang="0">
                <a:pos x="0" y="1216"/>
              </a:cxn>
              <a:cxn ang="0">
                <a:pos x="21" y="1216"/>
              </a:cxn>
              <a:cxn ang="0">
                <a:pos x="21" y="1221"/>
              </a:cxn>
              <a:cxn ang="0">
                <a:pos x="0" y="1221"/>
              </a:cxn>
              <a:cxn ang="0">
                <a:pos x="0" y="1216"/>
              </a:cxn>
              <a:cxn ang="0">
                <a:pos x="0" y="1063"/>
              </a:cxn>
              <a:cxn ang="0">
                <a:pos x="21" y="1063"/>
              </a:cxn>
              <a:cxn ang="0">
                <a:pos x="21" y="1068"/>
              </a:cxn>
              <a:cxn ang="0">
                <a:pos x="0" y="1068"/>
              </a:cxn>
              <a:cxn ang="0">
                <a:pos x="0" y="1063"/>
              </a:cxn>
              <a:cxn ang="0">
                <a:pos x="0" y="915"/>
              </a:cxn>
              <a:cxn ang="0">
                <a:pos x="21" y="915"/>
              </a:cxn>
              <a:cxn ang="0">
                <a:pos x="21" y="920"/>
              </a:cxn>
              <a:cxn ang="0">
                <a:pos x="0" y="920"/>
              </a:cxn>
              <a:cxn ang="0">
                <a:pos x="0" y="915"/>
              </a:cxn>
              <a:cxn ang="0">
                <a:pos x="0" y="762"/>
              </a:cxn>
              <a:cxn ang="0">
                <a:pos x="21" y="762"/>
              </a:cxn>
              <a:cxn ang="0">
                <a:pos x="21" y="767"/>
              </a:cxn>
              <a:cxn ang="0">
                <a:pos x="0" y="767"/>
              </a:cxn>
              <a:cxn ang="0">
                <a:pos x="0" y="762"/>
              </a:cxn>
              <a:cxn ang="0">
                <a:pos x="0" y="608"/>
              </a:cxn>
              <a:cxn ang="0">
                <a:pos x="21" y="608"/>
              </a:cxn>
              <a:cxn ang="0">
                <a:pos x="21" y="613"/>
              </a:cxn>
              <a:cxn ang="0">
                <a:pos x="0" y="613"/>
              </a:cxn>
              <a:cxn ang="0">
                <a:pos x="0" y="608"/>
              </a:cxn>
              <a:cxn ang="0">
                <a:pos x="0" y="460"/>
              </a:cxn>
              <a:cxn ang="0">
                <a:pos x="21" y="460"/>
              </a:cxn>
              <a:cxn ang="0">
                <a:pos x="21" y="465"/>
              </a:cxn>
              <a:cxn ang="0">
                <a:pos x="0" y="465"/>
              </a:cxn>
              <a:cxn ang="0">
                <a:pos x="0" y="460"/>
              </a:cxn>
              <a:cxn ang="0">
                <a:pos x="0" y="307"/>
              </a:cxn>
              <a:cxn ang="0">
                <a:pos x="21" y="307"/>
              </a:cxn>
              <a:cxn ang="0">
                <a:pos x="21" y="312"/>
              </a:cxn>
              <a:cxn ang="0">
                <a:pos x="0" y="312"/>
              </a:cxn>
              <a:cxn ang="0">
                <a:pos x="0" y="307"/>
              </a:cxn>
              <a:cxn ang="0">
                <a:pos x="0" y="154"/>
              </a:cxn>
              <a:cxn ang="0">
                <a:pos x="21" y="154"/>
              </a:cxn>
              <a:cxn ang="0">
                <a:pos x="21" y="159"/>
              </a:cxn>
              <a:cxn ang="0">
                <a:pos x="0" y="159"/>
              </a:cxn>
              <a:cxn ang="0">
                <a:pos x="0" y="154"/>
              </a:cxn>
              <a:cxn ang="0">
                <a:pos x="0" y="0"/>
              </a:cxn>
              <a:cxn ang="0">
                <a:pos x="21" y="0"/>
              </a:cxn>
              <a:cxn ang="0">
                <a:pos x="21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21" h="1221">
                <a:moveTo>
                  <a:pt x="0" y="1216"/>
                </a:moveTo>
                <a:lnTo>
                  <a:pt x="21" y="1216"/>
                </a:lnTo>
                <a:lnTo>
                  <a:pt x="21" y="1221"/>
                </a:lnTo>
                <a:lnTo>
                  <a:pt x="0" y="1221"/>
                </a:lnTo>
                <a:lnTo>
                  <a:pt x="0" y="1216"/>
                </a:lnTo>
                <a:close/>
                <a:moveTo>
                  <a:pt x="0" y="1063"/>
                </a:moveTo>
                <a:lnTo>
                  <a:pt x="21" y="1063"/>
                </a:lnTo>
                <a:lnTo>
                  <a:pt x="21" y="1068"/>
                </a:lnTo>
                <a:lnTo>
                  <a:pt x="0" y="1068"/>
                </a:lnTo>
                <a:lnTo>
                  <a:pt x="0" y="1063"/>
                </a:lnTo>
                <a:close/>
                <a:moveTo>
                  <a:pt x="0" y="915"/>
                </a:moveTo>
                <a:lnTo>
                  <a:pt x="21" y="915"/>
                </a:lnTo>
                <a:lnTo>
                  <a:pt x="21" y="920"/>
                </a:lnTo>
                <a:lnTo>
                  <a:pt x="0" y="920"/>
                </a:lnTo>
                <a:lnTo>
                  <a:pt x="0" y="915"/>
                </a:lnTo>
                <a:close/>
                <a:moveTo>
                  <a:pt x="0" y="762"/>
                </a:moveTo>
                <a:lnTo>
                  <a:pt x="21" y="762"/>
                </a:lnTo>
                <a:lnTo>
                  <a:pt x="21" y="767"/>
                </a:lnTo>
                <a:lnTo>
                  <a:pt x="0" y="767"/>
                </a:lnTo>
                <a:lnTo>
                  <a:pt x="0" y="762"/>
                </a:lnTo>
                <a:close/>
                <a:moveTo>
                  <a:pt x="0" y="608"/>
                </a:moveTo>
                <a:lnTo>
                  <a:pt x="21" y="608"/>
                </a:lnTo>
                <a:lnTo>
                  <a:pt x="21" y="613"/>
                </a:lnTo>
                <a:lnTo>
                  <a:pt x="0" y="613"/>
                </a:lnTo>
                <a:lnTo>
                  <a:pt x="0" y="608"/>
                </a:lnTo>
                <a:close/>
                <a:moveTo>
                  <a:pt x="0" y="460"/>
                </a:moveTo>
                <a:lnTo>
                  <a:pt x="21" y="460"/>
                </a:lnTo>
                <a:lnTo>
                  <a:pt x="21" y="465"/>
                </a:lnTo>
                <a:lnTo>
                  <a:pt x="0" y="465"/>
                </a:lnTo>
                <a:lnTo>
                  <a:pt x="0" y="460"/>
                </a:lnTo>
                <a:close/>
                <a:moveTo>
                  <a:pt x="0" y="307"/>
                </a:moveTo>
                <a:lnTo>
                  <a:pt x="21" y="307"/>
                </a:lnTo>
                <a:lnTo>
                  <a:pt x="21" y="312"/>
                </a:lnTo>
                <a:lnTo>
                  <a:pt x="0" y="312"/>
                </a:lnTo>
                <a:lnTo>
                  <a:pt x="0" y="307"/>
                </a:lnTo>
                <a:close/>
                <a:moveTo>
                  <a:pt x="0" y="154"/>
                </a:moveTo>
                <a:lnTo>
                  <a:pt x="21" y="154"/>
                </a:lnTo>
                <a:lnTo>
                  <a:pt x="21" y="159"/>
                </a:lnTo>
                <a:lnTo>
                  <a:pt x="0" y="159"/>
                </a:lnTo>
                <a:lnTo>
                  <a:pt x="0" y="154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93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5271231" y="4851358"/>
            <a:ext cx="3281098" cy="11857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5119443" y="4779441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4962349" y="4414272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4962349" y="4051475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4962349" y="3700534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600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4962349" y="3337738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800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4845330" y="2972570"/>
            <a:ext cx="3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1,000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4845330" y="2609772"/>
            <a:ext cx="3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1,200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845330" y="2258831"/>
            <a:ext cx="3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1,400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4845330" y="1896035"/>
            <a:ext cx="3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1,600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Rectangle 23"/>
          <p:cNvSpPr>
            <a:spLocks noChangeArrowheads="1"/>
          </p:cNvSpPr>
          <p:nvPr/>
        </p:nvSpPr>
        <p:spPr bwMode="auto">
          <a:xfrm rot="3136105">
            <a:off x="5479494" y="5613546"/>
            <a:ext cx="16532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err="1" smtClean="0">
                <a:solidFill>
                  <a:srgbClr val="000000"/>
                </a:solidFill>
                <a:latin typeface="+mn-lt"/>
              </a:rPr>
              <a:t>Universidade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de Sao Paulo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4" name="Rectangle 23"/>
          <p:cNvSpPr>
            <a:spLocks noChangeArrowheads="1"/>
          </p:cNvSpPr>
          <p:nvPr/>
        </p:nvSpPr>
        <p:spPr bwMode="auto">
          <a:xfrm rot="3136105">
            <a:off x="6549853" y="5688346"/>
            <a:ext cx="1933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Universidade Estadual Paulista </a:t>
            </a:r>
            <a:br>
              <a:rPr lang="pt-BR" sz="1200" dirty="0" smtClean="0">
                <a:solidFill>
                  <a:srgbClr val="000000"/>
                </a:solidFill>
                <a:latin typeface="+mn-lt"/>
              </a:rPr>
            </a:br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Julio de Mesquita Filho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5" name="Rectangle 23"/>
          <p:cNvSpPr>
            <a:spLocks noChangeArrowheads="1"/>
          </p:cNvSpPr>
          <p:nvPr/>
        </p:nvSpPr>
        <p:spPr bwMode="auto">
          <a:xfrm rot="3136105">
            <a:off x="7750580" y="5483166"/>
            <a:ext cx="1414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err="1" smtClean="0">
                <a:solidFill>
                  <a:srgbClr val="000000"/>
                </a:solidFill>
                <a:latin typeface="+mn-lt"/>
              </a:rPr>
              <a:t>Universidade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</a:rPr>
              <a:t>Estadual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</a:t>
            </a:r>
            <a:br>
              <a:rPr lang="en-US" sz="120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de Campinas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249555" y="6305804"/>
            <a:ext cx="7610475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marL="88900" indent="-88900">
              <a:buClr>
                <a:srgbClr val="000000"/>
              </a:buClr>
            </a:pP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Note: Numbers of papers and citations from each institution within areas of Turkey’s global research competencies.</a:t>
            </a:r>
          </a:p>
          <a:p>
            <a:pPr marL="88900" indent="-88900">
              <a:buClr>
                <a:srgbClr val="000000"/>
              </a:buClr>
            </a:pP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Source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: </a:t>
            </a:r>
            <a:r>
              <a:rPr lang="en-US" altLang="ja-JP" sz="1200" dirty="0" err="1">
                <a:solidFill>
                  <a:srgbClr val="000000"/>
                </a:solidFill>
                <a:ea typeface="ＭＳ Ｐゴシック" charset="-128"/>
              </a:rPr>
              <a:t>SciVal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 Spotlight </a:t>
            </a: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 (Turkey Map) (May 2011)</a:t>
            </a:r>
            <a:endParaRPr lang="ja-JP" altLang="en-US" sz="12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/>
          <p:cNvGrpSpPr/>
          <p:nvPr/>
        </p:nvGrpSpPr>
        <p:grpSpPr>
          <a:xfrm>
            <a:off x="5331758" y="1981589"/>
            <a:ext cx="3168000" cy="2304000"/>
            <a:chOff x="5331758" y="1981590"/>
            <a:chExt cx="3168000" cy="1655895"/>
          </a:xfrm>
        </p:grpSpPr>
        <p:cxnSp>
          <p:nvCxnSpPr>
            <p:cNvPr id="36" name="直線コネクタ 35"/>
            <p:cNvCxnSpPr/>
            <p:nvPr/>
          </p:nvCxnSpPr>
          <p:spPr bwMode="auto">
            <a:xfrm>
              <a:off x="5331758" y="1981590"/>
              <a:ext cx="3168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直線コネクタ 36"/>
            <p:cNvCxnSpPr/>
            <p:nvPr/>
          </p:nvCxnSpPr>
          <p:spPr bwMode="auto">
            <a:xfrm>
              <a:off x="5331758" y="3222888"/>
              <a:ext cx="3168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線コネクタ 37"/>
            <p:cNvCxnSpPr/>
            <p:nvPr/>
          </p:nvCxnSpPr>
          <p:spPr bwMode="auto">
            <a:xfrm>
              <a:off x="5331758" y="2809122"/>
              <a:ext cx="3168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直線コネクタ 39"/>
            <p:cNvCxnSpPr/>
            <p:nvPr/>
          </p:nvCxnSpPr>
          <p:spPr bwMode="auto">
            <a:xfrm>
              <a:off x="5331758" y="3636654"/>
              <a:ext cx="3168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直線コネクタ 40"/>
            <p:cNvCxnSpPr/>
            <p:nvPr/>
          </p:nvCxnSpPr>
          <p:spPr bwMode="auto">
            <a:xfrm>
              <a:off x="5331758" y="2395356"/>
              <a:ext cx="3168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" name="グループ化 50"/>
          <p:cNvGrpSpPr/>
          <p:nvPr/>
        </p:nvGrpSpPr>
        <p:grpSpPr>
          <a:xfrm>
            <a:off x="936542" y="1957206"/>
            <a:ext cx="3312000" cy="2412000"/>
            <a:chOff x="936542" y="1948062"/>
            <a:chExt cx="3312000" cy="2412000"/>
          </a:xfrm>
        </p:grpSpPr>
        <p:cxnSp>
          <p:nvCxnSpPr>
            <p:cNvPr id="44" name="直線コネクタ 43"/>
            <p:cNvCxnSpPr/>
            <p:nvPr/>
          </p:nvCxnSpPr>
          <p:spPr bwMode="auto">
            <a:xfrm>
              <a:off x="936542" y="1948062"/>
              <a:ext cx="3312000" cy="97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線コネクタ 44"/>
            <p:cNvCxnSpPr/>
            <p:nvPr/>
          </p:nvCxnSpPr>
          <p:spPr bwMode="auto">
            <a:xfrm>
              <a:off x="936542" y="3394677"/>
              <a:ext cx="3312000" cy="97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936542" y="2912472"/>
              <a:ext cx="3312000" cy="97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直線コネクタ 46"/>
            <p:cNvCxnSpPr/>
            <p:nvPr/>
          </p:nvCxnSpPr>
          <p:spPr bwMode="auto">
            <a:xfrm>
              <a:off x="936542" y="4359089"/>
              <a:ext cx="3312000" cy="97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直線コネクタ 47"/>
            <p:cNvCxnSpPr/>
            <p:nvPr/>
          </p:nvCxnSpPr>
          <p:spPr bwMode="auto">
            <a:xfrm>
              <a:off x="936542" y="3876882"/>
              <a:ext cx="3312000" cy="97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直線コネクタ 48"/>
            <p:cNvCxnSpPr/>
            <p:nvPr/>
          </p:nvCxnSpPr>
          <p:spPr bwMode="auto">
            <a:xfrm>
              <a:off x="936542" y="2430267"/>
              <a:ext cx="3312000" cy="973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507" name="タイトル 1"/>
          <p:cNvSpPr>
            <a:spLocks noGrp="1"/>
          </p:cNvSpPr>
          <p:nvPr>
            <p:ph type="title"/>
          </p:nvPr>
        </p:nvSpPr>
        <p:spPr>
          <a:xfrm>
            <a:off x="374650" y="0"/>
            <a:ext cx="8769350" cy="836613"/>
          </a:xfrm>
        </p:spPr>
        <p:txBody>
          <a:bodyPr/>
          <a:lstStyle/>
          <a:p>
            <a:r>
              <a:rPr lang="en-US" altLang="ja-JP" sz="2600" dirty="0" smtClean="0">
                <a:latin typeface="Arial" charset="0"/>
                <a:ea typeface="ＭＳ Ｐゴシック" charset="-128"/>
                <a:cs typeface="Arial" charset="0"/>
              </a:rPr>
              <a:t>Collaboration targets? – </a:t>
            </a:r>
            <a:r>
              <a:rPr lang="en-US" altLang="ja-JP" sz="2600" u="sng" dirty="0" smtClean="0">
                <a:latin typeface="Arial" charset="0"/>
                <a:ea typeface="ＭＳ Ｐゴシック" charset="-128"/>
                <a:cs typeface="Arial" charset="0"/>
              </a:rPr>
              <a:t>Indian</a:t>
            </a:r>
            <a:r>
              <a:rPr lang="en-US" altLang="ja-JP" sz="2600" dirty="0" smtClean="0">
                <a:latin typeface="Arial" charset="0"/>
                <a:ea typeface="ＭＳ Ｐゴシック" charset="-128"/>
                <a:cs typeface="Arial" charset="0"/>
              </a:rPr>
              <a:t> Institutions actively conducting research in Turkey’s strength areas</a:t>
            </a:r>
            <a:endParaRPr kumimoji="1" lang="ja-JP" altLang="en-US" sz="2600" dirty="0" smtClean="0">
              <a:ea typeface="ＭＳ Ｐゴシック" charset="-128"/>
              <a:cs typeface="Arial" charset="0"/>
            </a:endParaRPr>
          </a:p>
        </p:txBody>
      </p:sp>
      <p:sp>
        <p:nvSpPr>
          <p:cNvPr id="21508" name="スライド番号プレースホルダ 45"/>
          <p:cNvSpPr txBox="1">
            <a:spLocks noGrp="1"/>
          </p:cNvSpPr>
          <p:nvPr/>
        </p:nvSpPr>
        <p:spPr bwMode="auto">
          <a:xfrm>
            <a:off x="8653463" y="6548438"/>
            <a:ext cx="515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  <a:buClr>
                <a:srgbClr val="000000"/>
              </a:buClr>
            </a:pPr>
            <a:fld id="{CF20DD8D-818B-45A0-B8ED-A23407BAADB4}" type="slidenum">
              <a:rPr lang="ja-JP" altLang="en-US" sz="1100">
                <a:solidFill>
                  <a:srgbClr val="383838"/>
                </a:solidFill>
                <a:ea typeface="ＭＳ Ｐゴシック" charset="-128"/>
              </a:rPr>
              <a:pPr algn="r">
                <a:lnSpc>
                  <a:spcPct val="130000"/>
                </a:lnSpc>
                <a:buClr>
                  <a:srgbClr val="000000"/>
                </a:buClr>
              </a:pPr>
              <a:t>24</a:t>
            </a:fld>
            <a:endParaRPr lang="en-US" altLang="ja-JP" sz="1100">
              <a:solidFill>
                <a:srgbClr val="383838"/>
              </a:solidFill>
              <a:ea typeface="ＭＳ Ｐゴシック" charset="-128"/>
            </a:endParaRP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50862" y="925513"/>
            <a:ext cx="37496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ja-JP" sz="2000" b="1" dirty="0" smtClean="0">
                <a:latin typeface="Arial" charset="0"/>
                <a:ea typeface="ＭＳ Ｐゴシック" charset="-128"/>
                <a:cs typeface="Arial" charset="0"/>
              </a:rPr>
              <a:t># of Papers</a:t>
            </a:r>
            <a:endParaRPr lang="ja-JP" altLang="en-US" sz="20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006163" y="912813"/>
            <a:ext cx="35464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ja-JP" sz="2000" b="1" dirty="0" smtClean="0">
                <a:latin typeface="Arial" charset="0"/>
                <a:ea typeface="ＭＳ Ｐゴシック" charset="-128"/>
                <a:cs typeface="Arial" charset="0"/>
              </a:rPr>
              <a:t>Total Citations</a:t>
            </a:r>
            <a:endParaRPr lang="ja-JP" altLang="en-US" sz="20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 rot="3136105">
            <a:off x="1215470" y="5454958"/>
            <a:ext cx="12943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University of Madras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8" name="Rectangle 23"/>
          <p:cNvSpPr>
            <a:spLocks noChangeArrowheads="1"/>
          </p:cNvSpPr>
          <p:nvPr/>
        </p:nvSpPr>
        <p:spPr bwMode="auto">
          <a:xfrm rot="3136105">
            <a:off x="2392170" y="5332591"/>
            <a:ext cx="9849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Anna University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 rot="3136105">
            <a:off x="3402846" y="5575499"/>
            <a:ext cx="15992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Aligarh Muslim University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3" name="Rectangle 23"/>
          <p:cNvSpPr>
            <a:spLocks noChangeArrowheads="1"/>
          </p:cNvSpPr>
          <p:nvPr/>
        </p:nvSpPr>
        <p:spPr bwMode="auto">
          <a:xfrm rot="3136105">
            <a:off x="5638846" y="5332591"/>
            <a:ext cx="9849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Anna University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4" name="Rectangle 23"/>
          <p:cNvSpPr>
            <a:spLocks noChangeArrowheads="1"/>
          </p:cNvSpPr>
          <p:nvPr/>
        </p:nvSpPr>
        <p:spPr bwMode="auto">
          <a:xfrm rot="3136105">
            <a:off x="6548648" y="5644645"/>
            <a:ext cx="17740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z="1200" dirty="0" smtClean="0">
                <a:solidFill>
                  <a:srgbClr val="000000"/>
                </a:solidFill>
                <a:latin typeface="+mn-lt"/>
              </a:rPr>
              <a:t>CSIR - Chemistry and Physics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5" name="Rectangle 23"/>
          <p:cNvSpPr>
            <a:spLocks noChangeArrowheads="1"/>
          </p:cNvSpPr>
          <p:nvPr/>
        </p:nvSpPr>
        <p:spPr bwMode="auto">
          <a:xfrm rot="3136105">
            <a:off x="7756684" y="5454958"/>
            <a:ext cx="12943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University of Madras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05" name="Freeform 9"/>
          <p:cNvSpPr>
            <a:spLocks noEditPoints="1"/>
          </p:cNvSpPr>
          <p:nvPr/>
        </p:nvSpPr>
        <p:spPr bwMode="auto">
          <a:xfrm>
            <a:off x="1283949" y="2378614"/>
            <a:ext cx="2653596" cy="24802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7" y="0"/>
              </a:cxn>
              <a:cxn ang="0">
                <a:pos x="297" y="1046"/>
              </a:cxn>
              <a:cxn ang="0">
                <a:pos x="0" y="1046"/>
              </a:cxn>
              <a:cxn ang="0">
                <a:pos x="0" y="0"/>
              </a:cxn>
              <a:cxn ang="0">
                <a:pos x="738" y="0"/>
              </a:cxn>
              <a:cxn ang="0">
                <a:pos x="1036" y="0"/>
              </a:cxn>
              <a:cxn ang="0">
                <a:pos x="1036" y="1046"/>
              </a:cxn>
              <a:cxn ang="0">
                <a:pos x="738" y="1046"/>
              </a:cxn>
              <a:cxn ang="0">
                <a:pos x="738" y="0"/>
              </a:cxn>
              <a:cxn ang="0">
                <a:pos x="1482" y="121"/>
              </a:cxn>
              <a:cxn ang="0">
                <a:pos x="1779" y="121"/>
              </a:cxn>
              <a:cxn ang="0">
                <a:pos x="1779" y="1046"/>
              </a:cxn>
              <a:cxn ang="0">
                <a:pos x="1482" y="1046"/>
              </a:cxn>
              <a:cxn ang="0">
                <a:pos x="1482" y="121"/>
              </a:cxn>
            </a:cxnLst>
            <a:rect l="0" t="0" r="r" b="b"/>
            <a:pathLst>
              <a:path w="1779" h="1046">
                <a:moveTo>
                  <a:pt x="0" y="0"/>
                </a:moveTo>
                <a:lnTo>
                  <a:pt x="297" y="0"/>
                </a:lnTo>
                <a:lnTo>
                  <a:pt x="297" y="1046"/>
                </a:lnTo>
                <a:lnTo>
                  <a:pt x="0" y="1046"/>
                </a:lnTo>
                <a:lnTo>
                  <a:pt x="0" y="0"/>
                </a:lnTo>
                <a:close/>
                <a:moveTo>
                  <a:pt x="738" y="0"/>
                </a:moveTo>
                <a:lnTo>
                  <a:pt x="1036" y="0"/>
                </a:lnTo>
                <a:lnTo>
                  <a:pt x="1036" y="1046"/>
                </a:lnTo>
                <a:lnTo>
                  <a:pt x="738" y="1046"/>
                </a:lnTo>
                <a:lnTo>
                  <a:pt x="738" y="0"/>
                </a:lnTo>
                <a:close/>
                <a:moveTo>
                  <a:pt x="1482" y="121"/>
                </a:moveTo>
                <a:lnTo>
                  <a:pt x="1779" y="121"/>
                </a:lnTo>
                <a:lnTo>
                  <a:pt x="1779" y="1046"/>
                </a:lnTo>
                <a:lnTo>
                  <a:pt x="1482" y="1046"/>
                </a:lnTo>
                <a:lnTo>
                  <a:pt x="1482" y="121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951317" y="1963649"/>
            <a:ext cx="7459" cy="2883406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107" name="Freeform 11"/>
          <p:cNvSpPr>
            <a:spLocks noEditPoints="1"/>
          </p:cNvSpPr>
          <p:nvPr/>
        </p:nvSpPr>
        <p:spPr bwMode="auto">
          <a:xfrm>
            <a:off x="919993" y="1963649"/>
            <a:ext cx="31325" cy="2895261"/>
          </a:xfrm>
          <a:custGeom>
            <a:avLst/>
            <a:gdLst/>
            <a:ahLst/>
            <a:cxnLst>
              <a:cxn ang="0">
                <a:pos x="0" y="1216"/>
              </a:cxn>
              <a:cxn ang="0">
                <a:pos x="21" y="1216"/>
              </a:cxn>
              <a:cxn ang="0">
                <a:pos x="21" y="1221"/>
              </a:cxn>
              <a:cxn ang="0">
                <a:pos x="0" y="1221"/>
              </a:cxn>
              <a:cxn ang="0">
                <a:pos x="0" y="1216"/>
              </a:cxn>
              <a:cxn ang="0">
                <a:pos x="0" y="1015"/>
              </a:cxn>
              <a:cxn ang="0">
                <a:pos x="21" y="1015"/>
              </a:cxn>
              <a:cxn ang="0">
                <a:pos x="21" y="1021"/>
              </a:cxn>
              <a:cxn ang="0">
                <a:pos x="0" y="1021"/>
              </a:cxn>
              <a:cxn ang="0">
                <a:pos x="0" y="1015"/>
              </a:cxn>
              <a:cxn ang="0">
                <a:pos x="0" y="814"/>
              </a:cxn>
              <a:cxn ang="0">
                <a:pos x="21" y="814"/>
              </a:cxn>
              <a:cxn ang="0">
                <a:pos x="21" y="820"/>
              </a:cxn>
              <a:cxn ang="0">
                <a:pos x="0" y="820"/>
              </a:cxn>
              <a:cxn ang="0">
                <a:pos x="0" y="814"/>
              </a:cxn>
              <a:cxn ang="0">
                <a:pos x="0" y="608"/>
              </a:cxn>
              <a:cxn ang="0">
                <a:pos x="21" y="608"/>
              </a:cxn>
              <a:cxn ang="0">
                <a:pos x="21" y="613"/>
              </a:cxn>
              <a:cxn ang="0">
                <a:pos x="0" y="613"/>
              </a:cxn>
              <a:cxn ang="0">
                <a:pos x="0" y="608"/>
              </a:cxn>
              <a:cxn ang="0">
                <a:pos x="0" y="407"/>
              </a:cxn>
              <a:cxn ang="0">
                <a:pos x="21" y="407"/>
              </a:cxn>
              <a:cxn ang="0">
                <a:pos x="21" y="413"/>
              </a:cxn>
              <a:cxn ang="0">
                <a:pos x="0" y="413"/>
              </a:cxn>
              <a:cxn ang="0">
                <a:pos x="0" y="407"/>
              </a:cxn>
              <a:cxn ang="0">
                <a:pos x="0" y="206"/>
              </a:cxn>
              <a:cxn ang="0">
                <a:pos x="21" y="206"/>
              </a:cxn>
              <a:cxn ang="0">
                <a:pos x="21" y="212"/>
              </a:cxn>
              <a:cxn ang="0">
                <a:pos x="0" y="212"/>
              </a:cxn>
              <a:cxn ang="0">
                <a:pos x="0" y="206"/>
              </a:cxn>
              <a:cxn ang="0">
                <a:pos x="0" y="0"/>
              </a:cxn>
              <a:cxn ang="0">
                <a:pos x="21" y="0"/>
              </a:cxn>
              <a:cxn ang="0">
                <a:pos x="21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21" h="1221">
                <a:moveTo>
                  <a:pt x="0" y="1216"/>
                </a:moveTo>
                <a:lnTo>
                  <a:pt x="21" y="1216"/>
                </a:lnTo>
                <a:lnTo>
                  <a:pt x="21" y="1221"/>
                </a:lnTo>
                <a:lnTo>
                  <a:pt x="0" y="1221"/>
                </a:lnTo>
                <a:lnTo>
                  <a:pt x="0" y="1216"/>
                </a:lnTo>
                <a:close/>
                <a:moveTo>
                  <a:pt x="0" y="1015"/>
                </a:moveTo>
                <a:lnTo>
                  <a:pt x="21" y="1015"/>
                </a:lnTo>
                <a:lnTo>
                  <a:pt x="21" y="1021"/>
                </a:lnTo>
                <a:lnTo>
                  <a:pt x="0" y="1021"/>
                </a:lnTo>
                <a:lnTo>
                  <a:pt x="0" y="1015"/>
                </a:lnTo>
                <a:close/>
                <a:moveTo>
                  <a:pt x="0" y="814"/>
                </a:moveTo>
                <a:lnTo>
                  <a:pt x="21" y="814"/>
                </a:lnTo>
                <a:lnTo>
                  <a:pt x="21" y="820"/>
                </a:lnTo>
                <a:lnTo>
                  <a:pt x="0" y="820"/>
                </a:lnTo>
                <a:lnTo>
                  <a:pt x="0" y="814"/>
                </a:lnTo>
                <a:close/>
                <a:moveTo>
                  <a:pt x="0" y="608"/>
                </a:moveTo>
                <a:lnTo>
                  <a:pt x="21" y="608"/>
                </a:lnTo>
                <a:lnTo>
                  <a:pt x="21" y="613"/>
                </a:lnTo>
                <a:lnTo>
                  <a:pt x="0" y="613"/>
                </a:lnTo>
                <a:lnTo>
                  <a:pt x="0" y="608"/>
                </a:lnTo>
                <a:close/>
                <a:moveTo>
                  <a:pt x="0" y="407"/>
                </a:moveTo>
                <a:lnTo>
                  <a:pt x="21" y="407"/>
                </a:lnTo>
                <a:lnTo>
                  <a:pt x="21" y="413"/>
                </a:lnTo>
                <a:lnTo>
                  <a:pt x="0" y="413"/>
                </a:lnTo>
                <a:lnTo>
                  <a:pt x="0" y="407"/>
                </a:lnTo>
                <a:close/>
                <a:moveTo>
                  <a:pt x="0" y="206"/>
                </a:moveTo>
                <a:lnTo>
                  <a:pt x="21" y="206"/>
                </a:lnTo>
                <a:lnTo>
                  <a:pt x="21" y="212"/>
                </a:lnTo>
                <a:lnTo>
                  <a:pt x="0" y="212"/>
                </a:lnTo>
                <a:lnTo>
                  <a:pt x="0" y="206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93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951317" y="4847055"/>
            <a:ext cx="3311401" cy="11855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53248" y="4775138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74702" y="4298523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74702" y="3810051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74702" y="3333435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60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674702" y="2856820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80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596154" y="2368348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596154" y="1891732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120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28" name="Freeform 32"/>
          <p:cNvSpPr>
            <a:spLocks noEditPoints="1"/>
          </p:cNvSpPr>
          <p:nvPr/>
        </p:nvSpPr>
        <p:spPr bwMode="auto">
          <a:xfrm>
            <a:off x="5609743" y="2224972"/>
            <a:ext cx="2633341" cy="263857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7" y="0"/>
              </a:cxn>
              <a:cxn ang="0">
                <a:pos x="297" y="1115"/>
              </a:cxn>
              <a:cxn ang="0">
                <a:pos x="0" y="1115"/>
              </a:cxn>
              <a:cxn ang="0">
                <a:pos x="0" y="0"/>
              </a:cxn>
              <a:cxn ang="0">
                <a:pos x="738" y="497"/>
              </a:cxn>
              <a:cxn ang="0">
                <a:pos x="1036" y="497"/>
              </a:cxn>
              <a:cxn ang="0">
                <a:pos x="1036" y="1115"/>
              </a:cxn>
              <a:cxn ang="0">
                <a:pos x="738" y="1115"/>
              </a:cxn>
              <a:cxn ang="0">
                <a:pos x="738" y="497"/>
              </a:cxn>
              <a:cxn ang="0">
                <a:pos x="1482" y="555"/>
              </a:cxn>
              <a:cxn ang="0">
                <a:pos x="1779" y="555"/>
              </a:cxn>
              <a:cxn ang="0">
                <a:pos x="1779" y="1115"/>
              </a:cxn>
              <a:cxn ang="0">
                <a:pos x="1482" y="1115"/>
              </a:cxn>
              <a:cxn ang="0">
                <a:pos x="1482" y="555"/>
              </a:cxn>
            </a:cxnLst>
            <a:rect l="0" t="0" r="r" b="b"/>
            <a:pathLst>
              <a:path w="1779" h="1115">
                <a:moveTo>
                  <a:pt x="0" y="0"/>
                </a:moveTo>
                <a:lnTo>
                  <a:pt x="297" y="0"/>
                </a:lnTo>
                <a:lnTo>
                  <a:pt x="297" y="1115"/>
                </a:lnTo>
                <a:lnTo>
                  <a:pt x="0" y="1115"/>
                </a:lnTo>
                <a:lnTo>
                  <a:pt x="0" y="0"/>
                </a:lnTo>
                <a:close/>
                <a:moveTo>
                  <a:pt x="738" y="497"/>
                </a:moveTo>
                <a:lnTo>
                  <a:pt x="1036" y="497"/>
                </a:lnTo>
                <a:lnTo>
                  <a:pt x="1036" y="1115"/>
                </a:lnTo>
                <a:lnTo>
                  <a:pt x="738" y="1115"/>
                </a:lnTo>
                <a:lnTo>
                  <a:pt x="738" y="497"/>
                </a:lnTo>
                <a:close/>
                <a:moveTo>
                  <a:pt x="1482" y="555"/>
                </a:moveTo>
                <a:lnTo>
                  <a:pt x="1779" y="555"/>
                </a:lnTo>
                <a:lnTo>
                  <a:pt x="1779" y="1115"/>
                </a:lnTo>
                <a:lnTo>
                  <a:pt x="1482" y="1115"/>
                </a:lnTo>
                <a:lnTo>
                  <a:pt x="1482" y="555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5279651" y="1974130"/>
            <a:ext cx="7402" cy="2877588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130" name="Freeform 34"/>
          <p:cNvSpPr>
            <a:spLocks noEditPoints="1"/>
          </p:cNvSpPr>
          <p:nvPr/>
        </p:nvSpPr>
        <p:spPr bwMode="auto">
          <a:xfrm>
            <a:off x="5248565" y="1974130"/>
            <a:ext cx="31085" cy="2889420"/>
          </a:xfrm>
          <a:custGeom>
            <a:avLst/>
            <a:gdLst/>
            <a:ahLst/>
            <a:cxnLst>
              <a:cxn ang="0">
                <a:pos x="0" y="1216"/>
              </a:cxn>
              <a:cxn ang="0">
                <a:pos x="21" y="1216"/>
              </a:cxn>
              <a:cxn ang="0">
                <a:pos x="21" y="1221"/>
              </a:cxn>
              <a:cxn ang="0">
                <a:pos x="0" y="1221"/>
              </a:cxn>
              <a:cxn ang="0">
                <a:pos x="0" y="1216"/>
              </a:cxn>
              <a:cxn ang="0">
                <a:pos x="0" y="973"/>
              </a:cxn>
              <a:cxn ang="0">
                <a:pos x="21" y="973"/>
              </a:cxn>
              <a:cxn ang="0">
                <a:pos x="21" y="978"/>
              </a:cxn>
              <a:cxn ang="0">
                <a:pos x="0" y="978"/>
              </a:cxn>
              <a:cxn ang="0">
                <a:pos x="0" y="973"/>
              </a:cxn>
              <a:cxn ang="0">
                <a:pos x="0" y="730"/>
              </a:cxn>
              <a:cxn ang="0">
                <a:pos x="21" y="730"/>
              </a:cxn>
              <a:cxn ang="0">
                <a:pos x="21" y="735"/>
              </a:cxn>
              <a:cxn ang="0">
                <a:pos x="0" y="735"/>
              </a:cxn>
              <a:cxn ang="0">
                <a:pos x="0" y="730"/>
              </a:cxn>
              <a:cxn ang="0">
                <a:pos x="0" y="487"/>
              </a:cxn>
              <a:cxn ang="0">
                <a:pos x="21" y="487"/>
              </a:cxn>
              <a:cxn ang="0">
                <a:pos x="21" y="492"/>
              </a:cxn>
              <a:cxn ang="0">
                <a:pos x="0" y="492"/>
              </a:cxn>
              <a:cxn ang="0">
                <a:pos x="0" y="487"/>
              </a:cxn>
              <a:cxn ang="0">
                <a:pos x="0" y="243"/>
              </a:cxn>
              <a:cxn ang="0">
                <a:pos x="21" y="243"/>
              </a:cxn>
              <a:cxn ang="0">
                <a:pos x="21" y="249"/>
              </a:cxn>
              <a:cxn ang="0">
                <a:pos x="0" y="249"/>
              </a:cxn>
              <a:cxn ang="0">
                <a:pos x="0" y="243"/>
              </a:cxn>
              <a:cxn ang="0">
                <a:pos x="0" y="0"/>
              </a:cxn>
              <a:cxn ang="0">
                <a:pos x="21" y="0"/>
              </a:cxn>
              <a:cxn ang="0">
                <a:pos x="21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21" h="1221">
                <a:moveTo>
                  <a:pt x="0" y="1216"/>
                </a:moveTo>
                <a:lnTo>
                  <a:pt x="21" y="1216"/>
                </a:lnTo>
                <a:lnTo>
                  <a:pt x="21" y="1221"/>
                </a:lnTo>
                <a:lnTo>
                  <a:pt x="0" y="1221"/>
                </a:lnTo>
                <a:lnTo>
                  <a:pt x="0" y="1216"/>
                </a:lnTo>
                <a:close/>
                <a:moveTo>
                  <a:pt x="0" y="973"/>
                </a:moveTo>
                <a:lnTo>
                  <a:pt x="21" y="973"/>
                </a:lnTo>
                <a:lnTo>
                  <a:pt x="21" y="978"/>
                </a:lnTo>
                <a:lnTo>
                  <a:pt x="0" y="978"/>
                </a:lnTo>
                <a:lnTo>
                  <a:pt x="0" y="973"/>
                </a:lnTo>
                <a:close/>
                <a:moveTo>
                  <a:pt x="0" y="730"/>
                </a:moveTo>
                <a:lnTo>
                  <a:pt x="21" y="730"/>
                </a:lnTo>
                <a:lnTo>
                  <a:pt x="21" y="735"/>
                </a:lnTo>
                <a:lnTo>
                  <a:pt x="0" y="735"/>
                </a:lnTo>
                <a:lnTo>
                  <a:pt x="0" y="730"/>
                </a:lnTo>
                <a:close/>
                <a:moveTo>
                  <a:pt x="0" y="487"/>
                </a:moveTo>
                <a:lnTo>
                  <a:pt x="21" y="487"/>
                </a:lnTo>
                <a:lnTo>
                  <a:pt x="21" y="492"/>
                </a:lnTo>
                <a:lnTo>
                  <a:pt x="0" y="492"/>
                </a:lnTo>
                <a:lnTo>
                  <a:pt x="0" y="487"/>
                </a:lnTo>
                <a:close/>
                <a:moveTo>
                  <a:pt x="0" y="243"/>
                </a:moveTo>
                <a:lnTo>
                  <a:pt x="21" y="243"/>
                </a:lnTo>
                <a:lnTo>
                  <a:pt x="21" y="249"/>
                </a:lnTo>
                <a:lnTo>
                  <a:pt x="0" y="249"/>
                </a:lnTo>
                <a:lnTo>
                  <a:pt x="0" y="243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93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5279651" y="4851718"/>
            <a:ext cx="3286125" cy="11831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5097021" y="476652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4939927" y="4189115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4939927" y="3614072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4939927" y="3039027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300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4939927" y="2463983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4939927" y="1888938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500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249555" y="6305804"/>
            <a:ext cx="7610475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marL="88900" indent="-88900">
              <a:buClr>
                <a:srgbClr val="000000"/>
              </a:buClr>
            </a:pP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Note: Numbers of papers and citations from each institution within areas of Turkey’s global research competencies.</a:t>
            </a:r>
          </a:p>
          <a:p>
            <a:pPr marL="88900" indent="-88900">
              <a:buClr>
                <a:srgbClr val="000000"/>
              </a:buClr>
            </a:pP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Source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: </a:t>
            </a:r>
            <a:r>
              <a:rPr lang="en-US" altLang="ja-JP" sz="1200" dirty="0" err="1">
                <a:solidFill>
                  <a:srgbClr val="000000"/>
                </a:solidFill>
                <a:ea typeface="ＭＳ Ｐゴシック" charset="-128"/>
              </a:rPr>
              <a:t>SciVal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 Spotlight </a:t>
            </a: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 (Turkey Map) (May 2011)</a:t>
            </a:r>
            <a:endParaRPr lang="ja-JP" altLang="en-US" sz="12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グループ化 118"/>
          <p:cNvGrpSpPr/>
          <p:nvPr/>
        </p:nvGrpSpPr>
        <p:grpSpPr>
          <a:xfrm>
            <a:off x="5316518" y="1975494"/>
            <a:ext cx="3312000" cy="2561832"/>
            <a:chOff x="927398" y="1957206"/>
            <a:chExt cx="3312000" cy="2561832"/>
          </a:xfrm>
        </p:grpSpPr>
        <p:cxnSp>
          <p:nvCxnSpPr>
            <p:cNvPr id="120" name="直線コネクタ 119"/>
            <p:cNvCxnSpPr/>
            <p:nvPr/>
          </p:nvCxnSpPr>
          <p:spPr bwMode="auto">
            <a:xfrm>
              <a:off x="927398" y="1957206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直線コネクタ 120"/>
            <p:cNvCxnSpPr/>
            <p:nvPr/>
          </p:nvCxnSpPr>
          <p:spPr bwMode="auto">
            <a:xfrm>
              <a:off x="927398" y="2917647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直線コネクタ 121"/>
            <p:cNvCxnSpPr/>
            <p:nvPr/>
          </p:nvCxnSpPr>
          <p:spPr bwMode="auto">
            <a:xfrm>
              <a:off x="927398" y="2597500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直線コネクタ 122"/>
            <p:cNvCxnSpPr/>
            <p:nvPr/>
          </p:nvCxnSpPr>
          <p:spPr bwMode="auto">
            <a:xfrm>
              <a:off x="927398" y="3557941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直線コネクタ 123"/>
            <p:cNvCxnSpPr/>
            <p:nvPr/>
          </p:nvCxnSpPr>
          <p:spPr bwMode="auto">
            <a:xfrm>
              <a:off x="927398" y="3237794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直線コネクタ 124"/>
            <p:cNvCxnSpPr/>
            <p:nvPr/>
          </p:nvCxnSpPr>
          <p:spPr bwMode="auto">
            <a:xfrm>
              <a:off x="927398" y="2277353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直線コネクタ 125"/>
            <p:cNvCxnSpPr/>
            <p:nvPr/>
          </p:nvCxnSpPr>
          <p:spPr bwMode="auto">
            <a:xfrm>
              <a:off x="927398" y="3878088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直線コネクタ 126"/>
            <p:cNvCxnSpPr/>
            <p:nvPr/>
          </p:nvCxnSpPr>
          <p:spPr bwMode="auto">
            <a:xfrm>
              <a:off x="927398" y="4518384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直線コネクタ 127"/>
            <p:cNvCxnSpPr/>
            <p:nvPr/>
          </p:nvCxnSpPr>
          <p:spPr bwMode="auto">
            <a:xfrm>
              <a:off x="927398" y="4198235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9" name="グループ化 108"/>
          <p:cNvGrpSpPr/>
          <p:nvPr/>
        </p:nvGrpSpPr>
        <p:grpSpPr>
          <a:xfrm>
            <a:off x="927398" y="1966350"/>
            <a:ext cx="3312000" cy="2561832"/>
            <a:chOff x="927398" y="1957206"/>
            <a:chExt cx="3312000" cy="2561832"/>
          </a:xfrm>
        </p:grpSpPr>
        <p:cxnSp>
          <p:nvCxnSpPr>
            <p:cNvPr id="110" name="直線コネクタ 109"/>
            <p:cNvCxnSpPr/>
            <p:nvPr/>
          </p:nvCxnSpPr>
          <p:spPr bwMode="auto">
            <a:xfrm>
              <a:off x="927398" y="1957206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直線コネクタ 110"/>
            <p:cNvCxnSpPr/>
            <p:nvPr/>
          </p:nvCxnSpPr>
          <p:spPr bwMode="auto">
            <a:xfrm>
              <a:off x="927398" y="2917647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直線コネクタ 111"/>
            <p:cNvCxnSpPr/>
            <p:nvPr/>
          </p:nvCxnSpPr>
          <p:spPr bwMode="auto">
            <a:xfrm>
              <a:off x="927398" y="2597500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直線コネクタ 112"/>
            <p:cNvCxnSpPr/>
            <p:nvPr/>
          </p:nvCxnSpPr>
          <p:spPr bwMode="auto">
            <a:xfrm>
              <a:off x="927398" y="3557941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直線コネクタ 113"/>
            <p:cNvCxnSpPr/>
            <p:nvPr/>
          </p:nvCxnSpPr>
          <p:spPr bwMode="auto">
            <a:xfrm>
              <a:off x="927398" y="3237794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直線コネクタ 114"/>
            <p:cNvCxnSpPr/>
            <p:nvPr/>
          </p:nvCxnSpPr>
          <p:spPr bwMode="auto">
            <a:xfrm>
              <a:off x="927398" y="2277353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直線コネクタ 115"/>
            <p:cNvCxnSpPr/>
            <p:nvPr/>
          </p:nvCxnSpPr>
          <p:spPr bwMode="auto">
            <a:xfrm>
              <a:off x="927398" y="3878088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直線コネクタ 116"/>
            <p:cNvCxnSpPr/>
            <p:nvPr/>
          </p:nvCxnSpPr>
          <p:spPr bwMode="auto">
            <a:xfrm>
              <a:off x="927398" y="4518384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直線コネクタ 117"/>
            <p:cNvCxnSpPr/>
            <p:nvPr/>
          </p:nvCxnSpPr>
          <p:spPr bwMode="auto">
            <a:xfrm>
              <a:off x="927398" y="4198235"/>
              <a:ext cx="3312000" cy="65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507" name="タイトル 1"/>
          <p:cNvSpPr>
            <a:spLocks noGrp="1"/>
          </p:cNvSpPr>
          <p:nvPr>
            <p:ph type="title"/>
          </p:nvPr>
        </p:nvSpPr>
        <p:spPr>
          <a:xfrm>
            <a:off x="374650" y="0"/>
            <a:ext cx="8769350" cy="836613"/>
          </a:xfrm>
        </p:spPr>
        <p:txBody>
          <a:bodyPr/>
          <a:lstStyle/>
          <a:p>
            <a:r>
              <a:rPr lang="en-US" altLang="ja-JP" sz="2600" dirty="0" smtClean="0">
                <a:latin typeface="Arial" charset="0"/>
                <a:ea typeface="ＭＳ Ｐゴシック" charset="-128"/>
                <a:cs typeface="Arial" charset="0"/>
              </a:rPr>
              <a:t>Collaboration targets? – </a:t>
            </a:r>
            <a:r>
              <a:rPr lang="en-US" altLang="ja-JP" sz="2600" u="sng" dirty="0" smtClean="0">
                <a:latin typeface="Arial" charset="0"/>
                <a:ea typeface="ＭＳ Ｐゴシック" charset="-128"/>
                <a:cs typeface="Arial" charset="0"/>
              </a:rPr>
              <a:t>Iranian</a:t>
            </a:r>
            <a:r>
              <a:rPr lang="en-US" altLang="ja-JP" sz="2600" dirty="0" smtClean="0">
                <a:latin typeface="Arial" charset="0"/>
                <a:ea typeface="ＭＳ Ｐゴシック" charset="-128"/>
                <a:cs typeface="Arial" charset="0"/>
              </a:rPr>
              <a:t> Institutions actively conducting research in Turkey’s strength areas</a:t>
            </a:r>
            <a:endParaRPr kumimoji="1" lang="ja-JP" altLang="en-US" sz="2600" dirty="0" smtClean="0">
              <a:ea typeface="ＭＳ Ｐゴシック" charset="-128"/>
              <a:cs typeface="Arial" charset="0"/>
            </a:endParaRPr>
          </a:p>
        </p:txBody>
      </p:sp>
      <p:sp>
        <p:nvSpPr>
          <p:cNvPr id="21508" name="スライド番号プレースホルダ 45"/>
          <p:cNvSpPr txBox="1">
            <a:spLocks noGrp="1"/>
          </p:cNvSpPr>
          <p:nvPr/>
        </p:nvSpPr>
        <p:spPr bwMode="auto">
          <a:xfrm>
            <a:off x="8653463" y="6548438"/>
            <a:ext cx="515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  <a:buClr>
                <a:srgbClr val="000000"/>
              </a:buClr>
            </a:pPr>
            <a:fld id="{CF20DD8D-818B-45A0-B8ED-A23407BAADB4}" type="slidenum">
              <a:rPr lang="ja-JP" altLang="en-US" sz="1100">
                <a:solidFill>
                  <a:srgbClr val="383838"/>
                </a:solidFill>
                <a:ea typeface="ＭＳ Ｐゴシック" charset="-128"/>
              </a:rPr>
              <a:pPr algn="r">
                <a:lnSpc>
                  <a:spcPct val="130000"/>
                </a:lnSpc>
                <a:buClr>
                  <a:srgbClr val="000000"/>
                </a:buClr>
              </a:pPr>
              <a:t>25</a:t>
            </a:fld>
            <a:endParaRPr lang="en-US" altLang="ja-JP" sz="1100">
              <a:solidFill>
                <a:srgbClr val="383838"/>
              </a:solidFill>
              <a:ea typeface="ＭＳ Ｐゴシック" charset="-128"/>
            </a:endParaRP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50862" y="925513"/>
            <a:ext cx="37496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ja-JP" sz="2000" b="1" dirty="0" smtClean="0">
                <a:latin typeface="Arial" charset="0"/>
                <a:ea typeface="ＭＳ Ｐゴシック" charset="-128"/>
                <a:cs typeface="Arial" charset="0"/>
              </a:rPr>
              <a:t># of Papers</a:t>
            </a:r>
            <a:endParaRPr lang="ja-JP" altLang="en-US" sz="20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006163" y="912813"/>
            <a:ext cx="35464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ja-JP" sz="2000" b="1" dirty="0" smtClean="0">
                <a:latin typeface="Arial" charset="0"/>
                <a:ea typeface="ＭＳ Ｐゴシック" charset="-128"/>
                <a:cs typeface="Arial" charset="0"/>
              </a:rPr>
              <a:t>Total Citations</a:t>
            </a:r>
            <a:endParaRPr lang="ja-JP" altLang="en-US" sz="20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1206533" y="2352795"/>
            <a:ext cx="2869149" cy="250594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0"/>
              </a:cxn>
              <a:cxn ang="0">
                <a:pos x="232" y="1134"/>
              </a:cxn>
              <a:cxn ang="0">
                <a:pos x="0" y="1134"/>
              </a:cxn>
              <a:cxn ang="0">
                <a:pos x="0" y="0"/>
              </a:cxn>
              <a:cxn ang="0">
                <a:pos x="589" y="153"/>
              </a:cxn>
              <a:cxn ang="0">
                <a:pos x="827" y="153"/>
              </a:cxn>
              <a:cxn ang="0">
                <a:pos x="827" y="1134"/>
              </a:cxn>
              <a:cxn ang="0">
                <a:pos x="589" y="1134"/>
              </a:cxn>
              <a:cxn ang="0">
                <a:pos x="589" y="153"/>
              </a:cxn>
              <a:cxn ang="0">
                <a:pos x="1185" y="589"/>
              </a:cxn>
              <a:cxn ang="0">
                <a:pos x="1417" y="589"/>
              </a:cxn>
              <a:cxn ang="0">
                <a:pos x="1417" y="1134"/>
              </a:cxn>
              <a:cxn ang="0">
                <a:pos x="1185" y="1134"/>
              </a:cxn>
              <a:cxn ang="0">
                <a:pos x="1185" y="589"/>
              </a:cxn>
              <a:cxn ang="0">
                <a:pos x="1774" y="691"/>
              </a:cxn>
              <a:cxn ang="0">
                <a:pos x="2013" y="691"/>
              </a:cxn>
              <a:cxn ang="0">
                <a:pos x="2013" y="1134"/>
              </a:cxn>
              <a:cxn ang="0">
                <a:pos x="1774" y="1134"/>
              </a:cxn>
              <a:cxn ang="0">
                <a:pos x="1774" y="691"/>
              </a:cxn>
            </a:cxnLst>
            <a:rect l="0" t="0" r="r" b="b"/>
            <a:pathLst>
              <a:path w="2013" h="1134">
                <a:moveTo>
                  <a:pt x="0" y="0"/>
                </a:moveTo>
                <a:lnTo>
                  <a:pt x="232" y="0"/>
                </a:lnTo>
                <a:lnTo>
                  <a:pt x="232" y="1134"/>
                </a:lnTo>
                <a:lnTo>
                  <a:pt x="0" y="1134"/>
                </a:lnTo>
                <a:lnTo>
                  <a:pt x="0" y="0"/>
                </a:lnTo>
                <a:close/>
                <a:moveTo>
                  <a:pt x="589" y="153"/>
                </a:moveTo>
                <a:lnTo>
                  <a:pt x="827" y="153"/>
                </a:lnTo>
                <a:lnTo>
                  <a:pt x="827" y="1134"/>
                </a:lnTo>
                <a:lnTo>
                  <a:pt x="589" y="1134"/>
                </a:lnTo>
                <a:lnTo>
                  <a:pt x="589" y="153"/>
                </a:lnTo>
                <a:close/>
                <a:moveTo>
                  <a:pt x="1185" y="589"/>
                </a:moveTo>
                <a:lnTo>
                  <a:pt x="1417" y="589"/>
                </a:lnTo>
                <a:lnTo>
                  <a:pt x="1417" y="1134"/>
                </a:lnTo>
                <a:lnTo>
                  <a:pt x="1185" y="1134"/>
                </a:lnTo>
                <a:lnTo>
                  <a:pt x="1185" y="589"/>
                </a:lnTo>
                <a:close/>
                <a:moveTo>
                  <a:pt x="1774" y="691"/>
                </a:moveTo>
                <a:lnTo>
                  <a:pt x="2013" y="691"/>
                </a:lnTo>
                <a:lnTo>
                  <a:pt x="2013" y="1134"/>
                </a:lnTo>
                <a:lnTo>
                  <a:pt x="1774" y="1134"/>
                </a:lnTo>
                <a:lnTo>
                  <a:pt x="1774" y="691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47126" y="1963866"/>
            <a:ext cx="8552" cy="2881613"/>
          </a:xfrm>
          <a:prstGeom prst="rect">
            <a:avLst/>
          </a:prstGeom>
          <a:solidFill>
            <a:srgbClr val="868686"/>
          </a:solidFill>
          <a:ln w="9525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035" name="Freeform 11"/>
          <p:cNvSpPr>
            <a:spLocks noEditPoints="1"/>
          </p:cNvSpPr>
          <p:nvPr/>
        </p:nvSpPr>
        <p:spPr bwMode="auto">
          <a:xfrm>
            <a:off x="914344" y="1963866"/>
            <a:ext cx="32782" cy="2894872"/>
          </a:xfrm>
          <a:custGeom>
            <a:avLst/>
            <a:gdLst/>
            <a:ahLst/>
            <a:cxnLst>
              <a:cxn ang="0">
                <a:pos x="0" y="1304"/>
              </a:cxn>
              <a:cxn ang="0">
                <a:pos x="23" y="1304"/>
              </a:cxn>
              <a:cxn ang="0">
                <a:pos x="23" y="1310"/>
              </a:cxn>
              <a:cxn ang="0">
                <a:pos x="0" y="1310"/>
              </a:cxn>
              <a:cxn ang="0">
                <a:pos x="0" y="1304"/>
              </a:cxn>
              <a:cxn ang="0">
                <a:pos x="0" y="1162"/>
              </a:cxn>
              <a:cxn ang="0">
                <a:pos x="23" y="1162"/>
              </a:cxn>
              <a:cxn ang="0">
                <a:pos x="23" y="1168"/>
              </a:cxn>
              <a:cxn ang="0">
                <a:pos x="0" y="1168"/>
              </a:cxn>
              <a:cxn ang="0">
                <a:pos x="0" y="1162"/>
              </a:cxn>
              <a:cxn ang="0">
                <a:pos x="0" y="1015"/>
              </a:cxn>
              <a:cxn ang="0">
                <a:pos x="23" y="1015"/>
              </a:cxn>
              <a:cxn ang="0">
                <a:pos x="23" y="1020"/>
              </a:cxn>
              <a:cxn ang="0">
                <a:pos x="0" y="1020"/>
              </a:cxn>
              <a:cxn ang="0">
                <a:pos x="0" y="1015"/>
              </a:cxn>
              <a:cxn ang="0">
                <a:pos x="0" y="873"/>
              </a:cxn>
              <a:cxn ang="0">
                <a:pos x="23" y="873"/>
              </a:cxn>
              <a:cxn ang="0">
                <a:pos x="23" y="879"/>
              </a:cxn>
              <a:cxn ang="0">
                <a:pos x="0" y="879"/>
              </a:cxn>
              <a:cxn ang="0">
                <a:pos x="0" y="873"/>
              </a:cxn>
              <a:cxn ang="0">
                <a:pos x="0" y="726"/>
              </a:cxn>
              <a:cxn ang="0">
                <a:pos x="23" y="726"/>
              </a:cxn>
              <a:cxn ang="0">
                <a:pos x="23" y="731"/>
              </a:cxn>
              <a:cxn ang="0">
                <a:pos x="0" y="731"/>
              </a:cxn>
              <a:cxn ang="0">
                <a:pos x="0" y="726"/>
              </a:cxn>
              <a:cxn ang="0">
                <a:pos x="0" y="578"/>
              </a:cxn>
              <a:cxn ang="0">
                <a:pos x="23" y="578"/>
              </a:cxn>
              <a:cxn ang="0">
                <a:pos x="23" y="584"/>
              </a:cxn>
              <a:cxn ang="0">
                <a:pos x="0" y="584"/>
              </a:cxn>
              <a:cxn ang="0">
                <a:pos x="0" y="578"/>
              </a:cxn>
              <a:cxn ang="0">
                <a:pos x="0" y="437"/>
              </a:cxn>
              <a:cxn ang="0">
                <a:pos x="23" y="437"/>
              </a:cxn>
              <a:cxn ang="0">
                <a:pos x="23" y="442"/>
              </a:cxn>
              <a:cxn ang="0">
                <a:pos x="0" y="442"/>
              </a:cxn>
              <a:cxn ang="0">
                <a:pos x="0" y="437"/>
              </a:cxn>
              <a:cxn ang="0">
                <a:pos x="0" y="289"/>
              </a:cxn>
              <a:cxn ang="0">
                <a:pos x="23" y="289"/>
              </a:cxn>
              <a:cxn ang="0">
                <a:pos x="23" y="295"/>
              </a:cxn>
              <a:cxn ang="0">
                <a:pos x="0" y="295"/>
              </a:cxn>
              <a:cxn ang="0">
                <a:pos x="0" y="289"/>
              </a:cxn>
              <a:cxn ang="0">
                <a:pos x="0" y="147"/>
              </a:cxn>
              <a:cxn ang="0">
                <a:pos x="23" y="147"/>
              </a:cxn>
              <a:cxn ang="0">
                <a:pos x="23" y="153"/>
              </a:cxn>
              <a:cxn ang="0">
                <a:pos x="0" y="153"/>
              </a:cxn>
              <a:cxn ang="0">
                <a:pos x="0" y="147"/>
              </a:cxn>
              <a:cxn ang="0">
                <a:pos x="0" y="0"/>
              </a:cxn>
              <a:cxn ang="0">
                <a:pos x="23" y="0"/>
              </a:cxn>
              <a:cxn ang="0">
                <a:pos x="23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23" h="1310">
                <a:moveTo>
                  <a:pt x="0" y="1304"/>
                </a:moveTo>
                <a:lnTo>
                  <a:pt x="23" y="1304"/>
                </a:lnTo>
                <a:lnTo>
                  <a:pt x="23" y="1310"/>
                </a:lnTo>
                <a:lnTo>
                  <a:pt x="0" y="1310"/>
                </a:lnTo>
                <a:lnTo>
                  <a:pt x="0" y="1304"/>
                </a:lnTo>
                <a:close/>
                <a:moveTo>
                  <a:pt x="0" y="1162"/>
                </a:moveTo>
                <a:lnTo>
                  <a:pt x="23" y="1162"/>
                </a:lnTo>
                <a:lnTo>
                  <a:pt x="23" y="1168"/>
                </a:lnTo>
                <a:lnTo>
                  <a:pt x="0" y="1168"/>
                </a:lnTo>
                <a:lnTo>
                  <a:pt x="0" y="1162"/>
                </a:lnTo>
                <a:close/>
                <a:moveTo>
                  <a:pt x="0" y="1015"/>
                </a:moveTo>
                <a:lnTo>
                  <a:pt x="23" y="1015"/>
                </a:lnTo>
                <a:lnTo>
                  <a:pt x="23" y="1020"/>
                </a:lnTo>
                <a:lnTo>
                  <a:pt x="0" y="1020"/>
                </a:lnTo>
                <a:lnTo>
                  <a:pt x="0" y="1015"/>
                </a:lnTo>
                <a:close/>
                <a:moveTo>
                  <a:pt x="0" y="873"/>
                </a:moveTo>
                <a:lnTo>
                  <a:pt x="23" y="873"/>
                </a:lnTo>
                <a:lnTo>
                  <a:pt x="23" y="879"/>
                </a:lnTo>
                <a:lnTo>
                  <a:pt x="0" y="879"/>
                </a:lnTo>
                <a:lnTo>
                  <a:pt x="0" y="873"/>
                </a:lnTo>
                <a:close/>
                <a:moveTo>
                  <a:pt x="0" y="726"/>
                </a:moveTo>
                <a:lnTo>
                  <a:pt x="23" y="726"/>
                </a:lnTo>
                <a:lnTo>
                  <a:pt x="23" y="731"/>
                </a:lnTo>
                <a:lnTo>
                  <a:pt x="0" y="731"/>
                </a:lnTo>
                <a:lnTo>
                  <a:pt x="0" y="726"/>
                </a:lnTo>
                <a:close/>
                <a:moveTo>
                  <a:pt x="0" y="578"/>
                </a:moveTo>
                <a:lnTo>
                  <a:pt x="23" y="578"/>
                </a:lnTo>
                <a:lnTo>
                  <a:pt x="23" y="584"/>
                </a:lnTo>
                <a:lnTo>
                  <a:pt x="0" y="584"/>
                </a:lnTo>
                <a:lnTo>
                  <a:pt x="0" y="578"/>
                </a:lnTo>
                <a:close/>
                <a:moveTo>
                  <a:pt x="0" y="437"/>
                </a:moveTo>
                <a:lnTo>
                  <a:pt x="23" y="437"/>
                </a:lnTo>
                <a:lnTo>
                  <a:pt x="23" y="442"/>
                </a:lnTo>
                <a:lnTo>
                  <a:pt x="0" y="442"/>
                </a:lnTo>
                <a:lnTo>
                  <a:pt x="0" y="437"/>
                </a:lnTo>
                <a:close/>
                <a:moveTo>
                  <a:pt x="0" y="289"/>
                </a:moveTo>
                <a:lnTo>
                  <a:pt x="23" y="289"/>
                </a:lnTo>
                <a:lnTo>
                  <a:pt x="23" y="295"/>
                </a:lnTo>
                <a:lnTo>
                  <a:pt x="0" y="295"/>
                </a:lnTo>
                <a:lnTo>
                  <a:pt x="0" y="289"/>
                </a:lnTo>
                <a:close/>
                <a:moveTo>
                  <a:pt x="0" y="147"/>
                </a:moveTo>
                <a:lnTo>
                  <a:pt x="23" y="147"/>
                </a:lnTo>
                <a:lnTo>
                  <a:pt x="23" y="153"/>
                </a:lnTo>
                <a:lnTo>
                  <a:pt x="0" y="153"/>
                </a:lnTo>
                <a:lnTo>
                  <a:pt x="0" y="147"/>
                </a:lnTo>
                <a:close/>
                <a:moveTo>
                  <a:pt x="0" y="0"/>
                </a:moveTo>
                <a:lnTo>
                  <a:pt x="23" y="0"/>
                </a:lnTo>
                <a:lnTo>
                  <a:pt x="23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9525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947126" y="4845479"/>
            <a:ext cx="3377986" cy="13259"/>
          </a:xfrm>
          <a:prstGeom prst="rect">
            <a:avLst/>
          </a:prstGeom>
          <a:solidFill>
            <a:srgbClr val="868686"/>
          </a:solidFill>
          <a:ln w="9525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46247" y="4766230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67701" y="4441385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67701" y="4127590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667701" y="3802746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60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67701" y="3488951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80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89153" y="3164106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589153" y="2850310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120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89153" y="2523256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140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89153" y="2198412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160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589153" y="1884617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180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 rot="3136105">
            <a:off x="1123479" y="5421828"/>
            <a:ext cx="12470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University of Tehran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 rot="3136105">
            <a:off x="1912036" y="5508596"/>
            <a:ext cx="14664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Islamic Azad University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6" name="Rectangle 23"/>
          <p:cNvSpPr>
            <a:spLocks noChangeArrowheads="1"/>
          </p:cNvSpPr>
          <p:nvPr/>
        </p:nvSpPr>
        <p:spPr bwMode="auto">
          <a:xfrm rot="3136105">
            <a:off x="2838585" y="5409986"/>
            <a:ext cx="1307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err="1" smtClean="0">
                <a:solidFill>
                  <a:srgbClr val="000000"/>
                </a:solidFill>
                <a:latin typeface="+mn-lt"/>
              </a:rPr>
              <a:t>Amirkabir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University </a:t>
            </a:r>
            <a:br>
              <a:rPr lang="en-US" sz="120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of Technology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" name="Rectangle 23"/>
          <p:cNvSpPr>
            <a:spLocks noChangeArrowheads="1"/>
          </p:cNvSpPr>
          <p:nvPr/>
        </p:nvSpPr>
        <p:spPr bwMode="auto">
          <a:xfrm rot="3136105">
            <a:off x="3668901" y="5496577"/>
            <a:ext cx="14360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err="1" smtClean="0">
                <a:solidFill>
                  <a:srgbClr val="000000"/>
                </a:solidFill>
                <a:latin typeface="+mn-lt"/>
              </a:rPr>
              <a:t>Mazandaran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University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60" name="Freeform 36"/>
          <p:cNvSpPr>
            <a:spLocks noEditPoints="1"/>
          </p:cNvSpPr>
          <p:nvPr/>
        </p:nvSpPr>
        <p:spPr bwMode="auto">
          <a:xfrm>
            <a:off x="5531676" y="2360175"/>
            <a:ext cx="2827057" cy="249901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2" y="0"/>
              </a:cxn>
              <a:cxn ang="0">
                <a:pos x="232" y="1134"/>
              </a:cxn>
              <a:cxn ang="0">
                <a:pos x="0" y="1134"/>
              </a:cxn>
              <a:cxn ang="0">
                <a:pos x="0" y="0"/>
              </a:cxn>
              <a:cxn ang="0">
                <a:pos x="589" y="317"/>
              </a:cxn>
              <a:cxn ang="0">
                <a:pos x="827" y="317"/>
              </a:cxn>
              <a:cxn ang="0">
                <a:pos x="827" y="1134"/>
              </a:cxn>
              <a:cxn ang="0">
                <a:pos x="589" y="1134"/>
              </a:cxn>
              <a:cxn ang="0">
                <a:pos x="589" y="317"/>
              </a:cxn>
              <a:cxn ang="0">
                <a:pos x="1185" y="442"/>
              </a:cxn>
              <a:cxn ang="0">
                <a:pos x="1417" y="442"/>
              </a:cxn>
              <a:cxn ang="0">
                <a:pos x="1417" y="1134"/>
              </a:cxn>
              <a:cxn ang="0">
                <a:pos x="1185" y="1134"/>
              </a:cxn>
              <a:cxn ang="0">
                <a:pos x="1185" y="442"/>
              </a:cxn>
              <a:cxn ang="0">
                <a:pos x="1774" y="544"/>
              </a:cxn>
              <a:cxn ang="0">
                <a:pos x="2013" y="544"/>
              </a:cxn>
              <a:cxn ang="0">
                <a:pos x="2013" y="1134"/>
              </a:cxn>
              <a:cxn ang="0">
                <a:pos x="1774" y="1134"/>
              </a:cxn>
              <a:cxn ang="0">
                <a:pos x="1774" y="544"/>
              </a:cxn>
            </a:cxnLst>
            <a:rect l="0" t="0" r="r" b="b"/>
            <a:pathLst>
              <a:path w="2013" h="1134">
                <a:moveTo>
                  <a:pt x="0" y="0"/>
                </a:moveTo>
                <a:lnTo>
                  <a:pt x="232" y="0"/>
                </a:lnTo>
                <a:lnTo>
                  <a:pt x="232" y="1134"/>
                </a:lnTo>
                <a:lnTo>
                  <a:pt x="0" y="1134"/>
                </a:lnTo>
                <a:lnTo>
                  <a:pt x="0" y="0"/>
                </a:lnTo>
                <a:close/>
                <a:moveTo>
                  <a:pt x="589" y="317"/>
                </a:moveTo>
                <a:lnTo>
                  <a:pt x="827" y="317"/>
                </a:lnTo>
                <a:lnTo>
                  <a:pt x="827" y="1134"/>
                </a:lnTo>
                <a:lnTo>
                  <a:pt x="589" y="1134"/>
                </a:lnTo>
                <a:lnTo>
                  <a:pt x="589" y="317"/>
                </a:lnTo>
                <a:close/>
                <a:moveTo>
                  <a:pt x="1185" y="442"/>
                </a:moveTo>
                <a:lnTo>
                  <a:pt x="1417" y="442"/>
                </a:lnTo>
                <a:lnTo>
                  <a:pt x="1417" y="1134"/>
                </a:lnTo>
                <a:lnTo>
                  <a:pt x="1185" y="1134"/>
                </a:lnTo>
                <a:lnTo>
                  <a:pt x="1185" y="442"/>
                </a:lnTo>
                <a:close/>
                <a:moveTo>
                  <a:pt x="1774" y="544"/>
                </a:moveTo>
                <a:lnTo>
                  <a:pt x="2013" y="544"/>
                </a:lnTo>
                <a:lnTo>
                  <a:pt x="2013" y="1134"/>
                </a:lnTo>
                <a:lnTo>
                  <a:pt x="1774" y="1134"/>
                </a:lnTo>
                <a:lnTo>
                  <a:pt x="1774" y="544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5276075" y="1972321"/>
            <a:ext cx="8426" cy="2873641"/>
          </a:xfrm>
          <a:prstGeom prst="rect">
            <a:avLst/>
          </a:prstGeom>
          <a:solidFill>
            <a:srgbClr val="868686"/>
          </a:solidFill>
          <a:ln w="9525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062" name="Freeform 38"/>
          <p:cNvSpPr>
            <a:spLocks noEditPoints="1"/>
          </p:cNvSpPr>
          <p:nvPr/>
        </p:nvSpPr>
        <p:spPr bwMode="auto">
          <a:xfrm>
            <a:off x="5243774" y="1972321"/>
            <a:ext cx="32301" cy="2886863"/>
          </a:xfrm>
          <a:custGeom>
            <a:avLst/>
            <a:gdLst/>
            <a:ahLst/>
            <a:cxnLst>
              <a:cxn ang="0">
                <a:pos x="0" y="1304"/>
              </a:cxn>
              <a:cxn ang="0">
                <a:pos x="23" y="1304"/>
              </a:cxn>
              <a:cxn ang="0">
                <a:pos x="23" y="1310"/>
              </a:cxn>
              <a:cxn ang="0">
                <a:pos x="0" y="1310"/>
              </a:cxn>
              <a:cxn ang="0">
                <a:pos x="0" y="1304"/>
              </a:cxn>
              <a:cxn ang="0">
                <a:pos x="0" y="1162"/>
              </a:cxn>
              <a:cxn ang="0">
                <a:pos x="23" y="1162"/>
              </a:cxn>
              <a:cxn ang="0">
                <a:pos x="23" y="1168"/>
              </a:cxn>
              <a:cxn ang="0">
                <a:pos x="0" y="1168"/>
              </a:cxn>
              <a:cxn ang="0">
                <a:pos x="0" y="1162"/>
              </a:cxn>
              <a:cxn ang="0">
                <a:pos x="0" y="1015"/>
              </a:cxn>
              <a:cxn ang="0">
                <a:pos x="23" y="1015"/>
              </a:cxn>
              <a:cxn ang="0">
                <a:pos x="23" y="1020"/>
              </a:cxn>
              <a:cxn ang="0">
                <a:pos x="0" y="1020"/>
              </a:cxn>
              <a:cxn ang="0">
                <a:pos x="0" y="1015"/>
              </a:cxn>
              <a:cxn ang="0">
                <a:pos x="0" y="873"/>
              </a:cxn>
              <a:cxn ang="0">
                <a:pos x="23" y="873"/>
              </a:cxn>
              <a:cxn ang="0">
                <a:pos x="23" y="879"/>
              </a:cxn>
              <a:cxn ang="0">
                <a:pos x="0" y="879"/>
              </a:cxn>
              <a:cxn ang="0">
                <a:pos x="0" y="873"/>
              </a:cxn>
              <a:cxn ang="0">
                <a:pos x="0" y="726"/>
              </a:cxn>
              <a:cxn ang="0">
                <a:pos x="23" y="726"/>
              </a:cxn>
              <a:cxn ang="0">
                <a:pos x="23" y="731"/>
              </a:cxn>
              <a:cxn ang="0">
                <a:pos x="0" y="731"/>
              </a:cxn>
              <a:cxn ang="0">
                <a:pos x="0" y="726"/>
              </a:cxn>
              <a:cxn ang="0">
                <a:pos x="0" y="578"/>
              </a:cxn>
              <a:cxn ang="0">
                <a:pos x="23" y="578"/>
              </a:cxn>
              <a:cxn ang="0">
                <a:pos x="23" y="584"/>
              </a:cxn>
              <a:cxn ang="0">
                <a:pos x="0" y="584"/>
              </a:cxn>
              <a:cxn ang="0">
                <a:pos x="0" y="578"/>
              </a:cxn>
              <a:cxn ang="0">
                <a:pos x="0" y="437"/>
              </a:cxn>
              <a:cxn ang="0">
                <a:pos x="23" y="437"/>
              </a:cxn>
              <a:cxn ang="0">
                <a:pos x="23" y="442"/>
              </a:cxn>
              <a:cxn ang="0">
                <a:pos x="0" y="442"/>
              </a:cxn>
              <a:cxn ang="0">
                <a:pos x="0" y="437"/>
              </a:cxn>
              <a:cxn ang="0">
                <a:pos x="0" y="289"/>
              </a:cxn>
              <a:cxn ang="0">
                <a:pos x="23" y="289"/>
              </a:cxn>
              <a:cxn ang="0">
                <a:pos x="23" y="295"/>
              </a:cxn>
              <a:cxn ang="0">
                <a:pos x="0" y="295"/>
              </a:cxn>
              <a:cxn ang="0">
                <a:pos x="0" y="289"/>
              </a:cxn>
              <a:cxn ang="0">
                <a:pos x="0" y="147"/>
              </a:cxn>
              <a:cxn ang="0">
                <a:pos x="23" y="147"/>
              </a:cxn>
              <a:cxn ang="0">
                <a:pos x="23" y="153"/>
              </a:cxn>
              <a:cxn ang="0">
                <a:pos x="0" y="153"/>
              </a:cxn>
              <a:cxn ang="0">
                <a:pos x="0" y="147"/>
              </a:cxn>
              <a:cxn ang="0">
                <a:pos x="0" y="0"/>
              </a:cxn>
              <a:cxn ang="0">
                <a:pos x="23" y="0"/>
              </a:cxn>
              <a:cxn ang="0">
                <a:pos x="23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23" h="1310">
                <a:moveTo>
                  <a:pt x="0" y="1304"/>
                </a:moveTo>
                <a:lnTo>
                  <a:pt x="23" y="1304"/>
                </a:lnTo>
                <a:lnTo>
                  <a:pt x="23" y="1310"/>
                </a:lnTo>
                <a:lnTo>
                  <a:pt x="0" y="1310"/>
                </a:lnTo>
                <a:lnTo>
                  <a:pt x="0" y="1304"/>
                </a:lnTo>
                <a:close/>
                <a:moveTo>
                  <a:pt x="0" y="1162"/>
                </a:moveTo>
                <a:lnTo>
                  <a:pt x="23" y="1162"/>
                </a:lnTo>
                <a:lnTo>
                  <a:pt x="23" y="1168"/>
                </a:lnTo>
                <a:lnTo>
                  <a:pt x="0" y="1168"/>
                </a:lnTo>
                <a:lnTo>
                  <a:pt x="0" y="1162"/>
                </a:lnTo>
                <a:close/>
                <a:moveTo>
                  <a:pt x="0" y="1015"/>
                </a:moveTo>
                <a:lnTo>
                  <a:pt x="23" y="1015"/>
                </a:lnTo>
                <a:lnTo>
                  <a:pt x="23" y="1020"/>
                </a:lnTo>
                <a:lnTo>
                  <a:pt x="0" y="1020"/>
                </a:lnTo>
                <a:lnTo>
                  <a:pt x="0" y="1015"/>
                </a:lnTo>
                <a:close/>
                <a:moveTo>
                  <a:pt x="0" y="873"/>
                </a:moveTo>
                <a:lnTo>
                  <a:pt x="23" y="873"/>
                </a:lnTo>
                <a:lnTo>
                  <a:pt x="23" y="879"/>
                </a:lnTo>
                <a:lnTo>
                  <a:pt x="0" y="879"/>
                </a:lnTo>
                <a:lnTo>
                  <a:pt x="0" y="873"/>
                </a:lnTo>
                <a:close/>
                <a:moveTo>
                  <a:pt x="0" y="726"/>
                </a:moveTo>
                <a:lnTo>
                  <a:pt x="23" y="726"/>
                </a:lnTo>
                <a:lnTo>
                  <a:pt x="23" y="731"/>
                </a:lnTo>
                <a:lnTo>
                  <a:pt x="0" y="731"/>
                </a:lnTo>
                <a:lnTo>
                  <a:pt x="0" y="726"/>
                </a:lnTo>
                <a:close/>
                <a:moveTo>
                  <a:pt x="0" y="578"/>
                </a:moveTo>
                <a:lnTo>
                  <a:pt x="23" y="578"/>
                </a:lnTo>
                <a:lnTo>
                  <a:pt x="23" y="584"/>
                </a:lnTo>
                <a:lnTo>
                  <a:pt x="0" y="584"/>
                </a:lnTo>
                <a:lnTo>
                  <a:pt x="0" y="578"/>
                </a:lnTo>
                <a:close/>
                <a:moveTo>
                  <a:pt x="0" y="437"/>
                </a:moveTo>
                <a:lnTo>
                  <a:pt x="23" y="437"/>
                </a:lnTo>
                <a:lnTo>
                  <a:pt x="23" y="442"/>
                </a:lnTo>
                <a:lnTo>
                  <a:pt x="0" y="442"/>
                </a:lnTo>
                <a:lnTo>
                  <a:pt x="0" y="437"/>
                </a:lnTo>
                <a:close/>
                <a:moveTo>
                  <a:pt x="0" y="289"/>
                </a:moveTo>
                <a:lnTo>
                  <a:pt x="23" y="289"/>
                </a:lnTo>
                <a:lnTo>
                  <a:pt x="23" y="295"/>
                </a:lnTo>
                <a:lnTo>
                  <a:pt x="0" y="295"/>
                </a:lnTo>
                <a:lnTo>
                  <a:pt x="0" y="289"/>
                </a:lnTo>
                <a:close/>
                <a:moveTo>
                  <a:pt x="0" y="147"/>
                </a:moveTo>
                <a:lnTo>
                  <a:pt x="23" y="147"/>
                </a:lnTo>
                <a:lnTo>
                  <a:pt x="23" y="153"/>
                </a:lnTo>
                <a:lnTo>
                  <a:pt x="0" y="153"/>
                </a:lnTo>
                <a:lnTo>
                  <a:pt x="0" y="147"/>
                </a:lnTo>
                <a:close/>
                <a:moveTo>
                  <a:pt x="0" y="0"/>
                </a:moveTo>
                <a:lnTo>
                  <a:pt x="23" y="0"/>
                </a:lnTo>
                <a:lnTo>
                  <a:pt x="23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9525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5276075" y="4845962"/>
            <a:ext cx="3328429" cy="13222"/>
          </a:xfrm>
          <a:prstGeom prst="rect">
            <a:avLst/>
          </a:prstGeom>
          <a:solidFill>
            <a:srgbClr val="868686"/>
          </a:solidFill>
          <a:ln w="9525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5097394" y="4766958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5018848" y="4443011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50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4940300" y="4130084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4940300" y="3806139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150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4940300" y="3493212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4940300" y="3169266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250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4940300" y="2856338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300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4940300" y="2530189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350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4940300" y="2206244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4940300" y="1893317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450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Rectangle 23"/>
          <p:cNvSpPr>
            <a:spLocks noChangeArrowheads="1"/>
          </p:cNvSpPr>
          <p:nvPr/>
        </p:nvSpPr>
        <p:spPr bwMode="auto">
          <a:xfrm rot="3136105">
            <a:off x="5420052" y="5409986"/>
            <a:ext cx="1307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err="1" smtClean="0">
                <a:solidFill>
                  <a:srgbClr val="000000"/>
                </a:solidFill>
                <a:latin typeface="+mn-lt"/>
              </a:rPr>
              <a:t>Amirkabir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University </a:t>
            </a:r>
            <a:br>
              <a:rPr lang="en-US" sz="120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of Technology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6" name="Rectangle 23"/>
          <p:cNvSpPr>
            <a:spLocks noChangeArrowheads="1"/>
          </p:cNvSpPr>
          <p:nvPr/>
        </p:nvSpPr>
        <p:spPr bwMode="auto">
          <a:xfrm rot="3136105">
            <a:off x="6238937" y="5508596"/>
            <a:ext cx="14664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err="1" smtClean="0">
                <a:solidFill>
                  <a:srgbClr val="000000"/>
                </a:solidFill>
                <a:latin typeface="+mn-lt"/>
              </a:rPr>
              <a:t>Mazandaran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University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7" name="Rectangle 23"/>
          <p:cNvSpPr>
            <a:spLocks noChangeArrowheads="1"/>
          </p:cNvSpPr>
          <p:nvPr/>
        </p:nvSpPr>
        <p:spPr bwMode="auto">
          <a:xfrm rot="3136105">
            <a:off x="7150094" y="5421828"/>
            <a:ext cx="12470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University of Tehran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8" name="Rectangle 23"/>
          <p:cNvSpPr>
            <a:spLocks noChangeArrowheads="1"/>
          </p:cNvSpPr>
          <p:nvPr/>
        </p:nvSpPr>
        <p:spPr bwMode="auto">
          <a:xfrm rot="3136105">
            <a:off x="8055145" y="5211323"/>
            <a:ext cx="805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Islamic Azad </a:t>
            </a:r>
            <a:br>
              <a:rPr lang="en-US" sz="120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University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9" name="Rectangle 25"/>
          <p:cNvSpPr>
            <a:spLocks noChangeArrowheads="1"/>
          </p:cNvSpPr>
          <p:nvPr/>
        </p:nvSpPr>
        <p:spPr bwMode="auto">
          <a:xfrm>
            <a:off x="249555" y="6305804"/>
            <a:ext cx="7610475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marL="88900" indent="-88900">
              <a:buClr>
                <a:srgbClr val="000000"/>
              </a:buClr>
            </a:pP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Note: Numbers of papers and citations from each institution within areas of Turkey’s global research competencies.</a:t>
            </a:r>
          </a:p>
          <a:p>
            <a:pPr marL="88900" indent="-88900">
              <a:buClr>
                <a:srgbClr val="000000"/>
              </a:buClr>
            </a:pP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Source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: </a:t>
            </a:r>
            <a:r>
              <a:rPr lang="en-US" altLang="ja-JP" sz="1200" dirty="0" err="1">
                <a:solidFill>
                  <a:srgbClr val="000000"/>
                </a:solidFill>
                <a:ea typeface="ＭＳ Ｐゴシック" charset="-128"/>
              </a:rPr>
              <a:t>SciVal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 Spotlight </a:t>
            </a: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 (Turkey Map) (May 2011)</a:t>
            </a:r>
            <a:endParaRPr lang="ja-JP" altLang="en-US" sz="12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グループ化 58"/>
          <p:cNvGrpSpPr/>
          <p:nvPr/>
        </p:nvGrpSpPr>
        <p:grpSpPr>
          <a:xfrm>
            <a:off x="5331758" y="1981590"/>
            <a:ext cx="3168000" cy="2483424"/>
            <a:chOff x="5331758" y="1981590"/>
            <a:chExt cx="3312000" cy="2483424"/>
          </a:xfrm>
        </p:grpSpPr>
        <p:cxnSp>
          <p:nvCxnSpPr>
            <p:cNvPr id="50" name="直線コネクタ 49"/>
            <p:cNvCxnSpPr/>
            <p:nvPr/>
          </p:nvCxnSpPr>
          <p:spPr bwMode="auto">
            <a:xfrm>
              <a:off x="5331758" y="1981590"/>
              <a:ext cx="3312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直線コネクタ 50"/>
            <p:cNvCxnSpPr/>
            <p:nvPr/>
          </p:nvCxnSpPr>
          <p:spPr bwMode="auto">
            <a:xfrm>
              <a:off x="5331758" y="3222888"/>
              <a:ext cx="3312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直線コネクタ 51"/>
            <p:cNvCxnSpPr/>
            <p:nvPr/>
          </p:nvCxnSpPr>
          <p:spPr bwMode="auto">
            <a:xfrm>
              <a:off x="5331758" y="2809122"/>
              <a:ext cx="3312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直線コネクタ 52"/>
            <p:cNvCxnSpPr/>
            <p:nvPr/>
          </p:nvCxnSpPr>
          <p:spPr bwMode="auto">
            <a:xfrm>
              <a:off x="5331758" y="4050420"/>
              <a:ext cx="3312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直線コネクタ 53"/>
            <p:cNvCxnSpPr/>
            <p:nvPr/>
          </p:nvCxnSpPr>
          <p:spPr bwMode="auto">
            <a:xfrm>
              <a:off x="5331758" y="3636654"/>
              <a:ext cx="3312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線コネクタ 54"/>
            <p:cNvCxnSpPr/>
            <p:nvPr/>
          </p:nvCxnSpPr>
          <p:spPr bwMode="auto">
            <a:xfrm>
              <a:off x="5331758" y="2395356"/>
              <a:ext cx="3312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直線コネクタ 56"/>
            <p:cNvCxnSpPr/>
            <p:nvPr/>
          </p:nvCxnSpPr>
          <p:spPr bwMode="auto">
            <a:xfrm>
              <a:off x="5331758" y="4464183"/>
              <a:ext cx="3312000" cy="83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" name="グループ化 47"/>
          <p:cNvGrpSpPr/>
          <p:nvPr/>
        </p:nvGrpSpPr>
        <p:grpSpPr>
          <a:xfrm>
            <a:off x="936542" y="1948062"/>
            <a:ext cx="3312000" cy="2412000"/>
            <a:chOff x="936542" y="2103511"/>
            <a:chExt cx="7200000" cy="2267321"/>
          </a:xfrm>
        </p:grpSpPr>
        <p:cxnSp>
          <p:nvCxnSpPr>
            <p:cNvPr id="42" name="直線コネクタ 41"/>
            <p:cNvCxnSpPr/>
            <p:nvPr/>
          </p:nvCxnSpPr>
          <p:spPr bwMode="auto">
            <a:xfrm>
              <a:off x="936542" y="2103511"/>
              <a:ext cx="7200000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直線コネクタ 42"/>
            <p:cNvCxnSpPr/>
            <p:nvPr/>
          </p:nvCxnSpPr>
          <p:spPr bwMode="auto">
            <a:xfrm>
              <a:off x="936542" y="3463354"/>
              <a:ext cx="7200000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936542" y="3010073"/>
              <a:ext cx="7200000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線コネクタ 44"/>
            <p:cNvCxnSpPr/>
            <p:nvPr/>
          </p:nvCxnSpPr>
          <p:spPr bwMode="auto">
            <a:xfrm>
              <a:off x="936542" y="4369917"/>
              <a:ext cx="7200000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936542" y="3916635"/>
              <a:ext cx="7200000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直線コネクタ 46"/>
            <p:cNvCxnSpPr/>
            <p:nvPr/>
          </p:nvCxnSpPr>
          <p:spPr bwMode="auto">
            <a:xfrm>
              <a:off x="936542" y="2556792"/>
              <a:ext cx="7200000" cy="915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507" name="タイトル 1"/>
          <p:cNvSpPr>
            <a:spLocks noGrp="1"/>
          </p:cNvSpPr>
          <p:nvPr>
            <p:ph type="title"/>
          </p:nvPr>
        </p:nvSpPr>
        <p:spPr>
          <a:xfrm>
            <a:off x="374650" y="0"/>
            <a:ext cx="8769350" cy="836613"/>
          </a:xfrm>
        </p:spPr>
        <p:txBody>
          <a:bodyPr/>
          <a:lstStyle/>
          <a:p>
            <a:r>
              <a:rPr lang="en-US" altLang="ja-JP" sz="2600" dirty="0" smtClean="0">
                <a:latin typeface="Arial" charset="0"/>
                <a:ea typeface="ＭＳ Ｐゴシック" charset="-128"/>
                <a:cs typeface="Arial" charset="0"/>
              </a:rPr>
              <a:t>Collaboration targets? – </a:t>
            </a:r>
            <a:r>
              <a:rPr lang="en-US" altLang="ja-JP" sz="2600" u="sng" dirty="0" smtClean="0">
                <a:latin typeface="Arial" charset="0"/>
                <a:ea typeface="ＭＳ Ｐゴシック" charset="-128"/>
                <a:cs typeface="Arial" charset="0"/>
              </a:rPr>
              <a:t>US</a:t>
            </a:r>
            <a:r>
              <a:rPr lang="en-US" altLang="ja-JP" sz="2600" dirty="0" smtClean="0">
                <a:latin typeface="Arial" charset="0"/>
                <a:ea typeface="ＭＳ Ｐゴシック" charset="-128"/>
                <a:cs typeface="Arial" charset="0"/>
              </a:rPr>
              <a:t> Institutions actively conducting research in Turkey’s strength areas</a:t>
            </a:r>
            <a:endParaRPr kumimoji="1" lang="ja-JP" altLang="en-US" sz="2600" dirty="0" smtClean="0">
              <a:ea typeface="ＭＳ Ｐゴシック" charset="-128"/>
              <a:cs typeface="Arial" charset="0"/>
            </a:endParaRPr>
          </a:p>
        </p:txBody>
      </p:sp>
      <p:sp>
        <p:nvSpPr>
          <p:cNvPr id="21508" name="スライド番号プレースホルダ 45"/>
          <p:cNvSpPr txBox="1">
            <a:spLocks noGrp="1"/>
          </p:cNvSpPr>
          <p:nvPr/>
        </p:nvSpPr>
        <p:spPr bwMode="auto">
          <a:xfrm>
            <a:off x="8653463" y="6548438"/>
            <a:ext cx="515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30000"/>
              </a:lnSpc>
              <a:buClr>
                <a:srgbClr val="000000"/>
              </a:buClr>
            </a:pPr>
            <a:fld id="{CF20DD8D-818B-45A0-B8ED-A23407BAADB4}" type="slidenum">
              <a:rPr lang="ja-JP" altLang="en-US" sz="1100">
                <a:solidFill>
                  <a:srgbClr val="383838"/>
                </a:solidFill>
                <a:ea typeface="ＭＳ Ｐゴシック" charset="-128"/>
              </a:rPr>
              <a:pPr algn="r">
                <a:lnSpc>
                  <a:spcPct val="130000"/>
                </a:lnSpc>
                <a:buClr>
                  <a:srgbClr val="000000"/>
                </a:buClr>
              </a:pPr>
              <a:t>26</a:t>
            </a:fld>
            <a:endParaRPr lang="en-US" altLang="ja-JP" sz="1100">
              <a:solidFill>
                <a:srgbClr val="383838"/>
              </a:solidFill>
              <a:ea typeface="ＭＳ Ｐゴシック" charset="-128"/>
            </a:endParaRP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50862" y="925513"/>
            <a:ext cx="37496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ja-JP" sz="2000" b="1" dirty="0" smtClean="0">
                <a:latin typeface="Arial" charset="0"/>
                <a:ea typeface="ＭＳ Ｐゴシック" charset="-128"/>
                <a:cs typeface="Arial" charset="0"/>
              </a:rPr>
              <a:t># of Papers*</a:t>
            </a:r>
            <a:endParaRPr lang="ja-JP" altLang="en-US" sz="20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006163" y="912813"/>
            <a:ext cx="35464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ja-JP" sz="2000" b="1" dirty="0" smtClean="0">
                <a:latin typeface="Arial" charset="0"/>
                <a:ea typeface="ＭＳ Ｐゴシック" charset="-128"/>
                <a:cs typeface="Arial" charset="0"/>
              </a:rPr>
              <a:t>Total Citations*</a:t>
            </a:r>
            <a:endParaRPr lang="ja-JP" altLang="en-US" sz="2000" b="1" dirty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2057" name="Freeform 9"/>
          <p:cNvSpPr>
            <a:spLocks noEditPoints="1"/>
          </p:cNvSpPr>
          <p:nvPr/>
        </p:nvSpPr>
        <p:spPr bwMode="auto">
          <a:xfrm>
            <a:off x="1206830" y="2341108"/>
            <a:ext cx="2822291" cy="251709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8" y="0"/>
              </a:cxn>
              <a:cxn ang="0">
                <a:pos x="218" y="1057"/>
              </a:cxn>
              <a:cxn ang="0">
                <a:pos x="0" y="1057"/>
              </a:cxn>
              <a:cxn ang="0">
                <a:pos x="0" y="0"/>
              </a:cxn>
              <a:cxn ang="0">
                <a:pos x="552" y="640"/>
              </a:cxn>
              <a:cxn ang="0">
                <a:pos x="775" y="640"/>
              </a:cxn>
              <a:cxn ang="0">
                <a:pos x="775" y="1057"/>
              </a:cxn>
              <a:cxn ang="0">
                <a:pos x="552" y="1057"/>
              </a:cxn>
              <a:cxn ang="0">
                <a:pos x="552" y="640"/>
              </a:cxn>
              <a:cxn ang="0">
                <a:pos x="1110" y="894"/>
              </a:cxn>
              <a:cxn ang="0">
                <a:pos x="1328" y="894"/>
              </a:cxn>
              <a:cxn ang="0">
                <a:pos x="1328" y="1057"/>
              </a:cxn>
              <a:cxn ang="0">
                <a:pos x="1110" y="1057"/>
              </a:cxn>
              <a:cxn ang="0">
                <a:pos x="1110" y="894"/>
              </a:cxn>
              <a:cxn ang="0">
                <a:pos x="1662" y="952"/>
              </a:cxn>
              <a:cxn ang="0">
                <a:pos x="1885" y="952"/>
              </a:cxn>
              <a:cxn ang="0">
                <a:pos x="1885" y="1057"/>
              </a:cxn>
              <a:cxn ang="0">
                <a:pos x="1662" y="1057"/>
              </a:cxn>
              <a:cxn ang="0">
                <a:pos x="1662" y="952"/>
              </a:cxn>
            </a:cxnLst>
            <a:rect l="0" t="0" r="r" b="b"/>
            <a:pathLst>
              <a:path w="1885" h="1057">
                <a:moveTo>
                  <a:pt x="0" y="0"/>
                </a:moveTo>
                <a:lnTo>
                  <a:pt x="218" y="0"/>
                </a:lnTo>
                <a:lnTo>
                  <a:pt x="218" y="1057"/>
                </a:lnTo>
                <a:lnTo>
                  <a:pt x="0" y="1057"/>
                </a:lnTo>
                <a:lnTo>
                  <a:pt x="0" y="0"/>
                </a:lnTo>
                <a:close/>
                <a:moveTo>
                  <a:pt x="552" y="640"/>
                </a:moveTo>
                <a:lnTo>
                  <a:pt x="775" y="640"/>
                </a:lnTo>
                <a:lnTo>
                  <a:pt x="775" y="1057"/>
                </a:lnTo>
                <a:lnTo>
                  <a:pt x="552" y="1057"/>
                </a:lnTo>
                <a:lnTo>
                  <a:pt x="552" y="640"/>
                </a:lnTo>
                <a:close/>
                <a:moveTo>
                  <a:pt x="1110" y="894"/>
                </a:moveTo>
                <a:lnTo>
                  <a:pt x="1328" y="894"/>
                </a:lnTo>
                <a:lnTo>
                  <a:pt x="1328" y="1057"/>
                </a:lnTo>
                <a:lnTo>
                  <a:pt x="1110" y="1057"/>
                </a:lnTo>
                <a:lnTo>
                  <a:pt x="1110" y="894"/>
                </a:lnTo>
                <a:close/>
                <a:moveTo>
                  <a:pt x="1662" y="952"/>
                </a:moveTo>
                <a:lnTo>
                  <a:pt x="1885" y="952"/>
                </a:lnTo>
                <a:lnTo>
                  <a:pt x="1885" y="1057"/>
                </a:lnTo>
                <a:lnTo>
                  <a:pt x="1662" y="1057"/>
                </a:lnTo>
                <a:lnTo>
                  <a:pt x="1662" y="952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52300" y="1950566"/>
            <a:ext cx="7487" cy="2895729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059" name="Freeform 11"/>
          <p:cNvSpPr>
            <a:spLocks noEditPoints="1"/>
          </p:cNvSpPr>
          <p:nvPr/>
        </p:nvSpPr>
        <p:spPr bwMode="auto">
          <a:xfrm>
            <a:off x="920857" y="1950566"/>
            <a:ext cx="31442" cy="2907635"/>
          </a:xfrm>
          <a:custGeom>
            <a:avLst/>
            <a:gdLst/>
            <a:ahLst/>
            <a:cxnLst>
              <a:cxn ang="0">
                <a:pos x="0" y="1216"/>
              </a:cxn>
              <a:cxn ang="0">
                <a:pos x="21" y="1216"/>
              </a:cxn>
              <a:cxn ang="0">
                <a:pos x="21" y="1221"/>
              </a:cxn>
              <a:cxn ang="0">
                <a:pos x="0" y="1221"/>
              </a:cxn>
              <a:cxn ang="0">
                <a:pos x="0" y="1216"/>
              </a:cxn>
              <a:cxn ang="0">
                <a:pos x="0" y="1015"/>
              </a:cxn>
              <a:cxn ang="0">
                <a:pos x="21" y="1015"/>
              </a:cxn>
              <a:cxn ang="0">
                <a:pos x="21" y="1021"/>
              </a:cxn>
              <a:cxn ang="0">
                <a:pos x="0" y="1021"/>
              </a:cxn>
              <a:cxn ang="0">
                <a:pos x="0" y="1015"/>
              </a:cxn>
              <a:cxn ang="0">
                <a:pos x="0" y="814"/>
              </a:cxn>
              <a:cxn ang="0">
                <a:pos x="21" y="814"/>
              </a:cxn>
              <a:cxn ang="0">
                <a:pos x="21" y="820"/>
              </a:cxn>
              <a:cxn ang="0">
                <a:pos x="0" y="820"/>
              </a:cxn>
              <a:cxn ang="0">
                <a:pos x="0" y="814"/>
              </a:cxn>
              <a:cxn ang="0">
                <a:pos x="0" y="608"/>
              </a:cxn>
              <a:cxn ang="0">
                <a:pos x="21" y="608"/>
              </a:cxn>
              <a:cxn ang="0">
                <a:pos x="21" y="613"/>
              </a:cxn>
              <a:cxn ang="0">
                <a:pos x="0" y="613"/>
              </a:cxn>
              <a:cxn ang="0">
                <a:pos x="0" y="608"/>
              </a:cxn>
              <a:cxn ang="0">
                <a:pos x="0" y="407"/>
              </a:cxn>
              <a:cxn ang="0">
                <a:pos x="21" y="407"/>
              </a:cxn>
              <a:cxn ang="0">
                <a:pos x="21" y="413"/>
              </a:cxn>
              <a:cxn ang="0">
                <a:pos x="0" y="413"/>
              </a:cxn>
              <a:cxn ang="0">
                <a:pos x="0" y="407"/>
              </a:cxn>
              <a:cxn ang="0">
                <a:pos x="0" y="206"/>
              </a:cxn>
              <a:cxn ang="0">
                <a:pos x="21" y="206"/>
              </a:cxn>
              <a:cxn ang="0">
                <a:pos x="21" y="212"/>
              </a:cxn>
              <a:cxn ang="0">
                <a:pos x="0" y="212"/>
              </a:cxn>
              <a:cxn ang="0">
                <a:pos x="0" y="206"/>
              </a:cxn>
              <a:cxn ang="0">
                <a:pos x="0" y="0"/>
              </a:cxn>
              <a:cxn ang="0">
                <a:pos x="21" y="0"/>
              </a:cxn>
              <a:cxn ang="0">
                <a:pos x="21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21" h="1221">
                <a:moveTo>
                  <a:pt x="0" y="1216"/>
                </a:moveTo>
                <a:lnTo>
                  <a:pt x="21" y="1216"/>
                </a:lnTo>
                <a:lnTo>
                  <a:pt x="21" y="1221"/>
                </a:lnTo>
                <a:lnTo>
                  <a:pt x="0" y="1221"/>
                </a:lnTo>
                <a:lnTo>
                  <a:pt x="0" y="1216"/>
                </a:lnTo>
                <a:close/>
                <a:moveTo>
                  <a:pt x="0" y="1015"/>
                </a:moveTo>
                <a:lnTo>
                  <a:pt x="21" y="1015"/>
                </a:lnTo>
                <a:lnTo>
                  <a:pt x="21" y="1021"/>
                </a:lnTo>
                <a:lnTo>
                  <a:pt x="0" y="1021"/>
                </a:lnTo>
                <a:lnTo>
                  <a:pt x="0" y="1015"/>
                </a:lnTo>
                <a:close/>
                <a:moveTo>
                  <a:pt x="0" y="814"/>
                </a:moveTo>
                <a:lnTo>
                  <a:pt x="21" y="814"/>
                </a:lnTo>
                <a:lnTo>
                  <a:pt x="21" y="820"/>
                </a:lnTo>
                <a:lnTo>
                  <a:pt x="0" y="820"/>
                </a:lnTo>
                <a:lnTo>
                  <a:pt x="0" y="814"/>
                </a:lnTo>
                <a:close/>
                <a:moveTo>
                  <a:pt x="0" y="608"/>
                </a:moveTo>
                <a:lnTo>
                  <a:pt x="21" y="608"/>
                </a:lnTo>
                <a:lnTo>
                  <a:pt x="21" y="613"/>
                </a:lnTo>
                <a:lnTo>
                  <a:pt x="0" y="613"/>
                </a:lnTo>
                <a:lnTo>
                  <a:pt x="0" y="608"/>
                </a:lnTo>
                <a:close/>
                <a:moveTo>
                  <a:pt x="0" y="407"/>
                </a:moveTo>
                <a:lnTo>
                  <a:pt x="21" y="407"/>
                </a:lnTo>
                <a:lnTo>
                  <a:pt x="21" y="413"/>
                </a:lnTo>
                <a:lnTo>
                  <a:pt x="0" y="413"/>
                </a:lnTo>
                <a:lnTo>
                  <a:pt x="0" y="407"/>
                </a:lnTo>
                <a:close/>
                <a:moveTo>
                  <a:pt x="0" y="206"/>
                </a:moveTo>
                <a:lnTo>
                  <a:pt x="21" y="206"/>
                </a:lnTo>
                <a:lnTo>
                  <a:pt x="21" y="212"/>
                </a:lnTo>
                <a:lnTo>
                  <a:pt x="0" y="212"/>
                </a:lnTo>
                <a:lnTo>
                  <a:pt x="0" y="206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93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952300" y="4846295"/>
            <a:ext cx="3323865" cy="11906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712907" y="4760566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55813" y="4281914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55813" y="3791355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55813" y="3312702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300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555813" y="2834050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555813" y="2343490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500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555813" y="1864837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600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Rectangle 23"/>
          <p:cNvSpPr>
            <a:spLocks noChangeArrowheads="1"/>
          </p:cNvSpPr>
          <p:nvPr/>
        </p:nvSpPr>
        <p:spPr bwMode="auto">
          <a:xfrm rot="3136105">
            <a:off x="1122932" y="5403304"/>
            <a:ext cx="115672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Harvard University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 rot="3136105">
            <a:off x="2007888" y="5305683"/>
            <a:ext cx="1000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US Department </a:t>
            </a:r>
            <a:br>
              <a:rPr lang="en-US" sz="120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of Agriculture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8" name="Rectangle 23"/>
          <p:cNvSpPr>
            <a:spLocks noChangeArrowheads="1"/>
          </p:cNvSpPr>
          <p:nvPr/>
        </p:nvSpPr>
        <p:spPr bwMode="auto">
          <a:xfrm rot="3136105">
            <a:off x="2898883" y="5271021"/>
            <a:ext cx="912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University of </a:t>
            </a:r>
            <a:br>
              <a:rPr lang="en-US" sz="120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North Carolina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 rot="3136105">
            <a:off x="3678223" y="5260854"/>
            <a:ext cx="887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Baylor College</a:t>
            </a:r>
            <a:br>
              <a:rPr lang="en-US" sz="120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of Medicine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81" name="Freeform 33"/>
          <p:cNvSpPr>
            <a:spLocks noEditPoints="1"/>
          </p:cNvSpPr>
          <p:nvPr/>
        </p:nvSpPr>
        <p:spPr bwMode="auto">
          <a:xfrm>
            <a:off x="5535753" y="2417837"/>
            <a:ext cx="2739861" cy="2446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7" y="0"/>
              </a:cxn>
              <a:cxn ang="0">
                <a:pos x="217" y="1036"/>
              </a:cxn>
              <a:cxn ang="0">
                <a:pos x="0" y="1036"/>
              </a:cxn>
              <a:cxn ang="0">
                <a:pos x="0" y="0"/>
              </a:cxn>
              <a:cxn ang="0">
                <a:pos x="541" y="709"/>
              </a:cxn>
              <a:cxn ang="0">
                <a:pos x="759" y="709"/>
              </a:cxn>
              <a:cxn ang="0">
                <a:pos x="759" y="1036"/>
              </a:cxn>
              <a:cxn ang="0">
                <a:pos x="541" y="1036"/>
              </a:cxn>
              <a:cxn ang="0">
                <a:pos x="541" y="709"/>
              </a:cxn>
              <a:cxn ang="0">
                <a:pos x="1083" y="740"/>
              </a:cxn>
              <a:cxn ang="0">
                <a:pos x="1301" y="740"/>
              </a:cxn>
              <a:cxn ang="0">
                <a:pos x="1301" y="1036"/>
              </a:cxn>
              <a:cxn ang="0">
                <a:pos x="1083" y="1036"/>
              </a:cxn>
              <a:cxn ang="0">
                <a:pos x="1083" y="740"/>
              </a:cxn>
              <a:cxn ang="0">
                <a:pos x="1625" y="746"/>
              </a:cxn>
              <a:cxn ang="0">
                <a:pos x="1843" y="746"/>
              </a:cxn>
              <a:cxn ang="0">
                <a:pos x="1843" y="1036"/>
              </a:cxn>
              <a:cxn ang="0">
                <a:pos x="1625" y="1036"/>
              </a:cxn>
              <a:cxn ang="0">
                <a:pos x="1625" y="746"/>
              </a:cxn>
            </a:cxnLst>
            <a:rect l="0" t="0" r="r" b="b"/>
            <a:pathLst>
              <a:path w="1843" h="1036">
                <a:moveTo>
                  <a:pt x="0" y="0"/>
                </a:moveTo>
                <a:lnTo>
                  <a:pt x="217" y="0"/>
                </a:lnTo>
                <a:lnTo>
                  <a:pt x="217" y="1036"/>
                </a:lnTo>
                <a:lnTo>
                  <a:pt x="0" y="1036"/>
                </a:lnTo>
                <a:lnTo>
                  <a:pt x="0" y="0"/>
                </a:lnTo>
                <a:close/>
                <a:moveTo>
                  <a:pt x="541" y="709"/>
                </a:moveTo>
                <a:lnTo>
                  <a:pt x="759" y="709"/>
                </a:lnTo>
                <a:lnTo>
                  <a:pt x="759" y="1036"/>
                </a:lnTo>
                <a:lnTo>
                  <a:pt x="541" y="1036"/>
                </a:lnTo>
                <a:lnTo>
                  <a:pt x="541" y="709"/>
                </a:lnTo>
                <a:close/>
                <a:moveTo>
                  <a:pt x="1083" y="740"/>
                </a:moveTo>
                <a:lnTo>
                  <a:pt x="1301" y="740"/>
                </a:lnTo>
                <a:lnTo>
                  <a:pt x="1301" y="1036"/>
                </a:lnTo>
                <a:lnTo>
                  <a:pt x="1083" y="1036"/>
                </a:lnTo>
                <a:lnTo>
                  <a:pt x="1083" y="740"/>
                </a:lnTo>
                <a:close/>
                <a:moveTo>
                  <a:pt x="1625" y="746"/>
                </a:moveTo>
                <a:lnTo>
                  <a:pt x="1843" y="746"/>
                </a:lnTo>
                <a:lnTo>
                  <a:pt x="1843" y="1036"/>
                </a:lnTo>
                <a:lnTo>
                  <a:pt x="1625" y="1036"/>
                </a:lnTo>
                <a:lnTo>
                  <a:pt x="1625" y="746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5290459" y="1981035"/>
            <a:ext cx="7434" cy="2871084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Freeform 35"/>
          <p:cNvSpPr>
            <a:spLocks noEditPoints="1"/>
          </p:cNvSpPr>
          <p:nvPr/>
        </p:nvSpPr>
        <p:spPr bwMode="auto">
          <a:xfrm>
            <a:off x="5259240" y="1981035"/>
            <a:ext cx="31220" cy="2882889"/>
          </a:xfrm>
          <a:custGeom>
            <a:avLst/>
            <a:gdLst/>
            <a:ahLst/>
            <a:cxnLst>
              <a:cxn ang="0">
                <a:pos x="0" y="1216"/>
              </a:cxn>
              <a:cxn ang="0">
                <a:pos x="21" y="1216"/>
              </a:cxn>
              <a:cxn ang="0">
                <a:pos x="21" y="1221"/>
              </a:cxn>
              <a:cxn ang="0">
                <a:pos x="0" y="1221"/>
              </a:cxn>
              <a:cxn ang="0">
                <a:pos x="0" y="1216"/>
              </a:cxn>
              <a:cxn ang="0">
                <a:pos x="0" y="1042"/>
              </a:cxn>
              <a:cxn ang="0">
                <a:pos x="21" y="1042"/>
              </a:cxn>
              <a:cxn ang="0">
                <a:pos x="21" y="1047"/>
              </a:cxn>
              <a:cxn ang="0">
                <a:pos x="0" y="1047"/>
              </a:cxn>
              <a:cxn ang="0">
                <a:pos x="0" y="1042"/>
              </a:cxn>
              <a:cxn ang="0">
                <a:pos x="0" y="873"/>
              </a:cxn>
              <a:cxn ang="0">
                <a:pos x="21" y="873"/>
              </a:cxn>
              <a:cxn ang="0">
                <a:pos x="21" y="878"/>
              </a:cxn>
              <a:cxn ang="0">
                <a:pos x="0" y="878"/>
              </a:cxn>
              <a:cxn ang="0">
                <a:pos x="0" y="873"/>
              </a:cxn>
              <a:cxn ang="0">
                <a:pos x="0" y="698"/>
              </a:cxn>
              <a:cxn ang="0">
                <a:pos x="21" y="698"/>
              </a:cxn>
              <a:cxn ang="0">
                <a:pos x="21" y="703"/>
              </a:cxn>
              <a:cxn ang="0">
                <a:pos x="0" y="703"/>
              </a:cxn>
              <a:cxn ang="0">
                <a:pos x="0" y="698"/>
              </a:cxn>
              <a:cxn ang="0">
                <a:pos x="0" y="524"/>
              </a:cxn>
              <a:cxn ang="0">
                <a:pos x="21" y="524"/>
              </a:cxn>
              <a:cxn ang="0">
                <a:pos x="21" y="529"/>
              </a:cxn>
              <a:cxn ang="0">
                <a:pos x="0" y="529"/>
              </a:cxn>
              <a:cxn ang="0">
                <a:pos x="0" y="524"/>
              </a:cxn>
              <a:cxn ang="0">
                <a:pos x="0" y="349"/>
              </a:cxn>
              <a:cxn ang="0">
                <a:pos x="21" y="349"/>
              </a:cxn>
              <a:cxn ang="0">
                <a:pos x="21" y="354"/>
              </a:cxn>
              <a:cxn ang="0">
                <a:pos x="0" y="354"/>
              </a:cxn>
              <a:cxn ang="0">
                <a:pos x="0" y="349"/>
              </a:cxn>
              <a:cxn ang="0">
                <a:pos x="0" y="175"/>
              </a:cxn>
              <a:cxn ang="0">
                <a:pos x="21" y="175"/>
              </a:cxn>
              <a:cxn ang="0">
                <a:pos x="21" y="180"/>
              </a:cxn>
              <a:cxn ang="0">
                <a:pos x="0" y="180"/>
              </a:cxn>
              <a:cxn ang="0">
                <a:pos x="0" y="175"/>
              </a:cxn>
              <a:cxn ang="0">
                <a:pos x="0" y="0"/>
              </a:cxn>
              <a:cxn ang="0">
                <a:pos x="21" y="0"/>
              </a:cxn>
              <a:cxn ang="0">
                <a:pos x="21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21" h="1221">
                <a:moveTo>
                  <a:pt x="0" y="1216"/>
                </a:moveTo>
                <a:lnTo>
                  <a:pt x="21" y="1216"/>
                </a:lnTo>
                <a:lnTo>
                  <a:pt x="21" y="1221"/>
                </a:lnTo>
                <a:lnTo>
                  <a:pt x="0" y="1221"/>
                </a:lnTo>
                <a:lnTo>
                  <a:pt x="0" y="1216"/>
                </a:lnTo>
                <a:close/>
                <a:moveTo>
                  <a:pt x="0" y="1042"/>
                </a:moveTo>
                <a:lnTo>
                  <a:pt x="21" y="1042"/>
                </a:lnTo>
                <a:lnTo>
                  <a:pt x="21" y="1047"/>
                </a:lnTo>
                <a:lnTo>
                  <a:pt x="0" y="1047"/>
                </a:lnTo>
                <a:lnTo>
                  <a:pt x="0" y="1042"/>
                </a:lnTo>
                <a:close/>
                <a:moveTo>
                  <a:pt x="0" y="873"/>
                </a:moveTo>
                <a:lnTo>
                  <a:pt x="21" y="873"/>
                </a:lnTo>
                <a:lnTo>
                  <a:pt x="21" y="878"/>
                </a:lnTo>
                <a:lnTo>
                  <a:pt x="0" y="878"/>
                </a:lnTo>
                <a:lnTo>
                  <a:pt x="0" y="873"/>
                </a:lnTo>
                <a:close/>
                <a:moveTo>
                  <a:pt x="0" y="698"/>
                </a:moveTo>
                <a:lnTo>
                  <a:pt x="21" y="698"/>
                </a:lnTo>
                <a:lnTo>
                  <a:pt x="21" y="703"/>
                </a:lnTo>
                <a:lnTo>
                  <a:pt x="0" y="703"/>
                </a:lnTo>
                <a:lnTo>
                  <a:pt x="0" y="698"/>
                </a:lnTo>
                <a:close/>
                <a:moveTo>
                  <a:pt x="0" y="524"/>
                </a:moveTo>
                <a:lnTo>
                  <a:pt x="21" y="524"/>
                </a:lnTo>
                <a:lnTo>
                  <a:pt x="21" y="529"/>
                </a:lnTo>
                <a:lnTo>
                  <a:pt x="0" y="529"/>
                </a:lnTo>
                <a:lnTo>
                  <a:pt x="0" y="524"/>
                </a:lnTo>
                <a:close/>
                <a:moveTo>
                  <a:pt x="0" y="349"/>
                </a:moveTo>
                <a:lnTo>
                  <a:pt x="21" y="349"/>
                </a:lnTo>
                <a:lnTo>
                  <a:pt x="21" y="354"/>
                </a:lnTo>
                <a:lnTo>
                  <a:pt x="0" y="354"/>
                </a:lnTo>
                <a:lnTo>
                  <a:pt x="0" y="349"/>
                </a:lnTo>
                <a:close/>
                <a:moveTo>
                  <a:pt x="0" y="175"/>
                </a:moveTo>
                <a:lnTo>
                  <a:pt x="21" y="175"/>
                </a:lnTo>
                <a:lnTo>
                  <a:pt x="21" y="180"/>
                </a:lnTo>
                <a:lnTo>
                  <a:pt x="0" y="180"/>
                </a:lnTo>
                <a:lnTo>
                  <a:pt x="0" y="175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21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938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5290459" y="4852119"/>
            <a:ext cx="3221529" cy="11805"/>
          </a:xfrm>
          <a:prstGeom prst="rect">
            <a:avLst/>
          </a:prstGeom>
          <a:solidFill>
            <a:srgbClr val="868686"/>
          </a:solidFill>
          <a:ln w="7938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5131491" y="4780567"/>
            <a:ext cx="785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4974397" y="4367377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4974397" y="3956548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4974397" y="3543356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600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4974397" y="3132527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800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4857378" y="2733504"/>
            <a:ext cx="3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1,000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4857378" y="2320312"/>
            <a:ext cx="3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1,200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4857378" y="1909483"/>
            <a:ext cx="3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1,400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" name="Rectangle 23"/>
          <p:cNvSpPr>
            <a:spLocks noChangeArrowheads="1"/>
          </p:cNvSpPr>
          <p:nvPr/>
        </p:nvSpPr>
        <p:spPr bwMode="auto">
          <a:xfrm rot="3136105">
            <a:off x="5412543" y="5403304"/>
            <a:ext cx="115672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Harvard University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0" name="Rectangle 23"/>
          <p:cNvSpPr>
            <a:spLocks noChangeArrowheads="1"/>
          </p:cNvSpPr>
          <p:nvPr/>
        </p:nvSpPr>
        <p:spPr bwMode="auto">
          <a:xfrm rot="3136105">
            <a:off x="6077025" y="5480055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Washing ton University</a:t>
            </a:r>
            <a:br>
              <a:rPr lang="en-US" sz="120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at St. Louis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1" name="Rectangle 23"/>
          <p:cNvSpPr>
            <a:spLocks noChangeArrowheads="1"/>
          </p:cNvSpPr>
          <p:nvPr/>
        </p:nvSpPr>
        <p:spPr bwMode="auto">
          <a:xfrm rot="3136105">
            <a:off x="7149255" y="5302057"/>
            <a:ext cx="991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Medical College</a:t>
            </a:r>
            <a:br>
              <a:rPr lang="en-US" sz="120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at Georgia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2" name="Rectangle 23"/>
          <p:cNvSpPr>
            <a:spLocks noChangeArrowheads="1"/>
          </p:cNvSpPr>
          <p:nvPr/>
        </p:nvSpPr>
        <p:spPr bwMode="auto">
          <a:xfrm rot="3136105">
            <a:off x="7911152" y="5305683"/>
            <a:ext cx="1000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US Department </a:t>
            </a:r>
            <a:br>
              <a:rPr lang="en-US" sz="120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of Agriculture</a:t>
            </a: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9555" y="6305804"/>
            <a:ext cx="7610475" cy="469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marL="88900" indent="-88900">
              <a:buClr>
                <a:srgbClr val="000000"/>
              </a:buClr>
            </a:pP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* Note: Numbers of papers and citations from each institution within areas of Turkey’s global research competencies.</a:t>
            </a:r>
          </a:p>
          <a:p>
            <a:pPr marL="88900" indent="-88900">
              <a:buClr>
                <a:srgbClr val="000000"/>
              </a:buClr>
            </a:pP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Source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: </a:t>
            </a:r>
            <a:r>
              <a:rPr lang="en-US" altLang="ja-JP" sz="1200" dirty="0" err="1">
                <a:solidFill>
                  <a:srgbClr val="000000"/>
                </a:solidFill>
                <a:ea typeface="ＭＳ Ｐゴシック" charset="-128"/>
              </a:rPr>
              <a:t>SciVal</a:t>
            </a:r>
            <a:r>
              <a:rPr lang="en-US" altLang="ja-JP" sz="1200" dirty="0">
                <a:solidFill>
                  <a:srgbClr val="000000"/>
                </a:solidFill>
                <a:ea typeface="ＭＳ Ｐゴシック" charset="-128"/>
              </a:rPr>
              <a:t> Spotlight </a:t>
            </a:r>
            <a:r>
              <a:rPr lang="en-US" altLang="ja-JP" sz="1200" dirty="0" smtClean="0">
                <a:solidFill>
                  <a:srgbClr val="000000"/>
                </a:solidFill>
                <a:ea typeface="ＭＳ Ｐゴシック" charset="-128"/>
              </a:rPr>
              <a:t> (Turkey Map) (May 2011)</a:t>
            </a:r>
            <a:endParaRPr lang="ja-JP" altLang="en-US" sz="12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1066800" y="2057399"/>
            <a:ext cx="561975" cy="2905125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-104775"/>
            <a:ext cx="8353425" cy="836613"/>
          </a:xfrm>
        </p:spPr>
        <p:txBody>
          <a:bodyPr/>
          <a:lstStyle/>
          <a:p>
            <a:r>
              <a:rPr lang="en-GB" dirty="0" smtClean="0"/>
              <a:t>HARVARD UNIVERSITY AND TURKEY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D1007-CEE3-43A3-8F32-9475A880A0DA}" type="slidenum">
              <a:rPr lang="ja-JP" altLang="en-US" smtClean="0"/>
              <a:pPr>
                <a:defRPr/>
              </a:pPr>
              <a:t>27</a:t>
            </a:fld>
            <a:endParaRPr lang="en-US" altLang="ja-JP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819" y="910590"/>
            <a:ext cx="4568460" cy="5735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981450" y="3838575"/>
            <a:ext cx="4187825" cy="809625"/>
          </a:xfrm>
          <a:prstGeom prst="roundRect">
            <a:avLst/>
          </a:prstGeom>
          <a:solidFill>
            <a:schemeClr val="bg2">
              <a:lumMod val="50000"/>
              <a:alpha val="93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88900" indent="-88900" algn="l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Find out where Harvard are also researching in Turkey’s strengths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76850" y="1266825"/>
            <a:ext cx="3705225" cy="1009649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8900" indent="-88900" algn="ctr"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What collaboration opportunities are available?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23900" y="3076576"/>
            <a:ext cx="4000499" cy="476250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COMPETING AUTHORS IN A TURKEY STRENGTH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D1007-CEE3-43A3-8F32-9475A880A0DA}" type="slidenum">
              <a:rPr lang="ja-JP" altLang="en-US" smtClean="0"/>
              <a:pPr>
                <a:defRPr/>
              </a:pPr>
              <a:t>28</a:t>
            </a:fld>
            <a:endParaRPr lang="en-US" altLang="ja-JP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" y="1002602"/>
            <a:ext cx="7050405" cy="561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 bwMode="auto">
          <a:xfrm>
            <a:off x="3143250" y="4533900"/>
            <a:ext cx="4314825" cy="180974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543051" y="5019675"/>
            <a:ext cx="2171699" cy="847726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29150" y="2324100"/>
            <a:ext cx="4187825" cy="409575"/>
          </a:xfrm>
          <a:prstGeom prst="roundRect">
            <a:avLst/>
          </a:prstGeom>
          <a:solidFill>
            <a:schemeClr val="bg2">
              <a:lumMod val="50000"/>
              <a:alpha val="93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88900" indent="-88900" algn="l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See the competing authors in this competency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05250" y="5048251"/>
            <a:ext cx="2768600" cy="819150"/>
          </a:xfrm>
          <a:prstGeom prst="roundRect">
            <a:avLst/>
          </a:prstGeom>
          <a:solidFill>
            <a:schemeClr val="bg2">
              <a:lumMod val="50000"/>
              <a:alpha val="93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88900" indent="-88900" algn="l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Link to their author profile in SciVerse Scopus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 MORE ABOUT THE AUTHOR IN SCIVERSE SCOPUS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D1007-CEE3-43A3-8F32-9475A880A0DA}" type="slidenum">
              <a:rPr lang="ja-JP" altLang="en-US" smtClean="0"/>
              <a:pPr>
                <a:defRPr/>
              </a:pPr>
              <a:t>29</a:t>
            </a:fld>
            <a:endParaRPr lang="en-US" altLang="ja-JP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04" y="1000630"/>
            <a:ext cx="8468392" cy="544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81376" y="4838701"/>
            <a:ext cx="2952750" cy="1009650"/>
          </a:xfrm>
          <a:prstGeom prst="roundRect">
            <a:avLst/>
          </a:prstGeom>
          <a:solidFill>
            <a:schemeClr val="bg2">
              <a:lumMod val="50000"/>
              <a:alpha val="93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88900" indent="-88900" algn="l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Look at their papers, citations references and </a:t>
            </a:r>
            <a:r>
              <a:rPr lang="en-GB" sz="1600" b="1" i="1" dirty="0" smtClean="0">
                <a:solidFill>
                  <a:schemeClr val="bg1"/>
                </a:solidFill>
              </a:rPr>
              <a:t>h-</a:t>
            </a:r>
            <a:r>
              <a:rPr lang="en-GB" sz="1600" b="1" dirty="0" smtClean="0">
                <a:solidFill>
                  <a:schemeClr val="bg1"/>
                </a:solidFill>
              </a:rPr>
              <a:t>index for high level information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1001" y="4619625"/>
            <a:ext cx="1333499" cy="762000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9550" y="-139700"/>
            <a:ext cx="8934450" cy="836613"/>
          </a:xfrm>
        </p:spPr>
        <p:txBody>
          <a:bodyPr/>
          <a:lstStyle/>
          <a:p>
            <a:r>
              <a:rPr lang="en-US" sz="2400" dirty="0" smtClean="0"/>
              <a:t>REASONS VARY, BUT GLOBAL R&amp;D INVESTMENTS ARE GROWING</a:t>
            </a:r>
          </a:p>
        </p:txBody>
      </p:sp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914400"/>
            <a:ext cx="6661150" cy="1981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19400"/>
            <a:ext cx="6662738" cy="3352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38200" y="6535738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The Race for Global Innovation</a:t>
            </a:r>
            <a:r>
              <a:rPr lang="en-US" sz="1000"/>
              <a:t>, Toronto Region Research Alliance, 2011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66800" y="5526088"/>
            <a:ext cx="190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GERD</a:t>
            </a:r>
            <a:r>
              <a:rPr lang="en-US" sz="1200"/>
              <a:t> - Gross Expenditure on Research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COMPARE AUTHOR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D1007-CEE3-43A3-8F32-9475A880A0DA}" type="slidenum">
              <a:rPr lang="ja-JP" altLang="en-US" smtClean="0"/>
              <a:pPr>
                <a:defRPr/>
              </a:pPr>
              <a:t>30</a:t>
            </a:fld>
            <a:endParaRPr lang="en-US" altLang="ja-JP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16" y="1112520"/>
            <a:ext cx="8067343" cy="5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667376" y="2419350"/>
            <a:ext cx="2847974" cy="1219199"/>
          </a:xfrm>
          <a:prstGeom prst="roundRect">
            <a:avLst/>
          </a:prstGeom>
          <a:solidFill>
            <a:schemeClr val="bg2">
              <a:lumMod val="50000"/>
              <a:alpha val="93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88900" indent="-88900" algn="l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Compare the researcher against a top performing Turkish researcher in the same competency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 bwMode="auto">
          <a:xfrm rot="10800000" flipV="1">
            <a:off x="5953125" y="3986213"/>
            <a:ext cx="657226" cy="1204912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804B4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rot="10800000" flipV="1">
            <a:off x="6457950" y="4529138"/>
            <a:ext cx="152400" cy="461962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10351" y="3762375"/>
            <a:ext cx="1962149" cy="447675"/>
          </a:xfrm>
          <a:prstGeom prst="roundRect">
            <a:avLst/>
          </a:prstGeom>
          <a:solidFill>
            <a:srgbClr val="804B4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88900" indent="-88900" algn="l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Ankara researcher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10350" y="4305300"/>
            <a:ext cx="1971675" cy="447675"/>
          </a:xfrm>
          <a:prstGeom prst="roundRect">
            <a:avLst/>
          </a:prstGeom>
          <a:solidFill>
            <a:srgbClr val="FF00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88900" indent="-88900" algn="l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Harvard researcher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CITED VS UNCITED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D1007-CEE3-43A3-8F32-9475A880A0DA}" type="slidenum">
              <a:rPr lang="ja-JP" altLang="en-US" smtClean="0"/>
              <a:pPr>
                <a:defRPr/>
              </a:pPr>
              <a:t>31</a:t>
            </a:fld>
            <a:endParaRPr lang="en-US" altLang="ja-JP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" y="1214770"/>
            <a:ext cx="8491569" cy="535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81425" y="2362201"/>
            <a:ext cx="3267075" cy="933450"/>
          </a:xfrm>
          <a:prstGeom prst="roundRect">
            <a:avLst/>
          </a:prstGeom>
          <a:solidFill>
            <a:schemeClr val="bg2">
              <a:lumMod val="50000"/>
              <a:alpha val="93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88900" indent="-88900" algn="l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Compare the quality of their work over time and link back to the source data in SciVerse Scopus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RESEARCHERS USING SCIVAL EXPERTS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D1007-CEE3-43A3-8F32-9475A880A0DA}" type="slidenum">
              <a:rPr lang="ja-JP" altLang="en-US" smtClean="0"/>
              <a:pPr>
                <a:defRPr/>
              </a:pPr>
              <a:t>32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086" y="938784"/>
            <a:ext cx="6683829" cy="561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52726" y="2228851"/>
            <a:ext cx="2952749" cy="1419224"/>
          </a:xfrm>
          <a:prstGeom prst="roundRect">
            <a:avLst/>
          </a:prstGeom>
          <a:solidFill>
            <a:schemeClr val="bg2">
              <a:lumMod val="50000"/>
              <a:alpha val="93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88900" indent="-88900" algn="l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Copy and paste the keywords from the competency into North Carolina’s SciVal Experts implementation, to find relevant researchers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362076" y="4572001"/>
            <a:ext cx="3209924" cy="457200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8975" y="6550223"/>
            <a:ext cx="3251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http://www.experts.scival.com/reachnc/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SCIVAL EXPERTS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D1007-CEE3-43A3-8F32-9475A880A0DA}" type="slidenum">
              <a:rPr lang="ja-JP" altLang="en-US" smtClean="0"/>
              <a:pPr>
                <a:defRPr/>
              </a:pPr>
              <a:t>33</a:t>
            </a:fld>
            <a:endParaRPr lang="en-US" altLang="ja-JP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239" y="958136"/>
            <a:ext cx="6831489" cy="556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38426" y="1609727"/>
            <a:ext cx="3248023" cy="942974"/>
          </a:xfrm>
          <a:prstGeom prst="roundRect">
            <a:avLst/>
          </a:prstGeom>
          <a:solidFill>
            <a:schemeClr val="bg2">
              <a:lumMod val="50000"/>
              <a:alpha val="93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88900" indent="-88900" algn="l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chemeClr val="bg1"/>
                </a:solidFill>
              </a:rPr>
              <a:t>Dig deeper to see further information about this researcher and who they work with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-315913"/>
            <a:ext cx="8353426" cy="936626"/>
          </a:xfrm>
        </p:spPr>
        <p:txBody>
          <a:bodyPr/>
          <a:lstStyle/>
          <a:p>
            <a:pPr marL="355600" indent="-355600" eaLnBrk="1" hangingPunct="1"/>
            <a:r>
              <a:rPr lang="en-US" altLang="ja-JP" dirty="0" smtClean="0">
                <a:latin typeface="+mn-lt"/>
                <a:ea typeface="ＭＳ Ｐゴシック" charset="-128"/>
                <a:cs typeface="Arial" pitchFamily="34" charset="0"/>
              </a:rPr>
              <a:t/>
            </a:r>
            <a:br>
              <a:rPr lang="en-US" altLang="ja-JP" dirty="0" smtClean="0">
                <a:latin typeface="+mn-lt"/>
                <a:ea typeface="ＭＳ Ｐゴシック" charset="-128"/>
                <a:cs typeface="Arial" pitchFamily="34" charset="0"/>
              </a:rPr>
            </a:br>
            <a:r>
              <a:rPr lang="en-US" altLang="ja-JP" dirty="0" smtClean="0">
                <a:latin typeface="+mn-lt"/>
                <a:ea typeface="ＭＳ Ｐゴシック" charset="-128"/>
                <a:cs typeface="Arial" pitchFamily="34" charset="0"/>
              </a:rPr>
              <a:t>BASE DATA FOR ANALYSIS - SCIVERSE “SCOPUS”</a:t>
            </a:r>
          </a:p>
        </p:txBody>
      </p:sp>
      <p:sp>
        <p:nvSpPr>
          <p:cNvPr id="57347" name="スライド番号プレースホルダ 45"/>
          <p:cNvSpPr txBox="1">
            <a:spLocks noGrp="1"/>
          </p:cNvSpPr>
          <p:nvPr/>
        </p:nvSpPr>
        <p:spPr bwMode="auto">
          <a:xfrm>
            <a:off x="8653463" y="6548438"/>
            <a:ext cx="515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79F72397-14C2-49D2-8A05-E5E7F47812B1}" type="slidenum">
              <a:rPr lang="ja-JP" altLang="en-US" sz="1100">
                <a:solidFill>
                  <a:srgbClr val="383838"/>
                </a:solidFill>
                <a:ea typeface="ＭＳ Ｐゴシック" charset="-128"/>
              </a:rPr>
              <a:pPr/>
              <a:t>34</a:t>
            </a:fld>
            <a:endParaRPr lang="en-US" altLang="ja-JP" sz="1100">
              <a:solidFill>
                <a:srgbClr val="383838"/>
              </a:solidFill>
              <a:ea typeface="ＭＳ Ｐゴシック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24275" y="969963"/>
            <a:ext cx="5140325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 algn="l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800" b="1" kern="0" dirty="0" err="1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SciVerse</a:t>
            </a:r>
            <a:r>
              <a:rPr lang="en-US" sz="1800" b="1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 Scopus: </a:t>
            </a:r>
            <a:r>
              <a:rPr lang="en-US" sz="1800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The largest abstract and citation database of research information</a:t>
            </a:r>
            <a:r>
              <a:rPr lang="en-GB" sz="1800" b="1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 </a:t>
            </a:r>
          </a:p>
          <a:p>
            <a:pPr marL="177800" indent="-177800" algn="l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GB" sz="1800" b="1" kern="0" dirty="0">
              <a:solidFill>
                <a:srgbClr val="383838"/>
              </a:solidFill>
              <a:latin typeface="+mn-lt"/>
              <a:ea typeface="ＭＳ Ｐゴシック" pitchFamily="50" charset="-128"/>
            </a:endParaRPr>
          </a:p>
          <a:p>
            <a:pPr marL="177800" indent="-177800" algn="l">
              <a:lnSpc>
                <a:spcPct val="110000"/>
              </a:lnSpc>
              <a:buClr>
                <a:schemeClr val="tx2"/>
              </a:buClr>
              <a:buFont typeface="Times"/>
              <a:buNone/>
              <a:defRPr/>
            </a:pPr>
            <a:endParaRPr lang="en-GB" sz="1800" b="1" kern="0" dirty="0">
              <a:solidFill>
                <a:srgbClr val="383838"/>
              </a:solidFill>
              <a:latin typeface="+mn-lt"/>
              <a:ea typeface="ＭＳ Ｐゴシック" pitchFamily="50" charset="-128"/>
            </a:endParaRPr>
          </a:p>
          <a:p>
            <a:pPr marL="177800" indent="-177800" algn="l">
              <a:lnSpc>
                <a:spcPct val="110000"/>
              </a:lnSpc>
              <a:buClr>
                <a:schemeClr val="tx2"/>
              </a:buClr>
              <a:buFont typeface="Times" pitchFamily="18" charset="0"/>
              <a:buChar char="•"/>
              <a:defRPr/>
            </a:pPr>
            <a:r>
              <a:rPr lang="en-GB" sz="1800" b="1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18,000+</a:t>
            </a:r>
            <a:r>
              <a:rPr lang="en-GB" sz="1800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 active titles from more than </a:t>
            </a:r>
            <a:r>
              <a:rPr lang="en-GB" sz="1800" b="1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5,000</a:t>
            </a:r>
            <a:r>
              <a:rPr lang="en-GB" sz="1800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 international publishers </a:t>
            </a:r>
            <a:r>
              <a:rPr lang="en-US" sz="1800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including coverage of:</a:t>
            </a:r>
          </a:p>
          <a:p>
            <a:pPr marL="177800" indent="-177800" algn="l">
              <a:lnSpc>
                <a:spcPct val="110000"/>
              </a:lnSpc>
              <a:buClr>
                <a:schemeClr val="tx2"/>
              </a:buClr>
              <a:defRPr/>
            </a:pPr>
            <a:endParaRPr lang="en-US" sz="1050" kern="0" dirty="0">
              <a:solidFill>
                <a:srgbClr val="383838"/>
              </a:solidFill>
              <a:latin typeface="+mn-lt"/>
              <a:ea typeface="ＭＳ Ｐゴシック" pitchFamily="50" charset="-128"/>
            </a:endParaRPr>
          </a:p>
          <a:p>
            <a:pPr marL="889000" lvl="4" indent="-177800" algn="l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1800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Life Sciences</a:t>
            </a:r>
          </a:p>
          <a:p>
            <a:pPr marL="889000" lvl="4" indent="-177800" algn="l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1800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Health Sciences </a:t>
            </a:r>
          </a:p>
          <a:p>
            <a:pPr marL="889000" lvl="4" indent="-177800" algn="l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1800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Physical Sciences</a:t>
            </a:r>
          </a:p>
          <a:p>
            <a:pPr marL="889000" lvl="4" indent="-177800" algn="l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1800" kern="0" dirty="0">
                <a:solidFill>
                  <a:srgbClr val="383838"/>
                </a:solidFill>
                <a:latin typeface="+mn-lt"/>
                <a:ea typeface="ＭＳ Ｐゴシック" pitchFamily="50" charset="-128"/>
              </a:rPr>
              <a:t>Social Sciences</a:t>
            </a:r>
          </a:p>
          <a:p>
            <a:pPr marL="889000" lvl="4" indent="-177800" algn="l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rgbClr val="383838"/>
                </a:solidFill>
                <a:latin typeface="+mn-lt"/>
              </a:rPr>
              <a:t>Arts and Humanities</a:t>
            </a:r>
          </a:p>
          <a:p>
            <a:pPr marL="431800" lvl="3" indent="-177800" algn="l">
              <a:lnSpc>
                <a:spcPct val="110000"/>
              </a:lnSpc>
              <a:buClr>
                <a:schemeClr val="accent1"/>
              </a:buClr>
              <a:defRPr/>
            </a:pPr>
            <a:endParaRPr lang="en-US" sz="1050" kern="0" dirty="0">
              <a:solidFill>
                <a:srgbClr val="383838"/>
              </a:solidFill>
              <a:latin typeface="+mn-lt"/>
            </a:endParaRPr>
          </a:p>
          <a:p>
            <a:pPr marL="177800" indent="-177800" algn="l">
              <a:lnSpc>
                <a:spcPct val="110000"/>
              </a:lnSpc>
              <a:buClr>
                <a:schemeClr val="tx2"/>
              </a:buClr>
              <a:buFont typeface="Times" pitchFamily="18" charset="0"/>
              <a:buChar char="•"/>
              <a:defRPr/>
            </a:pPr>
            <a:r>
              <a:rPr lang="en-GB" sz="1800" kern="0" dirty="0">
                <a:solidFill>
                  <a:srgbClr val="383838"/>
                </a:solidFill>
                <a:latin typeface="+mn-lt"/>
              </a:rPr>
              <a:t>Independent </a:t>
            </a:r>
            <a:r>
              <a:rPr lang="en-GB" sz="1800" b="1" kern="0" dirty="0">
                <a:solidFill>
                  <a:srgbClr val="383838"/>
                </a:solidFill>
                <a:latin typeface="+mn-lt"/>
              </a:rPr>
              <a:t>journal metrics</a:t>
            </a:r>
          </a:p>
          <a:p>
            <a:pPr marL="889000" lvl="4" indent="-177800" algn="l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1800" b="1" kern="0" dirty="0">
                <a:latin typeface="+mn-lt"/>
              </a:rPr>
              <a:t>SNIP</a:t>
            </a:r>
            <a:r>
              <a:rPr lang="en-US" sz="1800" kern="0" dirty="0">
                <a:latin typeface="+mn-lt"/>
              </a:rPr>
              <a:t>: The Source-Normalized Impact per Paper corrects for differences in the frequency of citation across research fields.</a:t>
            </a:r>
          </a:p>
          <a:p>
            <a:pPr marL="889000" lvl="4" indent="-177800" algn="l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1800" b="1" kern="0" dirty="0">
                <a:solidFill>
                  <a:srgbClr val="383838"/>
                </a:solidFill>
                <a:latin typeface="+mn-lt"/>
              </a:rPr>
              <a:t>SJR</a:t>
            </a:r>
            <a:r>
              <a:rPr lang="en-GB" sz="1800" kern="0" dirty="0">
                <a:solidFill>
                  <a:srgbClr val="383838"/>
                </a:solidFill>
                <a:latin typeface="+mn-lt"/>
              </a:rPr>
              <a:t>: The </a:t>
            </a:r>
            <a:r>
              <a:rPr lang="en-US" sz="1800" kern="0" dirty="0" err="1">
                <a:latin typeface="+mn-lt"/>
              </a:rPr>
              <a:t>SCImago</a:t>
            </a:r>
            <a:r>
              <a:rPr lang="en-US" sz="1800" kern="0" dirty="0">
                <a:latin typeface="+mn-lt"/>
              </a:rPr>
              <a:t> Journal Rank reflects prestige of source - value of weighted citations per document.</a:t>
            </a:r>
            <a:endParaRPr lang="en-US" sz="1800" kern="0" dirty="0">
              <a:solidFill>
                <a:srgbClr val="383838"/>
              </a:solidFill>
              <a:latin typeface="+mn-lt"/>
            </a:endParaRPr>
          </a:p>
        </p:txBody>
      </p:sp>
      <p:pic>
        <p:nvPicPr>
          <p:cNvPr id="7" name="Picture 4" descr="769450_skyscrap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06" y="974708"/>
            <a:ext cx="3429024" cy="522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ifq_new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24004" y="3475038"/>
            <a:ext cx="1373188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3" descr="KISTI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9558" y="4403732"/>
            <a:ext cx="1692275" cy="86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4" descr="perspektywy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23938" y="5475302"/>
            <a:ext cx="1517650" cy="38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5" descr="oECD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6682" y="2617782"/>
            <a:ext cx="1806575" cy="66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6" descr="qs_logo_combined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95508" y="2046278"/>
            <a:ext cx="792162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7" descr="cwTS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2434" y="1546212"/>
            <a:ext cx="1363663" cy="82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40424" y="1641624"/>
            <a:ext cx="23923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スライド番号プレースホルダ 45"/>
          <p:cNvSpPr txBox="1">
            <a:spLocks noGrp="1"/>
          </p:cNvSpPr>
          <p:nvPr/>
        </p:nvSpPr>
        <p:spPr bwMode="auto">
          <a:xfrm>
            <a:off x="8653463" y="6548438"/>
            <a:ext cx="515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2A73E665-7BC6-446F-BBB4-7774C62DA3E1}" type="slidenum">
              <a:rPr lang="ja-JP" altLang="en-US" sz="1100">
                <a:solidFill>
                  <a:srgbClr val="383838"/>
                </a:solidFill>
                <a:ea typeface="ＭＳ Ｐゴシック" charset="-128"/>
              </a:rPr>
              <a:pPr/>
              <a:t>35</a:t>
            </a:fld>
            <a:endParaRPr lang="en-US" altLang="ja-JP" sz="1100">
              <a:solidFill>
                <a:srgbClr val="383838"/>
              </a:solidFill>
              <a:ea typeface="ＭＳ Ｐゴシック" charset="-128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53425" cy="836613"/>
          </a:xfrm>
        </p:spPr>
        <p:txBody>
          <a:bodyPr/>
          <a:lstStyle/>
          <a:p>
            <a:pPr marL="355600" indent="-355600" eaLnBrk="1" hangingPunct="1"/>
            <a:r>
              <a:rPr lang="en-US" altLang="ja-JP" dirty="0" smtClean="0">
                <a:latin typeface="+mn-lt"/>
                <a:ea typeface="ＭＳ Ｐゴシック" charset="-128"/>
                <a:cs typeface="Arial" pitchFamily="34" charset="0"/>
              </a:rPr>
              <a:t>ELSEVIER</a:t>
            </a:r>
            <a:br>
              <a:rPr lang="en-US" altLang="ja-JP" dirty="0" smtClean="0">
                <a:latin typeface="+mn-lt"/>
                <a:ea typeface="ＭＳ Ｐゴシック" charset="-128"/>
                <a:cs typeface="Arial" pitchFamily="34" charset="0"/>
              </a:rPr>
            </a:br>
            <a:r>
              <a:rPr lang="en-US" altLang="ja-JP" dirty="0" smtClean="0">
                <a:latin typeface="+mn-lt"/>
                <a:ea typeface="ＭＳ Ｐゴシック" charset="-128"/>
                <a:cs typeface="Arial" pitchFamily="34" charset="0"/>
              </a:rPr>
              <a:t>VARIOUS “SOLUTIONS” FOR VARIOUS “CHALLENGES”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495300" y="5708650"/>
            <a:ext cx="2952750" cy="871538"/>
          </a:xfrm>
          <a:prstGeom prst="homePlat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lnSpc>
                <a:spcPct val="100000"/>
              </a:lnSpc>
              <a:defRPr/>
            </a:pPr>
            <a:r>
              <a:rPr lang="en-GB" sz="1600" b="1" dirty="0">
                <a:cs typeface="Arial" pitchFamily="34" charset="0"/>
              </a:rPr>
              <a:t>Various analysis on your own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95300" y="1731963"/>
            <a:ext cx="2957513" cy="871537"/>
          </a:xfrm>
          <a:prstGeom prst="homePlat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lnSpc>
                <a:spcPct val="100000"/>
              </a:lnSpc>
              <a:defRPr/>
            </a:pPr>
            <a:r>
              <a:rPr lang="en-GB" sz="1600" b="1" dirty="0">
                <a:cs typeface="Arial" pitchFamily="34" charset="0"/>
              </a:rPr>
              <a:t>Need to Identify Strengths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495300" y="3686175"/>
            <a:ext cx="2952750" cy="871538"/>
          </a:xfrm>
          <a:prstGeom prst="homePlat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lnSpc>
                <a:spcPct val="100000"/>
              </a:lnSpc>
              <a:defRPr/>
            </a:pPr>
            <a:r>
              <a:rPr lang="en-GB" sz="1600" b="1" dirty="0">
                <a:cs typeface="Arial" pitchFamily="34" charset="0"/>
              </a:rPr>
              <a:t>Benchmarking Performance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95300" y="4692650"/>
            <a:ext cx="2952750" cy="871538"/>
          </a:xfrm>
          <a:prstGeom prst="homePlat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lnSpc>
                <a:spcPct val="100000"/>
              </a:lnSpc>
              <a:defRPr/>
            </a:pPr>
            <a:r>
              <a:rPr lang="en-GB" sz="1600" b="1" dirty="0">
                <a:cs typeface="Arial" pitchFamily="34" charset="0"/>
              </a:rPr>
              <a:t>Identifying Funding</a:t>
            </a:r>
            <a:br>
              <a:rPr lang="en-GB" sz="1600" b="1" dirty="0">
                <a:cs typeface="Arial" pitchFamily="34" charset="0"/>
              </a:rPr>
            </a:br>
            <a:r>
              <a:rPr lang="en-GB" sz="1600" b="1" dirty="0">
                <a:cs typeface="Arial" pitchFamily="34" charset="0"/>
              </a:rPr>
              <a:t>Opportunities Effectively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495300" y="2709863"/>
            <a:ext cx="2952750" cy="869950"/>
          </a:xfrm>
          <a:prstGeom prst="homePlat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algn="ctr">
              <a:lnSpc>
                <a:spcPct val="100000"/>
              </a:lnSpc>
              <a:defRPr/>
            </a:pPr>
            <a:r>
              <a:rPr lang="en-GB" sz="1600" b="1" dirty="0">
                <a:cs typeface="Arial" pitchFamily="34" charset="0"/>
              </a:rPr>
              <a:t>Encouraging “Collaborations”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797300" y="5692775"/>
            <a:ext cx="2952750" cy="869950"/>
          </a:xfrm>
          <a:prstGeom prst="roundRect">
            <a:avLst/>
          </a:prstGeom>
          <a:solidFill>
            <a:srgbClr val="3333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36000" rIns="72000" bIns="36000" anchor="ctr"/>
          <a:lstStyle/>
          <a:p>
            <a:pPr algn="ctr">
              <a:lnSpc>
                <a:spcPct val="100000"/>
              </a:lnSpc>
              <a:defRPr/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Scopus Custom Data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7300" y="1714500"/>
            <a:ext cx="2957513" cy="871538"/>
          </a:xfrm>
          <a:prstGeom prst="roundRect">
            <a:avLst/>
          </a:prstGeom>
          <a:solidFill>
            <a:srgbClr val="3333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36000" rIns="72000" bIns="36000" anchor="ctr"/>
          <a:lstStyle/>
          <a:p>
            <a:pPr algn="ctr">
              <a:lnSpc>
                <a:spcPct val="100000"/>
              </a:lnSpc>
              <a:defRPr/>
            </a:pPr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SciVal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Spotlight</a:t>
            </a:r>
            <a:b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(Country, Institutional Map)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3797300" y="3670300"/>
            <a:ext cx="2952750" cy="869950"/>
          </a:xfrm>
          <a:prstGeom prst="roundRect">
            <a:avLst/>
          </a:prstGeom>
          <a:solidFill>
            <a:srgbClr val="3333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36000" rIns="72000" bIns="36000" anchor="ctr"/>
          <a:lstStyle/>
          <a:p>
            <a:pPr algn="ctr">
              <a:lnSpc>
                <a:spcPct val="100000"/>
              </a:lnSpc>
              <a:defRPr/>
            </a:pPr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SciVal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Strata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7300" y="4676775"/>
            <a:ext cx="2952750" cy="871538"/>
          </a:xfrm>
          <a:prstGeom prst="roundRect">
            <a:avLst/>
          </a:prstGeom>
          <a:solidFill>
            <a:srgbClr val="3333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36000" rIns="72000" bIns="36000" anchor="ctr"/>
          <a:lstStyle/>
          <a:p>
            <a:pPr algn="ctr">
              <a:lnSpc>
                <a:spcPct val="100000"/>
              </a:lnSpc>
              <a:defRPr/>
            </a:pPr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SciVal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Funding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3797300" y="2692400"/>
            <a:ext cx="2952750" cy="871538"/>
          </a:xfrm>
          <a:prstGeom prst="roundRect">
            <a:avLst/>
          </a:prstGeom>
          <a:solidFill>
            <a:srgbClr val="3333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2000" tIns="36000" rIns="72000" bIns="36000" anchor="ctr"/>
          <a:lstStyle/>
          <a:p>
            <a:pPr algn="ctr">
              <a:lnSpc>
                <a:spcPct val="100000"/>
              </a:lnSpc>
              <a:defRPr/>
            </a:pPr>
            <a:r>
              <a:rPr lang="en-GB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SciVal</a:t>
            </a: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Experts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5" descr="Slide 25_Australia circle ma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0388" y="1600200"/>
            <a:ext cx="1230312" cy="103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4175" y="2660650"/>
            <a:ext cx="1076325" cy="8969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0388" y="3632200"/>
            <a:ext cx="1268412" cy="97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8738" y="4794250"/>
            <a:ext cx="1401762" cy="7207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04825" y="989013"/>
            <a:ext cx="26320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Challenges</a:t>
            </a:r>
            <a:endParaRPr lang="ja-JP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832224" y="989013"/>
            <a:ext cx="2955600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Solutions</a:t>
            </a:r>
            <a:endParaRPr lang="ja-JP" alt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576262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ea typeface="ＭＳ Ｐゴシック" charset="-128"/>
              </a:rPr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8163" indent="-538163" eaLnBrk="1" hangingPunct="1">
              <a:lnSpc>
                <a:spcPct val="95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Char char="l"/>
            </a:pPr>
            <a:r>
              <a:rPr lang="en-US" altLang="ja-JP" smtClean="0">
                <a:ea typeface="ＭＳ Ｐゴシック" charset="-128"/>
              </a:rPr>
              <a:t>Measuring research performance is getting more and more challenging</a:t>
            </a:r>
          </a:p>
          <a:p>
            <a:pPr marL="1252538" lvl="1" indent="-350838" eaLnBrk="1" hangingPunct="1">
              <a:lnSpc>
                <a:spcPct val="95000"/>
              </a:lnSpc>
              <a:buClr>
                <a:srgbClr val="333399"/>
              </a:buClr>
              <a:buSzPct val="60000"/>
              <a:buFont typeface="Wingdings" pitchFamily="2" charset="2"/>
              <a:buChar char="l"/>
            </a:pPr>
            <a:r>
              <a:rPr lang="en-US" altLang="ja-JP" smtClean="0">
                <a:ea typeface="ＭＳ Ｐゴシック" charset="-128"/>
              </a:rPr>
              <a:t>Due to factors such as; emerging multi-disciplinary research, </a:t>
            </a:r>
            <a:br>
              <a:rPr lang="en-US" altLang="ja-JP" smtClean="0">
                <a:ea typeface="ＭＳ Ｐゴシック" charset="-128"/>
              </a:rPr>
            </a:br>
            <a:r>
              <a:rPr lang="en-US" altLang="ja-JP" smtClean="0">
                <a:ea typeface="ＭＳ Ｐゴシック" charset="-128"/>
              </a:rPr>
              <a:t>research activities conducted at a granular level</a:t>
            </a:r>
          </a:p>
          <a:p>
            <a:pPr marL="538163" indent="-538163" eaLnBrk="1" hangingPunct="1">
              <a:lnSpc>
                <a:spcPct val="95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Char char="l"/>
            </a:pPr>
            <a:endParaRPr lang="en-US" altLang="ja-JP" smtClean="0">
              <a:ea typeface="ＭＳ Ｐゴシック" charset="-128"/>
            </a:endParaRPr>
          </a:p>
          <a:p>
            <a:pPr marL="538163" indent="-538163" eaLnBrk="1" hangingPunct="1">
              <a:lnSpc>
                <a:spcPct val="95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Char char="l"/>
            </a:pPr>
            <a:r>
              <a:rPr lang="en-US" altLang="ja-JP" smtClean="0">
                <a:ea typeface="ＭＳ Ｐゴシック" charset="-128"/>
              </a:rPr>
              <a:t>Combination of traditional metrics and new methodology can provide</a:t>
            </a:r>
            <a:br>
              <a:rPr lang="en-US" altLang="ja-JP" smtClean="0">
                <a:ea typeface="ＭＳ Ｐゴシック" charset="-128"/>
              </a:rPr>
            </a:br>
            <a:r>
              <a:rPr lang="en-US" altLang="ja-JP" smtClean="0">
                <a:ea typeface="ＭＳ Ｐゴシック" charset="-128"/>
              </a:rPr>
              <a:t>various insight to research performance</a:t>
            </a:r>
          </a:p>
          <a:p>
            <a:pPr marL="1252538" lvl="1" indent="-350838" eaLnBrk="1" hangingPunct="1">
              <a:lnSpc>
                <a:spcPct val="95000"/>
              </a:lnSpc>
              <a:buClr>
                <a:srgbClr val="333399"/>
              </a:buClr>
              <a:buSzPct val="60000"/>
              <a:buFont typeface="Wingdings" pitchFamily="2" charset="2"/>
              <a:buChar char="l"/>
            </a:pPr>
            <a:r>
              <a:rPr lang="en-US" altLang="ja-JP" smtClean="0">
                <a:ea typeface="ＭＳ Ｐゴシック" charset="-128"/>
              </a:rPr>
              <a:t>Evaluate whether past investments has contributed to </a:t>
            </a:r>
            <a:br>
              <a:rPr lang="en-US" altLang="ja-JP" smtClean="0">
                <a:ea typeface="ＭＳ Ｐゴシック" charset="-128"/>
              </a:rPr>
            </a:br>
            <a:r>
              <a:rPr lang="en-US" altLang="ja-JP" smtClean="0">
                <a:ea typeface="ＭＳ Ｐゴシック" charset="-128"/>
              </a:rPr>
              <a:t>the creation of a national level competency</a:t>
            </a:r>
          </a:p>
          <a:p>
            <a:pPr marL="1252538" lvl="1" indent="-350838" eaLnBrk="1" hangingPunct="1">
              <a:lnSpc>
                <a:spcPct val="95000"/>
              </a:lnSpc>
              <a:buClr>
                <a:srgbClr val="333399"/>
              </a:buClr>
              <a:buSzPct val="60000"/>
              <a:buFont typeface="Wingdings" pitchFamily="2" charset="2"/>
              <a:buChar char="l"/>
            </a:pPr>
            <a:r>
              <a:rPr lang="en-US" altLang="ja-JP" smtClean="0">
                <a:ea typeface="ＭＳ Ｐゴシック" charset="-128"/>
              </a:rPr>
              <a:t>Identify emerging areas to focus going forward</a:t>
            </a:r>
          </a:p>
          <a:p>
            <a:pPr marL="538163" indent="-538163" eaLnBrk="1" hangingPunct="1">
              <a:lnSpc>
                <a:spcPct val="95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Times" pitchFamily="18" charset="0"/>
              <a:buNone/>
            </a:pPr>
            <a:endParaRPr lang="en-US" altLang="ja-JP" smtClean="0">
              <a:ea typeface="ＭＳ Ｐゴシック" charset="-128"/>
            </a:endParaRPr>
          </a:p>
        </p:txBody>
      </p:sp>
      <p:pic>
        <p:nvPicPr>
          <p:cNvPr id="39940" name="Picture 4" descr="Sco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6237288"/>
            <a:ext cx="20939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141663"/>
            <a:ext cx="1225550" cy="103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9942" name="Picture 7" descr="mountain 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938" y="-7938"/>
            <a:ext cx="91519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1769423" y="285008"/>
            <a:ext cx="5747658" cy="819397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GB" sz="6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</a:rPr>
              <a:t>Thank</a:t>
            </a:r>
            <a:r>
              <a:rPr kumimoji="0" lang="en-GB" sz="6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</a:rPr>
              <a:t> You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288" y="-139700"/>
            <a:ext cx="8353425" cy="836613"/>
          </a:xfrm>
        </p:spPr>
        <p:txBody>
          <a:bodyPr/>
          <a:lstStyle/>
          <a:p>
            <a:pPr eaLnBrk="1" hangingPunct="1"/>
            <a:r>
              <a:rPr lang="en-US" dirty="0" smtClean="0"/>
              <a:t>THE POWER OF R&amp;D INVESTMENTS – AN EXAMPLE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5867400" cy="5465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19200" y="64008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Council for Chemical Research. 2009. Chemical R&amp;D Powers the U.S. Innovation Engine. Washington, DC. Courtesy of the Council for Chemical Research. In Katy Börner &amp; Elisha F. Hardy (Eds.), 5th Iteration (2009): Science Maps for Science Policy Makers, </a:t>
            </a:r>
            <a:r>
              <a:rPr lang="en-US" sz="800" i="1"/>
              <a:t>Places and Spaces: Mapping Science.</a:t>
            </a:r>
            <a:r>
              <a:rPr lang="en-US" sz="800"/>
              <a:t> http://scimaps.org (accessed 5/21/2010).</a:t>
            </a:r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1295400" y="2667000"/>
            <a:ext cx="1219200" cy="762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marL="88900" indent="-88900" algn="r">
              <a:lnSpc>
                <a:spcPct val="130000"/>
              </a:lnSpc>
              <a:buClr>
                <a:srgbClr val="000000"/>
              </a:buClr>
            </a:pPr>
            <a:endParaRPr lang="en-US" sz="1400">
              <a:latin typeface="Calibri" pitchFamily="34" charset="0"/>
            </a:endParaRP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4495800" y="4572000"/>
            <a:ext cx="1219200" cy="1447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marL="88900" indent="-88900" algn="r">
              <a:lnSpc>
                <a:spcPct val="130000"/>
              </a:lnSpc>
              <a:buClr>
                <a:srgbClr val="000000"/>
              </a:buClr>
            </a:pP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33375" y="896938"/>
            <a:ext cx="8048625" cy="474662"/>
          </a:xfrm>
        </p:spPr>
        <p:txBody>
          <a:bodyPr/>
          <a:lstStyle/>
          <a:p>
            <a:pPr algn="ctr">
              <a:buFont typeface="Times" pitchFamily="18" charset="0"/>
              <a:buNone/>
            </a:pPr>
            <a:r>
              <a:rPr lang="en-US" sz="2800" b="1" smtClean="0"/>
              <a:t>Increasing Collaboration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546725" cy="5110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1485900" cy="2819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85800" y="6519863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Knowledge, Networks and Nations: Global scientific collaboration in the 21st century, The Royal Society, 2011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-85725"/>
            <a:ext cx="87249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 INVESTMENT IN RESEARCH EVOLVES, SO DOES THE LANDSCAPE…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/>
          <p:nvPr/>
        </p:nvGrpSpPr>
        <p:grpSpPr>
          <a:xfrm>
            <a:off x="137455" y="1044188"/>
            <a:ext cx="8368714" cy="5536535"/>
            <a:chOff x="125580" y="1020438"/>
            <a:chExt cx="8368714" cy="553653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5580" y="1039486"/>
              <a:ext cx="1914525" cy="547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98921" y="1027705"/>
              <a:ext cx="1390650" cy="552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70305" y="1032464"/>
              <a:ext cx="1343025" cy="551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20371" y="1027710"/>
              <a:ext cx="1362075" cy="552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787256" y="1022948"/>
              <a:ext cx="1371600" cy="553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122694" y="1020438"/>
              <a:ext cx="1371600" cy="551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-27384"/>
            <a:ext cx="8229600" cy="7064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global leaders are emerging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1010656" y="4860764"/>
            <a:ext cx="6075944" cy="1552074"/>
            <a:chOff x="1010656" y="4860764"/>
            <a:chExt cx="6075944" cy="1552074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1010656" y="5799229"/>
              <a:ext cx="661733" cy="6136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2354189" y="5558596"/>
              <a:ext cx="677769" cy="2245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3713757" y="5342027"/>
              <a:ext cx="677769" cy="2245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5097389" y="5113427"/>
              <a:ext cx="677769" cy="2245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6408831" y="4860764"/>
              <a:ext cx="677769" cy="2245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56"/>
          <p:cNvGrpSpPr/>
          <p:nvPr/>
        </p:nvGrpSpPr>
        <p:grpSpPr>
          <a:xfrm>
            <a:off x="1275350" y="3581408"/>
            <a:ext cx="5871408" cy="677779"/>
            <a:chOff x="1275350" y="3581408"/>
            <a:chExt cx="5871408" cy="677779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1275350" y="3994491"/>
              <a:ext cx="433134" cy="2646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679042" y="4026576"/>
              <a:ext cx="401042" cy="40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3994487" y="3777923"/>
              <a:ext cx="433134" cy="2646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5350052" y="3585417"/>
              <a:ext cx="425106" cy="2005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6745715" y="3581408"/>
              <a:ext cx="401043" cy="40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58"/>
          <p:cNvGrpSpPr/>
          <p:nvPr/>
        </p:nvGrpSpPr>
        <p:grpSpPr>
          <a:xfrm>
            <a:off x="950498" y="3814018"/>
            <a:ext cx="6172197" cy="1323473"/>
            <a:chOff x="950498" y="3814018"/>
            <a:chExt cx="6172197" cy="1323473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950498" y="4692323"/>
              <a:ext cx="733923" cy="4451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2286003" y="4692323"/>
              <a:ext cx="757986" cy="4331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3633539" y="4680291"/>
              <a:ext cx="757987" cy="120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5005139" y="4259186"/>
              <a:ext cx="745956" cy="4090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V="1">
              <a:off x="6376739" y="3814018"/>
              <a:ext cx="745956" cy="4090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52"/>
          <p:cNvGrpSpPr/>
          <p:nvPr/>
        </p:nvGrpSpPr>
        <p:grpSpPr>
          <a:xfrm>
            <a:off x="950497" y="1371607"/>
            <a:ext cx="6184229" cy="878307"/>
            <a:chOff x="950497" y="1371607"/>
            <a:chExt cx="6184229" cy="878307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950497" y="2057407"/>
              <a:ext cx="709861" cy="1925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2286002" y="2057407"/>
              <a:ext cx="757987" cy="120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3669634" y="1407701"/>
              <a:ext cx="709861" cy="6497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5005139" y="1383638"/>
              <a:ext cx="757987" cy="120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6376739" y="1371607"/>
              <a:ext cx="757987" cy="120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55"/>
          <p:cNvGrpSpPr/>
          <p:nvPr/>
        </p:nvGrpSpPr>
        <p:grpSpPr>
          <a:xfrm>
            <a:off x="962529" y="3140249"/>
            <a:ext cx="6087977" cy="445169"/>
            <a:chOff x="962529" y="3140249"/>
            <a:chExt cx="6087977" cy="445169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962529" y="3585417"/>
              <a:ext cx="697829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2261940" y="3585417"/>
              <a:ext cx="697829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6352677" y="3140249"/>
              <a:ext cx="697829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3645571" y="3392912"/>
              <a:ext cx="745955" cy="1804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4993108" y="3152280"/>
              <a:ext cx="745955" cy="1804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60"/>
          <p:cNvGrpSpPr/>
          <p:nvPr/>
        </p:nvGrpSpPr>
        <p:grpSpPr>
          <a:xfrm>
            <a:off x="1022687" y="4211059"/>
            <a:ext cx="6075945" cy="938465"/>
            <a:chOff x="1022687" y="4211059"/>
            <a:chExt cx="6075945" cy="938465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 flipV="1">
              <a:off x="1022687" y="4704354"/>
              <a:ext cx="625639" cy="44517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2370224" y="4680292"/>
              <a:ext cx="697829" cy="4331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rot="5400000" flipH="1" flipV="1">
              <a:off x="3639552" y="4349425"/>
              <a:ext cx="866276" cy="6617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5101392" y="4247156"/>
              <a:ext cx="649703" cy="2285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V="1">
              <a:off x="6448928" y="4211059"/>
              <a:ext cx="649704" cy="2286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64"/>
          <p:cNvGrpSpPr/>
          <p:nvPr/>
        </p:nvGrpSpPr>
        <p:grpSpPr>
          <a:xfrm>
            <a:off x="5366083" y="5751101"/>
            <a:ext cx="1732552" cy="806117"/>
            <a:chOff x="5366083" y="5751101"/>
            <a:chExt cx="1732552" cy="806117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 rot="5400000" flipH="1" flipV="1">
              <a:off x="5293895" y="6100018"/>
              <a:ext cx="529388" cy="38501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6280484" y="5751101"/>
              <a:ext cx="818151" cy="2526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469221" y="649698"/>
            <a:ext cx="652743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2000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93269" y="657714"/>
            <a:ext cx="652743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2001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56589" y="645683"/>
            <a:ext cx="652743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00387" y="645686"/>
            <a:ext cx="652743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2005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95827" y="653702"/>
            <a:ext cx="652743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2007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43362" y="641672"/>
            <a:ext cx="652743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2009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 rot="16200000">
            <a:off x="6225809" y="3750567"/>
            <a:ext cx="5198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b="0" dirty="0" smtClean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Source: </a:t>
            </a:r>
            <a:r>
              <a:rPr lang="en-US" altLang="ja-JP" sz="1100" b="0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SCImago</a:t>
            </a:r>
            <a:r>
              <a:rPr lang="en-US" altLang="ja-JP" sz="1100" b="0" dirty="0" smtClean="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 Journal &amp; Country Rank (http://www.scimagojr.com/countryrank.php)</a:t>
            </a:r>
            <a:endParaRPr lang="en-US" altLang="ja-JP" sz="1100" dirty="0"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23313" y="6592888"/>
            <a:ext cx="5159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C316342-F02F-483F-95BE-4C8B41D932D5}" type="slidenum">
              <a:rPr lang="ja-JP" altLang="en-GB">
                <a:ea typeface="ＭＳ Ｐゴシック" charset="-128"/>
              </a:rPr>
              <a:pPr/>
              <a:t>7</a:t>
            </a:fld>
            <a:endParaRPr lang="en-GB" altLang="ja-JP">
              <a:ea typeface="ＭＳ Ｐゴシック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99013" y="823913"/>
            <a:ext cx="3948112" cy="1800225"/>
            <a:chOff x="3425" y="527"/>
            <a:chExt cx="2086" cy="1134"/>
          </a:xfrm>
        </p:grpSpPr>
        <p:sp>
          <p:nvSpPr>
            <p:cNvPr id="87191" name="Rectangle 3"/>
            <p:cNvSpPr>
              <a:spLocks noChangeArrowheads="1"/>
            </p:cNvSpPr>
            <p:nvPr/>
          </p:nvSpPr>
          <p:spPr bwMode="auto">
            <a:xfrm>
              <a:off x="3735" y="947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chemeClr val="tx2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92" name="Rectangle 4"/>
            <p:cNvSpPr>
              <a:spLocks noChangeArrowheads="1"/>
            </p:cNvSpPr>
            <p:nvPr/>
          </p:nvSpPr>
          <p:spPr bwMode="auto">
            <a:xfrm>
              <a:off x="4055" y="829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chemeClr val="tx2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93" name="Rectangle 5"/>
            <p:cNvSpPr>
              <a:spLocks noChangeArrowheads="1"/>
            </p:cNvSpPr>
            <p:nvPr/>
          </p:nvSpPr>
          <p:spPr bwMode="auto">
            <a:xfrm>
              <a:off x="3772" y="1064"/>
              <a:ext cx="57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chemeClr val="tx2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94" name="Rectangle 6"/>
            <p:cNvSpPr>
              <a:spLocks noChangeArrowheads="1"/>
            </p:cNvSpPr>
            <p:nvPr/>
          </p:nvSpPr>
          <p:spPr bwMode="auto">
            <a:xfrm>
              <a:off x="3960" y="1064"/>
              <a:ext cx="57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chemeClr val="tx2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95" name="Rectangle 7"/>
            <p:cNvSpPr>
              <a:spLocks noChangeArrowheads="1"/>
            </p:cNvSpPr>
            <p:nvPr/>
          </p:nvSpPr>
          <p:spPr bwMode="auto">
            <a:xfrm>
              <a:off x="4318" y="1333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96" name="Rectangle 8"/>
            <p:cNvSpPr>
              <a:spLocks noChangeArrowheads="1"/>
            </p:cNvSpPr>
            <p:nvPr/>
          </p:nvSpPr>
          <p:spPr bwMode="auto">
            <a:xfrm>
              <a:off x="4299" y="1081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97" name="Rectangle 9"/>
            <p:cNvSpPr>
              <a:spLocks noChangeArrowheads="1"/>
            </p:cNvSpPr>
            <p:nvPr/>
          </p:nvSpPr>
          <p:spPr bwMode="auto">
            <a:xfrm>
              <a:off x="4337" y="796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98" name="Rectangle 10"/>
            <p:cNvSpPr>
              <a:spLocks noChangeArrowheads="1"/>
            </p:cNvSpPr>
            <p:nvPr/>
          </p:nvSpPr>
          <p:spPr bwMode="auto">
            <a:xfrm>
              <a:off x="4074" y="1249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99" name="Rectangle 11"/>
            <p:cNvSpPr>
              <a:spLocks noChangeArrowheads="1"/>
            </p:cNvSpPr>
            <p:nvPr/>
          </p:nvSpPr>
          <p:spPr bwMode="auto">
            <a:xfrm>
              <a:off x="4543" y="1064"/>
              <a:ext cx="57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00" name="Rectangle 12"/>
            <p:cNvSpPr>
              <a:spLocks noChangeArrowheads="1"/>
            </p:cNvSpPr>
            <p:nvPr/>
          </p:nvSpPr>
          <p:spPr bwMode="auto">
            <a:xfrm>
              <a:off x="4826" y="829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01" name="Rectangle 13"/>
            <p:cNvSpPr>
              <a:spLocks noChangeArrowheads="1"/>
            </p:cNvSpPr>
            <p:nvPr/>
          </p:nvSpPr>
          <p:spPr bwMode="auto">
            <a:xfrm>
              <a:off x="4750" y="1115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02" name="Rectangle 14"/>
            <p:cNvSpPr>
              <a:spLocks noChangeArrowheads="1"/>
            </p:cNvSpPr>
            <p:nvPr/>
          </p:nvSpPr>
          <p:spPr bwMode="auto">
            <a:xfrm>
              <a:off x="4581" y="829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03" name="Rectangle 15"/>
            <p:cNvSpPr>
              <a:spLocks noChangeArrowheads="1"/>
            </p:cNvSpPr>
            <p:nvPr/>
          </p:nvSpPr>
          <p:spPr bwMode="auto">
            <a:xfrm>
              <a:off x="5145" y="1098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04" name="Rectangle 16"/>
            <p:cNvSpPr>
              <a:spLocks noChangeArrowheads="1"/>
            </p:cNvSpPr>
            <p:nvPr/>
          </p:nvSpPr>
          <p:spPr bwMode="auto">
            <a:xfrm>
              <a:off x="5013" y="913"/>
              <a:ext cx="57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05" name="Rectangle 17"/>
            <p:cNvSpPr>
              <a:spLocks noChangeArrowheads="1"/>
            </p:cNvSpPr>
            <p:nvPr/>
          </p:nvSpPr>
          <p:spPr bwMode="auto">
            <a:xfrm>
              <a:off x="4562" y="1316"/>
              <a:ext cx="57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06" name="Rectangle 18"/>
            <p:cNvSpPr>
              <a:spLocks noChangeArrowheads="1"/>
            </p:cNvSpPr>
            <p:nvPr/>
          </p:nvSpPr>
          <p:spPr bwMode="auto">
            <a:xfrm>
              <a:off x="4901" y="1266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07" name="Rectangle 19"/>
            <p:cNvSpPr>
              <a:spLocks noChangeArrowheads="1"/>
            </p:cNvSpPr>
            <p:nvPr/>
          </p:nvSpPr>
          <p:spPr bwMode="auto">
            <a:xfrm>
              <a:off x="5239" y="728"/>
              <a:ext cx="57" cy="68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08" name="Rectangle 20"/>
            <p:cNvSpPr>
              <a:spLocks noChangeArrowheads="1"/>
            </p:cNvSpPr>
            <p:nvPr/>
          </p:nvSpPr>
          <p:spPr bwMode="auto">
            <a:xfrm>
              <a:off x="3885" y="1350"/>
              <a:ext cx="57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09" name="Rectangle 21"/>
            <p:cNvSpPr>
              <a:spLocks noChangeArrowheads="1"/>
            </p:cNvSpPr>
            <p:nvPr/>
          </p:nvSpPr>
          <p:spPr bwMode="auto">
            <a:xfrm>
              <a:off x="3660" y="1366"/>
              <a:ext cx="56" cy="68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10" name="Rectangle 22"/>
            <p:cNvSpPr>
              <a:spLocks noChangeArrowheads="1"/>
            </p:cNvSpPr>
            <p:nvPr/>
          </p:nvSpPr>
          <p:spPr bwMode="auto">
            <a:xfrm>
              <a:off x="3604" y="779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chemeClr val="tx2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11" name="Rectangle 23"/>
            <p:cNvSpPr>
              <a:spLocks noChangeArrowheads="1"/>
            </p:cNvSpPr>
            <p:nvPr/>
          </p:nvSpPr>
          <p:spPr bwMode="auto">
            <a:xfrm>
              <a:off x="5183" y="1366"/>
              <a:ext cx="56" cy="68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12" name="Rectangle 24"/>
            <p:cNvSpPr>
              <a:spLocks noChangeArrowheads="1"/>
            </p:cNvSpPr>
            <p:nvPr/>
          </p:nvSpPr>
          <p:spPr bwMode="auto">
            <a:xfrm>
              <a:off x="4750" y="1467"/>
              <a:ext cx="56" cy="6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13" name="Rectangle 25"/>
            <p:cNvSpPr>
              <a:spLocks noChangeArrowheads="1"/>
            </p:cNvSpPr>
            <p:nvPr/>
          </p:nvSpPr>
          <p:spPr bwMode="auto">
            <a:xfrm>
              <a:off x="4035" y="645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14" name="Rectangle 26"/>
            <p:cNvSpPr>
              <a:spLocks noChangeArrowheads="1"/>
            </p:cNvSpPr>
            <p:nvPr/>
          </p:nvSpPr>
          <p:spPr bwMode="auto">
            <a:xfrm>
              <a:off x="4055" y="1047"/>
              <a:ext cx="131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15" name="Rectangle 27"/>
            <p:cNvSpPr>
              <a:spLocks noChangeArrowheads="1"/>
            </p:cNvSpPr>
            <p:nvPr/>
          </p:nvSpPr>
          <p:spPr bwMode="auto">
            <a:xfrm>
              <a:off x="4242" y="611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16" name="Rectangle 28"/>
            <p:cNvSpPr>
              <a:spLocks noChangeArrowheads="1"/>
            </p:cNvSpPr>
            <p:nvPr/>
          </p:nvSpPr>
          <p:spPr bwMode="auto">
            <a:xfrm>
              <a:off x="4205" y="913"/>
              <a:ext cx="131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17" name="Rectangle 29"/>
            <p:cNvSpPr>
              <a:spLocks noChangeArrowheads="1"/>
            </p:cNvSpPr>
            <p:nvPr/>
          </p:nvSpPr>
          <p:spPr bwMode="auto">
            <a:xfrm>
              <a:off x="4430" y="645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18" name="Rectangle 30"/>
            <p:cNvSpPr>
              <a:spLocks noChangeArrowheads="1"/>
            </p:cNvSpPr>
            <p:nvPr/>
          </p:nvSpPr>
          <p:spPr bwMode="auto">
            <a:xfrm>
              <a:off x="4430" y="896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19" name="Rectangle 31"/>
            <p:cNvSpPr>
              <a:spLocks noChangeArrowheads="1"/>
            </p:cNvSpPr>
            <p:nvPr/>
          </p:nvSpPr>
          <p:spPr bwMode="auto">
            <a:xfrm>
              <a:off x="4656" y="678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20" name="Rectangle 32"/>
            <p:cNvSpPr>
              <a:spLocks noChangeArrowheads="1"/>
            </p:cNvSpPr>
            <p:nvPr/>
          </p:nvSpPr>
          <p:spPr bwMode="auto">
            <a:xfrm>
              <a:off x="5295" y="829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21" name="Rectangle 33"/>
            <p:cNvSpPr>
              <a:spLocks noChangeArrowheads="1"/>
            </p:cNvSpPr>
            <p:nvPr/>
          </p:nvSpPr>
          <p:spPr bwMode="auto">
            <a:xfrm>
              <a:off x="5220" y="1014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22" name="Rectangle 34"/>
            <p:cNvSpPr>
              <a:spLocks noChangeArrowheads="1"/>
            </p:cNvSpPr>
            <p:nvPr/>
          </p:nvSpPr>
          <p:spPr bwMode="auto">
            <a:xfrm>
              <a:off x="5088" y="812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23" name="Rectangle 35"/>
            <p:cNvSpPr>
              <a:spLocks noChangeArrowheads="1"/>
            </p:cNvSpPr>
            <p:nvPr/>
          </p:nvSpPr>
          <p:spPr bwMode="auto">
            <a:xfrm>
              <a:off x="4901" y="728"/>
              <a:ext cx="131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24" name="Rectangle 36"/>
            <p:cNvSpPr>
              <a:spLocks noChangeArrowheads="1"/>
            </p:cNvSpPr>
            <p:nvPr/>
          </p:nvSpPr>
          <p:spPr bwMode="auto">
            <a:xfrm>
              <a:off x="4393" y="1115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25" name="Rectangle 37"/>
            <p:cNvSpPr>
              <a:spLocks noChangeArrowheads="1"/>
            </p:cNvSpPr>
            <p:nvPr/>
          </p:nvSpPr>
          <p:spPr bwMode="auto">
            <a:xfrm>
              <a:off x="4600" y="1148"/>
              <a:ext cx="131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26" name="Rectangle 38"/>
            <p:cNvSpPr>
              <a:spLocks noChangeArrowheads="1"/>
            </p:cNvSpPr>
            <p:nvPr/>
          </p:nvSpPr>
          <p:spPr bwMode="auto">
            <a:xfrm>
              <a:off x="4694" y="930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27" name="Rectangle 39"/>
            <p:cNvSpPr>
              <a:spLocks noChangeArrowheads="1"/>
            </p:cNvSpPr>
            <p:nvPr/>
          </p:nvSpPr>
          <p:spPr bwMode="auto">
            <a:xfrm>
              <a:off x="4844" y="913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28" name="Rectangle 40"/>
            <p:cNvSpPr>
              <a:spLocks noChangeArrowheads="1"/>
            </p:cNvSpPr>
            <p:nvPr/>
          </p:nvSpPr>
          <p:spPr bwMode="auto">
            <a:xfrm>
              <a:off x="4543" y="1417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29" name="Rectangle 41"/>
            <p:cNvSpPr>
              <a:spLocks noChangeArrowheads="1"/>
            </p:cNvSpPr>
            <p:nvPr/>
          </p:nvSpPr>
          <p:spPr bwMode="auto">
            <a:xfrm>
              <a:off x="4224" y="1165"/>
              <a:ext cx="131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30" name="Rectangle 42"/>
            <p:cNvSpPr>
              <a:spLocks noChangeArrowheads="1"/>
            </p:cNvSpPr>
            <p:nvPr/>
          </p:nvSpPr>
          <p:spPr bwMode="auto">
            <a:xfrm>
              <a:off x="3829" y="712"/>
              <a:ext cx="131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31" name="Rectangle 43"/>
            <p:cNvSpPr>
              <a:spLocks noChangeArrowheads="1"/>
            </p:cNvSpPr>
            <p:nvPr/>
          </p:nvSpPr>
          <p:spPr bwMode="auto">
            <a:xfrm>
              <a:off x="3904" y="880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chemeClr val="tx2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32" name="Rectangle 44"/>
            <p:cNvSpPr>
              <a:spLocks noChangeArrowheads="1"/>
            </p:cNvSpPr>
            <p:nvPr/>
          </p:nvSpPr>
          <p:spPr bwMode="auto">
            <a:xfrm>
              <a:off x="4976" y="1282"/>
              <a:ext cx="131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33" name="Rectangle 45"/>
            <p:cNvSpPr>
              <a:spLocks noChangeArrowheads="1"/>
            </p:cNvSpPr>
            <p:nvPr/>
          </p:nvSpPr>
          <p:spPr bwMode="auto">
            <a:xfrm>
              <a:off x="5145" y="1182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34" name="Rectangle 46"/>
            <p:cNvSpPr>
              <a:spLocks noChangeArrowheads="1"/>
            </p:cNvSpPr>
            <p:nvPr/>
          </p:nvSpPr>
          <p:spPr bwMode="auto">
            <a:xfrm>
              <a:off x="4938" y="1081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35" name="Rectangle 47"/>
            <p:cNvSpPr>
              <a:spLocks noChangeArrowheads="1"/>
            </p:cNvSpPr>
            <p:nvPr/>
          </p:nvSpPr>
          <p:spPr bwMode="auto">
            <a:xfrm>
              <a:off x="4393" y="1316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36" name="Rectangle 48"/>
            <p:cNvSpPr>
              <a:spLocks noChangeArrowheads="1"/>
            </p:cNvSpPr>
            <p:nvPr/>
          </p:nvSpPr>
          <p:spPr bwMode="auto">
            <a:xfrm>
              <a:off x="4092" y="1333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37" name="Rectangle 49"/>
            <p:cNvSpPr>
              <a:spLocks noChangeArrowheads="1"/>
            </p:cNvSpPr>
            <p:nvPr/>
          </p:nvSpPr>
          <p:spPr bwMode="auto">
            <a:xfrm>
              <a:off x="4750" y="1299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38" name="Rectangle 50"/>
            <p:cNvSpPr>
              <a:spLocks noChangeArrowheads="1"/>
            </p:cNvSpPr>
            <p:nvPr/>
          </p:nvSpPr>
          <p:spPr bwMode="auto">
            <a:xfrm>
              <a:off x="3565" y="863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39" name="Rectangle 51"/>
            <p:cNvSpPr>
              <a:spLocks noChangeArrowheads="1"/>
            </p:cNvSpPr>
            <p:nvPr/>
          </p:nvSpPr>
          <p:spPr bwMode="auto">
            <a:xfrm>
              <a:off x="3735" y="1182"/>
              <a:ext cx="131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40" name="Rectangle 52"/>
            <p:cNvSpPr>
              <a:spLocks noChangeArrowheads="1"/>
            </p:cNvSpPr>
            <p:nvPr/>
          </p:nvSpPr>
          <p:spPr bwMode="auto">
            <a:xfrm>
              <a:off x="3904" y="1182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41" name="Rectangle 53"/>
            <p:cNvSpPr>
              <a:spLocks noChangeArrowheads="1"/>
            </p:cNvSpPr>
            <p:nvPr/>
          </p:nvSpPr>
          <p:spPr bwMode="auto">
            <a:xfrm>
              <a:off x="5088" y="1450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42" name="Rectangle 54"/>
            <p:cNvSpPr>
              <a:spLocks noChangeArrowheads="1"/>
            </p:cNvSpPr>
            <p:nvPr/>
          </p:nvSpPr>
          <p:spPr bwMode="auto">
            <a:xfrm>
              <a:off x="4863" y="1467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43" name="Rectangle 55"/>
            <p:cNvSpPr>
              <a:spLocks noChangeArrowheads="1"/>
            </p:cNvSpPr>
            <p:nvPr/>
          </p:nvSpPr>
          <p:spPr bwMode="auto">
            <a:xfrm>
              <a:off x="3678" y="645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44" name="Rectangle 56"/>
            <p:cNvSpPr>
              <a:spLocks noChangeArrowheads="1"/>
            </p:cNvSpPr>
            <p:nvPr/>
          </p:nvSpPr>
          <p:spPr bwMode="auto">
            <a:xfrm>
              <a:off x="3923" y="1450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45" name="Rectangle 57"/>
            <p:cNvSpPr>
              <a:spLocks noChangeArrowheads="1"/>
            </p:cNvSpPr>
            <p:nvPr/>
          </p:nvSpPr>
          <p:spPr bwMode="auto">
            <a:xfrm>
              <a:off x="4242" y="1467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46" name="Rectangle 58"/>
            <p:cNvSpPr>
              <a:spLocks noChangeArrowheads="1"/>
            </p:cNvSpPr>
            <p:nvPr/>
          </p:nvSpPr>
          <p:spPr bwMode="auto">
            <a:xfrm>
              <a:off x="3547" y="1031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47" name="Rectangle 59"/>
            <p:cNvSpPr>
              <a:spLocks noChangeArrowheads="1"/>
            </p:cNvSpPr>
            <p:nvPr/>
          </p:nvSpPr>
          <p:spPr bwMode="auto">
            <a:xfrm>
              <a:off x="3735" y="1383"/>
              <a:ext cx="131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48" name="Rectangle 60"/>
            <p:cNvSpPr>
              <a:spLocks noChangeArrowheads="1"/>
            </p:cNvSpPr>
            <p:nvPr/>
          </p:nvSpPr>
          <p:spPr bwMode="auto">
            <a:xfrm>
              <a:off x="3509" y="1232"/>
              <a:ext cx="132" cy="151"/>
            </a:xfrm>
            <a:prstGeom prst="rect">
              <a:avLst/>
            </a:prstGeom>
            <a:noFill/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249" name="Line 61"/>
            <p:cNvSpPr>
              <a:spLocks noChangeShapeType="1"/>
            </p:cNvSpPr>
            <p:nvPr/>
          </p:nvSpPr>
          <p:spPr bwMode="auto">
            <a:xfrm>
              <a:off x="3923" y="1417"/>
              <a:ext cx="18" cy="33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0" name="Line 62"/>
            <p:cNvSpPr>
              <a:spLocks noChangeShapeType="1"/>
            </p:cNvSpPr>
            <p:nvPr/>
          </p:nvSpPr>
          <p:spPr bwMode="auto">
            <a:xfrm flipV="1">
              <a:off x="3678" y="1333"/>
              <a:ext cx="113" cy="33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1" name="Line 63"/>
            <p:cNvSpPr>
              <a:spLocks noChangeShapeType="1"/>
            </p:cNvSpPr>
            <p:nvPr/>
          </p:nvSpPr>
          <p:spPr bwMode="auto">
            <a:xfrm flipH="1" flipV="1">
              <a:off x="3866" y="1299"/>
              <a:ext cx="38" cy="51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2" name="Line 64"/>
            <p:cNvSpPr>
              <a:spLocks noChangeShapeType="1"/>
            </p:cNvSpPr>
            <p:nvPr/>
          </p:nvSpPr>
          <p:spPr bwMode="auto">
            <a:xfrm flipV="1">
              <a:off x="4130" y="1232"/>
              <a:ext cx="94" cy="3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3" name="Line 65"/>
            <p:cNvSpPr>
              <a:spLocks noChangeShapeType="1"/>
            </p:cNvSpPr>
            <p:nvPr/>
          </p:nvSpPr>
          <p:spPr bwMode="auto">
            <a:xfrm flipV="1">
              <a:off x="4111" y="1198"/>
              <a:ext cx="0" cy="51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4" name="Line 66"/>
            <p:cNvSpPr>
              <a:spLocks noChangeShapeType="1"/>
            </p:cNvSpPr>
            <p:nvPr/>
          </p:nvSpPr>
          <p:spPr bwMode="auto">
            <a:xfrm>
              <a:off x="3791" y="1131"/>
              <a:ext cx="0" cy="51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5" name="Line 67"/>
            <p:cNvSpPr>
              <a:spLocks noChangeShapeType="1"/>
            </p:cNvSpPr>
            <p:nvPr/>
          </p:nvSpPr>
          <p:spPr bwMode="auto">
            <a:xfrm flipH="1">
              <a:off x="3678" y="1098"/>
              <a:ext cx="94" cy="1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6" name="Line 68"/>
            <p:cNvSpPr>
              <a:spLocks noChangeShapeType="1"/>
            </p:cNvSpPr>
            <p:nvPr/>
          </p:nvSpPr>
          <p:spPr bwMode="auto">
            <a:xfrm flipH="1">
              <a:off x="3641" y="1098"/>
              <a:ext cx="131" cy="18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7" name="Line 69"/>
            <p:cNvSpPr>
              <a:spLocks noChangeShapeType="1"/>
            </p:cNvSpPr>
            <p:nvPr/>
          </p:nvSpPr>
          <p:spPr bwMode="auto">
            <a:xfrm flipV="1">
              <a:off x="3791" y="947"/>
              <a:ext cx="113" cy="16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8" name="Line 70"/>
            <p:cNvSpPr>
              <a:spLocks noChangeShapeType="1"/>
            </p:cNvSpPr>
            <p:nvPr/>
          </p:nvSpPr>
          <p:spPr bwMode="auto">
            <a:xfrm flipH="1" flipV="1">
              <a:off x="3697" y="930"/>
              <a:ext cx="38" cy="50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9" name="Line 71"/>
            <p:cNvSpPr>
              <a:spLocks noChangeShapeType="1"/>
            </p:cNvSpPr>
            <p:nvPr/>
          </p:nvSpPr>
          <p:spPr bwMode="auto">
            <a:xfrm>
              <a:off x="3622" y="846"/>
              <a:ext cx="0" cy="1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0" name="Line 73"/>
            <p:cNvSpPr>
              <a:spLocks noChangeShapeType="1"/>
            </p:cNvSpPr>
            <p:nvPr/>
          </p:nvSpPr>
          <p:spPr bwMode="auto">
            <a:xfrm flipV="1">
              <a:off x="3622" y="728"/>
              <a:ext cx="56" cy="51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1" name="Line 74"/>
            <p:cNvSpPr>
              <a:spLocks noChangeShapeType="1"/>
            </p:cNvSpPr>
            <p:nvPr/>
          </p:nvSpPr>
          <p:spPr bwMode="auto">
            <a:xfrm flipV="1">
              <a:off x="3754" y="796"/>
              <a:ext cx="75" cy="151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2" name="Line 75"/>
            <p:cNvSpPr>
              <a:spLocks noChangeShapeType="1"/>
            </p:cNvSpPr>
            <p:nvPr/>
          </p:nvSpPr>
          <p:spPr bwMode="auto">
            <a:xfrm flipH="1" flipV="1">
              <a:off x="3960" y="779"/>
              <a:ext cx="95" cy="8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3" name="Line 76"/>
            <p:cNvSpPr>
              <a:spLocks noChangeShapeType="1"/>
            </p:cNvSpPr>
            <p:nvPr/>
          </p:nvSpPr>
          <p:spPr bwMode="auto">
            <a:xfrm>
              <a:off x="4073" y="896"/>
              <a:ext cx="57" cy="151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4" name="Line 77"/>
            <p:cNvSpPr>
              <a:spLocks noChangeShapeType="1"/>
            </p:cNvSpPr>
            <p:nvPr/>
          </p:nvSpPr>
          <p:spPr bwMode="auto">
            <a:xfrm flipV="1">
              <a:off x="4073" y="796"/>
              <a:ext cx="19" cy="33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5" name="Line 78"/>
            <p:cNvSpPr>
              <a:spLocks noChangeShapeType="1"/>
            </p:cNvSpPr>
            <p:nvPr/>
          </p:nvSpPr>
          <p:spPr bwMode="auto">
            <a:xfrm flipH="1">
              <a:off x="4280" y="829"/>
              <a:ext cx="56" cy="8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6" name="Line 79"/>
            <p:cNvSpPr>
              <a:spLocks noChangeShapeType="1"/>
            </p:cNvSpPr>
            <p:nvPr/>
          </p:nvSpPr>
          <p:spPr bwMode="auto">
            <a:xfrm flipH="1" flipV="1">
              <a:off x="4299" y="762"/>
              <a:ext cx="56" cy="3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7" name="Line 80"/>
            <p:cNvSpPr>
              <a:spLocks noChangeShapeType="1"/>
            </p:cNvSpPr>
            <p:nvPr/>
          </p:nvSpPr>
          <p:spPr bwMode="auto">
            <a:xfrm flipH="1" flipV="1">
              <a:off x="4280" y="1064"/>
              <a:ext cx="38" cy="1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8" name="Line 81"/>
            <p:cNvSpPr>
              <a:spLocks noChangeShapeType="1"/>
            </p:cNvSpPr>
            <p:nvPr/>
          </p:nvSpPr>
          <p:spPr bwMode="auto">
            <a:xfrm flipV="1">
              <a:off x="4355" y="963"/>
              <a:ext cx="75" cy="152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9" name="Line 82"/>
            <p:cNvSpPr>
              <a:spLocks noChangeShapeType="1"/>
            </p:cNvSpPr>
            <p:nvPr/>
          </p:nvSpPr>
          <p:spPr bwMode="auto">
            <a:xfrm flipH="1" flipV="1">
              <a:off x="4487" y="1047"/>
              <a:ext cx="56" cy="51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0" name="Line 83"/>
            <p:cNvSpPr>
              <a:spLocks noChangeShapeType="1"/>
            </p:cNvSpPr>
            <p:nvPr/>
          </p:nvSpPr>
          <p:spPr bwMode="auto">
            <a:xfrm flipH="1">
              <a:off x="4299" y="1148"/>
              <a:ext cx="37" cy="1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1" name="Line 84"/>
            <p:cNvSpPr>
              <a:spLocks noChangeShapeType="1"/>
            </p:cNvSpPr>
            <p:nvPr/>
          </p:nvSpPr>
          <p:spPr bwMode="auto">
            <a:xfrm flipH="1" flipV="1">
              <a:off x="4318" y="1316"/>
              <a:ext cx="37" cy="1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2" name="Line 85"/>
            <p:cNvSpPr>
              <a:spLocks noChangeShapeType="1"/>
            </p:cNvSpPr>
            <p:nvPr/>
          </p:nvSpPr>
          <p:spPr bwMode="auto">
            <a:xfrm flipH="1">
              <a:off x="4299" y="1400"/>
              <a:ext cx="56" cy="6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3" name="Line 86"/>
            <p:cNvSpPr>
              <a:spLocks noChangeShapeType="1"/>
            </p:cNvSpPr>
            <p:nvPr/>
          </p:nvSpPr>
          <p:spPr bwMode="auto">
            <a:xfrm flipH="1">
              <a:off x="4224" y="1350"/>
              <a:ext cx="94" cy="50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4" name="Line 87"/>
            <p:cNvSpPr>
              <a:spLocks noChangeShapeType="1"/>
            </p:cNvSpPr>
            <p:nvPr/>
          </p:nvSpPr>
          <p:spPr bwMode="auto">
            <a:xfrm flipH="1">
              <a:off x="4525" y="1350"/>
              <a:ext cx="37" cy="33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5" name="Line 88"/>
            <p:cNvSpPr>
              <a:spLocks noChangeShapeType="1"/>
            </p:cNvSpPr>
            <p:nvPr/>
          </p:nvSpPr>
          <p:spPr bwMode="auto">
            <a:xfrm>
              <a:off x="4581" y="1383"/>
              <a:ext cx="19" cy="3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6" name="Line 89"/>
            <p:cNvSpPr>
              <a:spLocks noChangeShapeType="1"/>
            </p:cNvSpPr>
            <p:nvPr/>
          </p:nvSpPr>
          <p:spPr bwMode="auto">
            <a:xfrm>
              <a:off x="4581" y="1131"/>
              <a:ext cx="19" cy="8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7" name="Line 91"/>
            <p:cNvSpPr>
              <a:spLocks noChangeShapeType="1"/>
            </p:cNvSpPr>
            <p:nvPr/>
          </p:nvSpPr>
          <p:spPr bwMode="auto">
            <a:xfrm flipH="1" flipV="1">
              <a:off x="4487" y="796"/>
              <a:ext cx="94" cy="6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8" name="Line 92"/>
            <p:cNvSpPr>
              <a:spLocks noChangeShapeType="1"/>
            </p:cNvSpPr>
            <p:nvPr/>
          </p:nvSpPr>
          <p:spPr bwMode="auto">
            <a:xfrm flipH="1">
              <a:off x="4562" y="896"/>
              <a:ext cx="56" cy="8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9" name="Line 93"/>
            <p:cNvSpPr>
              <a:spLocks noChangeShapeType="1"/>
            </p:cNvSpPr>
            <p:nvPr/>
          </p:nvSpPr>
          <p:spPr bwMode="auto">
            <a:xfrm flipH="1" flipV="1">
              <a:off x="4750" y="1081"/>
              <a:ext cx="19" cy="3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0" name="Line 94"/>
            <p:cNvSpPr>
              <a:spLocks noChangeShapeType="1"/>
            </p:cNvSpPr>
            <p:nvPr/>
          </p:nvSpPr>
          <p:spPr bwMode="auto">
            <a:xfrm flipV="1">
              <a:off x="4806" y="1064"/>
              <a:ext cx="95" cy="8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1" name="Line 95"/>
            <p:cNvSpPr>
              <a:spLocks noChangeShapeType="1"/>
            </p:cNvSpPr>
            <p:nvPr/>
          </p:nvSpPr>
          <p:spPr bwMode="auto">
            <a:xfrm flipV="1">
              <a:off x="4919" y="1064"/>
              <a:ext cx="0" cy="202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2" name="Line 96"/>
            <p:cNvSpPr>
              <a:spLocks noChangeShapeType="1"/>
            </p:cNvSpPr>
            <p:nvPr/>
          </p:nvSpPr>
          <p:spPr bwMode="auto">
            <a:xfrm flipV="1">
              <a:off x="4637" y="829"/>
              <a:ext cx="94" cy="3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3" name="Line 97"/>
            <p:cNvSpPr>
              <a:spLocks noChangeShapeType="1"/>
            </p:cNvSpPr>
            <p:nvPr/>
          </p:nvSpPr>
          <p:spPr bwMode="auto">
            <a:xfrm flipH="1">
              <a:off x="4750" y="863"/>
              <a:ext cx="75" cy="6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4" name="Line 98"/>
            <p:cNvSpPr>
              <a:spLocks noChangeShapeType="1"/>
            </p:cNvSpPr>
            <p:nvPr/>
          </p:nvSpPr>
          <p:spPr bwMode="auto">
            <a:xfrm flipV="1">
              <a:off x="4957" y="1232"/>
              <a:ext cx="38" cy="6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5" name="Line 99"/>
            <p:cNvSpPr>
              <a:spLocks noChangeShapeType="1"/>
            </p:cNvSpPr>
            <p:nvPr/>
          </p:nvSpPr>
          <p:spPr bwMode="auto">
            <a:xfrm flipH="1" flipV="1">
              <a:off x="4675" y="1467"/>
              <a:ext cx="75" cy="3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6" name="Line 100"/>
            <p:cNvSpPr>
              <a:spLocks noChangeShapeType="1"/>
            </p:cNvSpPr>
            <p:nvPr/>
          </p:nvSpPr>
          <p:spPr bwMode="auto">
            <a:xfrm flipV="1">
              <a:off x="4769" y="1450"/>
              <a:ext cx="19" cy="1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7" name="Line 101"/>
            <p:cNvSpPr>
              <a:spLocks noChangeShapeType="1"/>
            </p:cNvSpPr>
            <p:nvPr/>
          </p:nvSpPr>
          <p:spPr bwMode="auto">
            <a:xfrm flipV="1">
              <a:off x="4618" y="1299"/>
              <a:ext cx="57" cy="51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8" name="Line 102"/>
            <p:cNvSpPr>
              <a:spLocks noChangeShapeType="1"/>
            </p:cNvSpPr>
            <p:nvPr/>
          </p:nvSpPr>
          <p:spPr bwMode="auto">
            <a:xfrm flipH="1">
              <a:off x="5013" y="980"/>
              <a:ext cx="19" cy="101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9" name="Line 103"/>
            <p:cNvSpPr>
              <a:spLocks noChangeShapeType="1"/>
            </p:cNvSpPr>
            <p:nvPr/>
          </p:nvSpPr>
          <p:spPr bwMode="auto">
            <a:xfrm flipV="1">
              <a:off x="5201" y="1333"/>
              <a:ext cx="0" cy="33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0" name="Line 104"/>
            <p:cNvSpPr>
              <a:spLocks noChangeShapeType="1"/>
            </p:cNvSpPr>
            <p:nvPr/>
          </p:nvSpPr>
          <p:spPr bwMode="auto">
            <a:xfrm flipH="1">
              <a:off x="5145" y="762"/>
              <a:ext cx="94" cy="50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1" name="Line 105"/>
            <p:cNvSpPr>
              <a:spLocks noChangeShapeType="1"/>
            </p:cNvSpPr>
            <p:nvPr/>
          </p:nvSpPr>
          <p:spPr bwMode="auto">
            <a:xfrm>
              <a:off x="5258" y="796"/>
              <a:ext cx="19" cy="218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2" name="Line 106"/>
            <p:cNvSpPr>
              <a:spLocks noChangeShapeType="1"/>
            </p:cNvSpPr>
            <p:nvPr/>
          </p:nvSpPr>
          <p:spPr bwMode="auto">
            <a:xfrm>
              <a:off x="5295" y="762"/>
              <a:ext cx="57" cy="6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3" name="Line 107"/>
            <p:cNvSpPr>
              <a:spLocks noChangeShapeType="1"/>
            </p:cNvSpPr>
            <p:nvPr/>
          </p:nvSpPr>
          <p:spPr bwMode="auto">
            <a:xfrm>
              <a:off x="5182" y="1165"/>
              <a:ext cx="0" cy="17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4" name="Line 108"/>
            <p:cNvSpPr>
              <a:spLocks noChangeShapeType="1"/>
            </p:cNvSpPr>
            <p:nvPr/>
          </p:nvSpPr>
          <p:spPr bwMode="auto">
            <a:xfrm flipV="1">
              <a:off x="5201" y="1081"/>
              <a:ext cx="19" cy="50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5" name="Line 109"/>
            <p:cNvSpPr>
              <a:spLocks noChangeShapeType="1"/>
            </p:cNvSpPr>
            <p:nvPr/>
          </p:nvSpPr>
          <p:spPr bwMode="auto">
            <a:xfrm>
              <a:off x="4806" y="1501"/>
              <a:ext cx="57" cy="16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6" name="Line 110"/>
            <p:cNvSpPr>
              <a:spLocks noChangeShapeType="1"/>
            </p:cNvSpPr>
            <p:nvPr/>
          </p:nvSpPr>
          <p:spPr bwMode="auto">
            <a:xfrm>
              <a:off x="4919" y="1333"/>
              <a:ext cx="0" cy="134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7" name="Line 111"/>
            <p:cNvSpPr>
              <a:spLocks noChangeShapeType="1"/>
            </p:cNvSpPr>
            <p:nvPr/>
          </p:nvSpPr>
          <p:spPr bwMode="auto">
            <a:xfrm flipH="1">
              <a:off x="5145" y="1400"/>
              <a:ext cx="37" cy="50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8" name="Line 112"/>
            <p:cNvSpPr>
              <a:spLocks noChangeShapeType="1"/>
            </p:cNvSpPr>
            <p:nvPr/>
          </p:nvSpPr>
          <p:spPr bwMode="auto">
            <a:xfrm flipH="1" flipV="1">
              <a:off x="5107" y="1350"/>
              <a:ext cx="75" cy="50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9" name="Rectangle 113"/>
            <p:cNvSpPr>
              <a:spLocks noChangeArrowheads="1"/>
            </p:cNvSpPr>
            <p:nvPr/>
          </p:nvSpPr>
          <p:spPr bwMode="auto">
            <a:xfrm>
              <a:off x="3425" y="527"/>
              <a:ext cx="2086" cy="11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</p:grp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4787900" y="2759075"/>
            <a:ext cx="3949700" cy="1800225"/>
            <a:chOff x="3208" y="1694"/>
            <a:chExt cx="2087" cy="1180"/>
          </a:xfrm>
        </p:grpSpPr>
        <p:sp>
          <p:nvSpPr>
            <p:cNvPr id="87126" name="Rectangle 4"/>
            <p:cNvSpPr>
              <a:spLocks noChangeArrowheads="1"/>
            </p:cNvSpPr>
            <p:nvPr/>
          </p:nvSpPr>
          <p:spPr bwMode="auto">
            <a:xfrm>
              <a:off x="3767" y="1757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27" name="Rectangle 5"/>
            <p:cNvSpPr>
              <a:spLocks noChangeArrowheads="1"/>
            </p:cNvSpPr>
            <p:nvPr/>
          </p:nvSpPr>
          <p:spPr bwMode="auto">
            <a:xfrm>
              <a:off x="3653" y="2130"/>
              <a:ext cx="115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28" name="Rectangle 6"/>
            <p:cNvSpPr>
              <a:spLocks noChangeArrowheads="1"/>
            </p:cNvSpPr>
            <p:nvPr/>
          </p:nvSpPr>
          <p:spPr bwMode="auto">
            <a:xfrm>
              <a:off x="3946" y="1729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29" name="Rectangle 7"/>
            <p:cNvSpPr>
              <a:spLocks noChangeArrowheads="1"/>
            </p:cNvSpPr>
            <p:nvPr/>
          </p:nvSpPr>
          <p:spPr bwMode="auto">
            <a:xfrm>
              <a:off x="3670" y="1972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30" name="Rectangle 8"/>
            <p:cNvSpPr>
              <a:spLocks noChangeArrowheads="1"/>
            </p:cNvSpPr>
            <p:nvPr/>
          </p:nvSpPr>
          <p:spPr bwMode="auto">
            <a:xfrm>
              <a:off x="4109" y="1757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31" name="Rectangle 9"/>
            <p:cNvSpPr>
              <a:spLocks noChangeArrowheads="1"/>
            </p:cNvSpPr>
            <p:nvPr/>
          </p:nvSpPr>
          <p:spPr bwMode="auto">
            <a:xfrm>
              <a:off x="3930" y="1872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32" name="Rectangle 10"/>
            <p:cNvSpPr>
              <a:spLocks noChangeArrowheads="1"/>
            </p:cNvSpPr>
            <p:nvPr/>
          </p:nvSpPr>
          <p:spPr bwMode="auto">
            <a:xfrm>
              <a:off x="3621" y="1815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33" name="Rectangle 11"/>
            <p:cNvSpPr>
              <a:spLocks noChangeArrowheads="1"/>
            </p:cNvSpPr>
            <p:nvPr/>
          </p:nvSpPr>
          <p:spPr bwMode="auto">
            <a:xfrm>
              <a:off x="3507" y="1972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34" name="Rectangle 12"/>
            <p:cNvSpPr>
              <a:spLocks noChangeArrowheads="1"/>
            </p:cNvSpPr>
            <p:nvPr/>
          </p:nvSpPr>
          <p:spPr bwMode="auto">
            <a:xfrm>
              <a:off x="3360" y="1929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35" name="Rectangle 13"/>
            <p:cNvSpPr>
              <a:spLocks noChangeArrowheads="1"/>
            </p:cNvSpPr>
            <p:nvPr/>
          </p:nvSpPr>
          <p:spPr bwMode="auto">
            <a:xfrm>
              <a:off x="3458" y="2272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36" name="Rectangle 14"/>
            <p:cNvSpPr>
              <a:spLocks noChangeArrowheads="1"/>
            </p:cNvSpPr>
            <p:nvPr/>
          </p:nvSpPr>
          <p:spPr bwMode="auto">
            <a:xfrm>
              <a:off x="3490" y="2130"/>
              <a:ext cx="115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37" name="Rectangle 15"/>
            <p:cNvSpPr>
              <a:spLocks noChangeArrowheads="1"/>
            </p:cNvSpPr>
            <p:nvPr/>
          </p:nvSpPr>
          <p:spPr bwMode="auto">
            <a:xfrm>
              <a:off x="3490" y="1800"/>
              <a:ext cx="115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38" name="Rectangle 16"/>
            <p:cNvSpPr>
              <a:spLocks noChangeArrowheads="1"/>
            </p:cNvSpPr>
            <p:nvPr/>
          </p:nvSpPr>
          <p:spPr bwMode="auto">
            <a:xfrm>
              <a:off x="3344" y="2087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39" name="Rectangle 17"/>
            <p:cNvSpPr>
              <a:spLocks noChangeArrowheads="1"/>
            </p:cNvSpPr>
            <p:nvPr/>
          </p:nvSpPr>
          <p:spPr bwMode="auto">
            <a:xfrm>
              <a:off x="3686" y="2272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40" name="Rectangle 18"/>
            <p:cNvSpPr>
              <a:spLocks noChangeArrowheads="1"/>
            </p:cNvSpPr>
            <p:nvPr/>
          </p:nvSpPr>
          <p:spPr bwMode="auto">
            <a:xfrm>
              <a:off x="3751" y="2430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41" name="Rectangle 19"/>
            <p:cNvSpPr>
              <a:spLocks noChangeArrowheads="1"/>
            </p:cNvSpPr>
            <p:nvPr/>
          </p:nvSpPr>
          <p:spPr bwMode="auto">
            <a:xfrm>
              <a:off x="4158" y="2272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42" name="Rectangle 20"/>
            <p:cNvSpPr>
              <a:spLocks noChangeArrowheads="1"/>
            </p:cNvSpPr>
            <p:nvPr/>
          </p:nvSpPr>
          <p:spPr bwMode="auto">
            <a:xfrm>
              <a:off x="3914" y="2602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43" name="Rectangle 21"/>
            <p:cNvSpPr>
              <a:spLocks noChangeArrowheads="1"/>
            </p:cNvSpPr>
            <p:nvPr/>
          </p:nvSpPr>
          <p:spPr bwMode="auto">
            <a:xfrm>
              <a:off x="4125" y="2087"/>
              <a:ext cx="115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44" name="Rectangle 22"/>
            <p:cNvSpPr>
              <a:spLocks noChangeArrowheads="1"/>
            </p:cNvSpPr>
            <p:nvPr/>
          </p:nvSpPr>
          <p:spPr bwMode="auto">
            <a:xfrm>
              <a:off x="4679" y="2173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45" name="Rectangle 23"/>
            <p:cNvSpPr>
              <a:spLocks noChangeArrowheads="1"/>
            </p:cNvSpPr>
            <p:nvPr/>
          </p:nvSpPr>
          <p:spPr bwMode="auto">
            <a:xfrm>
              <a:off x="4223" y="2573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46" name="Rectangle 24"/>
            <p:cNvSpPr>
              <a:spLocks noChangeArrowheads="1"/>
            </p:cNvSpPr>
            <p:nvPr/>
          </p:nvSpPr>
          <p:spPr bwMode="auto">
            <a:xfrm>
              <a:off x="3995" y="2172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47" name="Rectangle 25"/>
            <p:cNvSpPr>
              <a:spLocks noChangeArrowheads="1"/>
            </p:cNvSpPr>
            <p:nvPr/>
          </p:nvSpPr>
          <p:spPr bwMode="auto">
            <a:xfrm>
              <a:off x="4012" y="2344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48" name="Rectangle 26"/>
            <p:cNvSpPr>
              <a:spLocks noChangeArrowheads="1"/>
            </p:cNvSpPr>
            <p:nvPr/>
          </p:nvSpPr>
          <p:spPr bwMode="auto">
            <a:xfrm>
              <a:off x="3800" y="1915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49" name="Rectangle 27"/>
            <p:cNvSpPr>
              <a:spLocks noChangeArrowheads="1"/>
            </p:cNvSpPr>
            <p:nvPr/>
          </p:nvSpPr>
          <p:spPr bwMode="auto">
            <a:xfrm>
              <a:off x="4044" y="2502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50" name="Rectangle 28"/>
            <p:cNvSpPr>
              <a:spLocks noChangeArrowheads="1"/>
            </p:cNvSpPr>
            <p:nvPr/>
          </p:nvSpPr>
          <p:spPr bwMode="auto">
            <a:xfrm>
              <a:off x="3898" y="2745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51" name="Rectangle 29"/>
            <p:cNvSpPr>
              <a:spLocks noChangeArrowheads="1"/>
            </p:cNvSpPr>
            <p:nvPr/>
          </p:nvSpPr>
          <p:spPr bwMode="auto">
            <a:xfrm>
              <a:off x="3800" y="2130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52" name="Rectangle 30"/>
            <p:cNvSpPr>
              <a:spLocks noChangeArrowheads="1"/>
            </p:cNvSpPr>
            <p:nvPr/>
          </p:nvSpPr>
          <p:spPr bwMode="auto">
            <a:xfrm>
              <a:off x="3881" y="2459"/>
              <a:ext cx="115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53" name="Rectangle 31"/>
            <p:cNvSpPr>
              <a:spLocks noChangeArrowheads="1"/>
            </p:cNvSpPr>
            <p:nvPr/>
          </p:nvSpPr>
          <p:spPr bwMode="auto">
            <a:xfrm>
              <a:off x="3767" y="2602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54" name="Rectangle 32"/>
            <p:cNvSpPr>
              <a:spLocks noChangeArrowheads="1"/>
            </p:cNvSpPr>
            <p:nvPr/>
          </p:nvSpPr>
          <p:spPr bwMode="auto">
            <a:xfrm>
              <a:off x="4858" y="2058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55" name="Rectangle 33"/>
            <p:cNvSpPr>
              <a:spLocks noChangeArrowheads="1"/>
            </p:cNvSpPr>
            <p:nvPr/>
          </p:nvSpPr>
          <p:spPr bwMode="auto">
            <a:xfrm>
              <a:off x="4695" y="2029"/>
              <a:ext cx="115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56" name="Rectangle 34"/>
            <p:cNvSpPr>
              <a:spLocks noChangeArrowheads="1"/>
            </p:cNvSpPr>
            <p:nvPr/>
          </p:nvSpPr>
          <p:spPr bwMode="auto">
            <a:xfrm>
              <a:off x="4793" y="1757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57" name="Rectangle 35"/>
            <p:cNvSpPr>
              <a:spLocks noChangeArrowheads="1"/>
            </p:cNvSpPr>
            <p:nvPr/>
          </p:nvSpPr>
          <p:spPr bwMode="auto">
            <a:xfrm>
              <a:off x="4825" y="1915"/>
              <a:ext cx="115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58" name="Rectangle 36"/>
            <p:cNvSpPr>
              <a:spLocks noChangeArrowheads="1"/>
            </p:cNvSpPr>
            <p:nvPr/>
          </p:nvSpPr>
          <p:spPr bwMode="auto">
            <a:xfrm>
              <a:off x="4972" y="1729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59" name="Rectangle 37"/>
            <p:cNvSpPr>
              <a:spLocks noChangeArrowheads="1"/>
            </p:cNvSpPr>
            <p:nvPr/>
          </p:nvSpPr>
          <p:spPr bwMode="auto">
            <a:xfrm>
              <a:off x="5021" y="1900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60" name="Rectangle 38"/>
            <p:cNvSpPr>
              <a:spLocks noChangeArrowheads="1"/>
            </p:cNvSpPr>
            <p:nvPr/>
          </p:nvSpPr>
          <p:spPr bwMode="auto">
            <a:xfrm>
              <a:off x="4256" y="1857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61" name="Rectangle 39"/>
            <p:cNvSpPr>
              <a:spLocks noChangeArrowheads="1"/>
            </p:cNvSpPr>
            <p:nvPr/>
          </p:nvSpPr>
          <p:spPr bwMode="auto">
            <a:xfrm>
              <a:off x="4451" y="1915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62" name="Rectangle 40"/>
            <p:cNvSpPr>
              <a:spLocks noChangeArrowheads="1"/>
            </p:cNvSpPr>
            <p:nvPr/>
          </p:nvSpPr>
          <p:spPr bwMode="auto">
            <a:xfrm>
              <a:off x="3963" y="2015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63" name="Rectangle 41"/>
            <p:cNvSpPr>
              <a:spLocks noChangeArrowheads="1"/>
            </p:cNvSpPr>
            <p:nvPr/>
          </p:nvSpPr>
          <p:spPr bwMode="auto">
            <a:xfrm>
              <a:off x="4288" y="2001"/>
              <a:ext cx="115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64" name="Rectangle 42"/>
            <p:cNvSpPr>
              <a:spLocks noChangeArrowheads="1"/>
            </p:cNvSpPr>
            <p:nvPr/>
          </p:nvSpPr>
          <p:spPr bwMode="auto">
            <a:xfrm>
              <a:off x="4402" y="1757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65" name="Rectangle 43"/>
            <p:cNvSpPr>
              <a:spLocks noChangeArrowheads="1"/>
            </p:cNvSpPr>
            <p:nvPr/>
          </p:nvSpPr>
          <p:spPr bwMode="auto">
            <a:xfrm>
              <a:off x="4240" y="1700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66" name="Rectangle 44"/>
            <p:cNvSpPr>
              <a:spLocks noChangeArrowheads="1"/>
            </p:cNvSpPr>
            <p:nvPr/>
          </p:nvSpPr>
          <p:spPr bwMode="auto">
            <a:xfrm>
              <a:off x="4125" y="1943"/>
              <a:ext cx="115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67" name="Rectangle 45"/>
            <p:cNvSpPr>
              <a:spLocks noChangeArrowheads="1"/>
            </p:cNvSpPr>
            <p:nvPr/>
          </p:nvSpPr>
          <p:spPr bwMode="auto">
            <a:xfrm>
              <a:off x="3865" y="2272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68" name="Oval 46"/>
            <p:cNvSpPr>
              <a:spLocks noChangeArrowheads="1"/>
            </p:cNvSpPr>
            <p:nvPr/>
          </p:nvSpPr>
          <p:spPr bwMode="auto">
            <a:xfrm>
              <a:off x="3344" y="1786"/>
              <a:ext cx="489" cy="573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69" name="Oval 47"/>
            <p:cNvSpPr>
              <a:spLocks noChangeArrowheads="1"/>
            </p:cNvSpPr>
            <p:nvPr/>
          </p:nvSpPr>
          <p:spPr bwMode="auto">
            <a:xfrm>
              <a:off x="3718" y="2130"/>
              <a:ext cx="701" cy="730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70" name="Oval 48"/>
            <p:cNvSpPr>
              <a:spLocks noChangeArrowheads="1"/>
            </p:cNvSpPr>
            <p:nvPr/>
          </p:nvSpPr>
          <p:spPr bwMode="auto">
            <a:xfrm>
              <a:off x="3833" y="1694"/>
              <a:ext cx="732" cy="430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71" name="Oval 49"/>
            <p:cNvSpPr>
              <a:spLocks noChangeArrowheads="1"/>
            </p:cNvSpPr>
            <p:nvPr/>
          </p:nvSpPr>
          <p:spPr bwMode="auto">
            <a:xfrm>
              <a:off x="4728" y="1700"/>
              <a:ext cx="521" cy="988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72" name="Rectangle 50"/>
            <p:cNvSpPr>
              <a:spLocks noChangeArrowheads="1"/>
            </p:cNvSpPr>
            <p:nvPr/>
          </p:nvSpPr>
          <p:spPr bwMode="auto">
            <a:xfrm>
              <a:off x="4060" y="2674"/>
              <a:ext cx="115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73" name="Rectangle 51"/>
            <p:cNvSpPr>
              <a:spLocks noChangeArrowheads="1"/>
            </p:cNvSpPr>
            <p:nvPr/>
          </p:nvSpPr>
          <p:spPr bwMode="auto">
            <a:xfrm>
              <a:off x="4305" y="2244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74" name="Rectangle 52"/>
            <p:cNvSpPr>
              <a:spLocks noChangeArrowheads="1"/>
            </p:cNvSpPr>
            <p:nvPr/>
          </p:nvSpPr>
          <p:spPr bwMode="auto">
            <a:xfrm>
              <a:off x="4435" y="2158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75" name="Rectangle 53"/>
            <p:cNvSpPr>
              <a:spLocks noChangeArrowheads="1"/>
            </p:cNvSpPr>
            <p:nvPr/>
          </p:nvSpPr>
          <p:spPr bwMode="auto">
            <a:xfrm>
              <a:off x="4386" y="2402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76" name="Rectangle 54"/>
            <p:cNvSpPr>
              <a:spLocks noChangeArrowheads="1"/>
            </p:cNvSpPr>
            <p:nvPr/>
          </p:nvSpPr>
          <p:spPr bwMode="auto">
            <a:xfrm>
              <a:off x="4516" y="2301"/>
              <a:ext cx="115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77" name="Rectangle 55"/>
            <p:cNvSpPr>
              <a:spLocks noChangeArrowheads="1"/>
            </p:cNvSpPr>
            <p:nvPr/>
          </p:nvSpPr>
          <p:spPr bwMode="auto">
            <a:xfrm>
              <a:off x="4549" y="2473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78" name="Rectangle 56"/>
            <p:cNvSpPr>
              <a:spLocks noChangeArrowheads="1"/>
            </p:cNvSpPr>
            <p:nvPr/>
          </p:nvSpPr>
          <p:spPr bwMode="auto">
            <a:xfrm>
              <a:off x="4191" y="2416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79" name="Rectangle 58"/>
            <p:cNvSpPr>
              <a:spLocks noChangeArrowheads="1"/>
            </p:cNvSpPr>
            <p:nvPr/>
          </p:nvSpPr>
          <p:spPr bwMode="auto">
            <a:xfrm>
              <a:off x="4663" y="2330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80" name="Oval 59"/>
            <p:cNvSpPr>
              <a:spLocks noChangeArrowheads="1"/>
            </p:cNvSpPr>
            <p:nvPr/>
          </p:nvSpPr>
          <p:spPr bwMode="auto">
            <a:xfrm>
              <a:off x="4419" y="2144"/>
              <a:ext cx="309" cy="458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81" name="Rectangle 60"/>
            <p:cNvSpPr>
              <a:spLocks noChangeArrowheads="1"/>
            </p:cNvSpPr>
            <p:nvPr/>
          </p:nvSpPr>
          <p:spPr bwMode="auto">
            <a:xfrm>
              <a:off x="4874" y="2573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82" name="Rectangle 61"/>
            <p:cNvSpPr>
              <a:spLocks noChangeArrowheads="1"/>
            </p:cNvSpPr>
            <p:nvPr/>
          </p:nvSpPr>
          <p:spPr bwMode="auto">
            <a:xfrm>
              <a:off x="4712" y="2545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83" name="Rectangle 62"/>
            <p:cNvSpPr>
              <a:spLocks noChangeArrowheads="1"/>
            </p:cNvSpPr>
            <p:nvPr/>
          </p:nvSpPr>
          <p:spPr bwMode="auto">
            <a:xfrm>
              <a:off x="4809" y="2258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84" name="Rectangle 63"/>
            <p:cNvSpPr>
              <a:spLocks noChangeArrowheads="1"/>
            </p:cNvSpPr>
            <p:nvPr/>
          </p:nvSpPr>
          <p:spPr bwMode="auto">
            <a:xfrm>
              <a:off x="4842" y="2430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85" name="Rectangle 64"/>
            <p:cNvSpPr>
              <a:spLocks noChangeArrowheads="1"/>
            </p:cNvSpPr>
            <p:nvPr/>
          </p:nvSpPr>
          <p:spPr bwMode="auto">
            <a:xfrm>
              <a:off x="4972" y="2201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86" name="Rectangle 65"/>
            <p:cNvSpPr>
              <a:spLocks noChangeArrowheads="1"/>
            </p:cNvSpPr>
            <p:nvPr/>
          </p:nvSpPr>
          <p:spPr bwMode="auto">
            <a:xfrm>
              <a:off x="4972" y="2402"/>
              <a:ext cx="114" cy="12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87" name="Rectangle 66"/>
            <p:cNvSpPr>
              <a:spLocks noChangeArrowheads="1"/>
            </p:cNvSpPr>
            <p:nvPr/>
          </p:nvSpPr>
          <p:spPr bwMode="auto">
            <a:xfrm>
              <a:off x="5021" y="2573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88" name="Rectangle 67"/>
            <p:cNvSpPr>
              <a:spLocks noChangeArrowheads="1"/>
            </p:cNvSpPr>
            <p:nvPr/>
          </p:nvSpPr>
          <p:spPr bwMode="auto">
            <a:xfrm>
              <a:off x="5021" y="2058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89" name="Rectangle 68"/>
            <p:cNvSpPr>
              <a:spLocks noChangeArrowheads="1"/>
            </p:cNvSpPr>
            <p:nvPr/>
          </p:nvSpPr>
          <p:spPr bwMode="auto">
            <a:xfrm>
              <a:off x="5119" y="2272"/>
              <a:ext cx="114" cy="1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87190" name="Rectangle 179"/>
            <p:cNvSpPr>
              <a:spLocks noChangeArrowheads="1"/>
            </p:cNvSpPr>
            <p:nvPr/>
          </p:nvSpPr>
          <p:spPr bwMode="auto">
            <a:xfrm>
              <a:off x="3208" y="1695"/>
              <a:ext cx="2087" cy="1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</p:grpSp>
      <p:grpSp>
        <p:nvGrpSpPr>
          <p:cNvPr id="4" name="Group 258"/>
          <p:cNvGrpSpPr>
            <a:grpSpLocks/>
          </p:cNvGrpSpPr>
          <p:nvPr/>
        </p:nvGrpSpPr>
        <p:grpSpPr bwMode="auto">
          <a:xfrm>
            <a:off x="4794250" y="4714875"/>
            <a:ext cx="3954463" cy="1800225"/>
            <a:chOff x="2927" y="2986"/>
            <a:chExt cx="2584" cy="1228"/>
          </a:xfrm>
        </p:grpSpPr>
        <p:sp>
          <p:nvSpPr>
            <p:cNvPr id="87052" name="Rectangle 77"/>
            <p:cNvSpPr>
              <a:spLocks noChangeArrowheads="1"/>
            </p:cNvSpPr>
            <p:nvPr/>
          </p:nvSpPr>
          <p:spPr bwMode="auto">
            <a:xfrm>
              <a:off x="2927" y="2986"/>
              <a:ext cx="2584" cy="12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buClrTx/>
              </a:pPr>
              <a:endParaRPr lang="en-US" altLang="ja-JP" sz="1800"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87053" name="Rectangle 7"/>
            <p:cNvSpPr>
              <a:spLocks noChangeArrowheads="1"/>
            </p:cNvSpPr>
            <p:nvPr/>
          </p:nvSpPr>
          <p:spPr bwMode="auto">
            <a:xfrm>
              <a:off x="3486" y="3153"/>
              <a:ext cx="135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54" name="Rectangle 11"/>
            <p:cNvSpPr>
              <a:spLocks noChangeArrowheads="1"/>
            </p:cNvSpPr>
            <p:nvPr/>
          </p:nvSpPr>
          <p:spPr bwMode="auto">
            <a:xfrm>
              <a:off x="3192" y="3300"/>
              <a:ext cx="136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55" name="Rectangle 27"/>
            <p:cNvSpPr>
              <a:spLocks noChangeArrowheads="1"/>
            </p:cNvSpPr>
            <p:nvPr/>
          </p:nvSpPr>
          <p:spPr bwMode="auto">
            <a:xfrm>
              <a:off x="3505" y="3678"/>
              <a:ext cx="135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56" name="Rectangle 56"/>
            <p:cNvSpPr>
              <a:spLocks noChangeArrowheads="1"/>
            </p:cNvSpPr>
            <p:nvPr/>
          </p:nvSpPr>
          <p:spPr bwMode="auto">
            <a:xfrm>
              <a:off x="3159" y="3153"/>
              <a:ext cx="136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57" name="Rectangle 60"/>
            <p:cNvSpPr>
              <a:spLocks noChangeArrowheads="1"/>
            </p:cNvSpPr>
            <p:nvPr/>
          </p:nvSpPr>
          <p:spPr bwMode="auto">
            <a:xfrm>
              <a:off x="4946" y="3890"/>
              <a:ext cx="135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58" name="Rectangle 66"/>
            <p:cNvSpPr>
              <a:spLocks noChangeArrowheads="1"/>
            </p:cNvSpPr>
            <p:nvPr/>
          </p:nvSpPr>
          <p:spPr bwMode="auto">
            <a:xfrm>
              <a:off x="5120" y="3905"/>
              <a:ext cx="135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59" name="Rectangle 71"/>
            <p:cNvSpPr>
              <a:spLocks noChangeArrowheads="1"/>
            </p:cNvSpPr>
            <p:nvPr/>
          </p:nvSpPr>
          <p:spPr bwMode="auto">
            <a:xfrm>
              <a:off x="4332" y="3394"/>
              <a:ext cx="134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60" name="Rectangle 72"/>
            <p:cNvSpPr>
              <a:spLocks noChangeArrowheads="1"/>
            </p:cNvSpPr>
            <p:nvPr/>
          </p:nvSpPr>
          <p:spPr bwMode="auto">
            <a:xfrm>
              <a:off x="4064" y="3125"/>
              <a:ext cx="134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61" name="Rectangle 73"/>
            <p:cNvSpPr>
              <a:spLocks noChangeArrowheads="1"/>
            </p:cNvSpPr>
            <p:nvPr/>
          </p:nvSpPr>
          <p:spPr bwMode="auto">
            <a:xfrm>
              <a:off x="3332" y="3337"/>
              <a:ext cx="136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62" name="Rectangle 74"/>
            <p:cNvSpPr>
              <a:spLocks noChangeArrowheads="1"/>
            </p:cNvSpPr>
            <p:nvPr/>
          </p:nvSpPr>
          <p:spPr bwMode="auto">
            <a:xfrm>
              <a:off x="3028" y="3334"/>
              <a:ext cx="134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63" name="Rectangle 75"/>
            <p:cNvSpPr>
              <a:spLocks noChangeArrowheads="1"/>
            </p:cNvSpPr>
            <p:nvPr/>
          </p:nvSpPr>
          <p:spPr bwMode="auto">
            <a:xfrm>
              <a:off x="3332" y="3493"/>
              <a:ext cx="136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64" name="Rectangle 77"/>
            <p:cNvSpPr>
              <a:spLocks noChangeArrowheads="1"/>
            </p:cNvSpPr>
            <p:nvPr/>
          </p:nvSpPr>
          <p:spPr bwMode="auto">
            <a:xfrm>
              <a:off x="4121" y="3635"/>
              <a:ext cx="133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65" name="Rectangle 79"/>
            <p:cNvSpPr>
              <a:spLocks noChangeArrowheads="1"/>
            </p:cNvSpPr>
            <p:nvPr/>
          </p:nvSpPr>
          <p:spPr bwMode="auto">
            <a:xfrm>
              <a:off x="4043" y="3394"/>
              <a:ext cx="135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66" name="Rectangle 80"/>
            <p:cNvSpPr>
              <a:spLocks noChangeArrowheads="1"/>
            </p:cNvSpPr>
            <p:nvPr/>
          </p:nvSpPr>
          <p:spPr bwMode="auto">
            <a:xfrm>
              <a:off x="4813" y="3578"/>
              <a:ext cx="134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67" name="Rectangle 84"/>
            <p:cNvSpPr>
              <a:spLocks noChangeArrowheads="1"/>
            </p:cNvSpPr>
            <p:nvPr/>
          </p:nvSpPr>
          <p:spPr bwMode="auto">
            <a:xfrm>
              <a:off x="3486" y="3323"/>
              <a:ext cx="135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68" name="Rectangle 86"/>
            <p:cNvSpPr>
              <a:spLocks noChangeArrowheads="1"/>
            </p:cNvSpPr>
            <p:nvPr/>
          </p:nvSpPr>
          <p:spPr bwMode="auto">
            <a:xfrm>
              <a:off x="3697" y="3493"/>
              <a:ext cx="136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69" name="Rectangle 87"/>
            <p:cNvSpPr>
              <a:spLocks noChangeArrowheads="1"/>
            </p:cNvSpPr>
            <p:nvPr/>
          </p:nvSpPr>
          <p:spPr bwMode="auto">
            <a:xfrm>
              <a:off x="3794" y="3819"/>
              <a:ext cx="134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70" name="Rectangle 88"/>
            <p:cNvSpPr>
              <a:spLocks noChangeArrowheads="1"/>
            </p:cNvSpPr>
            <p:nvPr/>
          </p:nvSpPr>
          <p:spPr bwMode="auto">
            <a:xfrm>
              <a:off x="4946" y="3422"/>
              <a:ext cx="135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71" name="Rectangle 89"/>
            <p:cNvSpPr>
              <a:spLocks noChangeArrowheads="1"/>
            </p:cNvSpPr>
            <p:nvPr/>
          </p:nvSpPr>
          <p:spPr bwMode="auto">
            <a:xfrm>
              <a:off x="4754" y="3394"/>
              <a:ext cx="136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72" name="Rectangle 90"/>
            <p:cNvSpPr>
              <a:spLocks noChangeArrowheads="1"/>
            </p:cNvSpPr>
            <p:nvPr/>
          </p:nvSpPr>
          <p:spPr bwMode="auto">
            <a:xfrm>
              <a:off x="4870" y="3110"/>
              <a:ext cx="135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73" name="Rectangle 93"/>
            <p:cNvSpPr>
              <a:spLocks noChangeArrowheads="1"/>
            </p:cNvSpPr>
            <p:nvPr/>
          </p:nvSpPr>
          <p:spPr bwMode="auto">
            <a:xfrm>
              <a:off x="5044" y="3153"/>
              <a:ext cx="134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74" name="Rectangle 95"/>
            <p:cNvSpPr>
              <a:spLocks noChangeArrowheads="1"/>
            </p:cNvSpPr>
            <p:nvPr/>
          </p:nvSpPr>
          <p:spPr bwMode="auto">
            <a:xfrm>
              <a:off x="3891" y="3380"/>
              <a:ext cx="133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75" name="Rectangle 97"/>
            <p:cNvSpPr>
              <a:spLocks noChangeArrowheads="1"/>
            </p:cNvSpPr>
            <p:nvPr/>
          </p:nvSpPr>
          <p:spPr bwMode="auto">
            <a:xfrm>
              <a:off x="4332" y="3762"/>
              <a:ext cx="134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76" name="Rectangle 101"/>
            <p:cNvSpPr>
              <a:spLocks noChangeArrowheads="1"/>
            </p:cNvSpPr>
            <p:nvPr/>
          </p:nvSpPr>
          <p:spPr bwMode="auto">
            <a:xfrm>
              <a:off x="4889" y="3621"/>
              <a:ext cx="135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77" name="Rectangle 103"/>
            <p:cNvSpPr>
              <a:spLocks noChangeArrowheads="1"/>
            </p:cNvSpPr>
            <p:nvPr/>
          </p:nvSpPr>
          <p:spPr bwMode="auto">
            <a:xfrm>
              <a:off x="5081" y="3762"/>
              <a:ext cx="136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78" name="Rectangle 104"/>
            <p:cNvSpPr>
              <a:spLocks noChangeArrowheads="1"/>
            </p:cNvSpPr>
            <p:nvPr/>
          </p:nvSpPr>
          <p:spPr bwMode="auto">
            <a:xfrm>
              <a:off x="5197" y="3437"/>
              <a:ext cx="135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79" name="Rectangle 105"/>
            <p:cNvSpPr>
              <a:spLocks noChangeArrowheads="1"/>
            </p:cNvSpPr>
            <p:nvPr/>
          </p:nvSpPr>
          <p:spPr bwMode="auto">
            <a:xfrm>
              <a:off x="5140" y="3621"/>
              <a:ext cx="134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80" name="Rectangle 107"/>
            <p:cNvSpPr>
              <a:spLocks noChangeArrowheads="1"/>
            </p:cNvSpPr>
            <p:nvPr/>
          </p:nvSpPr>
          <p:spPr bwMode="auto">
            <a:xfrm>
              <a:off x="3179" y="3465"/>
              <a:ext cx="134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81" name="Rectangle 109"/>
            <p:cNvSpPr>
              <a:spLocks noChangeArrowheads="1"/>
            </p:cNvSpPr>
            <p:nvPr/>
          </p:nvSpPr>
          <p:spPr bwMode="auto">
            <a:xfrm>
              <a:off x="4139" y="3493"/>
              <a:ext cx="135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82" name="Rectangle 112"/>
            <p:cNvSpPr>
              <a:spLocks noChangeArrowheads="1"/>
            </p:cNvSpPr>
            <p:nvPr/>
          </p:nvSpPr>
          <p:spPr bwMode="auto">
            <a:xfrm>
              <a:off x="4409" y="3224"/>
              <a:ext cx="135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83" name="Rectangle 113"/>
            <p:cNvSpPr>
              <a:spLocks noChangeArrowheads="1"/>
            </p:cNvSpPr>
            <p:nvPr/>
          </p:nvSpPr>
          <p:spPr bwMode="auto">
            <a:xfrm>
              <a:off x="4005" y="3777"/>
              <a:ext cx="134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84" name="Rectangle 114"/>
            <p:cNvSpPr>
              <a:spLocks noChangeArrowheads="1"/>
            </p:cNvSpPr>
            <p:nvPr/>
          </p:nvSpPr>
          <p:spPr bwMode="auto">
            <a:xfrm>
              <a:off x="4159" y="3919"/>
              <a:ext cx="135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85" name="Rectangle 115"/>
            <p:cNvSpPr>
              <a:spLocks noChangeArrowheads="1"/>
            </p:cNvSpPr>
            <p:nvPr/>
          </p:nvSpPr>
          <p:spPr bwMode="auto">
            <a:xfrm>
              <a:off x="3658" y="3337"/>
              <a:ext cx="136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86" name="Rectangle 116"/>
            <p:cNvSpPr>
              <a:spLocks noChangeArrowheads="1"/>
            </p:cNvSpPr>
            <p:nvPr/>
          </p:nvSpPr>
          <p:spPr bwMode="auto">
            <a:xfrm>
              <a:off x="3891" y="3238"/>
              <a:ext cx="133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87" name="Rectangle 117"/>
            <p:cNvSpPr>
              <a:spLocks noChangeArrowheads="1"/>
            </p:cNvSpPr>
            <p:nvPr/>
          </p:nvSpPr>
          <p:spPr bwMode="auto">
            <a:xfrm>
              <a:off x="3505" y="3465"/>
              <a:ext cx="135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88" name="Rectangle 119"/>
            <p:cNvSpPr>
              <a:spLocks noChangeArrowheads="1"/>
            </p:cNvSpPr>
            <p:nvPr/>
          </p:nvSpPr>
          <p:spPr bwMode="auto">
            <a:xfrm>
              <a:off x="4792" y="3834"/>
              <a:ext cx="137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89" name="Rectangle 120"/>
            <p:cNvSpPr>
              <a:spLocks noChangeArrowheads="1"/>
            </p:cNvSpPr>
            <p:nvPr/>
          </p:nvSpPr>
          <p:spPr bwMode="auto">
            <a:xfrm>
              <a:off x="4506" y="3762"/>
              <a:ext cx="133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90" name="Rectangle 243"/>
            <p:cNvSpPr>
              <a:spLocks noChangeArrowheads="1"/>
            </p:cNvSpPr>
            <p:nvPr/>
          </p:nvSpPr>
          <p:spPr bwMode="auto">
            <a:xfrm>
              <a:off x="4697" y="3110"/>
              <a:ext cx="136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91" name="Rectangle 244"/>
            <p:cNvSpPr>
              <a:spLocks noChangeArrowheads="1"/>
            </p:cNvSpPr>
            <p:nvPr/>
          </p:nvSpPr>
          <p:spPr bwMode="auto">
            <a:xfrm>
              <a:off x="4371" y="3039"/>
              <a:ext cx="135" cy="128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grpSp>
          <p:nvGrpSpPr>
            <p:cNvPr id="5" name="Group 222"/>
            <p:cNvGrpSpPr>
              <a:grpSpLocks/>
            </p:cNvGrpSpPr>
            <p:nvPr/>
          </p:nvGrpSpPr>
          <p:grpSpPr bwMode="auto">
            <a:xfrm>
              <a:off x="3343" y="3068"/>
              <a:ext cx="1947" cy="1106"/>
              <a:chOff x="3529" y="2996"/>
              <a:chExt cx="1570" cy="1106"/>
            </a:xfrm>
          </p:grpSpPr>
          <p:sp>
            <p:nvSpPr>
              <p:cNvPr id="87101" name="Rectangle 30"/>
              <p:cNvSpPr>
                <a:spLocks noChangeArrowheads="1"/>
              </p:cNvSpPr>
              <p:nvPr/>
            </p:nvSpPr>
            <p:spPr bwMode="auto">
              <a:xfrm>
                <a:off x="3732" y="3890"/>
                <a:ext cx="108" cy="12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02" name="Rectangle 70"/>
              <p:cNvSpPr>
                <a:spLocks noChangeArrowheads="1"/>
              </p:cNvSpPr>
              <p:nvPr/>
            </p:nvSpPr>
            <p:spPr bwMode="auto">
              <a:xfrm>
                <a:off x="3529" y="3095"/>
                <a:ext cx="110" cy="12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03" name="Rectangle 76"/>
              <p:cNvSpPr>
                <a:spLocks noChangeArrowheads="1"/>
              </p:cNvSpPr>
              <p:nvPr/>
            </p:nvSpPr>
            <p:spPr bwMode="auto">
              <a:xfrm>
                <a:off x="3778" y="3719"/>
                <a:ext cx="109" cy="12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04" name="Rectangle 78"/>
              <p:cNvSpPr>
                <a:spLocks noChangeArrowheads="1"/>
              </p:cNvSpPr>
              <p:nvPr/>
            </p:nvSpPr>
            <p:spPr bwMode="auto">
              <a:xfrm>
                <a:off x="3934" y="3890"/>
                <a:ext cx="108" cy="12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05" name="Rectangle 81"/>
              <p:cNvSpPr>
                <a:spLocks noChangeArrowheads="1"/>
              </p:cNvSpPr>
              <p:nvPr/>
            </p:nvSpPr>
            <p:spPr bwMode="auto">
              <a:xfrm>
                <a:off x="4213" y="3705"/>
                <a:ext cx="109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06" name="Rectangle 82"/>
              <p:cNvSpPr>
                <a:spLocks noChangeArrowheads="1"/>
              </p:cNvSpPr>
              <p:nvPr/>
            </p:nvSpPr>
            <p:spPr bwMode="auto">
              <a:xfrm>
                <a:off x="4011" y="3454"/>
                <a:ext cx="110" cy="12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07" name="Rectangle 83"/>
              <p:cNvSpPr>
                <a:spLocks noChangeArrowheads="1"/>
              </p:cNvSpPr>
              <p:nvPr/>
            </p:nvSpPr>
            <p:spPr bwMode="auto">
              <a:xfrm>
                <a:off x="3976" y="3585"/>
                <a:ext cx="108" cy="12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08" name="Rectangle 85"/>
              <p:cNvSpPr>
                <a:spLocks noChangeArrowheads="1"/>
              </p:cNvSpPr>
              <p:nvPr/>
            </p:nvSpPr>
            <p:spPr bwMode="auto">
              <a:xfrm>
                <a:off x="4057" y="3833"/>
                <a:ext cx="110" cy="12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09" name="Rectangle 91"/>
              <p:cNvSpPr>
                <a:spLocks noChangeArrowheads="1"/>
              </p:cNvSpPr>
              <p:nvPr/>
            </p:nvSpPr>
            <p:spPr bwMode="auto">
              <a:xfrm>
                <a:off x="4803" y="3208"/>
                <a:ext cx="110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10" name="Rectangle 92"/>
              <p:cNvSpPr>
                <a:spLocks noChangeArrowheads="1"/>
              </p:cNvSpPr>
              <p:nvPr/>
            </p:nvSpPr>
            <p:spPr bwMode="auto">
              <a:xfrm>
                <a:off x="4121" y="3193"/>
                <a:ext cx="108" cy="129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11" name="Rectangle 94"/>
              <p:cNvSpPr>
                <a:spLocks noChangeArrowheads="1"/>
              </p:cNvSpPr>
              <p:nvPr/>
            </p:nvSpPr>
            <p:spPr bwMode="auto">
              <a:xfrm>
                <a:off x="4260" y="3152"/>
                <a:ext cx="109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12" name="Rectangle 96"/>
              <p:cNvSpPr>
                <a:spLocks noChangeArrowheads="1"/>
              </p:cNvSpPr>
              <p:nvPr/>
            </p:nvSpPr>
            <p:spPr bwMode="auto">
              <a:xfrm>
                <a:off x="4245" y="2996"/>
                <a:ext cx="108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13" name="Rectangle 98"/>
              <p:cNvSpPr>
                <a:spLocks noChangeArrowheads="1"/>
              </p:cNvSpPr>
              <p:nvPr/>
            </p:nvSpPr>
            <p:spPr bwMode="auto">
              <a:xfrm>
                <a:off x="4509" y="3592"/>
                <a:ext cx="109" cy="12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14" name="Rectangle 99"/>
              <p:cNvSpPr>
                <a:spLocks noChangeArrowheads="1"/>
              </p:cNvSpPr>
              <p:nvPr/>
            </p:nvSpPr>
            <p:spPr bwMode="auto">
              <a:xfrm>
                <a:off x="4991" y="3222"/>
                <a:ext cx="108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15" name="Rectangle 100"/>
              <p:cNvSpPr>
                <a:spLocks noChangeArrowheads="1"/>
              </p:cNvSpPr>
              <p:nvPr/>
            </p:nvSpPr>
            <p:spPr bwMode="auto">
              <a:xfrm>
                <a:off x="4618" y="3606"/>
                <a:ext cx="109" cy="12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16" name="Rectangle 102"/>
              <p:cNvSpPr>
                <a:spLocks noChangeArrowheads="1"/>
              </p:cNvSpPr>
              <p:nvPr/>
            </p:nvSpPr>
            <p:spPr bwMode="auto">
              <a:xfrm>
                <a:off x="4913" y="3449"/>
                <a:ext cx="109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17" name="Rectangle 106"/>
              <p:cNvSpPr>
                <a:spLocks noChangeArrowheads="1"/>
              </p:cNvSpPr>
              <p:nvPr/>
            </p:nvSpPr>
            <p:spPr bwMode="auto">
              <a:xfrm>
                <a:off x="4834" y="3634"/>
                <a:ext cx="109" cy="12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18" name="Rectangle 108"/>
              <p:cNvSpPr>
                <a:spLocks noChangeArrowheads="1"/>
              </p:cNvSpPr>
              <p:nvPr/>
            </p:nvSpPr>
            <p:spPr bwMode="auto">
              <a:xfrm>
                <a:off x="4104" y="3974"/>
                <a:ext cx="109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19" name="Rectangle 110"/>
              <p:cNvSpPr>
                <a:spLocks noChangeArrowheads="1"/>
              </p:cNvSpPr>
              <p:nvPr/>
            </p:nvSpPr>
            <p:spPr bwMode="auto">
              <a:xfrm>
                <a:off x="4570" y="3449"/>
                <a:ext cx="109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20" name="Rectangle 111"/>
              <p:cNvSpPr>
                <a:spLocks noChangeArrowheads="1"/>
              </p:cNvSpPr>
              <p:nvPr/>
            </p:nvSpPr>
            <p:spPr bwMode="auto">
              <a:xfrm>
                <a:off x="3839" y="3577"/>
                <a:ext cx="110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21" name="Rectangle 118"/>
              <p:cNvSpPr>
                <a:spLocks noChangeArrowheads="1"/>
              </p:cNvSpPr>
              <p:nvPr/>
            </p:nvSpPr>
            <p:spPr bwMode="auto">
              <a:xfrm>
                <a:off x="4415" y="3464"/>
                <a:ext cx="109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22" name="Rectangle 121"/>
              <p:cNvSpPr>
                <a:spLocks noChangeArrowheads="1"/>
              </p:cNvSpPr>
              <p:nvPr/>
            </p:nvSpPr>
            <p:spPr bwMode="auto">
              <a:xfrm>
                <a:off x="4462" y="3294"/>
                <a:ext cx="109" cy="127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23" name="Rectangle 122"/>
              <p:cNvSpPr>
                <a:spLocks noChangeArrowheads="1"/>
              </p:cNvSpPr>
              <p:nvPr/>
            </p:nvSpPr>
            <p:spPr bwMode="auto">
              <a:xfrm>
                <a:off x="4509" y="3038"/>
                <a:ext cx="109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24" name="Rectangle 242"/>
              <p:cNvSpPr>
                <a:spLocks noChangeArrowheads="1"/>
              </p:cNvSpPr>
              <p:nvPr/>
            </p:nvSpPr>
            <p:spPr bwMode="auto">
              <a:xfrm>
                <a:off x="4602" y="3180"/>
                <a:ext cx="108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25" name="Rectangle 245"/>
              <p:cNvSpPr>
                <a:spLocks noChangeArrowheads="1"/>
              </p:cNvSpPr>
              <p:nvPr/>
            </p:nvSpPr>
            <p:spPr bwMode="auto">
              <a:xfrm>
                <a:off x="3964" y="3010"/>
                <a:ext cx="109" cy="128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</p:grpSp>
        <p:sp>
          <p:nvSpPr>
            <p:cNvPr id="87093" name="Rectangle 246"/>
            <p:cNvSpPr>
              <a:spLocks noChangeArrowheads="1"/>
            </p:cNvSpPr>
            <p:nvPr/>
          </p:nvSpPr>
          <p:spPr bwMode="auto">
            <a:xfrm>
              <a:off x="4274" y="3621"/>
              <a:ext cx="135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sp>
          <p:nvSpPr>
            <p:cNvPr id="87094" name="Rectangle 247"/>
            <p:cNvSpPr>
              <a:spLocks noChangeArrowheads="1"/>
            </p:cNvSpPr>
            <p:nvPr/>
          </p:nvSpPr>
          <p:spPr bwMode="auto">
            <a:xfrm>
              <a:off x="3621" y="3196"/>
              <a:ext cx="135" cy="12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buClr>
                  <a:srgbClr val="FF9933"/>
                </a:buClr>
                <a:buFontTx/>
                <a:buChar char="•"/>
              </a:pPr>
              <a:endParaRPr lang="en-US" altLang="ja-JP" sz="1600">
                <a:solidFill>
                  <a:srgbClr val="FF9900"/>
                </a:solidFill>
                <a:latin typeface="GillSans"/>
                <a:ea typeface="ＭＳ Ｐゴシック" charset="-128"/>
              </a:endParaRPr>
            </a:p>
          </p:txBody>
        </p: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3099" y="3025"/>
              <a:ext cx="2248" cy="1150"/>
              <a:chOff x="3342" y="2953"/>
              <a:chExt cx="1819" cy="1150"/>
            </a:xfrm>
          </p:grpSpPr>
          <p:sp>
            <p:nvSpPr>
              <p:cNvPr id="87096" name="Oval 46"/>
              <p:cNvSpPr>
                <a:spLocks noChangeArrowheads="1"/>
              </p:cNvSpPr>
              <p:nvPr/>
            </p:nvSpPr>
            <p:spPr bwMode="auto">
              <a:xfrm>
                <a:off x="3342" y="3038"/>
                <a:ext cx="467" cy="568"/>
              </a:xfrm>
              <a:prstGeom prst="ellipse">
                <a:avLst/>
              </a:prstGeom>
              <a:noFill/>
              <a:ln w="28575" algn="ctr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097" name="Oval 47"/>
              <p:cNvSpPr>
                <a:spLocks noChangeArrowheads="1"/>
              </p:cNvSpPr>
              <p:nvPr/>
            </p:nvSpPr>
            <p:spPr bwMode="auto">
              <a:xfrm>
                <a:off x="3700" y="3379"/>
                <a:ext cx="669" cy="724"/>
              </a:xfrm>
              <a:prstGeom prst="ellipse">
                <a:avLst/>
              </a:prstGeom>
              <a:noFill/>
              <a:ln w="28575" algn="ctr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098" name="Oval 48"/>
              <p:cNvSpPr>
                <a:spLocks noChangeArrowheads="1"/>
              </p:cNvSpPr>
              <p:nvPr/>
            </p:nvSpPr>
            <p:spPr bwMode="auto">
              <a:xfrm>
                <a:off x="3826" y="3010"/>
                <a:ext cx="840" cy="363"/>
              </a:xfrm>
              <a:prstGeom prst="ellipse">
                <a:avLst/>
              </a:prstGeom>
              <a:noFill/>
              <a:ln w="28575" algn="ctr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099" name="Oval 49"/>
              <p:cNvSpPr>
                <a:spLocks noChangeArrowheads="1"/>
              </p:cNvSpPr>
              <p:nvPr/>
            </p:nvSpPr>
            <p:spPr bwMode="auto">
              <a:xfrm>
                <a:off x="4664" y="2953"/>
                <a:ext cx="497" cy="1008"/>
              </a:xfrm>
              <a:prstGeom prst="ellipse">
                <a:avLst/>
              </a:prstGeom>
              <a:noFill/>
              <a:ln w="28575" algn="ctr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  <p:sp>
            <p:nvSpPr>
              <p:cNvPr id="87100" name="Oval 59"/>
              <p:cNvSpPr>
                <a:spLocks noChangeArrowheads="1"/>
              </p:cNvSpPr>
              <p:nvPr/>
            </p:nvSpPr>
            <p:spPr bwMode="auto">
              <a:xfrm>
                <a:off x="4369" y="3393"/>
                <a:ext cx="295" cy="454"/>
              </a:xfrm>
              <a:prstGeom prst="ellipse">
                <a:avLst/>
              </a:prstGeom>
              <a:noFill/>
              <a:ln w="28575" algn="ctr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l">
                  <a:buClr>
                    <a:srgbClr val="FF9933"/>
                  </a:buClr>
                  <a:buFontTx/>
                  <a:buChar char="•"/>
                </a:pPr>
                <a:endParaRPr lang="en-US" altLang="ja-JP" sz="1600">
                  <a:solidFill>
                    <a:srgbClr val="FF9900"/>
                  </a:solidFill>
                  <a:latin typeface="GillSans"/>
                  <a:ea typeface="ＭＳ Ｐゴシック" charset="-128"/>
                </a:endParaRPr>
              </a:p>
            </p:txBody>
          </p:sp>
        </p:grpSp>
      </p:grpSp>
      <p:sp>
        <p:nvSpPr>
          <p:cNvPr id="292" name="AutoShape 264"/>
          <p:cNvSpPr>
            <a:spLocks noChangeArrowheads="1"/>
          </p:cNvSpPr>
          <p:nvPr/>
        </p:nvSpPr>
        <p:spPr bwMode="auto">
          <a:xfrm flipV="1">
            <a:off x="1512888" y="2589213"/>
            <a:ext cx="1800225" cy="27463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600">
              <a:latin typeface="+mn-ea"/>
            </a:endParaRPr>
          </a:p>
        </p:txBody>
      </p:sp>
      <p:sp>
        <p:nvSpPr>
          <p:cNvPr id="293" name="AutoShape 265"/>
          <p:cNvSpPr>
            <a:spLocks noChangeArrowheads="1"/>
          </p:cNvSpPr>
          <p:nvPr/>
        </p:nvSpPr>
        <p:spPr bwMode="auto">
          <a:xfrm flipV="1">
            <a:off x="1512888" y="4533900"/>
            <a:ext cx="1800225" cy="27305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270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600">
              <a:latin typeface="+mn-ea"/>
            </a:endParaRPr>
          </a:p>
        </p:txBody>
      </p:sp>
      <p:sp>
        <p:nvSpPr>
          <p:cNvPr id="294" name="AutoShape 18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0200" y="960438"/>
            <a:ext cx="4164013" cy="1528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tIns="36000" rIns="72000" bIns="36000" anchor="ctr"/>
          <a:lstStyle/>
          <a:p>
            <a:pPr algn="l">
              <a:lnSpc>
                <a:spcPct val="100000"/>
              </a:lnSpc>
              <a:spcBef>
                <a:spcPct val="30000"/>
              </a:spcBef>
              <a:buClrTx/>
              <a:tabLst>
                <a:tab pos="85725" algn="l"/>
              </a:tabLst>
              <a:defRPr/>
            </a:pPr>
            <a:r>
              <a:rPr kumimoji="1" lang="en-US" altLang="ja-JP" sz="1800" dirty="0"/>
              <a:t>Analyzed individual papers included in the “Scopus” database</a:t>
            </a:r>
            <a:endParaRPr kumimoji="1" lang="ja-JP" altLang="en-US" sz="1800" dirty="0"/>
          </a:p>
          <a:p>
            <a:pPr marL="542925" lvl="1" indent="-184150" algn="l">
              <a:lnSpc>
                <a:spcPct val="100000"/>
              </a:lnSpc>
              <a:spcBef>
                <a:spcPct val="30000"/>
              </a:spcBef>
              <a:buClrTx/>
              <a:buFontTx/>
              <a:buChar char="•"/>
              <a:tabLst>
                <a:tab pos="85725" algn="l"/>
              </a:tabLst>
              <a:defRPr/>
            </a:pPr>
            <a:r>
              <a:rPr kumimoji="1" lang="en-US" altLang="ja-JP" sz="1800" dirty="0"/>
              <a:t>Did </a:t>
            </a:r>
            <a:r>
              <a:rPr kumimoji="1" lang="en-US" altLang="ja-JP" sz="1800" u="sng" dirty="0"/>
              <a:t>not</a:t>
            </a:r>
            <a:r>
              <a:rPr kumimoji="1" lang="en-US" altLang="ja-JP" sz="1800" dirty="0"/>
              <a:t> take into account </a:t>
            </a:r>
            <a:r>
              <a:rPr kumimoji="1" lang="en-US" altLang="ja-JP" sz="1800" i="1" dirty="0"/>
              <a:t>which journal </a:t>
            </a:r>
            <a:r>
              <a:rPr kumimoji="1" lang="en-US" altLang="ja-JP" sz="1800" dirty="0"/>
              <a:t>the papers is published in</a:t>
            </a:r>
            <a:endParaRPr kumimoji="1" lang="ja-JP" altLang="en-US" sz="1800" dirty="0"/>
          </a:p>
        </p:txBody>
      </p:sp>
      <p:sp>
        <p:nvSpPr>
          <p:cNvPr id="295" name="AutoShape 2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0200" y="2905125"/>
            <a:ext cx="4164013" cy="1528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tIns="36000" rIns="72000" bIns="36000" anchor="ctr"/>
          <a:lstStyle/>
          <a:p>
            <a:pPr algn="l">
              <a:lnSpc>
                <a:spcPct val="100000"/>
              </a:lnSpc>
              <a:spcBef>
                <a:spcPct val="30000"/>
              </a:spcBef>
              <a:buClrTx/>
              <a:tabLst>
                <a:tab pos="85725" algn="l"/>
              </a:tabLst>
              <a:defRPr/>
            </a:pPr>
            <a:r>
              <a:rPr kumimoji="1" lang="en-US" altLang="ja-JP" sz="1800" dirty="0"/>
              <a:t>Conducted </a:t>
            </a:r>
            <a:r>
              <a:rPr kumimoji="1" lang="en-US" altLang="ja-JP" sz="1800" i="1" dirty="0"/>
              <a:t>Co-citation Analysis</a:t>
            </a:r>
            <a:endParaRPr kumimoji="1" lang="ja-JP" altLang="en-US" sz="1800" i="1" dirty="0"/>
          </a:p>
          <a:p>
            <a:pPr marL="542925" lvl="1" indent="-184150" algn="l">
              <a:lnSpc>
                <a:spcPct val="100000"/>
              </a:lnSpc>
              <a:spcBef>
                <a:spcPct val="30000"/>
              </a:spcBef>
              <a:buClrTx/>
              <a:buFontTx/>
              <a:buChar char="•"/>
              <a:tabLst>
                <a:tab pos="85725" algn="l"/>
              </a:tabLst>
              <a:defRPr/>
            </a:pPr>
            <a:r>
              <a:rPr kumimoji="1" lang="en-US" altLang="ja-JP" sz="1800" dirty="0"/>
              <a:t>Basic way of thinking: </a:t>
            </a:r>
            <a:br>
              <a:rPr kumimoji="1" lang="en-US" altLang="ja-JP" sz="1800" dirty="0"/>
            </a:br>
            <a:r>
              <a:rPr kumimoji="1" lang="en-US" altLang="ja-JP" sz="1800" i="1" dirty="0"/>
              <a:t>If two papers are citing the same paper, we assume that they are conducting similar research</a:t>
            </a:r>
            <a:endParaRPr kumimoji="1" lang="ja-JP" altLang="en-US" sz="1800" i="1" dirty="0"/>
          </a:p>
        </p:txBody>
      </p:sp>
      <p:sp>
        <p:nvSpPr>
          <p:cNvPr id="296" name="AutoShape 26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0200" y="4851400"/>
            <a:ext cx="4164013" cy="1528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tIns="36000" rIns="72000" bIns="36000" anchor="ctr"/>
          <a:lstStyle/>
          <a:p>
            <a:pPr algn="l">
              <a:lnSpc>
                <a:spcPct val="100000"/>
              </a:lnSpc>
              <a:spcBef>
                <a:spcPct val="30000"/>
              </a:spcBef>
              <a:buClrTx/>
              <a:tabLst>
                <a:tab pos="85725" algn="l"/>
              </a:tabLst>
              <a:defRPr/>
            </a:pPr>
            <a:r>
              <a:rPr kumimoji="1" lang="en-US" altLang="ja-JP" sz="1800" dirty="0"/>
              <a:t>Identified papers which were published by your country/university’s researchers</a:t>
            </a:r>
            <a:endParaRPr kumimoji="1" lang="ja-JP" altLang="en-US" sz="1800" dirty="0"/>
          </a:p>
          <a:p>
            <a:pPr marL="542925" lvl="1" indent="-184150" algn="l">
              <a:lnSpc>
                <a:spcPct val="100000"/>
              </a:lnSpc>
              <a:spcBef>
                <a:spcPct val="30000"/>
              </a:spcBef>
              <a:buClrTx/>
              <a:buFontTx/>
              <a:buChar char="•"/>
              <a:tabLst>
                <a:tab pos="85725" algn="l"/>
              </a:tabLst>
              <a:defRPr/>
            </a:pPr>
            <a:r>
              <a:rPr kumimoji="1" lang="en-US" altLang="ja-JP" sz="1800" dirty="0"/>
              <a:t>Important information to define if your university has strength in the research area</a:t>
            </a:r>
            <a:endParaRPr kumimoji="1" lang="ja-JP" altLang="en-US" sz="1800" dirty="0"/>
          </a:p>
        </p:txBody>
      </p:sp>
      <p:sp>
        <p:nvSpPr>
          <p:cNvPr id="87051" name="タイトル 260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748712" cy="836613"/>
          </a:xfrm>
        </p:spPr>
        <p:txBody>
          <a:bodyPr/>
          <a:lstStyle/>
          <a:p>
            <a:pPr marL="182563" indent="-182563"/>
            <a:r>
              <a:rPr lang="en-US" dirty="0" smtClean="0">
                <a:latin typeface="Arial" pitchFamily="34" charset="0"/>
                <a:cs typeface="Arial" pitchFamily="34" charset="0"/>
              </a:rPr>
              <a:t>METHODOLOGY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Straight Connector 29"/>
          <p:cNvCxnSpPr>
            <a:cxnSpLocks noChangeShapeType="1"/>
          </p:cNvCxnSpPr>
          <p:nvPr/>
        </p:nvCxnSpPr>
        <p:spPr bwMode="auto">
          <a:xfrm>
            <a:off x="228600" y="5791200"/>
            <a:ext cx="8610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395288" y="-190500"/>
            <a:ext cx="8353425" cy="836613"/>
          </a:xfrm>
        </p:spPr>
        <p:txBody>
          <a:bodyPr/>
          <a:lstStyle/>
          <a:p>
            <a:r>
              <a:rPr lang="en-US" dirty="0" smtClean="0"/>
              <a:t>THE COMPONENTS OF SCIVAL</a:t>
            </a:r>
          </a:p>
        </p:txBody>
      </p:sp>
      <p:pic>
        <p:nvPicPr>
          <p:cNvPr id="14340" name="Picture 2" descr="st-widget-{image: SciVal Experts Text two lines colour.jpg size==0x120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1733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st-widget-{image: SciVal Funding Text two lines rgb.jpg size==0x120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187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st-widget-{image: SciVal Strata Text two lines rgb.jpg size==0x120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5" y="3200400"/>
            <a:ext cx="1552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st-widget-{image: SciVal Spotlight Text two lines rgb.jpg size==0x120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990600"/>
            <a:ext cx="210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4038600" y="5638800"/>
            <a:ext cx="2209800" cy="10668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88900" indent="-88900" algn="ctr">
              <a:lnSpc>
                <a:spcPct val="130000"/>
              </a:lnSpc>
              <a:buClr>
                <a:srgbClr val="000000"/>
              </a:buClr>
            </a:pPr>
            <a:r>
              <a:rPr lang="en-US" sz="2000" b="1">
                <a:latin typeface="Calibri" pitchFamily="34" charset="0"/>
              </a:rPr>
              <a:t>Scopus Dataset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76200" y="22098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Online Tools</a:t>
            </a: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152400" y="5464175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Source Data</a:t>
            </a:r>
          </a:p>
        </p:txBody>
      </p:sp>
      <p:sp>
        <p:nvSpPr>
          <p:cNvPr id="14347" name="Oval 10"/>
          <p:cNvSpPr>
            <a:spLocks noChangeArrowheads="1"/>
          </p:cNvSpPr>
          <p:nvPr/>
        </p:nvSpPr>
        <p:spPr bwMode="auto">
          <a:xfrm>
            <a:off x="3505200" y="5257800"/>
            <a:ext cx="1447800" cy="762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88900" indent="-88900" algn="ctr">
              <a:lnSpc>
                <a:spcPct val="130000"/>
              </a:lnSpc>
              <a:buClr>
                <a:srgbClr val="000000"/>
              </a:buClr>
            </a:pPr>
            <a:r>
              <a:rPr lang="en-US" sz="1400" b="1">
                <a:latin typeface="Calibri" pitchFamily="34" charset="0"/>
              </a:rPr>
              <a:t>Funding Bodies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2133600" y="2209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Identify expertise and enable collaboration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1219200" y="44196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Maximize chances for award success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5105400" y="2209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Shed light on research strengths 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6629400" y="4419600"/>
            <a:ext cx="2133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Measure and compare individual and team performance</a:t>
            </a:r>
          </a:p>
        </p:txBody>
      </p:sp>
      <p:cxnSp>
        <p:nvCxnSpPr>
          <p:cNvPr id="14352" name="Straight Arrow Connector 18"/>
          <p:cNvCxnSpPr>
            <a:cxnSpLocks noChangeShapeType="1"/>
            <a:stCxn id="14344" idx="0"/>
            <a:endCxn id="14348" idx="2"/>
          </p:cNvCxnSpPr>
          <p:nvPr/>
        </p:nvCxnSpPr>
        <p:spPr bwMode="auto">
          <a:xfrm rot="16200000" flipV="1">
            <a:off x="2795587" y="3290888"/>
            <a:ext cx="2905125" cy="1790700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4353" name="Straight Arrow Connector 21"/>
          <p:cNvCxnSpPr>
            <a:cxnSpLocks noChangeShapeType="1"/>
            <a:stCxn id="14344" idx="0"/>
            <a:endCxn id="14350" idx="2"/>
          </p:cNvCxnSpPr>
          <p:nvPr/>
        </p:nvCxnSpPr>
        <p:spPr bwMode="auto">
          <a:xfrm rot="5400000" flipH="1" flipV="1">
            <a:off x="4281487" y="3595688"/>
            <a:ext cx="2905125" cy="1181100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4354" name="Straight Arrow Connector 23"/>
          <p:cNvCxnSpPr>
            <a:cxnSpLocks noChangeShapeType="1"/>
            <a:stCxn id="14347" idx="1"/>
            <a:endCxn id="14349" idx="2"/>
          </p:cNvCxnSpPr>
          <p:nvPr/>
        </p:nvCxnSpPr>
        <p:spPr bwMode="auto">
          <a:xfrm rot="16200000" flipV="1">
            <a:off x="2922588" y="4573587"/>
            <a:ext cx="425450" cy="1165225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4355" name="Straight Arrow Connector 25"/>
          <p:cNvCxnSpPr>
            <a:cxnSpLocks noChangeShapeType="1"/>
            <a:stCxn id="14344" idx="7"/>
            <a:endCxn id="14351" idx="2"/>
          </p:cNvCxnSpPr>
          <p:nvPr/>
        </p:nvCxnSpPr>
        <p:spPr bwMode="auto">
          <a:xfrm rot="5400000" flipH="1" flipV="1">
            <a:off x="6492081" y="4590257"/>
            <a:ext cx="636587" cy="1771650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748712" cy="836613"/>
          </a:xfrm>
        </p:spPr>
        <p:txBody>
          <a:bodyPr/>
          <a:lstStyle/>
          <a:p>
            <a:r>
              <a:rPr lang="en-US" altLang="ja-JP" dirty="0" smtClean="0">
                <a:latin typeface="+mn-lt"/>
                <a:ea typeface="ＭＳ Ｐゴシック" charset="-128"/>
                <a:cs typeface="Arial" pitchFamily="34" charset="0"/>
              </a:rPr>
              <a:t>IMPLICATIONS</a:t>
            </a:r>
            <a:br>
              <a:rPr lang="en-US" altLang="ja-JP" dirty="0" smtClean="0">
                <a:latin typeface="+mn-lt"/>
                <a:ea typeface="ＭＳ Ｐゴシック" charset="-128"/>
                <a:cs typeface="Arial" pitchFamily="34" charset="0"/>
              </a:rPr>
            </a:br>
            <a:r>
              <a:rPr lang="en-US" altLang="ja-JP" dirty="0" smtClean="0">
                <a:latin typeface="+mn-lt"/>
                <a:ea typeface="ＭＳ Ｐゴシック" charset="-128"/>
                <a:cs typeface="Arial" pitchFamily="34" charset="0"/>
              </a:rPr>
              <a:t>HOW CAN WE USE THESE DATA FOR FUTURE PLANNING?</a:t>
            </a:r>
          </a:p>
        </p:txBody>
      </p:sp>
      <p:sp>
        <p:nvSpPr>
          <p:cNvPr id="91139" name="スライド番号プレースホルダ 45"/>
          <p:cNvSpPr txBox="1">
            <a:spLocks noGrp="1"/>
          </p:cNvSpPr>
          <p:nvPr/>
        </p:nvSpPr>
        <p:spPr bwMode="auto">
          <a:xfrm>
            <a:off x="8653463" y="6548438"/>
            <a:ext cx="515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91F8530A-5A3E-42D0-B3FE-B5527D7C1A11}" type="slidenum">
              <a:rPr lang="ja-JP" altLang="en-US" sz="1100">
                <a:solidFill>
                  <a:srgbClr val="383838"/>
                </a:solidFill>
                <a:ea typeface="ＭＳ Ｐゴシック" charset="-128"/>
              </a:rPr>
              <a:pPr/>
              <a:t>9</a:t>
            </a:fld>
            <a:endParaRPr lang="en-US" altLang="ja-JP" sz="1100">
              <a:solidFill>
                <a:srgbClr val="383838"/>
              </a:solidFill>
              <a:ea typeface="ＭＳ Ｐゴシック" charset="-128"/>
            </a:endParaRPr>
          </a:p>
        </p:txBody>
      </p:sp>
      <p:sp>
        <p:nvSpPr>
          <p:cNvPr id="40" name="Rectangle 110"/>
          <p:cNvSpPr>
            <a:spLocks noChangeArrowheads="1"/>
          </p:cNvSpPr>
          <p:nvPr/>
        </p:nvSpPr>
        <p:spPr bwMode="auto">
          <a:xfrm>
            <a:off x="5026025" y="1725613"/>
            <a:ext cx="3600450" cy="2154237"/>
          </a:xfrm>
          <a:prstGeom prst="roundRect">
            <a:avLst>
              <a:gd name="adj" fmla="val 9593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8000" tIns="36000" rIns="108000" bIns="36000" anchor="ctr"/>
          <a:lstStyle/>
          <a:p>
            <a:pPr marL="177800" indent="-177800" algn="l">
              <a:lnSpc>
                <a:spcPts val="2800"/>
              </a:lnSpc>
              <a:buClr>
                <a:srgbClr val="FFFFFF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ja-JP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Identifying Potential</a:t>
            </a:r>
            <a:br>
              <a:rPr lang="en-US" altLang="ja-JP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0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Collaboration</a:t>
            </a:r>
            <a:r>
              <a:rPr lang="en-US" altLang="ja-JP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Targets</a:t>
            </a:r>
            <a:endParaRPr lang="en-US" altLang="ja-JP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10"/>
          <p:cNvSpPr>
            <a:spLocks noChangeArrowheads="1"/>
          </p:cNvSpPr>
          <p:nvPr/>
        </p:nvSpPr>
        <p:spPr bwMode="auto">
          <a:xfrm>
            <a:off x="5026025" y="4125913"/>
            <a:ext cx="3600450" cy="2154237"/>
          </a:xfrm>
          <a:prstGeom prst="roundRect">
            <a:avLst>
              <a:gd name="adj" fmla="val 9593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8000" tIns="36000" rIns="108000" bIns="36000" anchor="ctr"/>
          <a:lstStyle/>
          <a:p>
            <a:pPr marL="177800" indent="-177800" algn="l">
              <a:lnSpc>
                <a:spcPts val="2800"/>
              </a:lnSpc>
              <a:buClr>
                <a:srgbClr val="FFFFFF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ja-JP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Identifying Potential </a:t>
            </a:r>
            <a:br>
              <a:rPr lang="en-US" altLang="ja-JP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0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Recruitment</a:t>
            </a:r>
            <a:r>
              <a:rPr lang="en-US" altLang="ja-JP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Target</a:t>
            </a:r>
          </a:p>
          <a:p>
            <a:pPr marL="177800" indent="-177800" algn="l">
              <a:lnSpc>
                <a:spcPts val="2800"/>
              </a:lnSpc>
              <a:buClr>
                <a:srgbClr val="FFFFFF"/>
              </a:buClr>
              <a:buSzPct val="125000"/>
              <a:buFont typeface="Arial" pitchFamily="34" charset="0"/>
              <a:buChar char="•"/>
              <a:defRPr/>
            </a:pPr>
            <a:r>
              <a:rPr lang="en-US" altLang="ja-JP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Measuring </a:t>
            </a:r>
            <a:r>
              <a:rPr lang="en-US" altLang="ja-JP" sz="20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Expected </a:t>
            </a:r>
            <a:br>
              <a:rPr lang="en-US" altLang="ja-JP" sz="20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0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</a:t>
            </a:r>
            <a:r>
              <a:rPr lang="en-US" altLang="ja-JP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from Recruitment</a:t>
            </a:r>
          </a:p>
        </p:txBody>
      </p:sp>
      <p:sp>
        <p:nvSpPr>
          <p:cNvPr id="91142" name="二等辺三角形 41"/>
          <p:cNvSpPr>
            <a:spLocks noChangeArrowheads="1"/>
          </p:cNvSpPr>
          <p:nvPr/>
        </p:nvSpPr>
        <p:spPr bwMode="auto">
          <a:xfrm rot="5400000">
            <a:off x="3889375" y="2636838"/>
            <a:ext cx="1492250" cy="3302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000" b="1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143" name="二等辺三角形 42"/>
          <p:cNvSpPr>
            <a:spLocks noChangeArrowheads="1"/>
          </p:cNvSpPr>
          <p:nvPr/>
        </p:nvSpPr>
        <p:spPr bwMode="auto">
          <a:xfrm rot="5400000">
            <a:off x="3889375" y="5037138"/>
            <a:ext cx="1492250" cy="3302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000" b="1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10"/>
          <p:cNvSpPr>
            <a:spLocks noChangeArrowheads="1"/>
          </p:cNvSpPr>
          <p:nvPr/>
        </p:nvSpPr>
        <p:spPr bwMode="auto">
          <a:xfrm>
            <a:off x="2032000" y="1725613"/>
            <a:ext cx="2173288" cy="215423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36000" bIns="72000" anchor="ctr"/>
          <a:lstStyle/>
          <a:p>
            <a:pPr algn="l">
              <a:lnSpc>
                <a:spcPts val="2500"/>
              </a:lnSpc>
              <a:defRPr/>
            </a:pPr>
            <a:r>
              <a:rPr lang="en-US" altLang="ja-JP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Which </a:t>
            </a:r>
            <a:r>
              <a:rPr lang="en-US" altLang="ja-JP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global</a:t>
            </a:r>
            <a:br>
              <a:rPr lang="en-US" altLang="ja-JP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institutions</a:t>
            </a:r>
            <a:r>
              <a:rPr lang="en-US" altLang="ja-JP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are</a:t>
            </a:r>
            <a:br>
              <a:rPr lang="en-US" altLang="ja-JP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conducting research</a:t>
            </a:r>
            <a:br>
              <a:rPr lang="en-US" altLang="ja-JP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similar areas?</a:t>
            </a:r>
          </a:p>
        </p:txBody>
      </p:sp>
      <p:sp>
        <p:nvSpPr>
          <p:cNvPr id="45" name="Rectangle 110"/>
          <p:cNvSpPr>
            <a:spLocks noChangeArrowheads="1"/>
          </p:cNvSpPr>
          <p:nvPr/>
        </p:nvSpPr>
        <p:spPr bwMode="auto">
          <a:xfrm>
            <a:off x="2032000" y="4125913"/>
            <a:ext cx="2173288" cy="215423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36000" bIns="72000" anchor="ctr"/>
          <a:lstStyle/>
          <a:p>
            <a:pPr algn="l">
              <a:lnSpc>
                <a:spcPts val="2500"/>
              </a:lnSpc>
              <a:defRPr/>
            </a:pPr>
            <a:r>
              <a:rPr lang="en-US" altLang="ja-JP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Which </a:t>
            </a:r>
            <a:r>
              <a:rPr lang="en-US" altLang="ja-JP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researchers</a:t>
            </a:r>
            <a:r>
              <a:rPr lang="en-US" altLang="ja-JP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are actively conducting research in those areas?</a:t>
            </a:r>
          </a:p>
        </p:txBody>
      </p:sp>
      <p:sp>
        <p:nvSpPr>
          <p:cNvPr id="46" name="Rectangle 110"/>
          <p:cNvSpPr>
            <a:spLocks noChangeArrowheads="1"/>
          </p:cNvSpPr>
          <p:nvPr/>
        </p:nvSpPr>
        <p:spPr bwMode="auto">
          <a:xfrm>
            <a:off x="482600" y="1725613"/>
            <a:ext cx="1409700" cy="45735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8000" tIns="36000" rIns="108000" bIns="36000" anchor="ctr"/>
          <a:lstStyle/>
          <a:p>
            <a:pPr algn="ctr">
              <a:lnSpc>
                <a:spcPts val="2800"/>
              </a:lnSpc>
              <a:defRPr/>
            </a:pPr>
            <a:r>
              <a:rPr lang="en-US" altLang="ja-JP" b="1" dirty="0">
                <a:solidFill>
                  <a:srgbClr val="4B4B4B"/>
                </a:solidFill>
                <a:latin typeface="Arial" pitchFamily="34" charset="0"/>
                <a:cs typeface="Arial" pitchFamily="34" charset="0"/>
              </a:rPr>
              <a:t>Your</a:t>
            </a:r>
            <a:br>
              <a:rPr lang="en-US" altLang="ja-JP" b="1" dirty="0">
                <a:solidFill>
                  <a:srgbClr val="4B4B4B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b="1" dirty="0">
                <a:solidFill>
                  <a:srgbClr val="4B4B4B"/>
                </a:solidFill>
                <a:latin typeface="Arial" pitchFamily="34" charset="0"/>
                <a:cs typeface="Arial" pitchFamily="34" charset="0"/>
              </a:rPr>
              <a:t>University’s</a:t>
            </a:r>
            <a:br>
              <a:rPr lang="en-US" altLang="ja-JP" b="1" dirty="0">
                <a:solidFill>
                  <a:srgbClr val="4B4B4B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b="1" dirty="0">
                <a:solidFill>
                  <a:srgbClr val="4B4B4B"/>
                </a:solidFill>
                <a:latin typeface="Arial" pitchFamily="34" charset="0"/>
                <a:cs typeface="Arial" pitchFamily="34" charset="0"/>
              </a:rPr>
              <a:t>Strengths</a:t>
            </a:r>
            <a:endParaRPr lang="en-US" altLang="ja-JP" dirty="0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6725" y="925513"/>
            <a:ext cx="37496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000" b="1" dirty="0">
                <a:solidFill>
                  <a:srgbClr val="4B4B4B"/>
                </a:solidFill>
                <a:latin typeface="Arial" pitchFamily="34" charset="0"/>
                <a:cs typeface="Arial" pitchFamily="34" charset="0"/>
              </a:rPr>
              <a:t>Data Available</a:t>
            </a:r>
            <a:endParaRPr lang="ja-JP" altLang="en-US" sz="2000" b="1" dirty="0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038725" y="912813"/>
            <a:ext cx="3546475" cy="592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38100" dir="5400000" algn="ctr" rotWithShape="0">
              <a:schemeClr val="tx2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contourW="25400">
            <a:bevelB/>
            <a:extrusionClr>
              <a:schemeClr val="bg1"/>
            </a:extrusionClr>
            <a:contourClr>
              <a:schemeClr val="bg1"/>
            </a:contourClr>
          </a:sp3d>
        </p:spPr>
        <p:txBody>
          <a:bodyPr tIns="72000" bIns="36000"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000" b="1" dirty="0">
                <a:solidFill>
                  <a:srgbClr val="4B4B4B"/>
                </a:solidFill>
                <a:latin typeface="Arial" pitchFamily="34" charset="0"/>
                <a:cs typeface="Arial" pitchFamily="34" charset="0"/>
              </a:rPr>
              <a:t>Implications (Example)</a:t>
            </a:r>
            <a:endParaRPr lang="ja-JP" altLang="en-US" sz="2000" b="1" dirty="0">
              <a:solidFill>
                <a:srgbClr val="4B4B4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6MW16WQU23yNOF.m7g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6Mh08p0mFm28bbazV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JOAa0U00iZNBtVCgRPO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B2zrBNP0eZ42.71PRw2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YkzKlmqkGrRFuunaZqM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bc0XNPdkKKTUHvBku8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wJF_lWK0G291El00uS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U42q2hckG5zGQq4gCd3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QnPc0I4Um9sFSOIsMa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zKTeIizEK59DxSYTN2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cEpr3f0U21p9Iceywo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vI_ctYDk6yTV6YYQHTi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ypKv17tUi5_jwNGGQ0h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hP59l.XkSeJ4iyPDrzX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bpnB.epkqJFSBS8uxom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y_IZTnbUyounPlwhbSA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Q3k7nbpESCDtULoqW6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b9ZJq9bkaxpwoE2keRr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E0SSClZ0iJt.KVL.gXS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FOPZuJQUC4ZNlj6mAj2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VJwvtHwkqEQKnEr1w9a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bnnsH6C0iQZ2ZAbJbc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uav59BjUmWUfJolDD9E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P_1rpiOU2ETX3bPRToj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c6E0WeS02RpnIhEanN3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8wOuVEGkCDobVAt0viU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1y.pvCLUePuRIzaM0rk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pkhuF6UUmKLxq4hHDGq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7YrGdiYN0S5yxTpBofsM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CgZMJqU0yb0KhCSR5Z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mTKathMU6.eo2MtwGM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ZzhTzj00ygyikhZU.5G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ZzhTzj00ygyikhZU.5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u6_su2fUyCevW2FWeEM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ZzhTzj00ygyikhZU.5G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DybPA0BkmaZKNFqdbRH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fbr71BOEq00znWZhNQ9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vkOofGeUas46b4Xmda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rpyNrmPUuaoH3KwHyGw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Ul_3K0_keYCe2vj5Tuz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ahToOIWEyWlp2LU_xFFg"/>
</p:tagLst>
</file>

<file path=ppt/theme/theme1.xml><?xml version="1.0" encoding="utf-8"?>
<a:theme xmlns:a="http://schemas.openxmlformats.org/drawingml/2006/main" name="1_Custom Design">
  <a:themeElements>
    <a:clrScheme name="Custom 8">
      <a:dk1>
        <a:srgbClr val="4B4B4B"/>
      </a:dk1>
      <a:lt1>
        <a:srgbClr val="FFFFFF"/>
      </a:lt1>
      <a:dk2>
        <a:srgbClr val="006699"/>
      </a:dk2>
      <a:lt2>
        <a:srgbClr val="999999"/>
      </a:lt2>
      <a:accent1>
        <a:srgbClr val="6FCBDC"/>
      </a:accent1>
      <a:accent2>
        <a:srgbClr val="A6D2DC"/>
      </a:accent2>
      <a:accent3>
        <a:srgbClr val="FFFFFF"/>
      </a:accent3>
      <a:accent4>
        <a:srgbClr val="3F3F3F"/>
      </a:accent4>
      <a:accent5>
        <a:srgbClr val="BBE2EB"/>
      </a:accent5>
      <a:accent6>
        <a:srgbClr val="96BEC7"/>
      </a:accent6>
      <a:hlink>
        <a:srgbClr val="006699"/>
      </a:hlink>
      <a:folHlink>
        <a:srgbClr val="4D8099"/>
      </a:folHlink>
    </a:clrScheme>
    <a:fontScheme name="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88900" marR="0" indent="-88900" algn="r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8900" marR="0" indent="-88900" algn="r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Custom Design 1">
        <a:dk1>
          <a:srgbClr val="4B4B4B"/>
        </a:dk1>
        <a:lt1>
          <a:srgbClr val="FFFFFF"/>
        </a:lt1>
        <a:dk2>
          <a:srgbClr val="006699"/>
        </a:dk2>
        <a:lt2>
          <a:srgbClr val="999999"/>
        </a:lt2>
        <a:accent1>
          <a:srgbClr val="6FCBDC"/>
        </a:accent1>
        <a:accent2>
          <a:srgbClr val="A6D2DC"/>
        </a:accent2>
        <a:accent3>
          <a:srgbClr val="FFFFFF"/>
        </a:accent3>
        <a:accent4>
          <a:srgbClr val="3F3F3F"/>
        </a:accent4>
        <a:accent5>
          <a:srgbClr val="BBE2EB"/>
        </a:accent5>
        <a:accent6>
          <a:srgbClr val="96BEC7"/>
        </a:accent6>
        <a:hlink>
          <a:srgbClr val="CBCBCB"/>
        </a:hlink>
        <a:folHlink>
          <a:srgbClr val="4D8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16919</TotalTime>
  <Words>1202</Words>
  <Application>Microsoft Office PowerPoint</Application>
  <PresentationFormat>On-screen Show (4:3)</PresentationFormat>
  <Paragraphs>341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1_Custom Design</vt:lpstr>
      <vt:lpstr>think-cell Slide</vt:lpstr>
      <vt:lpstr>SciVal -  Making data more visible and accessible for effective research management  " Bilimsel Araştırmalarda Performans Değerlendirme ve Rekabet"</vt:lpstr>
      <vt:lpstr>WHAT DO WE HEAR?</vt:lpstr>
      <vt:lpstr>REASONS VARY, BUT GLOBAL R&amp;D INVESTMENTS ARE GROWING</vt:lpstr>
      <vt:lpstr>THE POWER OF R&amp;D INVESTMENTS – AN EXAMPLE</vt:lpstr>
      <vt:lpstr>Slide 5</vt:lpstr>
      <vt:lpstr>New global leaders are emerging</vt:lpstr>
      <vt:lpstr>METHODOLOGY</vt:lpstr>
      <vt:lpstr>THE COMPONENTS OF SCIVAL</vt:lpstr>
      <vt:lpstr>IMPLICATIONS HOW CAN WE USE THESE DATA FOR FUTURE PLANNING?</vt:lpstr>
      <vt:lpstr>SCIVAL SPOTLIGHT – HOME PAGE</vt:lpstr>
      <vt:lpstr>STATISTICS</vt:lpstr>
      <vt:lpstr>STATISTICS ... CONTINUED</vt:lpstr>
      <vt:lpstr>Top Countries in the World</vt:lpstr>
      <vt:lpstr>Countries Graph...Based on No of Articles</vt:lpstr>
      <vt:lpstr>Top Countries in the World ... Based on Growth</vt:lpstr>
      <vt:lpstr>Countries Graph...Based on Growth</vt:lpstr>
      <vt:lpstr>Turkish Institutions </vt:lpstr>
      <vt:lpstr>Turkish Institutions </vt:lpstr>
      <vt:lpstr>Turkey’s National Strengths</vt:lpstr>
      <vt:lpstr>“Snapshot” of national research strength areas</vt:lpstr>
      <vt:lpstr>Research Strengths of other Nations</vt:lpstr>
      <vt:lpstr>Countries conducting research activity  in areas as Turkey’s national strengths</vt:lpstr>
      <vt:lpstr>Collaboration targets? – Brazilian Institutions actively conducting research in Turkey’s strength areas</vt:lpstr>
      <vt:lpstr>Collaboration targets? – Indian Institutions actively conducting research in Turkey’s strength areas</vt:lpstr>
      <vt:lpstr>Collaboration targets? – Iranian Institutions actively conducting research in Turkey’s strength areas</vt:lpstr>
      <vt:lpstr>Collaboration targets? – US Institutions actively conducting research in Turkey’s strength areas</vt:lpstr>
      <vt:lpstr>HARVARD UNIVERSITY AND TURKEY</vt:lpstr>
      <vt:lpstr>COMPETING AUTHORS IN A TURKEY STRENGTH</vt:lpstr>
      <vt:lpstr>LEARN MORE ABOUT THE AUTHOR IN SCIVERSE SCOPUS</vt:lpstr>
      <vt:lpstr>COMPARE AUTHOR PERFORMANCE</vt:lpstr>
      <vt:lpstr>CITED VS UNCITED DOCUMENTS</vt:lpstr>
      <vt:lpstr>FIND RESEARCHERS USING SCIVAL EXPERTS</vt:lpstr>
      <vt:lpstr>SCIVAL EXPERTS</vt:lpstr>
      <vt:lpstr> BASE DATA FOR ANALYSIS - SCIVERSE “SCOPUS”</vt:lpstr>
      <vt:lpstr>ELSEVIER VARIOUS “SOLUTIONS” FOR VARIOUS “CHALLENGES”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subject/>
  <dc:creator/>
  <cp:lastModifiedBy>Reed Elsevier</cp:lastModifiedBy>
  <cp:revision>795</cp:revision>
  <dcterms:created xsi:type="dcterms:W3CDTF">2009-03-11T03:20:08Z</dcterms:created>
  <dcterms:modified xsi:type="dcterms:W3CDTF">2011-05-25T06:08:49Z</dcterms:modified>
</cp:coreProperties>
</file>