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5"/>
  </p:notesMasterIdLst>
  <p:sldIdLst>
    <p:sldId id="304" r:id="rId2"/>
    <p:sldId id="305" r:id="rId3"/>
    <p:sldId id="306" r:id="rId4"/>
    <p:sldId id="307" r:id="rId5"/>
    <p:sldId id="313" r:id="rId6"/>
    <p:sldId id="308" r:id="rId7"/>
    <p:sldId id="316" r:id="rId8"/>
    <p:sldId id="317" r:id="rId9"/>
    <p:sldId id="309" r:id="rId10"/>
    <p:sldId id="318" r:id="rId11"/>
    <p:sldId id="296" r:id="rId12"/>
    <p:sldId id="284" r:id="rId13"/>
    <p:sldId id="287" r:id="rId14"/>
    <p:sldId id="288" r:id="rId15"/>
    <p:sldId id="319" r:id="rId16"/>
    <p:sldId id="344" r:id="rId17"/>
    <p:sldId id="302" r:id="rId18"/>
    <p:sldId id="303" r:id="rId19"/>
    <p:sldId id="340" r:id="rId20"/>
    <p:sldId id="297" r:id="rId21"/>
    <p:sldId id="279" r:id="rId22"/>
    <p:sldId id="342" r:id="rId23"/>
    <p:sldId id="343" r:id="rId24"/>
    <p:sldId id="346" r:id="rId25"/>
    <p:sldId id="347" r:id="rId26"/>
    <p:sldId id="348" r:id="rId27"/>
    <p:sldId id="314" r:id="rId28"/>
    <p:sldId id="352" r:id="rId29"/>
    <p:sldId id="329" r:id="rId30"/>
    <p:sldId id="330" r:id="rId31"/>
    <p:sldId id="349" r:id="rId32"/>
    <p:sldId id="351" r:id="rId33"/>
    <p:sldId id="350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5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7E0000"/>
    <a:srgbClr val="0000FF"/>
    <a:srgbClr val="D38631"/>
    <a:srgbClr val="FF7979"/>
    <a:srgbClr val="E5F884"/>
    <a:srgbClr val="FF0505"/>
    <a:srgbClr val="6CECEC"/>
    <a:srgbClr val="66FFFF"/>
    <a:srgbClr val="4E13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86559" autoAdjust="0"/>
  </p:normalViewPr>
  <p:slideViewPr>
    <p:cSldViewPr>
      <p:cViewPr>
        <p:scale>
          <a:sx n="69" d="100"/>
          <a:sy n="69" d="100"/>
        </p:scale>
        <p:origin x="-12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tma%20BASAR\Desktop\EKUAL%202011%20&#252;ye%20grafik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f\Desktop\EKUAL%20VII%20Toplantisi\POSTER-CALISMASI--son-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afer%20KANBUR\Desktop\ph2010_182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tma%20BASAR\Desktop\EKUAL\EKUAL%202011%20&#252;ye%20grafi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tma%20BASAR\Local%20Settings\Temp\dergi_bilim_dallar&#30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hmet\Documents\2010\FTE%20Kullanimi%20201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hmet\Documents\2010\FTE%20Kullanimi%202010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hmet\Documents\2010\FTE%20Kullanimi%20201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hmet\Documents\2010\FTE%20Kullanimi%202010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f\Desktop\EKUAL%20VII%20Toplantisi\POSTER-CALISMASI--son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r-TR"/>
              <a:t>TÜBİTAK EKUAL Üye Kurumlar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1922412661219457E-2"/>
          <c:y val="9.5141627782098295E-2"/>
          <c:w val="0.66775284077514263"/>
          <c:h val="0.80469604698105568"/>
        </c:manualLayout>
      </c:layout>
      <c:barChart>
        <c:barDir val="col"/>
        <c:grouping val="clustered"/>
        <c:ser>
          <c:idx val="0"/>
          <c:order val="0"/>
          <c:tx>
            <c:strRef>
              <c:f>Sayfa1!$A$2</c:f>
              <c:strCache>
                <c:ptCount val="1"/>
                <c:pt idx="0">
                  <c:v>Devlet Üniv. ve Askeri Akademik Kurumlar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Sayfa1!$B$1:$G$1</c:f>
              <c:strCache>
                <c:ptCount val="6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</c:strCache>
            </c:strRef>
          </c:cat>
          <c:val>
            <c:numRef>
              <c:f>Sayfa1!$B$2:$G$2</c:f>
              <c:numCache>
                <c:formatCode>General</c:formatCode>
                <c:ptCount val="6"/>
                <c:pt idx="0">
                  <c:v>64</c:v>
                </c:pt>
                <c:pt idx="1">
                  <c:v>79</c:v>
                </c:pt>
                <c:pt idx="2">
                  <c:v>91</c:v>
                </c:pt>
                <c:pt idx="3">
                  <c:v>100</c:v>
                </c:pt>
                <c:pt idx="4">
                  <c:v>101</c:v>
                </c:pt>
                <c:pt idx="5">
                  <c:v>108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Vakıf ve KKTC Üniv.</c:v>
                </c:pt>
              </c:strCache>
            </c:strRef>
          </c:tx>
          <c:spPr>
            <a:solidFill>
              <a:srgbClr val="265C9E"/>
            </a:solidFill>
          </c:spPr>
          <c:dLbls>
            <c:showVal val="1"/>
          </c:dLbls>
          <c:cat>
            <c:strRef>
              <c:f>Sayfa1!$B$1:$G$1</c:f>
              <c:strCache>
                <c:ptCount val="6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</c:strCache>
            </c:strRef>
          </c:cat>
          <c:val>
            <c:numRef>
              <c:f>Sayfa1!$B$3:$G$3</c:f>
              <c:numCache>
                <c:formatCode>General</c:formatCode>
                <c:ptCount val="6"/>
                <c:pt idx="0">
                  <c:v>29</c:v>
                </c:pt>
                <c:pt idx="1">
                  <c:v>30</c:v>
                </c:pt>
                <c:pt idx="2">
                  <c:v>35</c:v>
                </c:pt>
                <c:pt idx="3">
                  <c:v>43</c:v>
                </c:pt>
                <c:pt idx="4">
                  <c:v>56</c:v>
                </c:pt>
                <c:pt idx="5">
                  <c:v>57</c:v>
                </c:pt>
              </c:numCache>
            </c:numRef>
          </c:val>
        </c:ser>
        <c:ser>
          <c:idx val="2"/>
          <c:order val="2"/>
          <c:tx>
            <c:strRef>
              <c:f>Sayfa1!$A$5</c:f>
              <c:strCache>
                <c:ptCount val="1"/>
                <c:pt idx="0">
                  <c:v>SB. EAH</c:v>
                </c:pt>
              </c:strCache>
            </c:strRef>
          </c:tx>
          <c:spPr>
            <a:solidFill>
              <a:srgbClr val="7CBF33"/>
            </a:solidFill>
          </c:spPr>
          <c:dLbls>
            <c:showVal val="1"/>
          </c:dLbls>
          <c:cat>
            <c:strRef>
              <c:f>Sayfa1!$B$1:$G$1</c:f>
              <c:strCache>
                <c:ptCount val="6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</c:strCache>
            </c:strRef>
          </c:cat>
          <c:val>
            <c:numRef>
              <c:f>Sayfa1!$B$5:$G$5</c:f>
              <c:numCache>
                <c:formatCode>General</c:formatCode>
                <c:ptCount val="6"/>
                <c:pt idx="0">
                  <c:v>0</c:v>
                </c:pt>
                <c:pt idx="1">
                  <c:v>48</c:v>
                </c:pt>
                <c:pt idx="2">
                  <c:v>53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</c:ser>
        <c:ser>
          <c:idx val="4"/>
          <c:order val="3"/>
          <c:tx>
            <c:v>TÜBİTAK ve Enstitüleri</c:v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Sayfa1!$B$1:$G$1</c:f>
              <c:strCache>
                <c:ptCount val="6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</c:strCache>
            </c:strRef>
          </c:cat>
          <c:val>
            <c:numRef>
              <c:f>Sayfa1!$B$4:$G$4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</c:ser>
        <c:axId val="62735872"/>
        <c:axId val="62737408"/>
      </c:barChart>
      <c:lineChart>
        <c:grouping val="standard"/>
        <c:ser>
          <c:idx val="3"/>
          <c:order val="4"/>
          <c:tx>
            <c:strRef>
              <c:f>Sayfa1!$A$6</c:f>
              <c:strCache>
                <c:ptCount val="1"/>
                <c:pt idx="0">
                  <c:v>TOPLAM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1"/>
              <c:layout>
                <c:manualLayout>
                  <c:x val="0"/>
                  <c:y val="2.323892519970965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3238925199709482E-2"/>
                </c:manualLayout>
              </c:layout>
              <c:showVal val="1"/>
            </c:dLbl>
            <c:dLbl>
              <c:idx val="3"/>
              <c:layout>
                <c:manualLayout>
                  <c:x val="-7.9840319361277438E-3"/>
                  <c:y val="2.6143790849673387E-2"/>
                </c:manualLayout>
              </c:layout>
              <c:showVal val="1"/>
            </c:dLbl>
            <c:dLbl>
              <c:idx val="4"/>
              <c:layout>
                <c:manualLayout>
                  <c:x val="-5.9880239520958495E-3"/>
                  <c:y val="2.3238925199709621E-2"/>
                </c:manualLayout>
              </c:layout>
              <c:showVal val="1"/>
            </c:dLbl>
            <c:showVal val="1"/>
          </c:dLbls>
          <c:cat>
            <c:strRef>
              <c:f>Sayfa1!$B$1:$G$1</c:f>
              <c:strCache>
                <c:ptCount val="6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</c:strCache>
            </c:strRef>
          </c:cat>
          <c:val>
            <c:numRef>
              <c:f>Sayfa1!$B$6:$G$6</c:f>
              <c:numCache>
                <c:formatCode>General</c:formatCode>
                <c:ptCount val="6"/>
                <c:pt idx="0">
                  <c:v>105</c:v>
                </c:pt>
                <c:pt idx="1">
                  <c:v>169</c:v>
                </c:pt>
                <c:pt idx="2">
                  <c:v>191</c:v>
                </c:pt>
                <c:pt idx="3">
                  <c:v>220</c:v>
                </c:pt>
                <c:pt idx="4">
                  <c:v>234</c:v>
                </c:pt>
                <c:pt idx="5">
                  <c:v>241</c:v>
                </c:pt>
              </c:numCache>
            </c:numRef>
          </c:val>
        </c:ser>
        <c:marker val="1"/>
        <c:axId val="62735872"/>
        <c:axId val="62737408"/>
      </c:lineChart>
      <c:catAx>
        <c:axId val="627358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737408"/>
        <c:crosses val="autoZero"/>
        <c:auto val="1"/>
        <c:lblAlgn val="ctr"/>
        <c:lblOffset val="100"/>
      </c:catAx>
      <c:valAx>
        <c:axId val="627374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735872"/>
        <c:crosses val="autoZero"/>
        <c:crossBetween val="between"/>
      </c:valAx>
      <c:spPr>
        <a:ln>
          <a:solidFill>
            <a:srgbClr val="000000">
              <a:alpha val="18000"/>
            </a:srgbClr>
          </a:solidFill>
        </a:ln>
      </c:spPr>
    </c:plotArea>
    <c:legend>
      <c:legendPos val="r"/>
      <c:layout>
        <c:manualLayout>
          <c:xMode val="edge"/>
          <c:yMode val="edge"/>
          <c:x val="0.73658682634730543"/>
          <c:y val="0.54186037202865978"/>
          <c:w val="0.26141716566866435"/>
          <c:h val="0.38875565390927602"/>
        </c:manualLayout>
      </c:layout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tr-TR" sz="1000" b="1" i="0" baseline="0"/>
              <a:t>EN ÇOK atıf alan İLK 10 KURUM</a:t>
            </a:r>
            <a:endParaRPr lang="tr-TR" sz="1000"/>
          </a:p>
          <a:p>
            <a:pPr>
              <a:defRPr lang="en-US"/>
            </a:pPr>
            <a:r>
              <a:rPr lang="tr-TR" sz="1000" b="1" i="0" baseline="0"/>
              <a:t>1981-2010</a:t>
            </a:r>
            <a:endParaRPr lang="en-US" sz="1000" b="1" i="0" baseline="0"/>
          </a:p>
        </c:rich>
      </c:tx>
      <c:layout/>
    </c:title>
    <c:plotArea>
      <c:layout>
        <c:manualLayout>
          <c:layoutTarget val="inner"/>
          <c:xMode val="edge"/>
          <c:yMode val="edge"/>
          <c:x val="8.9481569425599275E-2"/>
          <c:y val="0.13076336252360979"/>
          <c:w val="0.77762706997039754"/>
          <c:h val="0.6427613020335109"/>
        </c:manualLayout>
      </c:layout>
      <c:lineChart>
        <c:grouping val="standard"/>
        <c:ser>
          <c:idx val="0"/>
          <c:order val="0"/>
          <c:tx>
            <c:strRef>
              <c:f>Sayfa1!$N$1</c:f>
              <c:strCache>
                <c:ptCount val="1"/>
                <c:pt idx="0">
                  <c:v>Atıf Sayısı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/>
                      <a:t>141</a:t>
                    </a:r>
                    <a:r>
                      <a:rPr lang="tr-TR" sz="1000"/>
                      <a:t>.</a:t>
                    </a:r>
                    <a:r>
                      <a:rPr lang="en-US" sz="1000"/>
                      <a:t>586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/>
                      <a:t>109</a:t>
                    </a:r>
                    <a:r>
                      <a:rPr lang="tr-TR" sz="1000"/>
                      <a:t>.</a:t>
                    </a:r>
                    <a:r>
                      <a:rPr lang="en-US" sz="1000"/>
                      <a:t>288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6318202376547016E-2"/>
                  <c:y val="-2.18068535825546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r>
                      <a:rPr lang="tr-TR"/>
                      <a:t>.</a:t>
                    </a:r>
                    <a:r>
                      <a:rPr lang="en-US"/>
                      <a:t>203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8755730644299151E-2"/>
                  <c:y val="4.36137071651090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tr-TR"/>
                      <a:t>.</a:t>
                    </a:r>
                    <a:r>
                      <a:rPr lang="en-US"/>
                      <a:t>682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3.6715955347230787E-2"/>
                  <c:y val="-2.80373831775702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tr-TR"/>
                      <a:t>.</a:t>
                    </a:r>
                    <a:r>
                      <a:rPr lang="en-US"/>
                      <a:t>278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2.651707886188891E-2"/>
                  <c:y val="-4.04984423676012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  <a:r>
                      <a:rPr lang="tr-TR"/>
                      <a:t>.</a:t>
                    </a:r>
                    <a:r>
                      <a:rPr lang="en-US"/>
                      <a:t>790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1.4278427079478639E-2"/>
                  <c:y val="-2.80373831775702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tr-TR"/>
                      <a:t>.</a:t>
                    </a:r>
                    <a:r>
                      <a:rPr lang="en-US"/>
                      <a:t>277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1.2238651782410263E-2"/>
                  <c:y val="-3.11526479750778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  <a:r>
                      <a:rPr lang="tr-TR"/>
                      <a:t>.</a:t>
                    </a:r>
                    <a:r>
                      <a:rPr lang="en-US"/>
                      <a:t>603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-6.119325891205148E-3"/>
                  <c:y val="-2.80373831775702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  <a:r>
                      <a:rPr lang="tr-TR"/>
                      <a:t>.</a:t>
                    </a:r>
                    <a:r>
                      <a:rPr lang="en-US"/>
                      <a:t>568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r>
                      <a:rPr lang="tr-TR"/>
                      <a:t>.</a:t>
                    </a:r>
                    <a:r>
                      <a:rPr lang="en-US"/>
                      <a:t>009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000"/>
                </a:pPr>
                <a:endParaRPr lang="en-US"/>
              </a:p>
            </c:txPr>
            <c:showVal val="1"/>
          </c:dLbls>
          <c:cat>
            <c:strRef>
              <c:f>Sayfa1!$M$2:$M$11</c:f>
              <c:strCache>
                <c:ptCount val="10"/>
                <c:pt idx="0">
                  <c:v>HACETTEPE ÜNİV.</c:v>
                </c:pt>
                <c:pt idx="1">
                  <c:v>İSTANBUL ÜNİV.</c:v>
                </c:pt>
                <c:pt idx="2">
                  <c:v>ODTÜ</c:v>
                </c:pt>
                <c:pt idx="3">
                  <c:v>ANKARA ÜNİV.</c:v>
                </c:pt>
                <c:pt idx="4">
                  <c:v>İTÜ</c:v>
                </c:pt>
                <c:pt idx="5">
                  <c:v>EGE ÜNİV.</c:v>
                </c:pt>
                <c:pt idx="6">
                  <c:v>GAZİ ÜNİV.</c:v>
                </c:pt>
                <c:pt idx="7">
                  <c:v>BOĞAZİÇİ ÜNİV.</c:v>
                </c:pt>
                <c:pt idx="8">
                  <c:v>BİLKENT ÜNİV.</c:v>
                </c:pt>
                <c:pt idx="9">
                  <c:v>DOKUZ EYLÜL ÜNİV.</c:v>
                </c:pt>
              </c:strCache>
            </c:strRef>
          </c:cat>
          <c:val>
            <c:numRef>
              <c:f>Sayfa1!$N$2:$N$11</c:f>
              <c:numCache>
                <c:formatCode>General</c:formatCode>
                <c:ptCount val="10"/>
                <c:pt idx="0">
                  <c:v>141586</c:v>
                </c:pt>
                <c:pt idx="1">
                  <c:v>109288</c:v>
                </c:pt>
                <c:pt idx="2">
                  <c:v>79203</c:v>
                </c:pt>
                <c:pt idx="3">
                  <c:v>76682</c:v>
                </c:pt>
                <c:pt idx="4">
                  <c:v>76278</c:v>
                </c:pt>
                <c:pt idx="5">
                  <c:v>56790</c:v>
                </c:pt>
                <c:pt idx="6">
                  <c:v>50277</c:v>
                </c:pt>
                <c:pt idx="7">
                  <c:v>40603</c:v>
                </c:pt>
                <c:pt idx="8">
                  <c:v>37568</c:v>
                </c:pt>
                <c:pt idx="9">
                  <c:v>36009</c:v>
                </c:pt>
              </c:numCache>
            </c:numRef>
          </c:val>
        </c:ser>
        <c:dLbls>
          <c:showVal val="1"/>
        </c:dLbls>
        <c:marker val="1"/>
        <c:axId val="65573248"/>
        <c:axId val="65574784"/>
      </c:lineChart>
      <c:catAx>
        <c:axId val="65573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700"/>
            </a:pPr>
            <a:endParaRPr lang="en-US"/>
          </a:p>
        </c:txPr>
        <c:crossAx val="65574784"/>
        <c:crosses val="autoZero"/>
        <c:auto val="1"/>
        <c:lblAlgn val="ctr"/>
        <c:lblOffset val="100"/>
      </c:catAx>
      <c:valAx>
        <c:axId val="655747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 sz="800"/>
            </a:pPr>
            <a:endParaRPr lang="en-US"/>
          </a:p>
        </c:txPr>
        <c:crossAx val="65573248"/>
        <c:crosses val="autoZero"/>
        <c:crossBetween val="between"/>
      </c:valAx>
      <c:spPr>
        <a:solidFill>
          <a:srgbClr val="EEECE1">
            <a:lumMod val="90000"/>
          </a:srgbClr>
        </a:solidFill>
      </c:spPr>
    </c:plotArea>
    <c:legend>
      <c:legendPos val="r"/>
      <c:layout>
        <c:manualLayout>
          <c:xMode val="edge"/>
          <c:yMode val="edge"/>
          <c:x val="0.84520876301777814"/>
          <c:y val="0.14069639659528602"/>
          <c:w val="0.14056223292607586"/>
          <c:h val="5.4980829382099201E-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spPr>
    <a:solidFill>
      <a:srgbClr val="EEECE1">
        <a:lumMod val="90000"/>
      </a:srgb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r-TR"/>
              <a:t>UBYT İstatistikleri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Sheet3!$A$2:$C$2</c:f>
              <c:strCache>
                <c:ptCount val="1"/>
                <c:pt idx="0">
                  <c:v>Teşvik alan başvuru sayısı</c:v>
                </c:pt>
              </c:strCache>
            </c:strRef>
          </c:tx>
          <c:dLbls>
            <c:dLbl>
              <c:idx val="0"/>
              <c:layout>
                <c:manualLayout>
                  <c:x val="-5.8333333333333716E-2"/>
                  <c:y val="-6.0185185185185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r>
                      <a:rPr lang="tr-TR"/>
                      <a:t>.</a:t>
                    </a:r>
                    <a:r>
                      <a:rPr lang="en-US"/>
                      <a:t>089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3427877366393026E-2"/>
                  <c:y val="-5.68181818181820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tr-TR"/>
                      <a:t>.</a:t>
                    </a:r>
                    <a:r>
                      <a:rPr lang="en-US"/>
                      <a:t>989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5921929971519518E-2"/>
                  <c:y val="-5.21886184681459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r>
                      <a:rPr lang="tr-TR"/>
                      <a:t>.</a:t>
                    </a:r>
                    <a:r>
                      <a:rPr lang="en-US"/>
                      <a:t>869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5.6737644496565591E-2"/>
                  <c:y val="-5.34511453113814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  <a:r>
                      <a:rPr lang="tr-TR"/>
                      <a:t>.</a:t>
                    </a:r>
                    <a:r>
                      <a:rPr lang="en-US"/>
                      <a:t>197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Sheet3!$D$1:$G$1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Sheet3!$D$2:$G$2</c:f>
              <c:numCache>
                <c:formatCode>General</c:formatCode>
                <c:ptCount val="4"/>
                <c:pt idx="0" formatCode="#,##0">
                  <c:v>24089</c:v>
                </c:pt>
                <c:pt idx="1">
                  <c:v>20989</c:v>
                </c:pt>
                <c:pt idx="2">
                  <c:v>21869</c:v>
                </c:pt>
                <c:pt idx="3">
                  <c:v>22197</c:v>
                </c:pt>
              </c:numCache>
            </c:numRef>
          </c:val>
        </c:ser>
        <c:ser>
          <c:idx val="1"/>
          <c:order val="1"/>
          <c:tx>
            <c:strRef>
              <c:f>Sheet3!$A$3:$C$3</c:f>
              <c:strCache>
                <c:ptCount val="1"/>
                <c:pt idx="0">
                  <c:v>Teşvik alan araştırmacı sayısı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7.4074074074074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r>
                      <a:rPr lang="tr-TR"/>
                      <a:t>.</a:t>
                    </a:r>
                    <a:r>
                      <a:rPr lang="en-US"/>
                      <a:t>244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888888888888889E-2"/>
                  <c:y val="7.4074074074074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r>
                      <a:rPr lang="tr-TR"/>
                      <a:t>.</a:t>
                    </a:r>
                    <a:r>
                      <a:rPr lang="en-US"/>
                      <a:t>118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7222222222222332E-2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r>
                      <a:rPr lang="tr-TR"/>
                      <a:t>.</a:t>
                    </a:r>
                    <a:r>
                      <a:rPr lang="en-US"/>
                      <a:t>341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4.1666666666666664E-2"/>
                  <c:y val="6.48148148148151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r>
                      <a:rPr lang="tr-TR"/>
                      <a:t>.</a:t>
                    </a:r>
                    <a:r>
                      <a:rPr lang="en-US"/>
                      <a:t>421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Sheet3!$D$1:$G$1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Sheet3!$D$3:$G$3</c:f>
              <c:numCache>
                <c:formatCode>General</c:formatCode>
                <c:ptCount val="4"/>
                <c:pt idx="0">
                  <c:v>12244</c:v>
                </c:pt>
                <c:pt idx="1">
                  <c:v>12118</c:v>
                </c:pt>
                <c:pt idx="2">
                  <c:v>13341</c:v>
                </c:pt>
                <c:pt idx="3">
                  <c:v>13421</c:v>
                </c:pt>
              </c:numCache>
            </c:numRef>
          </c:val>
        </c:ser>
        <c:marker val="1"/>
        <c:axId val="65687552"/>
        <c:axId val="65689088"/>
      </c:lineChart>
      <c:catAx>
        <c:axId val="65687552"/>
        <c:scaling>
          <c:orientation val="minMax"/>
        </c:scaling>
        <c:axPos val="b"/>
        <c:numFmt formatCode="General" sourceLinked="1"/>
        <c:majorTickMark val="none"/>
        <c:tickLblPos val="nextTo"/>
        <c:crossAx val="65689088"/>
        <c:crosses val="autoZero"/>
        <c:auto val="1"/>
        <c:lblAlgn val="ctr"/>
        <c:lblOffset val="100"/>
      </c:catAx>
      <c:valAx>
        <c:axId val="65689088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65687552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tx1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0085546340927921"/>
                  <c:y val="4.039583714826369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143641697469046E-3"/>
                  <c:y val="-0.11133184901377315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637811243176352"/>
                  <c:y val="7.24867240432160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Sayfa1!$A$2:$A$6</c:f>
              <c:strCache>
                <c:ptCount val="5"/>
                <c:pt idx="0">
                  <c:v>Devlet Üniv.</c:v>
                </c:pt>
                <c:pt idx="1">
                  <c:v>Askeri Akademik Kurumlar</c:v>
                </c:pt>
                <c:pt idx="2">
                  <c:v>Vakıf ve KKTC Üniv.</c:v>
                </c:pt>
                <c:pt idx="3">
                  <c:v>TÜBİTAK ve Enstitüleri</c:v>
                </c:pt>
                <c:pt idx="4">
                  <c:v>SB. EAH</c:v>
                </c:pt>
              </c:strCache>
            </c:strRef>
          </c:cat>
          <c:val>
            <c:numRef>
              <c:f>Sayfa1!$G$2:$G$6</c:f>
              <c:numCache>
                <c:formatCode>General</c:formatCode>
                <c:ptCount val="5"/>
                <c:pt idx="0">
                  <c:v>108</c:v>
                </c:pt>
                <c:pt idx="1">
                  <c:v>6</c:v>
                </c:pt>
                <c:pt idx="2">
                  <c:v>57</c:v>
                </c:pt>
                <c:pt idx="3">
                  <c:v>11</c:v>
                </c:pt>
                <c:pt idx="4">
                  <c:v>65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296423171861768E-2"/>
          <c:y val="8.9824739705122725E-2"/>
          <c:w val="0.89839619554689443"/>
          <c:h val="0.8824523962228758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8C8C8C"/>
              </a:solidFill>
            </c:spPr>
          </c:dPt>
          <c:dPt>
            <c:idx val="3"/>
            <c:spPr>
              <a:solidFill>
                <a:srgbClr val="2D2D8A">
                  <a:lumMod val="40000"/>
                  <a:lumOff val="60000"/>
                </a:srgbClr>
              </a:solidFill>
            </c:spPr>
          </c:dPt>
          <c:dPt>
            <c:idx val="4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0.16377519331400725"/>
                  <c:y val="8.0771557614794987E-2"/>
                </c:manualLayout>
              </c:layout>
              <c:tx>
                <c:rich>
                  <a:bodyPr/>
                  <a:lstStyle/>
                  <a:p>
                    <a:r>
                      <a:rPr lang="tr-TR" sz="1400" b="1" dirty="0" smtClean="0"/>
                      <a:t>Fen</a:t>
                    </a:r>
                    <a:r>
                      <a:rPr lang="en-US" sz="1400" b="1" dirty="0" smtClean="0"/>
                      <a:t> </a:t>
                    </a:r>
                    <a:r>
                      <a:rPr lang="en-US" sz="1400" b="1" dirty="0"/>
                      <a:t>ve Temel Bilimler
21%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9.6521176859200725E-2"/>
                  <c:y val="-0.1138224692214302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7087049438816526"/>
                  <c:y val="-0.18542681201048344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7302189963897147"/>
                  <c:y val="-0.1809322009863153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0817492900093462"/>
                  <c:y val="8.787601218722422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'Çalışma Sayfası2'!$A$2:$A$6</c:f>
              <c:strCache>
                <c:ptCount val="5"/>
                <c:pt idx="0">
                  <c:v>Fen Bilimleri ve Temel Bilimler</c:v>
                </c:pt>
                <c:pt idx="1">
                  <c:v>Mühendislik</c:v>
                </c:pt>
                <c:pt idx="2">
                  <c:v>Sağlık Bilimleri</c:v>
                </c:pt>
                <c:pt idx="3">
                  <c:v>Sosyal ve Beşeri Bilimler</c:v>
                </c:pt>
                <c:pt idx="4">
                  <c:v>İşletme ve Ekonomi</c:v>
                </c:pt>
              </c:strCache>
            </c:strRef>
          </c:cat>
          <c:val>
            <c:numRef>
              <c:f>'Çalışma Sayfası2'!$H$2:$H$6</c:f>
              <c:numCache>
                <c:formatCode>General</c:formatCode>
                <c:ptCount val="5"/>
                <c:pt idx="0">
                  <c:v>12191</c:v>
                </c:pt>
                <c:pt idx="1">
                  <c:v>6858</c:v>
                </c:pt>
                <c:pt idx="2">
                  <c:v>7291</c:v>
                </c:pt>
                <c:pt idx="3">
                  <c:v>26336</c:v>
                </c:pt>
                <c:pt idx="4">
                  <c:v>6692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hPercent val="40"/>
      <c:depthPercent val="13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576922241765042E-2"/>
          <c:y val="2.3659295308651396E-2"/>
          <c:w val="0.86637827611664864"/>
          <c:h val="0.83032694876720536"/>
        </c:manualLayout>
      </c:layout>
      <c:bar3DChart>
        <c:barDir val="col"/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099038064838417"/>
                  <c:y val="-8.60338011223685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3,3</a:t>
                    </a:r>
                    <a:endParaRPr lang="tr-TR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25503899864300794"/>
                  <c:y val="0.122598166599374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0,8</a:t>
                    </a:r>
                    <a:endParaRPr lang="tr-TR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Bibliyografik 
Tarama</c:v>
                </c:pt>
                <c:pt idx="1">
                  <c:v>Makale 
indirme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3.3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2754326536816279"/>
                  <c:y val="-9.033549117848785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endParaRPr lang="tr-TR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28141193637215034"/>
                  <c:y val="0.230140418002336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7,5</a:t>
                    </a:r>
                    <a:endParaRPr lang="tr-TR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Bibliyografik 
Tarama</c:v>
                </c:pt>
                <c:pt idx="1">
                  <c:v>Makale 
indirme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3</c:v>
                </c:pt>
                <c:pt idx="1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232991473169647"/>
                  <c:y val="-9.4637181234605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3,4</a:t>
                    </a:r>
                    <a:endParaRPr lang="tr-TR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26405411799482753"/>
                  <c:y val="0.348436894545592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13,9</a:t>
                    </a:r>
                    <a:endParaRPr lang="tr-TR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1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1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Bibliyografik 
Tarama</c:v>
                </c:pt>
                <c:pt idx="1">
                  <c:v>Makale 
indirme</c:v>
                </c:pt>
              </c:strCache>
            </c:strRef>
          </c:cat>
          <c:val>
            <c:numRef>
              <c:f>Sayfa1!$D$2:$D$3</c:f>
              <c:numCache>
                <c:formatCode>General</c:formatCode>
                <c:ptCount val="2"/>
                <c:pt idx="0">
                  <c:v>3.4</c:v>
                </c:pt>
                <c:pt idx="1">
                  <c:v>13.9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405343354706759"/>
                  <c:y val="-8.60338011223685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3,5</a:t>
                    </a:r>
                    <a:endParaRPr lang="tr-TR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28131534492199278"/>
                  <c:y val="0.380699569966482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16,2</a:t>
                    </a:r>
                    <a:endParaRPr lang="tr-TR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Bibliyografik 
Tarama</c:v>
                </c:pt>
                <c:pt idx="1">
                  <c:v>Makale 
indirme</c:v>
                </c:pt>
              </c:strCache>
            </c:strRef>
          </c:cat>
          <c:val>
            <c:numRef>
              <c:f>Sayfa1!$E$2:$E$3</c:f>
              <c:numCache>
                <c:formatCode>General</c:formatCode>
                <c:ptCount val="2"/>
                <c:pt idx="0">
                  <c:v>3.5</c:v>
                </c:pt>
                <c:pt idx="1">
                  <c:v>16.2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503286341200191"/>
                  <c:y val="-7.95812660381909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4,9</a:t>
                    </a:r>
                    <a:endParaRPr lang="tr-TR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24212984271588872"/>
                  <c:y val="0.387152105050660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17,5</a:t>
                    </a:r>
                    <a:endParaRPr lang="tr-TR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tr-TR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Milyon</a:t>
                    </a:r>
                    <a:endParaRPr lang="en-US" sz="1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Bibliyografik 
Tarama</c:v>
                </c:pt>
                <c:pt idx="1">
                  <c:v>Makale 
indirme</c:v>
                </c:pt>
              </c:strCache>
            </c:strRef>
          </c:cat>
          <c:val>
            <c:numRef>
              <c:f>Sayfa1!$F$2:$F$3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17.5</c:v>
                </c:pt>
              </c:numCache>
            </c:numRef>
          </c:val>
        </c:ser>
        <c:shape val="cylinder"/>
        <c:axId val="108399616"/>
        <c:axId val="108430080"/>
        <c:axId val="108332352"/>
      </c:bar3DChart>
      <c:catAx>
        <c:axId val="108399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="1" i="1" baseline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8430080"/>
        <c:crosses val="autoZero"/>
        <c:auto val="1"/>
        <c:lblAlgn val="ctr"/>
        <c:lblOffset val="100"/>
      </c:catAx>
      <c:valAx>
        <c:axId val="108430080"/>
        <c:scaling>
          <c:orientation val="minMax"/>
        </c:scaling>
        <c:delete val="1"/>
        <c:axPos val="l"/>
        <c:numFmt formatCode="General" sourceLinked="1"/>
        <c:tickLblPos val="none"/>
        <c:crossAx val="108399616"/>
        <c:crosses val="autoZero"/>
        <c:crossBetween val="between"/>
      </c:valAx>
      <c:serAx>
        <c:axId val="10833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08430080"/>
        <c:crosses val="autoZero"/>
      </c:ser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r-TR"/>
              <a:t>ScienceDirect En Fazla Kullanan 20 Üniversite</a:t>
            </a:r>
            <a:r>
              <a:rPr lang="tr-TR" baseline="0"/>
              <a:t> </a:t>
            </a:r>
          </a:p>
          <a:p>
            <a:pPr>
              <a:defRPr/>
            </a:pPr>
            <a:r>
              <a:rPr lang="tr-TR" baseline="0"/>
              <a:t>(FTE Başına)</a:t>
            </a:r>
            <a:endParaRPr lang="tr-T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2008</c:v>
          </c:tx>
          <c:cat>
            <c:strRef>
              <c:f>Sheet1!$C$4:$C$23</c:f>
              <c:strCache>
                <c:ptCount val="20"/>
                <c:pt idx="0">
                  <c:v>Gülhane Askeri Tıp Akademisi</c:v>
                </c:pt>
                <c:pt idx="1">
                  <c:v>İzmir Yüksek Tekn. Enst.</c:v>
                </c:pt>
                <c:pt idx="2">
                  <c:v>Gebze Yüksek Tekn. Enst.</c:v>
                </c:pt>
                <c:pt idx="3">
                  <c:v>İstanbul Teknik Üniv.</c:v>
                </c:pt>
                <c:pt idx="4">
                  <c:v>Boğaziçi Üniv.</c:v>
                </c:pt>
                <c:pt idx="5">
                  <c:v>Orta Doğu Teknik Üniv.</c:v>
                </c:pt>
                <c:pt idx="6">
                  <c:v>Hacettepe Üniv.</c:v>
                </c:pt>
                <c:pt idx="7">
                  <c:v>Ege Üniv. </c:v>
                </c:pt>
                <c:pt idx="8">
                  <c:v>Koç Üniv.</c:v>
                </c:pt>
                <c:pt idx="9">
                  <c:v>Sabancı Üniv.</c:v>
                </c:pt>
                <c:pt idx="10">
                  <c:v>Düzce Üniv.</c:v>
                </c:pt>
                <c:pt idx="11">
                  <c:v>Anadolu Üniv.</c:v>
                </c:pt>
                <c:pt idx="12">
                  <c:v>Hava Harp Okulu Komutanlığı</c:v>
                </c:pt>
                <c:pt idx="13">
                  <c:v>Bilkent Üniv.</c:v>
                </c:pt>
                <c:pt idx="14">
                  <c:v>TOBB Ekonomi ve Teknoloji Üniv.</c:v>
                </c:pt>
                <c:pt idx="15">
                  <c:v>Akdeniz Üniv. </c:v>
                </c:pt>
                <c:pt idx="16">
                  <c:v>Fırat Üniv. </c:v>
                </c:pt>
                <c:pt idx="17">
                  <c:v>Yıldız Teknik Üniv.</c:v>
                </c:pt>
                <c:pt idx="18">
                  <c:v>Başkent Üniv. </c:v>
                </c:pt>
                <c:pt idx="19">
                  <c:v>Gaziantep Üniv. </c:v>
                </c:pt>
              </c:strCache>
            </c:strRef>
          </c:cat>
          <c:val>
            <c:numRef>
              <c:f>Sheet1!$G$4:$G$23</c:f>
              <c:numCache>
                <c:formatCode>0.00</c:formatCode>
                <c:ptCount val="20"/>
                <c:pt idx="0">
                  <c:v>34.468129139072907</c:v>
                </c:pt>
                <c:pt idx="1">
                  <c:v>38.719484457922526</c:v>
                </c:pt>
                <c:pt idx="2">
                  <c:v>32.813892034730074</c:v>
                </c:pt>
                <c:pt idx="3">
                  <c:v>23.321277983047164</c:v>
                </c:pt>
                <c:pt idx="4">
                  <c:v>13.452287348105809</c:v>
                </c:pt>
                <c:pt idx="5">
                  <c:v>15.723683158820252</c:v>
                </c:pt>
                <c:pt idx="6">
                  <c:v>14.070978623799508</c:v>
                </c:pt>
                <c:pt idx="7">
                  <c:v>12.463391637947852</c:v>
                </c:pt>
                <c:pt idx="8">
                  <c:v>10.760581336053034</c:v>
                </c:pt>
                <c:pt idx="9">
                  <c:v>13.834271922767483</c:v>
                </c:pt>
                <c:pt idx="10">
                  <c:v>4.6109890109890035</c:v>
                </c:pt>
                <c:pt idx="11">
                  <c:v>8.0111690638006436</c:v>
                </c:pt>
                <c:pt idx="12">
                  <c:v>2.3438016528925658</c:v>
                </c:pt>
                <c:pt idx="13">
                  <c:v>7.4857900719969681</c:v>
                </c:pt>
                <c:pt idx="14">
                  <c:v>8.4209100758396538</c:v>
                </c:pt>
                <c:pt idx="15">
                  <c:v>7.0692223068460693</c:v>
                </c:pt>
                <c:pt idx="16">
                  <c:v>7.5209862237672072</c:v>
                </c:pt>
                <c:pt idx="17">
                  <c:v>5.9141472310202445</c:v>
                </c:pt>
                <c:pt idx="18">
                  <c:v>12.378194444444444</c:v>
                </c:pt>
                <c:pt idx="19">
                  <c:v>7.9569807337028307</c:v>
                </c:pt>
              </c:numCache>
            </c:numRef>
          </c:val>
        </c:ser>
        <c:ser>
          <c:idx val="1"/>
          <c:order val="1"/>
          <c:tx>
            <c:v>2009</c:v>
          </c:tx>
          <c:cat>
            <c:strRef>
              <c:f>Sheet1!$C$4:$C$23</c:f>
              <c:strCache>
                <c:ptCount val="20"/>
                <c:pt idx="0">
                  <c:v>Gülhane Askeri Tıp Akademisi</c:v>
                </c:pt>
                <c:pt idx="1">
                  <c:v>İzmir Yüksek Tekn. Enst.</c:v>
                </c:pt>
                <c:pt idx="2">
                  <c:v>Gebze Yüksek Tekn. Enst.</c:v>
                </c:pt>
                <c:pt idx="3">
                  <c:v>İstanbul Teknik Üniv.</c:v>
                </c:pt>
                <c:pt idx="4">
                  <c:v>Boğaziçi Üniv.</c:v>
                </c:pt>
                <c:pt idx="5">
                  <c:v>Orta Doğu Teknik Üniv.</c:v>
                </c:pt>
                <c:pt idx="6">
                  <c:v>Hacettepe Üniv.</c:v>
                </c:pt>
                <c:pt idx="7">
                  <c:v>Ege Üniv. </c:v>
                </c:pt>
                <c:pt idx="8">
                  <c:v>Koç Üniv.</c:v>
                </c:pt>
                <c:pt idx="9">
                  <c:v>Sabancı Üniv.</c:v>
                </c:pt>
                <c:pt idx="10">
                  <c:v>Düzce Üniv.</c:v>
                </c:pt>
                <c:pt idx="11">
                  <c:v>Anadolu Üniv.</c:v>
                </c:pt>
                <c:pt idx="12">
                  <c:v>Hava Harp Okulu Komutanlığı</c:v>
                </c:pt>
                <c:pt idx="13">
                  <c:v>Bilkent Üniv.</c:v>
                </c:pt>
                <c:pt idx="14">
                  <c:v>TOBB Ekonomi ve Teknoloji Üniv.</c:v>
                </c:pt>
                <c:pt idx="15">
                  <c:v>Akdeniz Üniv. </c:v>
                </c:pt>
                <c:pt idx="16">
                  <c:v>Fırat Üniv. </c:v>
                </c:pt>
                <c:pt idx="17">
                  <c:v>Yıldız Teknik Üniv.</c:v>
                </c:pt>
                <c:pt idx="18">
                  <c:v>Başkent Üniv. </c:v>
                </c:pt>
                <c:pt idx="19">
                  <c:v>Gaziantep Üniv. </c:v>
                </c:pt>
              </c:strCache>
            </c:strRef>
          </c:cat>
          <c:val>
            <c:numRef>
              <c:f>Sheet1!$H$4:$H$23</c:f>
              <c:numCache>
                <c:formatCode>0.00</c:formatCode>
                <c:ptCount val="20"/>
                <c:pt idx="0">
                  <c:v>63.467874794069196</c:v>
                </c:pt>
                <c:pt idx="1">
                  <c:v>49.747988295537674</c:v>
                </c:pt>
                <c:pt idx="2">
                  <c:v>38.625240477106544</c:v>
                </c:pt>
                <c:pt idx="3">
                  <c:v>18.749213803513729</c:v>
                </c:pt>
                <c:pt idx="4">
                  <c:v>16.628298211439702</c:v>
                </c:pt>
                <c:pt idx="5">
                  <c:v>17.621933393908268</c:v>
                </c:pt>
                <c:pt idx="6">
                  <c:v>15.641357558235043</c:v>
                </c:pt>
                <c:pt idx="7">
                  <c:v>13.644915803108798</c:v>
                </c:pt>
                <c:pt idx="8">
                  <c:v>14.325412221144534</c:v>
                </c:pt>
                <c:pt idx="9">
                  <c:v>16.352046169989507</c:v>
                </c:pt>
                <c:pt idx="10">
                  <c:v>7.6755760368663486</c:v>
                </c:pt>
                <c:pt idx="11">
                  <c:v>11.271644202130346</c:v>
                </c:pt>
                <c:pt idx="12">
                  <c:v>6.5515418502202643</c:v>
                </c:pt>
                <c:pt idx="13">
                  <c:v>9.2613135950529379</c:v>
                </c:pt>
                <c:pt idx="14">
                  <c:v>12.214969538729344</c:v>
                </c:pt>
                <c:pt idx="15">
                  <c:v>8.207903225806449</c:v>
                </c:pt>
                <c:pt idx="16">
                  <c:v>9.2791903233769446</c:v>
                </c:pt>
                <c:pt idx="17">
                  <c:v>6.5739945155393054</c:v>
                </c:pt>
                <c:pt idx="18">
                  <c:v>7.3219238713484716</c:v>
                </c:pt>
                <c:pt idx="19">
                  <c:v>8.0421491431218151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Sheet1!$C$4:$C$23</c:f>
              <c:strCache>
                <c:ptCount val="20"/>
                <c:pt idx="0">
                  <c:v>Gülhane Askeri Tıp Akademisi</c:v>
                </c:pt>
                <c:pt idx="1">
                  <c:v>İzmir Yüksek Tekn. Enst.</c:v>
                </c:pt>
                <c:pt idx="2">
                  <c:v>Gebze Yüksek Tekn. Enst.</c:v>
                </c:pt>
                <c:pt idx="3">
                  <c:v>İstanbul Teknik Üniv.</c:v>
                </c:pt>
                <c:pt idx="4">
                  <c:v>Boğaziçi Üniv.</c:v>
                </c:pt>
                <c:pt idx="5">
                  <c:v>Orta Doğu Teknik Üniv.</c:v>
                </c:pt>
                <c:pt idx="6">
                  <c:v>Hacettepe Üniv.</c:v>
                </c:pt>
                <c:pt idx="7">
                  <c:v>Ege Üniv. </c:v>
                </c:pt>
                <c:pt idx="8">
                  <c:v>Koç Üniv.</c:v>
                </c:pt>
                <c:pt idx="9">
                  <c:v>Sabancı Üniv.</c:v>
                </c:pt>
                <c:pt idx="10">
                  <c:v>Düzce Üniv.</c:v>
                </c:pt>
                <c:pt idx="11">
                  <c:v>Anadolu Üniv.</c:v>
                </c:pt>
                <c:pt idx="12">
                  <c:v>Hava Harp Okulu Komutanlığı</c:v>
                </c:pt>
                <c:pt idx="13">
                  <c:v>Bilkent Üniv.</c:v>
                </c:pt>
                <c:pt idx="14">
                  <c:v>TOBB Ekonomi ve Teknoloji Üniv.</c:v>
                </c:pt>
                <c:pt idx="15">
                  <c:v>Akdeniz Üniv. </c:v>
                </c:pt>
                <c:pt idx="16">
                  <c:v>Fırat Üniv. </c:v>
                </c:pt>
                <c:pt idx="17">
                  <c:v>Yıldız Teknik Üniv.</c:v>
                </c:pt>
                <c:pt idx="18">
                  <c:v>Başkent Üniv. </c:v>
                </c:pt>
                <c:pt idx="19">
                  <c:v>Gaziantep Üniv. </c:v>
                </c:pt>
              </c:strCache>
            </c:strRef>
          </c:cat>
          <c:val>
            <c:numRef>
              <c:f>Sheet1!$I$4:$I$23</c:f>
              <c:numCache>
                <c:formatCode>0.00</c:formatCode>
                <c:ptCount val="20"/>
                <c:pt idx="0">
                  <c:v>52.183889340927585</c:v>
                </c:pt>
                <c:pt idx="1">
                  <c:v>47.631347325660094</c:v>
                </c:pt>
                <c:pt idx="2">
                  <c:v>32.577243910577252</c:v>
                </c:pt>
                <c:pt idx="3">
                  <c:v>17.580329243197863</c:v>
                </c:pt>
                <c:pt idx="4">
                  <c:v>14.998580020046775</c:v>
                </c:pt>
                <c:pt idx="5">
                  <c:v>14.82070175438597</c:v>
                </c:pt>
                <c:pt idx="6">
                  <c:v>14.598469246611133</c:v>
                </c:pt>
                <c:pt idx="7">
                  <c:v>13.13431462741489</c:v>
                </c:pt>
                <c:pt idx="8">
                  <c:v>13.06467093235832</c:v>
                </c:pt>
                <c:pt idx="9">
                  <c:v>12.700204813108057</c:v>
                </c:pt>
                <c:pt idx="10">
                  <c:v>10.069282136894826</c:v>
                </c:pt>
                <c:pt idx="11">
                  <c:v>9.80270332187858</c:v>
                </c:pt>
                <c:pt idx="12">
                  <c:v>9.474730737365384</c:v>
                </c:pt>
                <c:pt idx="13">
                  <c:v>9.2298170565213447</c:v>
                </c:pt>
                <c:pt idx="14">
                  <c:v>8.2693674484719182</c:v>
                </c:pt>
                <c:pt idx="15">
                  <c:v>8.2028387638092575</c:v>
                </c:pt>
                <c:pt idx="16">
                  <c:v>8.1994144097040724</c:v>
                </c:pt>
                <c:pt idx="17">
                  <c:v>7.643673110720572</c:v>
                </c:pt>
                <c:pt idx="18">
                  <c:v>7.4490562102409008</c:v>
                </c:pt>
                <c:pt idx="19">
                  <c:v>7.0029473283894275</c:v>
                </c:pt>
              </c:numCache>
            </c:numRef>
          </c:val>
        </c:ser>
        <c:gapWidth val="75"/>
        <c:overlap val="-25"/>
        <c:axId val="62706432"/>
        <c:axId val="62707968"/>
      </c:barChart>
      <c:catAx>
        <c:axId val="62706432"/>
        <c:scaling>
          <c:orientation val="minMax"/>
        </c:scaling>
        <c:axPos val="b"/>
        <c:majorTickMark val="none"/>
        <c:tickLblPos val="nextTo"/>
        <c:crossAx val="62707968"/>
        <c:crosses val="autoZero"/>
        <c:auto val="1"/>
        <c:lblAlgn val="ctr"/>
        <c:lblOffset val="100"/>
      </c:catAx>
      <c:valAx>
        <c:axId val="62707968"/>
        <c:scaling>
          <c:orientation val="minMax"/>
          <c:max val="70"/>
          <c:min val="0"/>
        </c:scaling>
        <c:axPos val="l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62706432"/>
        <c:crosses val="autoZero"/>
        <c:crossBetween val="between"/>
        <c:majorUnit val="5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r-TR"/>
              <a:t>WOS En Fazla Kullanan 20 Üniversite</a:t>
            </a:r>
            <a:r>
              <a:rPr lang="tr-TR" baseline="0"/>
              <a:t> </a:t>
            </a:r>
          </a:p>
          <a:p>
            <a:pPr>
              <a:defRPr/>
            </a:pPr>
            <a:r>
              <a:rPr lang="tr-TR" baseline="0"/>
              <a:t>(FTE Başına)</a:t>
            </a:r>
            <a:endParaRPr lang="tr-T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2008</c:v>
          </c:tx>
          <c:cat>
            <c:strRef>
              <c:f>Sheet1!$C$4:$C$23</c:f>
              <c:strCache>
                <c:ptCount val="20"/>
                <c:pt idx="0">
                  <c:v>Gülhane Askeri Tıp Akademisi</c:v>
                </c:pt>
                <c:pt idx="1">
                  <c:v>Bilkent Üniv.</c:v>
                </c:pt>
                <c:pt idx="2">
                  <c:v>Orta Doğu Teknik Üniv.</c:v>
                </c:pt>
                <c:pt idx="3">
                  <c:v>Gebze Yüksek Tekn. Enst.</c:v>
                </c:pt>
                <c:pt idx="4">
                  <c:v>İzmir Yüksek Tekn. Enst.</c:v>
                </c:pt>
                <c:pt idx="5">
                  <c:v>TOBB Ekonomi ve Teknoloji Üniv.</c:v>
                </c:pt>
                <c:pt idx="6">
                  <c:v>Koç Üniv.</c:v>
                </c:pt>
                <c:pt idx="7">
                  <c:v>Sabancı Üniv.</c:v>
                </c:pt>
                <c:pt idx="8">
                  <c:v>İstanbul Teknik Üniv.</c:v>
                </c:pt>
                <c:pt idx="9">
                  <c:v>Akdeniz Üniv. </c:v>
                </c:pt>
                <c:pt idx="10">
                  <c:v>Işık Üniv. </c:v>
                </c:pt>
                <c:pt idx="11">
                  <c:v>Hacettepe Üniv.</c:v>
                </c:pt>
                <c:pt idx="12">
                  <c:v>Namık Kemal Üniv.</c:v>
                </c:pt>
                <c:pt idx="13">
                  <c:v>Atatürk Üniv.</c:v>
                </c:pt>
                <c:pt idx="14">
                  <c:v>Ege Üniv. </c:v>
                </c:pt>
                <c:pt idx="15">
                  <c:v>Dicle Üniv. </c:v>
                </c:pt>
                <c:pt idx="16">
                  <c:v>İstanbul Bilim Üniv.</c:v>
                </c:pt>
                <c:pt idx="17">
                  <c:v>Başkent Üniv. </c:v>
                </c:pt>
                <c:pt idx="18">
                  <c:v>Düzce Üniv.</c:v>
                </c:pt>
                <c:pt idx="19">
                  <c:v>Ondokuz Mayıs Üniv.</c:v>
                </c:pt>
              </c:strCache>
            </c:strRef>
          </c:cat>
          <c:val>
            <c:numRef>
              <c:f>Sheet1!$M$4:$M$23</c:f>
              <c:numCache>
                <c:formatCode>0.00</c:formatCode>
                <c:ptCount val="20"/>
                <c:pt idx="0">
                  <c:v>14.536837748344372</c:v>
                </c:pt>
                <c:pt idx="1">
                  <c:v>8.7252747252747085</c:v>
                </c:pt>
                <c:pt idx="2">
                  <c:v>7.7158100871233311</c:v>
                </c:pt>
                <c:pt idx="3">
                  <c:v>16.05889014722537</c:v>
                </c:pt>
                <c:pt idx="4">
                  <c:v>9.2581501137225111</c:v>
                </c:pt>
                <c:pt idx="5">
                  <c:v>5.3201516793065986</c:v>
                </c:pt>
                <c:pt idx="6">
                  <c:v>9.995920448750633</c:v>
                </c:pt>
                <c:pt idx="7">
                  <c:v>10.0589970501475</c:v>
                </c:pt>
                <c:pt idx="8">
                  <c:v>6.8706368180830264</c:v>
                </c:pt>
                <c:pt idx="9">
                  <c:v>4.3326563425573328</c:v>
                </c:pt>
                <c:pt idx="10">
                  <c:v>3.2812765957446808</c:v>
                </c:pt>
                <c:pt idx="11">
                  <c:v>6.2243984716532985</c:v>
                </c:pt>
                <c:pt idx="12">
                  <c:v>4.9716800612323082</c:v>
                </c:pt>
                <c:pt idx="13">
                  <c:v>3.0489423475736208</c:v>
                </c:pt>
                <c:pt idx="14">
                  <c:v>3.4836140191169802</c:v>
                </c:pt>
                <c:pt idx="15">
                  <c:v>2.3437967115097198</c:v>
                </c:pt>
                <c:pt idx="16">
                  <c:v>0</c:v>
                </c:pt>
                <c:pt idx="17">
                  <c:v>5.7874999999999996</c:v>
                </c:pt>
                <c:pt idx="18">
                  <c:v>0</c:v>
                </c:pt>
                <c:pt idx="19">
                  <c:v>1.5352467546694402</c:v>
                </c:pt>
              </c:numCache>
            </c:numRef>
          </c:val>
        </c:ser>
        <c:ser>
          <c:idx val="1"/>
          <c:order val="1"/>
          <c:tx>
            <c:v>2009</c:v>
          </c:tx>
          <c:cat>
            <c:strRef>
              <c:f>Sheet1!$C$4:$C$23</c:f>
              <c:strCache>
                <c:ptCount val="20"/>
                <c:pt idx="0">
                  <c:v>Gülhane Askeri Tıp Akademisi</c:v>
                </c:pt>
                <c:pt idx="1">
                  <c:v>Bilkent Üniv.</c:v>
                </c:pt>
                <c:pt idx="2">
                  <c:v>Orta Doğu Teknik Üniv.</c:v>
                </c:pt>
                <c:pt idx="3">
                  <c:v>Gebze Yüksek Tekn. Enst.</c:v>
                </c:pt>
                <c:pt idx="4">
                  <c:v>İzmir Yüksek Tekn. Enst.</c:v>
                </c:pt>
                <c:pt idx="5">
                  <c:v>TOBB Ekonomi ve Teknoloji Üniv.</c:v>
                </c:pt>
                <c:pt idx="6">
                  <c:v>Koç Üniv.</c:v>
                </c:pt>
                <c:pt idx="7">
                  <c:v>Sabancı Üniv.</c:v>
                </c:pt>
                <c:pt idx="8">
                  <c:v>İstanbul Teknik Üniv.</c:v>
                </c:pt>
                <c:pt idx="9">
                  <c:v>Akdeniz Üniv. </c:v>
                </c:pt>
                <c:pt idx="10">
                  <c:v>Işık Üniv. </c:v>
                </c:pt>
                <c:pt idx="11">
                  <c:v>Hacettepe Üniv.</c:v>
                </c:pt>
                <c:pt idx="12">
                  <c:v>Namık Kemal Üniv.</c:v>
                </c:pt>
                <c:pt idx="13">
                  <c:v>Atatürk Üniv.</c:v>
                </c:pt>
                <c:pt idx="14">
                  <c:v>Ege Üniv. </c:v>
                </c:pt>
                <c:pt idx="15">
                  <c:v>Dicle Üniv. </c:v>
                </c:pt>
                <c:pt idx="16">
                  <c:v>İstanbul Bilim Üniv.</c:v>
                </c:pt>
                <c:pt idx="17">
                  <c:v>Başkent Üniv. </c:v>
                </c:pt>
                <c:pt idx="18">
                  <c:v>Düzce Üniv.</c:v>
                </c:pt>
                <c:pt idx="19">
                  <c:v>Ondokuz Mayıs Üniv.</c:v>
                </c:pt>
              </c:strCache>
            </c:strRef>
          </c:cat>
          <c:val>
            <c:numRef>
              <c:f>Sheet1!$N$4:$N$23</c:f>
              <c:numCache>
                <c:formatCode>0.00</c:formatCode>
                <c:ptCount val="20"/>
                <c:pt idx="0">
                  <c:v>36.67545304777601</c:v>
                </c:pt>
                <c:pt idx="1">
                  <c:v>13.228707954651918</c:v>
                </c:pt>
                <c:pt idx="2">
                  <c:v>8.8705408288231578</c:v>
                </c:pt>
                <c:pt idx="3">
                  <c:v>18.63293574451713</c:v>
                </c:pt>
                <c:pt idx="4">
                  <c:v>14.289685442574982</c:v>
                </c:pt>
                <c:pt idx="5">
                  <c:v>10.065274151436032</c:v>
                </c:pt>
                <c:pt idx="6">
                  <c:v>10.980601357904964</c:v>
                </c:pt>
                <c:pt idx="7">
                  <c:v>9.0684679958027274</c:v>
                </c:pt>
                <c:pt idx="8">
                  <c:v>9.416663172460062</c:v>
                </c:pt>
                <c:pt idx="9">
                  <c:v>5.6699193548387026</c:v>
                </c:pt>
                <c:pt idx="10">
                  <c:v>3.5319702602230483</c:v>
                </c:pt>
                <c:pt idx="11">
                  <c:v>6.1714032263363672</c:v>
                </c:pt>
                <c:pt idx="12">
                  <c:v>8.9322569322569461</c:v>
                </c:pt>
                <c:pt idx="13">
                  <c:v>4.5496438897115947</c:v>
                </c:pt>
                <c:pt idx="14">
                  <c:v>4.4141191709844545</c:v>
                </c:pt>
                <c:pt idx="15">
                  <c:v>3.7884632015912842</c:v>
                </c:pt>
                <c:pt idx="16">
                  <c:v>4.6018518518518485</c:v>
                </c:pt>
                <c:pt idx="17">
                  <c:v>4.7631553063833945</c:v>
                </c:pt>
                <c:pt idx="18">
                  <c:v>2.7806451612903231</c:v>
                </c:pt>
                <c:pt idx="19">
                  <c:v>2.9652800524074721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Sheet1!$C$4:$C$23</c:f>
              <c:strCache>
                <c:ptCount val="20"/>
                <c:pt idx="0">
                  <c:v>Gülhane Askeri Tıp Akademisi</c:v>
                </c:pt>
                <c:pt idx="1">
                  <c:v>Bilkent Üniv.</c:v>
                </c:pt>
                <c:pt idx="2">
                  <c:v>Orta Doğu Teknik Üniv.</c:v>
                </c:pt>
                <c:pt idx="3">
                  <c:v>Gebze Yüksek Tekn. Enst.</c:v>
                </c:pt>
                <c:pt idx="4">
                  <c:v>İzmir Yüksek Tekn. Enst.</c:v>
                </c:pt>
                <c:pt idx="5">
                  <c:v>TOBB Ekonomi ve Teknoloji Üniv.</c:v>
                </c:pt>
                <c:pt idx="6">
                  <c:v>Koç Üniv.</c:v>
                </c:pt>
                <c:pt idx="7">
                  <c:v>Sabancı Üniv.</c:v>
                </c:pt>
                <c:pt idx="8">
                  <c:v>İstanbul Teknik Üniv.</c:v>
                </c:pt>
                <c:pt idx="9">
                  <c:v>Akdeniz Üniv. </c:v>
                </c:pt>
                <c:pt idx="10">
                  <c:v>Işık Üniv. </c:v>
                </c:pt>
                <c:pt idx="11">
                  <c:v>Hacettepe Üniv.</c:v>
                </c:pt>
                <c:pt idx="12">
                  <c:v>Namık Kemal Üniv.</c:v>
                </c:pt>
                <c:pt idx="13">
                  <c:v>Atatürk Üniv.</c:v>
                </c:pt>
                <c:pt idx="14">
                  <c:v>Ege Üniv. </c:v>
                </c:pt>
                <c:pt idx="15">
                  <c:v>Dicle Üniv. </c:v>
                </c:pt>
                <c:pt idx="16">
                  <c:v>İstanbul Bilim Üniv.</c:v>
                </c:pt>
                <c:pt idx="17">
                  <c:v>Başkent Üniv. </c:v>
                </c:pt>
                <c:pt idx="18">
                  <c:v>Düzce Üniv.</c:v>
                </c:pt>
                <c:pt idx="19">
                  <c:v>Ondokuz Mayıs Üniv.</c:v>
                </c:pt>
              </c:strCache>
            </c:strRef>
          </c:cat>
          <c:val>
            <c:numRef>
              <c:f>Sheet1!$O$4:$O$23</c:f>
              <c:numCache>
                <c:formatCode>0.00</c:formatCode>
                <c:ptCount val="20"/>
                <c:pt idx="0">
                  <c:v>40.185516680227863</c:v>
                </c:pt>
                <c:pt idx="1">
                  <c:v>26.743970146536817</c:v>
                </c:pt>
                <c:pt idx="2">
                  <c:v>25.80505263157891</c:v>
                </c:pt>
                <c:pt idx="3">
                  <c:v>20.181514848181489</c:v>
                </c:pt>
                <c:pt idx="4">
                  <c:v>18.387271496276234</c:v>
                </c:pt>
                <c:pt idx="5">
                  <c:v>13.522388059701496</c:v>
                </c:pt>
                <c:pt idx="6">
                  <c:v>12.27993601462526</c:v>
                </c:pt>
                <c:pt idx="7">
                  <c:v>10.467997951868936</c:v>
                </c:pt>
                <c:pt idx="8">
                  <c:v>8.7422071488453632</c:v>
                </c:pt>
                <c:pt idx="9">
                  <c:v>7.1875961403999362</c:v>
                </c:pt>
                <c:pt idx="10">
                  <c:v>7.1436288528757546</c:v>
                </c:pt>
                <c:pt idx="11">
                  <c:v>5.8362278302031863</c:v>
                </c:pt>
                <c:pt idx="12">
                  <c:v>5.6537833424060899</c:v>
                </c:pt>
                <c:pt idx="13">
                  <c:v>5.4529314487191485</c:v>
                </c:pt>
                <c:pt idx="14">
                  <c:v>5.0098436062557496</c:v>
                </c:pt>
                <c:pt idx="15">
                  <c:v>4.7769492025989404</c:v>
                </c:pt>
                <c:pt idx="16">
                  <c:v>4.4654832347140037</c:v>
                </c:pt>
                <c:pt idx="17">
                  <c:v>4.3099384711648794</c:v>
                </c:pt>
                <c:pt idx="18">
                  <c:v>4.1356427378964895</c:v>
                </c:pt>
                <c:pt idx="19">
                  <c:v>4.1351259194310455</c:v>
                </c:pt>
              </c:numCache>
            </c:numRef>
          </c:val>
        </c:ser>
        <c:gapWidth val="75"/>
        <c:overlap val="-25"/>
        <c:axId val="62837120"/>
        <c:axId val="62838656"/>
      </c:barChart>
      <c:catAx>
        <c:axId val="62837120"/>
        <c:scaling>
          <c:orientation val="minMax"/>
        </c:scaling>
        <c:axPos val="b"/>
        <c:majorTickMark val="none"/>
        <c:tickLblPos val="nextTo"/>
        <c:crossAx val="62838656"/>
        <c:crosses val="autoZero"/>
        <c:auto val="1"/>
        <c:lblAlgn val="ctr"/>
        <c:lblOffset val="100"/>
      </c:catAx>
      <c:valAx>
        <c:axId val="62838656"/>
        <c:scaling>
          <c:orientation val="minMax"/>
          <c:max val="50"/>
          <c:min val="0"/>
        </c:scaling>
        <c:axPos val="l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62837120"/>
        <c:crosses val="autoZero"/>
        <c:crossBetween val="between"/>
        <c:majorUnit val="5"/>
        <c:minorUnit val="1"/>
      </c:valAx>
    </c:plotArea>
    <c:legend>
      <c:legendPos val="b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r-TR"/>
              <a:t>Taylor&amp;Francis En Fazla Kullanan 20 Üniversite</a:t>
            </a:r>
            <a:r>
              <a:rPr lang="tr-TR" baseline="0"/>
              <a:t> </a:t>
            </a:r>
          </a:p>
          <a:p>
            <a:pPr>
              <a:defRPr/>
            </a:pPr>
            <a:r>
              <a:rPr lang="tr-TR" baseline="0"/>
              <a:t>(FTE Başına)</a:t>
            </a:r>
            <a:endParaRPr lang="tr-T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2008</c:v>
          </c:tx>
          <c:cat>
            <c:strRef>
              <c:f>Sheet1!$C$4:$C$23</c:f>
              <c:strCache>
                <c:ptCount val="20"/>
                <c:pt idx="0">
                  <c:v>Yaşar Üniv.</c:v>
                </c:pt>
                <c:pt idx="1">
                  <c:v>Gebze Yüksek Tekn. Enst.</c:v>
                </c:pt>
                <c:pt idx="2">
                  <c:v>Koç Üniv.</c:v>
                </c:pt>
                <c:pt idx="3">
                  <c:v>Boğaziçi Üniv.</c:v>
                </c:pt>
                <c:pt idx="4">
                  <c:v>Orta Doğu Teknik Üniv.</c:v>
                </c:pt>
                <c:pt idx="5">
                  <c:v>İzmir Yüksek Tekn. Enst.</c:v>
                </c:pt>
                <c:pt idx="6">
                  <c:v>Abant İzzet Baysal Üniv.</c:v>
                </c:pt>
                <c:pt idx="7">
                  <c:v>Sabancı Üniv.</c:v>
                </c:pt>
                <c:pt idx="8">
                  <c:v>Bilkent Üniv.</c:v>
                </c:pt>
                <c:pt idx="9">
                  <c:v>Anadolu Üniv.</c:v>
                </c:pt>
                <c:pt idx="10">
                  <c:v>Harp Akademisi</c:v>
                </c:pt>
                <c:pt idx="11">
                  <c:v>Düzce Üniv.</c:v>
                </c:pt>
                <c:pt idx="12">
                  <c:v>İstanbul Teknik Üniv.</c:v>
                </c:pt>
                <c:pt idx="13">
                  <c:v>Gülhane Askeri Tıp Akademisi</c:v>
                </c:pt>
                <c:pt idx="14">
                  <c:v>Doğu Akdeniz Üniv.</c:v>
                </c:pt>
                <c:pt idx="15">
                  <c:v>Niğde Üniv. </c:v>
                </c:pt>
                <c:pt idx="16">
                  <c:v>Kadir Has Üniv.</c:v>
                </c:pt>
                <c:pt idx="17">
                  <c:v>Mehmet Akif Ersoy Üniv.</c:v>
                </c:pt>
                <c:pt idx="18">
                  <c:v>Galatasaray Üniv. </c:v>
                </c:pt>
                <c:pt idx="19">
                  <c:v>İstanbul Bilgi Üniv.</c:v>
                </c:pt>
              </c:strCache>
            </c:strRef>
          </c:cat>
          <c:val>
            <c:numRef>
              <c:f>Sheet1!$J$4:$J$23</c:f>
              <c:numCache>
                <c:formatCode>0.00</c:formatCode>
                <c:ptCount val="20"/>
                <c:pt idx="0">
                  <c:v>0.18018018018018045</c:v>
                </c:pt>
                <c:pt idx="1">
                  <c:v>1.1117402793506979</c:v>
                </c:pt>
                <c:pt idx="2">
                  <c:v>1.8398776134625192</c:v>
                </c:pt>
                <c:pt idx="3">
                  <c:v>1.5793423874195838</c:v>
                </c:pt>
                <c:pt idx="4">
                  <c:v>1.7335145072336338</c:v>
                </c:pt>
                <c:pt idx="5">
                  <c:v>1.0796057619408643</c:v>
                </c:pt>
                <c:pt idx="6">
                  <c:v>0.36423608056997098</c:v>
                </c:pt>
                <c:pt idx="7">
                  <c:v>1.0418342719227676</c:v>
                </c:pt>
                <c:pt idx="8">
                  <c:v>0.96475937855248328</c:v>
                </c:pt>
                <c:pt idx="9">
                  <c:v>0.47868921553132077</c:v>
                </c:pt>
                <c:pt idx="10">
                  <c:v>7.1913161465400291E-2</c:v>
                </c:pt>
                <c:pt idx="11">
                  <c:v>0.31472527472527523</c:v>
                </c:pt>
                <c:pt idx="12">
                  <c:v>0.63616605085850964</c:v>
                </c:pt>
                <c:pt idx="13">
                  <c:v>1.2139900662251635</c:v>
                </c:pt>
                <c:pt idx="14">
                  <c:v>0.41318510126044561</c:v>
                </c:pt>
                <c:pt idx="15">
                  <c:v>0.16170803144751061</c:v>
                </c:pt>
                <c:pt idx="16">
                  <c:v>0.17517713168824822</c:v>
                </c:pt>
                <c:pt idx="17">
                  <c:v>0.19321835720549582</c:v>
                </c:pt>
                <c:pt idx="18">
                  <c:v>0.54593453009503701</c:v>
                </c:pt>
                <c:pt idx="19">
                  <c:v>0.72528379772961749</c:v>
                </c:pt>
              </c:numCache>
            </c:numRef>
          </c:val>
        </c:ser>
        <c:ser>
          <c:idx val="1"/>
          <c:order val="1"/>
          <c:tx>
            <c:v>2009</c:v>
          </c:tx>
          <c:cat>
            <c:strRef>
              <c:f>Sheet1!$C$4:$C$23</c:f>
              <c:strCache>
                <c:ptCount val="20"/>
                <c:pt idx="0">
                  <c:v>Yaşar Üniv.</c:v>
                </c:pt>
                <c:pt idx="1">
                  <c:v>Gebze Yüksek Tekn. Enst.</c:v>
                </c:pt>
                <c:pt idx="2">
                  <c:v>Koç Üniv.</c:v>
                </c:pt>
                <c:pt idx="3">
                  <c:v>Boğaziçi Üniv.</c:v>
                </c:pt>
                <c:pt idx="4">
                  <c:v>Orta Doğu Teknik Üniv.</c:v>
                </c:pt>
                <c:pt idx="5">
                  <c:v>İzmir Yüksek Tekn. Enst.</c:v>
                </c:pt>
                <c:pt idx="6">
                  <c:v>Abant İzzet Baysal Üniv.</c:v>
                </c:pt>
                <c:pt idx="7">
                  <c:v>Sabancı Üniv.</c:v>
                </c:pt>
                <c:pt idx="8">
                  <c:v>Bilkent Üniv.</c:v>
                </c:pt>
                <c:pt idx="9">
                  <c:v>Anadolu Üniv.</c:v>
                </c:pt>
                <c:pt idx="10">
                  <c:v>Harp Akademisi</c:v>
                </c:pt>
                <c:pt idx="11">
                  <c:v>Düzce Üniv.</c:v>
                </c:pt>
                <c:pt idx="12">
                  <c:v>İstanbul Teknik Üniv.</c:v>
                </c:pt>
                <c:pt idx="13">
                  <c:v>Gülhane Askeri Tıp Akademisi</c:v>
                </c:pt>
                <c:pt idx="14">
                  <c:v>Doğu Akdeniz Üniv.</c:v>
                </c:pt>
                <c:pt idx="15">
                  <c:v>Niğde Üniv. </c:v>
                </c:pt>
                <c:pt idx="16">
                  <c:v>Kadir Has Üniv.</c:v>
                </c:pt>
                <c:pt idx="17">
                  <c:v>Mehmet Akif Ersoy Üniv.</c:v>
                </c:pt>
                <c:pt idx="18">
                  <c:v>Galatasaray Üniv. </c:v>
                </c:pt>
                <c:pt idx="19">
                  <c:v>İstanbul Bilgi Üniv.</c:v>
                </c:pt>
              </c:strCache>
            </c:strRef>
          </c:cat>
          <c:val>
            <c:numRef>
              <c:f>Sheet1!$K$4:$K$23</c:f>
              <c:numCache>
                <c:formatCode>0.00</c:formatCode>
                <c:ptCount val="20"/>
                <c:pt idx="0">
                  <c:v>7.4247250663632833</c:v>
                </c:pt>
                <c:pt idx="1">
                  <c:v>3.0911889188149289</c:v>
                </c:pt>
                <c:pt idx="2">
                  <c:v>1.2769156159068866</c:v>
                </c:pt>
                <c:pt idx="3">
                  <c:v>1.5595891623871079</c:v>
                </c:pt>
                <c:pt idx="4">
                  <c:v>1.4406826531821575</c:v>
                </c:pt>
                <c:pt idx="5">
                  <c:v>1.4455010972933398</c:v>
                </c:pt>
                <c:pt idx="6">
                  <c:v>0.26535439722902843</c:v>
                </c:pt>
                <c:pt idx="7">
                  <c:v>0.95802728226652778</c:v>
                </c:pt>
                <c:pt idx="8">
                  <c:v>1.3398294762484775E-2</c:v>
                </c:pt>
                <c:pt idx="9">
                  <c:v>0.66187086677772822</c:v>
                </c:pt>
                <c:pt idx="10">
                  <c:v>0.45250000000000001</c:v>
                </c:pt>
                <c:pt idx="11">
                  <c:v>0.49216589861751181</c:v>
                </c:pt>
                <c:pt idx="12">
                  <c:v>0.72812277244329016</c:v>
                </c:pt>
                <c:pt idx="13">
                  <c:v>2.8813838550247115</c:v>
                </c:pt>
                <c:pt idx="14">
                  <c:v>0.33592975499221173</c:v>
                </c:pt>
                <c:pt idx="15">
                  <c:v>0.16998112933662371</c:v>
                </c:pt>
                <c:pt idx="16">
                  <c:v>0.15964954976880041</c:v>
                </c:pt>
                <c:pt idx="17">
                  <c:v>0.2976939203354298</c:v>
                </c:pt>
                <c:pt idx="18">
                  <c:v>0.57733750434480369</c:v>
                </c:pt>
                <c:pt idx="19">
                  <c:v>0.74274216728945164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Sheet1!$C$4:$C$23</c:f>
              <c:strCache>
                <c:ptCount val="20"/>
                <c:pt idx="0">
                  <c:v>Yaşar Üniv.</c:v>
                </c:pt>
                <c:pt idx="1">
                  <c:v>Gebze Yüksek Tekn. Enst.</c:v>
                </c:pt>
                <c:pt idx="2">
                  <c:v>Koç Üniv.</c:v>
                </c:pt>
                <c:pt idx="3">
                  <c:v>Boğaziçi Üniv.</c:v>
                </c:pt>
                <c:pt idx="4">
                  <c:v>Orta Doğu Teknik Üniv.</c:v>
                </c:pt>
                <c:pt idx="5">
                  <c:v>İzmir Yüksek Tekn. Enst.</c:v>
                </c:pt>
                <c:pt idx="6">
                  <c:v>Abant İzzet Baysal Üniv.</c:v>
                </c:pt>
                <c:pt idx="7">
                  <c:v>Sabancı Üniv.</c:v>
                </c:pt>
                <c:pt idx="8">
                  <c:v>Bilkent Üniv.</c:v>
                </c:pt>
                <c:pt idx="9">
                  <c:v>Anadolu Üniv.</c:v>
                </c:pt>
                <c:pt idx="10">
                  <c:v>Harp Akademisi</c:v>
                </c:pt>
                <c:pt idx="11">
                  <c:v>Düzce Üniv.</c:v>
                </c:pt>
                <c:pt idx="12">
                  <c:v>İstanbul Teknik Üniv.</c:v>
                </c:pt>
                <c:pt idx="13">
                  <c:v>Gülhane Askeri Tıp Akademisi</c:v>
                </c:pt>
                <c:pt idx="14">
                  <c:v>Doğu Akdeniz Üniv.</c:v>
                </c:pt>
                <c:pt idx="15">
                  <c:v>Niğde Üniv. </c:v>
                </c:pt>
                <c:pt idx="16">
                  <c:v>Kadir Has Üniv.</c:v>
                </c:pt>
                <c:pt idx="17">
                  <c:v>Mehmet Akif Ersoy Üniv.</c:v>
                </c:pt>
                <c:pt idx="18">
                  <c:v>Galatasaray Üniv. </c:v>
                </c:pt>
                <c:pt idx="19">
                  <c:v>İstanbul Bilgi Üniv.</c:v>
                </c:pt>
              </c:strCache>
            </c:strRef>
          </c:cat>
          <c:val>
            <c:numRef>
              <c:f>Sheet1!$L$4:$L$23</c:f>
              <c:numCache>
                <c:formatCode>0.00</c:formatCode>
                <c:ptCount val="20"/>
                <c:pt idx="0">
                  <c:v>4.3184695051783724</c:v>
                </c:pt>
                <c:pt idx="1">
                  <c:v>3.9392726059392662</c:v>
                </c:pt>
                <c:pt idx="2">
                  <c:v>1.4748628884826318</c:v>
                </c:pt>
                <c:pt idx="3">
                  <c:v>1.3930838623454729</c:v>
                </c:pt>
                <c:pt idx="4">
                  <c:v>1.3006315789473684</c:v>
                </c:pt>
                <c:pt idx="5">
                  <c:v>1.2220717670954619</c:v>
                </c:pt>
                <c:pt idx="6">
                  <c:v>1.1510894724239764</c:v>
                </c:pt>
                <c:pt idx="7">
                  <c:v>1.0279057859703018</c:v>
                </c:pt>
                <c:pt idx="8">
                  <c:v>0.97123873668881588</c:v>
                </c:pt>
                <c:pt idx="9">
                  <c:v>0.89049255441008013</c:v>
                </c:pt>
                <c:pt idx="10">
                  <c:v>0.82738095238095233</c:v>
                </c:pt>
                <c:pt idx="11">
                  <c:v>0.70200333889816369</c:v>
                </c:pt>
                <c:pt idx="12">
                  <c:v>0.66145873027970536</c:v>
                </c:pt>
                <c:pt idx="13">
                  <c:v>0.65907241659886306</c:v>
                </c:pt>
                <c:pt idx="14">
                  <c:v>0.60562613430127132</c:v>
                </c:pt>
                <c:pt idx="15">
                  <c:v>0.59630060794205053</c:v>
                </c:pt>
                <c:pt idx="16">
                  <c:v>0.58363592350520455</c:v>
                </c:pt>
                <c:pt idx="17">
                  <c:v>0.57250242483026048</c:v>
                </c:pt>
                <c:pt idx="18">
                  <c:v>0.5704225352112664</c:v>
                </c:pt>
                <c:pt idx="19">
                  <c:v>0.54047575142909865</c:v>
                </c:pt>
              </c:numCache>
            </c:numRef>
          </c:val>
        </c:ser>
        <c:gapWidth val="75"/>
        <c:overlap val="-25"/>
        <c:axId val="63025152"/>
        <c:axId val="63026688"/>
      </c:barChart>
      <c:catAx>
        <c:axId val="63025152"/>
        <c:scaling>
          <c:orientation val="minMax"/>
        </c:scaling>
        <c:axPos val="b"/>
        <c:majorTickMark val="none"/>
        <c:tickLblPos val="nextTo"/>
        <c:crossAx val="63026688"/>
        <c:crosses val="autoZero"/>
        <c:auto val="1"/>
        <c:lblAlgn val="ctr"/>
        <c:lblOffset val="100"/>
      </c:catAx>
      <c:valAx>
        <c:axId val="63026688"/>
        <c:scaling>
          <c:orientation val="minMax"/>
          <c:max val="10"/>
          <c:min val="0"/>
        </c:scaling>
        <c:axPos val="l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63025152"/>
        <c:crosses val="autoZero"/>
        <c:crossBetween val="between"/>
        <c:majorUnit val="1"/>
        <c:minorUnit val="1"/>
      </c:valAx>
    </c:plotArea>
    <c:legend>
      <c:legendPos val="b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r-TR"/>
              <a:t>EbscoHost En Fazla Kullanan 20 Üniversite</a:t>
            </a:r>
            <a:r>
              <a:rPr lang="tr-TR" baseline="0"/>
              <a:t> </a:t>
            </a:r>
          </a:p>
          <a:p>
            <a:pPr>
              <a:defRPr/>
            </a:pPr>
            <a:r>
              <a:rPr lang="tr-TR" baseline="0"/>
              <a:t>(FTE Başına)</a:t>
            </a:r>
            <a:endParaRPr lang="tr-TR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2008</c:v>
          </c:tx>
          <c:cat>
            <c:strRef>
              <c:f>Sheet1!$C$4:$C$23</c:f>
              <c:strCache>
                <c:ptCount val="20"/>
                <c:pt idx="0">
                  <c:v>İzmir Yüksek Tekn. Enst.</c:v>
                </c:pt>
                <c:pt idx="1">
                  <c:v>Koç Üniv.</c:v>
                </c:pt>
                <c:pt idx="2">
                  <c:v>İstanbul Teknik Üniv.</c:v>
                </c:pt>
                <c:pt idx="3">
                  <c:v>İzmir Ekonomi Üniv. </c:v>
                </c:pt>
                <c:pt idx="4">
                  <c:v>Sabancı Üniv.</c:v>
                </c:pt>
                <c:pt idx="5">
                  <c:v>Namık Kemal Üniv.</c:v>
                </c:pt>
                <c:pt idx="6">
                  <c:v>Bahçeşehir Üniv. </c:v>
                </c:pt>
                <c:pt idx="7">
                  <c:v>Anadolu Üniv.</c:v>
                </c:pt>
                <c:pt idx="8">
                  <c:v>Dokuz Eylül Üniv.</c:v>
                </c:pt>
                <c:pt idx="9">
                  <c:v>Orta Doğu Teknik Üniv.</c:v>
                </c:pt>
                <c:pt idx="10">
                  <c:v>Fatih Üniv. </c:v>
                </c:pt>
                <c:pt idx="11">
                  <c:v>Galatasaray Üniv. </c:v>
                </c:pt>
                <c:pt idx="12">
                  <c:v>Gebze Yüksek Tekn. Enst.</c:v>
                </c:pt>
                <c:pt idx="13">
                  <c:v>Akdeniz Üniv. </c:v>
                </c:pt>
                <c:pt idx="14">
                  <c:v>Eskişehir Osmangazi Üniv.</c:v>
                </c:pt>
                <c:pt idx="15">
                  <c:v>Süleyman Demirel Üniv.</c:v>
                </c:pt>
                <c:pt idx="16">
                  <c:v>Doğu Akdeniz Üniv.</c:v>
                </c:pt>
                <c:pt idx="17">
                  <c:v>Boğaziçi Üniv.</c:v>
                </c:pt>
                <c:pt idx="18">
                  <c:v>Trakya Üniv.</c:v>
                </c:pt>
                <c:pt idx="19">
                  <c:v>Mustafa Kemal Üniv.</c:v>
                </c:pt>
              </c:strCache>
            </c:strRef>
          </c:cat>
          <c:val>
            <c:numRef>
              <c:f>Sheet1!$D$4:$D$23</c:f>
              <c:numCache>
                <c:formatCode>0.00</c:formatCode>
                <c:ptCount val="20"/>
                <c:pt idx="0">
                  <c:v>11.475739196360895</c:v>
                </c:pt>
                <c:pt idx="1">
                  <c:v>95.830953595104532</c:v>
                </c:pt>
                <c:pt idx="2">
                  <c:v>42.464638122147356</c:v>
                </c:pt>
                <c:pt idx="3">
                  <c:v>17.096341905106829</c:v>
                </c:pt>
                <c:pt idx="4">
                  <c:v>20.136765888978278</c:v>
                </c:pt>
                <c:pt idx="5">
                  <c:v>8.2280903176425571E-2</c:v>
                </c:pt>
                <c:pt idx="6">
                  <c:v>1.4401993355481708</c:v>
                </c:pt>
                <c:pt idx="7">
                  <c:v>21.916495442811232</c:v>
                </c:pt>
                <c:pt idx="8">
                  <c:v>0.53931127616475361</c:v>
                </c:pt>
                <c:pt idx="9">
                  <c:v>14.909559587562972</c:v>
                </c:pt>
                <c:pt idx="10">
                  <c:v>1.9576736165543178</c:v>
                </c:pt>
                <c:pt idx="11">
                  <c:v>8.6758183738120387</c:v>
                </c:pt>
                <c:pt idx="12">
                  <c:v>2.6228765571913977</c:v>
                </c:pt>
                <c:pt idx="13">
                  <c:v>10.458407379199476</c:v>
                </c:pt>
                <c:pt idx="14">
                  <c:v>9.7899711210291223</c:v>
                </c:pt>
                <c:pt idx="15">
                  <c:v>7.3203372536383648</c:v>
                </c:pt>
                <c:pt idx="16">
                  <c:v>0.38755133833734651</c:v>
                </c:pt>
                <c:pt idx="17">
                  <c:v>1.9790028591851323</c:v>
                </c:pt>
                <c:pt idx="18">
                  <c:v>0.12868507253158618</c:v>
                </c:pt>
                <c:pt idx="19">
                  <c:v>1.7556941086652238</c:v>
                </c:pt>
              </c:numCache>
            </c:numRef>
          </c:val>
        </c:ser>
        <c:ser>
          <c:idx val="1"/>
          <c:order val="1"/>
          <c:tx>
            <c:v>2009</c:v>
          </c:tx>
          <c:cat>
            <c:strRef>
              <c:f>Sheet1!$C$4:$C$23</c:f>
              <c:strCache>
                <c:ptCount val="20"/>
                <c:pt idx="0">
                  <c:v>İzmir Yüksek Tekn. Enst.</c:v>
                </c:pt>
                <c:pt idx="1">
                  <c:v>Koç Üniv.</c:v>
                </c:pt>
                <c:pt idx="2">
                  <c:v>İstanbul Teknik Üniv.</c:v>
                </c:pt>
                <c:pt idx="3">
                  <c:v>İzmir Ekonomi Üniv. </c:v>
                </c:pt>
                <c:pt idx="4">
                  <c:v>Sabancı Üniv.</c:v>
                </c:pt>
                <c:pt idx="5">
                  <c:v>Namık Kemal Üniv.</c:v>
                </c:pt>
                <c:pt idx="6">
                  <c:v>Bahçeşehir Üniv. </c:v>
                </c:pt>
                <c:pt idx="7">
                  <c:v>Anadolu Üniv.</c:v>
                </c:pt>
                <c:pt idx="8">
                  <c:v>Dokuz Eylül Üniv.</c:v>
                </c:pt>
                <c:pt idx="9">
                  <c:v>Orta Doğu Teknik Üniv.</c:v>
                </c:pt>
                <c:pt idx="10">
                  <c:v>Fatih Üniv. </c:v>
                </c:pt>
                <c:pt idx="11">
                  <c:v>Galatasaray Üniv. </c:v>
                </c:pt>
                <c:pt idx="12">
                  <c:v>Gebze Yüksek Tekn. Enst.</c:v>
                </c:pt>
                <c:pt idx="13">
                  <c:v>Akdeniz Üniv. </c:v>
                </c:pt>
                <c:pt idx="14">
                  <c:v>Eskişehir Osmangazi Üniv.</c:v>
                </c:pt>
                <c:pt idx="15">
                  <c:v>Süleyman Demirel Üniv.</c:v>
                </c:pt>
                <c:pt idx="16">
                  <c:v>Doğu Akdeniz Üniv.</c:v>
                </c:pt>
                <c:pt idx="17">
                  <c:v>Boğaziçi Üniv.</c:v>
                </c:pt>
                <c:pt idx="18">
                  <c:v>Trakya Üniv.</c:v>
                </c:pt>
                <c:pt idx="19">
                  <c:v>Mustafa Kemal Üniv.</c:v>
                </c:pt>
              </c:strCache>
            </c:strRef>
          </c:cat>
          <c:val>
            <c:numRef>
              <c:f>Sheet1!$E$4:$E$23</c:f>
              <c:numCache>
                <c:formatCode>0.00</c:formatCode>
                <c:ptCount val="20"/>
                <c:pt idx="0">
                  <c:v>97.719824433065213</c:v>
                </c:pt>
                <c:pt idx="1">
                  <c:v>68.312075654704159</c:v>
                </c:pt>
                <c:pt idx="2">
                  <c:v>44.363495324751561</c:v>
                </c:pt>
                <c:pt idx="3">
                  <c:v>25.049286640726287</c:v>
                </c:pt>
                <c:pt idx="4">
                  <c:v>12.865949632738745</c:v>
                </c:pt>
                <c:pt idx="5">
                  <c:v>7.8775008775008697</c:v>
                </c:pt>
                <c:pt idx="6">
                  <c:v>17.992007104795729</c:v>
                </c:pt>
                <c:pt idx="7">
                  <c:v>16.881871876419808</c:v>
                </c:pt>
                <c:pt idx="8">
                  <c:v>7.7510672872999704</c:v>
                </c:pt>
                <c:pt idx="9">
                  <c:v>14.089716746335871</c:v>
                </c:pt>
                <c:pt idx="10">
                  <c:v>6.58578967692109</c:v>
                </c:pt>
                <c:pt idx="11">
                  <c:v>11.777546054918334</c:v>
                </c:pt>
                <c:pt idx="12">
                  <c:v>8.6460176991150437</c:v>
                </c:pt>
                <c:pt idx="13">
                  <c:v>9.5980645161290479</c:v>
                </c:pt>
                <c:pt idx="14">
                  <c:v>6.2817648172694565</c:v>
                </c:pt>
                <c:pt idx="15">
                  <c:v>7.0092982711027174</c:v>
                </c:pt>
                <c:pt idx="16">
                  <c:v>2.5761223622716352</c:v>
                </c:pt>
                <c:pt idx="17">
                  <c:v>7.8695767664246485</c:v>
                </c:pt>
                <c:pt idx="18">
                  <c:v>3.1866331484049977</c:v>
                </c:pt>
                <c:pt idx="19">
                  <c:v>2.9400093370681577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Sheet1!$C$4:$C$23</c:f>
              <c:strCache>
                <c:ptCount val="20"/>
                <c:pt idx="0">
                  <c:v>İzmir Yüksek Tekn. Enst.</c:v>
                </c:pt>
                <c:pt idx="1">
                  <c:v>Koç Üniv.</c:v>
                </c:pt>
                <c:pt idx="2">
                  <c:v>İstanbul Teknik Üniv.</c:v>
                </c:pt>
                <c:pt idx="3">
                  <c:v>İzmir Ekonomi Üniv. </c:v>
                </c:pt>
                <c:pt idx="4">
                  <c:v>Sabancı Üniv.</c:v>
                </c:pt>
                <c:pt idx="5">
                  <c:v>Namık Kemal Üniv.</c:v>
                </c:pt>
                <c:pt idx="6">
                  <c:v>Bahçeşehir Üniv. </c:v>
                </c:pt>
                <c:pt idx="7">
                  <c:v>Anadolu Üniv.</c:v>
                </c:pt>
                <c:pt idx="8">
                  <c:v>Dokuz Eylül Üniv.</c:v>
                </c:pt>
                <c:pt idx="9">
                  <c:v>Orta Doğu Teknik Üniv.</c:v>
                </c:pt>
                <c:pt idx="10">
                  <c:v>Fatih Üniv. </c:v>
                </c:pt>
                <c:pt idx="11">
                  <c:v>Galatasaray Üniv. </c:v>
                </c:pt>
                <c:pt idx="12">
                  <c:v>Gebze Yüksek Tekn. Enst.</c:v>
                </c:pt>
                <c:pt idx="13">
                  <c:v>Akdeniz Üniv. </c:v>
                </c:pt>
                <c:pt idx="14">
                  <c:v>Eskişehir Osmangazi Üniv.</c:v>
                </c:pt>
                <c:pt idx="15">
                  <c:v>Süleyman Demirel Üniv.</c:v>
                </c:pt>
                <c:pt idx="16">
                  <c:v>Doğu Akdeniz Üniv.</c:v>
                </c:pt>
                <c:pt idx="17">
                  <c:v>Boğaziçi Üniv.</c:v>
                </c:pt>
                <c:pt idx="18">
                  <c:v>Trakya Üniv.</c:v>
                </c:pt>
                <c:pt idx="19">
                  <c:v>Mustafa Kemal Üniv.</c:v>
                </c:pt>
              </c:strCache>
            </c:strRef>
          </c:cat>
          <c:val>
            <c:numRef>
              <c:f>Sheet1!$F$4:$F$23</c:f>
              <c:numCache>
                <c:formatCode>0.00</c:formatCode>
                <c:ptCount val="20"/>
                <c:pt idx="0">
                  <c:v>204.65335138794853</c:v>
                </c:pt>
                <c:pt idx="1">
                  <c:v>76.151051188299789</c:v>
                </c:pt>
                <c:pt idx="2">
                  <c:v>44.956748723420446</c:v>
                </c:pt>
                <c:pt idx="3">
                  <c:v>33.770734032411887</c:v>
                </c:pt>
                <c:pt idx="4">
                  <c:v>30.583973374295926</c:v>
                </c:pt>
                <c:pt idx="5">
                  <c:v>19.749863908546544</c:v>
                </c:pt>
                <c:pt idx="6">
                  <c:v>19.62822032984803</c:v>
                </c:pt>
                <c:pt idx="7">
                  <c:v>18.414616265750286</c:v>
                </c:pt>
                <c:pt idx="8">
                  <c:v>12.994480607875667</c:v>
                </c:pt>
                <c:pt idx="9">
                  <c:v>12.993894736842106</c:v>
                </c:pt>
                <c:pt idx="10">
                  <c:v>12.699183250891521</c:v>
                </c:pt>
                <c:pt idx="11">
                  <c:v>12.160440906307427</c:v>
                </c:pt>
                <c:pt idx="12">
                  <c:v>10.177844511177852</c:v>
                </c:pt>
                <c:pt idx="13">
                  <c:v>9.9070060131450326</c:v>
                </c:pt>
                <c:pt idx="14">
                  <c:v>8.4341379310344831</c:v>
                </c:pt>
                <c:pt idx="15">
                  <c:v>7.7804808125486344</c:v>
                </c:pt>
                <c:pt idx="16">
                  <c:v>7.5299455535390116</c:v>
                </c:pt>
                <c:pt idx="17">
                  <c:v>7.4953224189776213</c:v>
                </c:pt>
                <c:pt idx="18">
                  <c:v>7.1764157037249694</c:v>
                </c:pt>
                <c:pt idx="19">
                  <c:v>6.4116471880931138</c:v>
                </c:pt>
              </c:numCache>
            </c:numRef>
          </c:val>
        </c:ser>
        <c:gapWidth val="75"/>
        <c:overlap val="-25"/>
        <c:axId val="63073664"/>
        <c:axId val="63100032"/>
      </c:barChart>
      <c:catAx>
        <c:axId val="63073664"/>
        <c:scaling>
          <c:orientation val="minMax"/>
        </c:scaling>
        <c:axPos val="b"/>
        <c:majorTickMark val="none"/>
        <c:tickLblPos val="nextTo"/>
        <c:crossAx val="63100032"/>
        <c:crosses val="autoZero"/>
        <c:auto val="1"/>
        <c:lblAlgn val="ctr"/>
        <c:lblOffset val="100"/>
      </c:catAx>
      <c:valAx>
        <c:axId val="63100032"/>
        <c:scaling>
          <c:orientation val="minMax"/>
          <c:max val="250"/>
        </c:scaling>
        <c:axPos val="l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6307366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lang="en-US"/>
            </a:pPr>
            <a:r>
              <a:rPr lang="tr-TR" sz="1000"/>
              <a:t>EN ÇOK YAYIN ÜRETEN İLK 10 KURUM</a:t>
            </a:r>
          </a:p>
          <a:p>
            <a:pPr>
              <a:defRPr lang="en-US"/>
            </a:pPr>
            <a:r>
              <a:rPr lang="tr-TR" sz="1000"/>
              <a:t>1981-2010</a:t>
            </a:r>
            <a:endParaRPr lang="en-US" sz="1000"/>
          </a:p>
        </c:rich>
      </c:tx>
      <c:layout/>
    </c:title>
    <c:plotArea>
      <c:layout>
        <c:manualLayout>
          <c:layoutTarget val="inner"/>
          <c:xMode val="edge"/>
          <c:yMode val="edge"/>
          <c:x val="7.821856373190457E-2"/>
          <c:y val="0.13488642328799821"/>
          <c:w val="0.90446459058544759"/>
          <c:h val="0.64481484132665234"/>
        </c:manualLayout>
      </c:layout>
      <c:lineChart>
        <c:grouping val="stacked"/>
        <c:ser>
          <c:idx val="0"/>
          <c:order val="0"/>
          <c:tx>
            <c:strRef>
              <c:f>Sayfa1!$C$1</c:f>
              <c:strCache>
                <c:ptCount val="1"/>
                <c:pt idx="0">
                  <c:v>Yayın Sayısı</c:v>
                </c:pt>
              </c:strCache>
            </c:strRef>
          </c:tx>
          <c:dLbls>
            <c:dLbl>
              <c:idx val="0"/>
              <c:layout>
                <c:manualLayout>
                  <c:x val="-4.1577060462540056E-3"/>
                  <c:y val="-2.42424242424242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tr-TR"/>
                      <a:t>.</a:t>
                    </a:r>
                    <a:r>
                      <a:rPr lang="en-US"/>
                      <a:t>577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r>
                      <a:rPr lang="tr-TR"/>
                      <a:t>.</a:t>
                    </a:r>
                    <a:r>
                      <a:rPr lang="en-US"/>
                      <a:t>032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tr-TR"/>
                      <a:t>.</a:t>
                    </a:r>
                    <a:r>
                      <a:rPr lang="en-US"/>
                      <a:t>571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1.21212121212120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r>
                      <a:rPr lang="tr-TR"/>
                      <a:t>.</a:t>
                    </a:r>
                    <a:r>
                      <a:rPr lang="en-US"/>
                      <a:t>897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6.8602149763190776E-2"/>
                  <c:y val="3.9393939393939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tr-TR"/>
                      <a:t>.</a:t>
                    </a:r>
                    <a:r>
                      <a:rPr lang="en-US"/>
                      <a:t>907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3.9498207439412895E-2"/>
                  <c:y val="4.24242424242423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tr-TR"/>
                      <a:t>.</a:t>
                    </a:r>
                    <a:r>
                      <a:rPr lang="en-US"/>
                      <a:t>751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3.5340501393158787E-2"/>
                  <c:y val="-4.24242424242423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tr-TR"/>
                      <a:t>.</a:t>
                    </a:r>
                    <a:r>
                      <a:rPr lang="en-US"/>
                      <a:t>700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4.3655913485666865E-2"/>
                  <c:y val="4.24242424242424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tr-TR"/>
                      <a:t>.</a:t>
                    </a:r>
                    <a:r>
                      <a:rPr lang="en-US"/>
                      <a:t>159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-4.1577224151754313E-2"/>
                  <c:y val="3.9393939393939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tr-TR"/>
                      <a:t>.</a:t>
                    </a:r>
                    <a:r>
                      <a:rPr lang="en-US"/>
                      <a:t>678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3.9498207439412895E-2"/>
                  <c:y val="3.63636363636363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tr-TR"/>
                      <a:t>.</a:t>
                    </a:r>
                    <a:r>
                      <a:rPr lang="en-US"/>
                      <a:t>048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Sayfa1!$B$2:$B$11</c:f>
              <c:strCache>
                <c:ptCount val="10"/>
                <c:pt idx="0">
                  <c:v>HACETTEPE ÜNİV.</c:v>
                </c:pt>
                <c:pt idx="1">
                  <c:v>İSTANBUL ÜNİV.</c:v>
                </c:pt>
                <c:pt idx="2">
                  <c:v>ANKARA ÜNİV.</c:v>
                </c:pt>
                <c:pt idx="3">
                  <c:v>ODTÜ</c:v>
                </c:pt>
                <c:pt idx="4">
                  <c:v>EGE ÜNİV.</c:v>
                </c:pt>
                <c:pt idx="5">
                  <c:v>GAZİ ÜNİV.</c:v>
                </c:pt>
                <c:pt idx="6">
                  <c:v>İTÜ</c:v>
                </c:pt>
                <c:pt idx="7">
                  <c:v>DOKUZ EYLÜL ÜNİV.</c:v>
                </c:pt>
                <c:pt idx="8">
                  <c:v>ATATÜRK ÜNİV.</c:v>
                </c:pt>
                <c:pt idx="9">
                  <c:v>MARMARA ÜNİV.</c:v>
                </c:pt>
              </c:strCache>
            </c:strRef>
          </c:cat>
          <c:val>
            <c:numRef>
              <c:f>Sayfa1!$C$2:$C$11</c:f>
              <c:numCache>
                <c:formatCode>General</c:formatCode>
                <c:ptCount val="10"/>
                <c:pt idx="0">
                  <c:v>20577</c:v>
                </c:pt>
                <c:pt idx="1">
                  <c:v>18032</c:v>
                </c:pt>
                <c:pt idx="2">
                  <c:v>14571</c:v>
                </c:pt>
                <c:pt idx="3">
                  <c:v>12897</c:v>
                </c:pt>
                <c:pt idx="4">
                  <c:v>10907</c:v>
                </c:pt>
                <c:pt idx="5">
                  <c:v>10751</c:v>
                </c:pt>
                <c:pt idx="6">
                  <c:v>10700</c:v>
                </c:pt>
                <c:pt idx="7">
                  <c:v>7159</c:v>
                </c:pt>
                <c:pt idx="8">
                  <c:v>6678</c:v>
                </c:pt>
                <c:pt idx="9">
                  <c:v>6048</c:v>
                </c:pt>
              </c:numCache>
            </c:numRef>
          </c:val>
        </c:ser>
        <c:dLbls>
          <c:showVal val="1"/>
        </c:dLbls>
        <c:marker val="1"/>
        <c:axId val="65427328"/>
        <c:axId val="65428864"/>
      </c:lineChart>
      <c:catAx>
        <c:axId val="65427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800"/>
            </a:pPr>
            <a:endParaRPr lang="en-US"/>
          </a:p>
        </c:txPr>
        <c:crossAx val="65428864"/>
        <c:crosses val="autoZero"/>
        <c:auto val="1"/>
        <c:lblAlgn val="ctr"/>
        <c:lblOffset val="100"/>
      </c:catAx>
      <c:valAx>
        <c:axId val="65428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 sz="800"/>
            </a:pPr>
            <a:endParaRPr lang="en-US"/>
          </a:p>
        </c:txPr>
        <c:crossAx val="65427328"/>
        <c:crosses val="autoZero"/>
        <c:crossBetween val="between"/>
      </c:valAx>
      <c:spPr>
        <a:solidFill>
          <a:srgbClr val="EEECE1">
            <a:lumMod val="90000"/>
          </a:srgbClr>
        </a:solidFill>
      </c:spPr>
    </c:plotArea>
    <c:legend>
      <c:legendPos val="r"/>
      <c:layout>
        <c:manualLayout>
          <c:xMode val="edge"/>
          <c:yMode val="edge"/>
          <c:x val="0.83905458538656852"/>
          <c:y val="0.17233738964447673"/>
          <c:w val="0.14828458613964851"/>
          <c:h val="4.7476735862562632E-2"/>
        </c:manualLayout>
      </c:layout>
      <c:txPr>
        <a:bodyPr/>
        <a:lstStyle/>
        <a:p>
          <a:pPr>
            <a:defRPr lang="en-US" sz="1000"/>
          </a:pPr>
          <a:endParaRPr lang="en-US"/>
        </a:p>
      </c:txPr>
    </c:legend>
    <c:plotVisOnly val="1"/>
  </c:chart>
  <c:spPr>
    <a:solidFill>
      <a:schemeClr val="bg2">
        <a:lumMod val="90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08574-A5AA-4D7A-A0EE-B9B810D039D2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E7C666-1B83-4BD2-B0A6-139094496BD2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tr-TR" sz="1100" b="1" dirty="0" smtClean="0"/>
            <a:t>TÜBİTAK ve Enstitüler</a:t>
          </a:r>
          <a:endParaRPr lang="tr-TR" sz="1100" b="1" dirty="0"/>
        </a:p>
      </dgm:t>
    </dgm:pt>
    <dgm:pt modelId="{FE7811E5-8B44-4C55-A9C4-8D6B7E5E31DA}" type="parTrans" cxnId="{F0E4707C-DAC8-4A26-BB79-736AACE4A211}">
      <dgm:prSet/>
      <dgm:spPr/>
      <dgm:t>
        <a:bodyPr/>
        <a:lstStyle/>
        <a:p>
          <a:endParaRPr lang="tr-TR"/>
        </a:p>
      </dgm:t>
    </dgm:pt>
    <dgm:pt modelId="{86D940B3-2B46-4C20-973C-8D2506C3FB52}" type="sibTrans" cxnId="{F0E4707C-DAC8-4A26-BB79-736AACE4A211}">
      <dgm:prSet/>
      <dgm:spPr/>
      <dgm:t>
        <a:bodyPr/>
        <a:lstStyle/>
        <a:p>
          <a:endParaRPr lang="tr-TR"/>
        </a:p>
      </dgm:t>
    </dgm:pt>
    <dgm:pt modelId="{EBC19916-237C-4511-BC53-C0BA78AEDFFD}">
      <dgm:prSet phldrT="[Text]" custT="1"/>
      <dgm:spPr/>
      <dgm:t>
        <a:bodyPr/>
        <a:lstStyle/>
        <a:p>
          <a:r>
            <a:rPr lang="tr-TR" sz="1000" dirty="0" err="1" smtClean="0"/>
            <a:t>Elsevier</a:t>
          </a:r>
          <a:r>
            <a:rPr lang="tr-TR" sz="1000" dirty="0" smtClean="0"/>
            <a:t> SD</a:t>
          </a:r>
        </a:p>
        <a:p>
          <a:r>
            <a:rPr lang="tr-TR" sz="1200" dirty="0" smtClean="0"/>
            <a:t>5</a:t>
          </a:r>
          <a:endParaRPr lang="tr-TR" sz="1200" dirty="0"/>
        </a:p>
      </dgm:t>
    </dgm:pt>
    <dgm:pt modelId="{C477A4BB-9186-4DA9-894C-87E017BC71A0}" type="parTrans" cxnId="{EACF9534-A647-430C-A39B-2580B8A14AB8}">
      <dgm:prSet/>
      <dgm:spPr/>
      <dgm:t>
        <a:bodyPr/>
        <a:lstStyle/>
        <a:p>
          <a:endParaRPr lang="tr-TR"/>
        </a:p>
      </dgm:t>
    </dgm:pt>
    <dgm:pt modelId="{F08609A5-9758-4EB7-9FF4-B592C793A061}" type="sibTrans" cxnId="{EACF9534-A647-430C-A39B-2580B8A14AB8}">
      <dgm:prSet/>
      <dgm:spPr/>
      <dgm:t>
        <a:bodyPr/>
        <a:lstStyle/>
        <a:p>
          <a:endParaRPr lang="tr-TR"/>
        </a:p>
      </dgm:t>
    </dgm:pt>
    <dgm:pt modelId="{A1D39957-1A06-40B3-94F4-42C7AAEC4772}">
      <dgm:prSet phldrT="[Text]" custT="1"/>
      <dgm:spPr/>
      <dgm:t>
        <a:bodyPr/>
        <a:lstStyle/>
        <a:p>
          <a:r>
            <a:rPr lang="tr-TR" sz="700" dirty="0" smtClean="0"/>
            <a:t>EBSCOHOST</a:t>
          </a:r>
        </a:p>
        <a:p>
          <a:r>
            <a:rPr lang="tr-TR" sz="1100" dirty="0" smtClean="0"/>
            <a:t>5</a:t>
          </a:r>
          <a:endParaRPr lang="tr-TR" sz="1100" dirty="0"/>
        </a:p>
      </dgm:t>
    </dgm:pt>
    <dgm:pt modelId="{DCF10983-5930-4836-87A7-EA5795F7EE57}" type="parTrans" cxnId="{6B594B72-6998-4D7B-AD17-24D703F8359E}">
      <dgm:prSet/>
      <dgm:spPr/>
      <dgm:t>
        <a:bodyPr/>
        <a:lstStyle/>
        <a:p>
          <a:endParaRPr lang="tr-TR"/>
        </a:p>
      </dgm:t>
    </dgm:pt>
    <dgm:pt modelId="{10A41D7D-E013-4C7E-96C3-5213EA068BF3}" type="sibTrans" cxnId="{6B594B72-6998-4D7B-AD17-24D703F8359E}">
      <dgm:prSet/>
      <dgm:spPr/>
      <dgm:t>
        <a:bodyPr/>
        <a:lstStyle/>
        <a:p>
          <a:endParaRPr lang="tr-TR"/>
        </a:p>
      </dgm:t>
    </dgm:pt>
    <dgm:pt modelId="{3CF69842-8EE5-47CE-9B83-EAB104EF2173}">
      <dgm:prSet phldrT="[Text]" custT="1"/>
      <dgm:spPr/>
      <dgm:t>
        <a:bodyPr/>
        <a:lstStyle/>
        <a:p>
          <a:r>
            <a:rPr lang="tr-TR" sz="1100" dirty="0" smtClean="0"/>
            <a:t>WOS</a:t>
          </a:r>
        </a:p>
        <a:p>
          <a:r>
            <a:rPr lang="tr-TR" sz="1100" dirty="0" smtClean="0"/>
            <a:t>9</a:t>
          </a:r>
          <a:endParaRPr lang="tr-TR" sz="1100" dirty="0"/>
        </a:p>
      </dgm:t>
    </dgm:pt>
    <dgm:pt modelId="{A44735FC-D66E-453A-8539-2D7CDC62F901}" type="sibTrans" cxnId="{2540A04D-D4C4-4D2E-8C07-1D58CEDC3089}">
      <dgm:prSet/>
      <dgm:spPr/>
      <dgm:t>
        <a:bodyPr/>
        <a:lstStyle/>
        <a:p>
          <a:endParaRPr lang="tr-TR"/>
        </a:p>
      </dgm:t>
    </dgm:pt>
    <dgm:pt modelId="{129A685C-2226-4B2F-A949-8854BE45DC0B}" type="parTrans" cxnId="{2540A04D-D4C4-4D2E-8C07-1D58CEDC3089}">
      <dgm:prSet/>
      <dgm:spPr/>
      <dgm:t>
        <a:bodyPr/>
        <a:lstStyle/>
        <a:p>
          <a:endParaRPr lang="tr-TR"/>
        </a:p>
      </dgm:t>
    </dgm:pt>
    <dgm:pt modelId="{B7A5B65D-AE1A-4B4B-8082-191F88BD2496}">
      <dgm:prSet phldrT="[Text]" custT="1"/>
      <dgm:spPr/>
      <dgm:t>
        <a:bodyPr/>
        <a:lstStyle/>
        <a:p>
          <a:r>
            <a:rPr lang="tr-TR" sz="1100" dirty="0" smtClean="0"/>
            <a:t>IEEE</a:t>
          </a:r>
        </a:p>
        <a:p>
          <a:r>
            <a:rPr lang="tr-TR" sz="1100" dirty="0" smtClean="0"/>
            <a:t>5</a:t>
          </a:r>
          <a:endParaRPr lang="tr-TR" sz="1100" dirty="0"/>
        </a:p>
      </dgm:t>
    </dgm:pt>
    <dgm:pt modelId="{1B13E43A-A549-42EC-BD6E-6A5908844E0B}" type="parTrans" cxnId="{7E4DB087-AE47-4DF8-980D-9B3035AA1135}">
      <dgm:prSet/>
      <dgm:spPr/>
      <dgm:t>
        <a:bodyPr/>
        <a:lstStyle/>
        <a:p>
          <a:endParaRPr lang="tr-TR"/>
        </a:p>
      </dgm:t>
    </dgm:pt>
    <dgm:pt modelId="{78BBB5D7-C795-43A0-904D-C10B29A96357}" type="sibTrans" cxnId="{7E4DB087-AE47-4DF8-980D-9B3035AA1135}">
      <dgm:prSet/>
      <dgm:spPr/>
      <dgm:t>
        <a:bodyPr/>
        <a:lstStyle/>
        <a:p>
          <a:endParaRPr lang="tr-TR"/>
        </a:p>
      </dgm:t>
    </dgm:pt>
    <dgm:pt modelId="{5F89256E-5831-4CAB-9025-26B8F1D91C5F}" type="pres">
      <dgm:prSet presAssocID="{2F408574-A5AA-4D7A-A0EE-B9B810D039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266A87-6CE6-4EBA-8AB4-854B3B479F60}" type="pres">
      <dgm:prSet presAssocID="{2F408574-A5AA-4D7A-A0EE-B9B810D039D2}" presName="radial" presStyleCnt="0">
        <dgm:presLayoutVars>
          <dgm:animLvl val="ctr"/>
        </dgm:presLayoutVars>
      </dgm:prSet>
      <dgm:spPr/>
    </dgm:pt>
    <dgm:pt modelId="{FD73B553-A74B-4A2F-A291-8D56081462C8}" type="pres">
      <dgm:prSet presAssocID="{B6E7C666-1B83-4BD2-B0A6-139094496BD2}" presName="centerShape" presStyleLbl="vennNode1" presStyleIdx="0" presStyleCnt="5"/>
      <dgm:spPr/>
      <dgm:t>
        <a:bodyPr/>
        <a:lstStyle/>
        <a:p>
          <a:endParaRPr lang="tr-TR"/>
        </a:p>
      </dgm:t>
    </dgm:pt>
    <dgm:pt modelId="{DDDA64CF-65E2-4AA7-9BAE-DFE678C68CC4}" type="pres">
      <dgm:prSet presAssocID="{EBC19916-237C-4511-BC53-C0BA78AEDFFD}" presName="node" presStyleLbl="vennNode1" presStyleIdx="1" presStyleCnt="5" custScaleX="151929" custScaleY="1336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80887A-B860-434C-9DBA-639B8AB684F2}" type="pres">
      <dgm:prSet presAssocID="{A1D39957-1A06-40B3-94F4-42C7AAEC4772}" presName="node" presStyleLbl="vennNode1" presStyleIdx="2" presStyleCnt="5" custScaleX="147104" custScaleY="155596" custRadScaleRad="1042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511BEC-93BB-4DF2-A75A-0DFD9445EC6E}" type="pres">
      <dgm:prSet presAssocID="{3CF69842-8EE5-47CE-9B83-EAB104EF2173}" presName="node" presStyleLbl="vennNode1" presStyleIdx="3" presStyleCnt="5" custScaleX="142519" custScaleY="1369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99148-C8B3-46DA-8EEA-80C750F3A4AC}" type="pres">
      <dgm:prSet presAssocID="{B7A5B65D-AE1A-4B4B-8082-191F88BD2496}" presName="node" presStyleLbl="vennNode1" presStyleIdx="4" presStyleCnt="5" custScaleX="150038" custScaleY="135333" custRadScaleRad="1088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E51E28-FA54-4BF5-A80A-4503289D2DBF}" type="presOf" srcId="{B7A5B65D-AE1A-4B4B-8082-191F88BD2496}" destId="{F6099148-C8B3-46DA-8EEA-80C750F3A4AC}" srcOrd="0" destOrd="0" presId="urn:microsoft.com/office/officeart/2005/8/layout/radial3"/>
    <dgm:cxn modelId="{6B594B72-6998-4D7B-AD17-24D703F8359E}" srcId="{B6E7C666-1B83-4BD2-B0A6-139094496BD2}" destId="{A1D39957-1A06-40B3-94F4-42C7AAEC4772}" srcOrd="1" destOrd="0" parTransId="{DCF10983-5930-4836-87A7-EA5795F7EE57}" sibTransId="{10A41D7D-E013-4C7E-96C3-5213EA068BF3}"/>
    <dgm:cxn modelId="{DA9C3B82-C4BD-4D35-8AA2-68D3DA77D647}" type="presOf" srcId="{3CF69842-8EE5-47CE-9B83-EAB104EF2173}" destId="{95511BEC-93BB-4DF2-A75A-0DFD9445EC6E}" srcOrd="0" destOrd="0" presId="urn:microsoft.com/office/officeart/2005/8/layout/radial3"/>
    <dgm:cxn modelId="{EACF9534-A647-430C-A39B-2580B8A14AB8}" srcId="{B6E7C666-1B83-4BD2-B0A6-139094496BD2}" destId="{EBC19916-237C-4511-BC53-C0BA78AEDFFD}" srcOrd="0" destOrd="0" parTransId="{C477A4BB-9186-4DA9-894C-87E017BC71A0}" sibTransId="{F08609A5-9758-4EB7-9FF4-B592C793A061}"/>
    <dgm:cxn modelId="{30DFAC50-79A0-4363-98B7-9E23F11338F5}" type="presOf" srcId="{A1D39957-1A06-40B3-94F4-42C7AAEC4772}" destId="{BE80887A-B860-434C-9DBA-639B8AB684F2}" srcOrd="0" destOrd="0" presId="urn:microsoft.com/office/officeart/2005/8/layout/radial3"/>
    <dgm:cxn modelId="{1690AD41-CC7F-4C9B-9D8D-FB2BB302CBE5}" type="presOf" srcId="{2F408574-A5AA-4D7A-A0EE-B9B810D039D2}" destId="{5F89256E-5831-4CAB-9025-26B8F1D91C5F}" srcOrd="0" destOrd="0" presId="urn:microsoft.com/office/officeart/2005/8/layout/radial3"/>
    <dgm:cxn modelId="{2540A04D-D4C4-4D2E-8C07-1D58CEDC3089}" srcId="{B6E7C666-1B83-4BD2-B0A6-139094496BD2}" destId="{3CF69842-8EE5-47CE-9B83-EAB104EF2173}" srcOrd="2" destOrd="0" parTransId="{129A685C-2226-4B2F-A949-8854BE45DC0B}" sibTransId="{A44735FC-D66E-453A-8539-2D7CDC62F901}"/>
    <dgm:cxn modelId="{7E4DB087-AE47-4DF8-980D-9B3035AA1135}" srcId="{B6E7C666-1B83-4BD2-B0A6-139094496BD2}" destId="{B7A5B65D-AE1A-4B4B-8082-191F88BD2496}" srcOrd="3" destOrd="0" parTransId="{1B13E43A-A549-42EC-BD6E-6A5908844E0B}" sibTransId="{78BBB5D7-C795-43A0-904D-C10B29A96357}"/>
    <dgm:cxn modelId="{370D0621-C77D-417C-8534-8A9B5D339729}" type="presOf" srcId="{EBC19916-237C-4511-BC53-C0BA78AEDFFD}" destId="{DDDA64CF-65E2-4AA7-9BAE-DFE678C68CC4}" srcOrd="0" destOrd="0" presId="urn:microsoft.com/office/officeart/2005/8/layout/radial3"/>
    <dgm:cxn modelId="{F0E4707C-DAC8-4A26-BB79-736AACE4A211}" srcId="{2F408574-A5AA-4D7A-A0EE-B9B810D039D2}" destId="{B6E7C666-1B83-4BD2-B0A6-139094496BD2}" srcOrd="0" destOrd="0" parTransId="{FE7811E5-8B44-4C55-A9C4-8D6B7E5E31DA}" sibTransId="{86D940B3-2B46-4C20-973C-8D2506C3FB52}"/>
    <dgm:cxn modelId="{A75BC1BB-AAA5-496C-8869-062648F2D4E6}" type="presOf" srcId="{B6E7C666-1B83-4BD2-B0A6-139094496BD2}" destId="{FD73B553-A74B-4A2F-A291-8D56081462C8}" srcOrd="0" destOrd="0" presId="urn:microsoft.com/office/officeart/2005/8/layout/radial3"/>
    <dgm:cxn modelId="{B8DE5BC3-A2D3-401E-8D3B-2BB0492C0FA4}" type="presParOf" srcId="{5F89256E-5831-4CAB-9025-26B8F1D91C5F}" destId="{56266A87-6CE6-4EBA-8AB4-854B3B479F60}" srcOrd="0" destOrd="0" presId="urn:microsoft.com/office/officeart/2005/8/layout/radial3"/>
    <dgm:cxn modelId="{1F6AB2AD-478F-4114-BBB8-55126AF64495}" type="presParOf" srcId="{56266A87-6CE6-4EBA-8AB4-854B3B479F60}" destId="{FD73B553-A74B-4A2F-A291-8D56081462C8}" srcOrd="0" destOrd="0" presId="urn:microsoft.com/office/officeart/2005/8/layout/radial3"/>
    <dgm:cxn modelId="{04BEDF30-39AB-48C7-80AD-9602D4612211}" type="presParOf" srcId="{56266A87-6CE6-4EBA-8AB4-854B3B479F60}" destId="{DDDA64CF-65E2-4AA7-9BAE-DFE678C68CC4}" srcOrd="1" destOrd="0" presId="urn:microsoft.com/office/officeart/2005/8/layout/radial3"/>
    <dgm:cxn modelId="{853383F3-4AC2-4027-9884-2F5FF0BDC0F9}" type="presParOf" srcId="{56266A87-6CE6-4EBA-8AB4-854B3B479F60}" destId="{BE80887A-B860-434C-9DBA-639B8AB684F2}" srcOrd="2" destOrd="0" presId="urn:microsoft.com/office/officeart/2005/8/layout/radial3"/>
    <dgm:cxn modelId="{62C323BA-452C-4F35-B67E-9966BFD55EA2}" type="presParOf" srcId="{56266A87-6CE6-4EBA-8AB4-854B3B479F60}" destId="{95511BEC-93BB-4DF2-A75A-0DFD9445EC6E}" srcOrd="3" destOrd="0" presId="urn:microsoft.com/office/officeart/2005/8/layout/radial3"/>
    <dgm:cxn modelId="{8B830C5B-0FED-4347-B186-ACC99CEF91CB}" type="presParOf" srcId="{56266A87-6CE6-4EBA-8AB4-854B3B479F60}" destId="{F6099148-C8B3-46DA-8EEA-80C750F3A4A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08574-A5AA-4D7A-A0EE-B9B810D039D2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E7C666-1B83-4BD2-B0A6-139094496BD2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tr-TR" sz="1200" b="1" dirty="0" smtClean="0"/>
            <a:t>SB EAH</a:t>
          </a:r>
          <a:endParaRPr lang="tr-TR" sz="1200" b="1" dirty="0"/>
        </a:p>
      </dgm:t>
    </dgm:pt>
    <dgm:pt modelId="{FE7811E5-8B44-4C55-A9C4-8D6B7E5E31DA}" type="parTrans" cxnId="{F0E4707C-DAC8-4A26-BB79-736AACE4A211}">
      <dgm:prSet/>
      <dgm:spPr/>
      <dgm:t>
        <a:bodyPr/>
        <a:lstStyle/>
        <a:p>
          <a:endParaRPr lang="tr-TR"/>
        </a:p>
      </dgm:t>
    </dgm:pt>
    <dgm:pt modelId="{86D940B3-2B46-4C20-973C-8D2506C3FB52}" type="sibTrans" cxnId="{F0E4707C-DAC8-4A26-BB79-736AACE4A211}">
      <dgm:prSet/>
      <dgm:spPr/>
      <dgm:t>
        <a:bodyPr/>
        <a:lstStyle/>
        <a:p>
          <a:endParaRPr lang="tr-TR"/>
        </a:p>
      </dgm:t>
    </dgm:pt>
    <dgm:pt modelId="{A1D39957-1A06-40B3-94F4-42C7AAEC4772}">
      <dgm:prSet phldrT="[Text]" custT="1"/>
      <dgm:spPr/>
      <dgm:t>
        <a:bodyPr/>
        <a:lstStyle/>
        <a:p>
          <a:r>
            <a:rPr lang="tr-TR" sz="1000" b="0" dirty="0" smtClean="0"/>
            <a:t>EBSCO</a:t>
          </a:r>
        </a:p>
        <a:p>
          <a:r>
            <a:rPr lang="tr-TR" sz="1000" b="0" dirty="0" smtClean="0"/>
            <a:t>HOST</a:t>
          </a:r>
        </a:p>
        <a:p>
          <a:r>
            <a:rPr lang="tr-TR" sz="1000" b="0" dirty="0" smtClean="0"/>
            <a:t>6</a:t>
          </a:r>
          <a:endParaRPr lang="tr-TR" sz="1000" b="0" dirty="0"/>
        </a:p>
      </dgm:t>
    </dgm:pt>
    <dgm:pt modelId="{DCF10983-5930-4836-87A7-EA5795F7EE57}" type="parTrans" cxnId="{6B594B72-6998-4D7B-AD17-24D703F8359E}">
      <dgm:prSet/>
      <dgm:spPr/>
      <dgm:t>
        <a:bodyPr/>
        <a:lstStyle/>
        <a:p>
          <a:endParaRPr lang="tr-TR"/>
        </a:p>
      </dgm:t>
    </dgm:pt>
    <dgm:pt modelId="{10A41D7D-E013-4C7E-96C3-5213EA068BF3}" type="sibTrans" cxnId="{6B594B72-6998-4D7B-AD17-24D703F8359E}">
      <dgm:prSet/>
      <dgm:spPr/>
      <dgm:t>
        <a:bodyPr/>
        <a:lstStyle/>
        <a:p>
          <a:endParaRPr lang="tr-TR"/>
        </a:p>
      </dgm:t>
    </dgm:pt>
    <dgm:pt modelId="{18772D7F-FDE7-4B06-924A-8A617F5CBCA7}">
      <dgm:prSet phldrT="[Text]" custT="1"/>
      <dgm:spPr/>
      <dgm:t>
        <a:bodyPr/>
        <a:lstStyle/>
        <a:p>
          <a:r>
            <a:rPr lang="tr-TR" sz="1000" b="0" dirty="0" smtClean="0"/>
            <a:t>MD </a:t>
          </a:r>
          <a:r>
            <a:rPr lang="tr-TR" sz="1000" b="0" dirty="0" err="1" smtClean="0"/>
            <a:t>Consult</a:t>
          </a:r>
          <a:endParaRPr lang="tr-TR" sz="1000" b="0" dirty="0" smtClean="0"/>
        </a:p>
        <a:p>
          <a:r>
            <a:rPr lang="tr-TR" sz="1000" b="0" dirty="0" smtClean="0"/>
            <a:t>16</a:t>
          </a:r>
          <a:endParaRPr lang="tr-TR" sz="1000" b="0" dirty="0"/>
        </a:p>
      </dgm:t>
    </dgm:pt>
    <dgm:pt modelId="{0316072E-54FE-4E2B-8A2E-EB97C6302D06}" type="parTrans" cxnId="{939D54C1-7E28-40C3-B1BF-BE3E7A7A1973}">
      <dgm:prSet/>
      <dgm:spPr/>
      <dgm:t>
        <a:bodyPr/>
        <a:lstStyle/>
        <a:p>
          <a:endParaRPr lang="tr-TR"/>
        </a:p>
      </dgm:t>
    </dgm:pt>
    <dgm:pt modelId="{C1A52EC6-3C5D-46F4-AD99-626938496D15}" type="sibTrans" cxnId="{939D54C1-7E28-40C3-B1BF-BE3E7A7A1973}">
      <dgm:prSet/>
      <dgm:spPr/>
      <dgm:t>
        <a:bodyPr/>
        <a:lstStyle/>
        <a:p>
          <a:endParaRPr lang="tr-TR"/>
        </a:p>
      </dgm:t>
    </dgm:pt>
    <dgm:pt modelId="{3CF69842-8EE5-47CE-9B83-EAB104EF2173}">
      <dgm:prSet phldrT="[Text]"/>
      <dgm:spPr/>
      <dgm:t>
        <a:bodyPr/>
        <a:lstStyle/>
        <a:p>
          <a:r>
            <a:rPr lang="tr-TR" dirty="0" err="1" smtClean="0"/>
            <a:t>Cochrane</a:t>
          </a:r>
          <a:r>
            <a:rPr lang="tr-TR" dirty="0" smtClean="0"/>
            <a:t> </a:t>
          </a:r>
          <a:r>
            <a:rPr lang="tr-TR" dirty="0" err="1" smtClean="0"/>
            <a:t>Library</a:t>
          </a:r>
          <a:endParaRPr lang="tr-TR" dirty="0" smtClean="0"/>
        </a:p>
        <a:p>
          <a:r>
            <a:rPr lang="tr-TR" dirty="0" smtClean="0"/>
            <a:t>36</a:t>
          </a:r>
          <a:endParaRPr lang="tr-TR" dirty="0"/>
        </a:p>
      </dgm:t>
    </dgm:pt>
    <dgm:pt modelId="{A44735FC-D66E-453A-8539-2D7CDC62F901}" type="sibTrans" cxnId="{2540A04D-D4C4-4D2E-8C07-1D58CEDC3089}">
      <dgm:prSet/>
      <dgm:spPr/>
      <dgm:t>
        <a:bodyPr/>
        <a:lstStyle/>
        <a:p>
          <a:endParaRPr lang="tr-TR"/>
        </a:p>
      </dgm:t>
    </dgm:pt>
    <dgm:pt modelId="{129A685C-2226-4B2F-A949-8854BE45DC0B}" type="parTrans" cxnId="{2540A04D-D4C4-4D2E-8C07-1D58CEDC3089}">
      <dgm:prSet/>
      <dgm:spPr/>
      <dgm:t>
        <a:bodyPr/>
        <a:lstStyle/>
        <a:p>
          <a:endParaRPr lang="tr-TR"/>
        </a:p>
      </dgm:t>
    </dgm:pt>
    <dgm:pt modelId="{B7A5B65D-AE1A-4B4B-8082-191F88BD2496}">
      <dgm:prSet phldrT="[Text]"/>
      <dgm:spPr/>
      <dgm:t>
        <a:bodyPr/>
        <a:lstStyle/>
        <a:p>
          <a:r>
            <a:rPr lang="tr-TR" dirty="0" err="1" smtClean="0"/>
            <a:t>Springer</a:t>
          </a:r>
          <a:endParaRPr lang="tr-TR" dirty="0" smtClean="0"/>
        </a:p>
        <a:p>
          <a:r>
            <a:rPr lang="tr-TR" dirty="0" smtClean="0"/>
            <a:t>36</a:t>
          </a:r>
          <a:endParaRPr lang="tr-TR" dirty="0"/>
        </a:p>
      </dgm:t>
    </dgm:pt>
    <dgm:pt modelId="{1B13E43A-A549-42EC-BD6E-6A5908844E0B}" type="parTrans" cxnId="{7E4DB087-AE47-4DF8-980D-9B3035AA1135}">
      <dgm:prSet/>
      <dgm:spPr/>
      <dgm:t>
        <a:bodyPr/>
        <a:lstStyle/>
        <a:p>
          <a:endParaRPr lang="tr-TR"/>
        </a:p>
      </dgm:t>
    </dgm:pt>
    <dgm:pt modelId="{78BBB5D7-C795-43A0-904D-C10B29A96357}" type="sibTrans" cxnId="{7E4DB087-AE47-4DF8-980D-9B3035AA1135}">
      <dgm:prSet/>
      <dgm:spPr/>
      <dgm:t>
        <a:bodyPr/>
        <a:lstStyle/>
        <a:p>
          <a:endParaRPr lang="tr-TR"/>
        </a:p>
      </dgm:t>
    </dgm:pt>
    <dgm:pt modelId="{EBC19916-237C-4511-BC53-C0BA78AEDFFD}">
      <dgm:prSet phldrT="[Text]" custT="1"/>
      <dgm:spPr/>
      <dgm:t>
        <a:bodyPr/>
        <a:lstStyle/>
        <a:p>
          <a:r>
            <a:rPr lang="tr-TR" sz="1000" b="0" dirty="0" err="1" smtClean="0"/>
            <a:t>Elsevier</a:t>
          </a:r>
          <a:r>
            <a:rPr lang="tr-TR" sz="1000" b="0" dirty="0" smtClean="0"/>
            <a:t> </a:t>
          </a:r>
          <a:r>
            <a:rPr lang="tr-TR" sz="1000" b="0" dirty="0" err="1" smtClean="0"/>
            <a:t>Journal</a:t>
          </a:r>
          <a:r>
            <a:rPr lang="tr-TR" sz="1000" b="0" dirty="0" smtClean="0"/>
            <a:t> </a:t>
          </a:r>
          <a:r>
            <a:rPr lang="tr-TR" sz="1000" b="0" dirty="0" err="1" smtClean="0"/>
            <a:t>Consult</a:t>
          </a:r>
          <a:endParaRPr lang="tr-TR" sz="1000" b="0" dirty="0" smtClean="0"/>
        </a:p>
        <a:p>
          <a:r>
            <a:rPr lang="tr-TR" sz="1000" b="0" dirty="0" smtClean="0"/>
            <a:t>16</a:t>
          </a:r>
          <a:endParaRPr lang="tr-TR" sz="1000" b="0" dirty="0"/>
        </a:p>
      </dgm:t>
    </dgm:pt>
    <dgm:pt modelId="{F08609A5-9758-4EB7-9FF4-B592C793A061}" type="sibTrans" cxnId="{EACF9534-A647-430C-A39B-2580B8A14AB8}">
      <dgm:prSet/>
      <dgm:spPr/>
      <dgm:t>
        <a:bodyPr/>
        <a:lstStyle/>
        <a:p>
          <a:endParaRPr lang="tr-TR"/>
        </a:p>
      </dgm:t>
    </dgm:pt>
    <dgm:pt modelId="{C477A4BB-9186-4DA9-894C-87E017BC71A0}" type="parTrans" cxnId="{EACF9534-A647-430C-A39B-2580B8A14AB8}">
      <dgm:prSet/>
      <dgm:spPr/>
      <dgm:t>
        <a:bodyPr/>
        <a:lstStyle/>
        <a:p>
          <a:endParaRPr lang="tr-TR"/>
        </a:p>
      </dgm:t>
    </dgm:pt>
    <dgm:pt modelId="{5F89256E-5831-4CAB-9025-26B8F1D91C5F}" type="pres">
      <dgm:prSet presAssocID="{2F408574-A5AA-4D7A-A0EE-B9B810D039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266A87-6CE6-4EBA-8AB4-854B3B479F60}" type="pres">
      <dgm:prSet presAssocID="{2F408574-A5AA-4D7A-A0EE-B9B810D039D2}" presName="radial" presStyleCnt="0">
        <dgm:presLayoutVars>
          <dgm:animLvl val="ctr"/>
        </dgm:presLayoutVars>
      </dgm:prSet>
      <dgm:spPr/>
    </dgm:pt>
    <dgm:pt modelId="{FD73B553-A74B-4A2F-A291-8D56081462C8}" type="pres">
      <dgm:prSet presAssocID="{B6E7C666-1B83-4BD2-B0A6-139094496BD2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DDDA64CF-65E2-4AA7-9BAE-DFE678C68CC4}" type="pres">
      <dgm:prSet presAssocID="{EBC19916-237C-4511-BC53-C0BA78AEDFFD}" presName="node" presStyleLbl="vennNode1" presStyleIdx="1" presStyleCnt="6" custScaleX="151929" custScaleY="1336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80887A-B860-434C-9DBA-639B8AB684F2}" type="pres">
      <dgm:prSet presAssocID="{A1D39957-1A06-40B3-94F4-42C7AAEC4772}" presName="node" presStyleLbl="vennNode1" presStyleIdx="2" presStyleCnt="6" custScaleX="147104" custScaleY="1555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511BEC-93BB-4DF2-A75A-0DFD9445EC6E}" type="pres">
      <dgm:prSet presAssocID="{3CF69842-8EE5-47CE-9B83-EAB104EF2173}" presName="node" presStyleLbl="vennNode1" presStyleIdx="3" presStyleCnt="6" custScaleX="142519" custScaleY="1369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99148-C8B3-46DA-8EEA-80C750F3A4AC}" type="pres">
      <dgm:prSet presAssocID="{B7A5B65D-AE1A-4B4B-8082-191F88BD2496}" presName="node" presStyleLbl="vennNode1" presStyleIdx="4" presStyleCnt="6" custScaleX="150038" custScaleY="1353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B6807E-CCD5-4D0C-BC4C-D7BACC0F544C}" type="pres">
      <dgm:prSet presAssocID="{18772D7F-FDE7-4B06-924A-8A617F5CBCA7}" presName="node" presStyleLbl="vennNode1" presStyleIdx="5" presStyleCnt="6" custScaleX="149422" custScaleY="1321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594B72-6998-4D7B-AD17-24D703F8359E}" srcId="{B6E7C666-1B83-4BD2-B0A6-139094496BD2}" destId="{A1D39957-1A06-40B3-94F4-42C7AAEC4772}" srcOrd="1" destOrd="0" parTransId="{DCF10983-5930-4836-87A7-EA5795F7EE57}" sibTransId="{10A41D7D-E013-4C7E-96C3-5213EA068BF3}"/>
    <dgm:cxn modelId="{692B624D-3270-4CBC-B86D-65F2A6B2D6C9}" type="presOf" srcId="{EBC19916-237C-4511-BC53-C0BA78AEDFFD}" destId="{DDDA64CF-65E2-4AA7-9BAE-DFE678C68CC4}" srcOrd="0" destOrd="0" presId="urn:microsoft.com/office/officeart/2005/8/layout/radial3"/>
    <dgm:cxn modelId="{5188369E-0623-4010-9FEA-82AABF3CC3E8}" type="presOf" srcId="{B7A5B65D-AE1A-4B4B-8082-191F88BD2496}" destId="{F6099148-C8B3-46DA-8EEA-80C750F3A4AC}" srcOrd="0" destOrd="0" presId="urn:microsoft.com/office/officeart/2005/8/layout/radial3"/>
    <dgm:cxn modelId="{E0220929-8961-405A-A31B-3DAB24364072}" type="presOf" srcId="{3CF69842-8EE5-47CE-9B83-EAB104EF2173}" destId="{95511BEC-93BB-4DF2-A75A-0DFD9445EC6E}" srcOrd="0" destOrd="0" presId="urn:microsoft.com/office/officeart/2005/8/layout/radial3"/>
    <dgm:cxn modelId="{31F39E48-1163-4A89-A0E9-5EF7B70C82F7}" type="presOf" srcId="{2F408574-A5AA-4D7A-A0EE-B9B810D039D2}" destId="{5F89256E-5831-4CAB-9025-26B8F1D91C5F}" srcOrd="0" destOrd="0" presId="urn:microsoft.com/office/officeart/2005/8/layout/radial3"/>
    <dgm:cxn modelId="{939D54C1-7E28-40C3-B1BF-BE3E7A7A1973}" srcId="{B6E7C666-1B83-4BD2-B0A6-139094496BD2}" destId="{18772D7F-FDE7-4B06-924A-8A617F5CBCA7}" srcOrd="4" destOrd="0" parTransId="{0316072E-54FE-4E2B-8A2E-EB97C6302D06}" sibTransId="{C1A52EC6-3C5D-46F4-AD99-626938496D15}"/>
    <dgm:cxn modelId="{EACF9534-A647-430C-A39B-2580B8A14AB8}" srcId="{B6E7C666-1B83-4BD2-B0A6-139094496BD2}" destId="{EBC19916-237C-4511-BC53-C0BA78AEDFFD}" srcOrd="0" destOrd="0" parTransId="{C477A4BB-9186-4DA9-894C-87E017BC71A0}" sibTransId="{F08609A5-9758-4EB7-9FF4-B592C793A061}"/>
    <dgm:cxn modelId="{2540A04D-D4C4-4D2E-8C07-1D58CEDC3089}" srcId="{B6E7C666-1B83-4BD2-B0A6-139094496BD2}" destId="{3CF69842-8EE5-47CE-9B83-EAB104EF2173}" srcOrd="2" destOrd="0" parTransId="{129A685C-2226-4B2F-A949-8854BE45DC0B}" sibTransId="{A44735FC-D66E-453A-8539-2D7CDC62F901}"/>
    <dgm:cxn modelId="{BB64D2F5-048C-480E-ABFB-ADE7A83C5A51}" type="presOf" srcId="{B6E7C666-1B83-4BD2-B0A6-139094496BD2}" destId="{FD73B553-A74B-4A2F-A291-8D56081462C8}" srcOrd="0" destOrd="0" presId="urn:microsoft.com/office/officeart/2005/8/layout/radial3"/>
    <dgm:cxn modelId="{7E4DB087-AE47-4DF8-980D-9B3035AA1135}" srcId="{B6E7C666-1B83-4BD2-B0A6-139094496BD2}" destId="{B7A5B65D-AE1A-4B4B-8082-191F88BD2496}" srcOrd="3" destOrd="0" parTransId="{1B13E43A-A549-42EC-BD6E-6A5908844E0B}" sibTransId="{78BBB5D7-C795-43A0-904D-C10B29A96357}"/>
    <dgm:cxn modelId="{FAACA735-E277-420A-B6DB-D795058DB348}" type="presOf" srcId="{A1D39957-1A06-40B3-94F4-42C7AAEC4772}" destId="{BE80887A-B860-434C-9DBA-639B8AB684F2}" srcOrd="0" destOrd="0" presId="urn:microsoft.com/office/officeart/2005/8/layout/radial3"/>
    <dgm:cxn modelId="{3F1D8156-34EE-4D85-9D97-EF844156763C}" type="presOf" srcId="{18772D7F-FDE7-4B06-924A-8A617F5CBCA7}" destId="{22B6807E-CCD5-4D0C-BC4C-D7BACC0F544C}" srcOrd="0" destOrd="0" presId="urn:microsoft.com/office/officeart/2005/8/layout/radial3"/>
    <dgm:cxn modelId="{F0E4707C-DAC8-4A26-BB79-736AACE4A211}" srcId="{2F408574-A5AA-4D7A-A0EE-B9B810D039D2}" destId="{B6E7C666-1B83-4BD2-B0A6-139094496BD2}" srcOrd="0" destOrd="0" parTransId="{FE7811E5-8B44-4C55-A9C4-8D6B7E5E31DA}" sibTransId="{86D940B3-2B46-4C20-973C-8D2506C3FB52}"/>
    <dgm:cxn modelId="{3BA49DA7-E4A7-4760-86E9-6B807D66B920}" type="presParOf" srcId="{5F89256E-5831-4CAB-9025-26B8F1D91C5F}" destId="{56266A87-6CE6-4EBA-8AB4-854B3B479F60}" srcOrd="0" destOrd="0" presId="urn:microsoft.com/office/officeart/2005/8/layout/radial3"/>
    <dgm:cxn modelId="{04061172-5DFB-434F-BF84-DE78B8A032F1}" type="presParOf" srcId="{56266A87-6CE6-4EBA-8AB4-854B3B479F60}" destId="{FD73B553-A74B-4A2F-A291-8D56081462C8}" srcOrd="0" destOrd="0" presId="urn:microsoft.com/office/officeart/2005/8/layout/radial3"/>
    <dgm:cxn modelId="{24139958-CC16-47A0-8399-A2E94B1CBAF6}" type="presParOf" srcId="{56266A87-6CE6-4EBA-8AB4-854B3B479F60}" destId="{DDDA64CF-65E2-4AA7-9BAE-DFE678C68CC4}" srcOrd="1" destOrd="0" presId="urn:microsoft.com/office/officeart/2005/8/layout/radial3"/>
    <dgm:cxn modelId="{403AC301-A80B-4310-9812-E4F8623B6A64}" type="presParOf" srcId="{56266A87-6CE6-4EBA-8AB4-854B3B479F60}" destId="{BE80887A-B860-434C-9DBA-639B8AB684F2}" srcOrd="2" destOrd="0" presId="urn:microsoft.com/office/officeart/2005/8/layout/radial3"/>
    <dgm:cxn modelId="{EE5F47CD-0F28-4FBC-82A8-11DAE63A5841}" type="presParOf" srcId="{56266A87-6CE6-4EBA-8AB4-854B3B479F60}" destId="{95511BEC-93BB-4DF2-A75A-0DFD9445EC6E}" srcOrd="3" destOrd="0" presId="urn:microsoft.com/office/officeart/2005/8/layout/radial3"/>
    <dgm:cxn modelId="{4F6E2BF2-F4EF-4F02-853A-E7270CDA0DCF}" type="presParOf" srcId="{56266A87-6CE6-4EBA-8AB4-854B3B479F60}" destId="{F6099148-C8B3-46DA-8EEA-80C750F3A4AC}" srcOrd="4" destOrd="0" presId="urn:microsoft.com/office/officeart/2005/8/layout/radial3"/>
    <dgm:cxn modelId="{2FBB5EDA-5137-439C-8DBB-428412B197D4}" type="presParOf" srcId="{56266A87-6CE6-4EBA-8AB4-854B3B479F60}" destId="{22B6807E-CCD5-4D0C-BC4C-D7BACC0F544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08574-A5AA-4D7A-A0EE-B9B810D039D2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E7C666-1B83-4BD2-B0A6-139094496BD2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tr-TR" sz="1100" b="1" dirty="0" smtClean="0"/>
            <a:t>Üniversite ve Askeri Kurumlar</a:t>
          </a:r>
          <a:endParaRPr lang="tr-TR" sz="1100" b="1" dirty="0"/>
        </a:p>
      </dgm:t>
    </dgm:pt>
    <dgm:pt modelId="{FE7811E5-8B44-4C55-A9C4-8D6B7E5E31DA}" type="parTrans" cxnId="{F0E4707C-DAC8-4A26-BB79-736AACE4A211}">
      <dgm:prSet/>
      <dgm:spPr/>
      <dgm:t>
        <a:bodyPr/>
        <a:lstStyle/>
        <a:p>
          <a:endParaRPr lang="tr-TR"/>
        </a:p>
      </dgm:t>
    </dgm:pt>
    <dgm:pt modelId="{86D940B3-2B46-4C20-973C-8D2506C3FB52}" type="sibTrans" cxnId="{F0E4707C-DAC8-4A26-BB79-736AACE4A211}">
      <dgm:prSet/>
      <dgm:spPr/>
      <dgm:t>
        <a:bodyPr/>
        <a:lstStyle/>
        <a:p>
          <a:endParaRPr lang="tr-TR"/>
        </a:p>
      </dgm:t>
    </dgm:pt>
    <dgm:pt modelId="{EBC19916-237C-4511-BC53-C0BA78AEDFFD}">
      <dgm:prSet phldrT="[Text]" custT="1"/>
      <dgm:spPr/>
      <dgm:t>
        <a:bodyPr/>
        <a:lstStyle/>
        <a:p>
          <a:r>
            <a:rPr lang="tr-TR" sz="1000" dirty="0" err="1" smtClean="0"/>
            <a:t>Elsevier</a:t>
          </a:r>
          <a:r>
            <a:rPr lang="tr-TR" sz="1000" dirty="0" smtClean="0"/>
            <a:t> SD</a:t>
          </a:r>
        </a:p>
        <a:p>
          <a:r>
            <a:rPr lang="tr-TR" sz="1000" dirty="0" smtClean="0"/>
            <a:t>21</a:t>
          </a:r>
          <a:endParaRPr lang="tr-TR" sz="1000" dirty="0"/>
        </a:p>
      </dgm:t>
    </dgm:pt>
    <dgm:pt modelId="{C477A4BB-9186-4DA9-894C-87E017BC71A0}" type="parTrans" cxnId="{EACF9534-A647-430C-A39B-2580B8A14AB8}">
      <dgm:prSet/>
      <dgm:spPr/>
      <dgm:t>
        <a:bodyPr/>
        <a:lstStyle/>
        <a:p>
          <a:endParaRPr lang="tr-TR"/>
        </a:p>
      </dgm:t>
    </dgm:pt>
    <dgm:pt modelId="{F08609A5-9758-4EB7-9FF4-B592C793A061}" type="sibTrans" cxnId="{EACF9534-A647-430C-A39B-2580B8A14AB8}">
      <dgm:prSet/>
      <dgm:spPr/>
      <dgm:t>
        <a:bodyPr/>
        <a:lstStyle/>
        <a:p>
          <a:endParaRPr lang="tr-TR"/>
        </a:p>
      </dgm:t>
    </dgm:pt>
    <dgm:pt modelId="{A1D39957-1A06-40B3-94F4-42C7AAEC4772}">
      <dgm:prSet phldrT="[Text]" custT="1"/>
      <dgm:spPr/>
      <dgm:t>
        <a:bodyPr/>
        <a:lstStyle/>
        <a:p>
          <a:r>
            <a:rPr lang="tr-TR" sz="700" dirty="0" smtClean="0"/>
            <a:t>EBSCOHOST</a:t>
          </a:r>
        </a:p>
        <a:p>
          <a:r>
            <a:rPr lang="tr-TR" sz="1000" dirty="0" smtClean="0"/>
            <a:t>60</a:t>
          </a:r>
          <a:endParaRPr lang="tr-TR" sz="1000" dirty="0"/>
        </a:p>
      </dgm:t>
    </dgm:pt>
    <dgm:pt modelId="{DCF10983-5930-4836-87A7-EA5795F7EE57}" type="parTrans" cxnId="{6B594B72-6998-4D7B-AD17-24D703F8359E}">
      <dgm:prSet/>
      <dgm:spPr/>
      <dgm:t>
        <a:bodyPr/>
        <a:lstStyle/>
        <a:p>
          <a:endParaRPr lang="tr-TR"/>
        </a:p>
      </dgm:t>
    </dgm:pt>
    <dgm:pt modelId="{10A41D7D-E013-4C7E-96C3-5213EA068BF3}" type="sibTrans" cxnId="{6B594B72-6998-4D7B-AD17-24D703F8359E}">
      <dgm:prSet/>
      <dgm:spPr/>
      <dgm:t>
        <a:bodyPr/>
        <a:lstStyle/>
        <a:p>
          <a:endParaRPr lang="tr-TR"/>
        </a:p>
      </dgm:t>
    </dgm:pt>
    <dgm:pt modelId="{18772D7F-FDE7-4B06-924A-8A617F5CBCA7}">
      <dgm:prSet phldrT="[Text]" custT="1"/>
      <dgm:spPr/>
      <dgm:t>
        <a:bodyPr/>
        <a:lstStyle/>
        <a:p>
          <a:r>
            <a:rPr lang="tr-TR" sz="1000" dirty="0" smtClean="0"/>
            <a:t>OVID-LWW</a:t>
          </a:r>
        </a:p>
        <a:p>
          <a:r>
            <a:rPr lang="tr-TR" sz="1000" dirty="0" smtClean="0"/>
            <a:t>5</a:t>
          </a:r>
          <a:endParaRPr lang="tr-TR" sz="1000" dirty="0"/>
        </a:p>
      </dgm:t>
    </dgm:pt>
    <dgm:pt modelId="{0316072E-54FE-4E2B-8A2E-EB97C6302D06}" type="parTrans" cxnId="{939D54C1-7E28-40C3-B1BF-BE3E7A7A1973}">
      <dgm:prSet/>
      <dgm:spPr/>
      <dgm:t>
        <a:bodyPr/>
        <a:lstStyle/>
        <a:p>
          <a:endParaRPr lang="tr-TR"/>
        </a:p>
      </dgm:t>
    </dgm:pt>
    <dgm:pt modelId="{C1A52EC6-3C5D-46F4-AD99-626938496D15}" type="sibTrans" cxnId="{939D54C1-7E28-40C3-B1BF-BE3E7A7A1973}">
      <dgm:prSet/>
      <dgm:spPr/>
      <dgm:t>
        <a:bodyPr/>
        <a:lstStyle/>
        <a:p>
          <a:endParaRPr lang="tr-TR"/>
        </a:p>
      </dgm:t>
    </dgm:pt>
    <dgm:pt modelId="{3CF69842-8EE5-47CE-9B83-EAB104EF2173}">
      <dgm:prSet phldrT="[Text]" custT="1"/>
      <dgm:spPr/>
      <dgm:t>
        <a:bodyPr/>
        <a:lstStyle/>
        <a:p>
          <a:r>
            <a:rPr lang="tr-TR" sz="1000" dirty="0" smtClean="0"/>
            <a:t>WOS</a:t>
          </a:r>
        </a:p>
        <a:p>
          <a:r>
            <a:rPr lang="tr-TR" sz="1000" dirty="0" smtClean="0"/>
            <a:t>30</a:t>
          </a:r>
          <a:endParaRPr lang="tr-TR" sz="1000" dirty="0"/>
        </a:p>
      </dgm:t>
    </dgm:pt>
    <dgm:pt modelId="{A44735FC-D66E-453A-8539-2D7CDC62F901}" type="sibTrans" cxnId="{2540A04D-D4C4-4D2E-8C07-1D58CEDC3089}">
      <dgm:prSet/>
      <dgm:spPr/>
      <dgm:t>
        <a:bodyPr/>
        <a:lstStyle/>
        <a:p>
          <a:endParaRPr lang="tr-TR"/>
        </a:p>
      </dgm:t>
    </dgm:pt>
    <dgm:pt modelId="{129A685C-2226-4B2F-A949-8854BE45DC0B}" type="parTrans" cxnId="{2540A04D-D4C4-4D2E-8C07-1D58CEDC3089}">
      <dgm:prSet/>
      <dgm:spPr/>
      <dgm:t>
        <a:bodyPr/>
        <a:lstStyle/>
        <a:p>
          <a:endParaRPr lang="tr-TR"/>
        </a:p>
      </dgm:t>
    </dgm:pt>
    <dgm:pt modelId="{B7A5B65D-AE1A-4B4B-8082-191F88BD2496}">
      <dgm:prSet phldrT="[Text]" custT="1"/>
      <dgm:spPr/>
      <dgm:t>
        <a:bodyPr/>
        <a:lstStyle/>
        <a:p>
          <a:r>
            <a:rPr lang="tr-TR" sz="1000" dirty="0" smtClean="0"/>
            <a:t>IEEE</a:t>
          </a:r>
        </a:p>
        <a:p>
          <a:r>
            <a:rPr lang="tr-TR" sz="1000" dirty="0" smtClean="0"/>
            <a:t>40</a:t>
          </a:r>
          <a:endParaRPr lang="tr-TR" sz="1000" dirty="0"/>
        </a:p>
      </dgm:t>
    </dgm:pt>
    <dgm:pt modelId="{1B13E43A-A549-42EC-BD6E-6A5908844E0B}" type="parTrans" cxnId="{7E4DB087-AE47-4DF8-980D-9B3035AA1135}">
      <dgm:prSet/>
      <dgm:spPr/>
      <dgm:t>
        <a:bodyPr/>
        <a:lstStyle/>
        <a:p>
          <a:endParaRPr lang="tr-TR"/>
        </a:p>
      </dgm:t>
    </dgm:pt>
    <dgm:pt modelId="{78BBB5D7-C795-43A0-904D-C10B29A96357}" type="sibTrans" cxnId="{7E4DB087-AE47-4DF8-980D-9B3035AA1135}">
      <dgm:prSet/>
      <dgm:spPr/>
      <dgm:t>
        <a:bodyPr/>
        <a:lstStyle/>
        <a:p>
          <a:endParaRPr lang="tr-TR"/>
        </a:p>
      </dgm:t>
    </dgm:pt>
    <dgm:pt modelId="{5F89256E-5831-4CAB-9025-26B8F1D91C5F}" type="pres">
      <dgm:prSet presAssocID="{2F408574-A5AA-4D7A-A0EE-B9B810D039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266A87-6CE6-4EBA-8AB4-854B3B479F60}" type="pres">
      <dgm:prSet presAssocID="{2F408574-A5AA-4D7A-A0EE-B9B810D039D2}" presName="radial" presStyleCnt="0">
        <dgm:presLayoutVars>
          <dgm:animLvl val="ctr"/>
        </dgm:presLayoutVars>
      </dgm:prSet>
      <dgm:spPr/>
    </dgm:pt>
    <dgm:pt modelId="{FD73B553-A74B-4A2F-A291-8D56081462C8}" type="pres">
      <dgm:prSet presAssocID="{B6E7C666-1B83-4BD2-B0A6-139094496BD2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DDDA64CF-65E2-4AA7-9BAE-DFE678C68CC4}" type="pres">
      <dgm:prSet presAssocID="{EBC19916-237C-4511-BC53-C0BA78AEDFFD}" presName="node" presStyleLbl="vennNode1" presStyleIdx="1" presStyleCnt="6" custScaleX="151929" custScaleY="1336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80887A-B860-434C-9DBA-639B8AB684F2}" type="pres">
      <dgm:prSet presAssocID="{A1D39957-1A06-40B3-94F4-42C7AAEC4772}" presName="node" presStyleLbl="vennNode1" presStyleIdx="2" presStyleCnt="6" custScaleX="147104" custScaleY="155596" custRadScaleRad="116640" custRadScaleInc="36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511BEC-93BB-4DF2-A75A-0DFD9445EC6E}" type="pres">
      <dgm:prSet presAssocID="{3CF69842-8EE5-47CE-9B83-EAB104EF2173}" presName="node" presStyleLbl="vennNode1" presStyleIdx="3" presStyleCnt="6" custScaleX="142519" custScaleY="1369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99148-C8B3-46DA-8EEA-80C750F3A4AC}" type="pres">
      <dgm:prSet presAssocID="{B7A5B65D-AE1A-4B4B-8082-191F88BD2496}" presName="node" presStyleLbl="vennNode1" presStyleIdx="4" presStyleCnt="6" custScaleX="150038" custScaleY="1353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B6807E-CCD5-4D0C-BC4C-D7BACC0F544C}" type="pres">
      <dgm:prSet presAssocID="{18772D7F-FDE7-4B06-924A-8A617F5CBCA7}" presName="node" presStyleLbl="vennNode1" presStyleIdx="5" presStyleCnt="6" custScaleX="149422" custScaleY="132118" custRadScaleRad="111980" custRadScaleInc="-27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4C6023-BE4D-434E-AA8A-966182784898}" type="presOf" srcId="{A1D39957-1A06-40B3-94F4-42C7AAEC4772}" destId="{BE80887A-B860-434C-9DBA-639B8AB684F2}" srcOrd="0" destOrd="0" presId="urn:microsoft.com/office/officeart/2005/8/layout/radial3"/>
    <dgm:cxn modelId="{F5626CFF-B2CD-4F70-9E66-DDC7A043A7FC}" type="presOf" srcId="{B7A5B65D-AE1A-4B4B-8082-191F88BD2496}" destId="{F6099148-C8B3-46DA-8EEA-80C750F3A4AC}" srcOrd="0" destOrd="0" presId="urn:microsoft.com/office/officeart/2005/8/layout/radial3"/>
    <dgm:cxn modelId="{B7987EAA-D852-423A-88EA-EE7DD261487B}" type="presOf" srcId="{2F408574-A5AA-4D7A-A0EE-B9B810D039D2}" destId="{5F89256E-5831-4CAB-9025-26B8F1D91C5F}" srcOrd="0" destOrd="0" presId="urn:microsoft.com/office/officeart/2005/8/layout/radial3"/>
    <dgm:cxn modelId="{6B594B72-6998-4D7B-AD17-24D703F8359E}" srcId="{B6E7C666-1B83-4BD2-B0A6-139094496BD2}" destId="{A1D39957-1A06-40B3-94F4-42C7AAEC4772}" srcOrd="1" destOrd="0" parTransId="{DCF10983-5930-4836-87A7-EA5795F7EE57}" sibTransId="{10A41D7D-E013-4C7E-96C3-5213EA068BF3}"/>
    <dgm:cxn modelId="{3349A2E0-B2E7-4142-8026-768BA33BBEA0}" type="presOf" srcId="{EBC19916-237C-4511-BC53-C0BA78AEDFFD}" destId="{DDDA64CF-65E2-4AA7-9BAE-DFE678C68CC4}" srcOrd="0" destOrd="0" presId="urn:microsoft.com/office/officeart/2005/8/layout/radial3"/>
    <dgm:cxn modelId="{939D54C1-7E28-40C3-B1BF-BE3E7A7A1973}" srcId="{B6E7C666-1B83-4BD2-B0A6-139094496BD2}" destId="{18772D7F-FDE7-4B06-924A-8A617F5CBCA7}" srcOrd="4" destOrd="0" parTransId="{0316072E-54FE-4E2B-8A2E-EB97C6302D06}" sibTransId="{C1A52EC6-3C5D-46F4-AD99-626938496D15}"/>
    <dgm:cxn modelId="{EACF9534-A647-430C-A39B-2580B8A14AB8}" srcId="{B6E7C666-1B83-4BD2-B0A6-139094496BD2}" destId="{EBC19916-237C-4511-BC53-C0BA78AEDFFD}" srcOrd="0" destOrd="0" parTransId="{C477A4BB-9186-4DA9-894C-87E017BC71A0}" sibTransId="{F08609A5-9758-4EB7-9FF4-B592C793A061}"/>
    <dgm:cxn modelId="{2540A04D-D4C4-4D2E-8C07-1D58CEDC3089}" srcId="{B6E7C666-1B83-4BD2-B0A6-139094496BD2}" destId="{3CF69842-8EE5-47CE-9B83-EAB104EF2173}" srcOrd="2" destOrd="0" parTransId="{129A685C-2226-4B2F-A949-8854BE45DC0B}" sibTransId="{A44735FC-D66E-453A-8539-2D7CDC62F901}"/>
    <dgm:cxn modelId="{0A9D0A90-147A-42E7-AA29-87CFA8F1FEFA}" type="presOf" srcId="{18772D7F-FDE7-4B06-924A-8A617F5CBCA7}" destId="{22B6807E-CCD5-4D0C-BC4C-D7BACC0F544C}" srcOrd="0" destOrd="0" presId="urn:microsoft.com/office/officeart/2005/8/layout/radial3"/>
    <dgm:cxn modelId="{4E0AEC23-65C7-4028-BF9D-ECEEEF6AEFEB}" type="presOf" srcId="{3CF69842-8EE5-47CE-9B83-EAB104EF2173}" destId="{95511BEC-93BB-4DF2-A75A-0DFD9445EC6E}" srcOrd="0" destOrd="0" presId="urn:microsoft.com/office/officeart/2005/8/layout/radial3"/>
    <dgm:cxn modelId="{7E4DB087-AE47-4DF8-980D-9B3035AA1135}" srcId="{B6E7C666-1B83-4BD2-B0A6-139094496BD2}" destId="{B7A5B65D-AE1A-4B4B-8082-191F88BD2496}" srcOrd="3" destOrd="0" parTransId="{1B13E43A-A549-42EC-BD6E-6A5908844E0B}" sibTransId="{78BBB5D7-C795-43A0-904D-C10B29A96357}"/>
    <dgm:cxn modelId="{0ED64413-0FAE-4520-B01E-8897A7C3FC93}" type="presOf" srcId="{B6E7C666-1B83-4BD2-B0A6-139094496BD2}" destId="{FD73B553-A74B-4A2F-A291-8D56081462C8}" srcOrd="0" destOrd="0" presId="urn:microsoft.com/office/officeart/2005/8/layout/radial3"/>
    <dgm:cxn modelId="{F0E4707C-DAC8-4A26-BB79-736AACE4A211}" srcId="{2F408574-A5AA-4D7A-A0EE-B9B810D039D2}" destId="{B6E7C666-1B83-4BD2-B0A6-139094496BD2}" srcOrd="0" destOrd="0" parTransId="{FE7811E5-8B44-4C55-A9C4-8D6B7E5E31DA}" sibTransId="{86D940B3-2B46-4C20-973C-8D2506C3FB52}"/>
    <dgm:cxn modelId="{832F8131-9996-483E-B370-D145C47FCBC9}" type="presParOf" srcId="{5F89256E-5831-4CAB-9025-26B8F1D91C5F}" destId="{56266A87-6CE6-4EBA-8AB4-854B3B479F60}" srcOrd="0" destOrd="0" presId="urn:microsoft.com/office/officeart/2005/8/layout/radial3"/>
    <dgm:cxn modelId="{C92E32DA-BC9F-419D-87F0-24666CB1CF87}" type="presParOf" srcId="{56266A87-6CE6-4EBA-8AB4-854B3B479F60}" destId="{FD73B553-A74B-4A2F-A291-8D56081462C8}" srcOrd="0" destOrd="0" presId="urn:microsoft.com/office/officeart/2005/8/layout/radial3"/>
    <dgm:cxn modelId="{8ACE46E6-B17F-49E9-BB72-44F384F001EA}" type="presParOf" srcId="{56266A87-6CE6-4EBA-8AB4-854B3B479F60}" destId="{DDDA64CF-65E2-4AA7-9BAE-DFE678C68CC4}" srcOrd="1" destOrd="0" presId="urn:microsoft.com/office/officeart/2005/8/layout/radial3"/>
    <dgm:cxn modelId="{751576A7-CBBA-4DC3-B842-5206332BD235}" type="presParOf" srcId="{56266A87-6CE6-4EBA-8AB4-854B3B479F60}" destId="{BE80887A-B860-434C-9DBA-639B8AB684F2}" srcOrd="2" destOrd="0" presId="urn:microsoft.com/office/officeart/2005/8/layout/radial3"/>
    <dgm:cxn modelId="{3FE2778B-CA90-4DC2-874B-DC31B8DADA1D}" type="presParOf" srcId="{56266A87-6CE6-4EBA-8AB4-854B3B479F60}" destId="{95511BEC-93BB-4DF2-A75A-0DFD9445EC6E}" srcOrd="3" destOrd="0" presId="urn:microsoft.com/office/officeart/2005/8/layout/radial3"/>
    <dgm:cxn modelId="{48641EA4-EF0C-4217-A124-227E7D450E45}" type="presParOf" srcId="{56266A87-6CE6-4EBA-8AB4-854B3B479F60}" destId="{F6099148-C8B3-46DA-8EEA-80C750F3A4AC}" srcOrd="4" destOrd="0" presId="urn:microsoft.com/office/officeart/2005/8/layout/radial3"/>
    <dgm:cxn modelId="{27A99E2D-6624-452B-A8D7-2F10DD4B9AB7}" type="presParOf" srcId="{56266A87-6CE6-4EBA-8AB4-854B3B479F60}" destId="{22B6807E-CCD5-4D0C-BC4C-D7BACC0F544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3B553-A74B-4A2F-A291-8D56081462C8}">
      <dsp:nvSpPr>
        <dsp:cNvPr id="0" name=""/>
        <dsp:cNvSpPr/>
      </dsp:nvSpPr>
      <dsp:spPr>
        <a:xfrm>
          <a:off x="830814" y="444293"/>
          <a:ext cx="1118374" cy="1118374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TÜBİTAK ve Enstitüler</a:t>
          </a:r>
          <a:endParaRPr lang="tr-TR" sz="1100" b="1" kern="1200" dirty="0"/>
        </a:p>
      </dsp:txBody>
      <dsp:txXfrm>
        <a:off x="830814" y="444293"/>
        <a:ext cx="1118374" cy="1118374"/>
      </dsp:txXfrm>
    </dsp:sp>
    <dsp:sp modelId="{DDDA64CF-65E2-4AA7-9BAE-DFE678C68CC4}">
      <dsp:nvSpPr>
        <dsp:cNvPr id="0" name=""/>
        <dsp:cNvSpPr/>
      </dsp:nvSpPr>
      <dsp:spPr>
        <a:xfrm>
          <a:off x="965217" y="-98478"/>
          <a:ext cx="849567" cy="747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Elsevier</a:t>
          </a:r>
          <a:r>
            <a:rPr lang="tr-TR" sz="1000" kern="1200" dirty="0" smtClean="0"/>
            <a:t> SD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5</a:t>
          </a:r>
          <a:endParaRPr lang="tr-TR" sz="1200" kern="1200" dirty="0"/>
        </a:p>
      </dsp:txBody>
      <dsp:txXfrm>
        <a:off x="965217" y="-98478"/>
        <a:ext cx="849567" cy="747280"/>
      </dsp:txXfrm>
    </dsp:sp>
    <dsp:sp modelId="{BE80887A-B860-434C-9DBA-639B8AB684F2}">
      <dsp:nvSpPr>
        <dsp:cNvPr id="0" name=""/>
        <dsp:cNvSpPr/>
      </dsp:nvSpPr>
      <dsp:spPr>
        <a:xfrm>
          <a:off x="1737769" y="568444"/>
          <a:ext cx="822586" cy="87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EBSCOHOST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5</a:t>
          </a:r>
          <a:endParaRPr lang="tr-TR" sz="1100" kern="1200" dirty="0"/>
        </a:p>
      </dsp:txBody>
      <dsp:txXfrm>
        <a:off x="1737769" y="568444"/>
        <a:ext cx="822586" cy="870072"/>
      </dsp:txXfrm>
    </dsp:sp>
    <dsp:sp modelId="{95511BEC-93BB-4DF2-A75A-0DFD9445EC6E}">
      <dsp:nvSpPr>
        <dsp:cNvPr id="0" name=""/>
        <dsp:cNvSpPr/>
      </dsp:nvSpPr>
      <dsp:spPr>
        <a:xfrm>
          <a:off x="991527" y="1348895"/>
          <a:ext cx="796947" cy="76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WOS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9</a:t>
          </a:r>
          <a:endParaRPr lang="tr-TR" sz="1100" kern="1200" dirty="0"/>
        </a:p>
      </dsp:txBody>
      <dsp:txXfrm>
        <a:off x="991527" y="1348895"/>
        <a:ext cx="796947" cy="765806"/>
      </dsp:txXfrm>
    </dsp:sp>
    <dsp:sp modelId="{F6099148-C8B3-46DA-8EEA-80C750F3A4AC}">
      <dsp:nvSpPr>
        <dsp:cNvPr id="0" name=""/>
        <dsp:cNvSpPr/>
      </dsp:nvSpPr>
      <dsp:spPr>
        <a:xfrm>
          <a:off x="177890" y="625098"/>
          <a:ext cx="838993" cy="756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IEEE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5</a:t>
          </a:r>
          <a:endParaRPr lang="tr-TR" sz="1100" kern="1200" dirty="0"/>
        </a:p>
      </dsp:txBody>
      <dsp:txXfrm>
        <a:off x="177890" y="625098"/>
        <a:ext cx="838993" cy="7567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3B553-A74B-4A2F-A291-8D56081462C8}">
      <dsp:nvSpPr>
        <dsp:cNvPr id="0" name=""/>
        <dsp:cNvSpPr/>
      </dsp:nvSpPr>
      <dsp:spPr>
        <a:xfrm>
          <a:off x="809398" y="495491"/>
          <a:ext cx="1159722" cy="1159722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SB EAH</a:t>
          </a:r>
          <a:endParaRPr lang="tr-TR" sz="1200" b="1" kern="1200" dirty="0"/>
        </a:p>
      </dsp:txBody>
      <dsp:txXfrm>
        <a:off x="809398" y="495491"/>
        <a:ext cx="1159722" cy="1159722"/>
      </dsp:txXfrm>
    </dsp:sp>
    <dsp:sp modelId="{DDDA64CF-65E2-4AA7-9BAE-DFE678C68CC4}">
      <dsp:nvSpPr>
        <dsp:cNvPr id="0" name=""/>
        <dsp:cNvSpPr/>
      </dsp:nvSpPr>
      <dsp:spPr>
        <a:xfrm>
          <a:off x="948771" y="-66546"/>
          <a:ext cx="880977" cy="774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err="1" smtClean="0"/>
            <a:t>Elsevier</a:t>
          </a:r>
          <a:r>
            <a:rPr lang="tr-TR" sz="1000" b="0" kern="1200" dirty="0" smtClean="0"/>
            <a:t> </a:t>
          </a:r>
          <a:r>
            <a:rPr lang="tr-TR" sz="1000" b="0" kern="1200" dirty="0" err="1" smtClean="0"/>
            <a:t>Journal</a:t>
          </a:r>
          <a:r>
            <a:rPr lang="tr-TR" sz="1000" b="0" kern="1200" dirty="0" smtClean="0"/>
            <a:t> </a:t>
          </a:r>
          <a:r>
            <a:rPr lang="tr-TR" sz="1000" b="0" kern="1200" dirty="0" err="1" smtClean="0"/>
            <a:t>Consult</a:t>
          </a:r>
          <a:endParaRPr lang="tr-TR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smtClean="0"/>
            <a:t>16</a:t>
          </a:r>
          <a:endParaRPr lang="tr-TR" sz="1000" b="0" kern="1200" dirty="0"/>
        </a:p>
      </dsp:txBody>
      <dsp:txXfrm>
        <a:off x="948771" y="-66546"/>
        <a:ext cx="880977" cy="774909"/>
      </dsp:txXfrm>
    </dsp:sp>
    <dsp:sp modelId="{BE80887A-B860-434C-9DBA-639B8AB684F2}">
      <dsp:nvSpPr>
        <dsp:cNvPr id="0" name=""/>
        <dsp:cNvSpPr/>
      </dsp:nvSpPr>
      <dsp:spPr>
        <a:xfrm>
          <a:off x="1680279" y="391095"/>
          <a:ext cx="852999" cy="902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smtClean="0"/>
            <a:t>EBSCO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smtClean="0"/>
            <a:t>HOST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smtClean="0"/>
            <a:t>6</a:t>
          </a:r>
          <a:endParaRPr lang="tr-TR" sz="1000" b="0" kern="1200" dirty="0"/>
        </a:p>
      </dsp:txBody>
      <dsp:txXfrm>
        <a:off x="1680279" y="391095"/>
        <a:ext cx="852999" cy="902240"/>
      </dsp:txXfrm>
    </dsp:sp>
    <dsp:sp modelId="{95511BEC-93BB-4DF2-A75A-0DFD9445EC6E}">
      <dsp:nvSpPr>
        <dsp:cNvPr id="0" name=""/>
        <dsp:cNvSpPr/>
      </dsp:nvSpPr>
      <dsp:spPr>
        <a:xfrm>
          <a:off x="1419505" y="1288650"/>
          <a:ext cx="826412" cy="794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Cochrane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Library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36</a:t>
          </a:r>
          <a:endParaRPr lang="tr-TR" sz="1100" kern="1200" dirty="0"/>
        </a:p>
      </dsp:txBody>
      <dsp:txXfrm>
        <a:off x="1419505" y="1288650"/>
        <a:ext cx="826412" cy="794120"/>
      </dsp:txXfrm>
    </dsp:sp>
    <dsp:sp modelId="{F6099148-C8B3-46DA-8EEA-80C750F3A4AC}">
      <dsp:nvSpPr>
        <dsp:cNvPr id="0" name=""/>
        <dsp:cNvSpPr/>
      </dsp:nvSpPr>
      <dsp:spPr>
        <a:xfrm>
          <a:off x="510802" y="1293338"/>
          <a:ext cx="870012" cy="784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Springer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36</a:t>
          </a:r>
          <a:endParaRPr lang="tr-TR" sz="1100" kern="1200" dirty="0"/>
        </a:p>
      </dsp:txBody>
      <dsp:txXfrm>
        <a:off x="510802" y="1293338"/>
        <a:ext cx="870012" cy="784743"/>
      </dsp:txXfrm>
    </dsp:sp>
    <dsp:sp modelId="{22B6807E-CCD5-4D0C-BC4C-D7BACC0F544C}">
      <dsp:nvSpPr>
        <dsp:cNvPr id="0" name=""/>
        <dsp:cNvSpPr/>
      </dsp:nvSpPr>
      <dsp:spPr>
        <a:xfrm>
          <a:off x="238521" y="459165"/>
          <a:ext cx="866440" cy="766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smtClean="0"/>
            <a:t>MD </a:t>
          </a:r>
          <a:r>
            <a:rPr lang="tr-TR" sz="1000" b="0" kern="1200" dirty="0" err="1" smtClean="0"/>
            <a:t>Consult</a:t>
          </a:r>
          <a:endParaRPr lang="tr-TR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0" kern="1200" dirty="0" smtClean="0"/>
            <a:t>16</a:t>
          </a:r>
          <a:endParaRPr lang="tr-TR" sz="1000" b="0" kern="1200" dirty="0"/>
        </a:p>
      </dsp:txBody>
      <dsp:txXfrm>
        <a:off x="238521" y="459165"/>
        <a:ext cx="866440" cy="7661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3B553-A74B-4A2F-A291-8D56081462C8}">
      <dsp:nvSpPr>
        <dsp:cNvPr id="0" name=""/>
        <dsp:cNvSpPr/>
      </dsp:nvSpPr>
      <dsp:spPr>
        <a:xfrm>
          <a:off x="809398" y="495491"/>
          <a:ext cx="1159722" cy="1159722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Üniversite ve Askeri Kurumlar</a:t>
          </a:r>
          <a:endParaRPr lang="tr-TR" sz="1100" b="1" kern="1200" dirty="0"/>
        </a:p>
      </dsp:txBody>
      <dsp:txXfrm>
        <a:off x="809398" y="495491"/>
        <a:ext cx="1159722" cy="1159722"/>
      </dsp:txXfrm>
    </dsp:sp>
    <dsp:sp modelId="{DDDA64CF-65E2-4AA7-9BAE-DFE678C68CC4}">
      <dsp:nvSpPr>
        <dsp:cNvPr id="0" name=""/>
        <dsp:cNvSpPr/>
      </dsp:nvSpPr>
      <dsp:spPr>
        <a:xfrm>
          <a:off x="948771" y="-66546"/>
          <a:ext cx="880977" cy="774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Elsevier</a:t>
          </a:r>
          <a:r>
            <a:rPr lang="tr-TR" sz="1000" kern="1200" dirty="0" smtClean="0"/>
            <a:t> SD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21</a:t>
          </a:r>
          <a:endParaRPr lang="tr-TR" sz="1000" kern="1200" dirty="0"/>
        </a:p>
      </dsp:txBody>
      <dsp:txXfrm>
        <a:off x="948771" y="-66546"/>
        <a:ext cx="880977" cy="774909"/>
      </dsp:txXfrm>
    </dsp:sp>
    <dsp:sp modelId="{BE80887A-B860-434C-9DBA-639B8AB684F2}">
      <dsp:nvSpPr>
        <dsp:cNvPr id="0" name=""/>
        <dsp:cNvSpPr/>
      </dsp:nvSpPr>
      <dsp:spPr>
        <a:xfrm>
          <a:off x="1811301" y="391100"/>
          <a:ext cx="852999" cy="902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/>
            <a:t>EBSCOHOST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60</a:t>
          </a:r>
          <a:endParaRPr lang="tr-TR" sz="1000" kern="1200" dirty="0"/>
        </a:p>
      </dsp:txBody>
      <dsp:txXfrm>
        <a:off x="1811301" y="391100"/>
        <a:ext cx="852999" cy="902240"/>
      </dsp:txXfrm>
    </dsp:sp>
    <dsp:sp modelId="{95511BEC-93BB-4DF2-A75A-0DFD9445EC6E}">
      <dsp:nvSpPr>
        <dsp:cNvPr id="0" name=""/>
        <dsp:cNvSpPr/>
      </dsp:nvSpPr>
      <dsp:spPr>
        <a:xfrm>
          <a:off x="1419505" y="1288650"/>
          <a:ext cx="826412" cy="794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WOS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30</a:t>
          </a:r>
          <a:endParaRPr lang="tr-TR" sz="1000" kern="1200" dirty="0"/>
        </a:p>
      </dsp:txBody>
      <dsp:txXfrm>
        <a:off x="1419505" y="1288650"/>
        <a:ext cx="826412" cy="794120"/>
      </dsp:txXfrm>
    </dsp:sp>
    <dsp:sp modelId="{F6099148-C8B3-46DA-8EEA-80C750F3A4AC}">
      <dsp:nvSpPr>
        <dsp:cNvPr id="0" name=""/>
        <dsp:cNvSpPr/>
      </dsp:nvSpPr>
      <dsp:spPr>
        <a:xfrm>
          <a:off x="510802" y="1293338"/>
          <a:ext cx="870012" cy="784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IEEE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40</a:t>
          </a:r>
          <a:endParaRPr lang="tr-TR" sz="1000" kern="1200" dirty="0"/>
        </a:p>
      </dsp:txBody>
      <dsp:txXfrm>
        <a:off x="510802" y="1293338"/>
        <a:ext cx="870012" cy="784743"/>
      </dsp:txXfrm>
    </dsp:sp>
    <dsp:sp modelId="{22B6807E-CCD5-4D0C-BC4C-D7BACC0F544C}">
      <dsp:nvSpPr>
        <dsp:cNvPr id="0" name=""/>
        <dsp:cNvSpPr/>
      </dsp:nvSpPr>
      <dsp:spPr>
        <a:xfrm>
          <a:off x="144019" y="459162"/>
          <a:ext cx="866440" cy="766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OVID-LWW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5</a:t>
          </a:r>
          <a:endParaRPr lang="tr-TR" sz="1000" kern="1200" dirty="0"/>
        </a:p>
      </dsp:txBody>
      <dsp:txXfrm>
        <a:off x="144019" y="459162"/>
        <a:ext cx="866440" cy="766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AA6FDA60-25A0-41C3-B7E0-04C18F41BC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Calibri" pitchFamily="34" charset="0"/>
              </a:rPr>
              <a:t>Lisans ve uzmanlık düzeyinde eğitim veren akademik kurumlar TÜBİTAK EKUAL doğal üyesidir.</a:t>
            </a:r>
          </a:p>
          <a:p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B3334-86F2-47E7-A649-64FE719CDBE9}" type="slidenum">
              <a:rPr lang="tr-TR" smtClean="0">
                <a:latin typeface="Arial" charset="0"/>
              </a:rPr>
              <a:pPr/>
              <a:t>28</a:t>
            </a:fld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3C634-81B2-409F-817E-5BF031271153}" type="slidenum">
              <a:rPr lang="tr-TR"/>
              <a:pPr/>
              <a:t>5</a:t>
            </a:fld>
            <a:endParaRPr lang="tr-TR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700 Bin </a:t>
            </a:r>
            <a:r>
              <a:rPr lang="en-US" dirty="0" err="1" smtClean="0"/>
              <a:t>makale</a:t>
            </a:r>
            <a:r>
              <a:rPr lang="en-US" dirty="0" smtClean="0"/>
              <a:t> </a:t>
            </a:r>
            <a:r>
              <a:rPr lang="en-US" dirty="0" err="1" smtClean="0"/>
              <a:t>indirilmiştir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z="1200" dirty="0" smtClean="0"/>
              <a:t>Türkiye’nin ulusal akademik yayın performansının ölçümlenmesi ulusal bilimsel yayın haritasının çıkarılması amacıyla </a:t>
            </a:r>
            <a:endParaRPr lang="en-US" sz="1200" dirty="0" smtClean="0"/>
          </a:p>
          <a:p>
            <a:r>
              <a:rPr lang="tr-TR" sz="1200" b="1" dirty="0" smtClean="0"/>
              <a:t>“Türkiye Akademik Atif Sistemi (TAKA)”</a:t>
            </a:r>
            <a:r>
              <a:rPr lang="tr-TR" sz="1200" dirty="0" smtClean="0"/>
              <a:t> projesi geliştirilmiştir.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FDA60-25A0-41C3-B7E0-04C18F41BC0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4FBA-7A69-4584-8C6C-CA11D945E7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C8CEFD-7B8C-4075-B885-F6837E729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2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50.jpeg"/><Relationship Id="rId3" Type="http://schemas.openxmlformats.org/officeDocument/2006/relationships/image" Target="../media/image2.jpeg"/><Relationship Id="rId21" Type="http://schemas.openxmlformats.org/officeDocument/2006/relationships/image" Target="../media/image4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44.jpeg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48.jpe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43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46.jpeg"/><Relationship Id="rId27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mailto:t&#252;bess@ulakbim.gov.tr" TargetMode="External"/><Relationship Id="rId4" Type="http://schemas.openxmlformats.org/officeDocument/2006/relationships/hyperlink" Target="http://www.ulakbim.gov.tr/cabim/bs/tube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8134672" cy="237626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err="1" smtClean="0">
                <a:solidFill>
                  <a:srgbClr val="0000FF"/>
                </a:solidFill>
              </a:rPr>
              <a:t>Cahit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Arf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Bilgi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Merkezi</a:t>
            </a:r>
            <a:r>
              <a:rPr lang="tr-TR" sz="3000" b="1" dirty="0" smtClean="0">
                <a:solidFill>
                  <a:srgbClr val="0000FF"/>
                </a:solidFill>
              </a:rPr>
              <a:t/>
            </a:r>
            <a:br>
              <a:rPr lang="tr-TR" sz="3000" b="1" dirty="0" smtClean="0">
                <a:solidFill>
                  <a:srgbClr val="0000FF"/>
                </a:solidFill>
              </a:rPr>
            </a:br>
            <a:r>
              <a:rPr lang="en-US" sz="3000" b="1" dirty="0" smtClean="0">
                <a:solidFill>
                  <a:srgbClr val="0000FF"/>
                </a:solidFill>
              </a:rPr>
              <a:t/>
            </a:r>
            <a:br>
              <a:rPr lang="en-US" sz="3000" b="1" dirty="0" smtClean="0">
                <a:solidFill>
                  <a:srgbClr val="0000FF"/>
                </a:solidFill>
              </a:rPr>
            </a:br>
            <a:r>
              <a:rPr lang="en-US" sz="3300" b="1" dirty="0" smtClean="0">
                <a:solidFill>
                  <a:srgbClr val="7E0000"/>
                </a:solidFill>
              </a:rPr>
              <a:t>2010 </a:t>
            </a:r>
            <a:r>
              <a:rPr lang="en-US" sz="3300" b="1" dirty="0" err="1" smtClean="0">
                <a:solidFill>
                  <a:srgbClr val="7E0000"/>
                </a:solidFill>
              </a:rPr>
              <a:t>Faaliyetlerimiz</a:t>
            </a:r>
            <a:r>
              <a:rPr lang="en-US" sz="3300" b="1" dirty="0" smtClean="0">
                <a:solidFill>
                  <a:srgbClr val="7E0000"/>
                </a:solidFill>
              </a:rPr>
              <a:t>  </a:t>
            </a:r>
            <a:br>
              <a:rPr lang="en-US" sz="3300" b="1" dirty="0" smtClean="0">
                <a:solidFill>
                  <a:srgbClr val="7E0000"/>
                </a:solidFill>
              </a:rPr>
            </a:br>
            <a:r>
              <a:rPr lang="en-US" sz="3300" b="1" dirty="0" smtClean="0">
                <a:solidFill>
                  <a:srgbClr val="7E0000"/>
                </a:solidFill>
              </a:rPr>
              <a:t>&amp; </a:t>
            </a:r>
            <a:br>
              <a:rPr lang="en-US" sz="3300" b="1" dirty="0" smtClean="0">
                <a:solidFill>
                  <a:srgbClr val="7E0000"/>
                </a:solidFill>
              </a:rPr>
            </a:br>
            <a:r>
              <a:rPr lang="en-US" sz="3300" b="1" dirty="0" smtClean="0">
                <a:solidFill>
                  <a:srgbClr val="7E0000"/>
                </a:solidFill>
              </a:rPr>
              <a:t>TÜBİTAK EKUAL </a:t>
            </a:r>
            <a:r>
              <a:rPr lang="en-US" sz="3300" b="1" dirty="0" err="1" smtClean="0">
                <a:solidFill>
                  <a:srgbClr val="7E0000"/>
                </a:solidFill>
              </a:rPr>
              <a:t>Değerlendirme</a:t>
            </a:r>
            <a:r>
              <a:rPr lang="en-US" sz="3300" b="1" dirty="0" smtClean="0">
                <a:solidFill>
                  <a:srgbClr val="7E0000"/>
                </a:solidFill>
              </a:rPr>
              <a:t/>
            </a:r>
            <a:br>
              <a:rPr lang="en-US" sz="3300" b="1" dirty="0" smtClean="0">
                <a:solidFill>
                  <a:srgbClr val="7E0000"/>
                </a:solidFill>
              </a:rPr>
            </a:br>
            <a:endParaRPr lang="en-US" sz="3300" dirty="0">
              <a:solidFill>
                <a:srgbClr val="7E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Dr. </a:t>
            </a:r>
            <a:r>
              <a:rPr lang="en-US" sz="2000" b="1" dirty="0" err="1" smtClean="0">
                <a:solidFill>
                  <a:schemeClr val="tx1"/>
                </a:solidFill>
              </a:rPr>
              <a:t>Elif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Aytek</a:t>
            </a:r>
            <a:r>
              <a:rPr lang="en-US" sz="2000" b="1" dirty="0" smtClean="0">
                <a:solidFill>
                  <a:schemeClr val="tx1"/>
                </a:solidFill>
              </a:rPr>
              <a:t> GÜRSES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ULAKBİM </a:t>
            </a:r>
            <a:r>
              <a:rPr lang="en-US" sz="2000" b="1" dirty="0" err="1" smtClean="0">
                <a:solidFill>
                  <a:schemeClr val="tx1"/>
                </a:solidFill>
              </a:rPr>
              <a:t>Md.Yrd.V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</a:rPr>
              <a:t>Cahit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Arf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Bilgi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Merkezi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elif@ulakbim.gov.tr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4" descr="TUBITAK-ULAKBIM-Logo-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2088232" cy="127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0800000" flipV="1">
            <a:off x="2555776" y="5877272"/>
            <a:ext cx="39604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1200" b="1" kern="0" dirty="0" smtClean="0"/>
              <a:t>23-25 </a:t>
            </a:r>
            <a:r>
              <a:rPr lang="en-US" sz="1200" b="1" kern="0" dirty="0" err="1" smtClean="0"/>
              <a:t>Mayıs</a:t>
            </a:r>
            <a:r>
              <a:rPr lang="en-US" sz="1200" b="1" kern="0" dirty="0" smtClean="0"/>
              <a:t> 2011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1200" b="1" kern="0" dirty="0" smtClean="0"/>
              <a:t>TÜBİTAK EKUAL VII. </a:t>
            </a:r>
            <a:r>
              <a:rPr lang="en-US" sz="1200" b="1" kern="0" dirty="0" err="1" smtClean="0"/>
              <a:t>Yıllık</a:t>
            </a:r>
            <a:r>
              <a:rPr lang="en-US" sz="1200" b="1" kern="0" dirty="0" smtClean="0"/>
              <a:t> </a:t>
            </a:r>
            <a:r>
              <a:rPr lang="en-US" sz="1200" b="1" kern="0" dirty="0" err="1" smtClean="0"/>
              <a:t>Toplantısı</a:t>
            </a:r>
            <a:r>
              <a:rPr lang="en-US" sz="1200" b="1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6561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982047" y="1010444"/>
          <a:ext cx="78843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4100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38" descr="C:\Documents and Settings\Fatma BASAR\Desktop\trkiyeharit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46" y="1196752"/>
            <a:ext cx="8858554" cy="4325466"/>
          </a:xfrm>
          <a:prstGeom prst="rect">
            <a:avLst/>
          </a:prstGeom>
          <a:noFill/>
        </p:spPr>
      </p:pic>
      <p:pic>
        <p:nvPicPr>
          <p:cNvPr id="5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131840" y="2420888"/>
            <a:ext cx="88454" cy="88454"/>
          </a:xfrm>
          <a:prstGeom prst="rect">
            <a:avLst/>
          </a:prstGeom>
          <a:noFill/>
        </p:spPr>
      </p:pic>
      <p:pic>
        <p:nvPicPr>
          <p:cNvPr id="5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187624" y="4005064"/>
            <a:ext cx="88454" cy="88454"/>
          </a:xfrm>
          <a:prstGeom prst="rect">
            <a:avLst/>
          </a:prstGeom>
          <a:noFill/>
        </p:spPr>
      </p:pic>
      <p:pic>
        <p:nvPicPr>
          <p:cNvPr id="5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3501008"/>
            <a:ext cx="88454" cy="88454"/>
          </a:xfrm>
          <a:prstGeom prst="rect">
            <a:avLst/>
          </a:prstGeom>
          <a:noFill/>
        </p:spPr>
      </p:pic>
      <p:pic>
        <p:nvPicPr>
          <p:cNvPr id="5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4509120"/>
            <a:ext cx="88454" cy="88454"/>
          </a:xfrm>
          <a:prstGeom prst="rect">
            <a:avLst/>
          </a:prstGeom>
          <a:noFill/>
        </p:spPr>
      </p:pic>
      <p:pic>
        <p:nvPicPr>
          <p:cNvPr id="6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771800" y="2996952"/>
            <a:ext cx="88454" cy="88454"/>
          </a:xfrm>
          <a:prstGeom prst="rect">
            <a:avLst/>
          </a:prstGeom>
          <a:noFill/>
        </p:spPr>
      </p:pic>
      <p:pic>
        <p:nvPicPr>
          <p:cNvPr id="6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19872" y="2852936"/>
            <a:ext cx="88454" cy="88454"/>
          </a:xfrm>
          <a:prstGeom prst="rect">
            <a:avLst/>
          </a:prstGeom>
          <a:noFill/>
        </p:spPr>
      </p:pic>
      <p:pic>
        <p:nvPicPr>
          <p:cNvPr id="6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380312" y="2780928"/>
            <a:ext cx="88454" cy="88454"/>
          </a:xfrm>
          <a:prstGeom prst="rect">
            <a:avLst/>
          </a:prstGeom>
          <a:noFill/>
        </p:spPr>
      </p:pic>
      <p:pic>
        <p:nvPicPr>
          <p:cNvPr id="6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259632" y="2852936"/>
            <a:ext cx="88454" cy="88454"/>
          </a:xfrm>
          <a:prstGeom prst="rect">
            <a:avLst/>
          </a:prstGeom>
          <a:noFill/>
        </p:spPr>
      </p:pic>
      <p:pic>
        <p:nvPicPr>
          <p:cNvPr id="6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47664" y="1900386"/>
            <a:ext cx="88454" cy="88454"/>
          </a:xfrm>
          <a:prstGeom prst="rect">
            <a:avLst/>
          </a:prstGeom>
          <a:noFill/>
        </p:spPr>
      </p:pic>
      <p:pic>
        <p:nvPicPr>
          <p:cNvPr id="6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508104" y="3068960"/>
            <a:ext cx="88454" cy="88454"/>
          </a:xfrm>
          <a:prstGeom prst="rect">
            <a:avLst/>
          </a:prstGeom>
          <a:noFill/>
        </p:spPr>
      </p:pic>
      <p:pic>
        <p:nvPicPr>
          <p:cNvPr id="6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27584" y="2636912"/>
            <a:ext cx="88454" cy="88454"/>
          </a:xfrm>
          <a:prstGeom prst="rect">
            <a:avLst/>
          </a:prstGeom>
          <a:noFill/>
        </p:spPr>
      </p:pic>
      <p:pic>
        <p:nvPicPr>
          <p:cNvPr id="6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259632" y="3429000"/>
            <a:ext cx="88454" cy="88454"/>
          </a:xfrm>
          <a:prstGeom prst="rect">
            <a:avLst/>
          </a:prstGeom>
          <a:noFill/>
        </p:spPr>
      </p:pic>
      <p:pic>
        <p:nvPicPr>
          <p:cNvPr id="6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372200" y="3645024"/>
            <a:ext cx="88454" cy="88454"/>
          </a:xfrm>
          <a:prstGeom prst="rect">
            <a:avLst/>
          </a:prstGeom>
          <a:noFill/>
        </p:spPr>
      </p:pic>
      <p:pic>
        <p:nvPicPr>
          <p:cNvPr id="7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03426" y="2708920"/>
            <a:ext cx="88454" cy="88454"/>
          </a:xfrm>
          <a:prstGeom prst="rect">
            <a:avLst/>
          </a:prstGeom>
          <a:noFill/>
        </p:spPr>
      </p:pic>
      <p:pic>
        <p:nvPicPr>
          <p:cNvPr id="7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860032" y="3645024"/>
            <a:ext cx="88454" cy="88454"/>
          </a:xfrm>
          <a:prstGeom prst="rect">
            <a:avLst/>
          </a:prstGeom>
          <a:noFill/>
        </p:spPr>
      </p:pic>
      <p:pic>
        <p:nvPicPr>
          <p:cNvPr id="7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043608" y="3717032"/>
            <a:ext cx="88454" cy="88454"/>
          </a:xfrm>
          <a:prstGeom prst="rect">
            <a:avLst/>
          </a:prstGeom>
          <a:noFill/>
        </p:spPr>
      </p:pic>
      <p:pic>
        <p:nvPicPr>
          <p:cNvPr id="7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051720" y="3140968"/>
            <a:ext cx="88454" cy="88454"/>
          </a:xfrm>
          <a:prstGeom prst="rect">
            <a:avLst/>
          </a:prstGeom>
          <a:noFill/>
        </p:spPr>
      </p:pic>
      <p:pic>
        <p:nvPicPr>
          <p:cNvPr id="7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99592" y="3717032"/>
            <a:ext cx="88454" cy="88454"/>
          </a:xfrm>
          <a:prstGeom prst="rect">
            <a:avLst/>
          </a:prstGeom>
          <a:noFill/>
        </p:spPr>
      </p:pic>
      <p:pic>
        <p:nvPicPr>
          <p:cNvPr id="7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948264" y="3933056"/>
            <a:ext cx="88454" cy="88454"/>
          </a:xfrm>
          <a:prstGeom prst="rect">
            <a:avLst/>
          </a:prstGeom>
          <a:noFill/>
        </p:spPr>
      </p:pic>
      <p:pic>
        <p:nvPicPr>
          <p:cNvPr id="7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716016" y="4437112"/>
            <a:ext cx="88454" cy="88454"/>
          </a:xfrm>
          <a:prstGeom prst="rect">
            <a:avLst/>
          </a:prstGeom>
          <a:noFill/>
        </p:spPr>
      </p:pic>
      <p:pic>
        <p:nvPicPr>
          <p:cNvPr id="7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79712" y="2060848"/>
            <a:ext cx="88454" cy="88454"/>
          </a:xfrm>
          <a:prstGeom prst="rect">
            <a:avLst/>
          </a:prstGeom>
          <a:noFill/>
        </p:spPr>
      </p:pic>
      <p:pic>
        <p:nvPicPr>
          <p:cNvPr id="7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31418" y="2780928"/>
            <a:ext cx="88454" cy="88454"/>
          </a:xfrm>
          <a:prstGeom prst="rect">
            <a:avLst/>
          </a:prstGeom>
          <a:noFill/>
        </p:spPr>
      </p:pic>
      <p:pic>
        <p:nvPicPr>
          <p:cNvPr id="7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444208" y="4437112"/>
            <a:ext cx="88454" cy="88454"/>
          </a:xfrm>
          <a:prstGeom prst="rect">
            <a:avLst/>
          </a:prstGeom>
          <a:noFill/>
        </p:spPr>
      </p:pic>
      <p:pic>
        <p:nvPicPr>
          <p:cNvPr id="8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220072" y="2636912"/>
            <a:ext cx="88454" cy="88454"/>
          </a:xfrm>
          <a:prstGeom prst="rect">
            <a:avLst/>
          </a:prstGeom>
          <a:noFill/>
        </p:spPr>
      </p:pic>
      <p:pic>
        <p:nvPicPr>
          <p:cNvPr id="8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652120" y="4581128"/>
            <a:ext cx="88454" cy="88454"/>
          </a:xfrm>
          <a:prstGeom prst="rect">
            <a:avLst/>
          </a:prstGeom>
          <a:noFill/>
        </p:spPr>
      </p:pic>
      <p:pic>
        <p:nvPicPr>
          <p:cNvPr id="8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47664" y="1972394"/>
            <a:ext cx="88454" cy="88454"/>
          </a:xfrm>
          <a:prstGeom prst="rect">
            <a:avLst/>
          </a:prstGeom>
          <a:noFill/>
        </p:spPr>
      </p:pic>
      <p:pic>
        <p:nvPicPr>
          <p:cNvPr id="8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03426" y="2780928"/>
            <a:ext cx="88454" cy="88454"/>
          </a:xfrm>
          <a:prstGeom prst="rect">
            <a:avLst/>
          </a:prstGeom>
          <a:noFill/>
        </p:spPr>
      </p:pic>
      <p:pic>
        <p:nvPicPr>
          <p:cNvPr id="8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971600" y="3573016"/>
            <a:ext cx="88454" cy="88454"/>
          </a:xfrm>
          <a:prstGeom prst="rect">
            <a:avLst/>
          </a:prstGeom>
          <a:noFill/>
        </p:spPr>
      </p:pic>
      <p:pic>
        <p:nvPicPr>
          <p:cNvPr id="8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1988840"/>
            <a:ext cx="88454" cy="88454"/>
          </a:xfrm>
          <a:prstGeom prst="rect">
            <a:avLst/>
          </a:prstGeom>
          <a:noFill/>
        </p:spPr>
      </p:pic>
      <p:pic>
        <p:nvPicPr>
          <p:cNvPr id="8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19672" y="2060848"/>
            <a:ext cx="88454" cy="88454"/>
          </a:xfrm>
          <a:prstGeom prst="rect">
            <a:avLst/>
          </a:prstGeom>
          <a:noFill/>
        </p:spPr>
      </p:pic>
      <p:pic>
        <p:nvPicPr>
          <p:cNvPr id="8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91680" y="1988840"/>
            <a:ext cx="88454" cy="88454"/>
          </a:xfrm>
          <a:prstGeom prst="rect">
            <a:avLst/>
          </a:prstGeom>
          <a:noFill/>
        </p:spPr>
      </p:pic>
      <p:pic>
        <p:nvPicPr>
          <p:cNvPr id="9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19672" y="1972394"/>
            <a:ext cx="88454" cy="88454"/>
          </a:xfrm>
          <a:prstGeom prst="rect">
            <a:avLst/>
          </a:prstGeom>
          <a:noFill/>
        </p:spPr>
      </p:pic>
      <p:pic>
        <p:nvPicPr>
          <p:cNvPr id="9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076056" y="4941168"/>
            <a:ext cx="88454" cy="88454"/>
          </a:xfrm>
          <a:prstGeom prst="rect">
            <a:avLst/>
          </a:prstGeom>
          <a:noFill/>
        </p:spPr>
      </p:pic>
      <p:pic>
        <p:nvPicPr>
          <p:cNvPr id="9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323306" y="2260426"/>
            <a:ext cx="88454" cy="88454"/>
          </a:xfrm>
          <a:prstGeom prst="rect">
            <a:avLst/>
          </a:prstGeom>
          <a:noFill/>
        </p:spPr>
      </p:pic>
      <p:pic>
        <p:nvPicPr>
          <p:cNvPr id="9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23928" y="2924944"/>
            <a:ext cx="88454" cy="88454"/>
          </a:xfrm>
          <a:prstGeom prst="rect">
            <a:avLst/>
          </a:prstGeom>
          <a:noFill/>
        </p:spPr>
      </p:pic>
      <p:pic>
        <p:nvPicPr>
          <p:cNvPr id="9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588224" y="2348880"/>
            <a:ext cx="88454" cy="88454"/>
          </a:xfrm>
          <a:prstGeom prst="rect">
            <a:avLst/>
          </a:prstGeom>
          <a:noFill/>
        </p:spPr>
      </p:pic>
      <p:pic>
        <p:nvPicPr>
          <p:cNvPr id="9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100392" y="2492896"/>
            <a:ext cx="88454" cy="88454"/>
          </a:xfrm>
          <a:prstGeom prst="rect">
            <a:avLst/>
          </a:prstGeom>
          <a:noFill/>
        </p:spPr>
      </p:pic>
      <p:pic>
        <p:nvPicPr>
          <p:cNvPr id="9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364088" y="4077072"/>
            <a:ext cx="88454" cy="88454"/>
          </a:xfrm>
          <a:prstGeom prst="rect">
            <a:avLst/>
          </a:prstGeom>
          <a:noFill/>
        </p:spPr>
      </p:pic>
      <p:pic>
        <p:nvPicPr>
          <p:cNvPr id="9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331640" y="4293096"/>
            <a:ext cx="88454" cy="88454"/>
          </a:xfrm>
          <a:prstGeom prst="rect">
            <a:avLst/>
          </a:prstGeom>
          <a:noFill/>
        </p:spPr>
      </p:pic>
      <p:pic>
        <p:nvPicPr>
          <p:cNvPr id="9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2060848"/>
            <a:ext cx="88454" cy="88454"/>
          </a:xfrm>
          <a:prstGeom prst="rect">
            <a:avLst/>
          </a:prstGeom>
          <a:noFill/>
        </p:spPr>
      </p:pic>
      <p:pic>
        <p:nvPicPr>
          <p:cNvPr id="9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95936" y="4797152"/>
            <a:ext cx="88454" cy="88454"/>
          </a:xfrm>
          <a:prstGeom prst="rect">
            <a:avLst/>
          </a:prstGeom>
          <a:noFill/>
        </p:spPr>
      </p:pic>
      <p:pic>
        <p:nvPicPr>
          <p:cNvPr id="10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2060848"/>
            <a:ext cx="88454" cy="88454"/>
          </a:xfrm>
          <a:prstGeom prst="rect">
            <a:avLst/>
          </a:prstGeom>
          <a:noFill/>
        </p:spPr>
      </p:pic>
      <p:pic>
        <p:nvPicPr>
          <p:cNvPr id="10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4005064"/>
            <a:ext cx="88454" cy="88454"/>
          </a:xfrm>
          <a:prstGeom prst="rect">
            <a:avLst/>
          </a:prstGeom>
          <a:noFill/>
        </p:spPr>
      </p:pic>
      <p:pic>
        <p:nvPicPr>
          <p:cNvPr id="10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2924944"/>
            <a:ext cx="88454" cy="88454"/>
          </a:xfrm>
          <a:prstGeom prst="rect">
            <a:avLst/>
          </a:prstGeom>
          <a:noFill/>
        </p:spPr>
      </p:pic>
      <p:pic>
        <p:nvPicPr>
          <p:cNvPr id="10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31418" y="2924944"/>
            <a:ext cx="88454" cy="88454"/>
          </a:xfrm>
          <a:prstGeom prst="rect">
            <a:avLst/>
          </a:prstGeom>
          <a:noFill/>
        </p:spPr>
      </p:pic>
      <p:pic>
        <p:nvPicPr>
          <p:cNvPr id="10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932040" y="2060848"/>
            <a:ext cx="88454" cy="88454"/>
          </a:xfrm>
          <a:prstGeom prst="rect">
            <a:avLst/>
          </a:prstGeom>
          <a:noFill/>
        </p:spPr>
      </p:pic>
      <p:pic>
        <p:nvPicPr>
          <p:cNvPr id="10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355976" y="4005064"/>
            <a:ext cx="88454" cy="88454"/>
          </a:xfrm>
          <a:prstGeom prst="rect">
            <a:avLst/>
          </a:prstGeom>
          <a:noFill/>
        </p:spPr>
      </p:pic>
      <p:pic>
        <p:nvPicPr>
          <p:cNvPr id="10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2708920"/>
            <a:ext cx="88454" cy="88454"/>
          </a:xfrm>
          <a:prstGeom prst="rect">
            <a:avLst/>
          </a:prstGeom>
          <a:noFill/>
        </p:spPr>
      </p:pic>
      <p:pic>
        <p:nvPicPr>
          <p:cNvPr id="10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5576" y="2132856"/>
            <a:ext cx="88454" cy="88454"/>
          </a:xfrm>
          <a:prstGeom prst="rect">
            <a:avLst/>
          </a:prstGeom>
          <a:noFill/>
        </p:spPr>
      </p:pic>
      <p:pic>
        <p:nvPicPr>
          <p:cNvPr id="10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4077072"/>
            <a:ext cx="88454" cy="88454"/>
          </a:xfrm>
          <a:prstGeom prst="rect">
            <a:avLst/>
          </a:prstGeom>
          <a:noFill/>
        </p:spPr>
      </p:pic>
      <p:pic>
        <p:nvPicPr>
          <p:cNvPr id="10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275856" y="3933056"/>
            <a:ext cx="88454" cy="88454"/>
          </a:xfrm>
          <a:prstGeom prst="rect">
            <a:avLst/>
          </a:prstGeom>
          <a:noFill/>
        </p:spPr>
      </p:pic>
      <p:pic>
        <p:nvPicPr>
          <p:cNvPr id="11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2348880"/>
            <a:ext cx="88454" cy="88454"/>
          </a:xfrm>
          <a:prstGeom prst="rect">
            <a:avLst/>
          </a:prstGeom>
          <a:noFill/>
        </p:spPr>
      </p:pic>
      <p:pic>
        <p:nvPicPr>
          <p:cNvPr id="11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131840" y="2060848"/>
            <a:ext cx="88454" cy="88454"/>
          </a:xfrm>
          <a:prstGeom prst="rect">
            <a:avLst/>
          </a:prstGeom>
          <a:noFill/>
        </p:spPr>
      </p:pic>
      <p:pic>
        <p:nvPicPr>
          <p:cNvPr id="11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532440" y="3717032"/>
            <a:ext cx="88454" cy="88454"/>
          </a:xfrm>
          <a:prstGeom prst="rect">
            <a:avLst/>
          </a:prstGeom>
          <a:noFill/>
        </p:spPr>
      </p:pic>
      <p:pic>
        <p:nvPicPr>
          <p:cNvPr id="11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07704" y="2060848"/>
            <a:ext cx="88454" cy="88454"/>
          </a:xfrm>
          <a:prstGeom prst="rect">
            <a:avLst/>
          </a:prstGeom>
          <a:noFill/>
        </p:spPr>
      </p:pic>
      <p:pic>
        <p:nvPicPr>
          <p:cNvPr id="11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067944" y="4653136"/>
            <a:ext cx="88454" cy="88454"/>
          </a:xfrm>
          <a:prstGeom prst="rect">
            <a:avLst/>
          </a:prstGeom>
          <a:noFill/>
        </p:spPr>
      </p:pic>
      <p:pic>
        <p:nvPicPr>
          <p:cNvPr id="11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2996952"/>
            <a:ext cx="88454" cy="88454"/>
          </a:xfrm>
          <a:prstGeom prst="rect">
            <a:avLst/>
          </a:prstGeom>
          <a:noFill/>
        </p:spPr>
      </p:pic>
      <p:pic>
        <p:nvPicPr>
          <p:cNvPr id="11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1988840"/>
            <a:ext cx="88454" cy="88454"/>
          </a:xfrm>
          <a:prstGeom prst="rect">
            <a:avLst/>
          </a:prstGeom>
          <a:noFill/>
        </p:spPr>
      </p:pic>
      <p:pic>
        <p:nvPicPr>
          <p:cNvPr id="11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2996952"/>
            <a:ext cx="88454" cy="88454"/>
          </a:xfrm>
          <a:prstGeom prst="rect">
            <a:avLst/>
          </a:prstGeom>
          <a:noFill/>
        </p:spPr>
      </p:pic>
      <p:pic>
        <p:nvPicPr>
          <p:cNvPr id="12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79712" y="2204864"/>
            <a:ext cx="88454" cy="88454"/>
          </a:xfrm>
          <a:prstGeom prst="rect">
            <a:avLst/>
          </a:prstGeom>
          <a:noFill/>
        </p:spPr>
      </p:pic>
      <p:pic>
        <p:nvPicPr>
          <p:cNvPr id="12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2780928"/>
            <a:ext cx="88454" cy="88454"/>
          </a:xfrm>
          <a:prstGeom prst="rect">
            <a:avLst/>
          </a:prstGeom>
          <a:noFill/>
        </p:spPr>
      </p:pic>
      <p:pic>
        <p:nvPicPr>
          <p:cNvPr id="12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331418" y="2708920"/>
            <a:ext cx="88454" cy="88454"/>
          </a:xfrm>
          <a:prstGeom prst="rect">
            <a:avLst/>
          </a:prstGeom>
          <a:noFill/>
        </p:spPr>
      </p:pic>
      <p:pic>
        <p:nvPicPr>
          <p:cNvPr id="12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763688" y="1916832"/>
            <a:ext cx="88454" cy="88454"/>
          </a:xfrm>
          <a:prstGeom prst="rect">
            <a:avLst/>
          </a:prstGeom>
          <a:noFill/>
        </p:spPr>
      </p:pic>
      <p:pic>
        <p:nvPicPr>
          <p:cNvPr id="12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79712" y="2132856"/>
            <a:ext cx="88454" cy="88454"/>
          </a:xfrm>
          <a:prstGeom prst="rect">
            <a:avLst/>
          </a:prstGeom>
          <a:noFill/>
        </p:spPr>
      </p:pic>
      <p:pic>
        <p:nvPicPr>
          <p:cNvPr id="12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051720" y="2060848"/>
            <a:ext cx="88454" cy="88454"/>
          </a:xfrm>
          <a:prstGeom prst="rect">
            <a:avLst/>
          </a:prstGeom>
          <a:noFill/>
        </p:spPr>
      </p:pic>
      <p:pic>
        <p:nvPicPr>
          <p:cNvPr id="12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2060848"/>
            <a:ext cx="88454" cy="88454"/>
          </a:xfrm>
          <a:prstGeom prst="rect">
            <a:avLst/>
          </a:prstGeom>
          <a:noFill/>
        </p:spPr>
      </p:pic>
      <p:pic>
        <p:nvPicPr>
          <p:cNvPr id="12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2060848"/>
            <a:ext cx="88454" cy="88454"/>
          </a:xfrm>
          <a:prstGeom prst="rect">
            <a:avLst/>
          </a:prstGeom>
          <a:noFill/>
        </p:spPr>
      </p:pic>
      <p:pic>
        <p:nvPicPr>
          <p:cNvPr id="12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2132856"/>
            <a:ext cx="88454" cy="88454"/>
          </a:xfrm>
          <a:prstGeom prst="rect">
            <a:avLst/>
          </a:prstGeom>
          <a:noFill/>
        </p:spPr>
      </p:pic>
      <p:pic>
        <p:nvPicPr>
          <p:cNvPr id="13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2132856"/>
            <a:ext cx="88454" cy="88454"/>
          </a:xfrm>
          <a:prstGeom prst="rect">
            <a:avLst/>
          </a:prstGeom>
          <a:noFill/>
        </p:spPr>
      </p:pic>
      <p:pic>
        <p:nvPicPr>
          <p:cNvPr id="13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475656" y="1988840"/>
            <a:ext cx="88454" cy="88454"/>
          </a:xfrm>
          <a:prstGeom prst="rect">
            <a:avLst/>
          </a:prstGeom>
          <a:noFill/>
        </p:spPr>
      </p:pic>
      <p:pic>
        <p:nvPicPr>
          <p:cNvPr id="13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043608" y="3645024"/>
            <a:ext cx="88454" cy="88454"/>
          </a:xfrm>
          <a:prstGeom prst="rect">
            <a:avLst/>
          </a:prstGeom>
          <a:noFill/>
        </p:spPr>
      </p:pic>
      <p:pic>
        <p:nvPicPr>
          <p:cNvPr id="13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19672" y="1900386"/>
            <a:ext cx="88454" cy="88454"/>
          </a:xfrm>
          <a:prstGeom prst="rect">
            <a:avLst/>
          </a:prstGeom>
          <a:noFill/>
        </p:spPr>
      </p:pic>
      <p:pic>
        <p:nvPicPr>
          <p:cNvPr id="13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91258" y="2204864"/>
            <a:ext cx="88454" cy="88454"/>
          </a:xfrm>
          <a:prstGeom prst="rect">
            <a:avLst/>
          </a:prstGeom>
          <a:noFill/>
        </p:spPr>
      </p:pic>
      <p:pic>
        <p:nvPicPr>
          <p:cNvPr id="13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115616" y="3717032"/>
            <a:ext cx="88454" cy="88454"/>
          </a:xfrm>
          <a:prstGeom prst="rect">
            <a:avLst/>
          </a:prstGeom>
          <a:noFill/>
        </p:spPr>
      </p:pic>
      <p:pic>
        <p:nvPicPr>
          <p:cNvPr id="13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03426" y="2924944"/>
            <a:ext cx="88454" cy="88454"/>
          </a:xfrm>
          <a:prstGeom prst="rect">
            <a:avLst/>
          </a:prstGeom>
          <a:noFill/>
        </p:spPr>
      </p:pic>
      <p:pic>
        <p:nvPicPr>
          <p:cNvPr id="13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1972394"/>
            <a:ext cx="88454" cy="88454"/>
          </a:xfrm>
          <a:prstGeom prst="rect">
            <a:avLst/>
          </a:prstGeom>
          <a:noFill/>
        </p:spPr>
      </p:pic>
      <p:pic>
        <p:nvPicPr>
          <p:cNvPr id="13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3068960"/>
            <a:ext cx="88454" cy="88454"/>
          </a:xfrm>
          <a:prstGeom prst="rect">
            <a:avLst/>
          </a:prstGeom>
          <a:noFill/>
        </p:spPr>
      </p:pic>
      <p:pic>
        <p:nvPicPr>
          <p:cNvPr id="1026" name="Picture 2" descr="C:\Documents and Settings\Fatma BASAR\Desktop\kıbrı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195896"/>
            <a:ext cx="1008112" cy="321336"/>
          </a:xfrm>
          <a:prstGeom prst="rect">
            <a:avLst/>
          </a:prstGeom>
          <a:noFill/>
        </p:spPr>
      </p:pic>
      <p:pic>
        <p:nvPicPr>
          <p:cNvPr id="14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563888" y="5445224"/>
            <a:ext cx="88454" cy="88454"/>
          </a:xfrm>
          <a:prstGeom prst="rect">
            <a:avLst/>
          </a:prstGeom>
          <a:noFill/>
        </p:spPr>
      </p:pic>
      <p:pic>
        <p:nvPicPr>
          <p:cNvPr id="14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635896" y="5373216"/>
            <a:ext cx="88454" cy="88454"/>
          </a:xfrm>
          <a:prstGeom prst="rect">
            <a:avLst/>
          </a:prstGeom>
          <a:noFill/>
        </p:spPr>
      </p:pic>
      <p:pic>
        <p:nvPicPr>
          <p:cNvPr id="14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5373216"/>
            <a:ext cx="88454" cy="88454"/>
          </a:xfrm>
          <a:prstGeom prst="rect">
            <a:avLst/>
          </a:prstGeom>
          <a:noFill/>
        </p:spPr>
      </p:pic>
      <p:pic>
        <p:nvPicPr>
          <p:cNvPr id="14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373216"/>
            <a:ext cx="88454" cy="88454"/>
          </a:xfrm>
          <a:prstGeom prst="rect">
            <a:avLst/>
          </a:prstGeom>
          <a:noFill/>
        </p:spPr>
      </p:pic>
      <p:pic>
        <p:nvPicPr>
          <p:cNvPr id="14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923928" y="5284762"/>
            <a:ext cx="88454" cy="88454"/>
          </a:xfrm>
          <a:prstGeom prst="rect">
            <a:avLst/>
          </a:prstGeom>
          <a:noFill/>
        </p:spPr>
      </p:pic>
      <p:pic>
        <p:nvPicPr>
          <p:cNvPr id="14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868144" y="3717032"/>
            <a:ext cx="88454" cy="88454"/>
          </a:xfrm>
          <a:prstGeom prst="rect">
            <a:avLst/>
          </a:prstGeom>
          <a:noFill/>
        </p:spPr>
      </p:pic>
      <p:sp>
        <p:nvSpPr>
          <p:cNvPr id="146" name="Flowchart: Connector 145"/>
          <p:cNvSpPr/>
          <p:nvPr/>
        </p:nvSpPr>
        <p:spPr>
          <a:xfrm flipH="1" flipV="1">
            <a:off x="3275856" y="2996952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Flowchart: Connector 146"/>
          <p:cNvSpPr/>
          <p:nvPr/>
        </p:nvSpPr>
        <p:spPr>
          <a:xfrm flipH="1" flipV="1">
            <a:off x="3275856" y="2924944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Flowchart: Connector 147"/>
          <p:cNvSpPr/>
          <p:nvPr/>
        </p:nvSpPr>
        <p:spPr>
          <a:xfrm flipH="1" flipV="1">
            <a:off x="3275856" y="285293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Flowchart: Connector 148"/>
          <p:cNvSpPr/>
          <p:nvPr/>
        </p:nvSpPr>
        <p:spPr>
          <a:xfrm flipH="1" flipV="1">
            <a:off x="2123728" y="213285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0" name="Flowchart: Connector 149"/>
          <p:cNvSpPr/>
          <p:nvPr/>
        </p:nvSpPr>
        <p:spPr>
          <a:xfrm flipH="1" flipV="1">
            <a:off x="2195736" y="213285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1" name="Flowchart: Connector 150"/>
          <p:cNvSpPr/>
          <p:nvPr/>
        </p:nvSpPr>
        <p:spPr>
          <a:xfrm flipH="1" flipV="1">
            <a:off x="2078009" y="2204864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3" name="TextBox 152"/>
          <p:cNvSpPr txBox="1"/>
          <p:nvPr/>
        </p:nvSpPr>
        <p:spPr>
          <a:xfrm>
            <a:off x="7308304" y="4725144"/>
            <a:ext cx="123264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Devlet </a:t>
            </a:r>
            <a:r>
              <a:rPr lang="tr-TR" sz="1000" b="0" dirty="0" err="1" smtClean="0">
                <a:latin typeface="Calibri" pitchFamily="34" charset="0"/>
              </a:rPr>
              <a:t>Üniv</a:t>
            </a:r>
            <a:r>
              <a:rPr lang="tr-TR" sz="1000" b="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Vakıf </a:t>
            </a:r>
            <a:r>
              <a:rPr lang="tr-TR" sz="1000" b="0" dirty="0" err="1" smtClean="0">
                <a:latin typeface="Calibri" pitchFamily="34" charset="0"/>
              </a:rPr>
              <a:t>Üniv</a:t>
            </a:r>
            <a:r>
              <a:rPr lang="tr-TR" sz="1000" b="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Askeri Kurumlar</a:t>
            </a:r>
            <a:endParaRPr lang="tr-TR" sz="1000" b="0" dirty="0">
              <a:latin typeface="Calibri" pitchFamily="34" charset="0"/>
            </a:endParaRPr>
          </a:p>
        </p:txBody>
      </p:sp>
      <p:pic>
        <p:nvPicPr>
          <p:cNvPr id="15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380312" y="4797152"/>
            <a:ext cx="88454" cy="88454"/>
          </a:xfrm>
          <a:prstGeom prst="rect">
            <a:avLst/>
          </a:prstGeom>
          <a:noFill/>
        </p:spPr>
      </p:pic>
      <p:pic>
        <p:nvPicPr>
          <p:cNvPr id="15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380312" y="5013176"/>
            <a:ext cx="88454" cy="88454"/>
          </a:xfrm>
          <a:prstGeom prst="rect">
            <a:avLst/>
          </a:prstGeom>
          <a:noFill/>
        </p:spPr>
      </p:pic>
      <p:sp>
        <p:nvSpPr>
          <p:cNvPr id="158" name="Flowchart: Connector 157"/>
          <p:cNvSpPr/>
          <p:nvPr/>
        </p:nvSpPr>
        <p:spPr>
          <a:xfrm flipH="1" flipV="1">
            <a:off x="7380312" y="5301208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1196752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4100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38" descr="C:\Documents and Settings\Fatma BASAR\Desktop\trkiyeharit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46" y="1196752"/>
            <a:ext cx="8858554" cy="4325466"/>
          </a:xfrm>
          <a:prstGeom prst="rect">
            <a:avLst/>
          </a:prstGeom>
          <a:noFill/>
        </p:spPr>
      </p:pic>
      <p:pic>
        <p:nvPicPr>
          <p:cNvPr id="5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131840" y="2420888"/>
            <a:ext cx="88454" cy="88454"/>
          </a:xfrm>
          <a:prstGeom prst="rect">
            <a:avLst/>
          </a:prstGeom>
          <a:noFill/>
        </p:spPr>
      </p:pic>
      <p:pic>
        <p:nvPicPr>
          <p:cNvPr id="5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187624" y="4005064"/>
            <a:ext cx="88454" cy="88454"/>
          </a:xfrm>
          <a:prstGeom prst="rect">
            <a:avLst/>
          </a:prstGeom>
          <a:noFill/>
        </p:spPr>
      </p:pic>
      <p:pic>
        <p:nvPicPr>
          <p:cNvPr id="5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3501008"/>
            <a:ext cx="88454" cy="88454"/>
          </a:xfrm>
          <a:prstGeom prst="rect">
            <a:avLst/>
          </a:prstGeom>
          <a:noFill/>
        </p:spPr>
      </p:pic>
      <p:pic>
        <p:nvPicPr>
          <p:cNvPr id="5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4509120"/>
            <a:ext cx="88454" cy="88454"/>
          </a:xfrm>
          <a:prstGeom prst="rect">
            <a:avLst/>
          </a:prstGeom>
          <a:noFill/>
        </p:spPr>
      </p:pic>
      <p:pic>
        <p:nvPicPr>
          <p:cNvPr id="6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771800" y="2996952"/>
            <a:ext cx="88454" cy="88454"/>
          </a:xfrm>
          <a:prstGeom prst="rect">
            <a:avLst/>
          </a:prstGeom>
          <a:noFill/>
        </p:spPr>
      </p:pic>
      <p:pic>
        <p:nvPicPr>
          <p:cNvPr id="6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19872" y="2852936"/>
            <a:ext cx="88454" cy="88454"/>
          </a:xfrm>
          <a:prstGeom prst="rect">
            <a:avLst/>
          </a:prstGeom>
          <a:noFill/>
        </p:spPr>
      </p:pic>
      <p:pic>
        <p:nvPicPr>
          <p:cNvPr id="6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380312" y="2780928"/>
            <a:ext cx="88454" cy="88454"/>
          </a:xfrm>
          <a:prstGeom prst="rect">
            <a:avLst/>
          </a:prstGeom>
          <a:noFill/>
        </p:spPr>
      </p:pic>
      <p:pic>
        <p:nvPicPr>
          <p:cNvPr id="6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259632" y="2852936"/>
            <a:ext cx="88454" cy="88454"/>
          </a:xfrm>
          <a:prstGeom prst="rect">
            <a:avLst/>
          </a:prstGeom>
          <a:noFill/>
        </p:spPr>
      </p:pic>
      <p:pic>
        <p:nvPicPr>
          <p:cNvPr id="6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47664" y="1900386"/>
            <a:ext cx="88454" cy="88454"/>
          </a:xfrm>
          <a:prstGeom prst="rect">
            <a:avLst/>
          </a:prstGeom>
          <a:noFill/>
        </p:spPr>
      </p:pic>
      <p:pic>
        <p:nvPicPr>
          <p:cNvPr id="6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508104" y="3068960"/>
            <a:ext cx="88454" cy="88454"/>
          </a:xfrm>
          <a:prstGeom prst="rect">
            <a:avLst/>
          </a:prstGeom>
          <a:noFill/>
        </p:spPr>
      </p:pic>
      <p:pic>
        <p:nvPicPr>
          <p:cNvPr id="6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27584" y="2636912"/>
            <a:ext cx="88454" cy="88454"/>
          </a:xfrm>
          <a:prstGeom prst="rect">
            <a:avLst/>
          </a:prstGeom>
          <a:noFill/>
        </p:spPr>
      </p:pic>
      <p:pic>
        <p:nvPicPr>
          <p:cNvPr id="6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259632" y="3429000"/>
            <a:ext cx="88454" cy="88454"/>
          </a:xfrm>
          <a:prstGeom prst="rect">
            <a:avLst/>
          </a:prstGeom>
          <a:noFill/>
        </p:spPr>
      </p:pic>
      <p:pic>
        <p:nvPicPr>
          <p:cNvPr id="6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372200" y="3645024"/>
            <a:ext cx="88454" cy="88454"/>
          </a:xfrm>
          <a:prstGeom prst="rect">
            <a:avLst/>
          </a:prstGeom>
          <a:noFill/>
        </p:spPr>
      </p:pic>
      <p:pic>
        <p:nvPicPr>
          <p:cNvPr id="7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03426" y="2708920"/>
            <a:ext cx="88454" cy="88454"/>
          </a:xfrm>
          <a:prstGeom prst="rect">
            <a:avLst/>
          </a:prstGeom>
          <a:noFill/>
        </p:spPr>
      </p:pic>
      <p:pic>
        <p:nvPicPr>
          <p:cNvPr id="7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860032" y="3645024"/>
            <a:ext cx="88454" cy="88454"/>
          </a:xfrm>
          <a:prstGeom prst="rect">
            <a:avLst/>
          </a:prstGeom>
          <a:noFill/>
        </p:spPr>
      </p:pic>
      <p:pic>
        <p:nvPicPr>
          <p:cNvPr id="7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043608" y="3717032"/>
            <a:ext cx="88454" cy="88454"/>
          </a:xfrm>
          <a:prstGeom prst="rect">
            <a:avLst/>
          </a:prstGeom>
          <a:noFill/>
        </p:spPr>
      </p:pic>
      <p:pic>
        <p:nvPicPr>
          <p:cNvPr id="7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051720" y="3140968"/>
            <a:ext cx="88454" cy="88454"/>
          </a:xfrm>
          <a:prstGeom prst="rect">
            <a:avLst/>
          </a:prstGeom>
          <a:noFill/>
        </p:spPr>
      </p:pic>
      <p:pic>
        <p:nvPicPr>
          <p:cNvPr id="7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99592" y="3717032"/>
            <a:ext cx="88454" cy="88454"/>
          </a:xfrm>
          <a:prstGeom prst="rect">
            <a:avLst/>
          </a:prstGeom>
          <a:noFill/>
        </p:spPr>
      </p:pic>
      <p:pic>
        <p:nvPicPr>
          <p:cNvPr id="7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948264" y="3933056"/>
            <a:ext cx="88454" cy="88454"/>
          </a:xfrm>
          <a:prstGeom prst="rect">
            <a:avLst/>
          </a:prstGeom>
          <a:noFill/>
        </p:spPr>
      </p:pic>
      <p:pic>
        <p:nvPicPr>
          <p:cNvPr id="7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716016" y="4437112"/>
            <a:ext cx="88454" cy="88454"/>
          </a:xfrm>
          <a:prstGeom prst="rect">
            <a:avLst/>
          </a:prstGeom>
          <a:noFill/>
        </p:spPr>
      </p:pic>
      <p:pic>
        <p:nvPicPr>
          <p:cNvPr id="7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79712" y="2060848"/>
            <a:ext cx="88454" cy="88454"/>
          </a:xfrm>
          <a:prstGeom prst="rect">
            <a:avLst/>
          </a:prstGeom>
          <a:noFill/>
        </p:spPr>
      </p:pic>
      <p:pic>
        <p:nvPicPr>
          <p:cNvPr id="7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31418" y="2780928"/>
            <a:ext cx="88454" cy="88454"/>
          </a:xfrm>
          <a:prstGeom prst="rect">
            <a:avLst/>
          </a:prstGeom>
          <a:noFill/>
        </p:spPr>
      </p:pic>
      <p:pic>
        <p:nvPicPr>
          <p:cNvPr id="7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444208" y="4437112"/>
            <a:ext cx="88454" cy="88454"/>
          </a:xfrm>
          <a:prstGeom prst="rect">
            <a:avLst/>
          </a:prstGeom>
          <a:noFill/>
        </p:spPr>
      </p:pic>
      <p:pic>
        <p:nvPicPr>
          <p:cNvPr id="8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220072" y="2636912"/>
            <a:ext cx="88454" cy="88454"/>
          </a:xfrm>
          <a:prstGeom prst="rect">
            <a:avLst/>
          </a:prstGeom>
          <a:noFill/>
        </p:spPr>
      </p:pic>
      <p:pic>
        <p:nvPicPr>
          <p:cNvPr id="8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652120" y="4581128"/>
            <a:ext cx="88454" cy="88454"/>
          </a:xfrm>
          <a:prstGeom prst="rect">
            <a:avLst/>
          </a:prstGeom>
          <a:noFill/>
        </p:spPr>
      </p:pic>
      <p:pic>
        <p:nvPicPr>
          <p:cNvPr id="8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47664" y="1972394"/>
            <a:ext cx="88454" cy="88454"/>
          </a:xfrm>
          <a:prstGeom prst="rect">
            <a:avLst/>
          </a:prstGeom>
          <a:noFill/>
        </p:spPr>
      </p:pic>
      <p:pic>
        <p:nvPicPr>
          <p:cNvPr id="8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03426" y="2780928"/>
            <a:ext cx="88454" cy="88454"/>
          </a:xfrm>
          <a:prstGeom prst="rect">
            <a:avLst/>
          </a:prstGeom>
          <a:noFill/>
        </p:spPr>
      </p:pic>
      <p:pic>
        <p:nvPicPr>
          <p:cNvPr id="413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068960"/>
            <a:ext cx="72008" cy="72008"/>
          </a:xfrm>
          <a:prstGeom prst="rect">
            <a:avLst/>
          </a:prstGeom>
          <a:noFill/>
        </p:spPr>
      </p:pic>
      <p:pic>
        <p:nvPicPr>
          <p:cNvPr id="8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971600" y="3573016"/>
            <a:ext cx="88454" cy="88454"/>
          </a:xfrm>
          <a:prstGeom prst="rect">
            <a:avLst/>
          </a:prstGeom>
          <a:noFill/>
        </p:spPr>
      </p:pic>
      <p:pic>
        <p:nvPicPr>
          <p:cNvPr id="8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1988840"/>
            <a:ext cx="88454" cy="88454"/>
          </a:xfrm>
          <a:prstGeom prst="rect">
            <a:avLst/>
          </a:prstGeom>
          <a:noFill/>
        </p:spPr>
      </p:pic>
      <p:pic>
        <p:nvPicPr>
          <p:cNvPr id="8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19672" y="2060848"/>
            <a:ext cx="88454" cy="88454"/>
          </a:xfrm>
          <a:prstGeom prst="rect">
            <a:avLst/>
          </a:prstGeom>
          <a:noFill/>
        </p:spPr>
      </p:pic>
      <p:pic>
        <p:nvPicPr>
          <p:cNvPr id="8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91680" y="1988840"/>
            <a:ext cx="88454" cy="88454"/>
          </a:xfrm>
          <a:prstGeom prst="rect">
            <a:avLst/>
          </a:prstGeom>
          <a:noFill/>
        </p:spPr>
      </p:pic>
      <p:pic>
        <p:nvPicPr>
          <p:cNvPr id="9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19672" y="1972394"/>
            <a:ext cx="88454" cy="88454"/>
          </a:xfrm>
          <a:prstGeom prst="rect">
            <a:avLst/>
          </a:prstGeom>
          <a:noFill/>
        </p:spPr>
      </p:pic>
      <p:pic>
        <p:nvPicPr>
          <p:cNvPr id="9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076056" y="4941168"/>
            <a:ext cx="88454" cy="88454"/>
          </a:xfrm>
          <a:prstGeom prst="rect">
            <a:avLst/>
          </a:prstGeom>
          <a:noFill/>
        </p:spPr>
      </p:pic>
      <p:pic>
        <p:nvPicPr>
          <p:cNvPr id="9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323306" y="2260426"/>
            <a:ext cx="88454" cy="88454"/>
          </a:xfrm>
          <a:prstGeom prst="rect">
            <a:avLst/>
          </a:prstGeom>
          <a:noFill/>
        </p:spPr>
      </p:pic>
      <p:pic>
        <p:nvPicPr>
          <p:cNvPr id="9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23928" y="2924944"/>
            <a:ext cx="88454" cy="88454"/>
          </a:xfrm>
          <a:prstGeom prst="rect">
            <a:avLst/>
          </a:prstGeom>
          <a:noFill/>
        </p:spPr>
      </p:pic>
      <p:pic>
        <p:nvPicPr>
          <p:cNvPr id="9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588224" y="2348880"/>
            <a:ext cx="88454" cy="88454"/>
          </a:xfrm>
          <a:prstGeom prst="rect">
            <a:avLst/>
          </a:prstGeom>
          <a:noFill/>
        </p:spPr>
      </p:pic>
      <p:pic>
        <p:nvPicPr>
          <p:cNvPr id="9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100392" y="2492896"/>
            <a:ext cx="88454" cy="88454"/>
          </a:xfrm>
          <a:prstGeom prst="rect">
            <a:avLst/>
          </a:prstGeom>
          <a:noFill/>
        </p:spPr>
      </p:pic>
      <p:pic>
        <p:nvPicPr>
          <p:cNvPr id="9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364088" y="4077072"/>
            <a:ext cx="88454" cy="88454"/>
          </a:xfrm>
          <a:prstGeom prst="rect">
            <a:avLst/>
          </a:prstGeom>
          <a:noFill/>
        </p:spPr>
      </p:pic>
      <p:pic>
        <p:nvPicPr>
          <p:cNvPr id="9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331640" y="4293096"/>
            <a:ext cx="88454" cy="88454"/>
          </a:xfrm>
          <a:prstGeom prst="rect">
            <a:avLst/>
          </a:prstGeom>
          <a:noFill/>
        </p:spPr>
      </p:pic>
      <p:pic>
        <p:nvPicPr>
          <p:cNvPr id="9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2060848"/>
            <a:ext cx="88454" cy="88454"/>
          </a:xfrm>
          <a:prstGeom prst="rect">
            <a:avLst/>
          </a:prstGeom>
          <a:noFill/>
        </p:spPr>
      </p:pic>
      <p:pic>
        <p:nvPicPr>
          <p:cNvPr id="9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95936" y="4797152"/>
            <a:ext cx="88454" cy="88454"/>
          </a:xfrm>
          <a:prstGeom prst="rect">
            <a:avLst/>
          </a:prstGeom>
          <a:noFill/>
        </p:spPr>
      </p:pic>
      <p:pic>
        <p:nvPicPr>
          <p:cNvPr id="10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2060848"/>
            <a:ext cx="88454" cy="88454"/>
          </a:xfrm>
          <a:prstGeom prst="rect">
            <a:avLst/>
          </a:prstGeom>
          <a:noFill/>
        </p:spPr>
      </p:pic>
      <p:pic>
        <p:nvPicPr>
          <p:cNvPr id="10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4005064"/>
            <a:ext cx="88454" cy="88454"/>
          </a:xfrm>
          <a:prstGeom prst="rect">
            <a:avLst/>
          </a:prstGeom>
          <a:noFill/>
        </p:spPr>
      </p:pic>
      <p:pic>
        <p:nvPicPr>
          <p:cNvPr id="10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2924944"/>
            <a:ext cx="88454" cy="88454"/>
          </a:xfrm>
          <a:prstGeom prst="rect">
            <a:avLst/>
          </a:prstGeom>
          <a:noFill/>
        </p:spPr>
      </p:pic>
      <p:pic>
        <p:nvPicPr>
          <p:cNvPr id="10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31418" y="2924944"/>
            <a:ext cx="88454" cy="88454"/>
          </a:xfrm>
          <a:prstGeom prst="rect">
            <a:avLst/>
          </a:prstGeom>
          <a:noFill/>
        </p:spPr>
      </p:pic>
      <p:pic>
        <p:nvPicPr>
          <p:cNvPr id="10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932040" y="2060848"/>
            <a:ext cx="88454" cy="88454"/>
          </a:xfrm>
          <a:prstGeom prst="rect">
            <a:avLst/>
          </a:prstGeom>
          <a:noFill/>
        </p:spPr>
      </p:pic>
      <p:pic>
        <p:nvPicPr>
          <p:cNvPr id="10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355976" y="4005064"/>
            <a:ext cx="88454" cy="88454"/>
          </a:xfrm>
          <a:prstGeom prst="rect">
            <a:avLst/>
          </a:prstGeom>
          <a:noFill/>
        </p:spPr>
      </p:pic>
      <p:pic>
        <p:nvPicPr>
          <p:cNvPr id="10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2708920"/>
            <a:ext cx="88454" cy="88454"/>
          </a:xfrm>
          <a:prstGeom prst="rect">
            <a:avLst/>
          </a:prstGeom>
          <a:noFill/>
        </p:spPr>
      </p:pic>
      <p:pic>
        <p:nvPicPr>
          <p:cNvPr id="10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5576" y="2132856"/>
            <a:ext cx="88454" cy="88454"/>
          </a:xfrm>
          <a:prstGeom prst="rect">
            <a:avLst/>
          </a:prstGeom>
          <a:noFill/>
        </p:spPr>
      </p:pic>
      <p:pic>
        <p:nvPicPr>
          <p:cNvPr id="10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4077072"/>
            <a:ext cx="88454" cy="88454"/>
          </a:xfrm>
          <a:prstGeom prst="rect">
            <a:avLst/>
          </a:prstGeom>
          <a:noFill/>
        </p:spPr>
      </p:pic>
      <p:pic>
        <p:nvPicPr>
          <p:cNvPr id="10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275856" y="3933056"/>
            <a:ext cx="88454" cy="88454"/>
          </a:xfrm>
          <a:prstGeom prst="rect">
            <a:avLst/>
          </a:prstGeom>
          <a:noFill/>
        </p:spPr>
      </p:pic>
      <p:pic>
        <p:nvPicPr>
          <p:cNvPr id="11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2348880"/>
            <a:ext cx="88454" cy="88454"/>
          </a:xfrm>
          <a:prstGeom prst="rect">
            <a:avLst/>
          </a:prstGeom>
          <a:noFill/>
        </p:spPr>
      </p:pic>
      <p:pic>
        <p:nvPicPr>
          <p:cNvPr id="11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131840" y="2060848"/>
            <a:ext cx="88454" cy="88454"/>
          </a:xfrm>
          <a:prstGeom prst="rect">
            <a:avLst/>
          </a:prstGeom>
          <a:noFill/>
        </p:spPr>
      </p:pic>
      <p:pic>
        <p:nvPicPr>
          <p:cNvPr id="11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532440" y="3717032"/>
            <a:ext cx="88454" cy="88454"/>
          </a:xfrm>
          <a:prstGeom prst="rect">
            <a:avLst/>
          </a:prstGeom>
          <a:noFill/>
        </p:spPr>
      </p:pic>
      <p:pic>
        <p:nvPicPr>
          <p:cNvPr id="11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07704" y="2060848"/>
            <a:ext cx="88454" cy="88454"/>
          </a:xfrm>
          <a:prstGeom prst="rect">
            <a:avLst/>
          </a:prstGeom>
          <a:noFill/>
        </p:spPr>
      </p:pic>
      <p:pic>
        <p:nvPicPr>
          <p:cNvPr id="11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067944" y="4653136"/>
            <a:ext cx="88454" cy="88454"/>
          </a:xfrm>
          <a:prstGeom prst="rect">
            <a:avLst/>
          </a:prstGeom>
          <a:noFill/>
        </p:spPr>
      </p:pic>
      <p:pic>
        <p:nvPicPr>
          <p:cNvPr id="11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2996952"/>
            <a:ext cx="88454" cy="88454"/>
          </a:xfrm>
          <a:prstGeom prst="rect">
            <a:avLst/>
          </a:prstGeom>
          <a:noFill/>
        </p:spPr>
      </p:pic>
      <p:pic>
        <p:nvPicPr>
          <p:cNvPr id="11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1988840"/>
            <a:ext cx="88454" cy="88454"/>
          </a:xfrm>
          <a:prstGeom prst="rect">
            <a:avLst/>
          </a:prstGeom>
          <a:noFill/>
        </p:spPr>
      </p:pic>
      <p:pic>
        <p:nvPicPr>
          <p:cNvPr id="11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2996952"/>
            <a:ext cx="88454" cy="88454"/>
          </a:xfrm>
          <a:prstGeom prst="rect">
            <a:avLst/>
          </a:prstGeom>
          <a:noFill/>
        </p:spPr>
      </p:pic>
      <p:pic>
        <p:nvPicPr>
          <p:cNvPr id="12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79712" y="2204864"/>
            <a:ext cx="88454" cy="88454"/>
          </a:xfrm>
          <a:prstGeom prst="rect">
            <a:avLst/>
          </a:prstGeom>
          <a:noFill/>
        </p:spPr>
      </p:pic>
      <p:pic>
        <p:nvPicPr>
          <p:cNvPr id="12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2780928"/>
            <a:ext cx="88454" cy="88454"/>
          </a:xfrm>
          <a:prstGeom prst="rect">
            <a:avLst/>
          </a:prstGeom>
          <a:noFill/>
        </p:spPr>
      </p:pic>
      <p:pic>
        <p:nvPicPr>
          <p:cNvPr id="12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331418" y="2708920"/>
            <a:ext cx="88454" cy="88454"/>
          </a:xfrm>
          <a:prstGeom prst="rect">
            <a:avLst/>
          </a:prstGeom>
          <a:noFill/>
        </p:spPr>
      </p:pic>
      <p:pic>
        <p:nvPicPr>
          <p:cNvPr id="12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763688" y="1916832"/>
            <a:ext cx="88454" cy="88454"/>
          </a:xfrm>
          <a:prstGeom prst="rect">
            <a:avLst/>
          </a:prstGeom>
          <a:noFill/>
        </p:spPr>
      </p:pic>
      <p:pic>
        <p:nvPicPr>
          <p:cNvPr id="12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79712" y="2132856"/>
            <a:ext cx="88454" cy="88454"/>
          </a:xfrm>
          <a:prstGeom prst="rect">
            <a:avLst/>
          </a:prstGeom>
          <a:noFill/>
        </p:spPr>
      </p:pic>
      <p:pic>
        <p:nvPicPr>
          <p:cNvPr id="12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051720" y="2060848"/>
            <a:ext cx="88454" cy="88454"/>
          </a:xfrm>
          <a:prstGeom prst="rect">
            <a:avLst/>
          </a:prstGeom>
          <a:noFill/>
        </p:spPr>
      </p:pic>
      <p:pic>
        <p:nvPicPr>
          <p:cNvPr id="12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2060848"/>
            <a:ext cx="88454" cy="88454"/>
          </a:xfrm>
          <a:prstGeom prst="rect">
            <a:avLst/>
          </a:prstGeom>
          <a:noFill/>
        </p:spPr>
      </p:pic>
      <p:pic>
        <p:nvPicPr>
          <p:cNvPr id="12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2060848"/>
            <a:ext cx="88454" cy="88454"/>
          </a:xfrm>
          <a:prstGeom prst="rect">
            <a:avLst/>
          </a:prstGeom>
          <a:noFill/>
        </p:spPr>
      </p:pic>
      <p:pic>
        <p:nvPicPr>
          <p:cNvPr id="12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2132856"/>
            <a:ext cx="88454" cy="88454"/>
          </a:xfrm>
          <a:prstGeom prst="rect">
            <a:avLst/>
          </a:prstGeom>
          <a:noFill/>
        </p:spPr>
      </p:pic>
      <p:pic>
        <p:nvPicPr>
          <p:cNvPr id="13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2132856"/>
            <a:ext cx="88454" cy="88454"/>
          </a:xfrm>
          <a:prstGeom prst="rect">
            <a:avLst/>
          </a:prstGeom>
          <a:noFill/>
        </p:spPr>
      </p:pic>
      <p:pic>
        <p:nvPicPr>
          <p:cNvPr id="13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475656" y="1988840"/>
            <a:ext cx="88454" cy="88454"/>
          </a:xfrm>
          <a:prstGeom prst="rect">
            <a:avLst/>
          </a:prstGeom>
          <a:noFill/>
        </p:spPr>
      </p:pic>
      <p:pic>
        <p:nvPicPr>
          <p:cNvPr id="13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043608" y="3645024"/>
            <a:ext cx="88454" cy="88454"/>
          </a:xfrm>
          <a:prstGeom prst="rect">
            <a:avLst/>
          </a:prstGeom>
          <a:noFill/>
        </p:spPr>
      </p:pic>
      <p:pic>
        <p:nvPicPr>
          <p:cNvPr id="13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19672" y="1900386"/>
            <a:ext cx="88454" cy="88454"/>
          </a:xfrm>
          <a:prstGeom prst="rect">
            <a:avLst/>
          </a:prstGeom>
          <a:noFill/>
        </p:spPr>
      </p:pic>
      <p:pic>
        <p:nvPicPr>
          <p:cNvPr id="13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91258" y="2204864"/>
            <a:ext cx="88454" cy="88454"/>
          </a:xfrm>
          <a:prstGeom prst="rect">
            <a:avLst/>
          </a:prstGeom>
          <a:noFill/>
        </p:spPr>
      </p:pic>
      <p:pic>
        <p:nvPicPr>
          <p:cNvPr id="13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115616" y="3717032"/>
            <a:ext cx="88454" cy="88454"/>
          </a:xfrm>
          <a:prstGeom prst="rect">
            <a:avLst/>
          </a:prstGeom>
          <a:noFill/>
        </p:spPr>
      </p:pic>
      <p:pic>
        <p:nvPicPr>
          <p:cNvPr id="13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03426" y="2924944"/>
            <a:ext cx="88454" cy="88454"/>
          </a:xfrm>
          <a:prstGeom prst="rect">
            <a:avLst/>
          </a:prstGeom>
          <a:noFill/>
        </p:spPr>
      </p:pic>
      <p:pic>
        <p:nvPicPr>
          <p:cNvPr id="13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1972394"/>
            <a:ext cx="88454" cy="88454"/>
          </a:xfrm>
          <a:prstGeom prst="rect">
            <a:avLst/>
          </a:prstGeom>
          <a:noFill/>
        </p:spPr>
      </p:pic>
      <p:pic>
        <p:nvPicPr>
          <p:cNvPr id="13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3068960"/>
            <a:ext cx="88454" cy="88454"/>
          </a:xfrm>
          <a:prstGeom prst="rect">
            <a:avLst/>
          </a:prstGeom>
          <a:noFill/>
        </p:spPr>
      </p:pic>
      <p:pic>
        <p:nvPicPr>
          <p:cNvPr id="1026" name="Picture 2" descr="C:\Documents and Settings\Fatma BASAR\Desktop\kıbrı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195896"/>
            <a:ext cx="1008112" cy="321336"/>
          </a:xfrm>
          <a:prstGeom prst="rect">
            <a:avLst/>
          </a:prstGeom>
          <a:noFill/>
        </p:spPr>
      </p:pic>
      <p:pic>
        <p:nvPicPr>
          <p:cNvPr id="13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140968"/>
            <a:ext cx="72008" cy="72008"/>
          </a:xfrm>
          <a:prstGeom prst="rect">
            <a:avLst/>
          </a:prstGeom>
          <a:noFill/>
        </p:spPr>
      </p:pic>
      <p:pic>
        <p:nvPicPr>
          <p:cNvPr id="14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72008" cy="72008"/>
          </a:xfrm>
          <a:prstGeom prst="rect">
            <a:avLst/>
          </a:prstGeom>
          <a:noFill/>
        </p:spPr>
      </p:pic>
      <p:pic>
        <p:nvPicPr>
          <p:cNvPr id="14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068960"/>
            <a:ext cx="72008" cy="72008"/>
          </a:xfrm>
          <a:prstGeom prst="rect">
            <a:avLst/>
          </a:prstGeom>
          <a:noFill/>
        </p:spPr>
      </p:pic>
      <p:pic>
        <p:nvPicPr>
          <p:cNvPr id="14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068960"/>
            <a:ext cx="72008" cy="72008"/>
          </a:xfrm>
          <a:prstGeom prst="rect">
            <a:avLst/>
          </a:prstGeom>
          <a:noFill/>
        </p:spPr>
      </p:pic>
      <p:pic>
        <p:nvPicPr>
          <p:cNvPr id="14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312" y="1764432"/>
            <a:ext cx="72008" cy="72008"/>
          </a:xfrm>
          <a:prstGeom prst="rect">
            <a:avLst/>
          </a:prstGeom>
          <a:noFill/>
        </p:spPr>
      </p:pic>
      <p:pic>
        <p:nvPicPr>
          <p:cNvPr id="14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312" y="1836440"/>
            <a:ext cx="72008" cy="72008"/>
          </a:xfrm>
          <a:prstGeom prst="rect">
            <a:avLst/>
          </a:prstGeom>
          <a:noFill/>
        </p:spPr>
      </p:pic>
      <p:pic>
        <p:nvPicPr>
          <p:cNvPr id="14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320" y="1836440"/>
            <a:ext cx="72008" cy="72008"/>
          </a:xfrm>
          <a:prstGeom prst="rect">
            <a:avLst/>
          </a:prstGeom>
          <a:noFill/>
        </p:spPr>
      </p:pic>
      <p:pic>
        <p:nvPicPr>
          <p:cNvPr id="14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1328" y="1836440"/>
            <a:ext cx="72008" cy="72008"/>
          </a:xfrm>
          <a:prstGeom prst="rect">
            <a:avLst/>
          </a:prstGeom>
          <a:noFill/>
        </p:spPr>
      </p:pic>
      <p:pic>
        <p:nvPicPr>
          <p:cNvPr id="14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320" y="1764432"/>
            <a:ext cx="72008" cy="72008"/>
          </a:xfrm>
          <a:prstGeom prst="rect">
            <a:avLst/>
          </a:prstGeom>
          <a:noFill/>
        </p:spPr>
      </p:pic>
      <p:pic>
        <p:nvPicPr>
          <p:cNvPr id="14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16832"/>
            <a:ext cx="72008" cy="72008"/>
          </a:xfrm>
          <a:prstGeom prst="rect">
            <a:avLst/>
          </a:prstGeom>
          <a:noFill/>
        </p:spPr>
      </p:pic>
      <p:pic>
        <p:nvPicPr>
          <p:cNvPr id="14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88840"/>
            <a:ext cx="72008" cy="72008"/>
          </a:xfrm>
          <a:prstGeom prst="rect">
            <a:avLst/>
          </a:prstGeom>
          <a:noFill/>
        </p:spPr>
      </p:pic>
      <p:pic>
        <p:nvPicPr>
          <p:cNvPr id="15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988840"/>
            <a:ext cx="72008" cy="72008"/>
          </a:xfrm>
          <a:prstGeom prst="rect">
            <a:avLst/>
          </a:prstGeom>
          <a:noFill/>
        </p:spPr>
      </p:pic>
      <p:pic>
        <p:nvPicPr>
          <p:cNvPr id="15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88840"/>
            <a:ext cx="72008" cy="72008"/>
          </a:xfrm>
          <a:prstGeom prst="rect">
            <a:avLst/>
          </a:prstGeom>
          <a:noFill/>
        </p:spPr>
      </p:pic>
      <p:pic>
        <p:nvPicPr>
          <p:cNvPr id="15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916832"/>
            <a:ext cx="72008" cy="72008"/>
          </a:xfrm>
          <a:prstGeom prst="rect">
            <a:avLst/>
          </a:prstGeom>
          <a:noFill/>
        </p:spPr>
      </p:pic>
      <p:pic>
        <p:nvPicPr>
          <p:cNvPr id="15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72008" cy="72008"/>
          </a:xfrm>
          <a:prstGeom prst="rect">
            <a:avLst/>
          </a:prstGeom>
          <a:noFill/>
        </p:spPr>
      </p:pic>
      <p:pic>
        <p:nvPicPr>
          <p:cNvPr id="15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916832"/>
            <a:ext cx="72008" cy="72008"/>
          </a:xfrm>
          <a:prstGeom prst="rect">
            <a:avLst/>
          </a:prstGeom>
          <a:noFill/>
        </p:spPr>
      </p:pic>
      <p:pic>
        <p:nvPicPr>
          <p:cNvPr id="15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93096"/>
            <a:ext cx="72008" cy="72008"/>
          </a:xfrm>
          <a:prstGeom prst="rect">
            <a:avLst/>
          </a:prstGeom>
          <a:noFill/>
        </p:spPr>
      </p:pic>
      <p:pic>
        <p:nvPicPr>
          <p:cNvPr id="15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72816"/>
            <a:ext cx="72008" cy="72008"/>
          </a:xfrm>
          <a:prstGeom prst="rect">
            <a:avLst/>
          </a:prstGeom>
          <a:noFill/>
        </p:spPr>
      </p:pic>
      <p:pic>
        <p:nvPicPr>
          <p:cNvPr id="15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772816"/>
            <a:ext cx="72008" cy="72008"/>
          </a:xfrm>
          <a:prstGeom prst="rect">
            <a:avLst/>
          </a:prstGeom>
          <a:noFill/>
        </p:spPr>
      </p:pic>
      <p:pic>
        <p:nvPicPr>
          <p:cNvPr id="15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789040"/>
            <a:ext cx="72008" cy="72008"/>
          </a:xfrm>
          <a:prstGeom prst="rect">
            <a:avLst/>
          </a:prstGeom>
          <a:noFill/>
        </p:spPr>
      </p:pic>
      <p:pic>
        <p:nvPicPr>
          <p:cNvPr id="15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89040"/>
            <a:ext cx="72008" cy="72008"/>
          </a:xfrm>
          <a:prstGeom prst="rect">
            <a:avLst/>
          </a:prstGeom>
          <a:noFill/>
        </p:spPr>
      </p:pic>
      <p:pic>
        <p:nvPicPr>
          <p:cNvPr id="16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717032"/>
            <a:ext cx="72008" cy="72008"/>
          </a:xfrm>
          <a:prstGeom prst="rect">
            <a:avLst/>
          </a:prstGeom>
          <a:noFill/>
        </p:spPr>
      </p:pic>
      <p:pic>
        <p:nvPicPr>
          <p:cNvPr id="16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636912"/>
            <a:ext cx="72008" cy="72008"/>
          </a:xfrm>
          <a:prstGeom prst="rect">
            <a:avLst/>
          </a:prstGeom>
          <a:noFill/>
        </p:spPr>
      </p:pic>
      <p:pic>
        <p:nvPicPr>
          <p:cNvPr id="16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717032"/>
            <a:ext cx="72008" cy="72008"/>
          </a:xfrm>
          <a:prstGeom prst="rect">
            <a:avLst/>
          </a:prstGeom>
          <a:noFill/>
        </p:spPr>
      </p:pic>
      <p:pic>
        <p:nvPicPr>
          <p:cNvPr id="16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00808"/>
            <a:ext cx="72008" cy="72008"/>
          </a:xfrm>
          <a:prstGeom prst="rect">
            <a:avLst/>
          </a:prstGeom>
          <a:noFill/>
        </p:spPr>
      </p:pic>
      <p:pic>
        <p:nvPicPr>
          <p:cNvPr id="16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844824"/>
            <a:ext cx="72008" cy="72008"/>
          </a:xfrm>
          <a:prstGeom prst="rect">
            <a:avLst/>
          </a:prstGeom>
          <a:noFill/>
        </p:spPr>
      </p:pic>
      <p:pic>
        <p:nvPicPr>
          <p:cNvPr id="16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16832"/>
            <a:ext cx="72008" cy="72008"/>
          </a:xfrm>
          <a:prstGeom prst="rect">
            <a:avLst/>
          </a:prstGeom>
          <a:noFill/>
        </p:spPr>
      </p:pic>
      <p:pic>
        <p:nvPicPr>
          <p:cNvPr id="16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17032"/>
            <a:ext cx="72008" cy="72008"/>
          </a:xfrm>
          <a:prstGeom prst="rect">
            <a:avLst/>
          </a:prstGeom>
          <a:noFill/>
        </p:spPr>
      </p:pic>
      <p:pic>
        <p:nvPicPr>
          <p:cNvPr id="16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844824"/>
            <a:ext cx="72008" cy="72008"/>
          </a:xfrm>
          <a:prstGeom prst="rect">
            <a:avLst/>
          </a:prstGeom>
          <a:noFill/>
        </p:spPr>
      </p:pic>
      <p:pic>
        <p:nvPicPr>
          <p:cNvPr id="16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00808"/>
            <a:ext cx="72008" cy="72008"/>
          </a:xfrm>
          <a:prstGeom prst="rect">
            <a:avLst/>
          </a:prstGeom>
          <a:noFill/>
        </p:spPr>
      </p:pic>
      <p:pic>
        <p:nvPicPr>
          <p:cNvPr id="16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700808"/>
            <a:ext cx="72008" cy="72008"/>
          </a:xfrm>
          <a:prstGeom prst="rect">
            <a:avLst/>
          </a:prstGeom>
          <a:noFill/>
        </p:spPr>
      </p:pic>
      <p:pic>
        <p:nvPicPr>
          <p:cNvPr id="17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44824"/>
            <a:ext cx="72008" cy="72008"/>
          </a:xfrm>
          <a:prstGeom prst="rect">
            <a:avLst/>
          </a:prstGeom>
          <a:noFill/>
        </p:spPr>
      </p:pic>
      <p:pic>
        <p:nvPicPr>
          <p:cNvPr id="17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060848"/>
            <a:ext cx="72008" cy="72008"/>
          </a:xfrm>
          <a:prstGeom prst="rect">
            <a:avLst/>
          </a:prstGeom>
          <a:noFill/>
        </p:spPr>
      </p:pic>
      <p:pic>
        <p:nvPicPr>
          <p:cNvPr id="17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24944"/>
            <a:ext cx="72008" cy="72008"/>
          </a:xfrm>
          <a:prstGeom prst="rect">
            <a:avLst/>
          </a:prstGeom>
          <a:noFill/>
        </p:spPr>
      </p:pic>
      <p:pic>
        <p:nvPicPr>
          <p:cNvPr id="17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212976"/>
            <a:ext cx="72008" cy="72008"/>
          </a:xfrm>
          <a:prstGeom prst="rect">
            <a:avLst/>
          </a:prstGeom>
          <a:noFill/>
        </p:spPr>
      </p:pic>
      <p:pic>
        <p:nvPicPr>
          <p:cNvPr id="17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12976"/>
            <a:ext cx="72008" cy="72008"/>
          </a:xfrm>
          <a:prstGeom prst="rect">
            <a:avLst/>
          </a:prstGeom>
          <a:noFill/>
        </p:spPr>
      </p:pic>
      <p:pic>
        <p:nvPicPr>
          <p:cNvPr id="17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140968"/>
            <a:ext cx="72008" cy="72008"/>
          </a:xfrm>
          <a:prstGeom prst="rect">
            <a:avLst/>
          </a:prstGeom>
          <a:noFill/>
        </p:spPr>
      </p:pic>
      <p:pic>
        <p:nvPicPr>
          <p:cNvPr id="17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72008" cy="72008"/>
          </a:xfrm>
          <a:prstGeom prst="rect">
            <a:avLst/>
          </a:prstGeom>
          <a:noFill/>
        </p:spPr>
      </p:pic>
      <p:pic>
        <p:nvPicPr>
          <p:cNvPr id="17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852936"/>
            <a:ext cx="72008" cy="72008"/>
          </a:xfrm>
          <a:prstGeom prst="rect">
            <a:avLst/>
          </a:prstGeom>
          <a:noFill/>
        </p:spPr>
      </p:pic>
      <p:pic>
        <p:nvPicPr>
          <p:cNvPr id="17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852936"/>
            <a:ext cx="72008" cy="72008"/>
          </a:xfrm>
          <a:prstGeom prst="rect">
            <a:avLst/>
          </a:prstGeom>
          <a:noFill/>
        </p:spPr>
      </p:pic>
      <p:pic>
        <p:nvPicPr>
          <p:cNvPr id="18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708920"/>
            <a:ext cx="72008" cy="72008"/>
          </a:xfrm>
          <a:prstGeom prst="rect">
            <a:avLst/>
          </a:prstGeom>
          <a:noFill/>
        </p:spPr>
      </p:pic>
      <p:pic>
        <p:nvPicPr>
          <p:cNvPr id="18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96952"/>
            <a:ext cx="72008" cy="72008"/>
          </a:xfrm>
          <a:prstGeom prst="rect">
            <a:avLst/>
          </a:prstGeom>
          <a:noFill/>
        </p:spPr>
      </p:pic>
      <p:pic>
        <p:nvPicPr>
          <p:cNvPr id="18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24944"/>
            <a:ext cx="72008" cy="72008"/>
          </a:xfrm>
          <a:prstGeom prst="rect">
            <a:avLst/>
          </a:prstGeom>
          <a:noFill/>
        </p:spPr>
      </p:pic>
      <p:pic>
        <p:nvPicPr>
          <p:cNvPr id="18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276872"/>
            <a:ext cx="72008" cy="72008"/>
          </a:xfrm>
          <a:prstGeom prst="rect">
            <a:avLst/>
          </a:prstGeom>
          <a:noFill/>
        </p:spPr>
      </p:pic>
      <p:pic>
        <p:nvPicPr>
          <p:cNvPr id="18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645024"/>
            <a:ext cx="72008" cy="72008"/>
          </a:xfrm>
          <a:prstGeom prst="rect">
            <a:avLst/>
          </a:prstGeom>
          <a:noFill/>
        </p:spPr>
      </p:pic>
      <p:pic>
        <p:nvPicPr>
          <p:cNvPr id="18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789040"/>
            <a:ext cx="72008" cy="72008"/>
          </a:xfrm>
          <a:prstGeom prst="rect">
            <a:avLst/>
          </a:prstGeom>
          <a:noFill/>
        </p:spPr>
      </p:pic>
      <p:pic>
        <p:nvPicPr>
          <p:cNvPr id="18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348880"/>
            <a:ext cx="72008" cy="72008"/>
          </a:xfrm>
          <a:prstGeom prst="rect">
            <a:avLst/>
          </a:prstGeom>
          <a:noFill/>
        </p:spPr>
      </p:pic>
      <p:pic>
        <p:nvPicPr>
          <p:cNvPr id="18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563888" y="5445224"/>
            <a:ext cx="88454" cy="88454"/>
          </a:xfrm>
          <a:prstGeom prst="rect">
            <a:avLst/>
          </a:prstGeom>
          <a:noFill/>
        </p:spPr>
      </p:pic>
      <p:pic>
        <p:nvPicPr>
          <p:cNvPr id="18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635896" y="5373216"/>
            <a:ext cx="88454" cy="88454"/>
          </a:xfrm>
          <a:prstGeom prst="rect">
            <a:avLst/>
          </a:prstGeom>
          <a:noFill/>
        </p:spPr>
      </p:pic>
      <p:pic>
        <p:nvPicPr>
          <p:cNvPr id="19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5373216"/>
            <a:ext cx="88454" cy="88454"/>
          </a:xfrm>
          <a:prstGeom prst="rect">
            <a:avLst/>
          </a:prstGeom>
          <a:noFill/>
        </p:spPr>
      </p:pic>
      <p:pic>
        <p:nvPicPr>
          <p:cNvPr id="19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373216"/>
            <a:ext cx="88454" cy="88454"/>
          </a:xfrm>
          <a:prstGeom prst="rect">
            <a:avLst/>
          </a:prstGeom>
          <a:noFill/>
        </p:spPr>
      </p:pic>
      <p:pic>
        <p:nvPicPr>
          <p:cNvPr id="19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923928" y="5284762"/>
            <a:ext cx="88454" cy="88454"/>
          </a:xfrm>
          <a:prstGeom prst="rect">
            <a:avLst/>
          </a:prstGeom>
          <a:noFill/>
        </p:spPr>
      </p:pic>
      <p:pic>
        <p:nvPicPr>
          <p:cNvPr id="19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868144" y="3717032"/>
            <a:ext cx="88454" cy="88454"/>
          </a:xfrm>
          <a:prstGeom prst="rect">
            <a:avLst/>
          </a:prstGeom>
          <a:noFill/>
        </p:spPr>
      </p:pic>
      <p:sp>
        <p:nvSpPr>
          <p:cNvPr id="194" name="Flowchart: Connector 193"/>
          <p:cNvSpPr/>
          <p:nvPr/>
        </p:nvSpPr>
        <p:spPr>
          <a:xfrm flipH="1" flipV="1">
            <a:off x="3275856" y="285293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5" name="Flowchart: Connector 194"/>
          <p:cNvSpPr/>
          <p:nvPr/>
        </p:nvSpPr>
        <p:spPr>
          <a:xfrm flipH="1" flipV="1">
            <a:off x="3275856" y="2996952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Flowchart: Connector 195"/>
          <p:cNvSpPr/>
          <p:nvPr/>
        </p:nvSpPr>
        <p:spPr>
          <a:xfrm flipH="1" flipV="1">
            <a:off x="3275856" y="2924944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Flowchart: Connector 196"/>
          <p:cNvSpPr/>
          <p:nvPr/>
        </p:nvSpPr>
        <p:spPr>
          <a:xfrm flipH="1" flipV="1">
            <a:off x="2123728" y="213285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8" name="Flowchart: Connector 197"/>
          <p:cNvSpPr/>
          <p:nvPr/>
        </p:nvSpPr>
        <p:spPr>
          <a:xfrm flipH="1" flipV="1">
            <a:off x="2195736" y="213285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9" name="Flowchart: Connector 198"/>
          <p:cNvSpPr/>
          <p:nvPr/>
        </p:nvSpPr>
        <p:spPr>
          <a:xfrm flipH="1" flipV="1">
            <a:off x="2078009" y="2204864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0" name="TextBox 199"/>
          <p:cNvSpPr txBox="1"/>
          <p:nvPr/>
        </p:nvSpPr>
        <p:spPr>
          <a:xfrm>
            <a:off x="7524328" y="4509120"/>
            <a:ext cx="1232649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Devlet </a:t>
            </a:r>
            <a:r>
              <a:rPr lang="tr-TR" sz="1000" b="0" dirty="0" err="1" smtClean="0">
                <a:latin typeface="Calibri" pitchFamily="34" charset="0"/>
              </a:rPr>
              <a:t>Üniv</a:t>
            </a:r>
            <a:r>
              <a:rPr lang="tr-TR" sz="1000" b="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Vakıf </a:t>
            </a:r>
            <a:r>
              <a:rPr lang="tr-TR" sz="1000" b="0" dirty="0" err="1" smtClean="0">
                <a:latin typeface="Calibri" pitchFamily="34" charset="0"/>
              </a:rPr>
              <a:t>Üniv</a:t>
            </a:r>
            <a:r>
              <a:rPr lang="tr-TR" sz="1000" b="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Askeri Kurumlar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 SB EAH</a:t>
            </a:r>
            <a:endParaRPr lang="tr-TR" sz="1000" b="0" dirty="0">
              <a:latin typeface="Calibri" pitchFamily="34" charset="0"/>
            </a:endParaRPr>
          </a:p>
        </p:txBody>
      </p:sp>
      <p:pic>
        <p:nvPicPr>
          <p:cNvPr id="20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96336" y="4581128"/>
            <a:ext cx="88454" cy="88454"/>
          </a:xfrm>
          <a:prstGeom prst="rect">
            <a:avLst/>
          </a:prstGeom>
          <a:noFill/>
        </p:spPr>
      </p:pic>
      <p:pic>
        <p:nvPicPr>
          <p:cNvPr id="20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596336" y="4797152"/>
            <a:ext cx="88454" cy="88454"/>
          </a:xfrm>
          <a:prstGeom prst="rect">
            <a:avLst/>
          </a:prstGeom>
          <a:noFill/>
        </p:spPr>
      </p:pic>
      <p:sp>
        <p:nvSpPr>
          <p:cNvPr id="203" name="Flowchart: Connector 202"/>
          <p:cNvSpPr/>
          <p:nvPr/>
        </p:nvSpPr>
        <p:spPr>
          <a:xfrm flipH="1" flipV="1">
            <a:off x="7596336" y="501317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0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01208"/>
            <a:ext cx="72008" cy="72008"/>
          </a:xfrm>
          <a:prstGeom prst="rect">
            <a:avLst/>
          </a:prstGeom>
          <a:noFill/>
        </p:spPr>
      </p:pic>
      <p:sp>
        <p:nvSpPr>
          <p:cNvPr id="183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1196752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4100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38" descr="C:\Documents and Settings\Fatma BASAR\Desktop\trkiyeharit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46" y="1191766"/>
            <a:ext cx="8858554" cy="4325466"/>
          </a:xfrm>
          <a:prstGeom prst="rect">
            <a:avLst/>
          </a:prstGeom>
          <a:noFill/>
        </p:spPr>
      </p:pic>
      <p:pic>
        <p:nvPicPr>
          <p:cNvPr id="5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131840" y="2420888"/>
            <a:ext cx="88454" cy="88454"/>
          </a:xfrm>
          <a:prstGeom prst="rect">
            <a:avLst/>
          </a:prstGeom>
          <a:noFill/>
        </p:spPr>
      </p:pic>
      <p:pic>
        <p:nvPicPr>
          <p:cNvPr id="5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187624" y="4005064"/>
            <a:ext cx="88454" cy="88454"/>
          </a:xfrm>
          <a:prstGeom prst="rect">
            <a:avLst/>
          </a:prstGeom>
          <a:noFill/>
        </p:spPr>
      </p:pic>
      <p:pic>
        <p:nvPicPr>
          <p:cNvPr id="5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3501008"/>
            <a:ext cx="88454" cy="88454"/>
          </a:xfrm>
          <a:prstGeom prst="rect">
            <a:avLst/>
          </a:prstGeom>
          <a:noFill/>
        </p:spPr>
      </p:pic>
      <p:pic>
        <p:nvPicPr>
          <p:cNvPr id="5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4509120"/>
            <a:ext cx="88454" cy="88454"/>
          </a:xfrm>
          <a:prstGeom prst="rect">
            <a:avLst/>
          </a:prstGeom>
          <a:noFill/>
        </p:spPr>
      </p:pic>
      <p:pic>
        <p:nvPicPr>
          <p:cNvPr id="6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771800" y="2996952"/>
            <a:ext cx="88454" cy="88454"/>
          </a:xfrm>
          <a:prstGeom prst="rect">
            <a:avLst/>
          </a:prstGeom>
          <a:noFill/>
        </p:spPr>
      </p:pic>
      <p:pic>
        <p:nvPicPr>
          <p:cNvPr id="6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19872" y="2852936"/>
            <a:ext cx="88454" cy="88454"/>
          </a:xfrm>
          <a:prstGeom prst="rect">
            <a:avLst/>
          </a:prstGeom>
          <a:noFill/>
        </p:spPr>
      </p:pic>
      <p:pic>
        <p:nvPicPr>
          <p:cNvPr id="6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380312" y="2780928"/>
            <a:ext cx="88454" cy="88454"/>
          </a:xfrm>
          <a:prstGeom prst="rect">
            <a:avLst/>
          </a:prstGeom>
          <a:noFill/>
        </p:spPr>
      </p:pic>
      <p:pic>
        <p:nvPicPr>
          <p:cNvPr id="6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259632" y="2852936"/>
            <a:ext cx="88454" cy="88454"/>
          </a:xfrm>
          <a:prstGeom prst="rect">
            <a:avLst/>
          </a:prstGeom>
          <a:noFill/>
        </p:spPr>
      </p:pic>
      <p:pic>
        <p:nvPicPr>
          <p:cNvPr id="6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47664" y="1900386"/>
            <a:ext cx="88454" cy="88454"/>
          </a:xfrm>
          <a:prstGeom prst="rect">
            <a:avLst/>
          </a:prstGeom>
          <a:noFill/>
        </p:spPr>
      </p:pic>
      <p:pic>
        <p:nvPicPr>
          <p:cNvPr id="6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508104" y="3068960"/>
            <a:ext cx="88454" cy="88454"/>
          </a:xfrm>
          <a:prstGeom prst="rect">
            <a:avLst/>
          </a:prstGeom>
          <a:noFill/>
        </p:spPr>
      </p:pic>
      <p:pic>
        <p:nvPicPr>
          <p:cNvPr id="6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27584" y="2636912"/>
            <a:ext cx="88454" cy="88454"/>
          </a:xfrm>
          <a:prstGeom prst="rect">
            <a:avLst/>
          </a:prstGeom>
          <a:noFill/>
        </p:spPr>
      </p:pic>
      <p:pic>
        <p:nvPicPr>
          <p:cNvPr id="6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259632" y="3429000"/>
            <a:ext cx="88454" cy="88454"/>
          </a:xfrm>
          <a:prstGeom prst="rect">
            <a:avLst/>
          </a:prstGeom>
          <a:noFill/>
        </p:spPr>
      </p:pic>
      <p:pic>
        <p:nvPicPr>
          <p:cNvPr id="6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92280" y="2276872"/>
            <a:ext cx="88454" cy="88454"/>
          </a:xfrm>
          <a:prstGeom prst="rect">
            <a:avLst/>
          </a:prstGeom>
          <a:noFill/>
        </p:spPr>
      </p:pic>
      <p:pic>
        <p:nvPicPr>
          <p:cNvPr id="6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372200" y="3645024"/>
            <a:ext cx="88454" cy="88454"/>
          </a:xfrm>
          <a:prstGeom prst="rect">
            <a:avLst/>
          </a:prstGeom>
          <a:noFill/>
        </p:spPr>
      </p:pic>
      <p:pic>
        <p:nvPicPr>
          <p:cNvPr id="7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47864" y="2708920"/>
            <a:ext cx="88454" cy="88454"/>
          </a:xfrm>
          <a:prstGeom prst="rect">
            <a:avLst/>
          </a:prstGeom>
          <a:noFill/>
        </p:spPr>
      </p:pic>
      <p:pic>
        <p:nvPicPr>
          <p:cNvPr id="7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788024" y="3645024"/>
            <a:ext cx="88454" cy="88454"/>
          </a:xfrm>
          <a:prstGeom prst="rect">
            <a:avLst/>
          </a:prstGeom>
          <a:noFill/>
        </p:spPr>
      </p:pic>
      <p:pic>
        <p:nvPicPr>
          <p:cNvPr id="7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043608" y="3717032"/>
            <a:ext cx="88454" cy="88454"/>
          </a:xfrm>
          <a:prstGeom prst="rect">
            <a:avLst/>
          </a:prstGeom>
          <a:noFill/>
        </p:spPr>
      </p:pic>
      <p:pic>
        <p:nvPicPr>
          <p:cNvPr id="7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051720" y="3140968"/>
            <a:ext cx="88454" cy="88454"/>
          </a:xfrm>
          <a:prstGeom prst="rect">
            <a:avLst/>
          </a:prstGeom>
          <a:noFill/>
        </p:spPr>
      </p:pic>
      <p:pic>
        <p:nvPicPr>
          <p:cNvPr id="7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99592" y="3717032"/>
            <a:ext cx="88454" cy="88454"/>
          </a:xfrm>
          <a:prstGeom prst="rect">
            <a:avLst/>
          </a:prstGeom>
          <a:noFill/>
        </p:spPr>
      </p:pic>
      <p:pic>
        <p:nvPicPr>
          <p:cNvPr id="7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948264" y="3933056"/>
            <a:ext cx="88454" cy="88454"/>
          </a:xfrm>
          <a:prstGeom prst="rect">
            <a:avLst/>
          </a:prstGeom>
          <a:noFill/>
        </p:spPr>
      </p:pic>
      <p:pic>
        <p:nvPicPr>
          <p:cNvPr id="7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716016" y="4437112"/>
            <a:ext cx="88454" cy="88454"/>
          </a:xfrm>
          <a:prstGeom prst="rect">
            <a:avLst/>
          </a:prstGeom>
          <a:noFill/>
        </p:spPr>
      </p:pic>
      <p:pic>
        <p:nvPicPr>
          <p:cNvPr id="7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79712" y="2060848"/>
            <a:ext cx="88454" cy="88454"/>
          </a:xfrm>
          <a:prstGeom prst="rect">
            <a:avLst/>
          </a:prstGeom>
          <a:noFill/>
        </p:spPr>
      </p:pic>
      <p:pic>
        <p:nvPicPr>
          <p:cNvPr id="7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47864" y="2780928"/>
            <a:ext cx="88454" cy="88454"/>
          </a:xfrm>
          <a:prstGeom prst="rect">
            <a:avLst/>
          </a:prstGeom>
          <a:noFill/>
        </p:spPr>
      </p:pic>
      <p:pic>
        <p:nvPicPr>
          <p:cNvPr id="7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444208" y="4437112"/>
            <a:ext cx="88454" cy="88454"/>
          </a:xfrm>
          <a:prstGeom prst="rect">
            <a:avLst/>
          </a:prstGeom>
          <a:noFill/>
        </p:spPr>
      </p:pic>
      <p:pic>
        <p:nvPicPr>
          <p:cNvPr id="8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220072" y="2636912"/>
            <a:ext cx="88454" cy="88454"/>
          </a:xfrm>
          <a:prstGeom prst="rect">
            <a:avLst/>
          </a:prstGeom>
          <a:noFill/>
        </p:spPr>
      </p:pic>
      <p:pic>
        <p:nvPicPr>
          <p:cNvPr id="8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652120" y="4581128"/>
            <a:ext cx="88454" cy="88454"/>
          </a:xfrm>
          <a:prstGeom prst="rect">
            <a:avLst/>
          </a:prstGeom>
          <a:noFill/>
        </p:spPr>
      </p:pic>
      <p:pic>
        <p:nvPicPr>
          <p:cNvPr id="8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547664" y="1972394"/>
            <a:ext cx="88454" cy="88454"/>
          </a:xfrm>
          <a:prstGeom prst="rect">
            <a:avLst/>
          </a:prstGeom>
          <a:noFill/>
        </p:spPr>
      </p:pic>
      <p:pic>
        <p:nvPicPr>
          <p:cNvPr id="8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331418" y="2852936"/>
            <a:ext cx="88454" cy="88454"/>
          </a:xfrm>
          <a:prstGeom prst="rect">
            <a:avLst/>
          </a:prstGeom>
          <a:noFill/>
        </p:spPr>
      </p:pic>
      <p:pic>
        <p:nvPicPr>
          <p:cNvPr id="413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068960"/>
            <a:ext cx="72008" cy="72008"/>
          </a:xfrm>
          <a:prstGeom prst="rect">
            <a:avLst/>
          </a:prstGeom>
          <a:noFill/>
        </p:spPr>
      </p:pic>
      <p:pic>
        <p:nvPicPr>
          <p:cNvPr id="8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971600" y="3573016"/>
            <a:ext cx="88454" cy="88454"/>
          </a:xfrm>
          <a:prstGeom prst="rect">
            <a:avLst/>
          </a:prstGeom>
          <a:noFill/>
        </p:spPr>
      </p:pic>
      <p:pic>
        <p:nvPicPr>
          <p:cNvPr id="8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1988840"/>
            <a:ext cx="88454" cy="88454"/>
          </a:xfrm>
          <a:prstGeom prst="rect">
            <a:avLst/>
          </a:prstGeom>
          <a:noFill/>
        </p:spPr>
      </p:pic>
      <p:pic>
        <p:nvPicPr>
          <p:cNvPr id="8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19672" y="2060848"/>
            <a:ext cx="88454" cy="88454"/>
          </a:xfrm>
          <a:prstGeom prst="rect">
            <a:avLst/>
          </a:prstGeom>
          <a:noFill/>
        </p:spPr>
      </p:pic>
      <p:pic>
        <p:nvPicPr>
          <p:cNvPr id="8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91680" y="1988840"/>
            <a:ext cx="88454" cy="88454"/>
          </a:xfrm>
          <a:prstGeom prst="rect">
            <a:avLst/>
          </a:prstGeom>
          <a:noFill/>
        </p:spPr>
      </p:pic>
      <p:pic>
        <p:nvPicPr>
          <p:cNvPr id="9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619672" y="1972394"/>
            <a:ext cx="88454" cy="88454"/>
          </a:xfrm>
          <a:prstGeom prst="rect">
            <a:avLst/>
          </a:prstGeom>
          <a:noFill/>
        </p:spPr>
      </p:pic>
      <p:pic>
        <p:nvPicPr>
          <p:cNvPr id="9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076056" y="4941168"/>
            <a:ext cx="88454" cy="88454"/>
          </a:xfrm>
          <a:prstGeom prst="rect">
            <a:avLst/>
          </a:prstGeom>
          <a:noFill/>
        </p:spPr>
      </p:pic>
      <p:pic>
        <p:nvPicPr>
          <p:cNvPr id="9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323306" y="2260426"/>
            <a:ext cx="88454" cy="88454"/>
          </a:xfrm>
          <a:prstGeom prst="rect">
            <a:avLst/>
          </a:prstGeom>
          <a:noFill/>
        </p:spPr>
      </p:pic>
      <p:pic>
        <p:nvPicPr>
          <p:cNvPr id="9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23928" y="2924944"/>
            <a:ext cx="88454" cy="88454"/>
          </a:xfrm>
          <a:prstGeom prst="rect">
            <a:avLst/>
          </a:prstGeom>
          <a:noFill/>
        </p:spPr>
      </p:pic>
      <p:pic>
        <p:nvPicPr>
          <p:cNvPr id="9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588224" y="2348880"/>
            <a:ext cx="88454" cy="88454"/>
          </a:xfrm>
          <a:prstGeom prst="rect">
            <a:avLst/>
          </a:prstGeom>
          <a:noFill/>
        </p:spPr>
      </p:pic>
      <p:pic>
        <p:nvPicPr>
          <p:cNvPr id="9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100392" y="2492896"/>
            <a:ext cx="88454" cy="88454"/>
          </a:xfrm>
          <a:prstGeom prst="rect">
            <a:avLst/>
          </a:prstGeom>
          <a:noFill/>
        </p:spPr>
      </p:pic>
      <p:pic>
        <p:nvPicPr>
          <p:cNvPr id="9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364088" y="4077072"/>
            <a:ext cx="88454" cy="88454"/>
          </a:xfrm>
          <a:prstGeom prst="rect">
            <a:avLst/>
          </a:prstGeom>
          <a:noFill/>
        </p:spPr>
      </p:pic>
      <p:pic>
        <p:nvPicPr>
          <p:cNvPr id="9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331640" y="4293096"/>
            <a:ext cx="88454" cy="88454"/>
          </a:xfrm>
          <a:prstGeom prst="rect">
            <a:avLst/>
          </a:prstGeom>
          <a:noFill/>
        </p:spPr>
      </p:pic>
      <p:pic>
        <p:nvPicPr>
          <p:cNvPr id="9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2060848"/>
            <a:ext cx="88454" cy="88454"/>
          </a:xfrm>
          <a:prstGeom prst="rect">
            <a:avLst/>
          </a:prstGeom>
          <a:noFill/>
        </p:spPr>
      </p:pic>
      <p:pic>
        <p:nvPicPr>
          <p:cNvPr id="9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23928" y="4797152"/>
            <a:ext cx="88454" cy="88454"/>
          </a:xfrm>
          <a:prstGeom prst="rect">
            <a:avLst/>
          </a:prstGeom>
          <a:noFill/>
        </p:spPr>
      </p:pic>
      <p:pic>
        <p:nvPicPr>
          <p:cNvPr id="10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763688" y="2116410"/>
            <a:ext cx="88454" cy="88454"/>
          </a:xfrm>
          <a:prstGeom prst="rect">
            <a:avLst/>
          </a:prstGeom>
          <a:noFill/>
        </p:spPr>
      </p:pic>
      <p:pic>
        <p:nvPicPr>
          <p:cNvPr id="10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4005064"/>
            <a:ext cx="88454" cy="88454"/>
          </a:xfrm>
          <a:prstGeom prst="rect">
            <a:avLst/>
          </a:prstGeom>
          <a:noFill/>
        </p:spPr>
      </p:pic>
      <p:pic>
        <p:nvPicPr>
          <p:cNvPr id="10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2924944"/>
            <a:ext cx="88454" cy="88454"/>
          </a:xfrm>
          <a:prstGeom prst="rect">
            <a:avLst/>
          </a:prstGeom>
          <a:noFill/>
        </p:spPr>
      </p:pic>
      <p:pic>
        <p:nvPicPr>
          <p:cNvPr id="10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31418" y="2924944"/>
            <a:ext cx="88454" cy="88454"/>
          </a:xfrm>
          <a:prstGeom prst="rect">
            <a:avLst/>
          </a:prstGeom>
          <a:noFill/>
        </p:spPr>
      </p:pic>
      <p:pic>
        <p:nvPicPr>
          <p:cNvPr id="10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932040" y="2060848"/>
            <a:ext cx="88454" cy="88454"/>
          </a:xfrm>
          <a:prstGeom prst="rect">
            <a:avLst/>
          </a:prstGeom>
          <a:noFill/>
        </p:spPr>
      </p:pic>
      <p:pic>
        <p:nvPicPr>
          <p:cNvPr id="10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355976" y="4005064"/>
            <a:ext cx="88454" cy="88454"/>
          </a:xfrm>
          <a:prstGeom prst="rect">
            <a:avLst/>
          </a:prstGeom>
          <a:noFill/>
        </p:spPr>
      </p:pic>
      <p:pic>
        <p:nvPicPr>
          <p:cNvPr id="10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35696" y="2708920"/>
            <a:ext cx="88454" cy="88454"/>
          </a:xfrm>
          <a:prstGeom prst="rect">
            <a:avLst/>
          </a:prstGeom>
          <a:noFill/>
        </p:spPr>
      </p:pic>
      <p:pic>
        <p:nvPicPr>
          <p:cNvPr id="10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5576" y="2132856"/>
            <a:ext cx="88454" cy="88454"/>
          </a:xfrm>
          <a:prstGeom prst="rect">
            <a:avLst/>
          </a:prstGeom>
          <a:noFill/>
        </p:spPr>
      </p:pic>
      <p:pic>
        <p:nvPicPr>
          <p:cNvPr id="10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4077072"/>
            <a:ext cx="88454" cy="88454"/>
          </a:xfrm>
          <a:prstGeom prst="rect">
            <a:avLst/>
          </a:prstGeom>
          <a:noFill/>
        </p:spPr>
      </p:pic>
      <p:pic>
        <p:nvPicPr>
          <p:cNvPr id="10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275856" y="3933056"/>
            <a:ext cx="88454" cy="88454"/>
          </a:xfrm>
          <a:prstGeom prst="rect">
            <a:avLst/>
          </a:prstGeom>
          <a:noFill/>
        </p:spPr>
      </p:pic>
      <p:pic>
        <p:nvPicPr>
          <p:cNvPr id="11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55776" y="2348880"/>
            <a:ext cx="88454" cy="88454"/>
          </a:xfrm>
          <a:prstGeom prst="rect">
            <a:avLst/>
          </a:prstGeom>
          <a:noFill/>
        </p:spPr>
      </p:pic>
      <p:pic>
        <p:nvPicPr>
          <p:cNvPr id="11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084168" y="2420888"/>
            <a:ext cx="88454" cy="88454"/>
          </a:xfrm>
          <a:prstGeom prst="rect">
            <a:avLst/>
          </a:prstGeom>
          <a:noFill/>
        </p:spPr>
      </p:pic>
      <p:pic>
        <p:nvPicPr>
          <p:cNvPr id="11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95936" y="3789040"/>
            <a:ext cx="88454" cy="88454"/>
          </a:xfrm>
          <a:prstGeom prst="rect">
            <a:avLst/>
          </a:prstGeom>
          <a:noFill/>
        </p:spPr>
      </p:pic>
      <p:pic>
        <p:nvPicPr>
          <p:cNvPr id="11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131840" y="2060848"/>
            <a:ext cx="88454" cy="88454"/>
          </a:xfrm>
          <a:prstGeom prst="rect">
            <a:avLst/>
          </a:prstGeom>
          <a:noFill/>
        </p:spPr>
      </p:pic>
      <p:pic>
        <p:nvPicPr>
          <p:cNvPr id="11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532440" y="3717032"/>
            <a:ext cx="88454" cy="88454"/>
          </a:xfrm>
          <a:prstGeom prst="rect">
            <a:avLst/>
          </a:prstGeom>
          <a:noFill/>
        </p:spPr>
      </p:pic>
      <p:pic>
        <p:nvPicPr>
          <p:cNvPr id="11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07704" y="2060848"/>
            <a:ext cx="88454" cy="88454"/>
          </a:xfrm>
          <a:prstGeom prst="rect">
            <a:avLst/>
          </a:prstGeom>
          <a:noFill/>
        </p:spPr>
      </p:pic>
      <p:pic>
        <p:nvPicPr>
          <p:cNvPr id="11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923928" y="4708698"/>
            <a:ext cx="88454" cy="88454"/>
          </a:xfrm>
          <a:prstGeom prst="rect">
            <a:avLst/>
          </a:prstGeom>
          <a:noFill/>
        </p:spPr>
      </p:pic>
      <p:pic>
        <p:nvPicPr>
          <p:cNvPr id="11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2924944"/>
            <a:ext cx="88454" cy="88454"/>
          </a:xfrm>
          <a:prstGeom prst="rect">
            <a:avLst/>
          </a:prstGeom>
          <a:noFill/>
        </p:spPr>
      </p:pic>
      <p:pic>
        <p:nvPicPr>
          <p:cNvPr id="11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1988840"/>
            <a:ext cx="88454" cy="88454"/>
          </a:xfrm>
          <a:prstGeom prst="rect">
            <a:avLst/>
          </a:prstGeom>
          <a:noFill/>
        </p:spPr>
      </p:pic>
      <p:pic>
        <p:nvPicPr>
          <p:cNvPr id="11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2996952"/>
            <a:ext cx="88454" cy="88454"/>
          </a:xfrm>
          <a:prstGeom prst="rect">
            <a:avLst/>
          </a:prstGeom>
          <a:noFill/>
        </p:spPr>
      </p:pic>
      <p:pic>
        <p:nvPicPr>
          <p:cNvPr id="12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79712" y="2204864"/>
            <a:ext cx="88454" cy="88454"/>
          </a:xfrm>
          <a:prstGeom prst="rect">
            <a:avLst/>
          </a:prstGeom>
          <a:noFill/>
        </p:spPr>
      </p:pic>
      <p:pic>
        <p:nvPicPr>
          <p:cNvPr id="12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2780928"/>
            <a:ext cx="88454" cy="88454"/>
          </a:xfrm>
          <a:prstGeom prst="rect">
            <a:avLst/>
          </a:prstGeom>
          <a:noFill/>
        </p:spPr>
      </p:pic>
      <p:pic>
        <p:nvPicPr>
          <p:cNvPr id="12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259410" y="2708920"/>
            <a:ext cx="88454" cy="88454"/>
          </a:xfrm>
          <a:prstGeom prst="rect">
            <a:avLst/>
          </a:prstGeom>
          <a:noFill/>
        </p:spPr>
      </p:pic>
      <p:pic>
        <p:nvPicPr>
          <p:cNvPr id="12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763688" y="1916832"/>
            <a:ext cx="88454" cy="88454"/>
          </a:xfrm>
          <a:prstGeom prst="rect">
            <a:avLst/>
          </a:prstGeom>
          <a:noFill/>
        </p:spPr>
      </p:pic>
      <p:pic>
        <p:nvPicPr>
          <p:cNvPr id="12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971600" y="3717032"/>
            <a:ext cx="88454" cy="88454"/>
          </a:xfrm>
          <a:prstGeom prst="rect">
            <a:avLst/>
          </a:prstGeom>
          <a:noFill/>
        </p:spPr>
      </p:pic>
      <p:pic>
        <p:nvPicPr>
          <p:cNvPr id="12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051720" y="2060848"/>
            <a:ext cx="88454" cy="88454"/>
          </a:xfrm>
          <a:prstGeom prst="rect">
            <a:avLst/>
          </a:prstGeom>
          <a:noFill/>
        </p:spPr>
      </p:pic>
      <p:pic>
        <p:nvPicPr>
          <p:cNvPr id="12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203848" y="3933056"/>
            <a:ext cx="88454" cy="88454"/>
          </a:xfrm>
          <a:prstGeom prst="rect">
            <a:avLst/>
          </a:prstGeom>
          <a:noFill/>
        </p:spPr>
      </p:pic>
      <p:pic>
        <p:nvPicPr>
          <p:cNvPr id="12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2060848"/>
            <a:ext cx="88454" cy="88454"/>
          </a:xfrm>
          <a:prstGeom prst="rect">
            <a:avLst/>
          </a:prstGeom>
          <a:noFill/>
        </p:spPr>
      </p:pic>
      <p:pic>
        <p:nvPicPr>
          <p:cNvPr id="12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2060848"/>
            <a:ext cx="88454" cy="88454"/>
          </a:xfrm>
          <a:prstGeom prst="rect">
            <a:avLst/>
          </a:prstGeom>
          <a:noFill/>
        </p:spPr>
      </p:pic>
      <p:pic>
        <p:nvPicPr>
          <p:cNvPr id="12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07704" y="2132856"/>
            <a:ext cx="88454" cy="88454"/>
          </a:xfrm>
          <a:prstGeom prst="rect">
            <a:avLst/>
          </a:prstGeom>
          <a:noFill/>
        </p:spPr>
      </p:pic>
      <p:pic>
        <p:nvPicPr>
          <p:cNvPr id="13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2132856"/>
            <a:ext cx="88454" cy="88454"/>
          </a:xfrm>
          <a:prstGeom prst="rect">
            <a:avLst/>
          </a:prstGeom>
          <a:noFill/>
        </p:spPr>
      </p:pic>
      <p:pic>
        <p:nvPicPr>
          <p:cNvPr id="13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475656" y="1988840"/>
            <a:ext cx="88454" cy="88454"/>
          </a:xfrm>
          <a:prstGeom prst="rect">
            <a:avLst/>
          </a:prstGeom>
          <a:noFill/>
        </p:spPr>
      </p:pic>
      <p:pic>
        <p:nvPicPr>
          <p:cNvPr id="13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971600" y="3645024"/>
            <a:ext cx="88454" cy="88454"/>
          </a:xfrm>
          <a:prstGeom prst="rect">
            <a:avLst/>
          </a:prstGeom>
          <a:noFill/>
        </p:spPr>
      </p:pic>
      <p:pic>
        <p:nvPicPr>
          <p:cNvPr id="13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1844824"/>
            <a:ext cx="88454" cy="88454"/>
          </a:xfrm>
          <a:prstGeom prst="rect">
            <a:avLst/>
          </a:prstGeom>
          <a:noFill/>
        </p:spPr>
      </p:pic>
      <p:pic>
        <p:nvPicPr>
          <p:cNvPr id="13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91258" y="2204864"/>
            <a:ext cx="88454" cy="88454"/>
          </a:xfrm>
          <a:prstGeom prst="rect">
            <a:avLst/>
          </a:prstGeom>
          <a:noFill/>
        </p:spPr>
      </p:pic>
      <p:pic>
        <p:nvPicPr>
          <p:cNvPr id="13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115616" y="3717032"/>
            <a:ext cx="88454" cy="88454"/>
          </a:xfrm>
          <a:prstGeom prst="rect">
            <a:avLst/>
          </a:prstGeom>
          <a:noFill/>
        </p:spPr>
      </p:pic>
      <p:pic>
        <p:nvPicPr>
          <p:cNvPr id="13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347864" y="2996952"/>
            <a:ext cx="88454" cy="88454"/>
          </a:xfrm>
          <a:prstGeom prst="rect">
            <a:avLst/>
          </a:prstGeom>
          <a:noFill/>
        </p:spPr>
      </p:pic>
      <p:pic>
        <p:nvPicPr>
          <p:cNvPr id="13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1916832"/>
            <a:ext cx="88454" cy="88454"/>
          </a:xfrm>
          <a:prstGeom prst="rect">
            <a:avLst/>
          </a:prstGeom>
          <a:noFill/>
        </p:spPr>
      </p:pic>
      <p:pic>
        <p:nvPicPr>
          <p:cNvPr id="13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347864" y="3068960"/>
            <a:ext cx="88454" cy="88454"/>
          </a:xfrm>
          <a:prstGeom prst="rect">
            <a:avLst/>
          </a:prstGeom>
          <a:noFill/>
        </p:spPr>
      </p:pic>
      <p:pic>
        <p:nvPicPr>
          <p:cNvPr id="1026" name="Picture 2" descr="C:\Documents and Settings\Fatma BASAR\Desktop\kıbrı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195896"/>
            <a:ext cx="1008112" cy="321336"/>
          </a:xfrm>
          <a:prstGeom prst="rect">
            <a:avLst/>
          </a:prstGeom>
          <a:noFill/>
        </p:spPr>
      </p:pic>
      <p:pic>
        <p:nvPicPr>
          <p:cNvPr id="13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140968"/>
            <a:ext cx="72008" cy="72008"/>
          </a:xfrm>
          <a:prstGeom prst="rect">
            <a:avLst/>
          </a:prstGeom>
          <a:noFill/>
        </p:spPr>
      </p:pic>
      <p:pic>
        <p:nvPicPr>
          <p:cNvPr id="14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72008" cy="72008"/>
          </a:xfrm>
          <a:prstGeom prst="rect">
            <a:avLst/>
          </a:prstGeom>
          <a:noFill/>
        </p:spPr>
      </p:pic>
      <p:pic>
        <p:nvPicPr>
          <p:cNvPr id="14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96952"/>
            <a:ext cx="72008" cy="72008"/>
          </a:xfrm>
          <a:prstGeom prst="rect">
            <a:avLst/>
          </a:prstGeom>
          <a:noFill/>
        </p:spPr>
      </p:pic>
      <p:pic>
        <p:nvPicPr>
          <p:cNvPr id="14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068960"/>
            <a:ext cx="72008" cy="72008"/>
          </a:xfrm>
          <a:prstGeom prst="rect">
            <a:avLst/>
          </a:prstGeom>
          <a:noFill/>
        </p:spPr>
      </p:pic>
      <p:pic>
        <p:nvPicPr>
          <p:cNvPr id="14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312" y="1764432"/>
            <a:ext cx="72008" cy="72008"/>
          </a:xfrm>
          <a:prstGeom prst="rect">
            <a:avLst/>
          </a:prstGeom>
          <a:noFill/>
        </p:spPr>
      </p:pic>
      <p:pic>
        <p:nvPicPr>
          <p:cNvPr id="14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312" y="1836440"/>
            <a:ext cx="72008" cy="72008"/>
          </a:xfrm>
          <a:prstGeom prst="rect">
            <a:avLst/>
          </a:prstGeom>
          <a:noFill/>
        </p:spPr>
      </p:pic>
      <p:pic>
        <p:nvPicPr>
          <p:cNvPr id="14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320" y="1836440"/>
            <a:ext cx="72008" cy="72008"/>
          </a:xfrm>
          <a:prstGeom prst="rect">
            <a:avLst/>
          </a:prstGeom>
          <a:noFill/>
        </p:spPr>
      </p:pic>
      <p:pic>
        <p:nvPicPr>
          <p:cNvPr id="14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1328" y="1836440"/>
            <a:ext cx="72008" cy="72008"/>
          </a:xfrm>
          <a:prstGeom prst="rect">
            <a:avLst/>
          </a:prstGeom>
          <a:noFill/>
        </p:spPr>
      </p:pic>
      <p:pic>
        <p:nvPicPr>
          <p:cNvPr id="14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320" y="1764432"/>
            <a:ext cx="72008" cy="72008"/>
          </a:xfrm>
          <a:prstGeom prst="rect">
            <a:avLst/>
          </a:prstGeom>
          <a:noFill/>
        </p:spPr>
      </p:pic>
      <p:pic>
        <p:nvPicPr>
          <p:cNvPr id="14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16832"/>
            <a:ext cx="72008" cy="72008"/>
          </a:xfrm>
          <a:prstGeom prst="rect">
            <a:avLst/>
          </a:prstGeom>
          <a:noFill/>
        </p:spPr>
      </p:pic>
      <p:pic>
        <p:nvPicPr>
          <p:cNvPr id="14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88840"/>
            <a:ext cx="72008" cy="72008"/>
          </a:xfrm>
          <a:prstGeom prst="rect">
            <a:avLst/>
          </a:prstGeom>
          <a:noFill/>
        </p:spPr>
      </p:pic>
      <p:pic>
        <p:nvPicPr>
          <p:cNvPr id="15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988840"/>
            <a:ext cx="72008" cy="72008"/>
          </a:xfrm>
          <a:prstGeom prst="rect">
            <a:avLst/>
          </a:prstGeom>
          <a:noFill/>
        </p:spPr>
      </p:pic>
      <p:pic>
        <p:nvPicPr>
          <p:cNvPr id="15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88840"/>
            <a:ext cx="72008" cy="72008"/>
          </a:xfrm>
          <a:prstGeom prst="rect">
            <a:avLst/>
          </a:prstGeom>
          <a:noFill/>
        </p:spPr>
      </p:pic>
      <p:pic>
        <p:nvPicPr>
          <p:cNvPr id="15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916832"/>
            <a:ext cx="72008" cy="72008"/>
          </a:xfrm>
          <a:prstGeom prst="rect">
            <a:avLst/>
          </a:prstGeom>
          <a:noFill/>
        </p:spPr>
      </p:pic>
      <p:pic>
        <p:nvPicPr>
          <p:cNvPr id="15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72008" cy="72008"/>
          </a:xfrm>
          <a:prstGeom prst="rect">
            <a:avLst/>
          </a:prstGeom>
          <a:noFill/>
        </p:spPr>
      </p:pic>
      <p:pic>
        <p:nvPicPr>
          <p:cNvPr id="15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916832"/>
            <a:ext cx="72008" cy="72008"/>
          </a:xfrm>
          <a:prstGeom prst="rect">
            <a:avLst/>
          </a:prstGeom>
          <a:noFill/>
        </p:spPr>
      </p:pic>
      <p:pic>
        <p:nvPicPr>
          <p:cNvPr id="15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365104"/>
            <a:ext cx="72008" cy="72008"/>
          </a:xfrm>
          <a:prstGeom prst="rect">
            <a:avLst/>
          </a:prstGeom>
          <a:noFill/>
        </p:spPr>
      </p:pic>
      <p:pic>
        <p:nvPicPr>
          <p:cNvPr id="15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72816"/>
            <a:ext cx="72008" cy="72008"/>
          </a:xfrm>
          <a:prstGeom prst="rect">
            <a:avLst/>
          </a:prstGeom>
          <a:noFill/>
        </p:spPr>
      </p:pic>
      <p:pic>
        <p:nvPicPr>
          <p:cNvPr id="15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772816"/>
            <a:ext cx="72008" cy="72008"/>
          </a:xfrm>
          <a:prstGeom prst="rect">
            <a:avLst/>
          </a:prstGeom>
          <a:noFill/>
        </p:spPr>
      </p:pic>
      <p:pic>
        <p:nvPicPr>
          <p:cNvPr id="15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89040"/>
            <a:ext cx="72008" cy="72008"/>
          </a:xfrm>
          <a:prstGeom prst="rect">
            <a:avLst/>
          </a:prstGeom>
          <a:noFill/>
        </p:spPr>
      </p:pic>
      <p:pic>
        <p:nvPicPr>
          <p:cNvPr id="15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789040"/>
            <a:ext cx="72008" cy="72008"/>
          </a:xfrm>
          <a:prstGeom prst="rect">
            <a:avLst/>
          </a:prstGeom>
          <a:noFill/>
        </p:spPr>
      </p:pic>
      <p:pic>
        <p:nvPicPr>
          <p:cNvPr id="16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89040"/>
            <a:ext cx="72008" cy="72008"/>
          </a:xfrm>
          <a:prstGeom prst="rect">
            <a:avLst/>
          </a:prstGeom>
          <a:noFill/>
        </p:spPr>
      </p:pic>
      <p:pic>
        <p:nvPicPr>
          <p:cNvPr id="16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708920"/>
            <a:ext cx="72008" cy="72008"/>
          </a:xfrm>
          <a:prstGeom prst="rect">
            <a:avLst/>
          </a:prstGeom>
          <a:noFill/>
        </p:spPr>
      </p:pic>
      <p:pic>
        <p:nvPicPr>
          <p:cNvPr id="16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717032"/>
            <a:ext cx="72008" cy="72008"/>
          </a:xfrm>
          <a:prstGeom prst="rect">
            <a:avLst/>
          </a:prstGeom>
          <a:noFill/>
        </p:spPr>
      </p:pic>
      <p:pic>
        <p:nvPicPr>
          <p:cNvPr id="16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00808"/>
            <a:ext cx="72008" cy="72008"/>
          </a:xfrm>
          <a:prstGeom prst="rect">
            <a:avLst/>
          </a:prstGeom>
          <a:noFill/>
        </p:spPr>
      </p:pic>
      <p:pic>
        <p:nvPicPr>
          <p:cNvPr id="16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844824"/>
            <a:ext cx="72008" cy="72008"/>
          </a:xfrm>
          <a:prstGeom prst="rect">
            <a:avLst/>
          </a:prstGeom>
          <a:noFill/>
        </p:spPr>
      </p:pic>
      <p:pic>
        <p:nvPicPr>
          <p:cNvPr id="16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16832"/>
            <a:ext cx="72008" cy="72008"/>
          </a:xfrm>
          <a:prstGeom prst="rect">
            <a:avLst/>
          </a:prstGeom>
          <a:noFill/>
        </p:spPr>
      </p:pic>
      <p:pic>
        <p:nvPicPr>
          <p:cNvPr id="16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17032"/>
            <a:ext cx="72008" cy="72008"/>
          </a:xfrm>
          <a:prstGeom prst="rect">
            <a:avLst/>
          </a:prstGeom>
          <a:noFill/>
        </p:spPr>
      </p:pic>
      <p:pic>
        <p:nvPicPr>
          <p:cNvPr id="16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844824"/>
            <a:ext cx="72008" cy="72008"/>
          </a:xfrm>
          <a:prstGeom prst="rect">
            <a:avLst/>
          </a:prstGeom>
          <a:noFill/>
        </p:spPr>
      </p:pic>
      <p:pic>
        <p:nvPicPr>
          <p:cNvPr id="16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00808"/>
            <a:ext cx="72008" cy="72008"/>
          </a:xfrm>
          <a:prstGeom prst="rect">
            <a:avLst/>
          </a:prstGeom>
          <a:noFill/>
        </p:spPr>
      </p:pic>
      <p:pic>
        <p:nvPicPr>
          <p:cNvPr id="16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700808"/>
            <a:ext cx="72008" cy="72008"/>
          </a:xfrm>
          <a:prstGeom prst="rect">
            <a:avLst/>
          </a:prstGeom>
          <a:noFill/>
        </p:spPr>
      </p:pic>
      <p:pic>
        <p:nvPicPr>
          <p:cNvPr id="17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44824"/>
            <a:ext cx="72008" cy="72008"/>
          </a:xfrm>
          <a:prstGeom prst="rect">
            <a:avLst/>
          </a:prstGeom>
          <a:noFill/>
        </p:spPr>
      </p:pic>
      <p:pic>
        <p:nvPicPr>
          <p:cNvPr id="17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060848"/>
            <a:ext cx="72008" cy="72008"/>
          </a:xfrm>
          <a:prstGeom prst="rect">
            <a:avLst/>
          </a:prstGeom>
          <a:noFill/>
        </p:spPr>
      </p:pic>
      <p:pic>
        <p:nvPicPr>
          <p:cNvPr id="17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24944"/>
            <a:ext cx="72008" cy="72008"/>
          </a:xfrm>
          <a:prstGeom prst="rect">
            <a:avLst/>
          </a:prstGeom>
          <a:noFill/>
        </p:spPr>
      </p:pic>
      <p:pic>
        <p:nvPicPr>
          <p:cNvPr id="17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212976"/>
            <a:ext cx="72008" cy="72008"/>
          </a:xfrm>
          <a:prstGeom prst="rect">
            <a:avLst/>
          </a:prstGeom>
          <a:noFill/>
        </p:spPr>
      </p:pic>
      <p:pic>
        <p:nvPicPr>
          <p:cNvPr id="17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12976"/>
            <a:ext cx="72008" cy="72008"/>
          </a:xfrm>
          <a:prstGeom prst="rect">
            <a:avLst/>
          </a:prstGeom>
          <a:noFill/>
        </p:spPr>
      </p:pic>
      <p:pic>
        <p:nvPicPr>
          <p:cNvPr id="17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140968"/>
            <a:ext cx="72008" cy="72008"/>
          </a:xfrm>
          <a:prstGeom prst="rect">
            <a:avLst/>
          </a:prstGeom>
          <a:noFill/>
        </p:spPr>
      </p:pic>
      <p:pic>
        <p:nvPicPr>
          <p:cNvPr id="17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72008" cy="72008"/>
          </a:xfrm>
          <a:prstGeom prst="rect">
            <a:avLst/>
          </a:prstGeom>
          <a:noFill/>
        </p:spPr>
      </p:pic>
      <p:pic>
        <p:nvPicPr>
          <p:cNvPr id="17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852936"/>
            <a:ext cx="72008" cy="72008"/>
          </a:xfrm>
          <a:prstGeom prst="rect">
            <a:avLst/>
          </a:prstGeom>
          <a:noFill/>
        </p:spPr>
      </p:pic>
      <p:pic>
        <p:nvPicPr>
          <p:cNvPr id="17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852936"/>
            <a:ext cx="72008" cy="72008"/>
          </a:xfrm>
          <a:prstGeom prst="rect">
            <a:avLst/>
          </a:prstGeom>
          <a:noFill/>
        </p:spPr>
      </p:pic>
      <p:pic>
        <p:nvPicPr>
          <p:cNvPr id="18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708920"/>
            <a:ext cx="72008" cy="72008"/>
          </a:xfrm>
          <a:prstGeom prst="rect">
            <a:avLst/>
          </a:prstGeom>
          <a:noFill/>
        </p:spPr>
      </p:pic>
      <p:pic>
        <p:nvPicPr>
          <p:cNvPr id="18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708920"/>
            <a:ext cx="72008" cy="72008"/>
          </a:xfrm>
          <a:prstGeom prst="rect">
            <a:avLst/>
          </a:prstGeom>
          <a:noFill/>
        </p:spPr>
      </p:pic>
      <p:pic>
        <p:nvPicPr>
          <p:cNvPr id="18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24944"/>
            <a:ext cx="72008" cy="72008"/>
          </a:xfrm>
          <a:prstGeom prst="rect">
            <a:avLst/>
          </a:prstGeom>
          <a:noFill/>
        </p:spPr>
      </p:pic>
      <p:pic>
        <p:nvPicPr>
          <p:cNvPr id="18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276872"/>
            <a:ext cx="72008" cy="72008"/>
          </a:xfrm>
          <a:prstGeom prst="rect">
            <a:avLst/>
          </a:prstGeom>
          <a:noFill/>
        </p:spPr>
      </p:pic>
      <p:pic>
        <p:nvPicPr>
          <p:cNvPr id="18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645024"/>
            <a:ext cx="72008" cy="72008"/>
          </a:xfrm>
          <a:prstGeom prst="rect">
            <a:avLst/>
          </a:prstGeom>
          <a:noFill/>
        </p:spPr>
      </p:pic>
      <p:pic>
        <p:nvPicPr>
          <p:cNvPr id="18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789040"/>
            <a:ext cx="72008" cy="72008"/>
          </a:xfrm>
          <a:prstGeom prst="rect">
            <a:avLst/>
          </a:prstGeom>
          <a:noFill/>
        </p:spPr>
      </p:pic>
      <p:pic>
        <p:nvPicPr>
          <p:cNvPr id="18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76872"/>
            <a:ext cx="72008" cy="72008"/>
          </a:xfrm>
          <a:prstGeom prst="rect">
            <a:avLst/>
          </a:prstGeom>
          <a:noFill/>
        </p:spPr>
      </p:pic>
      <p:pic>
        <p:nvPicPr>
          <p:cNvPr id="18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644008" y="3068960"/>
            <a:ext cx="88454" cy="88454"/>
          </a:xfrm>
          <a:prstGeom prst="rect">
            <a:avLst/>
          </a:prstGeom>
          <a:noFill/>
        </p:spPr>
      </p:pic>
      <p:pic>
        <p:nvPicPr>
          <p:cNvPr id="18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067944" y="3212976"/>
            <a:ext cx="88454" cy="88454"/>
          </a:xfrm>
          <a:prstGeom prst="rect">
            <a:avLst/>
          </a:prstGeom>
          <a:noFill/>
        </p:spPr>
      </p:pic>
      <p:pic>
        <p:nvPicPr>
          <p:cNvPr id="19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868144" y="4149080"/>
            <a:ext cx="88454" cy="88454"/>
          </a:xfrm>
          <a:prstGeom prst="rect">
            <a:avLst/>
          </a:prstGeom>
          <a:noFill/>
        </p:spPr>
      </p:pic>
      <p:pic>
        <p:nvPicPr>
          <p:cNvPr id="19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475656" y="2060848"/>
            <a:ext cx="88454" cy="88454"/>
          </a:xfrm>
          <a:prstGeom prst="rect">
            <a:avLst/>
          </a:prstGeom>
          <a:noFill/>
        </p:spPr>
      </p:pic>
      <p:pic>
        <p:nvPicPr>
          <p:cNvPr id="19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860032" y="2420888"/>
            <a:ext cx="88454" cy="88454"/>
          </a:xfrm>
          <a:prstGeom prst="rect">
            <a:avLst/>
          </a:prstGeom>
          <a:noFill/>
        </p:spPr>
      </p:pic>
      <p:pic>
        <p:nvPicPr>
          <p:cNvPr id="19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843808" y="2276872"/>
            <a:ext cx="88454" cy="88454"/>
          </a:xfrm>
          <a:prstGeom prst="rect">
            <a:avLst/>
          </a:prstGeom>
          <a:noFill/>
        </p:spPr>
      </p:pic>
      <p:pic>
        <p:nvPicPr>
          <p:cNvPr id="19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372200" y="2996952"/>
            <a:ext cx="88454" cy="88454"/>
          </a:xfrm>
          <a:prstGeom prst="rect">
            <a:avLst/>
          </a:prstGeom>
          <a:noFill/>
        </p:spPr>
      </p:pic>
      <p:pic>
        <p:nvPicPr>
          <p:cNvPr id="19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652120" y="2348880"/>
            <a:ext cx="88454" cy="88454"/>
          </a:xfrm>
          <a:prstGeom prst="rect">
            <a:avLst/>
          </a:prstGeom>
          <a:noFill/>
        </p:spPr>
      </p:pic>
      <p:pic>
        <p:nvPicPr>
          <p:cNvPr id="19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355976" y="2492896"/>
            <a:ext cx="88454" cy="88454"/>
          </a:xfrm>
          <a:prstGeom prst="rect">
            <a:avLst/>
          </a:prstGeom>
          <a:noFill/>
        </p:spPr>
      </p:pic>
      <p:pic>
        <p:nvPicPr>
          <p:cNvPr id="19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923928" y="1988840"/>
            <a:ext cx="88454" cy="88454"/>
          </a:xfrm>
          <a:prstGeom prst="rect">
            <a:avLst/>
          </a:prstGeom>
          <a:noFill/>
        </p:spPr>
      </p:pic>
      <p:pic>
        <p:nvPicPr>
          <p:cNvPr id="19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95736" y="4221088"/>
            <a:ext cx="88454" cy="88454"/>
          </a:xfrm>
          <a:prstGeom prst="rect">
            <a:avLst/>
          </a:prstGeom>
          <a:noFill/>
        </p:spPr>
      </p:pic>
      <p:pic>
        <p:nvPicPr>
          <p:cNvPr id="19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115616" y="2060848"/>
            <a:ext cx="88454" cy="88454"/>
          </a:xfrm>
          <a:prstGeom prst="rect">
            <a:avLst/>
          </a:prstGeom>
          <a:noFill/>
        </p:spPr>
      </p:pic>
      <p:pic>
        <p:nvPicPr>
          <p:cNvPr id="20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07704" y="3573016"/>
            <a:ext cx="88454" cy="88454"/>
          </a:xfrm>
          <a:prstGeom prst="rect">
            <a:avLst/>
          </a:prstGeom>
          <a:noFill/>
        </p:spPr>
      </p:pic>
      <p:pic>
        <p:nvPicPr>
          <p:cNvPr id="20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172400" y="2924944"/>
            <a:ext cx="88454" cy="88454"/>
          </a:xfrm>
          <a:prstGeom prst="rect">
            <a:avLst/>
          </a:prstGeom>
          <a:noFill/>
        </p:spPr>
      </p:pic>
      <p:pic>
        <p:nvPicPr>
          <p:cNvPr id="20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563888" y="5445224"/>
            <a:ext cx="88454" cy="88454"/>
          </a:xfrm>
          <a:prstGeom prst="rect">
            <a:avLst/>
          </a:prstGeom>
          <a:noFill/>
        </p:spPr>
      </p:pic>
      <p:pic>
        <p:nvPicPr>
          <p:cNvPr id="20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635896" y="5373216"/>
            <a:ext cx="88454" cy="88454"/>
          </a:xfrm>
          <a:prstGeom prst="rect">
            <a:avLst/>
          </a:prstGeom>
          <a:noFill/>
        </p:spPr>
      </p:pic>
      <p:pic>
        <p:nvPicPr>
          <p:cNvPr id="20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5373216"/>
            <a:ext cx="88454" cy="88454"/>
          </a:xfrm>
          <a:prstGeom prst="rect">
            <a:avLst/>
          </a:prstGeom>
          <a:noFill/>
        </p:spPr>
      </p:pic>
      <p:pic>
        <p:nvPicPr>
          <p:cNvPr id="20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373216"/>
            <a:ext cx="88454" cy="88454"/>
          </a:xfrm>
          <a:prstGeom prst="rect">
            <a:avLst/>
          </a:prstGeom>
          <a:noFill/>
        </p:spPr>
      </p:pic>
      <p:pic>
        <p:nvPicPr>
          <p:cNvPr id="20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923928" y="5284762"/>
            <a:ext cx="88454" cy="88454"/>
          </a:xfrm>
          <a:prstGeom prst="rect">
            <a:avLst/>
          </a:prstGeom>
          <a:noFill/>
        </p:spPr>
      </p:pic>
      <p:pic>
        <p:nvPicPr>
          <p:cNvPr id="20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5724128" y="4509120"/>
            <a:ext cx="88454" cy="88454"/>
          </a:xfrm>
          <a:prstGeom prst="rect">
            <a:avLst/>
          </a:prstGeom>
          <a:noFill/>
        </p:spPr>
      </p:pic>
      <p:pic>
        <p:nvPicPr>
          <p:cNvPr id="20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19672" y="2132856"/>
            <a:ext cx="88454" cy="88454"/>
          </a:xfrm>
          <a:prstGeom prst="rect">
            <a:avLst/>
          </a:prstGeom>
          <a:noFill/>
        </p:spPr>
      </p:pic>
      <p:pic>
        <p:nvPicPr>
          <p:cNvPr id="20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2132856"/>
            <a:ext cx="88454" cy="88454"/>
          </a:xfrm>
          <a:prstGeom prst="rect">
            <a:avLst/>
          </a:prstGeom>
          <a:noFill/>
        </p:spPr>
      </p:pic>
      <p:pic>
        <p:nvPicPr>
          <p:cNvPr id="21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2132856"/>
            <a:ext cx="88454" cy="88454"/>
          </a:xfrm>
          <a:prstGeom prst="rect">
            <a:avLst/>
          </a:prstGeom>
          <a:noFill/>
        </p:spPr>
      </p:pic>
      <p:pic>
        <p:nvPicPr>
          <p:cNvPr id="21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2204864"/>
            <a:ext cx="88454" cy="88454"/>
          </a:xfrm>
          <a:prstGeom prst="rect">
            <a:avLst/>
          </a:prstGeom>
          <a:noFill/>
        </p:spPr>
      </p:pic>
      <p:pic>
        <p:nvPicPr>
          <p:cNvPr id="21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763688" y="2204864"/>
            <a:ext cx="88454" cy="88454"/>
          </a:xfrm>
          <a:prstGeom prst="rect">
            <a:avLst/>
          </a:prstGeom>
          <a:noFill/>
        </p:spPr>
      </p:pic>
      <p:pic>
        <p:nvPicPr>
          <p:cNvPr id="21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779912" y="2420888"/>
            <a:ext cx="88454" cy="88454"/>
          </a:xfrm>
          <a:prstGeom prst="rect">
            <a:avLst/>
          </a:prstGeom>
          <a:noFill/>
        </p:spPr>
      </p:pic>
      <p:pic>
        <p:nvPicPr>
          <p:cNvPr id="21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92280" y="3356992"/>
            <a:ext cx="88454" cy="88454"/>
          </a:xfrm>
          <a:prstGeom prst="rect">
            <a:avLst/>
          </a:prstGeom>
          <a:noFill/>
        </p:spPr>
      </p:pic>
      <p:pic>
        <p:nvPicPr>
          <p:cNvPr id="21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267744" y="2708920"/>
            <a:ext cx="88454" cy="88454"/>
          </a:xfrm>
          <a:prstGeom prst="rect">
            <a:avLst/>
          </a:prstGeom>
          <a:noFill/>
        </p:spPr>
      </p:pic>
      <p:pic>
        <p:nvPicPr>
          <p:cNvPr id="21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452320" y="4077072"/>
            <a:ext cx="88454" cy="88454"/>
          </a:xfrm>
          <a:prstGeom prst="rect">
            <a:avLst/>
          </a:prstGeom>
          <a:noFill/>
        </p:spPr>
      </p:pic>
      <p:pic>
        <p:nvPicPr>
          <p:cNvPr id="21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24328" y="2060848"/>
            <a:ext cx="88454" cy="88454"/>
          </a:xfrm>
          <a:prstGeom prst="rect">
            <a:avLst/>
          </a:prstGeom>
          <a:noFill/>
        </p:spPr>
      </p:pic>
      <p:pic>
        <p:nvPicPr>
          <p:cNvPr id="21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635896" y="4437112"/>
            <a:ext cx="88454" cy="88454"/>
          </a:xfrm>
          <a:prstGeom prst="rect">
            <a:avLst/>
          </a:prstGeom>
          <a:noFill/>
        </p:spPr>
      </p:pic>
      <p:pic>
        <p:nvPicPr>
          <p:cNvPr id="21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19872" y="2132856"/>
            <a:ext cx="88454" cy="88454"/>
          </a:xfrm>
          <a:prstGeom prst="rect">
            <a:avLst/>
          </a:prstGeom>
          <a:noFill/>
        </p:spPr>
      </p:pic>
      <p:pic>
        <p:nvPicPr>
          <p:cNvPr id="22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740352" y="3717032"/>
            <a:ext cx="88454" cy="88454"/>
          </a:xfrm>
          <a:prstGeom prst="rect">
            <a:avLst/>
          </a:prstGeom>
          <a:noFill/>
        </p:spPr>
      </p:pic>
      <p:pic>
        <p:nvPicPr>
          <p:cNvPr id="22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499992" y="1916832"/>
            <a:ext cx="88454" cy="88454"/>
          </a:xfrm>
          <a:prstGeom prst="rect">
            <a:avLst/>
          </a:prstGeom>
          <a:noFill/>
        </p:spPr>
      </p:pic>
      <p:pic>
        <p:nvPicPr>
          <p:cNvPr id="22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508104" y="4725144"/>
            <a:ext cx="88454" cy="88454"/>
          </a:xfrm>
          <a:prstGeom prst="rect">
            <a:avLst/>
          </a:prstGeom>
          <a:noFill/>
        </p:spPr>
      </p:pic>
      <p:pic>
        <p:nvPicPr>
          <p:cNvPr id="22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187624" y="1700808"/>
            <a:ext cx="88454" cy="88454"/>
          </a:xfrm>
          <a:prstGeom prst="rect">
            <a:avLst/>
          </a:prstGeom>
          <a:noFill/>
        </p:spPr>
      </p:pic>
      <p:pic>
        <p:nvPicPr>
          <p:cNvPr id="22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355976" y="3573016"/>
            <a:ext cx="88454" cy="88454"/>
          </a:xfrm>
          <a:prstGeom prst="rect">
            <a:avLst/>
          </a:prstGeom>
          <a:noFill/>
        </p:spPr>
      </p:pic>
      <p:pic>
        <p:nvPicPr>
          <p:cNvPr id="22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164288" y="4365104"/>
            <a:ext cx="88454" cy="88454"/>
          </a:xfrm>
          <a:prstGeom prst="rect">
            <a:avLst/>
          </a:prstGeom>
          <a:noFill/>
        </p:spPr>
      </p:pic>
      <p:pic>
        <p:nvPicPr>
          <p:cNvPr id="22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24328" y="3429000"/>
            <a:ext cx="88454" cy="88454"/>
          </a:xfrm>
          <a:prstGeom prst="rect">
            <a:avLst/>
          </a:prstGeom>
          <a:noFill/>
        </p:spPr>
      </p:pic>
      <p:pic>
        <p:nvPicPr>
          <p:cNvPr id="22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076056" y="4509120"/>
            <a:ext cx="88454" cy="88454"/>
          </a:xfrm>
          <a:prstGeom prst="rect">
            <a:avLst/>
          </a:prstGeom>
          <a:noFill/>
        </p:spPr>
      </p:pic>
      <p:pic>
        <p:nvPicPr>
          <p:cNvPr id="22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812360" y="4005064"/>
            <a:ext cx="88454" cy="88454"/>
          </a:xfrm>
          <a:prstGeom prst="rect">
            <a:avLst/>
          </a:prstGeom>
          <a:noFill/>
        </p:spPr>
      </p:pic>
      <p:pic>
        <p:nvPicPr>
          <p:cNvPr id="22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804248" y="2636912"/>
            <a:ext cx="88454" cy="88454"/>
          </a:xfrm>
          <a:prstGeom prst="rect">
            <a:avLst/>
          </a:prstGeom>
          <a:noFill/>
        </p:spPr>
      </p:pic>
      <p:pic>
        <p:nvPicPr>
          <p:cNvPr id="23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956376" y="2060848"/>
            <a:ext cx="88454" cy="88454"/>
          </a:xfrm>
          <a:prstGeom prst="rect">
            <a:avLst/>
          </a:prstGeom>
          <a:noFill/>
        </p:spPr>
      </p:pic>
      <p:pic>
        <p:nvPicPr>
          <p:cNvPr id="23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419872" y="1916832"/>
            <a:ext cx="88454" cy="88454"/>
          </a:xfrm>
          <a:prstGeom prst="rect">
            <a:avLst/>
          </a:prstGeom>
          <a:noFill/>
        </p:spPr>
      </p:pic>
      <p:pic>
        <p:nvPicPr>
          <p:cNvPr id="23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516216" y="2636912"/>
            <a:ext cx="88454" cy="88454"/>
          </a:xfrm>
          <a:prstGeom prst="rect">
            <a:avLst/>
          </a:prstGeom>
          <a:noFill/>
        </p:spPr>
      </p:pic>
      <p:pic>
        <p:nvPicPr>
          <p:cNvPr id="23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956376" y="4221088"/>
            <a:ext cx="88454" cy="88454"/>
          </a:xfrm>
          <a:prstGeom prst="rect">
            <a:avLst/>
          </a:prstGeom>
          <a:noFill/>
        </p:spPr>
      </p:pic>
      <p:pic>
        <p:nvPicPr>
          <p:cNvPr id="23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676456" y="2780928"/>
            <a:ext cx="88454" cy="88454"/>
          </a:xfrm>
          <a:prstGeom prst="rect">
            <a:avLst/>
          </a:prstGeom>
          <a:noFill/>
        </p:spPr>
      </p:pic>
      <p:pic>
        <p:nvPicPr>
          <p:cNvPr id="23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8676456" y="4149080"/>
            <a:ext cx="88454" cy="88454"/>
          </a:xfrm>
          <a:prstGeom prst="rect">
            <a:avLst/>
          </a:prstGeom>
          <a:noFill/>
        </p:spPr>
      </p:pic>
      <p:pic>
        <p:nvPicPr>
          <p:cNvPr id="23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868144" y="3717032"/>
            <a:ext cx="88454" cy="88454"/>
          </a:xfrm>
          <a:prstGeom prst="rect">
            <a:avLst/>
          </a:prstGeom>
          <a:noFill/>
        </p:spPr>
      </p:pic>
      <p:pic>
        <p:nvPicPr>
          <p:cNvPr id="23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516216" y="3284984"/>
            <a:ext cx="88454" cy="88454"/>
          </a:xfrm>
          <a:prstGeom prst="rect">
            <a:avLst/>
          </a:prstGeom>
          <a:noFill/>
        </p:spPr>
      </p:pic>
      <p:pic>
        <p:nvPicPr>
          <p:cNvPr id="24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07704" y="2404442"/>
            <a:ext cx="88454" cy="88454"/>
          </a:xfrm>
          <a:prstGeom prst="rect">
            <a:avLst/>
          </a:prstGeom>
          <a:noFill/>
        </p:spPr>
      </p:pic>
      <p:pic>
        <p:nvPicPr>
          <p:cNvPr id="24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2204864"/>
            <a:ext cx="88454" cy="88454"/>
          </a:xfrm>
          <a:prstGeom prst="rect">
            <a:avLst/>
          </a:prstGeom>
          <a:noFill/>
        </p:spPr>
      </p:pic>
      <p:pic>
        <p:nvPicPr>
          <p:cNvPr id="24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716016" y="3717032"/>
            <a:ext cx="88454" cy="88454"/>
          </a:xfrm>
          <a:prstGeom prst="rect">
            <a:avLst/>
          </a:prstGeom>
          <a:noFill/>
        </p:spPr>
      </p:pic>
      <p:pic>
        <p:nvPicPr>
          <p:cNvPr id="24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19672" y="2204864"/>
            <a:ext cx="88454" cy="88454"/>
          </a:xfrm>
          <a:prstGeom prst="rect">
            <a:avLst/>
          </a:prstGeom>
          <a:noFill/>
        </p:spPr>
      </p:pic>
      <p:pic>
        <p:nvPicPr>
          <p:cNvPr id="24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979712" y="2132856"/>
            <a:ext cx="88454" cy="88454"/>
          </a:xfrm>
          <a:prstGeom prst="rect">
            <a:avLst/>
          </a:prstGeom>
          <a:noFill/>
        </p:spPr>
      </p:pic>
      <p:pic>
        <p:nvPicPr>
          <p:cNvPr id="24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899592" y="3645024"/>
            <a:ext cx="88454" cy="88454"/>
          </a:xfrm>
          <a:prstGeom prst="rect">
            <a:avLst/>
          </a:prstGeom>
          <a:noFill/>
        </p:spPr>
      </p:pic>
      <p:pic>
        <p:nvPicPr>
          <p:cNvPr id="24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788024" y="4437112"/>
            <a:ext cx="88454" cy="88454"/>
          </a:xfrm>
          <a:prstGeom prst="rect">
            <a:avLst/>
          </a:prstGeom>
          <a:noFill/>
        </p:spPr>
      </p:pic>
      <p:pic>
        <p:nvPicPr>
          <p:cNvPr id="24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860032" y="3645024"/>
            <a:ext cx="88454" cy="88454"/>
          </a:xfrm>
          <a:prstGeom prst="rect">
            <a:avLst/>
          </a:prstGeom>
          <a:noFill/>
        </p:spPr>
      </p:pic>
      <p:pic>
        <p:nvPicPr>
          <p:cNvPr id="24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348880"/>
            <a:ext cx="72008" cy="72008"/>
          </a:xfrm>
          <a:prstGeom prst="rect">
            <a:avLst/>
          </a:prstGeom>
          <a:noFill/>
        </p:spPr>
      </p:pic>
      <p:pic>
        <p:nvPicPr>
          <p:cNvPr id="25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933056"/>
            <a:ext cx="72008" cy="72008"/>
          </a:xfrm>
          <a:prstGeom prst="rect">
            <a:avLst/>
          </a:prstGeom>
          <a:noFill/>
        </p:spPr>
      </p:pic>
      <p:pic>
        <p:nvPicPr>
          <p:cNvPr id="25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276872"/>
            <a:ext cx="72008" cy="72008"/>
          </a:xfrm>
          <a:prstGeom prst="rect">
            <a:avLst/>
          </a:prstGeom>
          <a:noFill/>
        </p:spPr>
      </p:pic>
      <p:pic>
        <p:nvPicPr>
          <p:cNvPr id="25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844824"/>
            <a:ext cx="72008" cy="72008"/>
          </a:xfrm>
          <a:prstGeom prst="rect">
            <a:avLst/>
          </a:prstGeom>
          <a:noFill/>
        </p:spPr>
      </p:pic>
      <p:pic>
        <p:nvPicPr>
          <p:cNvPr id="25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844824"/>
            <a:ext cx="72008" cy="72008"/>
          </a:xfrm>
          <a:prstGeom prst="rect">
            <a:avLst/>
          </a:prstGeom>
          <a:noFill/>
        </p:spPr>
      </p:pic>
      <p:pic>
        <p:nvPicPr>
          <p:cNvPr id="25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645024"/>
            <a:ext cx="72008" cy="72008"/>
          </a:xfrm>
          <a:prstGeom prst="rect">
            <a:avLst/>
          </a:prstGeom>
          <a:noFill/>
        </p:spPr>
      </p:pic>
      <p:pic>
        <p:nvPicPr>
          <p:cNvPr id="25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259410" y="3844602"/>
            <a:ext cx="88454" cy="88454"/>
          </a:xfrm>
          <a:prstGeom prst="rect">
            <a:avLst/>
          </a:prstGeom>
          <a:noFill/>
        </p:spPr>
      </p:pic>
      <p:pic>
        <p:nvPicPr>
          <p:cNvPr id="25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1916832"/>
            <a:ext cx="88454" cy="88454"/>
          </a:xfrm>
          <a:prstGeom prst="rect">
            <a:avLst/>
          </a:prstGeom>
          <a:noFill/>
        </p:spPr>
      </p:pic>
      <p:pic>
        <p:nvPicPr>
          <p:cNvPr id="25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475656" y="2132856"/>
            <a:ext cx="88454" cy="88454"/>
          </a:xfrm>
          <a:prstGeom prst="rect">
            <a:avLst/>
          </a:prstGeom>
          <a:noFill/>
        </p:spPr>
      </p:pic>
      <p:pic>
        <p:nvPicPr>
          <p:cNvPr id="25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475656" y="1916832"/>
            <a:ext cx="88454" cy="88454"/>
          </a:xfrm>
          <a:prstGeom prst="rect">
            <a:avLst/>
          </a:prstGeom>
          <a:noFill/>
        </p:spPr>
      </p:pic>
      <p:pic>
        <p:nvPicPr>
          <p:cNvPr id="25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5635674" y="4509120"/>
            <a:ext cx="88454" cy="88454"/>
          </a:xfrm>
          <a:prstGeom prst="rect">
            <a:avLst/>
          </a:prstGeom>
          <a:noFill/>
        </p:spPr>
      </p:pic>
      <p:pic>
        <p:nvPicPr>
          <p:cNvPr id="26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788024" y="3717032"/>
            <a:ext cx="88454" cy="88454"/>
          </a:xfrm>
          <a:prstGeom prst="rect">
            <a:avLst/>
          </a:prstGeom>
          <a:noFill/>
        </p:spPr>
      </p:pic>
      <p:pic>
        <p:nvPicPr>
          <p:cNvPr id="26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555776" y="4509120"/>
            <a:ext cx="88454" cy="88454"/>
          </a:xfrm>
          <a:prstGeom prst="rect">
            <a:avLst/>
          </a:prstGeom>
          <a:noFill/>
        </p:spPr>
      </p:pic>
      <p:pic>
        <p:nvPicPr>
          <p:cNvPr id="262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851920" y="4725144"/>
            <a:ext cx="88454" cy="88454"/>
          </a:xfrm>
          <a:prstGeom prst="rect">
            <a:avLst/>
          </a:prstGeom>
          <a:noFill/>
        </p:spPr>
      </p:pic>
      <p:pic>
        <p:nvPicPr>
          <p:cNvPr id="263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275856" y="2780928"/>
            <a:ext cx="88454" cy="88454"/>
          </a:xfrm>
          <a:prstGeom prst="rect">
            <a:avLst/>
          </a:prstGeom>
          <a:noFill/>
        </p:spPr>
      </p:pic>
      <p:pic>
        <p:nvPicPr>
          <p:cNvPr id="26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3068960"/>
            <a:ext cx="88454" cy="88454"/>
          </a:xfrm>
          <a:prstGeom prst="rect">
            <a:avLst/>
          </a:prstGeom>
          <a:noFill/>
        </p:spPr>
      </p:pic>
      <p:pic>
        <p:nvPicPr>
          <p:cNvPr id="26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19872" y="2780928"/>
            <a:ext cx="88454" cy="88454"/>
          </a:xfrm>
          <a:prstGeom prst="rect">
            <a:avLst/>
          </a:prstGeom>
          <a:noFill/>
        </p:spPr>
      </p:pic>
      <p:pic>
        <p:nvPicPr>
          <p:cNvPr id="266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563888" y="2764482"/>
            <a:ext cx="88454" cy="88454"/>
          </a:xfrm>
          <a:prstGeom prst="rect">
            <a:avLst/>
          </a:prstGeom>
          <a:noFill/>
        </p:spPr>
      </p:pic>
      <p:pic>
        <p:nvPicPr>
          <p:cNvPr id="267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1988840"/>
            <a:ext cx="88454" cy="88454"/>
          </a:xfrm>
          <a:prstGeom prst="rect">
            <a:avLst/>
          </a:prstGeom>
          <a:noFill/>
        </p:spPr>
      </p:pic>
      <p:pic>
        <p:nvPicPr>
          <p:cNvPr id="268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2620466"/>
            <a:ext cx="88454" cy="88454"/>
          </a:xfrm>
          <a:prstGeom prst="rect">
            <a:avLst/>
          </a:prstGeom>
          <a:noFill/>
        </p:spPr>
      </p:pic>
      <p:pic>
        <p:nvPicPr>
          <p:cNvPr id="269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6660232" y="2348880"/>
            <a:ext cx="88454" cy="88454"/>
          </a:xfrm>
          <a:prstGeom prst="rect">
            <a:avLst/>
          </a:prstGeom>
          <a:noFill/>
        </p:spPr>
      </p:pic>
      <p:pic>
        <p:nvPicPr>
          <p:cNvPr id="270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043608" y="3645024"/>
            <a:ext cx="88454" cy="88454"/>
          </a:xfrm>
          <a:prstGeom prst="rect">
            <a:avLst/>
          </a:prstGeom>
          <a:noFill/>
        </p:spPr>
      </p:pic>
      <p:pic>
        <p:nvPicPr>
          <p:cNvPr id="27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835696" y="2060848"/>
            <a:ext cx="88454" cy="88454"/>
          </a:xfrm>
          <a:prstGeom prst="rect">
            <a:avLst/>
          </a:prstGeom>
          <a:noFill/>
        </p:spPr>
      </p:pic>
      <p:pic>
        <p:nvPicPr>
          <p:cNvPr id="27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19672" y="1916832"/>
            <a:ext cx="88454" cy="88454"/>
          </a:xfrm>
          <a:prstGeom prst="rect">
            <a:avLst/>
          </a:prstGeom>
          <a:noFill/>
        </p:spPr>
      </p:pic>
      <p:pic>
        <p:nvPicPr>
          <p:cNvPr id="275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491880" y="2996952"/>
            <a:ext cx="88454" cy="88454"/>
          </a:xfrm>
          <a:prstGeom prst="rect">
            <a:avLst/>
          </a:prstGeom>
          <a:noFill/>
        </p:spPr>
      </p:pic>
      <p:pic>
        <p:nvPicPr>
          <p:cNvPr id="276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581128"/>
            <a:ext cx="72008" cy="72008"/>
          </a:xfrm>
          <a:prstGeom prst="rect">
            <a:avLst/>
          </a:prstGeom>
          <a:noFill/>
        </p:spPr>
      </p:pic>
      <p:pic>
        <p:nvPicPr>
          <p:cNvPr id="277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08920"/>
            <a:ext cx="72008" cy="72008"/>
          </a:xfrm>
          <a:prstGeom prst="rect">
            <a:avLst/>
          </a:prstGeom>
          <a:noFill/>
        </p:spPr>
      </p:pic>
      <p:pic>
        <p:nvPicPr>
          <p:cNvPr id="278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933056"/>
            <a:ext cx="72008" cy="72008"/>
          </a:xfrm>
          <a:prstGeom prst="rect">
            <a:avLst/>
          </a:prstGeom>
          <a:noFill/>
        </p:spPr>
      </p:pic>
      <p:pic>
        <p:nvPicPr>
          <p:cNvPr id="279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780928"/>
            <a:ext cx="72008" cy="72008"/>
          </a:xfrm>
          <a:prstGeom prst="rect">
            <a:avLst/>
          </a:prstGeom>
          <a:noFill/>
        </p:spPr>
      </p:pic>
      <p:pic>
        <p:nvPicPr>
          <p:cNvPr id="280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437112"/>
            <a:ext cx="72008" cy="72008"/>
          </a:xfrm>
          <a:prstGeom prst="rect">
            <a:avLst/>
          </a:prstGeom>
          <a:noFill/>
        </p:spPr>
      </p:pic>
      <p:pic>
        <p:nvPicPr>
          <p:cNvPr id="281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204864"/>
            <a:ext cx="72008" cy="72008"/>
          </a:xfrm>
          <a:prstGeom prst="rect">
            <a:avLst/>
          </a:prstGeom>
          <a:noFill/>
        </p:spPr>
      </p:pic>
      <p:pic>
        <p:nvPicPr>
          <p:cNvPr id="282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772816"/>
            <a:ext cx="72008" cy="72008"/>
          </a:xfrm>
          <a:prstGeom prst="rect">
            <a:avLst/>
          </a:prstGeom>
          <a:noFill/>
        </p:spPr>
      </p:pic>
      <p:pic>
        <p:nvPicPr>
          <p:cNvPr id="28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3717032"/>
            <a:ext cx="72008" cy="72008"/>
          </a:xfrm>
          <a:prstGeom prst="rect">
            <a:avLst/>
          </a:prstGeom>
          <a:noFill/>
        </p:spPr>
      </p:pic>
      <p:pic>
        <p:nvPicPr>
          <p:cNvPr id="284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060848"/>
            <a:ext cx="72008" cy="72008"/>
          </a:xfrm>
          <a:prstGeom prst="rect">
            <a:avLst/>
          </a:prstGeom>
          <a:noFill/>
        </p:spPr>
      </p:pic>
      <p:pic>
        <p:nvPicPr>
          <p:cNvPr id="285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3645024"/>
            <a:ext cx="72008" cy="72008"/>
          </a:xfrm>
          <a:prstGeom prst="rect">
            <a:avLst/>
          </a:prstGeom>
          <a:noFill/>
        </p:spPr>
      </p:pic>
      <p:sp>
        <p:nvSpPr>
          <p:cNvPr id="294" name="Flowchart: Connector 293"/>
          <p:cNvSpPr/>
          <p:nvPr/>
        </p:nvSpPr>
        <p:spPr>
          <a:xfrm flipH="1" flipV="1">
            <a:off x="3275856" y="285293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5" name="Flowchart: Connector 294"/>
          <p:cNvSpPr/>
          <p:nvPr/>
        </p:nvSpPr>
        <p:spPr>
          <a:xfrm flipH="1" flipV="1">
            <a:off x="3275856" y="2924944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6" name="Flowchart: Connector 295"/>
          <p:cNvSpPr/>
          <p:nvPr/>
        </p:nvSpPr>
        <p:spPr>
          <a:xfrm flipH="1" flipV="1">
            <a:off x="3275856" y="2996952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7" name="Flowchart: Connector 296"/>
          <p:cNvSpPr/>
          <p:nvPr/>
        </p:nvSpPr>
        <p:spPr>
          <a:xfrm flipH="1" flipV="1">
            <a:off x="2123728" y="213285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8" name="Flowchart: Connector 297"/>
          <p:cNvSpPr/>
          <p:nvPr/>
        </p:nvSpPr>
        <p:spPr>
          <a:xfrm flipH="1" flipV="1">
            <a:off x="2195736" y="213285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9" name="Flowchart: Connector 298"/>
          <p:cNvSpPr/>
          <p:nvPr/>
        </p:nvSpPr>
        <p:spPr>
          <a:xfrm flipH="1" flipV="1">
            <a:off x="2078009" y="2204864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0" name="TextBox 299"/>
          <p:cNvSpPr txBox="1"/>
          <p:nvPr/>
        </p:nvSpPr>
        <p:spPr>
          <a:xfrm>
            <a:off x="7524328" y="4509120"/>
            <a:ext cx="1232649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Devlet </a:t>
            </a:r>
            <a:r>
              <a:rPr lang="tr-TR" sz="1000" b="0" dirty="0" err="1" smtClean="0">
                <a:latin typeface="Calibri" pitchFamily="34" charset="0"/>
              </a:rPr>
              <a:t>Üniv</a:t>
            </a:r>
            <a:r>
              <a:rPr lang="tr-TR" sz="1000" b="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Vakıf </a:t>
            </a:r>
            <a:r>
              <a:rPr lang="tr-TR" sz="1000" b="0" dirty="0" err="1" smtClean="0">
                <a:latin typeface="Calibri" pitchFamily="34" charset="0"/>
              </a:rPr>
              <a:t>Üniv</a:t>
            </a:r>
            <a:r>
              <a:rPr lang="tr-TR" sz="1000" b="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Askeri Kurumlar</a:t>
            </a:r>
          </a:p>
          <a:p>
            <a:pPr>
              <a:buNone/>
            </a:pPr>
            <a:r>
              <a:rPr lang="tr-TR" sz="1000" b="0" dirty="0" smtClean="0">
                <a:latin typeface="Calibri" pitchFamily="34" charset="0"/>
              </a:rPr>
              <a:t>    SB EAH</a:t>
            </a:r>
            <a:endParaRPr lang="tr-TR" sz="1000" b="0" dirty="0">
              <a:latin typeface="Calibri" pitchFamily="34" charset="0"/>
            </a:endParaRPr>
          </a:p>
        </p:txBody>
      </p:sp>
      <p:pic>
        <p:nvPicPr>
          <p:cNvPr id="301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596336" y="4581128"/>
            <a:ext cx="88454" cy="88454"/>
          </a:xfrm>
          <a:prstGeom prst="rect">
            <a:avLst/>
          </a:prstGeom>
          <a:noFill/>
        </p:spPr>
      </p:pic>
      <p:sp>
        <p:nvSpPr>
          <p:cNvPr id="302" name="Flowchart: Connector 301"/>
          <p:cNvSpPr/>
          <p:nvPr/>
        </p:nvSpPr>
        <p:spPr>
          <a:xfrm flipH="1" flipV="1">
            <a:off x="7596336" y="5013176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03" name="Picture 41" descr="C:\Documents and Settings\Fatma BASAR\Desktop\sarı nok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01208"/>
            <a:ext cx="72008" cy="72008"/>
          </a:xfrm>
          <a:prstGeom prst="rect">
            <a:avLst/>
          </a:prstGeom>
          <a:noFill/>
        </p:spPr>
      </p:pic>
      <p:pic>
        <p:nvPicPr>
          <p:cNvPr id="304" name="Picture 40" descr="C:\Documents and Settings\Fatma BASAR\Desktop\nokta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596336" y="4797152"/>
            <a:ext cx="88454" cy="88454"/>
          </a:xfrm>
          <a:prstGeom prst="rect">
            <a:avLst/>
          </a:prstGeom>
          <a:noFill/>
        </p:spPr>
      </p:pic>
      <p:sp>
        <p:nvSpPr>
          <p:cNvPr id="248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1196752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 K EKUAL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971600" y="1412776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1196752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 – 2011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Dağılımı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7971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 VERİ TABANLARI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rt 3"/>
          <p:cNvPicPr/>
          <p:nvPr/>
        </p:nvPicPr>
        <p:blipFill>
          <a:blip r:embed="rId4" cstate="print"/>
          <a:srcRect b="-41"/>
          <a:stretch>
            <a:fillRect/>
          </a:stretch>
        </p:blipFill>
        <p:spPr bwMode="auto">
          <a:xfrm>
            <a:off x="1043609" y="1052736"/>
            <a:ext cx="7560840" cy="496855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 VERİ TABANLARI</a:t>
            </a:r>
          </a:p>
          <a:p>
            <a:pPr algn="ctr">
              <a:spcBef>
                <a:spcPct val="20000"/>
              </a:spcBef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Üniversiteler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endParaRPr lang="tr-T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tr-TR" b="0"/>
          </a:p>
        </p:txBody>
      </p:sp>
      <p:pic>
        <p:nvPicPr>
          <p:cNvPr id="7172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3" name="Straight Connector 7"/>
          <p:cNvCxnSpPr>
            <a:cxnSpLocks noChangeShapeType="1"/>
          </p:cNvCxnSpPr>
          <p:nvPr/>
        </p:nvCxnSpPr>
        <p:spPr bwMode="auto">
          <a:xfrm rot="5400000">
            <a:off x="-468312" y="3573463"/>
            <a:ext cx="4895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4" name="Straight Connector 21"/>
          <p:cNvCxnSpPr>
            <a:cxnSpLocks noChangeShapeType="1"/>
          </p:cNvCxnSpPr>
          <p:nvPr/>
        </p:nvCxnSpPr>
        <p:spPr bwMode="auto">
          <a:xfrm>
            <a:off x="1115616" y="4869160"/>
            <a:ext cx="66960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31"/>
          <p:cNvGrpSpPr/>
          <p:nvPr/>
        </p:nvGrpSpPr>
        <p:grpSpPr>
          <a:xfrm>
            <a:off x="2844180" y="3933056"/>
            <a:ext cx="936104" cy="924569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33" name="Oval 32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3995936" y="2155926"/>
            <a:ext cx="1284609" cy="1284609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36" name="Oval 35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3059832" y="2864471"/>
            <a:ext cx="1008112" cy="996577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39" name="Oval 38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5220072" y="2636912"/>
            <a:ext cx="1656184" cy="1584176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42" name="Oval 41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2051720" y="4941168"/>
            <a:ext cx="720080" cy="720080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45" name="Oval 44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3851920" y="3452070"/>
            <a:ext cx="1296144" cy="1212601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48" name="Oval 47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2051720" y="4160615"/>
            <a:ext cx="648072" cy="636537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51" name="Oval 50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2195736" y="3368527"/>
            <a:ext cx="864096" cy="780553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381000" dist="1092200" dir="7500000">
              <a:prstClr val="black">
                <a:alpha val="50000"/>
              </a:prstClr>
            </a:innerShdw>
          </a:effectLst>
        </p:grpSpPr>
        <p:sp>
          <p:nvSpPr>
            <p:cNvPr id="54" name="Oval 53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pic>
        <p:nvPicPr>
          <p:cNvPr id="7183" name="Picture 2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38" y="2996952"/>
            <a:ext cx="1368102" cy="71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9" descr="logo_eh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862" y="3811664"/>
            <a:ext cx="10795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9" descr="C:\Documents and Settings\Fatma BASAR\Desktop\54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8617" y="2420888"/>
            <a:ext cx="1019447" cy="58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ieee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386" y="3236738"/>
            <a:ext cx="863600" cy="4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3" descr="taylor-franc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4724" y="4249936"/>
            <a:ext cx="865188" cy="33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5" descr="WK and OVID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19" y="3584923"/>
            <a:ext cx="720725" cy="34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12" descr="CABI_logo_CMYK_small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522" y="4305152"/>
            <a:ext cx="538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13" descr="bmj-group-colour-small-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075" y="5226050"/>
            <a:ext cx="576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7020272" y="3435241"/>
            <a:ext cx="19442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u="sng" dirty="0" smtClean="0">
                <a:solidFill>
                  <a:srgbClr val="FF0000"/>
                </a:solidFill>
              </a:rPr>
              <a:t>2011</a:t>
            </a:r>
          </a:p>
          <a:p>
            <a:r>
              <a:rPr lang="en-US" sz="1500" dirty="0" smtClean="0"/>
              <a:t>Taylor &amp; Francis</a:t>
            </a:r>
          </a:p>
          <a:p>
            <a:r>
              <a:rPr lang="en-US" sz="1500" dirty="0" smtClean="0"/>
              <a:t>OVID LWW </a:t>
            </a:r>
          </a:p>
          <a:p>
            <a:r>
              <a:rPr lang="en-US" sz="1500" dirty="0" smtClean="0"/>
              <a:t> </a:t>
            </a:r>
            <a:r>
              <a:rPr lang="en-US" sz="1500" dirty="0" err="1" smtClean="0"/>
              <a:t>EbscoHost</a:t>
            </a:r>
            <a:endParaRPr lang="en-US" sz="1500" dirty="0" smtClean="0"/>
          </a:p>
          <a:p>
            <a:r>
              <a:rPr lang="en-US" sz="1500" dirty="0" smtClean="0"/>
              <a:t>Springer BF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67944" y="299695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err="1" smtClean="0"/>
              <a:t>Wos</a:t>
            </a:r>
            <a:r>
              <a:rPr lang="en-US" sz="1000" dirty="0" smtClean="0"/>
              <a:t> &amp; ISI Proc.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5436096" y="278092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/>
              <a:t>Elsevier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2267744" y="386104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smtClean="0"/>
              <a:t>Ovid LWW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tr-TR" b="0"/>
          </a:p>
        </p:txBody>
      </p:sp>
      <p:pic>
        <p:nvPicPr>
          <p:cNvPr id="8196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Connector 7"/>
          <p:cNvCxnSpPr>
            <a:cxnSpLocks noChangeShapeType="1"/>
          </p:cNvCxnSpPr>
          <p:nvPr/>
        </p:nvCxnSpPr>
        <p:spPr bwMode="auto">
          <a:xfrm rot="5400000">
            <a:off x="-468312" y="3573463"/>
            <a:ext cx="4895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8" name="Straight Connector 21"/>
          <p:cNvCxnSpPr>
            <a:cxnSpLocks noChangeShapeType="1"/>
          </p:cNvCxnSpPr>
          <p:nvPr/>
        </p:nvCxnSpPr>
        <p:spPr bwMode="auto">
          <a:xfrm>
            <a:off x="1115616" y="4869160"/>
            <a:ext cx="66960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31"/>
          <p:cNvGrpSpPr/>
          <p:nvPr/>
        </p:nvGrpSpPr>
        <p:grpSpPr>
          <a:xfrm>
            <a:off x="3275856" y="3152503"/>
            <a:ext cx="936104" cy="924569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33" name="Oval 32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4295503" y="3152503"/>
            <a:ext cx="1284609" cy="1284609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36" name="Oval 35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627784" y="2276872"/>
            <a:ext cx="1008112" cy="996577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39" name="Oval 38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5148064" y="1916832"/>
            <a:ext cx="1656184" cy="1584176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42" name="Oval 41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2051720" y="4941168"/>
            <a:ext cx="720080" cy="720080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45" name="Oval 44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3707904" y="2000375"/>
            <a:ext cx="1296144" cy="1212601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48" name="Oval 47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2555776" y="3368527"/>
            <a:ext cx="648072" cy="636537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51" name="Oval 50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pic>
        <p:nvPicPr>
          <p:cNvPr id="8206" name="Picture 16" descr="spr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0408" y="2432994"/>
            <a:ext cx="11509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" descr="C:\Documents and Settings\Fatma BASAR\Desktop\JLPoweredbySD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122" y="2492747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4" descr="C:\Documents and Settings\Fatma BASAR\Desktop\mh_mdconsult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4004" y="3654995"/>
            <a:ext cx="1054100" cy="3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9" descr="logo_eho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422328"/>
            <a:ext cx="648072" cy="3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9"/>
          <p:cNvGrpSpPr/>
          <p:nvPr/>
        </p:nvGrpSpPr>
        <p:grpSpPr>
          <a:xfrm>
            <a:off x="1979712" y="2708921"/>
            <a:ext cx="720080" cy="720079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41" name="Oval 40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2123728" y="3944591"/>
            <a:ext cx="792088" cy="708545"/>
            <a:chOff x="4009170" y="1497707"/>
            <a:chExt cx="1068585" cy="1068585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50" name="Oval 49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200"/>
            </a:p>
          </p:txBody>
        </p:sp>
      </p:grpSp>
      <p:pic>
        <p:nvPicPr>
          <p:cNvPr id="8214" name="Picture 5" descr="cochra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852936"/>
            <a:ext cx="432049" cy="44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6" descr="uptoda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2637235"/>
            <a:ext cx="9064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19" descr="ACCESS MEDICIN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4187083"/>
            <a:ext cx="576188" cy="3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8" descr="bmj-group-colour-small-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561" y="3585072"/>
            <a:ext cx="5762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9" descr="wiley-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5654" y="5157192"/>
            <a:ext cx="58413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EKUAL VERİ TABANLARI</a:t>
            </a:r>
          </a:p>
          <a:p>
            <a:pPr algn="ctr">
              <a:spcBef>
                <a:spcPct val="20000"/>
              </a:spcBef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Hastaneler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tr-T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8184" y="3435241"/>
            <a:ext cx="302433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u="sng" dirty="0" smtClean="0">
                <a:solidFill>
                  <a:srgbClr val="FF0000"/>
                </a:solidFill>
              </a:rPr>
              <a:t>2011 (</a:t>
            </a:r>
            <a:r>
              <a:rPr lang="en-US" sz="1500" u="sng" dirty="0" err="1" smtClean="0">
                <a:solidFill>
                  <a:srgbClr val="FF0000"/>
                </a:solidFill>
              </a:rPr>
              <a:t>Yeni</a:t>
            </a:r>
            <a:r>
              <a:rPr lang="en-US" sz="1500" u="sng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sz="1500" dirty="0" err="1" smtClean="0"/>
              <a:t>Uptodate</a:t>
            </a:r>
            <a:endParaRPr lang="en-US" sz="1500" dirty="0" smtClean="0"/>
          </a:p>
          <a:p>
            <a:r>
              <a:rPr lang="en-US" sz="1500" dirty="0" smtClean="0"/>
              <a:t>BMJ BP </a:t>
            </a:r>
          </a:p>
          <a:p>
            <a:r>
              <a:rPr lang="en-US" sz="1500" dirty="0" err="1" smtClean="0"/>
              <a:t>McGrawHill</a:t>
            </a:r>
            <a:r>
              <a:rPr lang="en-US" sz="1500" dirty="0" smtClean="0"/>
              <a:t> Access Medicine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64088" y="220486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/>
              <a:t>Elsevier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4355976" y="3429000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/>
              <a:t>Elsevier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691680" y="2636912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dirty="0" smtClean="0"/>
              <a:t>Wiley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1907704" y="399025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dirty="0" err="1" smtClean="0"/>
              <a:t>McGrawhil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İÇERİK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8316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3688" y="1311151"/>
            <a:ext cx="62646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/>
              <a:t>Erişime</a:t>
            </a:r>
            <a:r>
              <a:rPr lang="en-US" sz="2400" dirty="0" smtClean="0"/>
              <a:t> </a:t>
            </a:r>
            <a:r>
              <a:rPr lang="en-US" sz="2400" dirty="0" err="1" smtClean="0"/>
              <a:t>Açık</a:t>
            </a:r>
            <a:r>
              <a:rPr lang="en-US" sz="2400" dirty="0" smtClean="0"/>
              <a:t> </a:t>
            </a:r>
            <a:r>
              <a:rPr lang="en-US" sz="2400" dirty="0" err="1" smtClean="0"/>
              <a:t>İçerik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None/>
            </a:pPr>
            <a:r>
              <a:rPr lang="en-US" sz="2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Kanuni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Dayanak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tr-TR" b="0"/>
          </a:p>
        </p:txBody>
      </p:sp>
      <p:pic>
        <p:nvPicPr>
          <p:cNvPr id="7172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827584" y="1268760"/>
            <a:ext cx="8316416" cy="48970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r-T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TÜBİTAK Kuruluş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tr-T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anununun 2. maddesinin (i) bendinde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r-T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belirtilen kurumun görevleri: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</a:rPr>
              <a:t>Dokümantasyon, bilgi sistemleri, bilgi bankaları, veri tabanları, kütüphane ve arşiv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gibi bilimsel ve teknolojik destek birimleri kurmak, mevcut ulusal ve uluslararası yapı ve sistemlerle işbirliği yapmak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</a:rPr>
              <a:t>(CABİM-Cahit Arf Bilgi Merkezi); 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</a:rPr>
              <a:t>A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</a:rPr>
              <a:t>raştırma ve eğitim kuruluşları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arasında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</a:rPr>
              <a:t>araştırma ve eğitim amaçlı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elektronik haberleşme hizmeti verecek ağlar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</a:rPr>
              <a:t>kurmak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,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</a:rPr>
              <a:t>işletmek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ve bu ağların yurt içi ve yurt dışındaki ağlarla bağlantısını sağlamaktır</a:t>
            </a:r>
            <a:r>
              <a:rPr lang="en-US" sz="2200" kern="0" dirty="0" smtClean="0">
                <a:latin typeface="+mn-lt"/>
              </a:rPr>
              <a:t> </a:t>
            </a: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</a:rPr>
              <a:t>(ATB - Ağ Teknolojileri Birimi).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tr-TR" dirty="0" smtClean="0">
                <a:solidFill>
                  <a:schemeClr val="bg1"/>
                </a:solidFill>
              </a:rPr>
              <a:t>Veri Tabanları Konu Dağılımı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899592" y="1124744"/>
          <a:ext cx="7776864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 Tabanları Kullanım Oranları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Chart 23"/>
          <p:cNvGraphicFramePr/>
          <p:nvPr/>
        </p:nvGraphicFramePr>
        <p:xfrm>
          <a:off x="755576" y="764704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Straight Connector 24"/>
          <p:cNvSpPr/>
          <p:nvPr/>
        </p:nvSpPr>
        <p:spPr bwMode="auto">
          <a:xfrm rot="5400000" flipH="1" flipV="1">
            <a:off x="2087723" y="5049180"/>
            <a:ext cx="2160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Straight Connector 34"/>
          <p:cNvSpPr/>
          <p:nvPr/>
        </p:nvSpPr>
        <p:spPr bwMode="auto">
          <a:xfrm rot="5400000" flipH="1" flipV="1">
            <a:off x="3527884" y="3897052"/>
            <a:ext cx="2160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Straight Connector 36"/>
          <p:cNvSpPr/>
          <p:nvPr/>
        </p:nvSpPr>
        <p:spPr bwMode="auto">
          <a:xfrm rot="10800000">
            <a:off x="2699790" y="3501008"/>
            <a:ext cx="936105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Straight Connector 37"/>
          <p:cNvSpPr/>
          <p:nvPr/>
        </p:nvSpPr>
        <p:spPr bwMode="auto">
          <a:xfrm rot="5400000" flipH="1" flipV="1">
            <a:off x="4247963" y="3320988"/>
            <a:ext cx="2160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Straight Connector 48"/>
          <p:cNvSpPr/>
          <p:nvPr/>
        </p:nvSpPr>
        <p:spPr bwMode="auto">
          <a:xfrm rot="5400000" flipH="1" flipV="1">
            <a:off x="2807807" y="4473116"/>
            <a:ext cx="2160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Straight Connector 60"/>
          <p:cNvSpPr/>
          <p:nvPr/>
        </p:nvSpPr>
        <p:spPr bwMode="auto">
          <a:xfrm rot="10800000">
            <a:off x="1979713" y="4077071"/>
            <a:ext cx="936105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Straight Connector 61"/>
          <p:cNvSpPr/>
          <p:nvPr/>
        </p:nvSpPr>
        <p:spPr bwMode="auto">
          <a:xfrm rot="10800000">
            <a:off x="1259631" y="4653136"/>
            <a:ext cx="936105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Straight Connector 62"/>
          <p:cNvSpPr/>
          <p:nvPr/>
        </p:nvSpPr>
        <p:spPr bwMode="auto">
          <a:xfrm rot="10800000">
            <a:off x="3419871" y="2924944"/>
            <a:ext cx="936105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Straight Connector 63"/>
          <p:cNvSpPr/>
          <p:nvPr/>
        </p:nvSpPr>
        <p:spPr bwMode="auto">
          <a:xfrm rot="10800000">
            <a:off x="4139951" y="2204864"/>
            <a:ext cx="936105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traight Connector 64"/>
          <p:cNvSpPr/>
          <p:nvPr/>
        </p:nvSpPr>
        <p:spPr bwMode="auto">
          <a:xfrm rot="5400000" flipH="1" flipV="1">
            <a:off x="4968043" y="2600908"/>
            <a:ext cx="2160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>
            <a:off x="3851920" y="5589240"/>
            <a:ext cx="14401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traight Connector 26"/>
          <p:cNvSpPr/>
          <p:nvPr/>
        </p:nvSpPr>
        <p:spPr bwMode="auto">
          <a:xfrm>
            <a:off x="3923928" y="5661248"/>
            <a:ext cx="1584176" cy="2160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6876256" y="3356992"/>
            <a:ext cx="14401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Straight Connector 28"/>
          <p:cNvSpPr/>
          <p:nvPr/>
        </p:nvSpPr>
        <p:spPr bwMode="auto">
          <a:xfrm>
            <a:off x="6948264" y="3429000"/>
            <a:ext cx="1368152" cy="1440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6156176" y="3933056"/>
            <a:ext cx="14401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Straight Connector 30"/>
          <p:cNvSpPr/>
          <p:nvPr/>
        </p:nvSpPr>
        <p:spPr bwMode="auto">
          <a:xfrm>
            <a:off x="6228184" y="4005064"/>
            <a:ext cx="1584176" cy="2160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cxnSp>
        <p:nvCxnSpPr>
          <p:cNvPr id="32" name="Straight Connector 31"/>
          <p:cNvCxnSpPr/>
          <p:nvPr/>
        </p:nvCxnSpPr>
        <p:spPr bwMode="auto">
          <a:xfrm rot="5400000">
            <a:off x="5292080" y="4509120"/>
            <a:ext cx="14401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Straight Connector 32"/>
          <p:cNvSpPr/>
          <p:nvPr/>
        </p:nvSpPr>
        <p:spPr bwMode="auto">
          <a:xfrm>
            <a:off x="5364088" y="4581128"/>
            <a:ext cx="1584176" cy="2160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4716016" y="5013176"/>
            <a:ext cx="14401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Straight Connector 35"/>
          <p:cNvSpPr/>
          <p:nvPr/>
        </p:nvSpPr>
        <p:spPr bwMode="auto">
          <a:xfrm>
            <a:off x="4788024" y="5085184"/>
            <a:ext cx="1584176" cy="2160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Maliyet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-27384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rt 3"/>
          <p:cNvPicPr/>
          <p:nvPr/>
        </p:nvPicPr>
        <p:blipFill>
          <a:blip r:embed="rId4" cstate="print"/>
          <a:srcRect b="-60"/>
          <a:stretch>
            <a:fillRect/>
          </a:stretch>
        </p:blipFill>
        <p:spPr bwMode="auto">
          <a:xfrm>
            <a:off x="1043608" y="980728"/>
            <a:ext cx="7704856" cy="525658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 Science Direct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1115616" y="836712"/>
          <a:ext cx="756083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 – Web of Science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971600" y="908720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&amp; Francis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827584" y="836712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EBSCOHost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899592" y="908720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-36513" y="0"/>
            <a:ext cx="431801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95536" y="0"/>
            <a:ext cx="8748464" cy="981075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İlişkili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Üyelikler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idx="1"/>
          </p:nvPr>
        </p:nvSpPr>
        <p:spPr>
          <a:xfrm>
            <a:off x="395288" y="1052736"/>
            <a:ext cx="8425184" cy="48244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tr-TR" sz="28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Kamu Kurumları Konsorsiyum Çalışmaları / </a:t>
            </a:r>
            <a:r>
              <a:rPr lang="tr-TR" sz="20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ASSOSİYE ÜYELİK</a:t>
            </a:r>
            <a:r>
              <a:rPr lang="tr-TR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27 Ekim 2009 ULAKBİM YK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/ 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E-bilgiye abonelik işlemlerinde  konsorsiyum geliştirme çalışmaları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Tarım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Köyişleri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Bakanlığı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TAGEM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Atom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Enerjisi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Kurumu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Milli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Savunma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Bakanlığı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Savunma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Ar-ge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Dairesi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Maden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Tetkik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Arama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Gn.Md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Enerji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Piyasası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Denetleme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Kurulu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Jandarma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Gn.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Komutanlığı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Kriminal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Sb.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Adli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Tıp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Kurumu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Ayrıca</a:t>
            </a:r>
            <a:r>
              <a:rPr 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 </a:t>
            </a:r>
          </a:p>
          <a:p>
            <a:pPr>
              <a:lnSpc>
                <a:spcPct val="80000"/>
              </a:lnSpc>
              <a:buNone/>
            </a:pPr>
            <a:r>
              <a:rPr 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tr-TR" sz="1700" dirty="0" smtClean="0"/>
              <a:t>ULAKBİM Yönetim Kurulu’nun 15.03.2011 ve 67 sayılı toplantısında </a:t>
            </a:r>
            <a:r>
              <a:rPr lang="en-US" sz="1700" dirty="0" err="1" smtClean="0"/>
              <a:t>alınan</a:t>
            </a:r>
            <a:r>
              <a:rPr lang="en-US" sz="1700" dirty="0" smtClean="0"/>
              <a:t> </a:t>
            </a:r>
            <a:r>
              <a:rPr lang="en-US" sz="1700" dirty="0" err="1" smtClean="0"/>
              <a:t>Kararla</a:t>
            </a:r>
            <a:r>
              <a:rPr lang="en-US" sz="1700" dirty="0" smtClean="0"/>
              <a:t> </a:t>
            </a:r>
            <a:r>
              <a:rPr lang="en-US" sz="1700" dirty="0" err="1" smtClean="0"/>
              <a:t>YÖK’e</a:t>
            </a:r>
            <a:r>
              <a:rPr lang="en-US" sz="1700" dirty="0" smtClean="0"/>
              <a:t> “</a:t>
            </a:r>
            <a:r>
              <a:rPr lang="en-US" sz="1700" dirty="0" err="1" smtClean="0"/>
              <a:t>ilişkili</a:t>
            </a:r>
            <a:r>
              <a:rPr lang="en-US" sz="1700" dirty="0" smtClean="0"/>
              <a:t> </a:t>
            </a:r>
            <a:r>
              <a:rPr lang="en-US" sz="1700" dirty="0" err="1" smtClean="0"/>
              <a:t>üye</a:t>
            </a:r>
            <a:r>
              <a:rPr lang="en-US" sz="1700" dirty="0" smtClean="0"/>
              <a:t>” </a:t>
            </a:r>
            <a:r>
              <a:rPr lang="en-US" sz="1700" dirty="0" err="1" smtClean="0"/>
              <a:t>olarak</a:t>
            </a:r>
            <a:r>
              <a:rPr lang="en-US" sz="1700" dirty="0" smtClean="0"/>
              <a:t> E-</a:t>
            </a:r>
            <a:r>
              <a:rPr lang="en-US" sz="1700" dirty="0" err="1" smtClean="0"/>
              <a:t>kitap</a:t>
            </a:r>
            <a:r>
              <a:rPr lang="en-US" sz="1700" dirty="0" smtClean="0"/>
              <a:t> / </a:t>
            </a:r>
            <a:r>
              <a:rPr lang="en-US" sz="1700" dirty="0" err="1" smtClean="0"/>
              <a:t>arşiv</a:t>
            </a:r>
            <a:r>
              <a:rPr lang="en-US" sz="1700" dirty="0" smtClean="0"/>
              <a:t> </a:t>
            </a:r>
            <a:r>
              <a:rPr lang="en-US" sz="1700" dirty="0" err="1" smtClean="0"/>
              <a:t>projesine</a:t>
            </a:r>
            <a:r>
              <a:rPr lang="en-US" sz="1700" dirty="0" smtClean="0"/>
              <a:t> </a:t>
            </a:r>
            <a:r>
              <a:rPr lang="en-US" sz="1700" dirty="0" err="1" smtClean="0"/>
              <a:t>danışmanlık</a:t>
            </a:r>
            <a:r>
              <a:rPr lang="en-US" sz="1700" dirty="0" smtClean="0"/>
              <a:t> </a:t>
            </a:r>
            <a:r>
              <a:rPr lang="en-US" sz="1700" dirty="0" err="1" smtClean="0"/>
              <a:t>hizmeti</a:t>
            </a:r>
            <a:r>
              <a:rPr lang="en-US" sz="1700" dirty="0" smtClean="0"/>
              <a:t> </a:t>
            </a:r>
            <a:r>
              <a:rPr lang="en-US" sz="1700" dirty="0" err="1" smtClean="0"/>
              <a:t>verilmesi</a:t>
            </a:r>
            <a:r>
              <a:rPr lang="en-US" sz="1700" dirty="0" smtClean="0"/>
              <a:t> </a:t>
            </a:r>
            <a:r>
              <a:rPr lang="en-US" sz="1700" dirty="0" err="1" smtClean="0"/>
              <a:t>kararlaştırılmıştır</a:t>
            </a:r>
            <a:r>
              <a:rPr lang="en-US" sz="1700" dirty="0" smtClean="0"/>
              <a:t>. </a:t>
            </a:r>
            <a:endParaRPr lang="tr-TR" sz="1700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r-TR">
                <a:solidFill>
                  <a:schemeClr val="bg1"/>
                </a:solidFill>
              </a:rPr>
              <a:t>TÜBİTAK EKUAL Eğitim Faaliyetleri (2010)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tr-TR" b="0"/>
          </a:p>
        </p:txBody>
      </p:sp>
      <p:pic>
        <p:nvPicPr>
          <p:cNvPr id="2052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Diagram 34"/>
          <p:cNvGraphicFramePr/>
          <p:nvPr/>
        </p:nvGraphicFramePr>
        <p:xfrm>
          <a:off x="2232248" y="3933056"/>
          <a:ext cx="2771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Plus 36"/>
          <p:cNvSpPr/>
          <p:nvPr/>
        </p:nvSpPr>
        <p:spPr>
          <a:xfrm>
            <a:off x="2568861" y="4090157"/>
            <a:ext cx="346955" cy="346955"/>
          </a:xfrm>
          <a:prstGeom prst="mathPlus">
            <a:avLst/>
          </a:prstGeom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979613" y="1989138"/>
            <a:ext cx="360362" cy="431800"/>
            <a:chOff x="1040915" y="647220"/>
            <a:chExt cx="360040" cy="432048"/>
          </a:xfrm>
        </p:grpSpPr>
        <p:sp>
          <p:nvSpPr>
            <p:cNvPr id="40" name="Plus 39"/>
            <p:cNvSpPr/>
            <p:nvPr/>
          </p:nvSpPr>
          <p:spPr>
            <a:xfrm>
              <a:off x="1040915" y="647220"/>
              <a:ext cx="346955" cy="346955"/>
            </a:xfrm>
            <a:prstGeom prst="mathPlus">
              <a:avLst/>
            </a:prstGeom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lus 4"/>
            <p:cNvSpPr/>
            <p:nvPr/>
          </p:nvSpPr>
          <p:spPr>
            <a:xfrm>
              <a:off x="1145978" y="997665"/>
              <a:ext cx="254977" cy="816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buFontTx/>
                <a:buChar char="•"/>
                <a:defRPr/>
              </a:pPr>
              <a:endParaRPr lang="tr-TR" sz="500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779838" y="2997200"/>
            <a:ext cx="1152525" cy="431800"/>
            <a:chOff x="1603222" y="2272886"/>
            <a:chExt cx="190227" cy="222530"/>
          </a:xfrm>
        </p:grpSpPr>
        <p:sp>
          <p:nvSpPr>
            <p:cNvPr id="43" name="Right Arrow 42"/>
            <p:cNvSpPr/>
            <p:nvPr/>
          </p:nvSpPr>
          <p:spPr>
            <a:xfrm>
              <a:off x="1603222" y="2272886"/>
              <a:ext cx="190227" cy="222530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4"/>
            <p:cNvSpPr/>
            <p:nvPr/>
          </p:nvSpPr>
          <p:spPr>
            <a:xfrm>
              <a:off x="1603222" y="2317392"/>
              <a:ext cx="133159" cy="1335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buFontTx/>
                <a:buChar char="•"/>
                <a:defRPr/>
              </a:pPr>
              <a:endParaRPr lang="tr-TR" sz="900"/>
            </a:p>
          </p:txBody>
        </p:sp>
      </p:grpSp>
      <p:sp>
        <p:nvSpPr>
          <p:cNvPr id="46" name="Oval 45"/>
          <p:cNvSpPr/>
          <p:nvPr/>
        </p:nvSpPr>
        <p:spPr>
          <a:xfrm>
            <a:off x="5220072" y="1556792"/>
            <a:ext cx="2736304" cy="24482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200" dirty="0">
                <a:solidFill>
                  <a:schemeClr val="bg1"/>
                </a:solidFill>
              </a:rPr>
              <a:t>  290 kullanıcı eğitimi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200" dirty="0">
                <a:solidFill>
                  <a:schemeClr val="bg1"/>
                </a:solidFill>
              </a:rPr>
              <a:t>  19.800 katılımcı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200" dirty="0">
                <a:solidFill>
                  <a:schemeClr val="bg1"/>
                </a:solidFill>
              </a:rPr>
              <a:t>  TÜBİTAK EKUAL Web sayfası </a:t>
            </a:r>
            <a:r>
              <a:rPr lang="tr-TR" sz="1000" b="0" dirty="0">
                <a:solidFill>
                  <a:schemeClr val="bg1"/>
                </a:solidFill>
              </a:rPr>
              <a:t>(Eğitim takvimleri, eğitim sunumları vb)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200" dirty="0">
                <a:solidFill>
                  <a:schemeClr val="bg1"/>
                </a:solidFill>
              </a:rPr>
              <a:t>  Kamu kurumlarında yapılan eğitimler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tr-TR" sz="1200" b="0" dirty="0">
              <a:solidFill>
                <a:schemeClr val="bg1"/>
              </a:solidFill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216024" y="2420888"/>
          <a:ext cx="2771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9" name="Diagram 48"/>
          <p:cNvGraphicFramePr/>
          <p:nvPr/>
        </p:nvGraphicFramePr>
        <p:xfrm>
          <a:off x="2088232" y="692696"/>
          <a:ext cx="2771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1225308" y="4221088"/>
            <a:ext cx="826412" cy="794120"/>
            <a:chOff x="1419505" y="1288650"/>
            <a:chExt cx="826412" cy="794120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1419505" y="1288650"/>
              <a:ext cx="826412" cy="79412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1540530" y="1404946"/>
              <a:ext cx="584362" cy="5615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2700" tIns="12700" rIns="12700" bIns="1270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000" dirty="0" err="1"/>
                <a:t>Up</a:t>
              </a:r>
              <a:r>
                <a:rPr lang="tr-TR" sz="1000" dirty="0"/>
                <a:t> </a:t>
              </a:r>
              <a:r>
                <a:rPr lang="tr-TR" sz="1000" dirty="0" err="1"/>
                <a:t>to</a:t>
              </a:r>
              <a:r>
                <a:rPr lang="tr-TR" sz="1000" dirty="0"/>
                <a:t> </a:t>
              </a:r>
              <a:r>
                <a:rPr lang="tr-TR" sz="1000" dirty="0" err="1"/>
                <a:t>Date</a:t>
              </a:r>
              <a:endParaRPr lang="tr-TR" sz="1000" dirty="0"/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900" dirty="0"/>
                <a:t>(2011)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33220" y="2202832"/>
            <a:ext cx="826412" cy="794120"/>
            <a:chOff x="1419505" y="1288650"/>
            <a:chExt cx="826412" cy="794120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1419505" y="1288650"/>
              <a:ext cx="826412" cy="79412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1525837" y="1404946"/>
              <a:ext cx="584362" cy="5615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2700" tIns="12700" rIns="12700" bIns="1270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000" dirty="0"/>
                <a:t>Access </a:t>
              </a:r>
              <a:r>
                <a:rPr lang="tr-TR" sz="1000" dirty="0" err="1"/>
                <a:t>Medicine</a:t>
              </a:r>
              <a:endParaRPr lang="tr-TR" sz="1000" dirty="0"/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900" dirty="0"/>
                <a:t>(2011)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73180" y="3429000"/>
            <a:ext cx="826412" cy="794120"/>
            <a:chOff x="1419505" y="1288650"/>
            <a:chExt cx="826412" cy="794120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419505" y="1288650"/>
              <a:ext cx="826412" cy="79412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1540530" y="1404946"/>
              <a:ext cx="584362" cy="5615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2700" tIns="12700" rIns="12700" bIns="1270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000" dirty="0"/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000" dirty="0"/>
                <a:t>BMJ </a:t>
              </a:r>
              <a:r>
                <a:rPr lang="tr-TR" sz="1000" dirty="0" err="1"/>
                <a:t>Best</a:t>
              </a:r>
              <a:r>
                <a:rPr lang="tr-TR" sz="1000" dirty="0"/>
                <a:t> </a:t>
              </a:r>
              <a:r>
                <a:rPr lang="tr-TR" sz="1000" dirty="0" err="1"/>
                <a:t>Practice</a:t>
              </a:r>
              <a:endParaRPr lang="tr-TR" sz="1000" dirty="0"/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900" dirty="0"/>
                <a:t>(2011)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000" dirty="0"/>
            </a:p>
          </p:txBody>
        </p:sp>
      </p:grpSp>
      <p:pic>
        <p:nvPicPr>
          <p:cNvPr id="45" name="Picture 9" descr="C:\Documents and Settings\Fatma BASAR\Desktop\EKUAL Eğitim\egit. foto\Harp Aka. 201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97513" y="4437063"/>
            <a:ext cx="36464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38738" y="4221163"/>
            <a:ext cx="4005262" cy="263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" name="Picture 3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38738" y="4221163"/>
            <a:ext cx="4005262" cy="263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" name="Picture 41" descr="eg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6825" y="4076700"/>
            <a:ext cx="4067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5" descr="SNV1224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76825" y="4076700"/>
            <a:ext cx="4067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C:\Documents and Settings\Fatma BASAR\Desktop\EKUAL Eğitim\egit. foto\DSC0000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03800" y="4076700"/>
            <a:ext cx="4140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C:\Documents and Settings\Fatma BASAR\Desktop\EKUAL Eğitim\egit. foto\DSC00004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03800" y="4076700"/>
            <a:ext cx="4140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0" descr="C:\Documents and Settings\Fatma BASAR\Desktop\EKUAL Eğitim\egit. foto\enstitu foto\ens.eg 004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932363" y="4076700"/>
            <a:ext cx="42116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 descr="C:\Documents and Settings\Fatma BASAR\Desktop\EKUAL Eğitim\egit. foto\i.php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32363" y="4076700"/>
            <a:ext cx="421163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 descr="C:\Documents and Settings\Fatma BASAR\Desktop\EKUAL Eğitim\egit. foto\IMG_5990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59338" y="4076700"/>
            <a:ext cx="42846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" descr="C:\Documents and Settings\Fatma BASAR\Desktop\EKUAL Eğitim\egit. foto\IMG_5996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59338" y="4076700"/>
            <a:ext cx="42846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En </a:t>
            </a:r>
            <a:r>
              <a:rPr lang="en-US" dirty="0" err="1" smtClean="0">
                <a:solidFill>
                  <a:schemeClr val="bg1"/>
                </a:solidFill>
              </a:rPr>
              <a:t>Çok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Yayın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Üreten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Kurumlar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2 Grafik"/>
          <p:cNvGraphicFramePr/>
          <p:nvPr/>
        </p:nvGraphicFramePr>
        <p:xfrm>
          <a:off x="1461259" y="1333500"/>
          <a:ext cx="622148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None/>
            </a:pPr>
            <a:r>
              <a:rPr lang="en-US" sz="2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Organizasyon</a:t>
            </a:r>
            <a:endParaRPr lang="tr-TR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tr-TR" b="0"/>
          </a:p>
        </p:txBody>
      </p:sp>
      <p:pic>
        <p:nvPicPr>
          <p:cNvPr id="7172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55576" y="1917328"/>
            <a:ext cx="2160587" cy="1152525"/>
          </a:xfrm>
          <a:prstGeom prst="bevel">
            <a:avLst>
              <a:gd name="adj" fmla="val 12500"/>
            </a:avLst>
          </a:prstGeom>
          <a:solidFill>
            <a:srgbClr val="D1D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sz="1600" b="1" dirty="0">
                <a:latin typeface="Calibri" pitchFamily="34" charset="0"/>
              </a:rPr>
              <a:t>Ulusal Akademik Ağ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1600" b="1" dirty="0">
                <a:latin typeface="Calibri" pitchFamily="34" charset="0"/>
              </a:rPr>
              <a:t>(UlakNET)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87601" y="1773312"/>
            <a:ext cx="3384550" cy="1439664"/>
          </a:xfrm>
          <a:prstGeom prst="leftRightArrowCallout">
            <a:avLst>
              <a:gd name="adj1" fmla="val 17417"/>
              <a:gd name="adj2" fmla="val 25000"/>
              <a:gd name="adj3" fmla="val 24141"/>
              <a:gd name="adj4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200" b="1">
              <a:latin typeface="Tahoma" pitchFamily="34" charset="0"/>
            </a:endParaRPr>
          </a:p>
        </p:txBody>
      </p:sp>
      <p:pic>
        <p:nvPicPr>
          <p:cNvPr id="7" name="Picture 8" descr="TUBITAK-ULAKBIM-Logo-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7328"/>
            <a:ext cx="1657350" cy="1152525"/>
          </a:xfrm>
          <a:prstGeom prst="rect">
            <a:avLst/>
          </a:prstGeom>
          <a:noFill/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516439" y="1917328"/>
            <a:ext cx="2232025" cy="1152525"/>
          </a:xfrm>
          <a:prstGeom prst="bevel">
            <a:avLst>
              <a:gd name="adj" fmla="val 12500"/>
            </a:avLst>
          </a:prstGeom>
          <a:solidFill>
            <a:srgbClr val="D1D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sz="1600" b="1" dirty="0">
                <a:latin typeface="Calibri" pitchFamily="34" charset="0"/>
              </a:rPr>
              <a:t>Cahit Arf Bilgi Merkezi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1600" b="1" dirty="0">
                <a:latin typeface="Calibri" pitchFamily="34" charset="0"/>
              </a:rPr>
              <a:t>(CABİM)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39854" y="981224"/>
            <a:ext cx="3168650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sz="2000" b="1" dirty="0">
                <a:solidFill>
                  <a:srgbClr val="0000CC"/>
                </a:solidFill>
                <a:latin typeface="Calibri" pitchFamily="34" charset="0"/>
              </a:rPr>
              <a:t>Akademik İçerik Sağlama ve </a:t>
            </a:r>
          </a:p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sz="2000" b="1" dirty="0">
                <a:solidFill>
                  <a:srgbClr val="0000CC"/>
                </a:solidFill>
                <a:latin typeface="Calibri" pitchFamily="34" charset="0"/>
              </a:rPr>
              <a:t>Ulusal Bilgi Hizmetleri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55576" y="981224"/>
            <a:ext cx="2303463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sz="2000" b="1" dirty="0">
                <a:solidFill>
                  <a:srgbClr val="0000CC"/>
                </a:solidFill>
                <a:latin typeface="Calibri" pitchFamily="34" charset="0"/>
              </a:rPr>
              <a:t>Eğitim ve Araştırma </a:t>
            </a:r>
          </a:p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sz="2000" b="1" dirty="0">
                <a:solidFill>
                  <a:srgbClr val="0000CC"/>
                </a:solidFill>
                <a:latin typeface="Calibri" pitchFamily="34" charset="0"/>
              </a:rPr>
              <a:t>Ağ Altyapısı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3437126"/>
            <a:ext cx="82809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/>
              <a:t> Ü</a:t>
            </a:r>
            <a:r>
              <a:rPr lang="tr-TR" sz="1900" dirty="0" smtClean="0"/>
              <a:t>lkemizdeki tüm akademik kurumları birbirine ve küresel araştırma ağlarına bağlayan </a:t>
            </a:r>
            <a:r>
              <a:rPr lang="tr-TR" sz="1900" dirty="0" smtClean="0">
                <a:solidFill>
                  <a:srgbClr val="0000CC"/>
                </a:solidFill>
              </a:rPr>
              <a:t>ULAKNET</a:t>
            </a:r>
            <a:r>
              <a:rPr lang="tr-TR" sz="1900" dirty="0" smtClean="0">
                <a:solidFill>
                  <a:srgbClr val="FF0000"/>
                </a:solidFill>
              </a:rPr>
              <a:t> </a:t>
            </a:r>
            <a:r>
              <a:rPr lang="tr-TR" sz="1900" dirty="0" smtClean="0"/>
              <a:t>alt yapısını işletmekte</a:t>
            </a:r>
            <a:r>
              <a:rPr lang="en-US" sz="1900" dirty="0" smtClean="0"/>
              <a:t>. </a:t>
            </a:r>
            <a:r>
              <a:rPr lang="tr-TR" sz="1900" dirty="0" smtClean="0"/>
              <a:t>ULAKNET üzerinden ağ servisleri sunarak, </a:t>
            </a:r>
            <a:r>
              <a:rPr lang="en-US" sz="1900" dirty="0" err="1" smtClean="0"/>
              <a:t>ulusal</a:t>
            </a:r>
            <a:r>
              <a:rPr lang="en-US" sz="1900" dirty="0" smtClean="0"/>
              <a:t> </a:t>
            </a:r>
            <a:r>
              <a:rPr lang="en-US" sz="1900" dirty="0" err="1" smtClean="0"/>
              <a:t>ağın</a:t>
            </a:r>
            <a:r>
              <a:rPr lang="en-US" sz="1900" dirty="0" smtClean="0"/>
              <a:t> </a:t>
            </a:r>
            <a:r>
              <a:rPr lang="tr-TR" sz="1900" dirty="0" smtClean="0">
                <a:solidFill>
                  <a:srgbClr val="FF0000"/>
                </a:solidFill>
              </a:rPr>
              <a:t>Ar-Ge amaçlı kullan</a:t>
            </a:r>
            <a:r>
              <a:rPr lang="en-US" sz="1900" dirty="0" err="1" smtClean="0">
                <a:solidFill>
                  <a:srgbClr val="FF0000"/>
                </a:solidFill>
              </a:rPr>
              <a:t>ımını</a:t>
            </a:r>
            <a:r>
              <a:rPr lang="tr-TR" sz="1900" dirty="0" smtClean="0">
                <a:solidFill>
                  <a:srgbClr val="FF0000"/>
                </a:solidFill>
              </a:rPr>
              <a:t> sağlamayı</a:t>
            </a:r>
            <a:r>
              <a:rPr lang="en-US" sz="1900" dirty="0" smtClean="0">
                <a:solidFill>
                  <a:srgbClr val="FF0000"/>
                </a:solidFill>
              </a:rPr>
              <a:t>,</a:t>
            </a:r>
            <a:endParaRPr lang="en-US" sz="1900" dirty="0" smtClean="0"/>
          </a:p>
          <a:p>
            <a:pPr marL="0" lvl="1" algn="just"/>
            <a:r>
              <a:rPr lang="en-US" sz="1900" dirty="0" smtClean="0"/>
              <a:t> </a:t>
            </a:r>
            <a:r>
              <a:rPr lang="en-US" sz="1900" dirty="0" err="1" smtClean="0">
                <a:solidFill>
                  <a:srgbClr val="0000CC"/>
                </a:solidFill>
              </a:rPr>
              <a:t>Cahit</a:t>
            </a:r>
            <a:r>
              <a:rPr lang="en-US" sz="1900" dirty="0" smtClean="0">
                <a:solidFill>
                  <a:srgbClr val="0000CC"/>
                </a:solidFill>
              </a:rPr>
              <a:t> </a:t>
            </a:r>
            <a:r>
              <a:rPr lang="en-US" sz="1900" dirty="0" err="1" smtClean="0">
                <a:solidFill>
                  <a:srgbClr val="0000CC"/>
                </a:solidFill>
              </a:rPr>
              <a:t>Arf</a:t>
            </a:r>
            <a:r>
              <a:rPr lang="en-US" sz="1900" dirty="0" smtClean="0">
                <a:solidFill>
                  <a:srgbClr val="0000CC"/>
                </a:solidFill>
              </a:rPr>
              <a:t> </a:t>
            </a:r>
            <a:r>
              <a:rPr lang="en-US" sz="1900" dirty="0" err="1" smtClean="0">
                <a:solidFill>
                  <a:srgbClr val="0000CC"/>
                </a:solidFill>
              </a:rPr>
              <a:t>Bilgi</a:t>
            </a:r>
            <a:r>
              <a:rPr lang="en-US" sz="1900" dirty="0" smtClean="0">
                <a:solidFill>
                  <a:srgbClr val="0000CC"/>
                </a:solidFill>
              </a:rPr>
              <a:t> </a:t>
            </a:r>
            <a:r>
              <a:rPr lang="en-US" sz="1900" dirty="0" err="1" smtClean="0">
                <a:solidFill>
                  <a:srgbClr val="0000CC"/>
                </a:solidFill>
              </a:rPr>
              <a:t>Merkezi</a:t>
            </a:r>
            <a:r>
              <a:rPr lang="en-US" sz="1900" dirty="0" smtClean="0">
                <a:solidFill>
                  <a:srgbClr val="0000CC"/>
                </a:solidFill>
              </a:rPr>
              <a:t> </a:t>
            </a:r>
            <a:r>
              <a:rPr lang="en-US" sz="1900" dirty="0" err="1" smtClean="0"/>
              <a:t>aracılığı</a:t>
            </a:r>
            <a:r>
              <a:rPr lang="en-US" sz="1900" dirty="0" smtClean="0"/>
              <a:t> </a:t>
            </a:r>
            <a:r>
              <a:rPr lang="en-US" sz="1900" dirty="0" err="1" smtClean="0"/>
              <a:t>ile</a:t>
            </a:r>
            <a:r>
              <a:rPr lang="en-US" sz="1900" dirty="0" smtClean="0"/>
              <a:t> </a:t>
            </a:r>
            <a:r>
              <a:rPr lang="en-US" sz="1900" dirty="0" err="1" smtClean="0"/>
              <a:t>ulusal</a:t>
            </a:r>
            <a:r>
              <a:rPr lang="en-US" sz="1900" dirty="0" smtClean="0"/>
              <a:t> </a:t>
            </a:r>
            <a:r>
              <a:rPr lang="en-US" sz="1900" dirty="0" err="1" smtClean="0"/>
              <a:t>ölçekte</a:t>
            </a:r>
            <a:r>
              <a:rPr lang="en-US" sz="1900" dirty="0" smtClean="0"/>
              <a:t> </a:t>
            </a:r>
            <a:r>
              <a:rPr lang="en-US" sz="1900" dirty="0" err="1" smtClean="0"/>
              <a:t>yaygın</a:t>
            </a:r>
            <a:r>
              <a:rPr lang="en-US" sz="1900" dirty="0" smtClean="0"/>
              <a:t> </a:t>
            </a:r>
            <a:r>
              <a:rPr lang="en-US" sz="1900" dirty="0" err="1" smtClean="0"/>
              <a:t>bilgi</a:t>
            </a:r>
            <a:r>
              <a:rPr lang="en-US" sz="1900" dirty="0" smtClean="0"/>
              <a:t> </a:t>
            </a:r>
            <a:r>
              <a:rPr lang="en-US" sz="1900" dirty="0" err="1" smtClean="0"/>
              <a:t>hizmetleri</a:t>
            </a:r>
            <a:r>
              <a:rPr lang="en-US" sz="1900" dirty="0" smtClean="0"/>
              <a:t> </a:t>
            </a:r>
            <a:r>
              <a:rPr lang="en-US" sz="1900" dirty="0" err="1" smtClean="0"/>
              <a:t>ile</a:t>
            </a:r>
            <a:r>
              <a:rPr lang="en-US" sz="1900" dirty="0" smtClean="0"/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ülkemizdeki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araştırmacı</a:t>
            </a:r>
            <a:r>
              <a:rPr lang="en-US" sz="1900" dirty="0" smtClean="0">
                <a:solidFill>
                  <a:srgbClr val="FF0000"/>
                </a:solidFill>
              </a:rPr>
              <a:t> alt </a:t>
            </a:r>
            <a:r>
              <a:rPr lang="en-US" sz="1900" dirty="0" err="1" smtClean="0">
                <a:solidFill>
                  <a:srgbClr val="FF0000"/>
                </a:solidFill>
              </a:rPr>
              <a:t>yapısına</a:t>
            </a:r>
            <a:r>
              <a:rPr lang="en-US" sz="1900" dirty="0" smtClean="0">
                <a:solidFill>
                  <a:srgbClr val="FF0000"/>
                </a:solidFill>
              </a:rPr>
              <a:t> “</a:t>
            </a:r>
            <a:r>
              <a:rPr lang="en-US" sz="1900" dirty="0" err="1" smtClean="0">
                <a:solidFill>
                  <a:srgbClr val="FF0000"/>
                </a:solidFill>
              </a:rPr>
              <a:t>içerik</a:t>
            </a:r>
            <a:r>
              <a:rPr lang="en-US" sz="1900" dirty="0" smtClean="0">
                <a:solidFill>
                  <a:srgbClr val="FF0000"/>
                </a:solidFill>
              </a:rPr>
              <a:t>” </a:t>
            </a:r>
            <a:r>
              <a:rPr lang="en-US" sz="1900" dirty="0" err="1" smtClean="0">
                <a:solidFill>
                  <a:srgbClr val="FF0000"/>
                </a:solidFill>
              </a:rPr>
              <a:t>desteği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sağlayarak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ülke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genelindeki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bilimsel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faaliyetleri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etkinleştirmeyi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/>
              <a:t>amaçlamaktadır</a:t>
            </a:r>
            <a:r>
              <a:rPr lang="en-US" sz="1900" dirty="0" smtClean="0"/>
              <a:t>. </a:t>
            </a:r>
            <a:endParaRPr lang="tr-TR" sz="1900" dirty="0" smtClean="0"/>
          </a:p>
          <a:p>
            <a:pPr algn="just"/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En </a:t>
            </a:r>
            <a:r>
              <a:rPr lang="en-US" dirty="0" err="1" smtClean="0">
                <a:solidFill>
                  <a:schemeClr val="bg1"/>
                </a:solidFill>
              </a:rPr>
              <a:t>Çok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Atıf</a:t>
            </a:r>
            <a:r>
              <a:rPr lang="en-US" dirty="0" smtClean="0">
                <a:solidFill>
                  <a:schemeClr val="bg1"/>
                </a:solidFill>
              </a:rPr>
              <a:t> Alan </a:t>
            </a:r>
            <a:r>
              <a:rPr lang="en-US" dirty="0" err="1" smtClean="0">
                <a:solidFill>
                  <a:schemeClr val="bg1"/>
                </a:solidFill>
              </a:rPr>
              <a:t>Kurumlar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Grafik"/>
          <p:cNvGraphicFramePr/>
          <p:nvPr/>
        </p:nvGraphicFramePr>
        <p:xfrm>
          <a:off x="1448098" y="1196753"/>
          <a:ext cx="6724301" cy="432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UBYT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Nitelikli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Yayın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Teşvik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1763688" y="1124744"/>
          <a:ext cx="5400600" cy="20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3429000"/>
            <a:ext cx="7992889" cy="30963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Taslak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Esaslar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Kriterler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83 bilim dalı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2005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yılı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yayınları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 5 yılda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(2005-2009)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 çok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dış atıf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almış olan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dünya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ort. 5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katı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atıf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alan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Türkiye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adresli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akale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”ler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Mühendislik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Tıp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Temel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Bil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Sosyal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Bil.de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olmak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üzere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kriteri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sağlayan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117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yayın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mevcut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Uygulama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TÜBİTAK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Bilim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Kurulu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Kararı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uygulamaya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geçirilecek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2011-2012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Planlanan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Çalışmalar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980728"/>
            <a:ext cx="7992889" cy="554461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TÜBİTAK EKUAL VT </a:t>
            </a:r>
            <a:r>
              <a:rPr lang="en-US" sz="2400" dirty="0" err="1" smtClean="0">
                <a:latin typeface="Calibri" pitchFamily="34" charset="0"/>
              </a:rPr>
              <a:t>Yıllık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Değerlendirme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sz="2000" i="1" dirty="0" err="1" smtClean="0">
                <a:solidFill>
                  <a:srgbClr val="000066"/>
                </a:solidFill>
                <a:latin typeface="Calibri" pitchFamily="34" charset="0"/>
              </a:rPr>
              <a:t>İçerik</a:t>
            </a: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000066"/>
                </a:solidFill>
                <a:latin typeface="Calibri" pitchFamily="34" charset="0"/>
              </a:rPr>
              <a:t>Analizi</a:t>
            </a: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</a:rPr>
              <a:t> – </a:t>
            </a:r>
            <a:r>
              <a:rPr lang="en-US" sz="2000" i="1" dirty="0" err="1" smtClean="0">
                <a:solidFill>
                  <a:srgbClr val="000066"/>
                </a:solidFill>
                <a:latin typeface="Calibri" pitchFamily="34" charset="0"/>
              </a:rPr>
              <a:t>İhtiyaç</a:t>
            </a: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</a:rPr>
              <a:t> – </a:t>
            </a:r>
            <a:r>
              <a:rPr lang="en-US" sz="2000" i="1" dirty="0" err="1" smtClean="0">
                <a:solidFill>
                  <a:srgbClr val="000066"/>
                </a:solidFill>
                <a:latin typeface="Calibri" pitchFamily="34" charset="0"/>
              </a:rPr>
              <a:t>Kullanım</a:t>
            </a: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</a:rPr>
              <a:t>)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 err="1" smtClean="0">
                <a:latin typeface="Calibri" pitchFamily="34" charset="0"/>
              </a:rPr>
              <a:t>Bütçe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Çalışması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Calibri" pitchFamily="34" charset="0"/>
              </a:rPr>
              <a:t>Y</a:t>
            </a:r>
            <a:r>
              <a:rPr lang="en-US" sz="2400" dirty="0" err="1" smtClean="0">
                <a:latin typeface="Calibri" pitchFamily="34" charset="0"/>
              </a:rPr>
              <a:t>enilemeler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en-US" sz="2000" dirty="0" err="1" smtClean="0">
                <a:latin typeface="Calibri" pitchFamily="34" charset="0"/>
              </a:rPr>
              <a:t>Örn</a:t>
            </a:r>
            <a:r>
              <a:rPr lang="en-US" sz="2000" dirty="0" smtClean="0">
                <a:latin typeface="Calibri" pitchFamily="34" charset="0"/>
              </a:rPr>
              <a:t>. IEEE)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alibri" pitchFamily="34" charset="0"/>
              </a:rPr>
              <a:t>Yeni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Üyelik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Kriterleri</a:t>
            </a:r>
            <a:r>
              <a:rPr lang="en-US" sz="2400" dirty="0" smtClean="0">
                <a:latin typeface="Calibri" pitchFamily="34" charset="0"/>
              </a:rPr>
              <a:t> – </a:t>
            </a:r>
            <a:r>
              <a:rPr lang="en-US" sz="2400" dirty="0" err="1" smtClean="0">
                <a:latin typeface="Calibri" pitchFamily="34" charset="0"/>
              </a:rPr>
              <a:t>Yeni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İş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Modelleri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</a:rPr>
              <a:t>“</a:t>
            </a:r>
            <a:r>
              <a:rPr lang="en-US" sz="2000" i="1" dirty="0" smtClean="0">
                <a:latin typeface="Calibri" pitchFamily="34" charset="0"/>
              </a:rPr>
              <a:t>Big Deals</a:t>
            </a:r>
            <a:r>
              <a:rPr lang="en-US" sz="2000" dirty="0" smtClean="0">
                <a:latin typeface="Calibri" pitchFamily="34" charset="0"/>
              </a:rPr>
              <a:t>” – </a:t>
            </a:r>
            <a:r>
              <a:rPr lang="en-US" sz="2000" dirty="0" err="1" smtClean="0">
                <a:latin typeface="Calibri" pitchFamily="34" charset="0"/>
              </a:rPr>
              <a:t>Aboneliklerin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gözden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geçirilmesi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en-US" sz="2000" dirty="0" err="1" smtClean="0">
                <a:latin typeface="Calibri" pitchFamily="34" charset="0"/>
              </a:rPr>
              <a:t>Örn</a:t>
            </a:r>
            <a:r>
              <a:rPr lang="en-US" sz="2000" dirty="0" smtClean="0">
                <a:latin typeface="Calibri" pitchFamily="34" charset="0"/>
              </a:rPr>
              <a:t>. Elsevier SD)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</a:rPr>
              <a:t>FTE </a:t>
            </a:r>
            <a:r>
              <a:rPr lang="en-US" sz="2000" dirty="0" err="1" smtClean="0">
                <a:latin typeface="Calibri" pitchFamily="34" charset="0"/>
              </a:rPr>
              <a:t>ve</a:t>
            </a:r>
            <a:r>
              <a:rPr lang="en-US" sz="2000" dirty="0" smtClean="0">
                <a:latin typeface="Calibri" pitchFamily="34" charset="0"/>
              </a:rPr>
              <a:t>/</a:t>
            </a:r>
            <a:r>
              <a:rPr lang="en-US" sz="2000" dirty="0" err="1" smtClean="0">
                <a:latin typeface="Calibri" pitchFamily="34" charset="0"/>
              </a:rPr>
              <a:t>veya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Kullanım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YENİ: </a:t>
            </a:r>
            <a:r>
              <a:rPr lang="en-US" sz="2400" dirty="0" smtClean="0">
                <a:latin typeface="Calibri" pitchFamily="34" charset="0"/>
              </a:rPr>
              <a:t>TÜBİTAK EKUAL </a:t>
            </a:r>
            <a:r>
              <a:rPr lang="en-US" sz="2400" dirty="0" err="1" smtClean="0">
                <a:latin typeface="Calibri" pitchFamily="34" charset="0"/>
              </a:rPr>
              <a:t>Üye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Ölçekleme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Çalışması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alibri" pitchFamily="34" charset="0"/>
              </a:rPr>
              <a:t>Kaynak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Paylaşımı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ve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İşbirliğinin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Yaygınlaştırılması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E-</a:t>
            </a:r>
            <a:r>
              <a:rPr lang="en-US" sz="2400" dirty="0" err="1" smtClean="0">
                <a:latin typeface="Calibri" pitchFamily="34" charset="0"/>
              </a:rPr>
              <a:t>Kaynak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Arşivleme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Yerel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ve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Kalıcı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Çözümler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alibri" pitchFamily="34" charset="0"/>
              </a:rPr>
              <a:t>Vd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856" y="1916831"/>
            <a:ext cx="7054552" cy="180020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3000" b="1" dirty="0" smtClean="0">
                <a:solidFill>
                  <a:srgbClr val="0000FF"/>
                </a:solidFill>
              </a:rPr>
              <a:t/>
            </a:r>
            <a:br>
              <a:rPr lang="tr-TR" sz="3000" b="1" dirty="0" smtClean="0">
                <a:solidFill>
                  <a:srgbClr val="0000FF"/>
                </a:solidFill>
              </a:rPr>
            </a:br>
            <a:r>
              <a:rPr lang="en-US" sz="3000" b="1" dirty="0" smtClean="0">
                <a:solidFill>
                  <a:srgbClr val="0000FF"/>
                </a:solidFill>
              </a:rPr>
              <a:t/>
            </a:r>
            <a:br>
              <a:rPr lang="en-US" sz="3000" b="1" dirty="0" smtClean="0">
                <a:solidFill>
                  <a:srgbClr val="0000FF"/>
                </a:solidFill>
              </a:rPr>
            </a:br>
            <a:r>
              <a:rPr lang="en-US" b="1" dirty="0" err="1" smtClean="0">
                <a:solidFill>
                  <a:srgbClr val="7E0000"/>
                </a:solidFill>
              </a:rPr>
              <a:t>Teşekkürler</a:t>
            </a:r>
            <a:r>
              <a:rPr lang="en-US" b="1" dirty="0" smtClean="0">
                <a:solidFill>
                  <a:srgbClr val="7E0000"/>
                </a:solidFill>
              </a:rPr>
              <a:t> !</a:t>
            </a:r>
            <a:endParaRPr lang="en-US" dirty="0">
              <a:solidFill>
                <a:srgbClr val="7E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algn="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Dr. </a:t>
            </a:r>
            <a:r>
              <a:rPr lang="en-US" sz="2000" b="1" dirty="0" err="1" smtClean="0">
                <a:solidFill>
                  <a:schemeClr val="tx1"/>
                </a:solidFill>
              </a:rPr>
              <a:t>Elif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Aytek</a:t>
            </a:r>
            <a:r>
              <a:rPr lang="en-US" sz="2000" b="1" dirty="0" smtClean="0">
                <a:solidFill>
                  <a:schemeClr val="tx1"/>
                </a:solidFill>
              </a:rPr>
              <a:t> GÜRSES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ULAKBİM </a:t>
            </a:r>
            <a:r>
              <a:rPr lang="en-US" sz="2000" b="1" dirty="0" err="1" smtClean="0">
                <a:solidFill>
                  <a:schemeClr val="tx1"/>
                </a:solidFill>
              </a:rPr>
              <a:t>Md.Yrd.V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</a:rPr>
              <a:t>Cahit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Arf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Bilgi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Merkezi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elif@ulakbim.gov.tr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4" descr="TUBITAK-ULAKBIM-Logo-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2088232" cy="127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0800000" flipV="1">
            <a:off x="2555776" y="5877272"/>
            <a:ext cx="39604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1200" b="1" kern="0" dirty="0" smtClean="0"/>
              <a:t>23-25 </a:t>
            </a:r>
            <a:r>
              <a:rPr lang="en-US" sz="1200" b="1" kern="0" dirty="0" err="1" smtClean="0"/>
              <a:t>Mayıs</a:t>
            </a:r>
            <a:r>
              <a:rPr lang="en-US" sz="1200" b="1" kern="0" dirty="0" smtClean="0"/>
              <a:t> 2011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1200" b="1" kern="0" dirty="0" smtClean="0"/>
              <a:t>TÜBİTAK EKUAL VII. </a:t>
            </a:r>
            <a:r>
              <a:rPr lang="en-US" sz="1200" b="1" kern="0" dirty="0" err="1" smtClean="0"/>
              <a:t>Yıllık</a:t>
            </a:r>
            <a:r>
              <a:rPr lang="en-US" sz="1200" b="1" kern="0" dirty="0" smtClean="0"/>
              <a:t> </a:t>
            </a:r>
            <a:r>
              <a:rPr lang="en-US" sz="1200" b="1" kern="0" dirty="0" err="1" smtClean="0"/>
              <a:t>Toplantısı</a:t>
            </a:r>
            <a:r>
              <a:rPr lang="en-US" sz="1200" b="1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719138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None/>
            </a:pP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ULAKNET 2011</a:t>
            </a:r>
            <a:endParaRPr lang="tr-TR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tr-TR" b="0"/>
          </a:p>
        </p:txBody>
      </p:sp>
      <p:pic>
        <p:nvPicPr>
          <p:cNvPr id="7172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YeniUlak2011mart_b.p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000108"/>
            <a:ext cx="7920880" cy="563831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55776" y="2827379"/>
            <a:ext cx="3888432" cy="1895007"/>
          </a:xfrm>
          <a:prstGeom prst="rect">
            <a:avLst/>
          </a:prstGeom>
          <a:solidFill>
            <a:schemeClr val="bg1"/>
          </a:solidFill>
          <a:ln w="31750" cap="sq" cmpd="sng">
            <a:gradFill flip="none" rotWithShape="1">
              <a:gsLst>
                <a:gs pos="24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round/>
            <a:headEnd/>
            <a:tailEnd/>
          </a:ln>
          <a:effectLst>
            <a:outerShdw blurRad="431800" dist="228600" dir="8100000" sx="104000" sy="104000" algn="t" rotWithShape="0">
              <a:srgbClr val="C00000">
                <a:alpha val="30000"/>
              </a:srgbClr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 </a:t>
            </a:r>
            <a:r>
              <a:rPr lang="tr-T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158 </a:t>
            </a:r>
            <a:r>
              <a:rPr lang="tr-T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Üniversite ve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tr-T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raştırma 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K</a:t>
            </a:r>
            <a:r>
              <a:rPr lang="tr-T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urumu</a:t>
            </a:r>
            <a:r>
              <a:rPr lang="tr-T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, </a:t>
            </a:r>
            <a:endParaRPr lang="en-US" sz="14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 ~</a:t>
            </a:r>
            <a:r>
              <a:rPr lang="tr-TR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8</a:t>
            </a: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67B</a:t>
            </a:r>
            <a:r>
              <a:rPr lang="tr-TR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ağlantı</a:t>
            </a: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 ~ </a:t>
            </a:r>
            <a:r>
              <a:rPr lang="en-US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100.000 </a:t>
            </a:r>
            <a:r>
              <a:rPr lang="tr-TR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Araştırmacı ve </a:t>
            </a: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</a:t>
            </a:r>
            <a:r>
              <a:rPr lang="tr-TR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kademisyen</a:t>
            </a:r>
            <a:r>
              <a:rPr lang="tr-TR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, </a:t>
            </a:r>
            <a:r>
              <a:rPr lang="en-US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 </a:t>
            </a:r>
            <a:endParaRPr lang="en-US" sz="1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~ </a:t>
            </a:r>
            <a:r>
              <a:rPr lang="en-US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2.</a:t>
            </a:r>
            <a:r>
              <a:rPr lang="tr-TR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</a:t>
            </a:r>
            <a:r>
              <a:rPr lang="en-US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00.000 </a:t>
            </a:r>
            <a:r>
              <a:rPr lang="tr-TR" sz="1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Öğrenci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10800000">
            <a:off x="323850" y="274638"/>
            <a:ext cx="8496300" cy="6551612"/>
          </a:xfrm>
          <a:prstGeom prst="flowChartExtra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611188" y="4581525"/>
            <a:ext cx="2447925" cy="2016125"/>
          </a:xfrm>
          <a:prstGeom prst="flowChartExtract">
            <a:avLst/>
          </a:prstGeom>
          <a:solidFill>
            <a:srgbClr val="EDEBE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>
              <a:solidFill>
                <a:srgbClr val="FFFFFF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>
              <a:solidFill>
                <a:srgbClr val="FFFFFF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Ulusal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Toplu Katalog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10800000">
            <a:off x="1908175" y="4583113"/>
            <a:ext cx="2447925" cy="2016125"/>
          </a:xfrm>
          <a:prstGeom prst="flowChartExtract">
            <a:avLst/>
          </a:prstGeom>
          <a:solidFill>
            <a:srgbClr val="EDEBE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03575" y="4581525"/>
            <a:ext cx="2447925" cy="2016125"/>
          </a:xfrm>
          <a:prstGeom prst="flowChartExtract">
            <a:avLst/>
          </a:prstGeom>
          <a:solidFill>
            <a:srgbClr val="EDEBE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Yayın Tarama ve</a:t>
            </a:r>
            <a:br>
              <a:rPr lang="tr-TR" sz="1200" b="1" dirty="0">
                <a:solidFill>
                  <a:srgbClr val="000000"/>
                </a:solidFill>
              </a:rPr>
            </a:br>
            <a:r>
              <a:rPr lang="tr-TR" sz="1200" b="1" dirty="0">
                <a:solidFill>
                  <a:srgbClr val="000000"/>
                </a:solidFill>
              </a:rPr>
              <a:t>Danışma Hizmetleri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795963" y="4581227"/>
            <a:ext cx="2447925" cy="2016125"/>
          </a:xfrm>
          <a:prstGeom prst="flowChartExtract">
            <a:avLst/>
          </a:prstGeom>
          <a:solidFill>
            <a:srgbClr val="EDEBE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>
              <a:solidFill>
                <a:srgbClr val="FFFFFF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 smtClean="0">
                <a:solidFill>
                  <a:srgbClr val="000000"/>
                </a:solidFill>
              </a:rPr>
              <a:t>Bibliyometrik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 smtClean="0">
                <a:solidFill>
                  <a:srgbClr val="000000"/>
                </a:solidFill>
              </a:rPr>
              <a:t>Çalışmalar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10800000">
            <a:off x="4500563" y="4583113"/>
            <a:ext cx="2447925" cy="2016125"/>
          </a:xfrm>
          <a:prstGeom prst="flowChartExtract">
            <a:avLst/>
          </a:prstGeom>
          <a:solidFill>
            <a:srgbClr val="EDEBE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rot="10800000">
            <a:off x="3240088" y="2486025"/>
            <a:ext cx="2447925" cy="2016125"/>
          </a:xfrm>
          <a:prstGeom prst="flowChartExtract">
            <a:avLst/>
          </a:prstGeom>
          <a:solidFill>
            <a:srgbClr val="FF7979">
              <a:alpha val="79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908175" y="2492375"/>
            <a:ext cx="2447925" cy="2016125"/>
          </a:xfrm>
          <a:prstGeom prst="flowChartExtract">
            <a:avLst/>
          </a:prstGeom>
          <a:solidFill>
            <a:srgbClr val="E5F884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>
              <a:solidFill>
                <a:srgbClr val="FFFFFF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>
              <a:solidFill>
                <a:srgbClr val="FFFFFF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513263" y="2492375"/>
            <a:ext cx="2447925" cy="2016125"/>
          </a:xfrm>
          <a:prstGeom prst="flowChartExtract">
            <a:avLst/>
          </a:prstGeom>
          <a:solidFill>
            <a:srgbClr val="6CECE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FFFFFF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 smtClean="0">
                <a:solidFill>
                  <a:srgbClr val="000000"/>
                </a:solidFill>
              </a:rPr>
              <a:t>Ulusal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Veri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Tabanları</a:t>
            </a:r>
            <a:endParaRPr lang="tr-TR" sz="1200" b="1" dirty="0" smtClean="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>
              <a:solidFill>
                <a:srgbClr val="FFFFFF"/>
              </a:solidFill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240088" y="360363"/>
            <a:ext cx="2447925" cy="2016125"/>
          </a:xfrm>
          <a:prstGeom prst="flowChartExtract">
            <a:avLst/>
          </a:prstGeom>
          <a:solidFill>
            <a:srgbClr val="FFAFAF">
              <a:alpha val="74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152400" dir="6480000" sx="99000" sy="99000" algn="ctr" rotWithShape="0">
              <a:srgbClr val="000000"/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>
              <a:solidFill>
                <a:srgbClr val="FFFFFF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 smtClean="0">
                <a:solidFill>
                  <a:srgbClr val="000000"/>
                </a:solidFill>
              </a:rPr>
              <a:t>Koleksiyon Geliştirme</a:t>
            </a:r>
            <a:r>
              <a:rPr lang="en-US" sz="1200" dirty="0" smtClean="0">
                <a:solidFill>
                  <a:srgbClr val="000000"/>
                </a:solidFill>
              </a:rPr>
              <a:t> &amp;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 smtClean="0">
                <a:solidFill>
                  <a:srgbClr val="000000"/>
                </a:solidFill>
              </a:rPr>
              <a:t>Bilgi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Hizmetleri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981200" y="3894199"/>
            <a:ext cx="228600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 smtClean="0">
                <a:solidFill>
                  <a:srgbClr val="000000"/>
                </a:solidFill>
              </a:rPr>
              <a:t>Ulusal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tr-TR" sz="1200" b="1" dirty="0" smtClean="0">
                <a:solidFill>
                  <a:srgbClr val="000000"/>
                </a:solidFill>
              </a:rPr>
              <a:t>Belge Sağlama</a:t>
            </a:r>
            <a:r>
              <a:rPr lang="en-US" sz="1200" b="1" dirty="0" smtClean="0">
                <a:solidFill>
                  <a:srgbClr val="000000"/>
                </a:solidFill>
              </a:rPr>
              <a:t> &amp;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smtClean="0">
                <a:solidFill>
                  <a:srgbClr val="000000"/>
                </a:solidFill>
              </a:rPr>
              <a:t>TÜBESS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59880" y="4652963"/>
            <a:ext cx="123974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Süreli Yayınlar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Katalogu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73913" y="4652963"/>
            <a:ext cx="156470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smtClean="0">
                <a:solidFill>
                  <a:srgbClr val="000000"/>
                </a:solidFill>
              </a:rPr>
              <a:t>UBYT- </a:t>
            </a:r>
            <a:r>
              <a:rPr lang="tr-TR" sz="1200" b="1" dirty="0" smtClean="0">
                <a:solidFill>
                  <a:srgbClr val="000000"/>
                </a:solidFill>
              </a:rPr>
              <a:t>Uluslararası</a:t>
            </a:r>
            <a:endParaRPr lang="tr-TR" sz="1200" b="1" dirty="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Yayınları Teşvik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460323" y="2516264"/>
            <a:ext cx="2119789" cy="1848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 smtClean="0">
                <a:solidFill>
                  <a:srgbClr val="000000"/>
                </a:solidFill>
              </a:rPr>
              <a:t>Akademik </a:t>
            </a:r>
            <a:r>
              <a:rPr lang="tr-TR" sz="1200" b="1" dirty="0">
                <a:solidFill>
                  <a:srgbClr val="000000"/>
                </a:solidFill>
              </a:rPr>
              <a:t>İçerik Sağlama: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1200" b="1" dirty="0">
                <a:solidFill>
                  <a:srgbClr val="000000"/>
                </a:solidFill>
              </a:rPr>
              <a:t>TÜBİTAK EKUAL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b="1" dirty="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349" y="533400"/>
            <a:ext cx="167730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85" y="3068761"/>
            <a:ext cx="1008063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268663"/>
            <a:ext cx="949325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1138" y="3284538"/>
            <a:ext cx="936625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5157788"/>
            <a:ext cx="936625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5445125"/>
            <a:ext cx="100806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229225"/>
            <a:ext cx="8636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125" y="5373688"/>
            <a:ext cx="863600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1135063"/>
            <a:ext cx="86360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860032" y="754711"/>
            <a:ext cx="3528392" cy="730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1313" indent="-341313" algn="ctr" defTabSz="449263">
              <a:lnSpc>
                <a:spcPct val="60000"/>
              </a:lnSpc>
              <a:spcBef>
                <a:spcPts val="15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Cahit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 </a:t>
            </a:r>
            <a:r>
              <a:rPr lang="tr-T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</a:t>
            </a:r>
          </a:p>
          <a:p>
            <a:pPr marL="341313" indent="-341313" algn="ctr" defTabSz="449263">
              <a:lnSpc>
                <a:spcPct val="60000"/>
              </a:lnSpc>
              <a:spcBef>
                <a:spcPts val="15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tr-T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Faaliyet Alanları</a:t>
            </a:r>
          </a:p>
        </p:txBody>
      </p:sp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738" y="5311775"/>
            <a:ext cx="8636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ULAKBİM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Cahit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FALİYETLERİMİZ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219"/>
          <p:cNvGraphicFramePr>
            <a:graphicFrameLocks noGrp="1"/>
          </p:cNvGraphicFramePr>
          <p:nvPr>
            <p:ph/>
          </p:nvPr>
        </p:nvGraphicFramePr>
        <p:xfrm>
          <a:off x="1115616" y="1124746"/>
          <a:ext cx="7200800" cy="5037287"/>
        </p:xfrm>
        <a:graphic>
          <a:graphicData uri="http://schemas.openxmlformats.org/drawingml/2006/table">
            <a:tbl>
              <a:tblPr/>
              <a:tblGrid>
                <a:gridCol w="4223546"/>
                <a:gridCol w="2977254"/>
              </a:tblGrid>
              <a:tr h="3361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Performans Ölçütü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2010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Kullanıcı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Sayısı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94.802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Veri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abanlar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ı 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arama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25.969.946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Veri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banları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İndirilen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akale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18.432.422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TÜBİTAK EKUAL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raştırmacı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ayısı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8.760.000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lusal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eri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abanları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(5)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Kayıt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Sayısı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119.271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569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Ulusal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Tabanları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“İ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ndekslenen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”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ayın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86.823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Ulusal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Tabanları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am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etin”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Makale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55.429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Ulusal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Belge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Sağlama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–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Sağlanan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Yayın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50.428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40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Bibliyometrik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Çalışma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Raporlar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21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205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UBYT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eşvik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erilen 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aşvuru”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22.197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294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UBYT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Teşvik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Verilen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raştırmacı”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13.421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205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UBYT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eşvik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erilen 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ayın”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13.139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6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Düzenlenen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Konferans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Çalıştay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Sayısı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6084888" y="2205038"/>
            <a:ext cx="2590800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0479" name="Group 79"/>
          <p:cNvGraphicFramePr>
            <a:graphicFrameLocks noGrp="1"/>
          </p:cNvGraphicFramePr>
          <p:nvPr>
            <p:ph sz="half" idx="1"/>
          </p:nvPr>
        </p:nvGraphicFramePr>
        <p:xfrm>
          <a:off x="107950" y="2708745"/>
          <a:ext cx="4392613" cy="3384551"/>
        </p:xfrm>
        <a:graphic>
          <a:graphicData uri="http://schemas.openxmlformats.org/drawingml/2006/table">
            <a:tbl>
              <a:tblPr/>
              <a:tblGrid>
                <a:gridCol w="2663825"/>
                <a:gridCol w="1728788"/>
              </a:tblGrid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Akademik Dergi Sayısı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TÜBİTAK Projeleri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10.592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(%95 TM)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Ulusal Makale Sayısı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114.974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Tam Metin Makale Sayısı (PDF)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 Bin +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0476" name="Object 7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876550"/>
          <a:ext cx="4038600" cy="1971675"/>
        </p:xfrm>
        <a:graphic>
          <a:graphicData uri="http://schemas.openxmlformats.org/presentationml/2006/ole">
            <p:oleObj spid="_x0000_s1026" name="Chart" r:id="rId4" imgW="4895850" imgH="2390775" progId="Excel.Sheet.8">
              <p:embed/>
            </p:oleObj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CABİM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– 2011  FAALİYETLERİMİZ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1052736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 smtClean="0">
                <a:solidFill>
                  <a:srgbClr val="0000FF"/>
                </a:solidFill>
              </a:rPr>
              <a:t>UVT’de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indekslenen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Türkçe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dergiler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akademik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yükseltme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kriterlerine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dahil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edildi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en-US" sz="2000" dirty="0" err="1" smtClean="0">
                <a:solidFill>
                  <a:srgbClr val="0000FF"/>
                </a:solidFill>
              </a:rPr>
              <a:t>Hukuk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Beşeri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Bil</a:t>
            </a:r>
            <a:r>
              <a:rPr lang="en-US" sz="2000" dirty="0" smtClean="0">
                <a:solidFill>
                  <a:srgbClr val="0000FF"/>
                </a:solidFill>
              </a:rPr>
              <a:t>. UVT </a:t>
            </a:r>
            <a:r>
              <a:rPr lang="en-US" sz="2000" dirty="0" err="1" smtClean="0">
                <a:solidFill>
                  <a:srgbClr val="0000FF"/>
                </a:solidFill>
              </a:rPr>
              <a:t>kapsamına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alındı</a:t>
            </a:r>
            <a:r>
              <a:rPr lang="en-US" sz="2000" dirty="0" smtClean="0">
                <a:solidFill>
                  <a:srgbClr val="0000FF"/>
                </a:solidFill>
              </a:rPr>
              <a:t>…</a:t>
            </a:r>
          </a:p>
          <a:p>
            <a:pPr algn="ctr">
              <a:spcBef>
                <a:spcPts val="0"/>
              </a:spcBef>
            </a:pPr>
            <a:r>
              <a:rPr lang="en-US" sz="2000" dirty="0" err="1" smtClean="0">
                <a:solidFill>
                  <a:srgbClr val="0000FF"/>
                </a:solidFill>
              </a:rPr>
              <a:t>WoS’da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indekslenen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yayın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sayısı</a:t>
            </a:r>
            <a:r>
              <a:rPr lang="en-US" sz="2000" dirty="0" smtClean="0">
                <a:solidFill>
                  <a:srgbClr val="0000FF"/>
                </a:solidFill>
              </a:rPr>
              <a:t> 76’ya </a:t>
            </a:r>
            <a:r>
              <a:rPr lang="en-US" sz="2000" dirty="0" err="1" smtClean="0">
                <a:solidFill>
                  <a:srgbClr val="0000FF"/>
                </a:solidFill>
              </a:rPr>
              <a:t>yükseldi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-36513" y="0"/>
            <a:ext cx="576263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25289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533400" y="909464"/>
            <a:ext cx="8382000" cy="3239616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sz="2400" b="1" i="1" dirty="0" smtClean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endParaRPr lang="en-US" sz="2400" b="1" i="1" dirty="0" smtClean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TAKA</a:t>
            </a:r>
            <a:r>
              <a:rPr lang="en-US" sz="2400" b="1" i="1" dirty="0" smtClean="0">
                <a:latin typeface="Calibri" pitchFamily="34" charset="0"/>
              </a:rPr>
              <a:t> (</a:t>
            </a:r>
            <a:r>
              <a:rPr lang="en-US" sz="2400" b="1" i="1" dirty="0" err="1" smtClean="0">
                <a:latin typeface="Calibri" pitchFamily="34" charset="0"/>
              </a:rPr>
              <a:t>Türkiye</a:t>
            </a:r>
            <a:r>
              <a:rPr lang="en-US" sz="2400" b="1" i="1" dirty="0" smtClean="0">
                <a:latin typeface="Calibri" pitchFamily="34" charset="0"/>
              </a:rPr>
              <a:t> Akademik </a:t>
            </a:r>
            <a:r>
              <a:rPr lang="en-US" sz="2400" b="1" i="1" dirty="0" err="1" smtClean="0">
                <a:latin typeface="Calibri" pitchFamily="34" charset="0"/>
              </a:rPr>
              <a:t>Atıf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</a:rPr>
              <a:t>Sistemi</a:t>
            </a:r>
            <a:r>
              <a:rPr lang="en-US" sz="2400" b="1" i="1" dirty="0" smtClean="0">
                <a:latin typeface="Calibri" pitchFamily="34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CELSUS </a:t>
            </a:r>
            <a:r>
              <a:rPr lang="en-US" sz="2400" b="1" i="1" dirty="0" smtClean="0">
                <a:latin typeface="Calibri" pitchFamily="34" charset="0"/>
              </a:rPr>
              <a:t> (</a:t>
            </a:r>
            <a:r>
              <a:rPr lang="en-US" sz="2400" b="1" i="1" dirty="0" err="1" smtClean="0">
                <a:latin typeface="Calibri" pitchFamily="34" charset="0"/>
              </a:rPr>
              <a:t>Ulusal</a:t>
            </a:r>
            <a:r>
              <a:rPr lang="en-US" sz="2400" b="1" i="1" dirty="0" smtClean="0">
                <a:latin typeface="Calibri" pitchFamily="34" charset="0"/>
              </a:rPr>
              <a:t> Bilimsel </a:t>
            </a:r>
            <a:r>
              <a:rPr lang="en-US" sz="2400" b="1" i="1" dirty="0" err="1" smtClean="0">
                <a:latin typeface="Calibri" pitchFamily="34" charset="0"/>
              </a:rPr>
              <a:t>Etkinlikler</a:t>
            </a:r>
            <a:r>
              <a:rPr lang="en-US" sz="2400" b="1" i="1" dirty="0" smtClean="0">
                <a:latin typeface="Calibri" pitchFamily="34" charset="0"/>
              </a:rPr>
              <a:t> &amp; </a:t>
            </a:r>
            <a:r>
              <a:rPr lang="en-US" sz="2400" b="1" i="1" dirty="0" err="1" smtClean="0">
                <a:latin typeface="Calibri" pitchFamily="34" charset="0"/>
              </a:rPr>
              <a:t>Bildiriler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</a:rPr>
              <a:t>Veri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</a:rPr>
              <a:t>Tabanı</a:t>
            </a:r>
            <a:r>
              <a:rPr lang="en-US" sz="2400" b="1" i="1" dirty="0" smtClean="0">
                <a:latin typeface="Calibri" pitchFamily="34" charset="0"/>
              </a:rPr>
              <a:t> )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400" b="1" i="1" dirty="0" err="1" smtClean="0">
                <a:latin typeface="Calibri" pitchFamily="34" charset="0"/>
              </a:rPr>
              <a:t>Ulusal</a:t>
            </a:r>
            <a:r>
              <a:rPr lang="en-US" sz="2400" b="1" i="1" dirty="0" smtClean="0">
                <a:latin typeface="Calibri" pitchFamily="34" charset="0"/>
              </a:rPr>
              <a:t> Akademik Dergi </a:t>
            </a:r>
            <a:r>
              <a:rPr lang="en-US" sz="2400" b="1" i="1" dirty="0" err="1" smtClean="0">
                <a:latin typeface="Calibri" pitchFamily="34" charset="0"/>
              </a:rPr>
              <a:t>Portalı</a:t>
            </a:r>
            <a:r>
              <a:rPr lang="en-US" sz="2400" b="1" i="1" dirty="0" smtClean="0">
                <a:latin typeface="Calibri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400" b="1" i="1" dirty="0" smtClean="0">
              <a:latin typeface="Calibri" pitchFamily="34" charset="0"/>
            </a:endParaRPr>
          </a:p>
        </p:txBody>
      </p:sp>
      <p:pic>
        <p:nvPicPr>
          <p:cNvPr id="22535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0625"/>
            <a:ext cx="539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elif\Desktop\Afis ve Logo Calismalari\celsu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70712"/>
            <a:ext cx="2590800" cy="1524000"/>
          </a:xfrm>
          <a:prstGeom prst="rect">
            <a:avLst/>
          </a:prstGeom>
          <a:noFill/>
        </p:spPr>
      </p:pic>
      <p:pic>
        <p:nvPicPr>
          <p:cNvPr id="16" name="Picture 5" descr="C:\Users\elif\Desktop\Afis ve Logo Calismalari\taka_log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70712"/>
            <a:ext cx="2530706" cy="1447800"/>
          </a:xfrm>
          <a:prstGeom prst="rect">
            <a:avLst/>
          </a:prstGeom>
          <a:noFill/>
        </p:spPr>
      </p:pic>
      <p:pic>
        <p:nvPicPr>
          <p:cNvPr id="104450" name="Picture 2" descr="C:\Users\elif\Desktop\Afis ve Logo Calismalari\akademik_dergi_porta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12976"/>
            <a:ext cx="2286000" cy="1715688"/>
          </a:xfrm>
          <a:prstGeom prst="rect">
            <a:avLst/>
          </a:prstGeom>
          <a:noFill/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39552" y="0"/>
            <a:ext cx="8604448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CABİM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– 2011 FAALİYETLERİMİZ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tr-TR" b="0"/>
          </a:p>
        </p:txBody>
      </p:sp>
      <p:pic>
        <p:nvPicPr>
          <p:cNvPr id="7183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63"/>
            <a:ext cx="755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55650" y="0"/>
            <a:ext cx="8388350" cy="908720"/>
          </a:xfrm>
          <a:prstGeom prst="rect">
            <a:avLst/>
          </a:prstGeom>
          <a:solidFill>
            <a:srgbClr val="F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ULAKBİM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Cahit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– 2011  FAALİYETLERİMİZ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196752"/>
            <a:ext cx="79208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tr-TR" sz="2000" dirty="0" smtClean="0"/>
              <a:t>DPT Bilgi Toplumu Stratejisi (2006-2010) ve Ek Eylem Planının </a:t>
            </a:r>
            <a:r>
              <a:rPr lang="en-US" sz="2000" dirty="0" smtClean="0"/>
              <a:t> </a:t>
            </a:r>
            <a:r>
              <a:rPr lang="tr-TR" sz="2000" dirty="0" smtClean="0"/>
              <a:t>38. M</a:t>
            </a:r>
            <a:r>
              <a:rPr lang="en-US" sz="2000" dirty="0" smtClean="0"/>
              <a:t>d. </a:t>
            </a:r>
            <a:r>
              <a:rPr lang="tr-TR" sz="2000" i="1" u="sng" dirty="0" smtClean="0"/>
              <a:t>Entegre </a:t>
            </a:r>
            <a:r>
              <a:rPr lang="en-US" sz="2000" i="1" u="sng" dirty="0" smtClean="0"/>
              <a:t>E- </a:t>
            </a:r>
            <a:r>
              <a:rPr lang="tr-TR" sz="2000" i="1" u="sng" dirty="0" smtClean="0"/>
              <a:t>Kütüphane Sistemi</a:t>
            </a:r>
            <a:r>
              <a:rPr lang="en-US" sz="2000" i="1" u="sng" dirty="0" smtClean="0"/>
              <a:t> </a:t>
            </a:r>
            <a:r>
              <a:rPr lang="tr-TR" sz="2000" i="1" u="sng" dirty="0" smtClean="0"/>
              <a:t>(EE-KS)</a:t>
            </a:r>
            <a:r>
              <a:rPr lang="tr-TR" sz="2000" dirty="0" smtClean="0"/>
              <a:t> </a:t>
            </a:r>
            <a:r>
              <a:rPr lang="en-US" sz="2000" dirty="0" err="1" smtClean="0"/>
              <a:t>geliştirilmesi</a:t>
            </a:r>
            <a:r>
              <a:rPr lang="en-US" sz="2000" dirty="0" smtClean="0"/>
              <a:t> </a:t>
            </a:r>
            <a:r>
              <a:rPr lang="en-US" sz="2000" dirty="0" err="1" smtClean="0"/>
              <a:t>kapsamında</a:t>
            </a:r>
            <a:r>
              <a:rPr lang="en-US" sz="2000" dirty="0" smtClean="0"/>
              <a:t> ULAKBİM </a:t>
            </a:r>
            <a:r>
              <a:rPr lang="en-US" sz="2000" dirty="0" err="1" smtClean="0"/>
              <a:t>ve</a:t>
            </a:r>
            <a:r>
              <a:rPr lang="en-US" sz="2000" dirty="0" smtClean="0"/>
              <a:t> TC </a:t>
            </a:r>
            <a:r>
              <a:rPr lang="en-US" sz="2000" dirty="0" err="1" smtClean="0"/>
              <a:t>Kültür</a:t>
            </a:r>
            <a:r>
              <a:rPr lang="en-US" sz="2000" dirty="0" smtClean="0"/>
              <a:t> </a:t>
            </a:r>
            <a:r>
              <a:rPr lang="en-US" sz="2000" dirty="0" err="1" smtClean="0"/>
              <a:t>Bak</a:t>
            </a:r>
            <a:r>
              <a:rPr lang="en-US" sz="2000" dirty="0" smtClean="0"/>
              <a:t>. </a:t>
            </a:r>
            <a:r>
              <a:rPr lang="en-US" sz="2000" dirty="0" err="1" smtClean="0"/>
              <a:t>Işbirliği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 TOKAT (</a:t>
            </a:r>
            <a:r>
              <a:rPr lang="en-US" sz="2000" dirty="0" err="1" smtClean="0">
                <a:solidFill>
                  <a:srgbClr val="C00000"/>
                </a:solidFill>
              </a:rPr>
              <a:t>Türkiye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Toplu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Kataloğu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 TÜBESS (</a:t>
            </a:r>
            <a:r>
              <a:rPr lang="en-US" sz="2000" dirty="0" err="1" smtClean="0">
                <a:solidFill>
                  <a:srgbClr val="C00000"/>
                </a:solidFill>
              </a:rPr>
              <a:t>Türkiye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Belge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Sağlama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Sistemi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dirty="0" smtClean="0"/>
              <a:t> TÜBESS </a:t>
            </a:r>
            <a:r>
              <a:rPr lang="en-US" sz="2000" dirty="0" err="1" smtClean="0"/>
              <a:t>Katılım</a:t>
            </a:r>
            <a:r>
              <a:rPr lang="en-US" sz="2000" dirty="0" smtClean="0"/>
              <a:t> </a:t>
            </a:r>
            <a:r>
              <a:rPr lang="en-US" sz="2000" dirty="0" err="1" smtClean="0"/>
              <a:t>Sözleşmesi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Eğitim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Çalıştaylar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/>
              <a:t>Web </a:t>
            </a:r>
            <a:r>
              <a:rPr lang="en-US" sz="2000" dirty="0" err="1" smtClean="0"/>
              <a:t>Adresi</a:t>
            </a:r>
            <a:r>
              <a:rPr lang="en-US" sz="2000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hlinkClick r:id="rId4"/>
              </a:rPr>
              <a:t>http://www.ulakbim.gov.tr/cabim/bs/tubess/</a:t>
            </a:r>
            <a:endParaRPr lang="en-US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/>
              <a:t>E-Posta: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hlinkClick r:id="rId5"/>
              </a:rPr>
              <a:t>tübess@ulakbim.gov.tr</a:t>
            </a:r>
            <a:endParaRPr lang="en-US" sz="2000" dirty="0" smtClean="0"/>
          </a:p>
          <a:p>
            <a:endParaRPr lang="en-US" sz="2200" dirty="0" smtClean="0"/>
          </a:p>
        </p:txBody>
      </p:sp>
      <p:pic>
        <p:nvPicPr>
          <p:cNvPr id="7" name="Picture 2" descr="KT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0"/>
            <a:ext cx="1835696" cy="9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"/>
            <a:ext cx="129614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1160</Words>
  <Application>Microsoft Office PowerPoint</Application>
  <PresentationFormat>On-screen Show (4:3)</PresentationFormat>
  <Paragraphs>373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Chart</vt:lpstr>
      <vt:lpstr>Cahit Arf Bilgi Merkezi  2010 Faaliyetlerimiz   &amp;  TÜBİTAK EKUAL Değerlendirme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TÜBİTAK EKUAL 2010-2011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 Teşekkürler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Zafer KANBUR</dc:creator>
  <cp:lastModifiedBy>elif</cp:lastModifiedBy>
  <cp:revision>463</cp:revision>
  <dcterms:created xsi:type="dcterms:W3CDTF">2009-03-04T08:12:44Z</dcterms:created>
  <dcterms:modified xsi:type="dcterms:W3CDTF">2011-05-31T07:25:40Z</dcterms:modified>
</cp:coreProperties>
</file>