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317" r:id="rId4"/>
    <p:sldId id="319" r:id="rId5"/>
    <p:sldId id="320" r:id="rId6"/>
    <p:sldId id="308" r:id="rId7"/>
    <p:sldId id="306" r:id="rId8"/>
    <p:sldId id="292" r:id="rId9"/>
    <p:sldId id="291" r:id="rId10"/>
    <p:sldId id="309" r:id="rId11"/>
    <p:sldId id="294" r:id="rId12"/>
    <p:sldId id="295" r:id="rId13"/>
    <p:sldId id="293" r:id="rId14"/>
    <p:sldId id="296" r:id="rId15"/>
    <p:sldId id="315" r:id="rId16"/>
    <p:sldId id="311" r:id="rId17"/>
    <p:sldId id="313" r:id="rId18"/>
    <p:sldId id="312" r:id="rId19"/>
    <p:sldId id="314" r:id="rId20"/>
    <p:sldId id="307" r:id="rId21"/>
    <p:sldId id="261" r:id="rId2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E61414"/>
    <a:srgbClr val="003776"/>
    <a:srgbClr val="F0F0F0"/>
    <a:srgbClr val="7F9BB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917" autoAdjust="0"/>
    <p:restoredTop sz="94660"/>
  </p:normalViewPr>
  <p:slideViewPr>
    <p:cSldViewPr>
      <p:cViewPr varScale="1">
        <p:scale>
          <a:sx n="74" d="100"/>
          <a:sy n="74" d="100"/>
        </p:scale>
        <p:origin x="-4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84C6C9-2892-4837-94C5-70A69A8C4333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3B1513-30C9-4D32-837E-3B964D6DEE38}">
      <dgm:prSet phldrT="[Text]" custT="1"/>
      <dgm:spPr/>
      <dgm:t>
        <a:bodyPr/>
        <a:lstStyle/>
        <a:p>
          <a:r>
            <a:rPr lang="en-US" sz="3600" dirty="0" smtClean="0">
              <a:solidFill>
                <a:schemeClr val="bg1"/>
              </a:solidFill>
            </a:rPr>
            <a:t>TDNet - ULAKARA</a:t>
          </a:r>
        </a:p>
        <a:p>
          <a:r>
            <a:rPr lang="tr-TR" sz="2400" dirty="0" smtClean="0">
              <a:solidFill>
                <a:schemeClr val="accent6">
                  <a:lumMod val="75000"/>
                </a:schemeClr>
              </a:solidFill>
            </a:rPr>
            <a:t>e-</a:t>
          </a:r>
          <a:r>
            <a:rPr lang="en-US" sz="2400" dirty="0" smtClean="0">
              <a:solidFill>
                <a:schemeClr val="accent6">
                  <a:lumMod val="75000"/>
                </a:schemeClr>
              </a:solidFill>
            </a:rPr>
            <a:t>D</a:t>
          </a:r>
          <a:r>
            <a:rPr lang="tr-TR" sz="2400" dirty="0" smtClean="0">
              <a:solidFill>
                <a:schemeClr val="accent6">
                  <a:lumMod val="75000"/>
                </a:schemeClr>
              </a:solidFill>
            </a:rPr>
            <a:t>ergiler </a:t>
          </a:r>
          <a:r>
            <a:rPr lang="en-US" sz="2400" dirty="0" smtClean="0">
              <a:solidFill>
                <a:schemeClr val="accent6">
                  <a:lumMod val="75000"/>
                </a:schemeClr>
              </a:solidFill>
            </a:rPr>
            <a:t>Portal </a:t>
          </a:r>
          <a:r>
            <a:rPr lang="en-US" sz="2400" dirty="0" err="1" smtClean="0">
              <a:solidFill>
                <a:schemeClr val="accent6">
                  <a:lumMod val="75000"/>
                </a:schemeClr>
              </a:solidFill>
            </a:rPr>
            <a:t>ve</a:t>
          </a:r>
          <a:r>
            <a:rPr lang="en-US" sz="2400" dirty="0" smtClean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tr-TR" sz="2400" dirty="0" smtClean="0">
              <a:solidFill>
                <a:schemeClr val="accent6">
                  <a:lumMod val="75000"/>
                </a:schemeClr>
              </a:solidFill>
            </a:rPr>
            <a:t>Federe Arama Çözümü</a:t>
          </a:r>
          <a:endParaRPr lang="en-US" sz="2400" dirty="0">
            <a:solidFill>
              <a:schemeClr val="accent6">
                <a:lumMod val="75000"/>
              </a:schemeClr>
            </a:solidFill>
          </a:endParaRPr>
        </a:p>
      </dgm:t>
    </dgm:pt>
    <dgm:pt modelId="{61F4D589-40A6-43D6-82AA-AC6A52BFBF78}" type="parTrans" cxnId="{C1EB5764-9C1D-4A8F-8BAD-54F5E62352F8}">
      <dgm:prSet/>
      <dgm:spPr/>
      <dgm:t>
        <a:bodyPr/>
        <a:lstStyle/>
        <a:p>
          <a:endParaRPr lang="en-US"/>
        </a:p>
      </dgm:t>
    </dgm:pt>
    <dgm:pt modelId="{61C8EE7F-4072-4EBE-BE6D-A198745A6C62}" type="sibTrans" cxnId="{C1EB5764-9C1D-4A8F-8BAD-54F5E62352F8}">
      <dgm:prSet/>
      <dgm:spPr/>
      <dgm:t>
        <a:bodyPr/>
        <a:lstStyle/>
        <a:p>
          <a:endParaRPr lang="en-US"/>
        </a:p>
      </dgm:t>
    </dgm:pt>
    <dgm:pt modelId="{DC0D8426-96F3-4C8A-B526-F6A882B3A5F6}">
      <dgm:prSet phldrT="[Text]"/>
      <dgm:spPr/>
      <dgm:t>
        <a:bodyPr/>
        <a:lstStyle/>
        <a:p>
          <a:r>
            <a:rPr lang="tr-TR" dirty="0" smtClean="0"/>
            <a:t>Federe</a:t>
          </a:r>
          <a:endParaRPr lang="en-US" dirty="0" smtClean="0"/>
        </a:p>
        <a:p>
          <a:r>
            <a:rPr lang="tr-TR" dirty="0" smtClean="0">
              <a:solidFill>
                <a:schemeClr val="accent6">
                  <a:lumMod val="75000"/>
                </a:schemeClr>
              </a:solidFill>
            </a:rPr>
            <a:t>İçerik</a:t>
          </a:r>
        </a:p>
      </dgm:t>
    </dgm:pt>
    <dgm:pt modelId="{C15F2B68-940B-4CE1-B18A-45A9F76CA5FC}" type="parTrans" cxnId="{98EFB6E3-F0A0-4CD8-A0B7-29F0EBC930BA}">
      <dgm:prSet/>
      <dgm:spPr/>
      <dgm:t>
        <a:bodyPr/>
        <a:lstStyle/>
        <a:p>
          <a:endParaRPr lang="en-US"/>
        </a:p>
      </dgm:t>
    </dgm:pt>
    <dgm:pt modelId="{21299644-E904-410E-A242-6A21FEC50644}" type="sibTrans" cxnId="{98EFB6E3-F0A0-4CD8-A0B7-29F0EBC930BA}">
      <dgm:prSet/>
      <dgm:spPr/>
      <dgm:t>
        <a:bodyPr/>
        <a:lstStyle/>
        <a:p>
          <a:endParaRPr lang="en-US"/>
        </a:p>
      </dgm:t>
    </dgm:pt>
    <dgm:pt modelId="{971A7A28-366E-4768-9FE5-2308792E30D8}">
      <dgm:prSet phldrT="[Text]" custT="1"/>
      <dgm:spPr/>
      <dgm:t>
        <a:bodyPr/>
        <a:lstStyle/>
        <a:p>
          <a:pPr algn="l"/>
          <a:r>
            <a:rPr lang="tr-TR" sz="1500" b="1" dirty="0" smtClean="0"/>
            <a:t>Yerel İçerik</a:t>
          </a:r>
          <a:endParaRPr lang="en-US" sz="1500" b="1" dirty="0" smtClean="0"/>
        </a:p>
        <a:p>
          <a:pPr algn="l"/>
          <a:r>
            <a:rPr lang="en-US" sz="1200" dirty="0" smtClean="0"/>
            <a:t>ILS</a:t>
          </a:r>
        </a:p>
        <a:p>
          <a:pPr algn="l"/>
          <a:r>
            <a:rPr lang="tr-TR" sz="1200" dirty="0" smtClean="0"/>
            <a:t>Yerel veritabanları</a:t>
          </a:r>
          <a:endParaRPr lang="en-US" sz="1200" dirty="0" smtClean="0"/>
        </a:p>
        <a:p>
          <a:pPr algn="l"/>
          <a:r>
            <a:rPr lang="tr-TR" sz="1200" dirty="0" smtClean="0"/>
            <a:t>Kütüphane sayfası </a:t>
          </a:r>
        </a:p>
      </dgm:t>
    </dgm:pt>
    <dgm:pt modelId="{813B9CD3-1BB5-431F-992D-62993EACC42D}" type="parTrans" cxnId="{60A5AD1D-55C8-4B7C-993D-453C3CC3DA98}">
      <dgm:prSet/>
      <dgm:spPr/>
      <dgm:t>
        <a:bodyPr/>
        <a:lstStyle/>
        <a:p>
          <a:endParaRPr lang="en-US"/>
        </a:p>
      </dgm:t>
    </dgm:pt>
    <dgm:pt modelId="{C96855A1-A55E-47C7-98D8-5710D7A0F120}" type="sibTrans" cxnId="{60A5AD1D-55C8-4B7C-993D-453C3CC3DA98}">
      <dgm:prSet/>
      <dgm:spPr/>
      <dgm:t>
        <a:bodyPr/>
        <a:lstStyle/>
        <a:p>
          <a:endParaRPr lang="en-US"/>
        </a:p>
      </dgm:t>
    </dgm:pt>
    <dgm:pt modelId="{83DC145D-9900-4979-B8CC-F1CBD581F96D}">
      <dgm:prSet phldrT="[Text]" custT="1"/>
      <dgm:spPr/>
      <dgm:t>
        <a:bodyPr/>
        <a:lstStyle/>
        <a:p>
          <a:pPr algn="l"/>
          <a:r>
            <a:rPr lang="tr-TR" sz="1500" b="1" dirty="0" smtClean="0"/>
            <a:t>Dış kaynaklı içerik</a:t>
          </a:r>
          <a:r>
            <a:rPr lang="en-US" sz="1500" b="1" dirty="0" smtClean="0"/>
            <a:t>:</a:t>
          </a:r>
        </a:p>
        <a:p>
          <a:pPr algn="l"/>
          <a:r>
            <a:rPr lang="tr-TR" sz="1200" dirty="0" smtClean="0"/>
            <a:t>Araştırma veritabanları</a:t>
          </a:r>
          <a:endParaRPr lang="en-US" sz="1200" dirty="0" smtClean="0"/>
        </a:p>
        <a:p>
          <a:pPr algn="l"/>
          <a:r>
            <a:rPr lang="tr-TR" sz="1200" dirty="0" smtClean="0"/>
            <a:t>Açık erişim</a:t>
          </a:r>
          <a:endParaRPr lang="en-US" sz="1200" dirty="0" smtClean="0"/>
        </a:p>
        <a:p>
          <a:pPr algn="l"/>
          <a:r>
            <a:rPr lang="tr-TR" sz="1200" dirty="0" smtClean="0"/>
            <a:t>Web</a:t>
          </a:r>
          <a:endParaRPr lang="en-US" sz="1200" dirty="0"/>
        </a:p>
      </dgm:t>
    </dgm:pt>
    <dgm:pt modelId="{329025AC-B162-4AD0-94E0-E879EA46ACDC}" type="parTrans" cxnId="{61D06B55-3DC4-40DA-B5D8-64D5136E68F4}">
      <dgm:prSet/>
      <dgm:spPr/>
      <dgm:t>
        <a:bodyPr/>
        <a:lstStyle/>
        <a:p>
          <a:endParaRPr lang="en-US"/>
        </a:p>
      </dgm:t>
    </dgm:pt>
    <dgm:pt modelId="{1747B660-1533-46FC-9DE8-519ECF6057ED}" type="sibTrans" cxnId="{61D06B55-3DC4-40DA-B5D8-64D5136E68F4}">
      <dgm:prSet/>
      <dgm:spPr/>
      <dgm:t>
        <a:bodyPr/>
        <a:lstStyle/>
        <a:p>
          <a:endParaRPr lang="en-US"/>
        </a:p>
      </dgm:t>
    </dgm:pt>
    <dgm:pt modelId="{415EBC2F-57F2-4EFB-87A2-DE0DE6D0ADEC}">
      <dgm:prSet phldrT="[Text]"/>
      <dgm:spPr/>
      <dgm:t>
        <a:bodyPr/>
        <a:lstStyle/>
        <a:p>
          <a:r>
            <a:rPr lang="tr-TR" dirty="0" smtClean="0"/>
            <a:t>Yönetim </a:t>
          </a:r>
          <a:endParaRPr lang="en-US" dirty="0" smtClean="0"/>
        </a:p>
        <a:p>
          <a:r>
            <a:rPr lang="tr-TR" dirty="0" smtClean="0">
              <a:solidFill>
                <a:schemeClr val="accent6">
                  <a:lumMod val="75000"/>
                </a:schemeClr>
              </a:solidFill>
            </a:rPr>
            <a:t>içerik</a:t>
          </a:r>
          <a:endParaRPr lang="en-US" dirty="0">
            <a:solidFill>
              <a:schemeClr val="accent6">
                <a:lumMod val="75000"/>
              </a:schemeClr>
            </a:solidFill>
          </a:endParaRPr>
        </a:p>
      </dgm:t>
    </dgm:pt>
    <dgm:pt modelId="{E24AE65F-3768-4B1D-AFF5-5C033A824CC4}" type="parTrans" cxnId="{547031D2-ECBB-4A3B-A5B1-D91AD35C4EEE}">
      <dgm:prSet/>
      <dgm:spPr/>
      <dgm:t>
        <a:bodyPr/>
        <a:lstStyle/>
        <a:p>
          <a:endParaRPr lang="en-US"/>
        </a:p>
      </dgm:t>
    </dgm:pt>
    <dgm:pt modelId="{FA94C3A8-613A-4E30-8DBC-E7A63DB88422}" type="sibTrans" cxnId="{547031D2-ECBB-4A3B-A5B1-D91AD35C4EEE}">
      <dgm:prSet/>
      <dgm:spPr/>
      <dgm:t>
        <a:bodyPr/>
        <a:lstStyle/>
        <a:p>
          <a:endParaRPr lang="en-US"/>
        </a:p>
      </dgm:t>
    </dgm:pt>
    <dgm:pt modelId="{85FEED7D-3694-4881-AED4-F57DA5250788}">
      <dgm:prSet phldrT="[Text]"/>
      <dgm:spPr/>
      <dgm:t>
        <a:bodyPr/>
        <a:lstStyle/>
        <a:p>
          <a:r>
            <a:rPr lang="tr-TR" dirty="0" smtClean="0"/>
            <a:t>Dergiler</a:t>
          </a:r>
          <a:endParaRPr lang="en-US" dirty="0" smtClean="0"/>
        </a:p>
        <a:p>
          <a:r>
            <a:rPr lang="en-US" dirty="0" smtClean="0"/>
            <a:t>E-</a:t>
          </a:r>
          <a:r>
            <a:rPr lang="tr-TR" dirty="0" smtClean="0"/>
            <a:t>kitaplar</a:t>
          </a:r>
          <a:endParaRPr lang="en-US" dirty="0" smtClean="0"/>
        </a:p>
        <a:p>
          <a:r>
            <a:rPr lang="tr-TR" dirty="0" smtClean="0"/>
            <a:t>Veritabanları </a:t>
          </a:r>
          <a:endParaRPr lang="en-US" dirty="0"/>
        </a:p>
      </dgm:t>
    </dgm:pt>
    <dgm:pt modelId="{BF9DE67A-2FD8-4147-AA25-376C62EDFBB3}" type="parTrans" cxnId="{6535379C-CA58-4E04-985B-95C38125E7F8}">
      <dgm:prSet/>
      <dgm:spPr/>
      <dgm:t>
        <a:bodyPr/>
        <a:lstStyle/>
        <a:p>
          <a:endParaRPr lang="en-US"/>
        </a:p>
      </dgm:t>
    </dgm:pt>
    <dgm:pt modelId="{9B7989AB-F198-4A4D-9534-6320AF5B2E40}" type="sibTrans" cxnId="{6535379C-CA58-4E04-985B-95C38125E7F8}">
      <dgm:prSet/>
      <dgm:spPr/>
      <dgm:t>
        <a:bodyPr/>
        <a:lstStyle/>
        <a:p>
          <a:endParaRPr lang="en-US"/>
        </a:p>
      </dgm:t>
    </dgm:pt>
    <dgm:pt modelId="{10E9BF05-CBD2-4A2D-BE3C-50F1132E19FB}" type="pres">
      <dgm:prSet presAssocID="{6184C6C9-2892-4837-94C5-70A69A8C433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15C4856-B371-44F5-8D50-1538161DE283}" type="pres">
      <dgm:prSet presAssocID="{D23B1513-30C9-4D32-837E-3B964D6DEE38}" presName="vertOne" presStyleCnt="0"/>
      <dgm:spPr/>
    </dgm:pt>
    <dgm:pt modelId="{ECF475A3-F39F-4640-9ABD-CCD1C34A7850}" type="pres">
      <dgm:prSet presAssocID="{D23B1513-30C9-4D32-837E-3B964D6DEE38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D0EDF50-9E6D-4777-BE20-471295298E00}" type="pres">
      <dgm:prSet presAssocID="{D23B1513-30C9-4D32-837E-3B964D6DEE38}" presName="parTransOne" presStyleCnt="0"/>
      <dgm:spPr/>
    </dgm:pt>
    <dgm:pt modelId="{6637E326-9EA1-4869-B1DF-CBAAD7F63EA4}" type="pres">
      <dgm:prSet presAssocID="{D23B1513-30C9-4D32-837E-3B964D6DEE38}" presName="horzOne" presStyleCnt="0"/>
      <dgm:spPr/>
    </dgm:pt>
    <dgm:pt modelId="{DC15CDEF-B497-48DD-A686-038407E03917}" type="pres">
      <dgm:prSet presAssocID="{DC0D8426-96F3-4C8A-B526-F6A882B3A5F6}" presName="vertTwo" presStyleCnt="0"/>
      <dgm:spPr/>
    </dgm:pt>
    <dgm:pt modelId="{96F016F3-303B-4F24-BC87-4F8902C3C531}" type="pres">
      <dgm:prSet presAssocID="{DC0D8426-96F3-4C8A-B526-F6A882B3A5F6}" presName="txTwo" presStyleLbl="node2" presStyleIdx="0" presStyleCnt="2" custScaleX="100074" custLinFactNeighborX="-37" custLinFactNeighborY="291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5476E12-5CDA-492B-8B2A-D6A616291C25}" type="pres">
      <dgm:prSet presAssocID="{DC0D8426-96F3-4C8A-B526-F6A882B3A5F6}" presName="parTransTwo" presStyleCnt="0"/>
      <dgm:spPr/>
    </dgm:pt>
    <dgm:pt modelId="{48134871-A460-4A71-964C-F95EB89B64BC}" type="pres">
      <dgm:prSet presAssocID="{DC0D8426-96F3-4C8A-B526-F6A882B3A5F6}" presName="horzTwo" presStyleCnt="0"/>
      <dgm:spPr/>
    </dgm:pt>
    <dgm:pt modelId="{B1BD209F-4E70-4960-8363-064EE88E9E89}" type="pres">
      <dgm:prSet presAssocID="{971A7A28-366E-4768-9FE5-2308792E30D8}" presName="vertThree" presStyleCnt="0"/>
      <dgm:spPr/>
    </dgm:pt>
    <dgm:pt modelId="{F2522528-8410-40A6-BCA5-67A21B47D6AF}" type="pres">
      <dgm:prSet presAssocID="{971A7A28-366E-4768-9FE5-2308792E30D8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5EFA5C6-3D6C-4360-9137-B64B885F311E}" type="pres">
      <dgm:prSet presAssocID="{971A7A28-366E-4768-9FE5-2308792E30D8}" presName="horzThree" presStyleCnt="0"/>
      <dgm:spPr/>
    </dgm:pt>
    <dgm:pt modelId="{76E82185-594E-4FD0-8F19-885812F8A5B1}" type="pres">
      <dgm:prSet presAssocID="{C96855A1-A55E-47C7-98D8-5710D7A0F120}" presName="sibSpaceThree" presStyleCnt="0"/>
      <dgm:spPr/>
    </dgm:pt>
    <dgm:pt modelId="{21A337E0-6E1A-438B-91AA-9E3118769B53}" type="pres">
      <dgm:prSet presAssocID="{83DC145D-9900-4979-B8CC-F1CBD581F96D}" presName="vertThree" presStyleCnt="0"/>
      <dgm:spPr/>
    </dgm:pt>
    <dgm:pt modelId="{571E0EE2-ACB1-4511-BA99-097D1FBC0555}" type="pres">
      <dgm:prSet presAssocID="{83DC145D-9900-4979-B8CC-F1CBD581F96D}" presName="txThree" presStyleLbl="node3" presStyleIdx="1" presStyleCnt="3" custScaleX="10779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CC00A02-8171-4986-BEB6-1C880352BC0E}" type="pres">
      <dgm:prSet presAssocID="{83DC145D-9900-4979-B8CC-F1CBD581F96D}" presName="horzThree" presStyleCnt="0"/>
      <dgm:spPr/>
    </dgm:pt>
    <dgm:pt modelId="{DD0F886D-3136-4787-B02A-EE568EEC9629}" type="pres">
      <dgm:prSet presAssocID="{21299644-E904-410E-A242-6A21FEC50644}" presName="sibSpaceTwo" presStyleCnt="0"/>
      <dgm:spPr/>
    </dgm:pt>
    <dgm:pt modelId="{0D828371-CBE9-4FAC-8DB7-34909A606EE6}" type="pres">
      <dgm:prSet presAssocID="{415EBC2F-57F2-4EFB-87A2-DE0DE6D0ADEC}" presName="vertTwo" presStyleCnt="0"/>
      <dgm:spPr/>
    </dgm:pt>
    <dgm:pt modelId="{BA819F8A-6BCF-4D59-811F-2D36FE7AFA92}" type="pres">
      <dgm:prSet presAssocID="{415EBC2F-57F2-4EFB-87A2-DE0DE6D0ADEC}" presName="txTwo" presStyleLbl="node2" presStyleIdx="1" presStyleCnt="2" custScaleX="99104" custLinFactNeighborX="1387" custLinFactNeighborY="291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B0C7128-BEBD-4F49-B3E3-76B2D25173C2}" type="pres">
      <dgm:prSet presAssocID="{415EBC2F-57F2-4EFB-87A2-DE0DE6D0ADEC}" presName="parTransTwo" presStyleCnt="0"/>
      <dgm:spPr/>
    </dgm:pt>
    <dgm:pt modelId="{95C13FBB-C52A-4C5A-BA1E-0B2A8AA5AD4C}" type="pres">
      <dgm:prSet presAssocID="{415EBC2F-57F2-4EFB-87A2-DE0DE6D0ADEC}" presName="horzTwo" presStyleCnt="0"/>
      <dgm:spPr/>
    </dgm:pt>
    <dgm:pt modelId="{7D63A69D-5769-421E-97FC-DC4C9C067C77}" type="pres">
      <dgm:prSet presAssocID="{85FEED7D-3694-4881-AED4-F57DA5250788}" presName="vertThree" presStyleCnt="0"/>
      <dgm:spPr/>
    </dgm:pt>
    <dgm:pt modelId="{D6414AD4-D2F9-4AB5-9564-9F283A707CD1}" type="pres">
      <dgm:prSet presAssocID="{85FEED7D-3694-4881-AED4-F57DA5250788}" presName="txThree" presStyleLbl="node3" presStyleIdx="2" presStyleCnt="3" custScaleX="217550" custLinFactNeighborX="41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8655034-09B0-4E3B-86A4-37FA3B464005}" type="pres">
      <dgm:prSet presAssocID="{85FEED7D-3694-4881-AED4-F57DA5250788}" presName="horzThree" presStyleCnt="0"/>
      <dgm:spPr/>
    </dgm:pt>
  </dgm:ptLst>
  <dgm:cxnLst>
    <dgm:cxn modelId="{547031D2-ECBB-4A3B-A5B1-D91AD35C4EEE}" srcId="{D23B1513-30C9-4D32-837E-3B964D6DEE38}" destId="{415EBC2F-57F2-4EFB-87A2-DE0DE6D0ADEC}" srcOrd="1" destOrd="0" parTransId="{E24AE65F-3768-4B1D-AFF5-5C033A824CC4}" sibTransId="{FA94C3A8-613A-4E30-8DBC-E7A63DB88422}"/>
    <dgm:cxn modelId="{C1EB5764-9C1D-4A8F-8BAD-54F5E62352F8}" srcId="{6184C6C9-2892-4837-94C5-70A69A8C4333}" destId="{D23B1513-30C9-4D32-837E-3B964D6DEE38}" srcOrd="0" destOrd="0" parTransId="{61F4D589-40A6-43D6-82AA-AC6A52BFBF78}" sibTransId="{61C8EE7F-4072-4EBE-BE6D-A198745A6C62}"/>
    <dgm:cxn modelId="{98EFB6E3-F0A0-4CD8-A0B7-29F0EBC930BA}" srcId="{D23B1513-30C9-4D32-837E-3B964D6DEE38}" destId="{DC0D8426-96F3-4C8A-B526-F6A882B3A5F6}" srcOrd="0" destOrd="0" parTransId="{C15F2B68-940B-4CE1-B18A-45A9F76CA5FC}" sibTransId="{21299644-E904-410E-A242-6A21FEC50644}"/>
    <dgm:cxn modelId="{7E47400B-1A44-40B5-A8D4-7F46BCBA40CB}" type="presOf" srcId="{83DC145D-9900-4979-B8CC-F1CBD581F96D}" destId="{571E0EE2-ACB1-4511-BA99-097D1FBC0555}" srcOrd="0" destOrd="0" presId="urn:microsoft.com/office/officeart/2005/8/layout/hierarchy4"/>
    <dgm:cxn modelId="{29E9429D-A8F6-47EF-A0C5-2CC9AABC59A0}" type="presOf" srcId="{85FEED7D-3694-4881-AED4-F57DA5250788}" destId="{D6414AD4-D2F9-4AB5-9564-9F283A707CD1}" srcOrd="0" destOrd="0" presId="urn:microsoft.com/office/officeart/2005/8/layout/hierarchy4"/>
    <dgm:cxn modelId="{AA75F5C4-AF6E-4C66-AB7B-16FAFFCEDDB6}" type="presOf" srcId="{DC0D8426-96F3-4C8A-B526-F6A882B3A5F6}" destId="{96F016F3-303B-4F24-BC87-4F8902C3C531}" srcOrd="0" destOrd="0" presId="urn:microsoft.com/office/officeart/2005/8/layout/hierarchy4"/>
    <dgm:cxn modelId="{8F1220ED-6DBF-4AB2-98CF-CE0D424D1DD7}" type="presOf" srcId="{971A7A28-366E-4768-9FE5-2308792E30D8}" destId="{F2522528-8410-40A6-BCA5-67A21B47D6AF}" srcOrd="0" destOrd="0" presId="urn:microsoft.com/office/officeart/2005/8/layout/hierarchy4"/>
    <dgm:cxn modelId="{61D06B55-3DC4-40DA-B5D8-64D5136E68F4}" srcId="{DC0D8426-96F3-4C8A-B526-F6A882B3A5F6}" destId="{83DC145D-9900-4979-B8CC-F1CBD581F96D}" srcOrd="1" destOrd="0" parTransId="{329025AC-B162-4AD0-94E0-E879EA46ACDC}" sibTransId="{1747B660-1533-46FC-9DE8-519ECF6057ED}"/>
    <dgm:cxn modelId="{6FB9C69D-EA2C-43DF-82C2-F2393C9898D4}" type="presOf" srcId="{415EBC2F-57F2-4EFB-87A2-DE0DE6D0ADEC}" destId="{BA819F8A-6BCF-4D59-811F-2D36FE7AFA92}" srcOrd="0" destOrd="0" presId="urn:microsoft.com/office/officeart/2005/8/layout/hierarchy4"/>
    <dgm:cxn modelId="{1C9A4F75-2D1A-4157-931A-BA0D55097AA8}" type="presOf" srcId="{6184C6C9-2892-4837-94C5-70A69A8C4333}" destId="{10E9BF05-CBD2-4A2D-BE3C-50F1132E19FB}" srcOrd="0" destOrd="0" presId="urn:microsoft.com/office/officeart/2005/8/layout/hierarchy4"/>
    <dgm:cxn modelId="{60A5AD1D-55C8-4B7C-993D-453C3CC3DA98}" srcId="{DC0D8426-96F3-4C8A-B526-F6A882B3A5F6}" destId="{971A7A28-366E-4768-9FE5-2308792E30D8}" srcOrd="0" destOrd="0" parTransId="{813B9CD3-1BB5-431F-992D-62993EACC42D}" sibTransId="{C96855A1-A55E-47C7-98D8-5710D7A0F120}"/>
    <dgm:cxn modelId="{6535379C-CA58-4E04-985B-95C38125E7F8}" srcId="{415EBC2F-57F2-4EFB-87A2-DE0DE6D0ADEC}" destId="{85FEED7D-3694-4881-AED4-F57DA5250788}" srcOrd="0" destOrd="0" parTransId="{BF9DE67A-2FD8-4147-AA25-376C62EDFBB3}" sibTransId="{9B7989AB-F198-4A4D-9534-6320AF5B2E40}"/>
    <dgm:cxn modelId="{A64AF61B-B785-453E-9404-04FF8C185640}" type="presOf" srcId="{D23B1513-30C9-4D32-837E-3B964D6DEE38}" destId="{ECF475A3-F39F-4640-9ABD-CCD1C34A7850}" srcOrd="0" destOrd="0" presId="urn:microsoft.com/office/officeart/2005/8/layout/hierarchy4"/>
    <dgm:cxn modelId="{E42541A2-E0A6-4C3F-A193-7DC382293651}" type="presParOf" srcId="{10E9BF05-CBD2-4A2D-BE3C-50F1132E19FB}" destId="{315C4856-B371-44F5-8D50-1538161DE283}" srcOrd="0" destOrd="0" presId="urn:microsoft.com/office/officeart/2005/8/layout/hierarchy4"/>
    <dgm:cxn modelId="{93F9A6CA-E18F-49AC-97E5-F740F64F5749}" type="presParOf" srcId="{315C4856-B371-44F5-8D50-1538161DE283}" destId="{ECF475A3-F39F-4640-9ABD-CCD1C34A7850}" srcOrd="0" destOrd="0" presId="urn:microsoft.com/office/officeart/2005/8/layout/hierarchy4"/>
    <dgm:cxn modelId="{B5674A5A-D685-411F-8046-94FEF81AA61D}" type="presParOf" srcId="{315C4856-B371-44F5-8D50-1538161DE283}" destId="{FD0EDF50-9E6D-4777-BE20-471295298E00}" srcOrd="1" destOrd="0" presId="urn:microsoft.com/office/officeart/2005/8/layout/hierarchy4"/>
    <dgm:cxn modelId="{EFE9D032-E89F-4B34-BED9-E79257943E74}" type="presParOf" srcId="{315C4856-B371-44F5-8D50-1538161DE283}" destId="{6637E326-9EA1-4869-B1DF-CBAAD7F63EA4}" srcOrd="2" destOrd="0" presId="urn:microsoft.com/office/officeart/2005/8/layout/hierarchy4"/>
    <dgm:cxn modelId="{154B91F7-D447-48F0-8FB4-FE786D3635F9}" type="presParOf" srcId="{6637E326-9EA1-4869-B1DF-CBAAD7F63EA4}" destId="{DC15CDEF-B497-48DD-A686-038407E03917}" srcOrd="0" destOrd="0" presId="urn:microsoft.com/office/officeart/2005/8/layout/hierarchy4"/>
    <dgm:cxn modelId="{3B9EC08C-FE4C-486A-A80C-15F71A483710}" type="presParOf" srcId="{DC15CDEF-B497-48DD-A686-038407E03917}" destId="{96F016F3-303B-4F24-BC87-4F8902C3C531}" srcOrd="0" destOrd="0" presId="urn:microsoft.com/office/officeart/2005/8/layout/hierarchy4"/>
    <dgm:cxn modelId="{028D7E5E-AD55-4467-B4EA-596AFDB4C5C2}" type="presParOf" srcId="{DC15CDEF-B497-48DD-A686-038407E03917}" destId="{35476E12-5CDA-492B-8B2A-D6A616291C25}" srcOrd="1" destOrd="0" presId="urn:microsoft.com/office/officeart/2005/8/layout/hierarchy4"/>
    <dgm:cxn modelId="{2C0E3610-6C0B-4BF6-A8FC-AC65BDFBB83E}" type="presParOf" srcId="{DC15CDEF-B497-48DD-A686-038407E03917}" destId="{48134871-A460-4A71-964C-F95EB89B64BC}" srcOrd="2" destOrd="0" presId="urn:microsoft.com/office/officeart/2005/8/layout/hierarchy4"/>
    <dgm:cxn modelId="{002CB040-6BD6-4865-A560-314CD2115F44}" type="presParOf" srcId="{48134871-A460-4A71-964C-F95EB89B64BC}" destId="{B1BD209F-4E70-4960-8363-064EE88E9E89}" srcOrd="0" destOrd="0" presId="urn:microsoft.com/office/officeart/2005/8/layout/hierarchy4"/>
    <dgm:cxn modelId="{6E8A3AA9-F115-431B-AB30-681FEDCB3109}" type="presParOf" srcId="{B1BD209F-4E70-4960-8363-064EE88E9E89}" destId="{F2522528-8410-40A6-BCA5-67A21B47D6AF}" srcOrd="0" destOrd="0" presId="urn:microsoft.com/office/officeart/2005/8/layout/hierarchy4"/>
    <dgm:cxn modelId="{D16E9D0B-2915-4615-9026-4629DCC3C741}" type="presParOf" srcId="{B1BD209F-4E70-4960-8363-064EE88E9E89}" destId="{95EFA5C6-3D6C-4360-9137-B64B885F311E}" srcOrd="1" destOrd="0" presId="urn:microsoft.com/office/officeart/2005/8/layout/hierarchy4"/>
    <dgm:cxn modelId="{191D2980-875D-426A-AA85-F2A869FE5B5F}" type="presParOf" srcId="{48134871-A460-4A71-964C-F95EB89B64BC}" destId="{76E82185-594E-4FD0-8F19-885812F8A5B1}" srcOrd="1" destOrd="0" presId="urn:microsoft.com/office/officeart/2005/8/layout/hierarchy4"/>
    <dgm:cxn modelId="{E5063CB4-D463-4EB9-8B70-FFC19A6701EC}" type="presParOf" srcId="{48134871-A460-4A71-964C-F95EB89B64BC}" destId="{21A337E0-6E1A-438B-91AA-9E3118769B53}" srcOrd="2" destOrd="0" presId="urn:microsoft.com/office/officeart/2005/8/layout/hierarchy4"/>
    <dgm:cxn modelId="{F026E8AB-633A-4B1C-A20C-45CB9521D66B}" type="presParOf" srcId="{21A337E0-6E1A-438B-91AA-9E3118769B53}" destId="{571E0EE2-ACB1-4511-BA99-097D1FBC0555}" srcOrd="0" destOrd="0" presId="urn:microsoft.com/office/officeart/2005/8/layout/hierarchy4"/>
    <dgm:cxn modelId="{8309CD5D-48D9-4461-806B-667B9CA11267}" type="presParOf" srcId="{21A337E0-6E1A-438B-91AA-9E3118769B53}" destId="{2CC00A02-8171-4986-BEB6-1C880352BC0E}" srcOrd="1" destOrd="0" presId="urn:microsoft.com/office/officeart/2005/8/layout/hierarchy4"/>
    <dgm:cxn modelId="{A556CDAB-D7F3-4D4C-83DB-6B5640D5BCE1}" type="presParOf" srcId="{6637E326-9EA1-4869-B1DF-CBAAD7F63EA4}" destId="{DD0F886D-3136-4787-B02A-EE568EEC9629}" srcOrd="1" destOrd="0" presId="urn:microsoft.com/office/officeart/2005/8/layout/hierarchy4"/>
    <dgm:cxn modelId="{56075FA2-FF4A-40A5-A6CD-D212DB750456}" type="presParOf" srcId="{6637E326-9EA1-4869-B1DF-CBAAD7F63EA4}" destId="{0D828371-CBE9-4FAC-8DB7-34909A606EE6}" srcOrd="2" destOrd="0" presId="urn:microsoft.com/office/officeart/2005/8/layout/hierarchy4"/>
    <dgm:cxn modelId="{F962CC4C-3E47-4627-AEB8-BA66FEDE8827}" type="presParOf" srcId="{0D828371-CBE9-4FAC-8DB7-34909A606EE6}" destId="{BA819F8A-6BCF-4D59-811F-2D36FE7AFA92}" srcOrd="0" destOrd="0" presId="urn:microsoft.com/office/officeart/2005/8/layout/hierarchy4"/>
    <dgm:cxn modelId="{55A89598-5D7F-4DD9-8BEF-7BE79C060AEC}" type="presParOf" srcId="{0D828371-CBE9-4FAC-8DB7-34909A606EE6}" destId="{AB0C7128-BEBD-4F49-B3E3-76B2D25173C2}" srcOrd="1" destOrd="0" presId="urn:microsoft.com/office/officeart/2005/8/layout/hierarchy4"/>
    <dgm:cxn modelId="{96D5F66F-D8BD-4519-AD5D-7DC5E2794EB0}" type="presParOf" srcId="{0D828371-CBE9-4FAC-8DB7-34909A606EE6}" destId="{95C13FBB-C52A-4C5A-BA1E-0B2A8AA5AD4C}" srcOrd="2" destOrd="0" presId="urn:microsoft.com/office/officeart/2005/8/layout/hierarchy4"/>
    <dgm:cxn modelId="{17B8003A-4CE3-488D-AEEC-3ED732C5610F}" type="presParOf" srcId="{95C13FBB-C52A-4C5A-BA1E-0B2A8AA5AD4C}" destId="{7D63A69D-5769-421E-97FC-DC4C9C067C77}" srcOrd="0" destOrd="0" presId="urn:microsoft.com/office/officeart/2005/8/layout/hierarchy4"/>
    <dgm:cxn modelId="{FECB98DF-1778-440C-84C8-70E7D4B265C9}" type="presParOf" srcId="{7D63A69D-5769-421E-97FC-DC4C9C067C77}" destId="{D6414AD4-D2F9-4AB5-9564-9F283A707CD1}" srcOrd="0" destOrd="0" presId="urn:microsoft.com/office/officeart/2005/8/layout/hierarchy4"/>
    <dgm:cxn modelId="{F59C394C-782F-45CA-9653-DE27549314B7}" type="presParOf" srcId="{7D63A69D-5769-421E-97FC-DC4C9C067C77}" destId="{18655034-09B0-4E3B-86A4-37FA3B464005}" srcOrd="1" destOrd="0" presId="urn:microsoft.com/office/officeart/2005/8/layout/hierarchy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4041152-4BC6-439E-8499-464CEE2ED6BD}" type="datetimeFigureOut">
              <a:rPr lang="en-US"/>
              <a:pPr>
                <a:defRPr/>
              </a:pPr>
              <a:t>5/21/2009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DB23AE1-0DB7-486E-9D66-B7E44F9CAA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B23AE1-0DB7-486E-9D66-B7E44F9CAAF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://www.ulakbim.gov.tr/cabim/ekual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2052" name="Picture 6" descr="http://www.mikrobilgi.com.tr/images/mikro-logo.gif"/>
          <p:cNvPicPr>
            <a:picLocks noChangeAspect="1" noChangeArrowheads="1"/>
          </p:cNvPicPr>
          <p:nvPr userDrawn="1"/>
        </p:nvPicPr>
        <p:blipFill>
          <a:blip r:embed="rId13"/>
          <a:srcRect t="16000" b="12000"/>
          <a:stretch>
            <a:fillRect/>
          </a:stretch>
        </p:blipFill>
        <p:spPr bwMode="auto">
          <a:xfrm>
            <a:off x="4205288" y="6235700"/>
            <a:ext cx="11430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53" name="Group 11"/>
          <p:cNvGrpSpPr>
            <a:grpSpLocks/>
          </p:cNvGrpSpPr>
          <p:nvPr userDrawn="1"/>
        </p:nvGrpSpPr>
        <p:grpSpPr bwMode="auto">
          <a:xfrm>
            <a:off x="5670550" y="6280150"/>
            <a:ext cx="3289300" cy="393700"/>
            <a:chOff x="304800" y="6201696"/>
            <a:chExt cx="3822700" cy="546100"/>
          </a:xfrm>
        </p:grpSpPr>
        <p:sp>
          <p:nvSpPr>
            <p:cNvPr id="11" name="Rounded Rectangle 10"/>
            <p:cNvSpPr/>
            <p:nvPr userDrawn="1"/>
          </p:nvSpPr>
          <p:spPr>
            <a:xfrm>
              <a:off x="304800" y="6201696"/>
              <a:ext cx="3822700" cy="546100"/>
            </a:xfrm>
            <a:prstGeom prst="roundRect">
              <a:avLst/>
            </a:prstGeom>
            <a:solidFill>
              <a:srgbClr val="E61414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40" name="Text Box 16"/>
            <p:cNvSpPr txBox="1">
              <a:spLocks noChangeArrowheads="1"/>
            </p:cNvSpPr>
            <p:nvPr/>
          </p:nvSpPr>
          <p:spPr bwMode="auto">
            <a:xfrm>
              <a:off x="1295529" y="6349232"/>
              <a:ext cx="2756329" cy="341312"/>
            </a:xfrm>
            <a:prstGeom prst="rect">
              <a:avLst/>
            </a:prstGeom>
            <a:solidFill>
              <a:srgbClr val="E61414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000" b="1" dirty="0">
                  <a:solidFill>
                    <a:schemeClr val="bg1"/>
                  </a:solidFill>
                  <a:latin typeface="Comic Sans MS" pitchFamily="66" charset="0"/>
                </a:rPr>
                <a:t>e-Resource Access &amp; Management</a:t>
              </a:r>
            </a:p>
          </p:txBody>
        </p:sp>
        <p:pic>
          <p:nvPicPr>
            <p:cNvPr id="1033" name="Picture 8"/>
            <p:cNvPicPr>
              <a:picLocks noChangeAspect="1" noChangeArrowheads="1"/>
            </p:cNvPicPr>
            <p:nvPr/>
          </p:nvPicPr>
          <p:blipFill>
            <a:blip r:embed="rId14"/>
            <a:srcRect r="72244"/>
            <a:stretch>
              <a:fillRect/>
            </a:stretch>
          </p:blipFill>
          <p:spPr bwMode="auto">
            <a:xfrm>
              <a:off x="425728" y="6328902"/>
              <a:ext cx="8255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pic>
        <p:nvPicPr>
          <p:cNvPr id="2054" name="Picture 2" descr="http://www10.tdnet.com/moh/images/My_Top_Pic_g_123.jpg">
            <a:hlinkClick r:id="rId15"/>
          </p:cNvPr>
          <p:cNvPicPr>
            <a:picLocks noChangeAspect="1" noChangeArrowheads="1"/>
          </p:cNvPicPr>
          <p:nvPr userDrawn="1"/>
        </p:nvPicPr>
        <p:blipFill>
          <a:blip r:embed="rId16"/>
          <a:srcRect l="9592" r="4520"/>
          <a:stretch>
            <a:fillRect/>
          </a:stretch>
        </p:blipFill>
        <p:spPr bwMode="auto">
          <a:xfrm>
            <a:off x="228600" y="6213475"/>
            <a:ext cx="35052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E61414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E61414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E61414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E61414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E61414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E61414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E61414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E61414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E61414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E6141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E61414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E61414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E61414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E6141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.jpeg"/><Relationship Id="rId4" Type="http://schemas.openxmlformats.org/officeDocument/2006/relationships/hyperlink" Target="http://www.ulakbim.gov.tr/cabim/ekual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abdulkadir.taskin@mikrobilgi.com.tr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ulakbim.gov.tr/cabim/vt/ulakara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lakbim.gov.tr/cabim/vt/ulakara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685800" y="1741488"/>
            <a:ext cx="7772400" cy="190817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400" b="1" dirty="0" smtClean="0"/>
              <a:t>TDNet </a:t>
            </a:r>
            <a:r>
              <a:rPr lang="tr-TR" sz="4400" b="1" dirty="0" smtClean="0"/>
              <a:t>-</a:t>
            </a:r>
            <a:r>
              <a:rPr lang="en-US" sz="4400" b="1" dirty="0" smtClean="0"/>
              <a:t> 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ULAKARA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tr-TR" sz="3200" dirty="0" smtClean="0"/>
              <a:t>e-</a:t>
            </a:r>
            <a:r>
              <a:rPr lang="en-US" sz="3200" dirty="0" smtClean="0"/>
              <a:t>D</a:t>
            </a:r>
            <a:r>
              <a:rPr lang="tr-TR" sz="3200" dirty="0" smtClean="0"/>
              <a:t>ergiler </a:t>
            </a:r>
            <a:r>
              <a:rPr lang="en-US" sz="3200" dirty="0" smtClean="0"/>
              <a:t>Portal </a:t>
            </a:r>
            <a:r>
              <a:rPr lang="en-US" sz="3200" dirty="0" err="1" smtClean="0"/>
              <a:t>ve</a:t>
            </a:r>
            <a:r>
              <a:rPr lang="en-US" sz="3200" dirty="0" smtClean="0"/>
              <a:t> </a:t>
            </a:r>
            <a:r>
              <a:rPr lang="tr-TR" sz="3200" dirty="0" smtClean="0"/>
              <a:t>Federe Arama Çözümü</a:t>
            </a:r>
            <a:endParaRPr lang="en-US" sz="4400" dirty="0" smtClean="0"/>
          </a:p>
        </p:txBody>
      </p:sp>
      <p:sp>
        <p:nvSpPr>
          <p:cNvPr id="2051" name="Text Box 14"/>
          <p:cNvSpPr txBox="1">
            <a:spLocks noChangeArrowheads="1"/>
          </p:cNvSpPr>
          <p:nvPr/>
        </p:nvSpPr>
        <p:spPr bwMode="auto">
          <a:xfrm>
            <a:off x="2667000" y="3352800"/>
            <a:ext cx="4038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dirty="0">
                <a:solidFill>
                  <a:srgbClr val="E61414"/>
                </a:solidFill>
                <a:latin typeface="+mn-lt"/>
              </a:rPr>
              <a:t>TÜBİTAK EKUAL </a:t>
            </a:r>
            <a:r>
              <a:rPr lang="tr-TR" sz="2400" dirty="0">
                <a:solidFill>
                  <a:srgbClr val="E61414"/>
                </a:solidFill>
                <a:latin typeface="+mn-lt"/>
              </a:rPr>
              <a:t>Yıllık</a:t>
            </a:r>
            <a:r>
              <a:rPr lang="en-US" sz="2400" dirty="0">
                <a:solidFill>
                  <a:srgbClr val="E61414"/>
                </a:solidFill>
                <a:latin typeface="+mn-lt"/>
              </a:rPr>
              <a:t> </a:t>
            </a:r>
            <a:r>
              <a:rPr lang="tr-TR" sz="2400" dirty="0">
                <a:solidFill>
                  <a:srgbClr val="E61414"/>
                </a:solidFill>
                <a:latin typeface="+mn-lt"/>
              </a:rPr>
              <a:t>Toplantısı</a:t>
            </a:r>
            <a:endParaRPr lang="en-US" sz="2400" dirty="0">
              <a:solidFill>
                <a:srgbClr val="E61414"/>
              </a:solidFill>
              <a:latin typeface="+mn-lt"/>
            </a:endParaRPr>
          </a:p>
          <a:p>
            <a:pPr algn="ctr">
              <a:spcBef>
                <a:spcPct val="50000"/>
              </a:spcBef>
              <a:defRPr/>
            </a:pPr>
            <a:r>
              <a:rPr lang="tr-TR" sz="2400" dirty="0">
                <a:solidFill>
                  <a:srgbClr val="E61414"/>
                </a:solidFill>
                <a:latin typeface="+mn-lt"/>
              </a:rPr>
              <a:t>Antalya </a:t>
            </a:r>
            <a:r>
              <a:rPr lang="en-US" sz="2400" dirty="0">
                <a:solidFill>
                  <a:srgbClr val="E61414"/>
                </a:solidFill>
                <a:latin typeface="+mn-lt"/>
              </a:rPr>
              <a:t>– May</a:t>
            </a:r>
            <a:r>
              <a:rPr lang="tr-TR" sz="2400" dirty="0">
                <a:solidFill>
                  <a:srgbClr val="E61414"/>
                </a:solidFill>
                <a:latin typeface="+mn-lt"/>
              </a:rPr>
              <a:t>ı</a:t>
            </a:r>
            <a:r>
              <a:rPr lang="en-US" sz="2400" dirty="0">
                <a:solidFill>
                  <a:srgbClr val="E61414"/>
                </a:solidFill>
                <a:latin typeface="+mn-lt"/>
              </a:rPr>
              <a:t>s </a:t>
            </a:r>
            <a:r>
              <a:rPr lang="en-US" sz="2400" dirty="0" smtClean="0">
                <a:solidFill>
                  <a:srgbClr val="E61414"/>
                </a:solidFill>
                <a:latin typeface="+mn-lt"/>
              </a:rPr>
              <a:t>2009</a:t>
            </a:r>
            <a:endParaRPr lang="en-US" sz="2400" dirty="0">
              <a:solidFill>
                <a:srgbClr val="E61414"/>
              </a:solidFill>
              <a:latin typeface="+mn-lt"/>
            </a:endParaRPr>
          </a:p>
        </p:txBody>
      </p:sp>
      <p:grpSp>
        <p:nvGrpSpPr>
          <p:cNvPr id="3076" name="Group 14"/>
          <p:cNvGrpSpPr>
            <a:grpSpLocks/>
          </p:cNvGrpSpPr>
          <p:nvPr/>
        </p:nvGrpSpPr>
        <p:grpSpPr bwMode="auto">
          <a:xfrm>
            <a:off x="228600" y="228600"/>
            <a:ext cx="8686800" cy="914400"/>
            <a:chOff x="0" y="0"/>
            <a:chExt cx="9144000" cy="1143000"/>
          </a:xfrm>
        </p:grpSpPr>
        <p:sp>
          <p:nvSpPr>
            <p:cNvPr id="11" name="Rounded Rectangle 10"/>
            <p:cNvSpPr/>
            <p:nvPr/>
          </p:nvSpPr>
          <p:spPr>
            <a:xfrm>
              <a:off x="0" y="0"/>
              <a:ext cx="9144000" cy="1143000"/>
            </a:xfrm>
            <a:prstGeom prst="roundRect">
              <a:avLst/>
            </a:prstGeom>
            <a:solidFill>
              <a:srgbClr val="E61414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003776"/>
                </a:solidFill>
              </a:endParaRPr>
            </a:p>
          </p:txBody>
        </p:sp>
        <p:sp>
          <p:nvSpPr>
            <p:cNvPr id="3084" name="Text Box 18"/>
            <p:cNvSpPr txBox="1">
              <a:spLocks noChangeArrowheads="1"/>
            </p:cNvSpPr>
            <p:nvPr/>
          </p:nvSpPr>
          <p:spPr bwMode="auto">
            <a:xfrm>
              <a:off x="2103319" y="283275"/>
              <a:ext cx="6888281" cy="654025"/>
            </a:xfrm>
            <a:prstGeom prst="rect">
              <a:avLst/>
            </a:prstGeom>
            <a:solidFill>
              <a:srgbClr val="E61414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chemeClr val="bg1"/>
                  </a:solidFill>
                  <a:latin typeface="Comic Sans MS" pitchFamily="66" charset="0"/>
                </a:rPr>
                <a:t>e-Resource Access &amp; Management</a:t>
              </a:r>
            </a:p>
          </p:txBody>
        </p:sp>
        <p:pic>
          <p:nvPicPr>
            <p:cNvPr id="2058" name="Picture 8"/>
            <p:cNvPicPr>
              <a:picLocks noChangeAspect="1" noChangeArrowheads="1"/>
            </p:cNvPicPr>
            <p:nvPr/>
          </p:nvPicPr>
          <p:blipFill>
            <a:blip r:embed="rId3"/>
            <a:srcRect r="72244"/>
            <a:stretch>
              <a:fillRect/>
            </a:stretch>
          </p:blipFill>
          <p:spPr bwMode="auto">
            <a:xfrm>
              <a:off x="256600" y="193965"/>
              <a:ext cx="1798544" cy="773339"/>
            </a:xfrm>
            <a:prstGeom prst="rect">
              <a:avLst/>
            </a:prstGeom>
            <a:solidFill>
              <a:srgbClr val="E61414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sp>
        <p:nvSpPr>
          <p:cNvPr id="2055" name="TextBox 11"/>
          <p:cNvSpPr txBox="1">
            <a:spLocks noChangeArrowheads="1"/>
          </p:cNvSpPr>
          <p:nvPr/>
        </p:nvSpPr>
        <p:spPr bwMode="auto">
          <a:xfrm>
            <a:off x="152400" y="4495800"/>
            <a:ext cx="4343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2400" dirty="0">
                <a:solidFill>
                  <a:srgbClr val="E61414"/>
                </a:solidFill>
                <a:latin typeface="Calibri" pitchFamily="34" charset="0"/>
              </a:rPr>
              <a:t>Abdulkadir TAŞKIN</a:t>
            </a:r>
          </a:p>
          <a:p>
            <a:r>
              <a:rPr lang="tr-TR" sz="2400" dirty="0">
                <a:solidFill>
                  <a:srgbClr val="E61414"/>
                </a:solidFill>
                <a:latin typeface="Calibri" pitchFamily="34" charset="0"/>
              </a:rPr>
              <a:t>Akademik Satış Temsilcisi</a:t>
            </a:r>
          </a:p>
          <a:p>
            <a:r>
              <a:rPr lang="tr-TR" sz="2400" dirty="0">
                <a:solidFill>
                  <a:srgbClr val="E61414"/>
                </a:solidFill>
                <a:latin typeface="Calibri" pitchFamily="34" charset="0"/>
              </a:rPr>
              <a:t>Mikro Bilgi Kayıt ve Dağıtım A.Ş.</a:t>
            </a:r>
            <a:endParaRPr lang="en-US" sz="2400" dirty="0">
              <a:solidFill>
                <a:srgbClr val="E61414"/>
              </a:solidFill>
              <a:latin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079" name="Picture 4" descr="http://www10.tdnet.com/moh/images/My_Top_Pic_g_123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5948363"/>
            <a:ext cx="7543800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6" descr="http://www.mikrobilgi.com.tr/images/mikro-logo.gif"/>
          <p:cNvPicPr>
            <a:picLocks noChangeAspect="1" noChangeArrowheads="1"/>
          </p:cNvPicPr>
          <p:nvPr/>
        </p:nvPicPr>
        <p:blipFill>
          <a:blip r:embed="rId6"/>
          <a:srcRect t="16000" b="12000"/>
          <a:stretch>
            <a:fillRect/>
          </a:stretch>
        </p:blipFill>
        <p:spPr bwMode="auto">
          <a:xfrm>
            <a:off x="381000" y="1219200"/>
            <a:ext cx="18526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5486400" y="4495800"/>
            <a:ext cx="3505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E61414"/>
                </a:solidFill>
                <a:latin typeface="Calibri" pitchFamily="34" charset="0"/>
              </a:rPr>
              <a:t>Moshe Efron</a:t>
            </a:r>
            <a:endParaRPr lang="tr-TR" sz="2400" dirty="0">
              <a:solidFill>
                <a:srgbClr val="E61414"/>
              </a:solidFill>
              <a:latin typeface="Calibri" pitchFamily="34" charset="0"/>
            </a:endParaRPr>
          </a:p>
          <a:p>
            <a:r>
              <a:rPr lang="en-US" sz="2400" dirty="0" smtClean="0">
                <a:solidFill>
                  <a:srgbClr val="E61414"/>
                </a:solidFill>
                <a:latin typeface="Calibri" pitchFamily="34" charset="0"/>
              </a:rPr>
              <a:t>V.P. Product Development</a:t>
            </a:r>
            <a:endParaRPr lang="tr-TR" sz="2400" dirty="0">
              <a:solidFill>
                <a:srgbClr val="E61414"/>
              </a:solidFill>
              <a:latin typeface="Calibri" pitchFamily="34" charset="0"/>
            </a:endParaRPr>
          </a:p>
          <a:p>
            <a:r>
              <a:rPr lang="en-US" sz="2400" dirty="0" smtClean="0">
                <a:solidFill>
                  <a:srgbClr val="E61414"/>
                </a:solidFill>
                <a:latin typeface="Calibri" pitchFamily="34" charset="0"/>
              </a:rPr>
              <a:t>TDNet</a:t>
            </a:r>
            <a:endParaRPr lang="en-US" sz="2400" dirty="0">
              <a:solidFill>
                <a:srgbClr val="E61414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990600"/>
            <a:ext cx="8915400" cy="426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3" name="Rounded Rectangle 2"/>
          <p:cNvSpPr/>
          <p:nvPr/>
        </p:nvSpPr>
        <p:spPr>
          <a:xfrm flipV="1">
            <a:off x="3251200" y="3505200"/>
            <a:ext cx="228600" cy="304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5" name="1 Başlık"/>
          <p:cNvSpPr txBox="1">
            <a:spLocks/>
          </p:cNvSpPr>
          <p:nvPr/>
        </p:nvSpPr>
        <p:spPr>
          <a:xfrm>
            <a:off x="457200" y="274638"/>
            <a:ext cx="8229600" cy="1020762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tr-TR" sz="4000" dirty="0">
                <a:solidFill>
                  <a:srgbClr val="E61414"/>
                </a:solidFill>
                <a:latin typeface="+mj-lt"/>
                <a:ea typeface="+mj-ea"/>
                <a:cs typeface="+mj-cs"/>
              </a:rPr>
              <a:t>Alfabetik Dergi Listesi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738" y="914400"/>
            <a:ext cx="9009062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4" name="Rounded Rectangle 3"/>
          <p:cNvSpPr/>
          <p:nvPr/>
        </p:nvSpPr>
        <p:spPr>
          <a:xfrm>
            <a:off x="173038" y="4838700"/>
            <a:ext cx="2362200" cy="228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88900" y="4343400"/>
            <a:ext cx="8809038" cy="762000"/>
          </a:xfrm>
          <a:prstGeom prst="roundRect">
            <a:avLst>
              <a:gd name="adj" fmla="val 940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990600"/>
            <a:ext cx="3632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7" name="Rectangular Callout 6"/>
          <p:cNvSpPr/>
          <p:nvPr/>
        </p:nvSpPr>
        <p:spPr bwMode="auto">
          <a:xfrm>
            <a:off x="4859338" y="914400"/>
            <a:ext cx="3657600" cy="3352800"/>
          </a:xfrm>
          <a:prstGeom prst="wedgeRectCallout">
            <a:avLst>
              <a:gd name="adj1" fmla="val -139101"/>
              <a:gd name="adj2" fmla="val 69603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1 Başlık"/>
          <p:cNvSpPr txBox="1">
            <a:spLocks/>
          </p:cNvSpPr>
          <p:nvPr/>
        </p:nvSpPr>
        <p:spPr>
          <a:xfrm>
            <a:off x="381000" y="152400"/>
            <a:ext cx="8229600" cy="1020763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tr-TR" sz="4000" dirty="0">
                <a:solidFill>
                  <a:srgbClr val="E61414"/>
                </a:solidFill>
                <a:latin typeface="+mj-lt"/>
                <a:ea typeface="+mj-ea"/>
                <a:cs typeface="+mj-cs"/>
              </a:rPr>
              <a:t>Dergi listesinden erişim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8" grpId="1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9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" y="1295400"/>
            <a:ext cx="8562975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971800" y="1676400"/>
            <a:ext cx="1219200" cy="2667000"/>
            <a:chOff x="2971800" y="2286000"/>
            <a:chExt cx="1219200" cy="2514600"/>
          </a:xfrm>
        </p:grpSpPr>
        <p:sp>
          <p:nvSpPr>
            <p:cNvPr id="12" name="Rounded Rectangle 11"/>
            <p:cNvSpPr/>
            <p:nvPr/>
          </p:nvSpPr>
          <p:spPr>
            <a:xfrm>
              <a:off x="2971800" y="4496753"/>
              <a:ext cx="1219200" cy="303847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2971800" y="2286000"/>
              <a:ext cx="1219200" cy="303848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4" name="Elbow Connector 13"/>
            <p:cNvCxnSpPr>
              <a:stCxn id="13" idx="1"/>
              <a:endCxn id="12" idx="1"/>
            </p:cNvCxnSpPr>
            <p:nvPr/>
          </p:nvCxnSpPr>
          <p:spPr>
            <a:xfrm rot="10800000" flipV="1">
              <a:off x="2971800" y="2438672"/>
              <a:ext cx="1588" cy="2209256"/>
            </a:xfrm>
            <a:prstGeom prst="bentConnector3">
              <a:avLst>
                <a:gd name="adj1" fmla="val 14395466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5562600" y="1676400"/>
            <a:ext cx="1143000" cy="2667000"/>
            <a:chOff x="5592096" y="2286000"/>
            <a:chExt cx="914400" cy="2514600"/>
          </a:xfrm>
        </p:grpSpPr>
        <p:sp>
          <p:nvSpPr>
            <p:cNvPr id="16" name="Rounded Rectangle 15"/>
            <p:cNvSpPr/>
            <p:nvPr/>
          </p:nvSpPr>
          <p:spPr>
            <a:xfrm>
              <a:off x="5867686" y="4496753"/>
              <a:ext cx="457200" cy="303847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5592096" y="2286000"/>
              <a:ext cx="914400" cy="303848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8" name="Elbow Connector 17"/>
            <p:cNvCxnSpPr>
              <a:stCxn id="17" idx="1"/>
              <a:endCxn id="16" idx="1"/>
            </p:cNvCxnSpPr>
            <p:nvPr/>
          </p:nvCxnSpPr>
          <p:spPr>
            <a:xfrm rot="10800000" flipH="1" flipV="1">
              <a:off x="5592096" y="2438672"/>
              <a:ext cx="275590" cy="2209256"/>
            </a:xfrm>
            <a:prstGeom prst="bentConnector3">
              <a:avLst>
                <a:gd name="adj1" fmla="val -83035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7391400" y="1676400"/>
            <a:ext cx="1447800" cy="2743200"/>
            <a:chOff x="7086600" y="2286000"/>
            <a:chExt cx="1447800" cy="2514600"/>
          </a:xfrm>
        </p:grpSpPr>
        <p:sp>
          <p:nvSpPr>
            <p:cNvPr id="20" name="Rounded Rectangle 19"/>
            <p:cNvSpPr/>
            <p:nvPr/>
          </p:nvSpPr>
          <p:spPr>
            <a:xfrm>
              <a:off x="7086600" y="4496462"/>
              <a:ext cx="457200" cy="304138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7086600" y="2286000"/>
              <a:ext cx="1447800" cy="304139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2" name="Elbow Connector 21"/>
            <p:cNvCxnSpPr>
              <a:stCxn id="21" idx="1"/>
              <a:endCxn id="20" idx="1"/>
            </p:cNvCxnSpPr>
            <p:nvPr/>
          </p:nvCxnSpPr>
          <p:spPr>
            <a:xfrm rot="10800000" flipV="1">
              <a:off x="7086600" y="2438797"/>
              <a:ext cx="1588" cy="2209006"/>
            </a:xfrm>
            <a:prstGeom prst="bentConnector3">
              <a:avLst>
                <a:gd name="adj1" fmla="val 14395466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1 Başlık"/>
          <p:cNvSpPr txBox="1">
            <a:spLocks/>
          </p:cNvSpPr>
          <p:nvPr/>
        </p:nvSpPr>
        <p:spPr>
          <a:xfrm>
            <a:off x="457200" y="274638"/>
            <a:ext cx="8229600" cy="1020762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tr-TR" sz="4000" dirty="0">
                <a:solidFill>
                  <a:srgbClr val="E61414"/>
                </a:solidFill>
                <a:latin typeface="+mj-lt"/>
                <a:ea typeface="+mj-ea"/>
                <a:cs typeface="+mj-cs"/>
              </a:rPr>
              <a:t>Dergi listesini okuma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00200"/>
            <a:ext cx="8458200" cy="340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17" name="Rounded Rectangle 16"/>
          <p:cNvSpPr/>
          <p:nvPr/>
        </p:nvSpPr>
        <p:spPr>
          <a:xfrm>
            <a:off x="533400" y="2819400"/>
            <a:ext cx="1524000" cy="381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457200" y="274638"/>
            <a:ext cx="8229600" cy="1020762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tr-TR" sz="4000" dirty="0">
                <a:solidFill>
                  <a:srgbClr val="E61414"/>
                </a:solidFill>
                <a:latin typeface="+mj-lt"/>
                <a:ea typeface="+mj-ea"/>
                <a:cs typeface="+mj-cs"/>
              </a:rPr>
              <a:t>Dergi Sayıları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/>
          <a:srcRect b="16396"/>
          <a:stretch>
            <a:fillRect/>
          </a:stretch>
        </p:blipFill>
        <p:spPr bwMode="auto">
          <a:xfrm>
            <a:off x="152400" y="1295400"/>
            <a:ext cx="859155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5" name="Rounded Rectangle 4"/>
          <p:cNvSpPr/>
          <p:nvPr/>
        </p:nvSpPr>
        <p:spPr>
          <a:xfrm>
            <a:off x="1447800" y="3352800"/>
            <a:ext cx="457200" cy="304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1 Başlık"/>
          <p:cNvSpPr txBox="1">
            <a:spLocks/>
          </p:cNvSpPr>
          <p:nvPr/>
        </p:nvSpPr>
        <p:spPr>
          <a:xfrm>
            <a:off x="457200" y="274638"/>
            <a:ext cx="8229600" cy="1020762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tr-TR" sz="4000" dirty="0">
                <a:solidFill>
                  <a:srgbClr val="E61414"/>
                </a:solidFill>
                <a:latin typeface="+mj-lt"/>
                <a:ea typeface="+mj-ea"/>
                <a:cs typeface="+mj-cs"/>
              </a:rPr>
              <a:t>İçindekiler Sayfası</a:t>
            </a:r>
          </a:p>
        </p:txBody>
      </p:sp>
      <p:sp>
        <p:nvSpPr>
          <p:cNvPr id="7" name="Rounded Rectangle 4"/>
          <p:cNvSpPr/>
          <p:nvPr/>
        </p:nvSpPr>
        <p:spPr>
          <a:xfrm>
            <a:off x="1905000" y="2514600"/>
            <a:ext cx="6858000" cy="381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990600"/>
            <a:ext cx="5267325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3" name="1 Başlık"/>
          <p:cNvSpPr txBox="1">
            <a:spLocks/>
          </p:cNvSpPr>
          <p:nvPr/>
        </p:nvSpPr>
        <p:spPr>
          <a:xfrm>
            <a:off x="457200" y="274638"/>
            <a:ext cx="8229600" cy="1020762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tr-TR" sz="4000" dirty="0">
                <a:solidFill>
                  <a:srgbClr val="E61414"/>
                </a:solidFill>
                <a:latin typeface="+mj-lt"/>
                <a:ea typeface="+mj-ea"/>
                <a:cs typeface="+mj-cs"/>
              </a:rPr>
              <a:t>Bibliyografik kayıt aktarımı</a:t>
            </a: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962400"/>
            <a:ext cx="3895725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Konu Tarama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066800"/>
            <a:ext cx="8991600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447800"/>
            <a:ext cx="651510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6" name="5 Dikdörtgen Belirtme Çizgisi"/>
          <p:cNvSpPr/>
          <p:nvPr/>
        </p:nvSpPr>
        <p:spPr>
          <a:xfrm>
            <a:off x="4165600" y="406400"/>
            <a:ext cx="4419600" cy="3124200"/>
          </a:xfrm>
          <a:prstGeom prst="wedgeRectCallout">
            <a:avLst>
              <a:gd name="adj1" fmla="val -63957"/>
              <a:gd name="adj2" fmla="val 112805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3" y="431800"/>
            <a:ext cx="4351337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7" name="6 Yuvarlatılmış Dikdörtgen"/>
          <p:cNvSpPr/>
          <p:nvPr/>
        </p:nvSpPr>
        <p:spPr>
          <a:xfrm>
            <a:off x="609600" y="5410200"/>
            <a:ext cx="4724400" cy="609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Gelişmiş Arama</a:t>
            </a: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143000"/>
            <a:ext cx="6229350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Kişisel Profil</a:t>
            </a:r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3400" y="1143000"/>
            <a:ext cx="4886325" cy="3457575"/>
          </a:xfrm>
          <a:ln w="38100">
            <a:solidFill>
              <a:schemeClr val="tx1"/>
            </a:solidFill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125" y="2038350"/>
            <a:ext cx="7905750" cy="27813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6" name="5 Yuvarlatılmış Dikdörtgen"/>
          <p:cNvSpPr/>
          <p:nvPr/>
        </p:nvSpPr>
        <p:spPr>
          <a:xfrm>
            <a:off x="5791200" y="1905000"/>
            <a:ext cx="2895600" cy="457200"/>
          </a:xfrm>
          <a:prstGeom prst="roundRect">
            <a:avLst>
              <a:gd name="adj" fmla="val 27935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9625" y="2819400"/>
            <a:ext cx="6770688" cy="2501900"/>
          </a:xfrm>
          <a:prstGeom prst="rect">
            <a:avLst/>
          </a:prstGeom>
          <a:noFill/>
          <a:ln w="38100" algn="in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7 Dikdörtgen"/>
          <p:cNvSpPr/>
          <p:nvPr/>
        </p:nvSpPr>
        <p:spPr>
          <a:xfrm>
            <a:off x="4419600" y="2057400"/>
            <a:ext cx="11430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38600" y="762000"/>
            <a:ext cx="11525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Kütüphaneciye Sor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752600"/>
            <a:ext cx="5876925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TDNet – </a:t>
            </a:r>
            <a:r>
              <a:rPr lang="tr-TR" dirty="0" smtClean="0"/>
              <a:t>Hakkımızda </a:t>
            </a:r>
            <a:r>
              <a:rPr lang="en-US" sz="1200" dirty="0" smtClean="0">
                <a:solidFill>
                  <a:schemeClr val="tx1"/>
                </a:solidFill>
              </a:rPr>
              <a:t>About Us</a:t>
            </a:r>
            <a:endParaRPr lang="en-US" dirty="0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4953000"/>
          </a:xfrm>
        </p:spPr>
        <p:txBody>
          <a:bodyPr/>
          <a:lstStyle/>
          <a:p>
            <a:pPr eaLnBrk="1" hangingPunct="1"/>
            <a:r>
              <a:rPr lang="tr-TR" sz="2400" dirty="0" smtClean="0"/>
              <a:t>e-Kaynak Erişimine odaklanma &amp; Yönetim çözümleri </a:t>
            </a:r>
            <a:r>
              <a:rPr lang="en-US" sz="1400" dirty="0" smtClean="0">
                <a:solidFill>
                  <a:schemeClr val="tx1"/>
                </a:solidFill>
              </a:rPr>
              <a:t>Focus on e-RAMS</a:t>
            </a:r>
            <a:endParaRPr lang="en-US" sz="2000" dirty="0" smtClean="0"/>
          </a:p>
          <a:p>
            <a:pPr eaLnBrk="1" hangingPunct="1"/>
            <a:r>
              <a:rPr lang="tr-TR" sz="2400" dirty="0" smtClean="0"/>
              <a:t>Arama ve bağlantılamada uzman çözümler </a:t>
            </a:r>
            <a:r>
              <a:rPr lang="en-US" sz="1400" dirty="0" smtClean="0">
                <a:solidFill>
                  <a:schemeClr val="tx1"/>
                </a:solidFill>
              </a:rPr>
              <a:t>Expertise in Search &amp; Linking solutions</a:t>
            </a:r>
          </a:p>
          <a:p>
            <a:pPr lvl="1"/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  <a:t>TD</a:t>
            </a:r>
            <a:r>
              <a:rPr lang="en-US" sz="1800" dirty="0" smtClean="0">
                <a:solidFill>
                  <a:srgbClr val="FF0000"/>
                </a:solidFill>
                <a:latin typeface="Comic Sans MS" pitchFamily="66" charset="0"/>
              </a:rPr>
              <a:t>One</a:t>
            </a:r>
            <a:r>
              <a:rPr lang="en-US" sz="1800" dirty="0" smtClean="0"/>
              <a:t> – </a:t>
            </a:r>
            <a:r>
              <a:rPr lang="tr-TR" sz="1800" dirty="0" smtClean="0"/>
              <a:t>e-kaynak bulma ve sağlama platformu </a:t>
            </a:r>
            <a:endParaRPr lang="en-US" sz="1800" dirty="0" smtClean="0"/>
          </a:p>
          <a:p>
            <a:pPr lvl="1" eaLnBrk="1" hangingPunct="1"/>
            <a:r>
              <a:rPr lang="en-US" sz="1800" dirty="0" smtClean="0"/>
              <a:t>TDNet Searcher - </a:t>
            </a:r>
            <a:r>
              <a:rPr lang="tr-TR" sz="1800" dirty="0" smtClean="0"/>
              <a:t>Federe arama </a:t>
            </a:r>
            <a:r>
              <a:rPr lang="en-US" sz="1200" dirty="0" smtClean="0">
                <a:solidFill>
                  <a:schemeClr val="tx1"/>
                </a:solidFill>
              </a:rPr>
              <a:t>Federated search</a:t>
            </a:r>
            <a:r>
              <a:rPr lang="tr-TR" sz="1800" dirty="0" smtClean="0"/>
              <a:t> </a:t>
            </a:r>
            <a:endParaRPr lang="tr-TR" sz="1800" dirty="0" smtClean="0"/>
          </a:p>
          <a:p>
            <a:pPr lvl="1" eaLnBrk="1" hangingPunct="1"/>
            <a:r>
              <a:rPr lang="tr-TR" sz="1800" dirty="0" err="1" smtClean="0"/>
              <a:t>TDnet</a:t>
            </a:r>
            <a:r>
              <a:rPr lang="tr-TR" sz="1800" dirty="0" smtClean="0"/>
              <a:t> Elektronik koleksiyon yönetimi </a:t>
            </a:r>
            <a:r>
              <a:rPr lang="tr-TR" sz="1800" dirty="0" smtClean="0"/>
              <a:t> </a:t>
            </a:r>
            <a:endParaRPr lang="en-US" sz="1800" dirty="0" smtClean="0"/>
          </a:p>
          <a:p>
            <a:pPr lvl="2"/>
            <a:r>
              <a:rPr lang="en-US" sz="1400" dirty="0" smtClean="0"/>
              <a:t>Journal Manager / e-Book Manager / Database Manager</a:t>
            </a:r>
          </a:p>
          <a:p>
            <a:pPr lvl="1" eaLnBrk="1" hangingPunct="1"/>
            <a:r>
              <a:rPr lang="en-US" sz="1800" dirty="0" smtClean="0"/>
              <a:t>TDNet TOUResolver</a:t>
            </a:r>
            <a:r>
              <a:rPr lang="tr-TR" sz="1800" dirty="0" smtClean="0"/>
              <a:t>OpenURL Çözümleyici </a:t>
            </a:r>
            <a:r>
              <a:rPr lang="en-US" sz="1200" dirty="0" smtClean="0">
                <a:solidFill>
                  <a:schemeClr val="tx1"/>
                </a:solidFill>
              </a:rPr>
              <a:t>OpenURL Resolver</a:t>
            </a:r>
          </a:p>
          <a:p>
            <a:pPr lvl="1" eaLnBrk="1" hangingPunct="1"/>
            <a:r>
              <a:rPr lang="en-US" sz="1800" dirty="0" smtClean="0"/>
              <a:t>TDNet </a:t>
            </a:r>
            <a:r>
              <a:rPr lang="tr-TR" sz="1800" dirty="0" smtClean="0"/>
              <a:t>Bilgi tabanı &amp; koleksiyon yönetimi </a:t>
            </a:r>
            <a:r>
              <a:rPr lang="en-US" sz="1200" dirty="0" smtClean="0">
                <a:solidFill>
                  <a:schemeClr val="tx1"/>
                </a:solidFill>
              </a:rPr>
              <a:t>Knowledgebase &amp; holdings management</a:t>
            </a:r>
          </a:p>
          <a:p>
            <a:pPr lvl="1" eaLnBrk="1" hangingPunct="1"/>
            <a:r>
              <a:rPr lang="en-US" sz="1800" dirty="0" smtClean="0"/>
              <a:t>TDNet </a:t>
            </a:r>
            <a:r>
              <a:rPr lang="tr-TR" sz="1800" dirty="0" smtClean="0"/>
              <a:t>Kimlik denetleme – uzak erişim </a:t>
            </a:r>
            <a:r>
              <a:rPr lang="en-US" sz="1200" dirty="0" smtClean="0">
                <a:solidFill>
                  <a:schemeClr val="tx1"/>
                </a:solidFill>
              </a:rPr>
              <a:t>Authentication – remote access</a:t>
            </a:r>
          </a:p>
          <a:p>
            <a:pPr eaLnBrk="1" hangingPunct="1"/>
            <a:r>
              <a:rPr lang="tr-TR" sz="2400" dirty="0" smtClean="0"/>
              <a:t>Dünya çapında binlerce müşteri – örnekler </a:t>
            </a:r>
            <a:r>
              <a:rPr lang="en-US" sz="1400" dirty="0" smtClean="0">
                <a:solidFill>
                  <a:schemeClr val="tx1"/>
                </a:solidFill>
              </a:rPr>
              <a:t>Thousands customers worldwide </a:t>
            </a:r>
          </a:p>
          <a:p>
            <a:pPr lvl="1" eaLnBrk="1" hangingPunct="1"/>
            <a:r>
              <a:rPr lang="tr-TR" sz="1800" dirty="0" smtClean="0"/>
              <a:t>ULAKBIM</a:t>
            </a:r>
            <a:r>
              <a:rPr lang="en-US" sz="1800" dirty="0" smtClean="0"/>
              <a:t>, Ministry of health – Turkey</a:t>
            </a:r>
            <a:endParaRPr lang="tr-TR" sz="1800" dirty="0" smtClean="0"/>
          </a:p>
          <a:p>
            <a:pPr lvl="1" eaLnBrk="1" hangingPunct="1"/>
            <a:r>
              <a:rPr lang="tr-TR" sz="1800" dirty="0" smtClean="0"/>
              <a:t>Yıldız Teknik Univ.</a:t>
            </a:r>
          </a:p>
          <a:p>
            <a:pPr lvl="1" eaLnBrk="1" hangingPunct="1"/>
            <a:r>
              <a:rPr lang="tr-TR" sz="1800" dirty="0" smtClean="0"/>
              <a:t>Kahramanmaraş Sutçü İmam Univ.</a:t>
            </a:r>
            <a:endParaRPr lang="en-US" sz="1800" dirty="0" smtClean="0"/>
          </a:p>
          <a:p>
            <a:pPr lvl="1" eaLnBrk="1" hangingPunct="1"/>
            <a:r>
              <a:rPr lang="en-US" sz="1800" dirty="0" err="1" smtClean="0"/>
              <a:t>Deff</a:t>
            </a:r>
            <a:r>
              <a:rPr lang="en-US" sz="1800" dirty="0" smtClean="0"/>
              <a:t> consortium – Denmark</a:t>
            </a:r>
          </a:p>
          <a:p>
            <a:pPr lvl="1" eaLnBrk="1" hangingPunct="1"/>
            <a:r>
              <a:rPr lang="en-US" sz="1800" dirty="0" smtClean="0"/>
              <a:t>BIBSYS consortium – Norway</a:t>
            </a:r>
            <a:endParaRPr lang="en-US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20763"/>
          </a:xfrm>
        </p:spPr>
        <p:txBody>
          <a:bodyPr/>
          <a:lstStyle/>
          <a:p>
            <a:r>
              <a:rPr lang="tr-TR" smtClean="0">
                <a:latin typeface="Arial" charset="0"/>
              </a:rPr>
              <a:t>Kısaca</a:t>
            </a:r>
            <a:r>
              <a:rPr lang="en-US" smtClean="0"/>
              <a:t> – TDNet </a:t>
            </a:r>
            <a:r>
              <a:rPr lang="tr-TR" smtClean="0">
                <a:latin typeface="Arial" charset="0"/>
              </a:rPr>
              <a:t>çözümü</a:t>
            </a:r>
            <a:r>
              <a:rPr lang="en-US" smtClean="0"/>
              <a:t> @ EKUAL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686800" cy="5334000"/>
          </a:xfrm>
        </p:spPr>
        <p:txBody>
          <a:bodyPr/>
          <a:lstStyle/>
          <a:p>
            <a:r>
              <a:rPr lang="tr-TR" sz="2800" smtClean="0">
                <a:latin typeface="Arial" charset="0"/>
              </a:rPr>
              <a:t>E. A. Hastaneleri</a:t>
            </a:r>
            <a:endParaRPr lang="en-US" sz="2800" smtClean="0"/>
          </a:p>
          <a:p>
            <a:pPr lvl="1"/>
            <a:r>
              <a:rPr lang="tr-TR" sz="2400" smtClean="0">
                <a:latin typeface="Arial" charset="0"/>
              </a:rPr>
              <a:t>Erişim</a:t>
            </a:r>
            <a:endParaRPr lang="en-US" sz="2400" smtClean="0">
              <a:latin typeface="Arial" charset="0"/>
            </a:endParaRPr>
          </a:p>
          <a:p>
            <a:pPr lvl="1"/>
            <a:r>
              <a:rPr lang="tr-TR" sz="2400" smtClean="0">
                <a:latin typeface="Arial" charset="0"/>
              </a:rPr>
              <a:t>Arama </a:t>
            </a:r>
            <a:endParaRPr lang="en-US" sz="2400" smtClean="0">
              <a:latin typeface="Arial" charset="0"/>
            </a:endParaRPr>
          </a:p>
          <a:p>
            <a:pPr lvl="1"/>
            <a:r>
              <a:rPr lang="tr-TR" sz="2400" smtClean="0">
                <a:latin typeface="Arial" charset="0"/>
              </a:rPr>
              <a:t>Uyarılar </a:t>
            </a:r>
            <a:endParaRPr lang="en-US" sz="2400" smtClean="0">
              <a:latin typeface="Arial" charset="0"/>
            </a:endParaRPr>
          </a:p>
          <a:p>
            <a:r>
              <a:rPr lang="tr-TR" sz="2800" smtClean="0">
                <a:latin typeface="Arial" charset="0"/>
              </a:rPr>
              <a:t>E. A. Hastaneleri</a:t>
            </a:r>
            <a:r>
              <a:rPr lang="en-US" sz="2800" smtClean="0"/>
              <a:t> </a:t>
            </a:r>
            <a:r>
              <a:rPr lang="tr-TR" sz="2800" smtClean="0">
                <a:latin typeface="Arial" charset="0"/>
              </a:rPr>
              <a:t>bilgi kaynaklarını arama</a:t>
            </a:r>
            <a:r>
              <a:rPr lang="en-US" sz="2800" smtClean="0"/>
              <a:t>:</a:t>
            </a:r>
          </a:p>
          <a:p>
            <a:pPr lvl="1"/>
            <a:r>
              <a:rPr lang="tr-TR" sz="2400" smtClean="0">
                <a:latin typeface="Arial" charset="0"/>
              </a:rPr>
              <a:t>Veritabanlarını tarama</a:t>
            </a:r>
            <a:r>
              <a:rPr lang="en-US" sz="2400" smtClean="0"/>
              <a:t> </a:t>
            </a:r>
          </a:p>
          <a:p>
            <a:pPr lvl="1"/>
            <a:r>
              <a:rPr lang="tr-TR" sz="2400" smtClean="0">
                <a:latin typeface="Arial" charset="0"/>
              </a:rPr>
              <a:t>Kanıta dayalı tıp</a:t>
            </a:r>
            <a:endParaRPr lang="en-US" sz="2400" smtClean="0">
              <a:latin typeface="Arial" charset="0"/>
            </a:endParaRPr>
          </a:p>
          <a:p>
            <a:pPr lvl="1"/>
            <a:r>
              <a:rPr lang="tr-TR" sz="2400" smtClean="0">
                <a:latin typeface="Arial" charset="0"/>
              </a:rPr>
              <a:t>E-dergi koleksiyonu</a:t>
            </a:r>
            <a:endParaRPr lang="en-US" sz="2400" smtClean="0">
              <a:latin typeface="Arial" charset="0"/>
            </a:endParaRPr>
          </a:p>
          <a:p>
            <a:pPr lvl="1"/>
            <a:r>
              <a:rPr lang="tr-TR" sz="2400" smtClean="0">
                <a:latin typeface="Arial" charset="0"/>
              </a:rPr>
              <a:t>Türkçe veritabanları</a:t>
            </a:r>
            <a:endParaRPr lang="en-US" sz="2400" smtClean="0">
              <a:latin typeface="Arial" charset="0"/>
            </a:endParaRPr>
          </a:p>
          <a:p>
            <a:r>
              <a:rPr lang="tr-TR" sz="2800" smtClean="0">
                <a:latin typeface="Arial" charset="0"/>
              </a:rPr>
              <a:t>Tıbbi aramayı destekleyici</a:t>
            </a:r>
            <a:r>
              <a:rPr lang="en-US" sz="2800" smtClean="0"/>
              <a:t>: </a:t>
            </a:r>
          </a:p>
          <a:p>
            <a:pPr lvl="1"/>
            <a:r>
              <a:rPr lang="tr-TR" sz="2400" smtClean="0">
                <a:latin typeface="Arial" charset="0"/>
              </a:rPr>
              <a:t>Hızlı</a:t>
            </a:r>
            <a:r>
              <a:rPr lang="en-US" sz="2400" smtClean="0"/>
              <a:t>, </a:t>
            </a:r>
            <a:r>
              <a:rPr lang="tr-TR" sz="2400" smtClean="0">
                <a:latin typeface="Arial" charset="0"/>
              </a:rPr>
              <a:t>kolay</a:t>
            </a:r>
            <a:r>
              <a:rPr lang="en-US" sz="2400" smtClean="0"/>
              <a:t>, </a:t>
            </a:r>
            <a:r>
              <a:rPr lang="tr-TR" sz="2400" smtClean="0">
                <a:latin typeface="Arial" charset="0"/>
              </a:rPr>
              <a:t>tam erişim</a:t>
            </a:r>
            <a:r>
              <a:rPr lang="en-US" sz="2400" smtClean="0"/>
              <a:t> </a:t>
            </a:r>
            <a:r>
              <a:rPr lang="tr-TR" sz="2400" smtClean="0">
                <a:latin typeface="Arial" charset="0"/>
              </a:rPr>
              <a:t>ve</a:t>
            </a:r>
            <a:r>
              <a:rPr lang="en-US" sz="2400" smtClean="0"/>
              <a:t> </a:t>
            </a:r>
            <a:r>
              <a:rPr lang="tr-TR" sz="2400" smtClean="0">
                <a:latin typeface="Arial" charset="0"/>
              </a:rPr>
              <a:t>tıbbi kaynaklarda arama</a:t>
            </a: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grain.org/briefings_files/shake-hands-bsp-f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609600"/>
            <a:ext cx="32004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Box 5"/>
          <p:cNvSpPr txBox="1">
            <a:spLocks noChangeArrowheads="1"/>
          </p:cNvSpPr>
          <p:nvPr/>
        </p:nvSpPr>
        <p:spPr bwMode="auto">
          <a:xfrm>
            <a:off x="1600200" y="3657600"/>
            <a:ext cx="5943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6000" dirty="0">
                <a:solidFill>
                  <a:srgbClr val="E61414"/>
                </a:solidFill>
                <a:latin typeface="+mj-lt"/>
              </a:rPr>
              <a:t>Teşekkür</a:t>
            </a:r>
            <a:r>
              <a:rPr lang="en-US" sz="6000" dirty="0">
                <a:solidFill>
                  <a:srgbClr val="E61414"/>
                </a:solidFill>
                <a:latin typeface="+mj-lt"/>
              </a:rPr>
              <a:t> </a:t>
            </a:r>
            <a:r>
              <a:rPr lang="en-US" sz="6000" dirty="0" err="1">
                <a:solidFill>
                  <a:srgbClr val="E61414"/>
                </a:solidFill>
                <a:latin typeface="+mj-lt"/>
              </a:rPr>
              <a:t>Ederim</a:t>
            </a:r>
            <a:endParaRPr lang="en-US" sz="6000" dirty="0">
              <a:solidFill>
                <a:srgbClr val="E61414"/>
              </a:solidFill>
              <a:latin typeface="+mj-lt"/>
            </a:endParaRPr>
          </a:p>
        </p:txBody>
      </p:sp>
      <p:sp>
        <p:nvSpPr>
          <p:cNvPr id="22532" name="Subtitle 2"/>
          <p:cNvSpPr>
            <a:spLocks/>
          </p:cNvSpPr>
          <p:nvPr/>
        </p:nvSpPr>
        <p:spPr bwMode="auto">
          <a:xfrm>
            <a:off x="228600" y="4876800"/>
            <a:ext cx="3810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000" dirty="0">
                <a:solidFill>
                  <a:srgbClr val="E61414"/>
                </a:solidFill>
                <a:latin typeface="Calibri" pitchFamily="34" charset="0"/>
              </a:rPr>
              <a:t>Moshe Efron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000" dirty="0" smtClean="0">
                <a:solidFill>
                  <a:srgbClr val="E61414"/>
                </a:solidFill>
                <a:latin typeface="Calibri" pitchFamily="34" charset="0"/>
              </a:rPr>
              <a:t>V.P. Product development, TDNet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000" dirty="0">
                <a:solidFill>
                  <a:srgbClr val="E61414"/>
                </a:solidFill>
                <a:latin typeface="Calibri" pitchFamily="34" charset="0"/>
              </a:rPr>
              <a:t>e</a:t>
            </a:r>
            <a:r>
              <a:rPr lang="en-US" sz="2000" dirty="0" smtClean="0">
                <a:solidFill>
                  <a:srgbClr val="E61414"/>
                </a:solidFill>
                <a:latin typeface="Calibri" pitchFamily="34" charset="0"/>
              </a:rPr>
              <a:t>-mail: moshe@tdnet.teldan.com</a:t>
            </a:r>
            <a:endParaRPr lang="en-US" sz="2000" dirty="0">
              <a:solidFill>
                <a:srgbClr val="E61414"/>
              </a:solidFill>
              <a:latin typeface="Calibri" pitchFamily="34" charset="0"/>
            </a:endParaRPr>
          </a:p>
        </p:txBody>
      </p:sp>
      <p:sp>
        <p:nvSpPr>
          <p:cNvPr id="6" name="Subtitle 2"/>
          <p:cNvSpPr>
            <a:spLocks/>
          </p:cNvSpPr>
          <p:nvPr/>
        </p:nvSpPr>
        <p:spPr bwMode="auto">
          <a:xfrm>
            <a:off x="4191000" y="4495800"/>
            <a:ext cx="4724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sz="2000" dirty="0" err="1">
                <a:solidFill>
                  <a:srgbClr val="E61414"/>
                </a:solidFill>
                <a:latin typeface="+mj-lt"/>
              </a:rPr>
              <a:t>ileti‏sim</a:t>
            </a:r>
            <a:r>
              <a:rPr lang="en-US" sz="2000" dirty="0">
                <a:solidFill>
                  <a:srgbClr val="E61414"/>
                </a:solidFill>
                <a:latin typeface="+mj-lt"/>
              </a:rPr>
              <a:t>: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sz="2000" dirty="0">
                <a:solidFill>
                  <a:srgbClr val="E61414"/>
                </a:solidFill>
                <a:latin typeface="+mj-lt"/>
              </a:rPr>
              <a:t>Abdulkadir TASKIN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sz="2000" dirty="0" err="1">
                <a:solidFill>
                  <a:srgbClr val="E61414"/>
                </a:solidFill>
                <a:latin typeface="+mj-lt"/>
              </a:rPr>
              <a:t>MikroBilgi</a:t>
            </a:r>
            <a:r>
              <a:rPr lang="en-US" sz="2000" dirty="0">
                <a:solidFill>
                  <a:srgbClr val="E61414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E61414"/>
                </a:solidFill>
                <a:latin typeface="+mj-lt"/>
              </a:rPr>
              <a:t>Kay‎it</a:t>
            </a:r>
            <a:r>
              <a:rPr lang="en-US" sz="2000" dirty="0">
                <a:solidFill>
                  <a:srgbClr val="E61414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E61414"/>
                </a:solidFill>
                <a:latin typeface="+mj-lt"/>
              </a:rPr>
              <a:t>ve</a:t>
            </a:r>
            <a:r>
              <a:rPr lang="en-US" sz="2000" dirty="0">
                <a:solidFill>
                  <a:srgbClr val="E61414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E61414"/>
                </a:solidFill>
                <a:latin typeface="+mj-lt"/>
              </a:rPr>
              <a:t>Dagi</a:t>
            </a:r>
            <a:r>
              <a:rPr lang="he-IL" sz="2000" dirty="0">
                <a:solidFill>
                  <a:srgbClr val="E61414"/>
                </a:solidFill>
                <a:latin typeface="+mj-lt"/>
              </a:rPr>
              <a:t>‎</a:t>
            </a:r>
            <a:r>
              <a:rPr lang="en-US" sz="2000" dirty="0" err="1">
                <a:solidFill>
                  <a:srgbClr val="E61414"/>
                </a:solidFill>
                <a:latin typeface="+mj-lt"/>
              </a:rPr>
              <a:t>ti‎m</a:t>
            </a:r>
            <a:r>
              <a:rPr lang="en-US" sz="2000" dirty="0">
                <a:solidFill>
                  <a:srgbClr val="E61414"/>
                </a:solidFill>
                <a:latin typeface="+mj-lt"/>
              </a:rPr>
              <a:t> A.S.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sz="2000" dirty="0">
                <a:solidFill>
                  <a:srgbClr val="E61414"/>
                </a:solidFill>
                <a:latin typeface="+mj-lt"/>
              </a:rPr>
              <a:t>e-mail: </a:t>
            </a:r>
            <a:r>
              <a:rPr lang="en-US" sz="2000" dirty="0">
                <a:solidFill>
                  <a:srgbClr val="E61414"/>
                </a:solidFill>
                <a:latin typeface="+mj-lt"/>
                <a:hlinkClick r:id="rId3"/>
              </a:rPr>
              <a:t>abdulkadir.taskin@mikrobilgi.com.tr</a:t>
            </a:r>
            <a:endParaRPr lang="en-US" sz="2000" dirty="0">
              <a:solidFill>
                <a:srgbClr val="E61414"/>
              </a:solidFill>
              <a:latin typeface="+mj-lt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endParaRPr lang="en-US" sz="2000" dirty="0">
              <a:solidFill>
                <a:srgbClr val="E61414"/>
              </a:solidFill>
              <a:latin typeface="+mj-lt"/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1447800" y="3200400"/>
            <a:ext cx="5943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6000" dirty="0">
                <a:solidFill>
                  <a:srgbClr val="E61414"/>
                </a:solidFill>
                <a:latin typeface="+mj-lt"/>
              </a:rPr>
              <a:t>Sorular</a:t>
            </a:r>
            <a:endParaRPr lang="en-US" sz="6000" dirty="0">
              <a:solidFill>
                <a:srgbClr val="E61414"/>
              </a:solidFill>
              <a:latin typeface="+mj-lt"/>
            </a:endParaRPr>
          </a:p>
        </p:txBody>
      </p:sp>
      <p:sp>
        <p:nvSpPr>
          <p:cNvPr id="20487" name="Rectangle 1"/>
          <p:cNvSpPr>
            <a:spLocks noChangeArrowheads="1"/>
          </p:cNvSpPr>
          <p:nvPr/>
        </p:nvSpPr>
        <p:spPr bwMode="auto">
          <a:xfrm>
            <a:off x="533400" y="152400"/>
            <a:ext cx="7620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hlinkClick r:id="rId4"/>
              </a:rPr>
              <a:t>http://www.ulakbim.gov.tr/cabim/vt/ulakara/</a:t>
            </a:r>
            <a:r>
              <a:rPr lang="tr-TR" sz="2800"/>
              <a:t> 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98" y="1371601"/>
            <a:ext cx="8609951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 txBox="1">
            <a:spLocks/>
          </p:cNvSpPr>
          <p:nvPr/>
        </p:nvSpPr>
        <p:spPr>
          <a:xfrm>
            <a:off x="457200" y="274638"/>
            <a:ext cx="8229600" cy="10207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TDNet - Solutions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7" name="Diagram 106"/>
          <p:cNvGraphicFramePr/>
          <p:nvPr/>
        </p:nvGraphicFramePr>
        <p:xfrm>
          <a:off x="1371600" y="1219200"/>
          <a:ext cx="6934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08" name="Straight Arrow Connector 107"/>
          <p:cNvCxnSpPr/>
          <p:nvPr/>
        </p:nvCxnSpPr>
        <p:spPr>
          <a:xfrm rot="5400000" flipH="1" flipV="1">
            <a:off x="-1257300" y="3390900"/>
            <a:ext cx="4038600" cy="15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Rectangle 2"/>
          <p:cNvSpPr txBox="1">
            <a:spLocks/>
          </p:cNvSpPr>
          <p:nvPr/>
        </p:nvSpPr>
        <p:spPr>
          <a:xfrm>
            <a:off x="457200" y="274638"/>
            <a:ext cx="8229600" cy="10207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TDNet – ULAKARA </a:t>
            </a: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Çözümü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TDNet - ULAKARA </a:t>
            </a:r>
            <a:r>
              <a:rPr lang="tr-TR" dirty="0" smtClean="0"/>
              <a:t>Projesi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800" dirty="0" smtClean="0"/>
              <a:t>Bulma </a:t>
            </a:r>
            <a:r>
              <a:rPr lang="en-US" sz="2800" dirty="0" smtClean="0"/>
              <a:t>&amp; </a:t>
            </a:r>
            <a:r>
              <a:rPr lang="tr-TR" sz="2800" dirty="0" smtClean="0"/>
              <a:t>Sağlama</a:t>
            </a:r>
            <a:r>
              <a:rPr lang="en-US" sz="2800" dirty="0" smtClean="0"/>
              <a:t>:</a:t>
            </a:r>
            <a:endParaRPr lang="en-US" sz="2800" dirty="0" smtClean="0"/>
          </a:p>
          <a:p>
            <a:pPr lvl="1"/>
            <a:r>
              <a:rPr lang="tr-TR" sz="2400" dirty="0" smtClean="0"/>
              <a:t>Yeni </a:t>
            </a:r>
            <a:r>
              <a:rPr lang="tr-TR" sz="2400" dirty="0" err="1" smtClean="0"/>
              <a:t>arayüz</a:t>
            </a:r>
            <a:r>
              <a:rPr lang="tr-TR" sz="2400" dirty="0" smtClean="0"/>
              <a:t> -  tek </a:t>
            </a:r>
            <a:r>
              <a:rPr lang="tr-TR" sz="2400" dirty="0" err="1" smtClean="0"/>
              <a:t>arayüzden</a:t>
            </a:r>
            <a:r>
              <a:rPr lang="tr-TR" sz="2400" dirty="0" smtClean="0"/>
              <a:t> </a:t>
            </a:r>
            <a:r>
              <a:rPr lang="tr-TR" sz="2400" dirty="0" smtClean="0"/>
              <a:t>erişim</a:t>
            </a:r>
          </a:p>
          <a:p>
            <a:pPr lvl="1"/>
            <a:r>
              <a:rPr lang="tr-TR" sz="2400" dirty="0" smtClean="0"/>
              <a:t>ULAKBIM web sayfasında</a:t>
            </a:r>
          </a:p>
          <a:p>
            <a:pPr lvl="1"/>
            <a:r>
              <a:rPr lang="tr-TR" sz="2400" dirty="0" smtClean="0"/>
              <a:t>Yeni bir isim - ULAKARA</a:t>
            </a:r>
          </a:p>
          <a:p>
            <a:r>
              <a:rPr lang="tr-TR" sz="2800" dirty="0" smtClean="0"/>
              <a:t>Yeni servisler</a:t>
            </a:r>
            <a:r>
              <a:rPr lang="en-US" sz="2800" dirty="0" smtClean="0"/>
              <a:t>:</a:t>
            </a:r>
          </a:p>
          <a:p>
            <a:pPr lvl="1"/>
            <a:r>
              <a:rPr lang="tr-TR" sz="2400" dirty="0" smtClean="0"/>
              <a:t>Basılı kaynakların entegrasyonu </a:t>
            </a:r>
          </a:p>
          <a:p>
            <a:pPr lvl="1"/>
            <a:r>
              <a:rPr lang="tr-TR" sz="2400" dirty="0" smtClean="0"/>
              <a:t>Dokuman iletim </a:t>
            </a:r>
          </a:p>
          <a:p>
            <a:pPr lvl="1"/>
            <a:r>
              <a:rPr lang="tr-TR" sz="2400" dirty="0" smtClean="0"/>
              <a:t>ULAKBIM katalog güncellemesi</a:t>
            </a:r>
          </a:p>
          <a:p>
            <a:pPr lvl="1"/>
            <a:r>
              <a:rPr lang="tr-TR" sz="2400" dirty="0" smtClean="0"/>
              <a:t>Uzaktan erişim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685800" y="2895600"/>
            <a:ext cx="7620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hlinkClick r:id="rId2"/>
              </a:rPr>
              <a:t>http://www.ulakbim.gov.tr/cabim/vt/ulakara/</a:t>
            </a:r>
            <a:r>
              <a:rPr lang="tr-TR" sz="2400"/>
              <a:t> 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76200"/>
            <a:ext cx="8686800" cy="601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3" name="Rounded Rectangle 2"/>
          <p:cNvSpPr/>
          <p:nvPr/>
        </p:nvSpPr>
        <p:spPr>
          <a:xfrm>
            <a:off x="2514600" y="3048000"/>
            <a:ext cx="5334000" cy="304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990600"/>
            <a:ext cx="8915400" cy="426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5" name="TextBox 4"/>
          <p:cNvSpPr txBox="1"/>
          <p:nvPr/>
        </p:nvSpPr>
        <p:spPr>
          <a:xfrm>
            <a:off x="1712913" y="2782888"/>
            <a:ext cx="15240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r-TR" sz="105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cancer</a:t>
            </a:r>
            <a:r>
              <a:rPr lang="en-US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  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457200" y="274638"/>
            <a:ext cx="8229600" cy="1020762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tr-TR" sz="4000" dirty="0">
                <a:solidFill>
                  <a:srgbClr val="E61414"/>
                </a:solidFill>
                <a:latin typeface="+mj-lt"/>
                <a:ea typeface="+mj-ea"/>
                <a:cs typeface="+mj-cs"/>
              </a:rPr>
              <a:t>Giriş</a:t>
            </a:r>
          </a:p>
        </p:txBody>
      </p:sp>
      <p:sp>
        <p:nvSpPr>
          <p:cNvPr id="6" name="5 Oval"/>
          <p:cNvSpPr/>
          <p:nvPr/>
        </p:nvSpPr>
        <p:spPr>
          <a:xfrm>
            <a:off x="1600200" y="2667000"/>
            <a:ext cx="8382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" y="914400"/>
            <a:ext cx="9105900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3" name="1 Başlık"/>
          <p:cNvSpPr txBox="1">
            <a:spLocks/>
          </p:cNvSpPr>
          <p:nvPr/>
        </p:nvSpPr>
        <p:spPr>
          <a:xfrm>
            <a:off x="457200" y="274638"/>
            <a:ext cx="8229600" cy="1020762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tr-TR" sz="4000" dirty="0">
                <a:solidFill>
                  <a:srgbClr val="E61414"/>
                </a:solidFill>
                <a:latin typeface="+mj-lt"/>
                <a:ea typeface="+mj-ea"/>
                <a:cs typeface="+mj-cs"/>
              </a:rPr>
              <a:t>Dergi Arama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2385</TotalTime>
  <Words>341</Words>
  <Application>Microsoft Office PowerPoint</Application>
  <PresentationFormat>Ekran Gösterisi (4:3)</PresentationFormat>
  <Paragraphs>92</Paragraphs>
  <Slides>21</Slides>
  <Notes>1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2" baseType="lpstr">
      <vt:lpstr>Office Theme</vt:lpstr>
      <vt:lpstr>TDNet - ULAKARA  e-Dergiler Portal ve Federe Arama Çözümü</vt:lpstr>
      <vt:lpstr>TDNet – Hakkımızda About Us</vt:lpstr>
      <vt:lpstr>Slayt 3</vt:lpstr>
      <vt:lpstr>Slayt 4</vt:lpstr>
      <vt:lpstr>TDNet - ULAKARA Projesi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Konu Tarama</vt:lpstr>
      <vt:lpstr>Gelişmiş Arama</vt:lpstr>
      <vt:lpstr>Kişisel Profil</vt:lpstr>
      <vt:lpstr>Kütüphaneciye Sor</vt:lpstr>
      <vt:lpstr>Kısaca – TDNet çözümü @ EKUAL</vt:lpstr>
      <vt:lpstr>Slayt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TDNet for Ulakbim Meeting 2008</dc:title>
  <dc:creator> Moshe Efron</dc:creator>
  <cp:lastModifiedBy>abdulkadir.taskin</cp:lastModifiedBy>
  <cp:revision>222</cp:revision>
  <dcterms:created xsi:type="dcterms:W3CDTF">2008-04-17T10:03:31Z</dcterms:created>
  <dcterms:modified xsi:type="dcterms:W3CDTF">2009-05-21T10:50:28Z</dcterms:modified>
</cp:coreProperties>
</file>