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gif" ContentType="image/gif"/>
  <Default Extension="tif" ContentType="image/t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48" d="100"/>
          <a:sy n="48" d="100"/>
        </p:scale>
        <p:origin x="-1488" y="-12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E5695F-21DF-774E-B907-26BCBAFDFE84}" type="datetimeFigureOut">
              <a:rPr lang="en-US" smtClean="0"/>
              <a:t>27/04/15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2A780D-4975-E54B-89FD-E001DD48F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2214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40057612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1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C82506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8000" b="1">
                <a:solidFill>
                  <a:srgbClr val="C82506"/>
                </a:solidFill>
              </a:rPr>
              <a:t>Title Text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pic>
        <p:nvPicPr>
          <p:cNvPr id="9" name="Screen Shot 2014-10-28 at 12.06.1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7776" y="224035"/>
            <a:ext cx="1562101" cy="128270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10"/>
          <p:cNvSpPr/>
          <p:nvPr/>
        </p:nvSpPr>
        <p:spPr>
          <a:xfrm>
            <a:off x="-1" y="1667205"/>
            <a:ext cx="13004802" cy="1"/>
          </a:xfrm>
          <a:prstGeom prst="line">
            <a:avLst/>
          </a:prstGeom>
          <a:ln w="101600">
            <a:solidFill>
              <a:srgbClr val="D61E01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Screen Shot 2014-10-28 at 12.06.1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7776" y="224035"/>
            <a:ext cx="1562101" cy="1282701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Shape 36"/>
          <p:cNvSpPr/>
          <p:nvPr/>
        </p:nvSpPr>
        <p:spPr>
          <a:xfrm>
            <a:off x="-1" y="1667205"/>
            <a:ext cx="13004802" cy="1"/>
          </a:xfrm>
          <a:prstGeom prst="line">
            <a:avLst/>
          </a:prstGeom>
          <a:ln w="101600">
            <a:solidFill>
              <a:srgbClr val="D61E01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37" name="Shape 37"/>
          <p:cNvSpPr/>
          <p:nvPr/>
        </p:nvSpPr>
        <p:spPr>
          <a:xfrm>
            <a:off x="952500" y="187920"/>
            <a:ext cx="11099800" cy="12827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/>
          </a:bodyPr>
          <a:lstStyle/>
          <a:p>
            <a:pPr lvl="0" defTabSz="560831">
              <a:defRPr sz="7679" b="1">
                <a:solidFill>
                  <a:srgbClr val="C11A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>
            <a:lvl1pPr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8" name="Shape 18"/>
          <p:cNvSpPr>
            <a:spLocks noGrp="1"/>
          </p:cNvSpPr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8000" b="1">
                <a:solidFill>
                  <a:srgbClr val="BB1800"/>
                </a:solidFill>
              </a:rP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pic>
        <p:nvPicPr>
          <p:cNvPr id="25" name="Screen Shot 2014-10-28 at 12.06.1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7776" y="224035"/>
            <a:ext cx="1562101" cy="1282701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Shape 26"/>
          <p:cNvSpPr/>
          <p:nvPr/>
        </p:nvSpPr>
        <p:spPr>
          <a:xfrm>
            <a:off x="-1" y="1667205"/>
            <a:ext cx="13004802" cy="1"/>
          </a:xfrm>
          <a:prstGeom prst="line">
            <a:avLst/>
          </a:prstGeom>
          <a:ln w="101600">
            <a:solidFill>
              <a:srgbClr val="D61E01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27" name="Shape 27"/>
          <p:cNvSpPr/>
          <p:nvPr/>
        </p:nvSpPr>
        <p:spPr>
          <a:xfrm>
            <a:off x="952500" y="187920"/>
            <a:ext cx="11099800" cy="12827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/>
          </a:bodyPr>
          <a:lstStyle/>
          <a:p>
            <a:pPr lvl="0" defTabSz="560831">
              <a:defRPr sz="7679" b="1">
                <a:solidFill>
                  <a:srgbClr val="C11A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  <p:sp>
        <p:nvSpPr>
          <p:cNvPr id="30" name="Shape 30"/>
          <p:cNvSpPr/>
          <p:nvPr/>
        </p:nvSpPr>
        <p:spPr>
          <a:xfrm>
            <a:off x="952500" y="187920"/>
            <a:ext cx="11099800" cy="12827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/>
          </a:bodyPr>
          <a:lstStyle/>
          <a:p>
            <a:pPr lvl="0" defTabSz="560831">
              <a:defRPr sz="7679" b="1">
                <a:solidFill>
                  <a:srgbClr val="C11A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1" name="Shape 31"/>
          <p:cNvSpPr/>
          <p:nvPr/>
        </p:nvSpPr>
        <p:spPr>
          <a:xfrm>
            <a:off x="-1" y="1667205"/>
            <a:ext cx="13004802" cy="1"/>
          </a:xfrm>
          <a:prstGeom prst="line">
            <a:avLst/>
          </a:prstGeom>
          <a:ln w="101600">
            <a:solidFill>
              <a:srgbClr val="D61E01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pic>
        <p:nvPicPr>
          <p:cNvPr id="32" name="Screen Shot 2014-10-28 at 12.06.1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7776" y="224035"/>
            <a:ext cx="1562101" cy="1282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  <p:sp>
        <p:nvSpPr>
          <p:cNvPr id="3" name="Shape 3"/>
          <p:cNvSpPr/>
          <p:nvPr/>
        </p:nvSpPr>
        <p:spPr>
          <a:xfrm>
            <a:off x="-1" y="1667205"/>
            <a:ext cx="13004802" cy="1"/>
          </a:xfrm>
          <a:prstGeom prst="line">
            <a:avLst/>
          </a:prstGeom>
          <a:ln w="101600">
            <a:solidFill>
              <a:srgbClr val="D61E01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pic>
        <p:nvPicPr>
          <p:cNvPr id="4" name="Screen Shot 2014-10-28 at 12.06.19.png"/>
          <p:cNvPicPr/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307776" y="224035"/>
            <a:ext cx="1562101" cy="128270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989600" y="179718"/>
            <a:ext cx="10062700" cy="1371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8000" b="1">
                <a:solidFill>
                  <a:srgbClr val="BB1800"/>
                </a:solidFill>
              </a:rPr>
              <a:t>Title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xmlns:p14="http://schemas.microsoft.com/office/powerpoint/2010/main" spd="med"/>
  <p:hf hdr="0" ftr="0" dt="0"/>
  <p:txStyles>
    <p:titleStyle>
      <a:lvl1pPr algn="ctr" defTabSz="584200">
        <a:defRPr sz="8000" b="1">
          <a:solidFill>
            <a:srgbClr val="BB1800"/>
          </a:solidFill>
          <a:latin typeface="Helvetica"/>
          <a:ea typeface="Helvetica"/>
          <a:cs typeface="Helvetica"/>
          <a:sym typeface="Helvetica"/>
        </a:defRPr>
      </a:lvl1pPr>
      <a:lvl2pPr indent="228600" algn="ctr" defTabSz="584200">
        <a:defRPr sz="8000" b="1">
          <a:solidFill>
            <a:srgbClr val="BB1800"/>
          </a:solidFill>
          <a:latin typeface="Helvetica"/>
          <a:ea typeface="Helvetica"/>
          <a:cs typeface="Helvetica"/>
          <a:sym typeface="Helvetica"/>
        </a:defRPr>
      </a:lvl2pPr>
      <a:lvl3pPr indent="457200" algn="ctr" defTabSz="584200">
        <a:defRPr sz="8000" b="1">
          <a:solidFill>
            <a:srgbClr val="BB1800"/>
          </a:solidFill>
          <a:latin typeface="Helvetica"/>
          <a:ea typeface="Helvetica"/>
          <a:cs typeface="Helvetica"/>
          <a:sym typeface="Helvetica"/>
        </a:defRPr>
      </a:lvl3pPr>
      <a:lvl4pPr indent="685800" algn="ctr" defTabSz="584200">
        <a:defRPr sz="8000" b="1">
          <a:solidFill>
            <a:srgbClr val="BB1800"/>
          </a:solidFill>
          <a:latin typeface="Helvetica"/>
          <a:ea typeface="Helvetica"/>
          <a:cs typeface="Helvetica"/>
          <a:sym typeface="Helvetica"/>
        </a:defRPr>
      </a:lvl4pPr>
      <a:lvl5pPr indent="914400" algn="ctr" defTabSz="584200">
        <a:defRPr sz="8000" b="1">
          <a:solidFill>
            <a:srgbClr val="BB1800"/>
          </a:solidFill>
          <a:latin typeface="Helvetica"/>
          <a:ea typeface="Helvetica"/>
          <a:cs typeface="Helvetica"/>
          <a:sym typeface="Helvetica"/>
        </a:defRPr>
      </a:lvl5pPr>
      <a:lvl6pPr indent="1143000" algn="ctr" defTabSz="584200">
        <a:defRPr sz="8000" b="1">
          <a:solidFill>
            <a:srgbClr val="BB1800"/>
          </a:solidFill>
          <a:latin typeface="Helvetica"/>
          <a:ea typeface="Helvetica"/>
          <a:cs typeface="Helvetica"/>
          <a:sym typeface="Helvetica"/>
        </a:defRPr>
      </a:lvl6pPr>
      <a:lvl7pPr indent="1371600" algn="ctr" defTabSz="584200">
        <a:defRPr sz="8000" b="1">
          <a:solidFill>
            <a:srgbClr val="BB1800"/>
          </a:solidFill>
          <a:latin typeface="Helvetica"/>
          <a:ea typeface="Helvetica"/>
          <a:cs typeface="Helvetica"/>
          <a:sym typeface="Helvetica"/>
        </a:defRPr>
      </a:lvl7pPr>
      <a:lvl8pPr indent="1600200" algn="ctr" defTabSz="584200">
        <a:defRPr sz="8000" b="1">
          <a:solidFill>
            <a:srgbClr val="BB1800"/>
          </a:solidFill>
          <a:latin typeface="Helvetica"/>
          <a:ea typeface="Helvetica"/>
          <a:cs typeface="Helvetica"/>
          <a:sym typeface="Helvetica"/>
        </a:defRPr>
      </a:lvl8pPr>
      <a:lvl9pPr indent="1828800" algn="ctr" defTabSz="584200">
        <a:defRPr sz="8000" b="1">
          <a:solidFill>
            <a:srgbClr val="BB1800"/>
          </a:solidFill>
          <a:latin typeface="Helvetica"/>
          <a:ea typeface="Helvetica"/>
          <a:cs typeface="Helvetica"/>
          <a:sym typeface="Helvetica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tif"/><Relationship Id="rId3" Type="http://schemas.openxmlformats.org/officeDocument/2006/relationships/image" Target="../media/image29.t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tif"/><Relationship Id="rId3" Type="http://schemas.openxmlformats.org/officeDocument/2006/relationships/image" Target="../media/image4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t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t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"/><Relationship Id="rId4" Type="http://schemas.openxmlformats.org/officeDocument/2006/relationships/image" Target="../media/image35.ti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t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tif"/><Relationship Id="rId3" Type="http://schemas.openxmlformats.org/officeDocument/2006/relationships/image" Target="../media/image37.t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t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tif"/><Relationship Id="rId3" Type="http://schemas.openxmlformats.org/officeDocument/2006/relationships/image" Target="../media/image40.t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t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t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tif"/><Relationship Id="rId3" Type="http://schemas.openxmlformats.org/officeDocument/2006/relationships/image" Target="../media/image45.t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ti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t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"/><Relationship Id="rId4" Type="http://schemas.openxmlformats.org/officeDocument/2006/relationships/image" Target="../media/image47.png"/><Relationship Id="rId5" Type="http://schemas.openxmlformats.org/officeDocument/2006/relationships/image" Target="../media/image4.gi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t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.gi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t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.gi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t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"/><Relationship Id="rId4" Type="http://schemas.openxmlformats.org/officeDocument/2006/relationships/image" Target="../media/image4.gi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gi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gi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ti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gif"/><Relationship Id="rId7" Type="http://schemas.openxmlformats.org/officeDocument/2006/relationships/image" Target="../media/image24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1270000" y="4410625"/>
            <a:ext cx="10464800" cy="2517057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tr-TR" sz="8000" b="1" dirty="0" smtClean="0">
                <a:solidFill>
                  <a:srgbClr val="C82506"/>
                </a:solidFill>
              </a:rPr>
              <a:t>Araştırma Makalesi Nasıl Yazılır</a:t>
            </a:r>
            <a:endParaRPr sz="8000" b="1" dirty="0">
              <a:solidFill>
                <a:srgbClr val="C82506"/>
              </a:solidFill>
            </a:endParaRP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2234082" y="7278285"/>
            <a:ext cx="8536636" cy="185062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lvl="0" defTabSz="514095">
              <a:lnSpc>
                <a:spcPct val="150000"/>
              </a:lnSpc>
              <a:defRPr sz="1800"/>
            </a:pPr>
            <a:r>
              <a:rPr lang="tr-TR" sz="2816" dirty="0" smtClean="0"/>
              <a:t>Dr. </a:t>
            </a:r>
            <a:r>
              <a:rPr sz="2816" dirty="0" smtClean="0"/>
              <a:t>Bar</a:t>
            </a:r>
            <a:r>
              <a:rPr lang="tr-TR" sz="2816" dirty="0" err="1" smtClean="0"/>
              <a:t>ış</a:t>
            </a:r>
            <a:r>
              <a:rPr sz="2816" dirty="0" smtClean="0"/>
              <a:t> ATA</a:t>
            </a:r>
            <a:endParaRPr sz="2816" dirty="0"/>
          </a:p>
          <a:p>
            <a:pPr lvl="0" defTabSz="514095">
              <a:lnSpc>
                <a:spcPct val="150000"/>
              </a:lnSpc>
              <a:defRPr sz="1800"/>
            </a:pPr>
            <a:r>
              <a:rPr lang="tr-TR" sz="2816" dirty="0" smtClean="0"/>
              <a:t>Kadın Hastalıkları ve Doğum Bölümü</a:t>
            </a:r>
            <a:endParaRPr sz="2816" dirty="0"/>
          </a:p>
          <a:p>
            <a:pPr lvl="0" defTabSz="514095">
              <a:lnSpc>
                <a:spcPct val="150000"/>
              </a:lnSpc>
              <a:defRPr sz="1800"/>
            </a:pPr>
            <a:r>
              <a:rPr sz="2816" dirty="0" smtClean="0"/>
              <a:t>Ko</a:t>
            </a:r>
            <a:r>
              <a:rPr lang="tr-TR" sz="2816" dirty="0" smtClean="0"/>
              <a:t>ç Üniversitesi Tıp Fakültesi</a:t>
            </a:r>
            <a:endParaRPr sz="2816" dirty="0"/>
          </a:p>
        </p:txBody>
      </p:sp>
      <p:sp>
        <p:nvSpPr>
          <p:cNvPr id="48" name="Shape 48"/>
          <p:cNvSpPr/>
          <p:nvPr/>
        </p:nvSpPr>
        <p:spPr>
          <a:xfrm>
            <a:off x="2016557" y="78170"/>
            <a:ext cx="10062918" cy="1574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defTabSz="414781">
              <a:defRPr sz="5680" b="1">
                <a:solidFill>
                  <a:srgbClr val="C8250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tr-TR" sz="5680" b="1" dirty="0" smtClean="0">
                <a:solidFill>
                  <a:srgbClr val="C82506"/>
                </a:solidFill>
              </a:rPr>
              <a:t>Akademik Yazarlık Kursu</a:t>
            </a:r>
            <a:endParaRPr sz="5680" b="1" dirty="0">
              <a:solidFill>
                <a:srgbClr val="C82506"/>
              </a:solidFill>
            </a:endParaRPr>
          </a:p>
        </p:txBody>
      </p:sp>
      <p:pic>
        <p:nvPicPr>
          <p:cNvPr id="3" name="Picture 2" descr="Screen Shot 2015-04-27 at 11.12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327" y="2111925"/>
            <a:ext cx="3606800" cy="22987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xfrm>
            <a:off x="952500" y="2609850"/>
            <a:ext cx="11099800" cy="62865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51155" lvl="0" indent="-351155" defTabSz="461518">
              <a:spcBef>
                <a:spcPts val="3300"/>
              </a:spcBef>
              <a:defRPr sz="1800"/>
            </a:pPr>
            <a:r>
              <a:rPr lang="tr-TR" sz="2844" dirty="0" smtClean="0"/>
              <a:t>Araştırma sorusu için sahneyi hazırlayın</a:t>
            </a:r>
            <a:r>
              <a:rPr sz="2844" dirty="0" smtClean="0"/>
              <a:t>.</a:t>
            </a:r>
            <a:endParaRPr sz="2844" dirty="0"/>
          </a:p>
          <a:p>
            <a:pPr marL="351155" lvl="0" indent="-351155" defTabSz="461518">
              <a:spcBef>
                <a:spcPts val="3300"/>
              </a:spcBef>
              <a:defRPr sz="1800"/>
            </a:pPr>
            <a:r>
              <a:rPr lang="tr-TR" sz="2844" dirty="0" smtClean="0"/>
              <a:t>İdeal olan her makale için </a:t>
            </a:r>
            <a:r>
              <a:rPr lang="tr-TR" sz="2844" b="1" u="sng" dirty="0" smtClean="0">
                <a:latin typeface="Helvetica"/>
                <a:ea typeface="Helvetica"/>
                <a:cs typeface="Helvetica"/>
                <a:sym typeface="Helvetica"/>
              </a:rPr>
              <a:t>sadece bir soru</a:t>
            </a:r>
            <a:r>
              <a:rPr sz="2844" dirty="0" smtClean="0"/>
              <a:t> !</a:t>
            </a:r>
            <a:endParaRPr sz="2844" dirty="0"/>
          </a:p>
          <a:p>
            <a:pPr marL="351155" lvl="0" indent="-351155" defTabSz="461518">
              <a:spcBef>
                <a:spcPts val="3300"/>
              </a:spcBef>
              <a:defRPr sz="1800"/>
            </a:pPr>
            <a:r>
              <a:rPr lang="tr-TR" sz="2844" dirty="0" smtClean="0"/>
              <a:t>Birden fazla soru ve cevap bir makale için çok uzun olur</a:t>
            </a:r>
            <a:r>
              <a:rPr sz="2844" dirty="0" smtClean="0"/>
              <a:t>.</a:t>
            </a:r>
            <a:endParaRPr sz="2844" dirty="0"/>
          </a:p>
          <a:p>
            <a:pPr marL="351155" lvl="0" indent="-351155" defTabSz="461518">
              <a:spcBef>
                <a:spcPts val="3300"/>
              </a:spcBef>
              <a:defRPr sz="1800"/>
            </a:pPr>
            <a:r>
              <a:rPr lang="tr-TR" sz="2844" i="1" dirty="0" smtClean="0"/>
              <a:t>Eşit önemde sorular </a:t>
            </a:r>
            <a:r>
              <a:rPr sz="2844" dirty="0" smtClean="0"/>
              <a:t>= </a:t>
            </a:r>
            <a:r>
              <a:rPr lang="tr-TR" sz="2844" dirty="0" smtClean="0"/>
              <a:t>Ayrı makaleler</a:t>
            </a:r>
            <a:endParaRPr sz="2844" dirty="0"/>
          </a:p>
          <a:p>
            <a:pPr marL="351155" lvl="0" indent="-351155" defTabSz="461518">
              <a:spcBef>
                <a:spcPts val="3300"/>
              </a:spcBef>
              <a:defRPr sz="1800"/>
            </a:pPr>
            <a:r>
              <a:rPr lang="tr-TR" sz="2844" i="1" dirty="0" smtClean="0"/>
              <a:t>Çok yönlü sorular </a:t>
            </a:r>
            <a:r>
              <a:rPr sz="2844" dirty="0" smtClean="0"/>
              <a:t>= </a:t>
            </a:r>
            <a:r>
              <a:rPr lang="tr-TR" sz="2844" dirty="0" smtClean="0"/>
              <a:t>Alt sorulara ayırın</a:t>
            </a:r>
            <a:r>
              <a:rPr sz="2844" dirty="0" smtClean="0"/>
              <a:t>. </a:t>
            </a:r>
            <a:r>
              <a:rPr lang="tr-TR" sz="2844" dirty="0" smtClean="0"/>
              <a:t>Eğer hepsi aynı okuyucu kitlesine hitap ediyorsa tek bir makale düşünülebilir</a:t>
            </a:r>
            <a:r>
              <a:rPr sz="2844" dirty="0" smtClean="0"/>
              <a:t>.</a:t>
            </a:r>
            <a:endParaRPr sz="2844" dirty="0"/>
          </a:p>
          <a:p>
            <a:pPr marL="351155" lvl="0" indent="-351155" defTabSz="461518">
              <a:spcBef>
                <a:spcPts val="3300"/>
              </a:spcBef>
              <a:defRPr sz="1800"/>
            </a:pPr>
            <a:r>
              <a:rPr lang="tr-TR" sz="2844" i="1" dirty="0" smtClean="0"/>
              <a:t>Asıl soru ve </a:t>
            </a:r>
            <a:r>
              <a:rPr lang="tr-TR" sz="2844" i="1" dirty="0" err="1" smtClean="0"/>
              <a:t>sekonder</a:t>
            </a:r>
            <a:r>
              <a:rPr lang="tr-TR" sz="2844" i="1" dirty="0" smtClean="0"/>
              <a:t> sorular </a:t>
            </a:r>
            <a:r>
              <a:rPr sz="2844" dirty="0" smtClean="0"/>
              <a:t>= </a:t>
            </a:r>
            <a:r>
              <a:rPr lang="tr-TR" sz="2844" dirty="0" smtClean="0"/>
              <a:t>Ana soruya odaklanın</a:t>
            </a:r>
            <a:r>
              <a:rPr sz="2844" dirty="0" smtClean="0"/>
              <a:t>. </a:t>
            </a:r>
            <a:r>
              <a:rPr lang="tr-TR" sz="2844" dirty="0" smtClean="0"/>
              <a:t>Eğer </a:t>
            </a:r>
            <a:r>
              <a:rPr lang="tr-TR" sz="2844" dirty="0" err="1" smtClean="0"/>
              <a:t>sekonder</a:t>
            </a:r>
            <a:r>
              <a:rPr lang="tr-TR" sz="2844" dirty="0" smtClean="0"/>
              <a:t> sorular aynı kitleyi ilgilendiriyor ve ayrı makale olacak kadar önemli değilse tek makale düşünülebilir.</a:t>
            </a:r>
            <a:r>
              <a:rPr sz="2844" dirty="0" smtClean="0"/>
              <a:t> </a:t>
            </a:r>
            <a:r>
              <a:rPr lang="tr-TR" sz="2844" u="sng" dirty="0" smtClean="0"/>
              <a:t>Kelime sınırına dikkat !</a:t>
            </a:r>
            <a:endParaRPr sz="2844" u="sng" dirty="0"/>
          </a:p>
        </p:txBody>
      </p:sp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8000" b="1">
                <a:solidFill>
                  <a:srgbClr val="BB1800"/>
                </a:solidFill>
              </a:rPr>
              <a:t>Introduction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/>
          </p:cNvSpPr>
          <p:nvPr>
            <p:ph type="body" idx="1"/>
          </p:nvPr>
        </p:nvSpPr>
        <p:spPr>
          <a:xfrm>
            <a:off x="952500" y="2055298"/>
            <a:ext cx="11099800" cy="7395604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tr-TR" sz="3600" dirty="0" smtClean="0"/>
              <a:t>Sorunu tanımlayın</a:t>
            </a:r>
            <a:r>
              <a:rPr sz="3600" dirty="0" smtClean="0"/>
              <a:t>; </a:t>
            </a:r>
            <a:r>
              <a:rPr lang="tr-TR" sz="3600" dirty="0" smtClean="0"/>
              <a:t>tanım</a:t>
            </a:r>
            <a:r>
              <a:rPr sz="3600" dirty="0" smtClean="0"/>
              <a:t>, </a:t>
            </a:r>
            <a:r>
              <a:rPr lang="tr-TR" sz="3600" dirty="0" smtClean="0"/>
              <a:t>epidemiyoloji</a:t>
            </a:r>
            <a:r>
              <a:rPr sz="3600" dirty="0" smtClean="0"/>
              <a:t>. </a:t>
            </a:r>
            <a:r>
              <a:rPr lang="tr-TR" sz="3600" dirty="0" smtClean="0"/>
              <a:t>Okuyucuya araştırmanızın neden ve nasıl önemli olduğunu gösterin</a:t>
            </a:r>
            <a:r>
              <a:rPr sz="3600" dirty="0" smtClean="0"/>
              <a:t>?</a:t>
            </a:r>
            <a:endParaRPr sz="3600" dirty="0"/>
          </a:p>
          <a:p>
            <a:pPr lvl="0">
              <a:defRPr sz="1800"/>
            </a:pPr>
            <a:r>
              <a:rPr lang="tr-TR" sz="3600" dirty="0" smtClean="0"/>
              <a:t>Zaten bilinenler nedir ?</a:t>
            </a:r>
            <a:endParaRPr sz="3600" dirty="0"/>
          </a:p>
          <a:p>
            <a:pPr lvl="0">
              <a:defRPr sz="1800"/>
            </a:pPr>
            <a:r>
              <a:rPr lang="tr-TR" sz="3600" dirty="0" smtClean="0"/>
              <a:t>Bilgideki eksikliği belirleyin ve vurgulayın</a:t>
            </a:r>
            <a:r>
              <a:rPr sz="3600" dirty="0" smtClean="0"/>
              <a:t>.</a:t>
            </a:r>
            <a:endParaRPr sz="3600" dirty="0"/>
          </a:p>
          <a:p>
            <a:pPr lvl="0">
              <a:defRPr sz="1800"/>
            </a:pPr>
            <a:r>
              <a:rPr lang="tr-TR" sz="3600" dirty="0" smtClean="0"/>
              <a:t>Girişimin / yöntemin nasıl çalışabileceğini belirtin </a:t>
            </a:r>
            <a:r>
              <a:rPr sz="3600" dirty="0" smtClean="0"/>
              <a:t>? </a:t>
            </a:r>
            <a:endParaRPr sz="3600" dirty="0"/>
          </a:p>
          <a:p>
            <a:pPr lvl="0">
              <a:defRPr sz="1800"/>
            </a:pPr>
            <a:r>
              <a:rPr lang="tr-TR" sz="3600" u="sng" dirty="0" smtClean="0"/>
              <a:t>Çok net </a:t>
            </a:r>
            <a:r>
              <a:rPr lang="tr-TR" sz="3600" dirty="0" smtClean="0"/>
              <a:t>bir araştırma sorusu ile bitirin;</a:t>
            </a:r>
            <a:r>
              <a:rPr sz="3600" dirty="0" smtClean="0"/>
              <a:t> popula</a:t>
            </a:r>
            <a:r>
              <a:rPr lang="tr-TR" sz="3600" dirty="0" err="1" smtClean="0"/>
              <a:t>syon</a:t>
            </a:r>
            <a:r>
              <a:rPr sz="3600" dirty="0" smtClean="0"/>
              <a:t>, </a:t>
            </a:r>
            <a:r>
              <a:rPr lang="tr-TR" sz="3600" dirty="0" smtClean="0"/>
              <a:t>girişim</a:t>
            </a:r>
            <a:r>
              <a:rPr sz="3600" dirty="0" smtClean="0"/>
              <a:t>, </a:t>
            </a:r>
            <a:r>
              <a:rPr lang="tr-TR" sz="3600" dirty="0" smtClean="0"/>
              <a:t>kontrol</a:t>
            </a:r>
            <a:r>
              <a:rPr sz="3600" dirty="0" smtClean="0"/>
              <a:t>, </a:t>
            </a:r>
            <a:r>
              <a:rPr lang="tr-TR" sz="3600" dirty="0" smtClean="0"/>
              <a:t>sonuç ölçütü</a:t>
            </a:r>
            <a:r>
              <a:rPr sz="3600" dirty="0" smtClean="0"/>
              <a:t>.</a:t>
            </a:r>
            <a:endParaRPr sz="3600" dirty="0"/>
          </a:p>
        </p:txBody>
      </p:sp>
      <p:sp>
        <p:nvSpPr>
          <p:cNvPr id="106" name="Shape 10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tr-TR" sz="8000" b="1" dirty="0" smtClean="0">
                <a:solidFill>
                  <a:srgbClr val="BB1800"/>
                </a:solidFill>
              </a:rPr>
              <a:t>Sahneyi hazırlamak</a:t>
            </a:r>
            <a:endParaRPr sz="8000" b="1" dirty="0">
              <a:solidFill>
                <a:srgbClr val="BB18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26466">
              <a:defRPr sz="5840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tr-TR" sz="5840" b="1" dirty="0" smtClean="0">
                <a:solidFill>
                  <a:srgbClr val="BB1800"/>
                </a:solidFill>
              </a:rPr>
              <a:t>Sorunun tanımlanması</a:t>
            </a:r>
            <a:endParaRPr sz="5840" b="1" dirty="0">
              <a:solidFill>
                <a:srgbClr val="BB1800"/>
              </a:solidFill>
            </a:endParaRPr>
          </a:p>
        </p:txBody>
      </p:sp>
      <p:pic>
        <p:nvPicPr>
          <p:cNvPr id="109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0856" y="2385525"/>
            <a:ext cx="9767563" cy="6735150"/>
          </a:xfrm>
          <a:prstGeom prst="rect">
            <a:avLst/>
          </a:prstGeom>
          <a:ln w="50800">
            <a:solidFill/>
            <a:miter lim="400000"/>
          </a:ln>
        </p:spPr>
      </p:pic>
      <p:sp>
        <p:nvSpPr>
          <p:cNvPr id="110" name="Shape 110"/>
          <p:cNvSpPr/>
          <p:nvPr/>
        </p:nvSpPr>
        <p:spPr>
          <a:xfrm>
            <a:off x="1608423" y="2895028"/>
            <a:ext cx="8040024" cy="1"/>
          </a:xfrm>
          <a:prstGeom prst="lin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11" name="Shape 111"/>
          <p:cNvSpPr/>
          <p:nvPr/>
        </p:nvSpPr>
        <p:spPr>
          <a:xfrm flipV="1">
            <a:off x="5115960" y="3741268"/>
            <a:ext cx="5694491" cy="1"/>
          </a:xfrm>
          <a:prstGeom prst="lin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12" name="Shape 112"/>
          <p:cNvSpPr/>
          <p:nvPr/>
        </p:nvSpPr>
        <p:spPr>
          <a:xfrm flipV="1">
            <a:off x="6197376" y="6903111"/>
            <a:ext cx="4827787" cy="1"/>
          </a:xfrm>
          <a:prstGeom prst="lin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13" name="Shape 113"/>
          <p:cNvSpPr/>
          <p:nvPr/>
        </p:nvSpPr>
        <p:spPr>
          <a:xfrm>
            <a:off x="1623001" y="7416045"/>
            <a:ext cx="793928" cy="1"/>
          </a:xfrm>
          <a:prstGeom prst="lin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14" name="Shape 114"/>
          <p:cNvSpPr/>
          <p:nvPr/>
        </p:nvSpPr>
        <p:spPr>
          <a:xfrm>
            <a:off x="7689508" y="7801979"/>
            <a:ext cx="1843524" cy="1"/>
          </a:xfrm>
          <a:prstGeom prst="lin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15" name="Shape 115"/>
          <p:cNvSpPr/>
          <p:nvPr/>
        </p:nvSpPr>
        <p:spPr>
          <a:xfrm>
            <a:off x="2991311" y="8700847"/>
            <a:ext cx="8059278" cy="1"/>
          </a:xfrm>
          <a:prstGeom prst="lin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pic>
        <p:nvPicPr>
          <p:cNvPr id="116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34848" y="-73297"/>
            <a:ext cx="4979579" cy="21347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97256">
              <a:defRPr sz="5440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tr-TR" sz="5440" b="1" dirty="0" smtClean="0">
                <a:solidFill>
                  <a:srgbClr val="BB1800"/>
                </a:solidFill>
              </a:rPr>
              <a:t>Bilinenler ve Bilinmeyenler</a:t>
            </a:r>
            <a:endParaRPr sz="5440" b="1" dirty="0">
              <a:solidFill>
                <a:srgbClr val="BB1800"/>
              </a:solidFill>
            </a:endParaRPr>
          </a:p>
        </p:txBody>
      </p:sp>
      <p:pic>
        <p:nvPicPr>
          <p:cNvPr id="119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6676" y="2984088"/>
            <a:ext cx="11358102" cy="4277970"/>
          </a:xfrm>
          <a:prstGeom prst="rect">
            <a:avLst/>
          </a:prstGeom>
          <a:ln w="50800">
            <a:solidFill/>
            <a:miter lim="400000"/>
          </a:ln>
        </p:spPr>
      </p:pic>
      <p:sp>
        <p:nvSpPr>
          <p:cNvPr id="120" name="Shape 120"/>
          <p:cNvSpPr/>
          <p:nvPr/>
        </p:nvSpPr>
        <p:spPr>
          <a:xfrm flipV="1">
            <a:off x="3665113" y="4605108"/>
            <a:ext cx="8015254" cy="1"/>
          </a:xfrm>
          <a:prstGeom prst="line">
            <a:avLst/>
          </a:prstGeom>
          <a:ln w="50800">
            <a:solidFill>
              <a:srgbClr val="C82506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21" name="Shape 121"/>
          <p:cNvSpPr/>
          <p:nvPr/>
        </p:nvSpPr>
        <p:spPr>
          <a:xfrm>
            <a:off x="809897" y="5123073"/>
            <a:ext cx="10951660" cy="1"/>
          </a:xfrm>
          <a:prstGeom prst="line">
            <a:avLst/>
          </a:prstGeom>
          <a:ln w="50800">
            <a:solidFill>
              <a:srgbClr val="C82506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22" name="Shape 122"/>
          <p:cNvSpPr/>
          <p:nvPr/>
        </p:nvSpPr>
        <p:spPr>
          <a:xfrm>
            <a:off x="844982" y="5641038"/>
            <a:ext cx="1202278" cy="1"/>
          </a:xfrm>
          <a:prstGeom prst="line">
            <a:avLst/>
          </a:prstGeom>
          <a:ln w="50800">
            <a:solidFill>
              <a:srgbClr val="C82506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pic>
        <p:nvPicPr>
          <p:cNvPr id="7" name="Picture 6" descr="Untitled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606" y="8455246"/>
            <a:ext cx="3364194" cy="13393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9148">
              <a:defRPr sz="7519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tr-TR" sz="7519" b="1" dirty="0" smtClean="0">
                <a:solidFill>
                  <a:srgbClr val="BB1800"/>
                </a:solidFill>
              </a:rPr>
              <a:t>Soru nedir ?</a:t>
            </a:r>
            <a:endParaRPr sz="7519" b="1" dirty="0">
              <a:solidFill>
                <a:srgbClr val="BB1800"/>
              </a:solidFill>
            </a:endParaRPr>
          </a:p>
        </p:txBody>
      </p:sp>
      <p:pic>
        <p:nvPicPr>
          <p:cNvPr id="125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6528" y="2362154"/>
            <a:ext cx="12251744" cy="3543893"/>
          </a:xfrm>
          <a:prstGeom prst="rect">
            <a:avLst/>
          </a:prstGeom>
          <a:ln w="50800">
            <a:solidFill/>
            <a:miter lim="400000"/>
          </a:ln>
        </p:spPr>
      </p:pic>
      <p:sp>
        <p:nvSpPr>
          <p:cNvPr id="126" name="Shape 126"/>
          <p:cNvSpPr/>
          <p:nvPr/>
        </p:nvSpPr>
        <p:spPr>
          <a:xfrm>
            <a:off x="897816" y="6352246"/>
            <a:ext cx="11209179" cy="2872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lang="tr-TR" sz="3600" dirty="0" smtClean="0"/>
              <a:t>Çok yönlü soru örneği</a:t>
            </a:r>
            <a:r>
              <a:rPr sz="3600" dirty="0" smtClean="0"/>
              <a:t>.</a:t>
            </a:r>
            <a:endParaRPr sz="3600" dirty="0"/>
          </a:p>
          <a:p>
            <a:pPr lvl="0">
              <a:defRPr sz="1800"/>
            </a:pPr>
            <a:r>
              <a:rPr lang="tr-TR" sz="3600" dirty="0" smtClean="0"/>
              <a:t>Tüm sorular tanımlanmış</a:t>
            </a:r>
            <a:r>
              <a:rPr sz="3600" dirty="0" smtClean="0"/>
              <a:t>.</a:t>
            </a:r>
            <a:endParaRPr sz="3600" dirty="0"/>
          </a:p>
          <a:p>
            <a:pPr lvl="0">
              <a:defRPr sz="1800"/>
            </a:pPr>
            <a:r>
              <a:rPr lang="tr-TR" sz="3600" dirty="0" smtClean="0"/>
              <a:t>Hepsi aynı kitleyi ilgilendiriyor</a:t>
            </a:r>
            <a:r>
              <a:rPr sz="3600" dirty="0" smtClean="0"/>
              <a:t>.</a:t>
            </a:r>
            <a:endParaRPr sz="3600" dirty="0"/>
          </a:p>
          <a:p>
            <a:pPr lvl="0">
              <a:defRPr sz="1800"/>
            </a:pPr>
            <a:r>
              <a:rPr lang="tr-TR" sz="3600" dirty="0" smtClean="0"/>
              <a:t>Ayrı makaleler </a:t>
            </a:r>
            <a:r>
              <a:rPr lang="tr-TR" sz="3600" dirty="0" err="1" smtClean="0"/>
              <a:t>salamizasyon</a:t>
            </a:r>
            <a:r>
              <a:rPr lang="tr-TR" sz="3600" dirty="0" smtClean="0"/>
              <a:t> olarak değerlendirilebilir</a:t>
            </a:r>
            <a:r>
              <a:rPr sz="3600" dirty="0" smtClean="0"/>
              <a:t>!</a:t>
            </a:r>
            <a:endParaRPr sz="3600" dirty="0"/>
          </a:p>
          <a:p>
            <a:pPr lvl="0">
              <a:defRPr sz="1800"/>
            </a:pPr>
            <a:r>
              <a:rPr sz="3600" dirty="0" smtClean="0"/>
              <a:t>286 </a:t>
            </a:r>
            <a:r>
              <a:rPr lang="tr-TR" sz="3600" dirty="0" smtClean="0"/>
              <a:t>kelime</a:t>
            </a:r>
            <a:r>
              <a:rPr sz="3600" dirty="0" smtClean="0"/>
              <a:t>.</a:t>
            </a:r>
            <a:endParaRPr sz="3600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1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 dirty="0"/>
              <a:t>Introduction = </a:t>
            </a:r>
            <a:r>
              <a:rPr lang="tr-TR" sz="3600" dirty="0" smtClean="0"/>
              <a:t>Arka plan ve mantık</a:t>
            </a:r>
            <a:r>
              <a:rPr sz="3600" dirty="0" smtClean="0"/>
              <a:t>.</a:t>
            </a:r>
            <a:endParaRPr sz="3600" dirty="0"/>
          </a:p>
          <a:p>
            <a:pPr lvl="0">
              <a:defRPr sz="1800"/>
            </a:pPr>
            <a:r>
              <a:rPr lang="tr-TR" sz="3600" dirty="0" smtClean="0"/>
              <a:t>Araştırma başlamadan yazılmış olmalı</a:t>
            </a:r>
            <a:r>
              <a:rPr sz="3600" dirty="0" smtClean="0"/>
              <a:t>.</a:t>
            </a:r>
            <a:endParaRPr sz="3600" dirty="0"/>
          </a:p>
          <a:p>
            <a:pPr lvl="0">
              <a:defRPr sz="1800"/>
            </a:pPr>
            <a:r>
              <a:rPr lang="tr-TR" sz="3600" dirty="0" smtClean="0"/>
              <a:t>Araştırma protokolünün bir parçası</a:t>
            </a:r>
            <a:r>
              <a:rPr sz="3600" dirty="0" smtClean="0"/>
              <a:t>.</a:t>
            </a:r>
            <a:endParaRPr sz="3600" dirty="0"/>
          </a:p>
          <a:p>
            <a:pPr lvl="0">
              <a:defRPr sz="1800"/>
            </a:pPr>
            <a:r>
              <a:rPr lang="tr-TR" sz="3600" dirty="0" smtClean="0"/>
              <a:t>İyi bir</a:t>
            </a:r>
            <a:r>
              <a:rPr sz="3600" dirty="0" smtClean="0"/>
              <a:t> </a:t>
            </a:r>
            <a:r>
              <a:rPr sz="3600" dirty="0"/>
              <a:t>“Introduction</a:t>
            </a:r>
            <a:r>
              <a:rPr sz="3600" dirty="0" smtClean="0"/>
              <a:t>”</a:t>
            </a:r>
            <a:r>
              <a:rPr lang="tr-TR" sz="3600" dirty="0" smtClean="0"/>
              <a:t> olmadan etik kurul onayı veya kaynak alamazsınız</a:t>
            </a:r>
            <a:r>
              <a:rPr sz="3600" dirty="0" smtClean="0"/>
              <a:t>.</a:t>
            </a:r>
            <a:endParaRPr sz="3600" dirty="0"/>
          </a:p>
        </p:txBody>
      </p:sp>
      <p:sp>
        <p:nvSpPr>
          <p:cNvPr id="129" name="Shape 1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8000" b="1">
                <a:solidFill>
                  <a:srgbClr val="BB1800"/>
                </a:solidFill>
              </a:rPr>
              <a:t>Introduction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tr-TR" sz="3600" dirty="0" smtClean="0"/>
              <a:t>Bu çalışmanın sonuçlarına güvenebilir miyim</a:t>
            </a:r>
            <a:r>
              <a:rPr sz="3600" dirty="0" smtClean="0"/>
              <a:t>, </a:t>
            </a:r>
            <a:r>
              <a:rPr lang="tr-TR" sz="3600" dirty="0" smtClean="0"/>
              <a:t>Sonuçlar güvenilir mi</a:t>
            </a:r>
            <a:r>
              <a:rPr sz="3600" dirty="0" smtClean="0"/>
              <a:t>?</a:t>
            </a:r>
            <a:endParaRPr sz="3600" dirty="0"/>
          </a:p>
          <a:p>
            <a:pPr lvl="0">
              <a:defRPr sz="1800"/>
            </a:pPr>
            <a:r>
              <a:rPr lang="tr-TR" sz="3600" dirty="0" smtClean="0"/>
              <a:t>Bilimsel yöntemin önemli bir bileşeni </a:t>
            </a:r>
            <a:r>
              <a:rPr lang="tr-TR" sz="3600" u="sng" dirty="0" err="1" smtClean="0"/>
              <a:t>tekrarlanabilirlik</a:t>
            </a:r>
            <a:r>
              <a:rPr lang="tr-TR" sz="3600" dirty="0" err="1" smtClean="0"/>
              <a:t>tir</a:t>
            </a:r>
            <a:r>
              <a:rPr sz="3600" dirty="0" smtClean="0"/>
              <a:t>.</a:t>
            </a:r>
            <a:endParaRPr sz="3600" dirty="0"/>
          </a:p>
          <a:p>
            <a:pPr lvl="0">
              <a:defRPr sz="1800"/>
            </a:pPr>
            <a:r>
              <a:rPr lang="tr-TR" sz="3600" dirty="0" smtClean="0"/>
              <a:t>Okuyucu yaptıklarınızı aynen tekrar edebilmelidir</a:t>
            </a:r>
            <a:r>
              <a:rPr sz="3600" dirty="0" smtClean="0"/>
              <a:t>.</a:t>
            </a:r>
            <a:endParaRPr sz="3600" dirty="0"/>
          </a:p>
          <a:p>
            <a:pPr lvl="0">
              <a:defRPr sz="1800"/>
            </a:pPr>
            <a:r>
              <a:rPr lang="tr-TR" sz="3600" dirty="0" smtClean="0"/>
              <a:t>"</a:t>
            </a:r>
            <a:r>
              <a:rPr sz="3600" dirty="0" smtClean="0"/>
              <a:t>Methods</a:t>
            </a:r>
            <a:r>
              <a:rPr lang="tr-TR" sz="3600" dirty="0" smtClean="0"/>
              <a:t>"</a:t>
            </a:r>
            <a:r>
              <a:rPr sz="3600" dirty="0" smtClean="0"/>
              <a:t> </a:t>
            </a:r>
            <a:r>
              <a:rPr lang="tr-TR" sz="3600" dirty="0" smtClean="0"/>
              <a:t>bir yemek kitabı gibidir</a:t>
            </a:r>
            <a:r>
              <a:rPr sz="3600" dirty="0" smtClean="0"/>
              <a:t>.</a:t>
            </a:r>
            <a:endParaRPr sz="3600" dirty="0"/>
          </a:p>
        </p:txBody>
      </p:sp>
      <p:sp>
        <p:nvSpPr>
          <p:cNvPr id="132" name="Shape 1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8000" b="1">
                <a:solidFill>
                  <a:srgbClr val="BB1800"/>
                </a:solidFill>
              </a:rPr>
              <a:t>Methods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body" idx="1"/>
          </p:nvPr>
        </p:nvSpPr>
        <p:spPr>
          <a:xfrm>
            <a:off x="952500" y="2200568"/>
            <a:ext cx="11099800" cy="7105064"/>
          </a:xfrm>
          <a:prstGeom prst="rect">
            <a:avLst/>
          </a:prstGeom>
        </p:spPr>
        <p:txBody>
          <a:bodyPr/>
          <a:lstStyle/>
          <a:p>
            <a:pPr marL="404495" lvl="0" indent="-404495" defTabSz="531622">
              <a:spcBef>
                <a:spcPts val="3800"/>
              </a:spcBef>
              <a:defRPr sz="1800"/>
            </a:pPr>
            <a:r>
              <a:rPr lang="tr-TR" sz="3276" dirty="0" smtClean="0"/>
              <a:t>Tasarım</a:t>
            </a:r>
            <a:r>
              <a:rPr lang="tr-TR" sz="3276" dirty="0"/>
              <a:t>;</a:t>
            </a:r>
            <a:r>
              <a:rPr sz="3276" dirty="0" smtClean="0"/>
              <a:t> R</a:t>
            </a:r>
            <a:r>
              <a:rPr lang="tr-TR" sz="3276" dirty="0" smtClean="0"/>
              <a:t>KÇ</a:t>
            </a:r>
            <a:r>
              <a:rPr sz="3276" dirty="0" smtClean="0"/>
              <a:t>, </a:t>
            </a:r>
            <a:r>
              <a:rPr lang="tr-TR" sz="3276" dirty="0"/>
              <a:t>k</a:t>
            </a:r>
            <a:r>
              <a:rPr sz="3276" dirty="0" smtClean="0"/>
              <a:t>ohort</a:t>
            </a:r>
            <a:r>
              <a:rPr sz="3276" dirty="0"/>
              <a:t>, </a:t>
            </a:r>
            <a:r>
              <a:rPr lang="tr-TR" sz="3276" dirty="0" smtClean="0"/>
              <a:t>vaka</a:t>
            </a:r>
            <a:r>
              <a:rPr sz="3276" dirty="0" smtClean="0"/>
              <a:t>-</a:t>
            </a:r>
            <a:r>
              <a:rPr lang="tr-TR" sz="3276" dirty="0" smtClean="0"/>
              <a:t>kontrol</a:t>
            </a:r>
            <a:r>
              <a:rPr sz="3276" dirty="0" smtClean="0"/>
              <a:t>, </a:t>
            </a:r>
            <a:r>
              <a:rPr lang="tr-TR" sz="3276" dirty="0" smtClean="0"/>
              <a:t>maskeleme </a:t>
            </a:r>
            <a:r>
              <a:rPr lang="tr-TR" sz="3276" dirty="0" err="1" smtClean="0"/>
              <a:t>vb</a:t>
            </a:r>
            <a:r>
              <a:rPr sz="3276" dirty="0" smtClean="0"/>
              <a:t>.</a:t>
            </a:r>
            <a:endParaRPr sz="3276" dirty="0"/>
          </a:p>
          <a:p>
            <a:pPr marL="404495" lvl="0" indent="-404495" defTabSz="531622">
              <a:spcBef>
                <a:spcPts val="3800"/>
              </a:spcBef>
              <a:defRPr sz="1800"/>
            </a:pPr>
            <a:r>
              <a:rPr lang="tr-TR" sz="3276" dirty="0" smtClean="0"/>
              <a:t>Yer</a:t>
            </a:r>
            <a:r>
              <a:rPr sz="3276" dirty="0" smtClean="0"/>
              <a:t>, </a:t>
            </a:r>
            <a:r>
              <a:rPr lang="tr-TR" sz="3276" dirty="0" smtClean="0"/>
              <a:t>Koşullar</a:t>
            </a:r>
            <a:r>
              <a:rPr sz="3276" dirty="0" smtClean="0"/>
              <a:t>.</a:t>
            </a:r>
            <a:endParaRPr sz="3276" dirty="0"/>
          </a:p>
          <a:p>
            <a:pPr marL="404495" lvl="0" indent="-404495" defTabSz="531622">
              <a:spcBef>
                <a:spcPts val="3800"/>
              </a:spcBef>
              <a:defRPr sz="1800"/>
            </a:pPr>
            <a:r>
              <a:rPr lang="tr-TR" sz="3276" dirty="0" smtClean="0"/>
              <a:t>Katılımcılar</a:t>
            </a:r>
            <a:endParaRPr sz="3276" dirty="0"/>
          </a:p>
          <a:p>
            <a:pPr marL="404495" lvl="0" indent="-404495" defTabSz="531622">
              <a:spcBef>
                <a:spcPts val="3800"/>
              </a:spcBef>
              <a:defRPr sz="1800"/>
            </a:pPr>
            <a:r>
              <a:rPr lang="tr-TR" sz="3276" dirty="0" smtClean="0"/>
              <a:t>Girişim veya Deneyler</a:t>
            </a:r>
            <a:endParaRPr sz="3276" dirty="0"/>
          </a:p>
          <a:p>
            <a:pPr marL="404495" lvl="0" indent="-404495" defTabSz="531622">
              <a:spcBef>
                <a:spcPts val="3800"/>
              </a:spcBef>
              <a:defRPr sz="1800"/>
            </a:pPr>
            <a:r>
              <a:rPr lang="tr-TR" sz="3276" dirty="0" smtClean="0"/>
              <a:t>Sonuç ölçütleri</a:t>
            </a:r>
            <a:endParaRPr sz="3276" dirty="0"/>
          </a:p>
          <a:p>
            <a:pPr marL="404495" lvl="0" indent="-404495" defTabSz="531622">
              <a:spcBef>
                <a:spcPts val="3800"/>
              </a:spcBef>
              <a:defRPr sz="1800"/>
            </a:pPr>
            <a:r>
              <a:rPr lang="tr-TR" sz="3276" dirty="0" smtClean="0"/>
              <a:t>Metodolojik detaylar</a:t>
            </a:r>
            <a:r>
              <a:rPr sz="3276" dirty="0" smtClean="0"/>
              <a:t>: </a:t>
            </a:r>
            <a:r>
              <a:rPr lang="tr-TR" sz="3276" dirty="0" err="1" smtClean="0"/>
              <a:t>randomizasyon</a:t>
            </a:r>
            <a:r>
              <a:rPr lang="tr-TR" sz="3276" dirty="0" smtClean="0"/>
              <a:t> sürecinin detayları</a:t>
            </a:r>
            <a:r>
              <a:rPr sz="3276" dirty="0" smtClean="0"/>
              <a:t>, </a:t>
            </a:r>
            <a:r>
              <a:rPr lang="tr-TR" sz="3276" dirty="0" smtClean="0"/>
              <a:t>kontrollerin seçimi, </a:t>
            </a:r>
            <a:r>
              <a:rPr lang="tr-TR" sz="3276" dirty="0" err="1" smtClean="0"/>
              <a:t>vb</a:t>
            </a:r>
            <a:r>
              <a:rPr sz="3276" dirty="0" smtClean="0"/>
              <a:t>.</a:t>
            </a:r>
            <a:endParaRPr sz="3276" dirty="0"/>
          </a:p>
          <a:p>
            <a:pPr marL="404495" lvl="0" indent="-404495" defTabSz="531622">
              <a:spcBef>
                <a:spcPts val="3800"/>
              </a:spcBef>
              <a:defRPr sz="1800"/>
            </a:pPr>
            <a:r>
              <a:rPr lang="tr-TR" sz="3276" dirty="0" smtClean="0"/>
              <a:t>İstatistik yöntemler</a:t>
            </a:r>
            <a:endParaRPr sz="3276" dirty="0"/>
          </a:p>
        </p:txBody>
      </p:sp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8000" b="1">
                <a:solidFill>
                  <a:srgbClr val="BB1800"/>
                </a:solidFill>
              </a:rPr>
              <a:t>Methods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tr-TR" sz="3600" dirty="0" smtClean="0"/>
              <a:t>Seçim kriterleri</a:t>
            </a:r>
            <a:r>
              <a:rPr sz="3600" dirty="0" smtClean="0"/>
              <a:t>: </a:t>
            </a:r>
            <a:r>
              <a:rPr lang="tr-TR" sz="3600" dirty="0" smtClean="0"/>
              <a:t>cinsiyet</a:t>
            </a:r>
            <a:r>
              <a:rPr sz="3600" dirty="0" smtClean="0"/>
              <a:t>, </a:t>
            </a:r>
            <a:r>
              <a:rPr lang="tr-TR" sz="3600" dirty="0" smtClean="0"/>
              <a:t>yaş aralığı</a:t>
            </a:r>
            <a:r>
              <a:rPr sz="3600" dirty="0" smtClean="0"/>
              <a:t>, </a:t>
            </a:r>
            <a:r>
              <a:rPr lang="tr-TR" sz="3600" dirty="0" smtClean="0"/>
              <a:t>hastalık</a:t>
            </a:r>
            <a:r>
              <a:rPr sz="3600" dirty="0" smtClean="0"/>
              <a:t>, </a:t>
            </a:r>
            <a:r>
              <a:rPr lang="tr-TR" sz="3600" dirty="0" smtClean="0"/>
              <a:t>hastalığın şiddeti</a:t>
            </a:r>
            <a:r>
              <a:rPr sz="3600" dirty="0" smtClean="0"/>
              <a:t>, </a:t>
            </a:r>
            <a:r>
              <a:rPr lang="tr-TR" sz="3600" dirty="0" smtClean="0"/>
              <a:t>toplama yöntemleri</a:t>
            </a:r>
            <a:r>
              <a:rPr sz="3600" dirty="0" smtClean="0"/>
              <a:t>.</a:t>
            </a:r>
            <a:endParaRPr sz="3600" dirty="0"/>
          </a:p>
          <a:p>
            <a:pPr lvl="0">
              <a:defRPr sz="1800"/>
            </a:pPr>
            <a:r>
              <a:rPr lang="tr-TR" sz="3600" dirty="0" smtClean="0"/>
              <a:t>Cevaplanacak sorular</a:t>
            </a:r>
            <a:r>
              <a:rPr sz="3600" dirty="0" smtClean="0"/>
              <a:t>: </a:t>
            </a:r>
            <a:r>
              <a:rPr lang="tr-TR" sz="3600" dirty="0" smtClean="0"/>
              <a:t>sonuçlar kime uygulanabilir</a:t>
            </a:r>
            <a:r>
              <a:rPr sz="3600" dirty="0" smtClean="0"/>
              <a:t>? </a:t>
            </a:r>
            <a:endParaRPr sz="3600" dirty="0"/>
          </a:p>
          <a:p>
            <a:pPr lvl="0">
              <a:defRPr sz="1800"/>
            </a:pPr>
            <a:r>
              <a:rPr lang="tr-TR" sz="3600" dirty="0" smtClean="0"/>
              <a:t>E</a:t>
            </a:r>
            <a:r>
              <a:rPr sz="3600" dirty="0" smtClean="0"/>
              <a:t>xternal </a:t>
            </a:r>
            <a:r>
              <a:rPr sz="3600" dirty="0"/>
              <a:t>validity </a:t>
            </a:r>
            <a:r>
              <a:rPr sz="3600" dirty="0" smtClean="0"/>
              <a:t>(</a:t>
            </a:r>
            <a:r>
              <a:rPr lang="tr-TR" sz="3600" dirty="0" err="1" smtClean="0"/>
              <a:t>genellenebilirlik</a:t>
            </a:r>
            <a:r>
              <a:rPr sz="3600" dirty="0" smtClean="0"/>
              <a:t>)</a:t>
            </a:r>
            <a:endParaRPr sz="3600" dirty="0"/>
          </a:p>
        </p:txBody>
      </p:sp>
      <p:sp>
        <p:nvSpPr>
          <p:cNvPr id="138" name="Shape 1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tr-TR" sz="8000" b="1" dirty="0" smtClean="0">
                <a:solidFill>
                  <a:srgbClr val="BB1800"/>
                </a:solidFill>
              </a:rPr>
              <a:t>katılımcılar</a:t>
            </a:r>
            <a:endParaRPr sz="8000" b="1" dirty="0">
              <a:solidFill>
                <a:srgbClr val="BB1800"/>
              </a:solidFill>
            </a:endParaRPr>
          </a:p>
        </p:txBody>
      </p:sp>
      <p:pic>
        <p:nvPicPr>
          <p:cNvPr id="4" name="Picture 3" descr="Untitled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606" y="8455246"/>
            <a:ext cx="3364194" cy="13393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tr-TR" sz="8000" b="1" dirty="0" smtClean="0">
                <a:solidFill>
                  <a:srgbClr val="BB1800"/>
                </a:solidFill>
              </a:rPr>
              <a:t>katılımcılar</a:t>
            </a:r>
            <a:endParaRPr sz="8000" b="1" dirty="0">
              <a:solidFill>
                <a:srgbClr val="BB1800"/>
              </a:solidFill>
            </a:endParaRPr>
          </a:p>
        </p:txBody>
      </p:sp>
      <p:pic>
        <p:nvPicPr>
          <p:cNvPr id="141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7101" y="2567603"/>
            <a:ext cx="9170598" cy="6370994"/>
          </a:xfrm>
          <a:prstGeom prst="rect">
            <a:avLst/>
          </a:prstGeom>
          <a:ln w="50800">
            <a:solidFill/>
            <a:miter lim="400000"/>
          </a:ln>
        </p:spPr>
      </p:pic>
      <p:sp>
        <p:nvSpPr>
          <p:cNvPr id="142" name="Shape 142"/>
          <p:cNvSpPr/>
          <p:nvPr/>
        </p:nvSpPr>
        <p:spPr>
          <a:xfrm flipV="1">
            <a:off x="6267546" y="2991146"/>
            <a:ext cx="4827787" cy="1"/>
          </a:xfrm>
          <a:prstGeom prst="lin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43" name="Shape 143"/>
          <p:cNvSpPr/>
          <p:nvPr/>
        </p:nvSpPr>
        <p:spPr>
          <a:xfrm>
            <a:off x="2074902" y="3412165"/>
            <a:ext cx="8854996" cy="1"/>
          </a:xfrm>
          <a:prstGeom prst="lin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44" name="Shape 144"/>
          <p:cNvSpPr/>
          <p:nvPr/>
        </p:nvSpPr>
        <p:spPr>
          <a:xfrm>
            <a:off x="2074902" y="3710386"/>
            <a:ext cx="1281239" cy="1"/>
          </a:xfrm>
          <a:prstGeom prst="lin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3127448" y="7674978"/>
            <a:ext cx="7787004" cy="1"/>
          </a:xfrm>
          <a:prstGeom prst="lin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2074902" y="8095998"/>
            <a:ext cx="8854996" cy="1"/>
          </a:xfrm>
          <a:prstGeom prst="lin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47" name="Shape 147"/>
          <p:cNvSpPr/>
          <p:nvPr/>
        </p:nvSpPr>
        <p:spPr>
          <a:xfrm>
            <a:off x="2074902" y="8440813"/>
            <a:ext cx="5551797" cy="1"/>
          </a:xfrm>
          <a:prstGeom prst="lin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ntitled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606" y="8455246"/>
            <a:ext cx="3364194" cy="1339300"/>
          </a:xfrm>
          <a:prstGeom prst="rect">
            <a:avLst/>
          </a:prstGeom>
        </p:spPr>
      </p:pic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850900" y="2603500"/>
            <a:ext cx="5245696" cy="4546600"/>
          </a:xfrm>
          <a:prstGeom prst="rect">
            <a:avLst/>
          </a:prstGeom>
          <a:ln>
            <a:solidFill/>
          </a:ln>
        </p:spPr>
        <p:txBody>
          <a:bodyPr/>
          <a:lstStyle/>
          <a:p>
            <a:pPr lvl="0">
              <a:defRPr sz="1800"/>
            </a:pPr>
            <a:r>
              <a:rPr lang="tr-TR" sz="3600" dirty="0" smtClean="0"/>
              <a:t>Bulgularınızın uygulamaya katkısı olması için.</a:t>
            </a:r>
            <a:endParaRPr sz="3600" dirty="0"/>
          </a:p>
          <a:p>
            <a:pPr lvl="0">
              <a:defRPr sz="1800"/>
            </a:pPr>
            <a:r>
              <a:rPr lang="tr-TR" sz="3600" dirty="0" smtClean="0"/>
              <a:t>Konu hakkında bilime katkıda bulunmak için</a:t>
            </a:r>
            <a:r>
              <a:rPr sz="3600" dirty="0" smtClean="0"/>
              <a:t>.</a:t>
            </a:r>
            <a:endParaRPr sz="3600" dirty="0"/>
          </a:p>
        </p:txBody>
      </p:sp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tr-TR" sz="8000" b="1" dirty="0" smtClean="0">
                <a:solidFill>
                  <a:srgbClr val="BB1800"/>
                </a:solidFill>
              </a:rPr>
              <a:t>Neden yazmalı?</a:t>
            </a:r>
            <a:endParaRPr sz="8000" b="1" dirty="0">
              <a:solidFill>
                <a:srgbClr val="BB1800"/>
              </a:solidFill>
            </a:endParaRPr>
          </a:p>
        </p:txBody>
      </p:sp>
      <p:sp>
        <p:nvSpPr>
          <p:cNvPr id="52" name="Shape 52"/>
          <p:cNvSpPr/>
          <p:nvPr/>
        </p:nvSpPr>
        <p:spPr>
          <a:xfrm>
            <a:off x="6769100" y="2603500"/>
            <a:ext cx="5245696" cy="4546600"/>
          </a:xfrm>
          <a:prstGeom prst="rect">
            <a:avLst/>
          </a:prstGeom>
          <a:ln w="12700">
            <a:solid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marL="328929" lvl="0" indent="-328929" algn="l" defTabSz="432308">
              <a:spcBef>
                <a:spcPts val="3100"/>
              </a:spcBef>
              <a:buSzPct val="75000"/>
              <a:buChar char="•"/>
              <a:defRPr sz="1800"/>
            </a:pPr>
            <a:r>
              <a:rPr lang="tr-TR" sz="2664" dirty="0" smtClean="0"/>
              <a:t>Kaynak sağlayıcılar</a:t>
            </a:r>
            <a:endParaRPr sz="2664" dirty="0"/>
          </a:p>
          <a:p>
            <a:pPr marL="328929" lvl="0" indent="-328929" algn="l" defTabSz="432308">
              <a:spcBef>
                <a:spcPts val="3100"/>
              </a:spcBef>
              <a:buSzPct val="75000"/>
              <a:buChar char="•"/>
              <a:defRPr sz="1800"/>
            </a:pPr>
            <a:r>
              <a:rPr lang="tr-TR" sz="2664" dirty="0"/>
              <a:t>M</a:t>
            </a:r>
            <a:r>
              <a:rPr lang="tr-TR" sz="2664" dirty="0" smtClean="0"/>
              <a:t>eslektaşlar</a:t>
            </a:r>
            <a:endParaRPr sz="2664" dirty="0"/>
          </a:p>
          <a:p>
            <a:pPr marL="328929" lvl="0" indent="-328929" algn="l" defTabSz="432308">
              <a:spcBef>
                <a:spcPts val="3100"/>
              </a:spcBef>
              <a:buSzPct val="75000"/>
              <a:buChar char="•"/>
              <a:defRPr sz="1800"/>
            </a:pPr>
            <a:r>
              <a:rPr lang="tr-TR" sz="2664" dirty="0"/>
              <a:t>K</a:t>
            </a:r>
            <a:r>
              <a:rPr lang="tr-TR" sz="2664" dirty="0" smtClean="0"/>
              <a:t>amuoyu</a:t>
            </a:r>
            <a:endParaRPr sz="2664" dirty="0"/>
          </a:p>
          <a:p>
            <a:pPr marL="328929" lvl="0" indent="-328929" algn="l" defTabSz="432308">
              <a:spcBef>
                <a:spcPts val="3100"/>
              </a:spcBef>
              <a:buSzPct val="75000"/>
              <a:buChar char="•"/>
              <a:defRPr sz="1800"/>
            </a:pPr>
            <a:r>
              <a:rPr lang="en-US" sz="2664" dirty="0" smtClean="0"/>
              <a:t>D</a:t>
            </a:r>
            <a:r>
              <a:rPr lang="tr-TR" sz="2664" dirty="0" err="1" smtClean="0"/>
              <a:t>üzenleyici</a:t>
            </a:r>
            <a:r>
              <a:rPr lang="tr-TR" sz="2664" dirty="0" smtClean="0"/>
              <a:t> kurumlar</a:t>
            </a:r>
            <a:endParaRPr sz="2664" dirty="0"/>
          </a:p>
          <a:p>
            <a:pPr marL="328929" lvl="0" indent="-328929" algn="l" defTabSz="432308">
              <a:spcBef>
                <a:spcPts val="3100"/>
              </a:spcBef>
              <a:buSzPct val="75000"/>
              <a:buChar char="•"/>
              <a:defRPr sz="1800"/>
            </a:pPr>
            <a:r>
              <a:rPr lang="tr-TR" sz="2664" dirty="0" smtClean="0"/>
              <a:t>Devlet</a:t>
            </a:r>
            <a:endParaRPr sz="2664" dirty="0"/>
          </a:p>
          <a:p>
            <a:pPr marL="328929" lvl="0" indent="-328929" algn="l" defTabSz="432308">
              <a:spcBef>
                <a:spcPts val="3100"/>
              </a:spcBef>
              <a:buSzPct val="75000"/>
              <a:buChar char="•"/>
              <a:defRPr sz="1800"/>
            </a:pPr>
            <a:r>
              <a:rPr lang="tr-TR" sz="2664" dirty="0" smtClean="0"/>
              <a:t>Bilimsel camia</a:t>
            </a:r>
            <a:endParaRPr sz="2664" dirty="0"/>
          </a:p>
        </p:txBody>
      </p:sp>
      <p:sp>
        <p:nvSpPr>
          <p:cNvPr id="53" name="Shape 53"/>
          <p:cNvSpPr/>
          <p:nvPr/>
        </p:nvSpPr>
        <p:spPr>
          <a:xfrm>
            <a:off x="847810" y="7927707"/>
            <a:ext cx="11178342" cy="553998"/>
          </a:xfrm>
          <a:prstGeom prst="rect">
            <a:avLst/>
          </a:prstGeom>
          <a:ln w="12700">
            <a:solid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lang="tr-TR" sz="3600" dirty="0" smtClean="0"/>
              <a:t>Yayınlanmamış araştırma bitmemiştir.</a:t>
            </a:r>
            <a:endParaRPr sz="3600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body" idx="1"/>
          </p:nvPr>
        </p:nvSpPr>
        <p:spPr>
          <a:xfrm>
            <a:off x="952500" y="2085381"/>
            <a:ext cx="11099800" cy="7091603"/>
          </a:xfrm>
          <a:prstGeom prst="rect">
            <a:avLst/>
          </a:prstGeom>
        </p:spPr>
        <p:txBody>
          <a:bodyPr/>
          <a:lstStyle/>
          <a:p>
            <a:pPr marL="404495" lvl="0" indent="-404495" defTabSz="531622">
              <a:spcBef>
                <a:spcPts val="3800"/>
              </a:spcBef>
              <a:defRPr sz="1800"/>
            </a:pPr>
            <a:r>
              <a:rPr lang="tr-TR" sz="3276" dirty="0" smtClean="0"/>
              <a:t>Amaç tekrarlanabilir olmasıdır </a:t>
            </a:r>
            <a:r>
              <a:rPr sz="3276" dirty="0" smtClean="0"/>
              <a:t>!</a:t>
            </a:r>
            <a:endParaRPr sz="3276" dirty="0"/>
          </a:p>
          <a:p>
            <a:pPr marL="404495" lvl="0" indent="-404495" defTabSz="531622">
              <a:spcBef>
                <a:spcPts val="3800"/>
              </a:spcBef>
              <a:defRPr sz="1800"/>
            </a:pPr>
            <a:r>
              <a:rPr lang="tr-TR" sz="3276" dirty="0" err="1" smtClean="0"/>
              <a:t>Förmül</a:t>
            </a:r>
            <a:r>
              <a:rPr sz="3276" dirty="0" smtClean="0"/>
              <a:t>, </a:t>
            </a:r>
            <a:r>
              <a:rPr lang="tr-TR" sz="3276" dirty="0" smtClean="0"/>
              <a:t>doz</a:t>
            </a:r>
            <a:r>
              <a:rPr sz="3276" dirty="0" smtClean="0"/>
              <a:t>, </a:t>
            </a:r>
            <a:r>
              <a:rPr lang="tr-TR" sz="3276" dirty="0" smtClean="0"/>
              <a:t>zamanlama</a:t>
            </a:r>
            <a:r>
              <a:rPr sz="3276" dirty="0" smtClean="0"/>
              <a:t>, </a:t>
            </a:r>
            <a:r>
              <a:rPr lang="tr-TR" sz="3276" dirty="0" smtClean="0"/>
              <a:t>süre</a:t>
            </a:r>
            <a:endParaRPr sz="3276" dirty="0"/>
          </a:p>
          <a:p>
            <a:pPr marL="404495" lvl="0" indent="-404495" defTabSz="531622">
              <a:spcBef>
                <a:spcPts val="3800"/>
              </a:spcBef>
              <a:defRPr sz="1800"/>
            </a:pPr>
            <a:r>
              <a:rPr lang="tr-TR" sz="3276" dirty="0" err="1" smtClean="0"/>
              <a:t>Plasebo</a:t>
            </a:r>
            <a:r>
              <a:rPr lang="tr-TR" sz="3276" dirty="0" smtClean="0"/>
              <a:t> veya</a:t>
            </a:r>
            <a:r>
              <a:rPr sz="3276" dirty="0" smtClean="0"/>
              <a:t> “</a:t>
            </a:r>
            <a:r>
              <a:rPr lang="tr-TR" sz="3276" dirty="0" smtClean="0"/>
              <a:t>rutin bakım</a:t>
            </a:r>
            <a:r>
              <a:rPr sz="3276" dirty="0" smtClean="0"/>
              <a:t>”</a:t>
            </a:r>
            <a:r>
              <a:rPr lang="tr-TR" sz="3276" dirty="0" smtClean="0"/>
              <a:t> nedir?</a:t>
            </a:r>
            <a:endParaRPr sz="3276" dirty="0"/>
          </a:p>
          <a:p>
            <a:pPr marL="404495" lvl="0" indent="-404495" defTabSz="531622">
              <a:spcBef>
                <a:spcPts val="3800"/>
              </a:spcBef>
              <a:defRPr sz="1800"/>
            </a:pPr>
            <a:r>
              <a:rPr lang="tr-TR" sz="3276" dirty="0" smtClean="0"/>
              <a:t>Neyi kim yaptı ?</a:t>
            </a:r>
            <a:endParaRPr sz="3276" dirty="0"/>
          </a:p>
          <a:p>
            <a:pPr marL="404495" lvl="0" indent="-404495" defTabSz="531622">
              <a:spcBef>
                <a:spcPts val="3800"/>
              </a:spcBef>
              <a:defRPr sz="1800"/>
            </a:pPr>
            <a:r>
              <a:rPr lang="tr-TR" sz="3276" dirty="0" smtClean="0"/>
              <a:t>Cerrahi yöntemler</a:t>
            </a:r>
            <a:endParaRPr sz="3276" dirty="0"/>
          </a:p>
          <a:p>
            <a:pPr marL="404495" lvl="0" indent="-404495" defTabSz="531622">
              <a:spcBef>
                <a:spcPts val="3800"/>
              </a:spcBef>
              <a:defRPr sz="1800"/>
            </a:pPr>
            <a:r>
              <a:rPr lang="tr-TR" sz="3276" dirty="0" smtClean="0"/>
              <a:t>Eğer </a:t>
            </a:r>
            <a:r>
              <a:rPr lang="tr-TR" sz="3276" dirty="0" err="1" smtClean="0"/>
              <a:t>metodlar</a:t>
            </a:r>
            <a:r>
              <a:rPr lang="tr-TR" sz="3276" dirty="0" smtClean="0"/>
              <a:t> önceden yayınlanmışsa atıfta bulunarak sadece modifikasyonlardan bahsedilebilir</a:t>
            </a:r>
            <a:r>
              <a:rPr sz="3276" dirty="0" smtClean="0"/>
              <a:t>.</a:t>
            </a:r>
            <a:endParaRPr sz="3276" dirty="0"/>
          </a:p>
          <a:p>
            <a:pPr marL="404495" lvl="0" indent="-404495" defTabSz="531622">
              <a:spcBef>
                <a:spcPts val="3800"/>
              </a:spcBef>
              <a:defRPr sz="1800"/>
            </a:pPr>
            <a:r>
              <a:rPr lang="tr-TR" sz="3276" dirty="0" smtClean="0"/>
              <a:t>Referanslar ulaşılabilir olmalıdır </a:t>
            </a:r>
            <a:r>
              <a:rPr sz="3276" dirty="0" smtClean="0"/>
              <a:t>!</a:t>
            </a:r>
            <a:endParaRPr sz="3276" dirty="0"/>
          </a:p>
        </p:txBody>
      </p:sp>
      <p:sp>
        <p:nvSpPr>
          <p:cNvPr id="150" name="Shape 1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tr-TR" sz="8000" b="1" dirty="0" smtClean="0">
                <a:solidFill>
                  <a:srgbClr val="BB1800"/>
                </a:solidFill>
              </a:rPr>
              <a:t>Girişimler - deneyler</a:t>
            </a:r>
            <a:endParaRPr sz="8000" b="1" dirty="0">
              <a:solidFill>
                <a:srgbClr val="BB18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588" y="1853075"/>
            <a:ext cx="7823201" cy="3136901"/>
          </a:xfrm>
          <a:prstGeom prst="rect">
            <a:avLst/>
          </a:prstGeom>
          <a:ln w="50800">
            <a:solidFill/>
            <a:miter lim="400000"/>
          </a:ln>
        </p:spPr>
      </p:pic>
      <p:pic>
        <p:nvPicPr>
          <p:cNvPr id="153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05561" y="3926766"/>
            <a:ext cx="7670801" cy="2286001"/>
          </a:xfrm>
          <a:prstGeom prst="rect">
            <a:avLst/>
          </a:prstGeom>
          <a:ln w="50800">
            <a:solidFill/>
            <a:miter lim="400000"/>
          </a:ln>
        </p:spPr>
      </p:pic>
      <p:pic>
        <p:nvPicPr>
          <p:cNvPr id="154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05812" y="5703898"/>
            <a:ext cx="7645401" cy="3924301"/>
          </a:xfrm>
          <a:prstGeom prst="rect">
            <a:avLst/>
          </a:prstGeom>
          <a:ln w="50800">
            <a:solidFill/>
            <a:miter lim="400000"/>
          </a:ln>
        </p:spPr>
      </p:pic>
      <p:sp>
        <p:nvSpPr>
          <p:cNvPr id="155" name="Shape 155"/>
          <p:cNvSpPr>
            <a:spLocks noGrp="1"/>
          </p:cNvSpPr>
          <p:nvPr>
            <p:ph type="title" idx="4294967295"/>
          </p:nvPr>
        </p:nvSpPr>
        <p:spPr>
          <a:xfrm>
            <a:off x="2100708" y="187920"/>
            <a:ext cx="9951592" cy="1282701"/>
          </a:xfrm>
          <a:prstGeom prst="rect">
            <a:avLst/>
          </a:prstGeom>
        </p:spPr>
        <p:txBody>
          <a:bodyPr/>
          <a:lstStyle>
            <a:lvl1pPr defTabSz="560831">
              <a:defRPr sz="7679">
                <a:solidFill>
                  <a:srgbClr val="C11A00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tr-TR" sz="7679" b="1" dirty="0" smtClean="0">
                <a:solidFill>
                  <a:srgbClr val="C11A00"/>
                </a:solidFill>
              </a:rPr>
              <a:t>girişimler</a:t>
            </a:r>
            <a:endParaRPr sz="7679" b="1" dirty="0">
              <a:solidFill>
                <a:srgbClr val="C11A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1" animBg="1" advAuto="0"/>
      <p:bldP spid="154" grpId="2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95604" lvl="0" indent="-395604" defTabSz="519937">
              <a:spcBef>
                <a:spcPts val="3700"/>
              </a:spcBef>
              <a:defRPr sz="1800"/>
            </a:pPr>
            <a:r>
              <a:rPr lang="tr-TR" sz="3204" b="1" dirty="0" err="1" smtClean="0">
                <a:latin typeface="Helvetica"/>
                <a:ea typeface="Helvetica"/>
                <a:cs typeface="Helvetica"/>
                <a:sym typeface="Helvetica"/>
              </a:rPr>
              <a:t>Primer</a:t>
            </a:r>
            <a:r>
              <a:rPr lang="tr-TR" sz="3204" b="1" dirty="0" smtClean="0">
                <a:latin typeface="Helvetica"/>
                <a:ea typeface="Helvetica"/>
                <a:cs typeface="Helvetica"/>
                <a:sym typeface="Helvetica"/>
              </a:rPr>
              <a:t> sonuç ölçütü</a:t>
            </a:r>
            <a:r>
              <a:rPr sz="3204" dirty="0" smtClean="0"/>
              <a:t>: </a:t>
            </a:r>
            <a:r>
              <a:rPr lang="tr-TR" sz="3204" dirty="0" smtClean="0"/>
              <a:t>En önemli sonuç ölçütüdür</a:t>
            </a:r>
            <a:r>
              <a:rPr sz="3204" dirty="0" smtClean="0"/>
              <a:t>. </a:t>
            </a:r>
            <a:r>
              <a:rPr lang="tr-TR" sz="3204" dirty="0" smtClean="0"/>
              <a:t>İstatistikler bu ölçüte odaklıdır</a:t>
            </a:r>
            <a:r>
              <a:rPr sz="3204" dirty="0" smtClean="0"/>
              <a:t>.</a:t>
            </a:r>
            <a:endParaRPr sz="3204" dirty="0"/>
          </a:p>
          <a:p>
            <a:pPr marL="395604" lvl="0" indent="-395604" defTabSz="519937">
              <a:spcBef>
                <a:spcPts val="3700"/>
              </a:spcBef>
              <a:defRPr sz="1800"/>
            </a:pPr>
            <a:r>
              <a:rPr lang="tr-TR" sz="3204" b="1" dirty="0" err="1" smtClean="0">
                <a:latin typeface="Helvetica"/>
                <a:ea typeface="Helvetica"/>
                <a:cs typeface="Helvetica"/>
                <a:sym typeface="Helvetica"/>
              </a:rPr>
              <a:t>Sekonder</a:t>
            </a:r>
            <a:r>
              <a:rPr lang="tr-TR" sz="3204" b="1" dirty="0" smtClean="0">
                <a:latin typeface="Helvetica"/>
                <a:ea typeface="Helvetica"/>
                <a:cs typeface="Helvetica"/>
                <a:sym typeface="Helvetica"/>
              </a:rPr>
              <a:t> ölçütler</a:t>
            </a:r>
            <a:r>
              <a:rPr sz="3204" dirty="0" smtClean="0"/>
              <a:t>: </a:t>
            </a:r>
            <a:r>
              <a:rPr lang="tr-TR" sz="3204" dirty="0" smtClean="0"/>
              <a:t>Diğer sonuç ölçütleri</a:t>
            </a:r>
            <a:r>
              <a:rPr sz="3204" dirty="0" smtClean="0"/>
              <a:t>.</a:t>
            </a:r>
            <a:endParaRPr sz="3204" dirty="0"/>
          </a:p>
          <a:p>
            <a:pPr marL="395604" lvl="0" indent="-395604" defTabSz="519937">
              <a:spcBef>
                <a:spcPts val="3700"/>
              </a:spcBef>
              <a:defRPr sz="1800"/>
            </a:pPr>
            <a:r>
              <a:rPr lang="tr-TR" sz="3204" dirty="0" smtClean="0"/>
              <a:t>Her ölçütün tanımı</a:t>
            </a:r>
            <a:endParaRPr sz="3204" dirty="0"/>
          </a:p>
          <a:p>
            <a:pPr marL="395604" lvl="0" indent="-395604" defTabSz="519937">
              <a:spcBef>
                <a:spcPts val="3700"/>
              </a:spcBef>
              <a:defRPr sz="1800"/>
            </a:pPr>
            <a:r>
              <a:rPr lang="tr-TR" sz="3204" dirty="0" smtClean="0"/>
              <a:t>Ölçüm sıklık ve zamanlaması</a:t>
            </a:r>
            <a:endParaRPr sz="3204" dirty="0"/>
          </a:p>
          <a:p>
            <a:pPr marL="395604" lvl="0" indent="-395604" defTabSz="519937">
              <a:spcBef>
                <a:spcPts val="3700"/>
              </a:spcBef>
              <a:defRPr sz="1800"/>
            </a:pPr>
            <a:r>
              <a:rPr lang="tr-TR" sz="3204" dirty="0" smtClean="0"/>
              <a:t>Kaliteyi maksimize etme yöntemleri</a:t>
            </a:r>
            <a:r>
              <a:rPr sz="3204" dirty="0" smtClean="0"/>
              <a:t>, </a:t>
            </a:r>
            <a:r>
              <a:rPr lang="tr-TR" sz="3204" dirty="0" err="1" smtClean="0"/>
              <a:t>örn</a:t>
            </a:r>
            <a:r>
              <a:rPr sz="3204" dirty="0" smtClean="0"/>
              <a:t>.</a:t>
            </a:r>
            <a:r>
              <a:rPr lang="tr-TR" sz="3204" dirty="0" smtClean="0"/>
              <a:t> deneyim, eğitim.</a:t>
            </a:r>
            <a:endParaRPr sz="3204" dirty="0"/>
          </a:p>
          <a:p>
            <a:pPr marL="395604" lvl="0" indent="-395604" defTabSz="519937">
              <a:spcBef>
                <a:spcPts val="3700"/>
              </a:spcBef>
              <a:defRPr sz="1800"/>
            </a:pPr>
            <a:r>
              <a:rPr lang="tr-TR" sz="3204" dirty="0" smtClean="0"/>
              <a:t>Kim ölçtü</a:t>
            </a:r>
            <a:r>
              <a:rPr sz="3204" dirty="0" smtClean="0"/>
              <a:t>, </a:t>
            </a:r>
            <a:r>
              <a:rPr lang="tr-TR" sz="3204" dirty="0" smtClean="0"/>
              <a:t>maskeleme </a:t>
            </a:r>
            <a:r>
              <a:rPr sz="3204" dirty="0" smtClean="0"/>
              <a:t>!</a:t>
            </a:r>
            <a:endParaRPr sz="3204" dirty="0"/>
          </a:p>
        </p:txBody>
      </p:sp>
      <p:sp>
        <p:nvSpPr>
          <p:cNvPr id="158" name="Shape 158"/>
          <p:cNvSpPr>
            <a:spLocks noGrp="1"/>
          </p:cNvSpPr>
          <p:nvPr>
            <p:ph type="title"/>
          </p:nvPr>
        </p:nvSpPr>
        <p:spPr>
          <a:xfrm>
            <a:off x="1972057" y="179718"/>
            <a:ext cx="10062701" cy="1371336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tr-TR" sz="8000" b="1" dirty="0" smtClean="0">
                <a:solidFill>
                  <a:srgbClr val="BB1800"/>
                </a:solidFill>
              </a:rPr>
              <a:t>Sonuç ölçütleri</a:t>
            </a:r>
            <a:endParaRPr sz="8000" b="1" dirty="0">
              <a:solidFill>
                <a:srgbClr val="BB18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tr-TR" sz="8000" b="1" dirty="0" smtClean="0">
                <a:solidFill>
                  <a:srgbClr val="BB1800"/>
                </a:solidFill>
              </a:rPr>
              <a:t>Sonuç ölçütleri</a:t>
            </a:r>
            <a:endParaRPr sz="8000" b="1" dirty="0">
              <a:solidFill>
                <a:srgbClr val="BB1800"/>
              </a:solidFill>
            </a:endParaRPr>
          </a:p>
        </p:txBody>
      </p:sp>
      <p:pic>
        <p:nvPicPr>
          <p:cNvPr id="161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719" y="2036614"/>
            <a:ext cx="9130933" cy="1699828"/>
          </a:xfrm>
          <a:prstGeom prst="rect">
            <a:avLst/>
          </a:prstGeom>
          <a:ln w="50800">
            <a:solidFill/>
            <a:miter lim="400000"/>
          </a:ln>
        </p:spPr>
      </p:pic>
      <p:pic>
        <p:nvPicPr>
          <p:cNvPr id="162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78702" y="4247401"/>
            <a:ext cx="8978087" cy="4858901"/>
          </a:xfrm>
          <a:prstGeom prst="rect">
            <a:avLst/>
          </a:prstGeom>
          <a:ln w="50800">
            <a:solidFill/>
            <a:miter lim="400000"/>
          </a:ln>
        </p:spPr>
      </p:pic>
      <p:sp>
        <p:nvSpPr>
          <p:cNvPr id="163" name="Shape 163"/>
          <p:cNvSpPr/>
          <p:nvPr/>
        </p:nvSpPr>
        <p:spPr>
          <a:xfrm>
            <a:off x="3604424" y="4714075"/>
            <a:ext cx="1275003" cy="517046"/>
          </a:xfrm>
          <a:prstGeom prst="rect">
            <a:avLst/>
          </a:prstGeom>
          <a:solidFill>
            <a:srgbClr val="EC5D57">
              <a:alpha val="32118"/>
            </a:srgb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0275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4" name="Shape 164"/>
          <p:cNvSpPr/>
          <p:nvPr/>
        </p:nvSpPr>
        <p:spPr>
          <a:xfrm>
            <a:off x="6239994" y="5121754"/>
            <a:ext cx="2245114" cy="517046"/>
          </a:xfrm>
          <a:prstGeom prst="rect">
            <a:avLst/>
          </a:prstGeom>
          <a:solidFill>
            <a:srgbClr val="EC5D57">
              <a:alpha val="32118"/>
            </a:srgb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0275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5" name="Shape 165"/>
          <p:cNvSpPr/>
          <p:nvPr/>
        </p:nvSpPr>
        <p:spPr>
          <a:xfrm>
            <a:off x="9845675" y="5494577"/>
            <a:ext cx="2245114" cy="517046"/>
          </a:xfrm>
          <a:prstGeom prst="rect">
            <a:avLst/>
          </a:prstGeom>
          <a:solidFill>
            <a:srgbClr val="EC5D57">
              <a:alpha val="32118"/>
            </a:srgb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0275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6" name="Shape 166"/>
          <p:cNvSpPr/>
          <p:nvPr/>
        </p:nvSpPr>
        <p:spPr>
          <a:xfrm>
            <a:off x="10419299" y="5862740"/>
            <a:ext cx="1776060" cy="517046"/>
          </a:xfrm>
          <a:prstGeom prst="rect">
            <a:avLst/>
          </a:prstGeom>
          <a:solidFill>
            <a:srgbClr val="EC5D57">
              <a:alpha val="32118"/>
            </a:srgb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0275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7" name="Shape 167"/>
          <p:cNvSpPr/>
          <p:nvPr/>
        </p:nvSpPr>
        <p:spPr>
          <a:xfrm>
            <a:off x="4384697" y="6599522"/>
            <a:ext cx="1275004" cy="517047"/>
          </a:xfrm>
          <a:prstGeom prst="rect">
            <a:avLst/>
          </a:prstGeom>
          <a:solidFill>
            <a:srgbClr val="EC5D57">
              <a:alpha val="32118"/>
            </a:srgb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0275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8" name="Shape 168"/>
          <p:cNvSpPr/>
          <p:nvPr/>
        </p:nvSpPr>
        <p:spPr>
          <a:xfrm>
            <a:off x="3542660" y="6985456"/>
            <a:ext cx="2245114" cy="517046"/>
          </a:xfrm>
          <a:prstGeom prst="rect">
            <a:avLst/>
          </a:prstGeom>
          <a:solidFill>
            <a:srgbClr val="EC5D57">
              <a:alpha val="32118"/>
            </a:srgb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0275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9" name="Shape 169"/>
          <p:cNvSpPr/>
          <p:nvPr/>
        </p:nvSpPr>
        <p:spPr>
          <a:xfrm>
            <a:off x="5898393" y="7393135"/>
            <a:ext cx="2245114" cy="517046"/>
          </a:xfrm>
          <a:prstGeom prst="rect">
            <a:avLst/>
          </a:prstGeom>
          <a:solidFill>
            <a:srgbClr val="EC5D57">
              <a:alpha val="32118"/>
            </a:srgb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0275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0" name="Shape 170"/>
          <p:cNvSpPr/>
          <p:nvPr/>
        </p:nvSpPr>
        <p:spPr>
          <a:xfrm>
            <a:off x="6366994" y="2011214"/>
            <a:ext cx="3001502" cy="517046"/>
          </a:xfrm>
          <a:prstGeom prst="rect">
            <a:avLst/>
          </a:prstGeom>
          <a:solidFill>
            <a:srgbClr val="EC5D57">
              <a:alpha val="32118"/>
            </a:srgb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0275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1" name="Shape 171"/>
          <p:cNvSpPr/>
          <p:nvPr/>
        </p:nvSpPr>
        <p:spPr>
          <a:xfrm>
            <a:off x="336595" y="2418893"/>
            <a:ext cx="9017181" cy="517046"/>
          </a:xfrm>
          <a:prstGeom prst="rect">
            <a:avLst/>
          </a:prstGeom>
          <a:solidFill>
            <a:srgbClr val="EC5D57">
              <a:alpha val="32118"/>
            </a:srgb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0275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2" name="Shape 172"/>
          <p:cNvSpPr/>
          <p:nvPr/>
        </p:nvSpPr>
        <p:spPr>
          <a:xfrm>
            <a:off x="336595" y="2819358"/>
            <a:ext cx="9017181" cy="517047"/>
          </a:xfrm>
          <a:prstGeom prst="rect">
            <a:avLst/>
          </a:prstGeom>
          <a:solidFill>
            <a:srgbClr val="EC5D57">
              <a:alpha val="32118"/>
            </a:srgb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0275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lvl="0" indent="0">
              <a:buSzTx/>
              <a:buNone/>
              <a:defRPr sz="1800"/>
            </a:pPr>
            <a:r>
              <a:rPr lang="tr-TR" sz="3600" dirty="0" smtClean="0"/>
              <a:t>“Randomize” kelimesi yeterli değildir </a:t>
            </a:r>
            <a:r>
              <a:rPr sz="3600" dirty="0" smtClean="0"/>
              <a:t>!</a:t>
            </a:r>
            <a:endParaRPr sz="3600" dirty="0"/>
          </a:p>
          <a:p>
            <a:pPr lvl="2">
              <a:defRPr sz="1800"/>
            </a:pPr>
            <a:r>
              <a:rPr lang="en-US" sz="3600" dirty="0" smtClean="0"/>
              <a:t>D</a:t>
            </a:r>
            <a:r>
              <a:rPr lang="tr-TR" sz="3600" dirty="0" smtClean="0"/>
              <a:t>izi oluşturulması</a:t>
            </a:r>
            <a:endParaRPr sz="3600" dirty="0"/>
          </a:p>
          <a:p>
            <a:pPr lvl="2">
              <a:defRPr sz="1800"/>
            </a:pPr>
            <a:r>
              <a:rPr lang="en-US" sz="3600" dirty="0" smtClean="0"/>
              <a:t>A</a:t>
            </a:r>
            <a:r>
              <a:rPr lang="tr-TR" sz="3600" dirty="0" err="1" smtClean="0"/>
              <a:t>llocation</a:t>
            </a:r>
            <a:r>
              <a:rPr lang="tr-TR" sz="3600" dirty="0" smtClean="0"/>
              <a:t> </a:t>
            </a:r>
            <a:r>
              <a:rPr lang="tr-TR" sz="3600" dirty="0" err="1" smtClean="0"/>
              <a:t>concealment</a:t>
            </a:r>
            <a:endParaRPr sz="3600" dirty="0"/>
          </a:p>
          <a:p>
            <a:pPr lvl="2">
              <a:defRPr sz="1800"/>
            </a:pPr>
            <a:r>
              <a:rPr lang="en-US" sz="3600" dirty="0" smtClean="0"/>
              <a:t>D</a:t>
            </a:r>
            <a:r>
              <a:rPr lang="tr-TR" sz="3600" dirty="0" smtClean="0"/>
              <a:t>izinin uygulamaya geçirilişi</a:t>
            </a:r>
            <a:endParaRPr sz="3600" dirty="0"/>
          </a:p>
          <a:p>
            <a:pPr marL="0" lvl="0" indent="0">
              <a:buSzTx/>
              <a:buNone/>
              <a:defRPr sz="1800"/>
            </a:pPr>
            <a:r>
              <a:rPr lang="tr-TR" sz="3600" dirty="0" smtClean="0"/>
              <a:t>Maskeleme</a:t>
            </a:r>
            <a:r>
              <a:rPr sz="3600" dirty="0" smtClean="0"/>
              <a:t>, </a:t>
            </a:r>
            <a:r>
              <a:rPr lang="tr-TR" sz="3600" dirty="0" smtClean="0"/>
              <a:t>kim</a:t>
            </a:r>
            <a:r>
              <a:rPr sz="3600" dirty="0" smtClean="0"/>
              <a:t>, </a:t>
            </a:r>
            <a:r>
              <a:rPr lang="tr-TR" sz="3600" dirty="0" smtClean="0"/>
              <a:t>nasıl</a:t>
            </a:r>
            <a:r>
              <a:rPr sz="3600" dirty="0" smtClean="0"/>
              <a:t>, </a:t>
            </a:r>
            <a:r>
              <a:rPr lang="tr-TR" sz="3600" dirty="0" smtClean="0"/>
              <a:t>hangi aşamada</a:t>
            </a:r>
            <a:r>
              <a:rPr sz="3600" dirty="0" smtClean="0"/>
              <a:t>?</a:t>
            </a:r>
            <a:endParaRPr sz="3600" dirty="0"/>
          </a:p>
          <a:p>
            <a:pPr marL="0" lvl="0" indent="0">
              <a:buSzTx/>
              <a:buNone/>
              <a:defRPr sz="1800"/>
            </a:pPr>
            <a:r>
              <a:rPr lang="tr-TR" sz="3600" dirty="0" smtClean="0"/>
              <a:t>Protokolün bölümleri</a:t>
            </a:r>
            <a:r>
              <a:rPr sz="3600" dirty="0" smtClean="0"/>
              <a:t>.</a:t>
            </a:r>
            <a:endParaRPr sz="3600" dirty="0"/>
          </a:p>
        </p:txBody>
      </p:sp>
      <p:sp>
        <p:nvSpPr>
          <p:cNvPr id="175" name="Shape 17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tr-TR" sz="8000" b="1" dirty="0" smtClean="0">
                <a:solidFill>
                  <a:srgbClr val="BB1800"/>
                </a:solidFill>
              </a:rPr>
              <a:t>metodoloji</a:t>
            </a:r>
            <a:endParaRPr sz="8000" b="1" dirty="0">
              <a:solidFill>
                <a:srgbClr val="BB18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tr-TR" sz="8000" b="1" dirty="0" smtClean="0">
                <a:solidFill>
                  <a:srgbClr val="BB1800"/>
                </a:solidFill>
              </a:rPr>
              <a:t>metodoloji</a:t>
            </a:r>
            <a:endParaRPr sz="8000" b="1" dirty="0">
              <a:solidFill>
                <a:srgbClr val="BB1800"/>
              </a:solidFill>
            </a:endParaRPr>
          </a:p>
        </p:txBody>
      </p:sp>
      <p:pic>
        <p:nvPicPr>
          <p:cNvPr id="178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1050" y="3691869"/>
            <a:ext cx="10062700" cy="4122462"/>
          </a:xfrm>
          <a:prstGeom prst="rect">
            <a:avLst/>
          </a:prstGeom>
          <a:ln w="50800">
            <a:solidFill/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lang="tr-TR" sz="3600" dirty="0" smtClean="0"/>
              <a:t>Örneklem hacmi hesabı</a:t>
            </a:r>
            <a:r>
              <a:rPr sz="3600" dirty="0" smtClean="0"/>
              <a:t>. </a:t>
            </a:r>
            <a:r>
              <a:rPr lang="tr-TR" sz="3600" dirty="0" smtClean="0"/>
              <a:t>Tekrarlanabilir olmalıdır</a:t>
            </a:r>
            <a:r>
              <a:rPr sz="3600" dirty="0" smtClean="0"/>
              <a:t>.</a:t>
            </a:r>
            <a:endParaRPr sz="3600" dirty="0"/>
          </a:p>
          <a:p>
            <a:pPr lvl="0">
              <a:defRPr sz="1800"/>
            </a:pPr>
            <a:r>
              <a:rPr lang="tr-TR" sz="3600" dirty="0" smtClean="0"/>
              <a:t>Protokolün parçası </a:t>
            </a:r>
            <a:r>
              <a:rPr sz="3600" dirty="0" smtClean="0"/>
              <a:t>!</a:t>
            </a:r>
            <a:endParaRPr sz="3600" dirty="0"/>
          </a:p>
          <a:p>
            <a:pPr lvl="0">
              <a:defRPr sz="1800"/>
            </a:pPr>
            <a:r>
              <a:rPr lang="tr-TR" sz="3600" dirty="0" smtClean="0"/>
              <a:t>Araştırmanın hipotezi </a:t>
            </a:r>
            <a:r>
              <a:rPr sz="3600" dirty="0" smtClean="0"/>
              <a:t>!</a:t>
            </a:r>
            <a:r>
              <a:rPr sz="3600" dirty="0"/>
              <a:t>!!</a:t>
            </a:r>
          </a:p>
          <a:p>
            <a:pPr lvl="0">
              <a:defRPr sz="1800"/>
            </a:pPr>
            <a:r>
              <a:rPr lang="tr-TR" sz="3600" dirty="0" smtClean="0"/>
              <a:t>Karşılaştırmalar için kullanılan testler</a:t>
            </a:r>
            <a:r>
              <a:rPr sz="3600" dirty="0" smtClean="0"/>
              <a:t>.</a:t>
            </a:r>
            <a:endParaRPr sz="3600" dirty="0"/>
          </a:p>
          <a:p>
            <a:pPr lvl="0">
              <a:defRPr sz="1800"/>
            </a:pPr>
            <a:r>
              <a:rPr lang="tr-TR" sz="3600" u="sng" dirty="0" smtClean="0"/>
              <a:t>M</a:t>
            </a:r>
            <a:r>
              <a:rPr sz="3600" u="sng" dirty="0" smtClean="0"/>
              <a:t>ultivariate model</a:t>
            </a:r>
            <a:r>
              <a:rPr lang="tr-TR" sz="3600" u="sng" dirty="0" err="1" smtClean="0"/>
              <a:t>lerin</a:t>
            </a:r>
            <a:r>
              <a:rPr lang="tr-TR" sz="3600" u="sng" dirty="0" smtClean="0"/>
              <a:t> detayları</a:t>
            </a:r>
            <a:r>
              <a:rPr sz="3600" u="sng" dirty="0" smtClean="0"/>
              <a:t>.</a:t>
            </a:r>
            <a:endParaRPr sz="3600" u="sng" dirty="0"/>
          </a:p>
          <a:p>
            <a:pPr lvl="0">
              <a:defRPr sz="1800"/>
            </a:pPr>
            <a:r>
              <a:rPr lang="tr-TR" sz="3600" dirty="0" smtClean="0"/>
              <a:t>Eksik verileri için yapılan varsayımlar</a:t>
            </a:r>
            <a:r>
              <a:rPr sz="3600" dirty="0" smtClean="0"/>
              <a:t>, </a:t>
            </a:r>
            <a:r>
              <a:rPr lang="tr-TR" sz="3600" dirty="0" err="1" smtClean="0"/>
              <a:t>vb</a:t>
            </a:r>
            <a:r>
              <a:rPr sz="3600" dirty="0" smtClean="0"/>
              <a:t>.</a:t>
            </a:r>
            <a:endParaRPr sz="3600" dirty="0"/>
          </a:p>
        </p:txBody>
      </p:sp>
      <p:sp>
        <p:nvSpPr>
          <p:cNvPr id="181" name="Shape 18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tr-TR" sz="8000" b="1" dirty="0" smtClean="0">
                <a:solidFill>
                  <a:srgbClr val="BB1800"/>
                </a:solidFill>
              </a:rPr>
              <a:t>istatistik</a:t>
            </a:r>
            <a:endParaRPr sz="8000" b="1" dirty="0">
              <a:solidFill>
                <a:srgbClr val="BB18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tr-TR" sz="8000" b="1" dirty="0" smtClean="0">
                <a:solidFill>
                  <a:srgbClr val="BB1800"/>
                </a:solidFill>
              </a:rPr>
              <a:t>istatistik</a:t>
            </a:r>
            <a:endParaRPr sz="8000" b="1" dirty="0">
              <a:solidFill>
                <a:srgbClr val="BB1800"/>
              </a:solidFill>
            </a:endParaRPr>
          </a:p>
        </p:txBody>
      </p:sp>
      <p:grpSp>
        <p:nvGrpSpPr>
          <p:cNvPr id="186" name="Group 186"/>
          <p:cNvGrpSpPr/>
          <p:nvPr/>
        </p:nvGrpSpPr>
        <p:grpSpPr>
          <a:xfrm>
            <a:off x="302104" y="1827675"/>
            <a:ext cx="9152835" cy="2915682"/>
            <a:chOff x="0" y="0"/>
            <a:chExt cx="9152833" cy="2915680"/>
          </a:xfrm>
        </p:grpSpPr>
        <p:pic>
          <p:nvPicPr>
            <p:cNvPr id="184" name="pasted-image.ti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152834" cy="2915681"/>
            </a:xfrm>
            <a:prstGeom prst="rect">
              <a:avLst/>
            </a:prstGeom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185" name="Shape 185"/>
            <p:cNvSpPr/>
            <p:nvPr/>
          </p:nvSpPr>
          <p:spPr>
            <a:xfrm>
              <a:off x="5451954" y="2414124"/>
              <a:ext cx="3596500" cy="42268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187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02767" y="5019978"/>
            <a:ext cx="10062701" cy="4058346"/>
          </a:xfrm>
          <a:prstGeom prst="rect">
            <a:avLst/>
          </a:prstGeom>
          <a:ln w="50800">
            <a:solidFill/>
            <a:miter lim="400000"/>
          </a:ln>
        </p:spPr>
      </p:pic>
      <p:sp>
        <p:nvSpPr>
          <p:cNvPr id="188" name="Shape 188"/>
          <p:cNvSpPr/>
          <p:nvPr/>
        </p:nvSpPr>
        <p:spPr>
          <a:xfrm>
            <a:off x="3583552" y="3043773"/>
            <a:ext cx="3311626" cy="1"/>
          </a:xfrm>
          <a:prstGeom prst="lin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89" name="Shape 189"/>
          <p:cNvSpPr/>
          <p:nvPr/>
        </p:nvSpPr>
        <p:spPr>
          <a:xfrm>
            <a:off x="3302873" y="4219117"/>
            <a:ext cx="3311626" cy="1"/>
          </a:xfrm>
          <a:prstGeom prst="lin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90" name="Shape 190"/>
          <p:cNvSpPr/>
          <p:nvPr/>
        </p:nvSpPr>
        <p:spPr>
          <a:xfrm>
            <a:off x="7372720" y="4219117"/>
            <a:ext cx="1986667" cy="1"/>
          </a:xfrm>
          <a:prstGeom prst="lin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91" name="Shape 191"/>
          <p:cNvSpPr/>
          <p:nvPr/>
        </p:nvSpPr>
        <p:spPr>
          <a:xfrm>
            <a:off x="443454" y="4613198"/>
            <a:ext cx="5216256" cy="1"/>
          </a:xfrm>
          <a:prstGeom prst="lin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92" name="Shape 192"/>
          <p:cNvSpPr/>
          <p:nvPr/>
        </p:nvSpPr>
        <p:spPr>
          <a:xfrm>
            <a:off x="2544792" y="6732929"/>
            <a:ext cx="7915215" cy="1"/>
          </a:xfrm>
          <a:prstGeom prst="lin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93" name="Shape 193"/>
          <p:cNvSpPr/>
          <p:nvPr/>
        </p:nvSpPr>
        <p:spPr>
          <a:xfrm>
            <a:off x="10866458" y="6324211"/>
            <a:ext cx="1562101" cy="1"/>
          </a:xfrm>
          <a:prstGeom prst="lin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94" name="Shape 194"/>
          <p:cNvSpPr/>
          <p:nvPr/>
        </p:nvSpPr>
        <p:spPr>
          <a:xfrm>
            <a:off x="2544792" y="7201333"/>
            <a:ext cx="5826453" cy="1"/>
          </a:xfrm>
          <a:prstGeom prst="lin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95" name="Shape 195"/>
          <p:cNvSpPr/>
          <p:nvPr/>
        </p:nvSpPr>
        <p:spPr>
          <a:xfrm>
            <a:off x="11138565" y="6732929"/>
            <a:ext cx="1327492" cy="1"/>
          </a:xfrm>
          <a:prstGeom prst="lin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96" name="Shape 196"/>
          <p:cNvSpPr/>
          <p:nvPr/>
        </p:nvSpPr>
        <p:spPr>
          <a:xfrm>
            <a:off x="8784452" y="7669737"/>
            <a:ext cx="2626645" cy="1"/>
          </a:xfrm>
          <a:prstGeom prst="lin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tr-TR" sz="3600" dirty="0" smtClean="0"/>
              <a:t>Etik onayı</a:t>
            </a:r>
            <a:endParaRPr sz="3600" dirty="0"/>
          </a:p>
          <a:p>
            <a:pPr lvl="0">
              <a:defRPr sz="1800"/>
            </a:pPr>
            <a:r>
              <a:rPr lang="tr-TR" sz="3600" dirty="0" smtClean="0"/>
              <a:t>Bilinçlendirilmiş onam</a:t>
            </a:r>
            <a:endParaRPr sz="3600" dirty="0"/>
          </a:p>
        </p:txBody>
      </p:sp>
      <p:sp>
        <p:nvSpPr>
          <p:cNvPr id="199" name="Shape 19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tr-TR" sz="8000" b="1" dirty="0" err="1" smtClean="0">
                <a:solidFill>
                  <a:srgbClr val="BB1800"/>
                </a:solidFill>
              </a:rPr>
              <a:t>Metod</a:t>
            </a:r>
            <a:endParaRPr sz="8000" b="1" dirty="0">
              <a:solidFill>
                <a:srgbClr val="BB1800"/>
              </a:solidFill>
            </a:endParaRPr>
          </a:p>
        </p:txBody>
      </p:sp>
      <p:pic>
        <p:nvPicPr>
          <p:cNvPr id="4" name="Picture 3" descr="Untitled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606" y="8455246"/>
            <a:ext cx="3364194" cy="13393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91159" lvl="0" indent="-391159" defTabSz="514095">
              <a:spcBef>
                <a:spcPts val="3600"/>
              </a:spcBef>
              <a:defRPr sz="1800"/>
            </a:pPr>
            <a:r>
              <a:rPr lang="tr-TR" sz="3168" dirty="0" smtClean="0"/>
              <a:t>Genellikle en kısa bölüm.</a:t>
            </a:r>
            <a:endParaRPr sz="3168" dirty="0"/>
          </a:p>
          <a:p>
            <a:pPr marL="391159" lvl="0" indent="-391159" defTabSz="514095">
              <a:spcBef>
                <a:spcPts val="3600"/>
              </a:spcBef>
              <a:defRPr sz="1800"/>
            </a:pPr>
            <a:r>
              <a:rPr lang="tr-TR" sz="3168" dirty="0" smtClean="0"/>
              <a:t>"</a:t>
            </a:r>
            <a:r>
              <a:rPr sz="3168" dirty="0" smtClean="0"/>
              <a:t>Methods</a:t>
            </a:r>
            <a:r>
              <a:rPr lang="tr-TR" sz="3168" dirty="0" smtClean="0"/>
              <a:t>”a paralel mantıklı sıralama</a:t>
            </a:r>
            <a:r>
              <a:rPr sz="3168" dirty="0" smtClean="0"/>
              <a:t>.</a:t>
            </a:r>
            <a:endParaRPr sz="3168" dirty="0"/>
          </a:p>
          <a:p>
            <a:pPr marL="391159" lvl="0" indent="-391159" defTabSz="514095">
              <a:spcBef>
                <a:spcPts val="3600"/>
              </a:spcBef>
              <a:defRPr sz="1800"/>
            </a:pPr>
            <a:r>
              <a:rPr lang="tr-TR" sz="3168" dirty="0" smtClean="0"/>
              <a:t>Veri bazlı</a:t>
            </a:r>
            <a:r>
              <a:rPr sz="3168" dirty="0" smtClean="0"/>
              <a:t>: </a:t>
            </a:r>
            <a:r>
              <a:rPr lang="tr-TR" sz="3168" dirty="0" smtClean="0"/>
              <a:t>sayıları yazın</a:t>
            </a:r>
            <a:r>
              <a:rPr sz="3168" dirty="0" smtClean="0"/>
              <a:t>! </a:t>
            </a:r>
            <a:r>
              <a:rPr lang="en-US" sz="3168" dirty="0" smtClean="0"/>
              <a:t>Y</a:t>
            </a:r>
            <a:r>
              <a:rPr lang="tr-TR" sz="3168" dirty="0" err="1" smtClean="0"/>
              <a:t>üzde</a:t>
            </a:r>
            <a:r>
              <a:rPr lang="tr-TR" sz="3168" dirty="0" smtClean="0"/>
              <a:t> vs. Parantez içinde</a:t>
            </a:r>
            <a:r>
              <a:rPr sz="3168" dirty="0" smtClean="0"/>
              <a:t>.</a:t>
            </a:r>
            <a:endParaRPr sz="3168" dirty="0"/>
          </a:p>
          <a:p>
            <a:pPr marL="391159" lvl="0" indent="-391159" defTabSz="514095">
              <a:spcBef>
                <a:spcPts val="3600"/>
              </a:spcBef>
              <a:defRPr sz="1800"/>
            </a:pPr>
            <a:r>
              <a:rPr sz="3168" dirty="0"/>
              <a:t>Joe Friday Rule = Just the facts. </a:t>
            </a:r>
            <a:r>
              <a:rPr lang="tr-TR" sz="3168" dirty="0" smtClean="0"/>
              <a:t>Yorum ve düşünceler “</a:t>
            </a:r>
            <a:r>
              <a:rPr lang="tr-TR" sz="3168" dirty="0" err="1" smtClean="0"/>
              <a:t>Discussion”a</a:t>
            </a:r>
            <a:r>
              <a:rPr lang="tr-TR" sz="3168" dirty="0" smtClean="0"/>
              <a:t> aittir</a:t>
            </a:r>
            <a:r>
              <a:rPr sz="3168" dirty="0" smtClean="0"/>
              <a:t>.</a:t>
            </a:r>
            <a:endParaRPr sz="3168" dirty="0"/>
          </a:p>
          <a:p>
            <a:pPr marL="391159" lvl="0" indent="-391159" defTabSz="514095">
              <a:spcBef>
                <a:spcPts val="3600"/>
              </a:spcBef>
              <a:defRPr sz="1800"/>
            </a:pPr>
            <a:r>
              <a:rPr lang="tr-TR" sz="3168" dirty="0" smtClean="0"/>
              <a:t>Olabildiğince basit ve net</a:t>
            </a:r>
            <a:r>
              <a:rPr sz="3168" dirty="0" smtClean="0"/>
              <a:t>.</a:t>
            </a:r>
            <a:endParaRPr sz="3168" dirty="0"/>
          </a:p>
          <a:p>
            <a:pPr marL="391159" lvl="0" indent="-391159" defTabSz="514095">
              <a:spcBef>
                <a:spcPts val="3600"/>
              </a:spcBef>
              <a:defRPr sz="1800"/>
            </a:pPr>
            <a:r>
              <a:rPr lang="tr-TR" sz="3168" dirty="0" smtClean="0"/>
              <a:t>Birinci şahıs aktif cümleler – geçmiş zaman</a:t>
            </a:r>
            <a:r>
              <a:rPr sz="3168" dirty="0" smtClean="0"/>
              <a:t>.</a:t>
            </a:r>
            <a:endParaRPr sz="3168" dirty="0"/>
          </a:p>
        </p:txBody>
      </p:sp>
      <p:sp>
        <p:nvSpPr>
          <p:cNvPr id="202" name="Shape 20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tr-TR" sz="8000" b="1" dirty="0" err="1" smtClean="0">
                <a:solidFill>
                  <a:srgbClr val="BB1800"/>
                </a:solidFill>
              </a:rPr>
              <a:t>Results</a:t>
            </a:r>
            <a:endParaRPr sz="8000" b="1" dirty="0">
              <a:solidFill>
                <a:srgbClr val="BB18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tr-TR" sz="3600" dirty="0" smtClean="0">
                <a:solidFill>
                  <a:srgbClr val="A6AAA9"/>
                </a:solidFill>
              </a:rPr>
              <a:t>Konferans veya bilimsel toplantı sunumları</a:t>
            </a:r>
            <a:endParaRPr sz="3600" dirty="0">
              <a:solidFill>
                <a:srgbClr val="A6AAA9"/>
              </a:solidFill>
            </a:endParaRPr>
          </a:p>
          <a:p>
            <a:pPr lvl="0">
              <a:defRPr sz="1800"/>
            </a:pPr>
            <a:r>
              <a:rPr lang="en-US" sz="3600" b="1" dirty="0" smtClean="0">
                <a:latin typeface="Helvetica"/>
                <a:ea typeface="Helvetica"/>
                <a:cs typeface="Helvetica"/>
                <a:sym typeface="Helvetica"/>
              </a:rPr>
              <a:t>A</a:t>
            </a:r>
            <a:r>
              <a:rPr lang="tr-TR" sz="3600" b="1" dirty="0" err="1" smtClean="0">
                <a:latin typeface="Helvetica"/>
                <a:ea typeface="Helvetica"/>
                <a:cs typeface="Helvetica"/>
                <a:sym typeface="Helvetica"/>
              </a:rPr>
              <a:t>raştırma</a:t>
            </a:r>
            <a:r>
              <a:rPr lang="tr-TR" sz="3600" b="1" dirty="0" smtClean="0">
                <a:latin typeface="Helvetica"/>
                <a:ea typeface="Helvetica"/>
                <a:cs typeface="Helvetica"/>
                <a:sym typeface="Helvetica"/>
              </a:rPr>
              <a:t> dergileri / Tam metin makale</a:t>
            </a:r>
            <a:endParaRPr sz="3600" b="1" dirty="0"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defRPr sz="1800"/>
            </a:pPr>
            <a:r>
              <a:rPr lang="en-US" sz="3600" dirty="0" smtClean="0">
                <a:solidFill>
                  <a:srgbClr val="A6AAA9"/>
                </a:solidFill>
              </a:rPr>
              <a:t>M</a:t>
            </a:r>
            <a:r>
              <a:rPr lang="tr-TR" sz="3600" dirty="0" err="1" smtClean="0">
                <a:solidFill>
                  <a:srgbClr val="A6AAA9"/>
                </a:solidFill>
              </a:rPr>
              <a:t>edya</a:t>
            </a:r>
            <a:r>
              <a:rPr lang="tr-TR" sz="3600" dirty="0" smtClean="0">
                <a:solidFill>
                  <a:srgbClr val="A6AAA9"/>
                </a:solidFill>
              </a:rPr>
              <a:t> / Basın bülteni</a:t>
            </a:r>
            <a:endParaRPr sz="3600" dirty="0">
              <a:solidFill>
                <a:srgbClr val="A6AAA9"/>
              </a:solidFill>
            </a:endParaRPr>
          </a:p>
          <a:p>
            <a:pPr lvl="0">
              <a:defRPr sz="1800"/>
            </a:pPr>
            <a:r>
              <a:rPr lang="tr-TR" sz="3600" dirty="0" smtClean="0">
                <a:solidFill>
                  <a:srgbClr val="A6AAA9"/>
                </a:solidFill>
              </a:rPr>
              <a:t>Kaynak sağlayıcılar / düzenleyici otoritelere rapor</a:t>
            </a:r>
            <a:endParaRPr sz="3600" dirty="0">
              <a:solidFill>
                <a:srgbClr val="A6AAA9"/>
              </a:solidFill>
            </a:endParaRPr>
          </a:p>
          <a:p>
            <a:pPr lvl="0">
              <a:defRPr sz="1800"/>
            </a:pPr>
            <a:r>
              <a:rPr lang="en-US" sz="3600" dirty="0" smtClean="0">
                <a:solidFill>
                  <a:srgbClr val="A6AAA9"/>
                </a:solidFill>
              </a:rPr>
              <a:t>T</a:t>
            </a:r>
            <a:r>
              <a:rPr lang="tr-TR" sz="3600" dirty="0" err="1" smtClean="0">
                <a:solidFill>
                  <a:srgbClr val="A6AAA9"/>
                </a:solidFill>
              </a:rPr>
              <a:t>icari</a:t>
            </a:r>
            <a:r>
              <a:rPr lang="tr-TR" sz="3600" dirty="0" smtClean="0">
                <a:solidFill>
                  <a:srgbClr val="A6AAA9"/>
                </a:solidFill>
              </a:rPr>
              <a:t> organizasyonda iç rapor</a:t>
            </a:r>
            <a:endParaRPr sz="3600" dirty="0">
              <a:solidFill>
                <a:srgbClr val="A6AAA9"/>
              </a:solidFill>
            </a:endParaRPr>
          </a:p>
        </p:txBody>
      </p:sp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5600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tr-TR" sz="5600" b="1" dirty="0" smtClean="0">
                <a:solidFill>
                  <a:srgbClr val="BB1800"/>
                </a:solidFill>
              </a:rPr>
              <a:t>Nerede sunulmalı/yayınlanmalı?</a:t>
            </a:r>
            <a:endParaRPr sz="5600" b="1" dirty="0">
              <a:solidFill>
                <a:srgbClr val="BB1800"/>
              </a:solidFill>
            </a:endParaRPr>
          </a:p>
        </p:txBody>
      </p:sp>
      <p:pic>
        <p:nvPicPr>
          <p:cNvPr id="4" name="Picture 3" descr="Untitled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606" y="8455246"/>
            <a:ext cx="3364194" cy="13393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479044">
              <a:defRPr sz="6560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tr-TR" sz="6560" b="1" dirty="0" err="1" smtClean="0">
                <a:solidFill>
                  <a:srgbClr val="BB1800"/>
                </a:solidFill>
              </a:rPr>
              <a:t>Results</a:t>
            </a:r>
            <a:r>
              <a:rPr lang="tr-TR" sz="6560" b="1" dirty="0" smtClean="0">
                <a:solidFill>
                  <a:srgbClr val="BB1800"/>
                </a:solidFill>
              </a:rPr>
              <a:t> </a:t>
            </a:r>
            <a:r>
              <a:rPr sz="6560" b="1" dirty="0" smtClean="0">
                <a:solidFill>
                  <a:srgbClr val="BB1800"/>
                </a:solidFill>
              </a:rPr>
              <a:t>- </a:t>
            </a:r>
            <a:r>
              <a:rPr lang="tr-TR" sz="6560" b="1" dirty="0" smtClean="0">
                <a:solidFill>
                  <a:srgbClr val="BB1800"/>
                </a:solidFill>
              </a:rPr>
              <a:t>akım şeması</a:t>
            </a:r>
            <a:endParaRPr sz="6560" b="1" dirty="0">
              <a:solidFill>
                <a:srgbClr val="BB1800"/>
              </a:solidFill>
            </a:endParaRPr>
          </a:p>
        </p:txBody>
      </p:sp>
      <p:pic>
        <p:nvPicPr>
          <p:cNvPr id="205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23084" y="2148913"/>
            <a:ext cx="7758632" cy="7208374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/>
          </p:cNvSpPr>
          <p:nvPr>
            <p:ph type="body" idx="1"/>
          </p:nvPr>
        </p:nvSpPr>
        <p:spPr>
          <a:xfrm>
            <a:off x="952500" y="1827675"/>
            <a:ext cx="11099800" cy="7683819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tr-TR" sz="3600" dirty="0" smtClean="0"/>
              <a:t>Çalışma tarihleri.</a:t>
            </a:r>
            <a:endParaRPr sz="3600" dirty="0"/>
          </a:p>
          <a:p>
            <a:pPr lvl="0">
              <a:defRPr sz="1800"/>
            </a:pPr>
            <a:r>
              <a:rPr lang="tr-TR" sz="3600" dirty="0" smtClean="0"/>
              <a:t>Okuyucunun başlangıç noktasında bilmesi gerekenler:</a:t>
            </a:r>
            <a:endParaRPr sz="3600" dirty="0"/>
          </a:p>
          <a:p>
            <a:pPr lvl="1">
              <a:defRPr sz="1800"/>
            </a:pPr>
            <a:r>
              <a:rPr lang="en-US" sz="3600" dirty="0" smtClean="0"/>
              <a:t>K</a:t>
            </a:r>
            <a:r>
              <a:rPr lang="tr-TR" sz="3600" dirty="0" smtClean="0"/>
              <a:t>atılımcı özellikleri </a:t>
            </a:r>
            <a:r>
              <a:rPr sz="3600" dirty="0" smtClean="0"/>
              <a:t>(</a:t>
            </a:r>
            <a:r>
              <a:rPr sz="3600" dirty="0"/>
              <a:t>external validity)</a:t>
            </a:r>
          </a:p>
          <a:p>
            <a:pPr lvl="1">
              <a:defRPr sz="1800"/>
            </a:pPr>
            <a:r>
              <a:rPr lang="en-US" sz="3600" dirty="0" smtClean="0"/>
              <a:t>G</a:t>
            </a:r>
            <a:r>
              <a:rPr lang="tr-TR" sz="3600" dirty="0" err="1" smtClean="0"/>
              <a:t>rupların</a:t>
            </a:r>
            <a:r>
              <a:rPr lang="tr-TR" sz="3600" dirty="0" smtClean="0"/>
              <a:t> karşılaştırılabilir olup olmadığı</a:t>
            </a:r>
            <a:r>
              <a:rPr sz="3600" dirty="0" smtClean="0"/>
              <a:t>: demogra</a:t>
            </a:r>
            <a:r>
              <a:rPr lang="tr-TR" sz="3600" dirty="0" smtClean="0"/>
              <a:t>fi</a:t>
            </a:r>
            <a:r>
              <a:rPr sz="3600" dirty="0" smtClean="0"/>
              <a:t>, </a:t>
            </a:r>
            <a:r>
              <a:rPr lang="tr-TR" sz="3600" dirty="0" smtClean="0"/>
              <a:t>hastalık şiddeti</a:t>
            </a:r>
            <a:r>
              <a:rPr sz="3600" dirty="0" smtClean="0"/>
              <a:t>, </a:t>
            </a:r>
            <a:r>
              <a:rPr lang="tr-TR" sz="3600" dirty="0" smtClean="0"/>
              <a:t>risk faktörleri</a:t>
            </a:r>
            <a:r>
              <a:rPr sz="3600" dirty="0" smtClean="0"/>
              <a:t>, </a:t>
            </a:r>
            <a:r>
              <a:rPr lang="tr-TR" sz="3600" dirty="0" smtClean="0"/>
              <a:t>sonuç ölçütü için </a:t>
            </a:r>
            <a:r>
              <a:rPr lang="tr-TR" sz="3600" dirty="0" err="1" smtClean="0"/>
              <a:t>prognostik</a:t>
            </a:r>
            <a:r>
              <a:rPr lang="tr-TR" sz="3600" dirty="0" smtClean="0"/>
              <a:t> faktörler</a:t>
            </a:r>
            <a:r>
              <a:rPr sz="3600" dirty="0" smtClean="0"/>
              <a:t>, </a:t>
            </a:r>
            <a:r>
              <a:rPr lang="tr-TR" sz="3600" dirty="0" smtClean="0"/>
              <a:t>diğer hastalıklar</a:t>
            </a:r>
            <a:r>
              <a:rPr sz="3600" dirty="0" smtClean="0"/>
              <a:t>.</a:t>
            </a:r>
            <a:endParaRPr sz="3600" dirty="0"/>
          </a:p>
        </p:txBody>
      </p:sp>
      <p:sp>
        <p:nvSpPr>
          <p:cNvPr id="208" name="Shape 208"/>
          <p:cNvSpPr>
            <a:spLocks noGrp="1"/>
          </p:cNvSpPr>
          <p:nvPr>
            <p:ph type="title"/>
          </p:nvPr>
        </p:nvSpPr>
        <p:spPr>
          <a:xfrm>
            <a:off x="1718100" y="179718"/>
            <a:ext cx="11286700" cy="137133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25779">
              <a:defRPr sz="7200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tr-TR" sz="7200" b="1" dirty="0" err="1" smtClean="0">
                <a:solidFill>
                  <a:srgbClr val="BB1800"/>
                </a:solidFill>
              </a:rPr>
              <a:t>Results</a:t>
            </a:r>
            <a:r>
              <a:rPr sz="7200" b="1" dirty="0" smtClean="0">
                <a:solidFill>
                  <a:srgbClr val="BB1800"/>
                </a:solidFill>
              </a:rPr>
              <a:t>- </a:t>
            </a:r>
            <a:r>
              <a:rPr lang="tr-TR" sz="7200" b="1" dirty="0" smtClean="0">
                <a:solidFill>
                  <a:srgbClr val="BB1800"/>
                </a:solidFill>
              </a:rPr>
              <a:t>başlangıç verileri</a:t>
            </a:r>
            <a:endParaRPr sz="7200" b="1" dirty="0">
              <a:solidFill>
                <a:srgbClr val="BB18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/>
          </p:cNvSpPr>
          <p:nvPr>
            <p:ph type="body" idx="1"/>
          </p:nvPr>
        </p:nvSpPr>
        <p:spPr>
          <a:xfrm>
            <a:off x="952500" y="8055453"/>
            <a:ext cx="11099800" cy="1270001"/>
          </a:xfrm>
          <a:prstGeom prst="rect">
            <a:avLst/>
          </a:prstGeom>
          <a:ln>
            <a:solidFill>
              <a:srgbClr val="C82506"/>
            </a:solidFill>
          </a:ln>
        </p:spPr>
        <p:txBody>
          <a:bodyPr/>
          <a:lstStyle/>
          <a:p>
            <a:pPr marL="0" lvl="0" indent="0" algn="ctr" defTabSz="286258">
              <a:spcBef>
                <a:spcPts val="2000"/>
              </a:spcBef>
              <a:buSzTx/>
              <a:buNone/>
              <a:defRPr sz="1800"/>
            </a:pPr>
            <a:r>
              <a:rPr lang="tr-TR" sz="2793" dirty="0" smtClean="0"/>
              <a:t>RKÇ ise hipotez testi gereksizdir</a:t>
            </a:r>
            <a:r>
              <a:rPr sz="2793" dirty="0" smtClean="0"/>
              <a:t>.</a:t>
            </a:r>
            <a:endParaRPr sz="2793" dirty="0"/>
          </a:p>
          <a:p>
            <a:pPr marL="0" lvl="0" indent="0" algn="ctr" defTabSz="286258">
              <a:spcBef>
                <a:spcPts val="2000"/>
              </a:spcBef>
              <a:buSzTx/>
              <a:buNone/>
              <a:defRPr sz="1800"/>
            </a:pPr>
            <a:r>
              <a:rPr sz="2793" dirty="0"/>
              <a:t>p = 1</a:t>
            </a:r>
          </a:p>
        </p:txBody>
      </p:sp>
      <p:pic>
        <p:nvPicPr>
          <p:cNvPr id="212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57335" y="1888245"/>
            <a:ext cx="6090130" cy="5990619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</p:pic>
      <p:sp>
        <p:nvSpPr>
          <p:cNvPr id="6" name="Shape 208"/>
          <p:cNvSpPr>
            <a:spLocks noGrp="1"/>
          </p:cNvSpPr>
          <p:nvPr>
            <p:ph type="title"/>
          </p:nvPr>
        </p:nvSpPr>
        <p:spPr>
          <a:xfrm>
            <a:off x="1792800" y="179718"/>
            <a:ext cx="11212000" cy="137133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25779">
              <a:defRPr sz="7200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tr-TR" sz="7200" b="1" dirty="0" err="1" smtClean="0">
                <a:solidFill>
                  <a:srgbClr val="BB1800"/>
                </a:solidFill>
              </a:rPr>
              <a:t>Results</a:t>
            </a:r>
            <a:r>
              <a:rPr lang="tr-TR" sz="7200" b="1" dirty="0" smtClean="0">
                <a:solidFill>
                  <a:srgbClr val="BB1800"/>
                </a:solidFill>
              </a:rPr>
              <a:t> </a:t>
            </a:r>
            <a:r>
              <a:rPr sz="7200" b="1" dirty="0" smtClean="0">
                <a:solidFill>
                  <a:srgbClr val="BB1800"/>
                </a:solidFill>
              </a:rPr>
              <a:t>- </a:t>
            </a:r>
            <a:r>
              <a:rPr lang="tr-TR" sz="7200" b="1" dirty="0" smtClean="0">
                <a:solidFill>
                  <a:srgbClr val="BB1800"/>
                </a:solidFill>
              </a:rPr>
              <a:t>başlangıç verileri</a:t>
            </a:r>
            <a:endParaRPr sz="7200" b="1" dirty="0">
              <a:solidFill>
                <a:srgbClr val="BB18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tr-TR" sz="3600" dirty="0" smtClean="0"/>
              <a:t>Paydalar ve </a:t>
            </a:r>
            <a:r>
              <a:rPr lang="tr-TR" sz="3600" dirty="0" err="1" smtClean="0"/>
              <a:t>intention</a:t>
            </a:r>
            <a:r>
              <a:rPr lang="tr-TR" sz="3600" dirty="0" smtClean="0"/>
              <a:t> </a:t>
            </a:r>
            <a:r>
              <a:rPr lang="tr-TR" sz="3600" dirty="0" err="1" smtClean="0"/>
              <a:t>to</a:t>
            </a:r>
            <a:r>
              <a:rPr lang="tr-TR" sz="3600" dirty="0" smtClean="0"/>
              <a:t> </a:t>
            </a:r>
            <a:r>
              <a:rPr lang="tr-TR" sz="3600" dirty="0" err="1" smtClean="0"/>
              <a:t>treat</a:t>
            </a:r>
            <a:r>
              <a:rPr lang="tr-TR" sz="3600" dirty="0" smtClean="0"/>
              <a:t> analiz zorunludur</a:t>
            </a:r>
            <a:r>
              <a:rPr sz="3600" dirty="0" smtClean="0"/>
              <a:t>.</a:t>
            </a:r>
            <a:endParaRPr sz="3600" dirty="0"/>
          </a:p>
          <a:p>
            <a:pPr lvl="0">
              <a:defRPr sz="1800"/>
            </a:pPr>
            <a:r>
              <a:rPr sz="3600" dirty="0"/>
              <a:t>Per protocol </a:t>
            </a:r>
            <a:r>
              <a:rPr lang="tr-TR" sz="3600" dirty="0" smtClean="0"/>
              <a:t>analiz uygun ise </a:t>
            </a:r>
            <a:r>
              <a:rPr lang="tr-TR" sz="3600" dirty="0" smtClean="0"/>
              <a:t>verilir</a:t>
            </a:r>
            <a:r>
              <a:rPr sz="3600" dirty="0" smtClean="0"/>
              <a:t>.</a:t>
            </a:r>
            <a:endParaRPr sz="3600" dirty="0"/>
          </a:p>
        </p:txBody>
      </p:sp>
      <p:sp>
        <p:nvSpPr>
          <p:cNvPr id="215" name="Shape 2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26466">
              <a:defRPr sz="5840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tr-TR" sz="5840" b="1" dirty="0" err="1" smtClean="0">
                <a:solidFill>
                  <a:srgbClr val="BB1800"/>
                </a:solidFill>
              </a:rPr>
              <a:t>Results</a:t>
            </a:r>
            <a:r>
              <a:rPr lang="tr-TR" sz="5840" b="1" dirty="0" smtClean="0">
                <a:solidFill>
                  <a:srgbClr val="BB1800"/>
                </a:solidFill>
              </a:rPr>
              <a:t> - rakamlar</a:t>
            </a:r>
            <a:endParaRPr sz="5840" b="1" dirty="0">
              <a:solidFill>
                <a:srgbClr val="BB1800"/>
              </a:solidFill>
            </a:endParaRPr>
          </a:p>
        </p:txBody>
      </p:sp>
      <p:pic>
        <p:nvPicPr>
          <p:cNvPr id="4" name="Picture 3" descr="Untitled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606" y="8455246"/>
            <a:ext cx="3364194" cy="13393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tr-TR" sz="3600" dirty="0" smtClean="0"/>
              <a:t>Her grupta her bir sonuç ölçütünün özeti</a:t>
            </a:r>
            <a:r>
              <a:rPr sz="3600" dirty="0" smtClean="0"/>
              <a:t>.</a:t>
            </a:r>
            <a:endParaRPr sz="3600" dirty="0"/>
          </a:p>
          <a:p>
            <a:pPr lvl="0">
              <a:defRPr sz="1800"/>
            </a:pPr>
            <a:r>
              <a:rPr lang="tr-TR" sz="3600" dirty="0" smtClean="0"/>
              <a:t>İkili değişken</a:t>
            </a:r>
            <a:r>
              <a:rPr sz="3600" dirty="0" smtClean="0"/>
              <a:t>: </a:t>
            </a:r>
            <a:r>
              <a:rPr lang="tr-TR" sz="3600" dirty="0" smtClean="0"/>
              <a:t>mutlak etki </a:t>
            </a:r>
            <a:r>
              <a:rPr sz="3600" dirty="0" smtClean="0"/>
              <a:t>(</a:t>
            </a:r>
            <a:r>
              <a:rPr sz="3600" dirty="0"/>
              <a:t>risk </a:t>
            </a:r>
            <a:r>
              <a:rPr lang="tr-TR" sz="3600" dirty="0" smtClean="0"/>
              <a:t>farkı</a:t>
            </a:r>
            <a:r>
              <a:rPr sz="3600" dirty="0" smtClean="0"/>
              <a:t>) </a:t>
            </a:r>
            <a:r>
              <a:rPr lang="tr-TR" sz="3600" dirty="0" smtClean="0"/>
              <a:t>veya göreli etki </a:t>
            </a:r>
            <a:r>
              <a:rPr sz="3600" dirty="0" smtClean="0"/>
              <a:t>(</a:t>
            </a:r>
            <a:r>
              <a:rPr sz="3600" dirty="0"/>
              <a:t>risk </a:t>
            </a:r>
            <a:r>
              <a:rPr lang="tr-TR" sz="3600" dirty="0" smtClean="0"/>
              <a:t>oranı</a:t>
            </a:r>
            <a:r>
              <a:rPr sz="3600" dirty="0" smtClean="0"/>
              <a:t>, </a:t>
            </a:r>
            <a:r>
              <a:rPr sz="3600" dirty="0"/>
              <a:t>odds </a:t>
            </a:r>
            <a:r>
              <a:rPr lang="tr-TR" sz="3600" dirty="0" smtClean="0"/>
              <a:t>oranı</a:t>
            </a:r>
            <a:r>
              <a:rPr sz="3600" dirty="0" smtClean="0"/>
              <a:t>)</a:t>
            </a:r>
            <a:endParaRPr sz="3600" dirty="0"/>
          </a:p>
          <a:p>
            <a:pPr lvl="0">
              <a:defRPr sz="1800"/>
            </a:pPr>
            <a:r>
              <a:rPr lang="tr-TR" sz="3600" dirty="0" smtClean="0"/>
              <a:t>Sürekli değişken</a:t>
            </a:r>
            <a:r>
              <a:rPr sz="3600" dirty="0" smtClean="0"/>
              <a:t>: </a:t>
            </a:r>
            <a:r>
              <a:rPr lang="tr-TR" sz="3600" dirty="0" smtClean="0"/>
              <a:t>ortalamalar arası fark</a:t>
            </a:r>
            <a:endParaRPr sz="3600" dirty="0"/>
          </a:p>
          <a:p>
            <a:pPr lvl="0">
              <a:defRPr sz="1800"/>
            </a:pPr>
            <a:r>
              <a:rPr lang="en-US" sz="3600" dirty="0" smtClean="0"/>
              <a:t>O</a:t>
            </a:r>
            <a:r>
              <a:rPr lang="tr-TR" sz="3600" dirty="0" err="1" smtClean="0"/>
              <a:t>rtalama</a:t>
            </a:r>
            <a:r>
              <a:rPr lang="tr-TR" sz="3600" dirty="0" smtClean="0"/>
              <a:t> </a:t>
            </a:r>
            <a:r>
              <a:rPr sz="3600" dirty="0" smtClean="0"/>
              <a:t>&amp; </a:t>
            </a:r>
            <a:r>
              <a:rPr lang="tr-TR" sz="3600" dirty="0" smtClean="0"/>
              <a:t>SS </a:t>
            </a:r>
            <a:r>
              <a:rPr sz="3600" dirty="0" smtClean="0"/>
              <a:t>vs med</a:t>
            </a:r>
            <a:r>
              <a:rPr lang="tr-TR" sz="3600" dirty="0" smtClean="0"/>
              <a:t>y</a:t>
            </a:r>
            <a:r>
              <a:rPr sz="3600" dirty="0" smtClean="0"/>
              <a:t>an </a:t>
            </a:r>
            <a:r>
              <a:rPr sz="3600" dirty="0"/>
              <a:t>&amp; </a:t>
            </a:r>
            <a:r>
              <a:rPr sz="3600" dirty="0" smtClean="0"/>
              <a:t>25</a:t>
            </a:r>
            <a:r>
              <a:rPr lang="tr-TR" sz="3600" dirty="0" smtClean="0"/>
              <a:t>.</a:t>
            </a:r>
            <a:r>
              <a:rPr sz="3600" dirty="0" smtClean="0"/>
              <a:t> </a:t>
            </a:r>
            <a:r>
              <a:rPr lang="en-US" sz="3600" dirty="0" smtClean="0"/>
              <a:t>–</a:t>
            </a:r>
            <a:r>
              <a:rPr sz="3600" dirty="0" smtClean="0"/>
              <a:t> 75</a:t>
            </a:r>
            <a:r>
              <a:rPr lang="tr-TR" sz="3600" dirty="0" smtClean="0"/>
              <a:t>.</a:t>
            </a:r>
            <a:r>
              <a:rPr sz="3600" dirty="0" smtClean="0"/>
              <a:t> </a:t>
            </a:r>
            <a:r>
              <a:rPr lang="tr-TR" sz="3600" dirty="0" err="1" smtClean="0"/>
              <a:t>persantil</a:t>
            </a:r>
            <a:r>
              <a:rPr lang="tr-TR" sz="3600" dirty="0" smtClean="0"/>
              <a:t> dağılım özelliklerine göre seçilir</a:t>
            </a:r>
            <a:r>
              <a:rPr sz="3600" dirty="0" smtClean="0"/>
              <a:t>.</a:t>
            </a:r>
            <a:endParaRPr sz="3600" dirty="0"/>
          </a:p>
        </p:txBody>
      </p:sp>
      <p:sp>
        <p:nvSpPr>
          <p:cNvPr id="218" name="Shape 2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8000" b="1" dirty="0" smtClean="0">
                <a:solidFill>
                  <a:srgbClr val="BB1800"/>
                </a:solidFill>
              </a:rPr>
              <a:t>Results - </a:t>
            </a:r>
            <a:r>
              <a:rPr lang="tr-TR" sz="8000" b="1" dirty="0" smtClean="0">
                <a:solidFill>
                  <a:srgbClr val="BB1800"/>
                </a:solidFill>
              </a:rPr>
              <a:t>Sonuçlar</a:t>
            </a:r>
            <a:endParaRPr sz="8000" b="1" dirty="0">
              <a:solidFill>
                <a:srgbClr val="BB18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167875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tr-TR" sz="3600" dirty="0" smtClean="0"/>
              <a:t>Etki tahmini kesinlik ölçütü ile beraber sunulmalıdır</a:t>
            </a:r>
            <a:r>
              <a:rPr sz="3600" dirty="0" smtClean="0"/>
              <a:t>.</a:t>
            </a:r>
            <a:endParaRPr sz="3600" dirty="0"/>
          </a:p>
        </p:txBody>
      </p:sp>
      <p:sp>
        <p:nvSpPr>
          <p:cNvPr id="221" name="Shape 2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8000" b="1" dirty="0">
                <a:solidFill>
                  <a:srgbClr val="BB1800"/>
                </a:solidFill>
              </a:rPr>
              <a:t>Results - </a:t>
            </a:r>
            <a:r>
              <a:rPr lang="tr-TR" sz="8000" b="1" dirty="0" smtClean="0">
                <a:solidFill>
                  <a:srgbClr val="BB1800"/>
                </a:solidFill>
              </a:rPr>
              <a:t>Sonuçlar</a:t>
            </a:r>
            <a:endParaRPr sz="8000" b="1" dirty="0">
              <a:solidFill>
                <a:srgbClr val="BB1800"/>
              </a:solidFill>
            </a:endParaRPr>
          </a:p>
        </p:txBody>
      </p:sp>
      <p:pic>
        <p:nvPicPr>
          <p:cNvPr id="222" name="CT104_RR05_070_040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04179" y="4355742"/>
            <a:ext cx="7515703" cy="4057150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Shape 223"/>
          <p:cNvSpPr/>
          <p:nvPr/>
        </p:nvSpPr>
        <p:spPr>
          <a:xfrm>
            <a:off x="1099434" y="8708390"/>
            <a:ext cx="1080593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lang="tr-TR" sz="3600" dirty="0" smtClean="0"/>
              <a:t>S</a:t>
            </a:r>
            <a:r>
              <a:rPr sz="3600" dirty="0" smtClean="0"/>
              <a:t>tudy </a:t>
            </a:r>
            <a:r>
              <a:rPr sz="3600" dirty="0"/>
              <a:t>module CT 104, LSHTM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8000" b="1" dirty="0">
                <a:solidFill>
                  <a:srgbClr val="BB1800"/>
                </a:solidFill>
              </a:rPr>
              <a:t>Results - </a:t>
            </a:r>
            <a:r>
              <a:rPr lang="tr-TR" sz="8000" b="1" dirty="0" smtClean="0">
                <a:solidFill>
                  <a:srgbClr val="BB1800"/>
                </a:solidFill>
              </a:rPr>
              <a:t>Sonuçlar</a:t>
            </a:r>
            <a:endParaRPr sz="8000" b="1" dirty="0">
              <a:solidFill>
                <a:srgbClr val="BB1800"/>
              </a:solidFill>
            </a:endParaRPr>
          </a:p>
        </p:txBody>
      </p:sp>
      <p:pic>
        <p:nvPicPr>
          <p:cNvPr id="226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8726" y="2172967"/>
            <a:ext cx="12207348" cy="3512907"/>
          </a:xfrm>
          <a:prstGeom prst="rect">
            <a:avLst/>
          </a:prstGeom>
          <a:ln w="12700">
            <a:solidFill>
              <a:srgbClr val="C82506"/>
            </a:solidFill>
            <a:miter lim="400000"/>
          </a:ln>
        </p:spPr>
      </p:pic>
      <p:pic>
        <p:nvPicPr>
          <p:cNvPr id="227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2376" y="6140835"/>
            <a:ext cx="12220048" cy="2728750"/>
          </a:xfrm>
          <a:prstGeom prst="rect">
            <a:avLst/>
          </a:prstGeom>
          <a:ln w="12700">
            <a:solidFill>
              <a:srgbClr val="C82506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tr-TR" sz="3600" dirty="0" smtClean="0"/>
              <a:t>Analiz sayısını kısıtlı tutmak esastır</a:t>
            </a:r>
            <a:r>
              <a:rPr sz="3600" dirty="0" smtClean="0"/>
              <a:t>.</a:t>
            </a:r>
            <a:endParaRPr sz="3600" dirty="0"/>
          </a:p>
          <a:p>
            <a:pPr lvl="0">
              <a:defRPr sz="1800"/>
            </a:pPr>
            <a:r>
              <a:rPr lang="tr-TR" sz="3600" dirty="0" smtClean="0"/>
              <a:t>Hangileri önceden planlı hangileri değil belirtilmeli</a:t>
            </a:r>
            <a:r>
              <a:rPr sz="3600" dirty="0" smtClean="0"/>
              <a:t>.</a:t>
            </a:r>
            <a:endParaRPr sz="3600" dirty="0"/>
          </a:p>
          <a:p>
            <a:pPr lvl="0">
              <a:defRPr sz="1800"/>
            </a:pPr>
            <a:r>
              <a:rPr lang="tr-TR" sz="3600" dirty="0" smtClean="0"/>
              <a:t>Düzeltilmiş tahminleri verin </a:t>
            </a:r>
            <a:r>
              <a:rPr sz="3600" dirty="0" smtClean="0"/>
              <a:t>(</a:t>
            </a:r>
            <a:r>
              <a:rPr lang="tr-TR" sz="3600" dirty="0" smtClean="0"/>
              <a:t>varsa</a:t>
            </a:r>
            <a:r>
              <a:rPr sz="3600" dirty="0" smtClean="0"/>
              <a:t>)</a:t>
            </a:r>
            <a:r>
              <a:rPr sz="3600" dirty="0"/>
              <a:t>.</a:t>
            </a:r>
          </a:p>
          <a:p>
            <a:pPr lvl="0">
              <a:defRPr sz="1800"/>
            </a:pPr>
            <a:r>
              <a:rPr lang="tr-TR" sz="3600" dirty="0" smtClean="0"/>
              <a:t>İstenmeyen etkiler belirtilmeli</a:t>
            </a:r>
            <a:r>
              <a:rPr sz="3600" dirty="0" smtClean="0"/>
              <a:t>.</a:t>
            </a:r>
            <a:endParaRPr sz="3600" dirty="0"/>
          </a:p>
        </p:txBody>
      </p:sp>
      <p:sp>
        <p:nvSpPr>
          <p:cNvPr id="230" name="Shape 2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8000" b="1" dirty="0">
                <a:solidFill>
                  <a:srgbClr val="BB1800"/>
                </a:solidFill>
              </a:rPr>
              <a:t>Results - </a:t>
            </a:r>
            <a:r>
              <a:rPr lang="tr-TR" sz="8000" b="1" dirty="0" smtClean="0">
                <a:solidFill>
                  <a:srgbClr val="BB1800"/>
                </a:solidFill>
              </a:rPr>
              <a:t>Sonuçlar</a:t>
            </a:r>
            <a:endParaRPr sz="8000" b="1" dirty="0">
              <a:solidFill>
                <a:srgbClr val="BB1800"/>
              </a:solidFill>
            </a:endParaRPr>
          </a:p>
        </p:txBody>
      </p:sp>
      <p:pic>
        <p:nvPicPr>
          <p:cNvPr id="4" name="Picture 3" descr="Untitled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606" y="8455246"/>
            <a:ext cx="3364194" cy="13393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 dirty="0"/>
              <a:t>Introduction, </a:t>
            </a:r>
            <a:r>
              <a:rPr lang="tr-TR" sz="3600" dirty="0" smtClean="0"/>
              <a:t>protokolün yazımından sonra yeni bilgi varsa ekleyin</a:t>
            </a:r>
            <a:endParaRPr sz="3600" dirty="0"/>
          </a:p>
          <a:p>
            <a:pPr lvl="0">
              <a:defRPr sz="1800"/>
            </a:pPr>
            <a:r>
              <a:rPr sz="3600" dirty="0"/>
              <a:t>Methods</a:t>
            </a:r>
          </a:p>
          <a:p>
            <a:pPr lvl="0">
              <a:defRPr sz="1800"/>
            </a:pPr>
            <a:r>
              <a:rPr sz="3600" dirty="0"/>
              <a:t>Results, </a:t>
            </a:r>
            <a:r>
              <a:rPr lang="tr-TR" sz="3600" dirty="0" smtClean="0"/>
              <a:t>analiz planı ve boş tablolar</a:t>
            </a:r>
            <a:endParaRPr sz="3600" dirty="0"/>
          </a:p>
        </p:txBody>
      </p:sp>
      <p:sp>
        <p:nvSpPr>
          <p:cNvPr id="233" name="Shape 2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tr-TR" sz="8000" b="1" dirty="0" smtClean="0">
                <a:solidFill>
                  <a:srgbClr val="BB1800"/>
                </a:solidFill>
              </a:rPr>
              <a:t>Protokolden Makaleye</a:t>
            </a:r>
            <a:endParaRPr sz="8000" b="1" dirty="0">
              <a:solidFill>
                <a:srgbClr val="BB1800"/>
              </a:solidFill>
            </a:endParaRPr>
          </a:p>
        </p:txBody>
      </p:sp>
      <p:pic>
        <p:nvPicPr>
          <p:cNvPr id="4" name="Picture 3" descr="Untitled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606" y="8455246"/>
            <a:ext cx="3364194" cy="13393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tr-TR" sz="3600" dirty="0" smtClean="0"/>
              <a:t>Çoğu başvuruda hak ettiğinden uzundur</a:t>
            </a:r>
            <a:r>
              <a:rPr sz="3600" dirty="0" smtClean="0"/>
              <a:t>.</a:t>
            </a:r>
            <a:endParaRPr sz="3600" dirty="0"/>
          </a:p>
          <a:p>
            <a:pPr lvl="0">
              <a:defRPr sz="1800"/>
            </a:pPr>
            <a:r>
              <a:rPr lang="tr-TR" sz="3600" dirty="0" smtClean="0"/>
              <a:t>Soru</a:t>
            </a:r>
            <a:r>
              <a:rPr sz="3600" dirty="0" smtClean="0"/>
              <a:t>: </a:t>
            </a:r>
            <a:r>
              <a:rPr lang="tr-TR" sz="3600" dirty="0" smtClean="0"/>
              <a:t>Bulgularınız ne anlama geliyor </a:t>
            </a:r>
            <a:r>
              <a:rPr sz="3600" dirty="0" smtClean="0"/>
              <a:t>? </a:t>
            </a:r>
            <a:r>
              <a:rPr lang="tr-TR" sz="3600" dirty="0" smtClean="0"/>
              <a:t>Yeni ve farklı olan ne var </a:t>
            </a:r>
            <a:r>
              <a:rPr sz="3600" dirty="0" smtClean="0"/>
              <a:t>?</a:t>
            </a:r>
            <a:endParaRPr sz="3600" dirty="0"/>
          </a:p>
          <a:p>
            <a:pPr lvl="0">
              <a:defRPr sz="1800"/>
            </a:pPr>
            <a:r>
              <a:rPr lang="tr-TR" sz="3600" dirty="0" smtClean="0"/>
              <a:t>Sonuçlar uzun uzun tekrar edilmemeli ve kapsamlı literatür derlemesi yapılmamalı</a:t>
            </a:r>
            <a:r>
              <a:rPr sz="3600" dirty="0" smtClean="0"/>
              <a:t>.</a:t>
            </a:r>
            <a:endParaRPr sz="3600" dirty="0"/>
          </a:p>
        </p:txBody>
      </p:sp>
      <p:sp>
        <p:nvSpPr>
          <p:cNvPr id="236" name="Shape 2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8000" b="1">
                <a:solidFill>
                  <a:srgbClr val="BB1800"/>
                </a:solidFill>
              </a:rPr>
              <a:t>Discussion</a:t>
            </a:r>
          </a:p>
        </p:txBody>
      </p:sp>
      <p:pic>
        <p:nvPicPr>
          <p:cNvPr id="4" name="Picture 3" descr="Untitled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606" y="8455246"/>
            <a:ext cx="3364194" cy="13393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91159" lvl="0" indent="-391159" defTabSz="514095">
              <a:spcBef>
                <a:spcPts val="3600"/>
              </a:spcBef>
              <a:defRPr sz="1800"/>
            </a:pPr>
            <a:r>
              <a:rPr lang="tr-TR" sz="3168" dirty="0" smtClean="0"/>
              <a:t>Yazarlık </a:t>
            </a:r>
            <a:r>
              <a:rPr lang="tr-TR" sz="3168" dirty="0" err="1" smtClean="0"/>
              <a:t>entellektüel</a:t>
            </a:r>
            <a:r>
              <a:rPr lang="tr-TR" sz="3168" dirty="0" smtClean="0"/>
              <a:t> katkı demektir.</a:t>
            </a:r>
            <a:endParaRPr sz="3168" dirty="0"/>
          </a:p>
          <a:p>
            <a:pPr marL="391159" lvl="0" indent="-391159" defTabSz="514095">
              <a:spcBef>
                <a:spcPts val="3600"/>
              </a:spcBef>
              <a:defRPr sz="1800"/>
            </a:pPr>
            <a:r>
              <a:rPr lang="tr-TR" sz="3168" dirty="0" smtClean="0"/>
              <a:t>Rutin çalışma, hiçbir şekilde, yazarlık hakkı vermez.</a:t>
            </a:r>
            <a:endParaRPr sz="3168" dirty="0"/>
          </a:p>
          <a:p>
            <a:pPr marL="391159" lvl="0" indent="-391159" defTabSz="514095">
              <a:spcBef>
                <a:spcPts val="3600"/>
              </a:spcBef>
              <a:defRPr sz="1800"/>
            </a:pPr>
            <a:r>
              <a:rPr lang="tr-TR" sz="3168" dirty="0" smtClean="0"/>
              <a:t>Sıralama yazmadan önce belirlenmelidir.</a:t>
            </a:r>
            <a:endParaRPr sz="3168" dirty="0"/>
          </a:p>
          <a:p>
            <a:pPr marL="391159" lvl="0" indent="-391159" defTabSz="514095">
              <a:spcBef>
                <a:spcPts val="3600"/>
              </a:spcBef>
              <a:defRPr sz="1800"/>
            </a:pPr>
            <a:r>
              <a:rPr lang="tr-TR" sz="3168" dirty="0" smtClean="0"/>
              <a:t>İlk isim – yazışma adresi / </a:t>
            </a:r>
            <a:r>
              <a:rPr lang="tr-TR" sz="3168" dirty="0" err="1" smtClean="0"/>
              <a:t>senior</a:t>
            </a:r>
            <a:r>
              <a:rPr lang="tr-TR" sz="3168" dirty="0" smtClean="0"/>
              <a:t> </a:t>
            </a:r>
            <a:r>
              <a:rPr lang="tr-TR" sz="3168" dirty="0" err="1" smtClean="0"/>
              <a:t>author</a:t>
            </a:r>
            <a:r>
              <a:rPr lang="tr-TR" sz="3168" dirty="0" smtClean="0"/>
              <a:t> </a:t>
            </a:r>
            <a:endParaRPr sz="3168" dirty="0"/>
          </a:p>
          <a:p>
            <a:pPr marL="391159" lvl="0" indent="-391159" defTabSz="514095">
              <a:spcBef>
                <a:spcPts val="3600"/>
              </a:spcBef>
              <a:defRPr sz="1800"/>
            </a:pPr>
            <a:r>
              <a:rPr lang="tr-TR" sz="3168" b="1" dirty="0" smtClean="0">
                <a:latin typeface="Helvetica"/>
                <a:ea typeface="Helvetica"/>
                <a:cs typeface="Helvetica"/>
                <a:sym typeface="Helvetica"/>
              </a:rPr>
              <a:t>Hayalet yazarlık</a:t>
            </a:r>
            <a:r>
              <a:rPr sz="3168" dirty="0" smtClean="0"/>
              <a:t>: </a:t>
            </a:r>
            <a:r>
              <a:rPr lang="tr-TR" sz="3168" dirty="0" smtClean="0"/>
              <a:t>Makaleyi yazan kişinin ismi olmaması</a:t>
            </a:r>
            <a:r>
              <a:rPr sz="3168" dirty="0" smtClean="0"/>
              <a:t>.</a:t>
            </a:r>
            <a:endParaRPr sz="3168" dirty="0"/>
          </a:p>
          <a:p>
            <a:pPr marL="391159" lvl="0" indent="-391159" defTabSz="514095">
              <a:spcBef>
                <a:spcPts val="3600"/>
              </a:spcBef>
              <a:defRPr sz="1800"/>
            </a:pPr>
            <a:r>
              <a:rPr lang="tr-TR" sz="3168" b="1" dirty="0" smtClean="0">
                <a:latin typeface="Helvetica"/>
                <a:ea typeface="Helvetica"/>
                <a:cs typeface="Helvetica"/>
                <a:sym typeface="Helvetica"/>
              </a:rPr>
              <a:t>Hediye yazarlık</a:t>
            </a:r>
            <a:r>
              <a:rPr sz="3168" dirty="0" smtClean="0"/>
              <a:t>: </a:t>
            </a:r>
            <a:r>
              <a:rPr lang="tr-TR" sz="3168" dirty="0" smtClean="0"/>
              <a:t>Makaleye </a:t>
            </a:r>
            <a:r>
              <a:rPr lang="tr-TR" sz="3168" dirty="0" err="1" smtClean="0"/>
              <a:t>entellektüel</a:t>
            </a:r>
            <a:r>
              <a:rPr lang="tr-TR" sz="3168" dirty="0" smtClean="0"/>
              <a:t> katkısı olmayan kişinin yazar olması</a:t>
            </a:r>
            <a:r>
              <a:rPr sz="3168" dirty="0" smtClean="0"/>
              <a:t>.</a:t>
            </a:r>
            <a:endParaRPr sz="3168" dirty="0"/>
          </a:p>
        </p:txBody>
      </p:sp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tr-TR" sz="6640" b="1" dirty="0" smtClean="0">
                <a:solidFill>
                  <a:srgbClr val="BB1800"/>
                </a:solidFill>
              </a:rPr>
              <a:t>Kimler Yazar Olabilir?</a:t>
            </a:r>
            <a:endParaRPr sz="6640" b="1" dirty="0">
              <a:solidFill>
                <a:srgbClr val="BB1800"/>
              </a:solidFill>
            </a:endParaRPr>
          </a:p>
        </p:txBody>
      </p:sp>
      <p:pic>
        <p:nvPicPr>
          <p:cNvPr id="4" name="Picture 3" descr="Untitled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606" y="8455246"/>
            <a:ext cx="3364194" cy="13393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/>
          </p:cNvSpPr>
          <p:nvPr>
            <p:ph type="body" idx="1"/>
          </p:nvPr>
        </p:nvSpPr>
        <p:spPr>
          <a:xfrm>
            <a:off x="952500" y="2004272"/>
            <a:ext cx="11099800" cy="6579546"/>
          </a:xfrm>
          <a:prstGeom prst="rect">
            <a:avLst/>
          </a:prstGeom>
        </p:spPr>
        <p:txBody>
          <a:bodyPr/>
          <a:lstStyle/>
          <a:p>
            <a:pPr marL="368934" lvl="0" indent="-368934" defTabSz="484886">
              <a:spcBef>
                <a:spcPts val="3400"/>
              </a:spcBef>
              <a:defRPr sz="1800"/>
            </a:pPr>
            <a:r>
              <a:rPr lang="tr-TR" sz="2988" dirty="0" err="1" smtClean="0"/>
              <a:t>Primer</a:t>
            </a:r>
            <a:r>
              <a:rPr lang="tr-TR" sz="2988" dirty="0" smtClean="0"/>
              <a:t> sonuç ölçütüne dair bulguların kısaca özeti</a:t>
            </a:r>
            <a:r>
              <a:rPr sz="2988" dirty="0" smtClean="0"/>
              <a:t>.</a:t>
            </a:r>
            <a:endParaRPr sz="2988" dirty="0"/>
          </a:p>
          <a:p>
            <a:pPr marL="368934" lvl="0" indent="-368934" defTabSz="484886">
              <a:spcBef>
                <a:spcPts val="3400"/>
              </a:spcBef>
              <a:defRPr sz="1800"/>
            </a:pPr>
            <a:r>
              <a:rPr lang="tr-TR" sz="2988" dirty="0" smtClean="0"/>
              <a:t>Araştırmanın zayıf ve güçlü yanlarının dengeli değerlendirmesi</a:t>
            </a:r>
            <a:r>
              <a:rPr sz="2988" dirty="0" smtClean="0"/>
              <a:t>.</a:t>
            </a:r>
            <a:endParaRPr sz="2988" dirty="0"/>
          </a:p>
          <a:p>
            <a:pPr marL="368934" lvl="0" indent="-368934" defTabSz="484886">
              <a:spcBef>
                <a:spcPts val="3400"/>
              </a:spcBef>
              <a:defRPr sz="1800"/>
            </a:pPr>
            <a:r>
              <a:rPr lang="tr-TR" sz="2988" dirty="0" smtClean="0"/>
              <a:t>Önceki bulgular ile benzerlik ve farkların belirtilmesi (açıklamalar ile)</a:t>
            </a:r>
            <a:r>
              <a:rPr sz="2988" dirty="0" smtClean="0"/>
              <a:t>. </a:t>
            </a:r>
            <a:r>
              <a:rPr lang="tr-TR" sz="2988" dirty="0" smtClean="0"/>
              <a:t>Mevcut bilgiye göre konumlandırmak</a:t>
            </a:r>
            <a:r>
              <a:rPr sz="2988" dirty="0" smtClean="0"/>
              <a:t>.</a:t>
            </a:r>
            <a:endParaRPr sz="2988" dirty="0"/>
          </a:p>
          <a:p>
            <a:pPr marL="368934" lvl="0" indent="-368934" defTabSz="484886">
              <a:spcBef>
                <a:spcPts val="3400"/>
              </a:spcBef>
              <a:defRPr sz="1800"/>
            </a:pPr>
            <a:r>
              <a:rPr lang="tr-TR" sz="2988" dirty="0" smtClean="0"/>
              <a:t>Gözlemlerin arkasındaki potansiyel mekanizmalar</a:t>
            </a:r>
            <a:r>
              <a:rPr sz="2988" dirty="0" smtClean="0"/>
              <a:t>.</a:t>
            </a:r>
            <a:endParaRPr sz="2988" dirty="0"/>
          </a:p>
          <a:p>
            <a:pPr marL="368934" lvl="0" indent="-368934" defTabSz="484886">
              <a:spcBef>
                <a:spcPts val="3400"/>
              </a:spcBef>
              <a:defRPr sz="1800"/>
            </a:pPr>
            <a:r>
              <a:rPr lang="tr-TR" sz="2988" dirty="0" err="1" smtClean="0"/>
              <a:t>Uygulmaya</a:t>
            </a:r>
            <a:r>
              <a:rPr lang="tr-TR" sz="2988" dirty="0" smtClean="0"/>
              <a:t> yansımalar</a:t>
            </a:r>
            <a:r>
              <a:rPr sz="2988" dirty="0" smtClean="0"/>
              <a:t>: </a:t>
            </a:r>
            <a:r>
              <a:rPr lang="tr-TR" sz="2988" dirty="0" smtClean="0"/>
              <a:t>avantaj ve dezavantajlar dengelenmeli</a:t>
            </a:r>
            <a:r>
              <a:rPr sz="2988" dirty="0" smtClean="0"/>
              <a:t>.</a:t>
            </a:r>
            <a:r>
              <a:rPr lang="tr-TR" sz="2988" dirty="0" smtClean="0"/>
              <a:t> Olduğundan fazla veya eksik göstermeye çalışılmamalı.</a:t>
            </a:r>
            <a:r>
              <a:rPr sz="2988" dirty="0" smtClean="0"/>
              <a:t> </a:t>
            </a:r>
            <a:r>
              <a:rPr sz="2988" dirty="0"/>
              <a:t>External validity</a:t>
            </a:r>
          </a:p>
          <a:p>
            <a:pPr marL="368934" lvl="0" indent="-368934" defTabSz="484886">
              <a:spcBef>
                <a:spcPts val="3400"/>
              </a:spcBef>
              <a:defRPr sz="1800"/>
            </a:pPr>
            <a:r>
              <a:rPr lang="tr-TR" sz="2988" dirty="0" smtClean="0"/>
              <a:t>Sonraki çalışmalar için önemi</a:t>
            </a:r>
            <a:r>
              <a:rPr sz="2988" dirty="0" smtClean="0"/>
              <a:t>.</a:t>
            </a:r>
            <a:endParaRPr sz="2988" dirty="0"/>
          </a:p>
        </p:txBody>
      </p:sp>
      <p:sp>
        <p:nvSpPr>
          <p:cNvPr id="239" name="Shape 2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8000" b="1">
                <a:solidFill>
                  <a:srgbClr val="BB1800"/>
                </a:solidFill>
              </a:rPr>
              <a:t>Discussion</a:t>
            </a:r>
          </a:p>
        </p:txBody>
      </p:sp>
      <p:sp>
        <p:nvSpPr>
          <p:cNvPr id="240" name="Shape 240"/>
          <p:cNvSpPr/>
          <p:nvPr/>
        </p:nvSpPr>
        <p:spPr>
          <a:xfrm>
            <a:off x="994227" y="8829830"/>
            <a:ext cx="1091075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600"/>
            </a:lvl1pPr>
          </a:lstStyle>
          <a:p>
            <a:pPr lvl="0">
              <a:defRPr sz="1800"/>
            </a:pPr>
            <a:r>
              <a:rPr sz="1600"/>
              <a:t>Modified from Docherty and Smith. The case for structuring the discussions of scientific papers. BMJ 1999;318:1224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832" y="2292350"/>
            <a:ext cx="6731001" cy="6921500"/>
          </a:xfrm>
          <a:prstGeom prst="rect">
            <a:avLst/>
          </a:prstGeom>
          <a:ln w="25400">
            <a:solidFill/>
            <a:miter lim="400000"/>
          </a:ln>
        </p:spPr>
      </p:pic>
      <p:sp>
        <p:nvSpPr>
          <p:cNvPr id="243" name="Shape 243"/>
          <p:cNvSpPr/>
          <p:nvPr/>
        </p:nvSpPr>
        <p:spPr>
          <a:xfrm>
            <a:off x="233832" y="2539338"/>
            <a:ext cx="6731001" cy="3214670"/>
          </a:xfrm>
          <a:prstGeom prst="roundRect">
            <a:avLst>
              <a:gd name="adj" fmla="val 5926"/>
            </a:avLst>
          </a:prstGeom>
          <a:ln w="25400">
            <a:solidFill>
              <a:srgbClr val="FF26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4" name="Shape 244"/>
          <p:cNvSpPr/>
          <p:nvPr/>
        </p:nvSpPr>
        <p:spPr>
          <a:xfrm>
            <a:off x="8177807" y="3160280"/>
            <a:ext cx="3797113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lang="tr-TR" sz="2400" dirty="0" err="1" smtClean="0"/>
              <a:t>Primer</a:t>
            </a:r>
            <a:r>
              <a:rPr lang="tr-TR" sz="2400" dirty="0" smtClean="0"/>
              <a:t> sonuç ölçütüne dair</a:t>
            </a:r>
          </a:p>
          <a:p>
            <a:pPr lvl="0">
              <a:defRPr sz="1800"/>
            </a:pPr>
            <a:r>
              <a:rPr lang="tr-TR" sz="2400" dirty="0" smtClean="0"/>
              <a:t>bulguların özeti</a:t>
            </a:r>
            <a:endParaRPr sz="2400" dirty="0"/>
          </a:p>
        </p:txBody>
      </p:sp>
      <p:sp>
        <p:nvSpPr>
          <p:cNvPr id="245" name="Shape 245"/>
          <p:cNvSpPr/>
          <p:nvPr/>
        </p:nvSpPr>
        <p:spPr>
          <a:xfrm>
            <a:off x="6650402" y="3278752"/>
            <a:ext cx="744196" cy="604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996" y="14256"/>
                </a:moveTo>
                <a:lnTo>
                  <a:pt x="11996" y="21600"/>
                </a:lnTo>
                <a:lnTo>
                  <a:pt x="0" y="10800"/>
                </a:lnTo>
                <a:lnTo>
                  <a:pt x="11996" y="0"/>
                </a:lnTo>
                <a:lnTo>
                  <a:pt x="11996" y="7344"/>
                </a:lnTo>
                <a:lnTo>
                  <a:pt x="21600" y="7344"/>
                </a:lnTo>
                <a:lnTo>
                  <a:pt x="21600" y="14256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6" name="Shape 246"/>
          <p:cNvSpPr/>
          <p:nvPr/>
        </p:nvSpPr>
        <p:spPr>
          <a:xfrm>
            <a:off x="233832" y="5200296"/>
            <a:ext cx="6731001" cy="3989400"/>
          </a:xfrm>
          <a:prstGeom prst="roundRect">
            <a:avLst>
              <a:gd name="adj" fmla="val 4775"/>
            </a:avLst>
          </a:prstGeom>
          <a:ln w="25400">
            <a:solidFill>
              <a:srgbClr val="FF26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7" name="Shape 247"/>
          <p:cNvSpPr/>
          <p:nvPr/>
        </p:nvSpPr>
        <p:spPr>
          <a:xfrm>
            <a:off x="6650402" y="6575340"/>
            <a:ext cx="744196" cy="604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996" y="14256"/>
                </a:moveTo>
                <a:lnTo>
                  <a:pt x="11996" y="21600"/>
                </a:lnTo>
                <a:lnTo>
                  <a:pt x="0" y="10800"/>
                </a:lnTo>
                <a:lnTo>
                  <a:pt x="11996" y="0"/>
                </a:lnTo>
                <a:lnTo>
                  <a:pt x="11996" y="7344"/>
                </a:lnTo>
                <a:lnTo>
                  <a:pt x="21600" y="7344"/>
                </a:lnTo>
                <a:lnTo>
                  <a:pt x="21600" y="14256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8" name="Shape 248"/>
          <p:cNvSpPr/>
          <p:nvPr/>
        </p:nvSpPr>
        <p:spPr>
          <a:xfrm>
            <a:off x="7750628" y="6641534"/>
            <a:ext cx="4651468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lang="tr-TR" sz="2400" dirty="0" smtClean="0"/>
              <a:t>Zayıflıklar</a:t>
            </a:r>
            <a:r>
              <a:rPr sz="2400" dirty="0" smtClean="0"/>
              <a:t>.</a:t>
            </a:r>
            <a:r>
              <a:rPr lang="tr-TR" sz="2400" dirty="0" smtClean="0"/>
              <a:t> Kesinlik sorunları dahil</a:t>
            </a:r>
            <a:endParaRPr sz="2400" dirty="0"/>
          </a:p>
        </p:txBody>
      </p:sp>
      <p:pic>
        <p:nvPicPr>
          <p:cNvPr id="249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03067" y="32735"/>
            <a:ext cx="7198666" cy="2106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roup 253"/>
          <p:cNvGrpSpPr/>
          <p:nvPr/>
        </p:nvGrpSpPr>
        <p:grpSpPr>
          <a:xfrm>
            <a:off x="210097" y="2612217"/>
            <a:ext cx="6680201" cy="5425823"/>
            <a:chOff x="0" y="0"/>
            <a:chExt cx="6680200" cy="5425821"/>
          </a:xfrm>
        </p:grpSpPr>
        <p:pic>
          <p:nvPicPr>
            <p:cNvPr id="251" name="pasted-image.ti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4450" y="0"/>
              <a:ext cx="6591300" cy="1663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2" name="pasted-image.ti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653921"/>
              <a:ext cx="6680200" cy="3771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4" name="Shape 254"/>
          <p:cNvSpPr/>
          <p:nvPr/>
        </p:nvSpPr>
        <p:spPr>
          <a:xfrm>
            <a:off x="184697" y="2650579"/>
            <a:ext cx="6731001" cy="5489291"/>
          </a:xfrm>
          <a:prstGeom prst="roundRect">
            <a:avLst>
              <a:gd name="adj" fmla="val 3470"/>
            </a:avLst>
          </a:prstGeom>
          <a:ln w="25400">
            <a:solidFill>
              <a:srgbClr val="FF26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5" name="Shape 255"/>
          <p:cNvSpPr/>
          <p:nvPr/>
        </p:nvSpPr>
        <p:spPr>
          <a:xfrm>
            <a:off x="6729124" y="5093068"/>
            <a:ext cx="744196" cy="604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996" y="14256"/>
                </a:moveTo>
                <a:lnTo>
                  <a:pt x="11996" y="21600"/>
                </a:lnTo>
                <a:lnTo>
                  <a:pt x="0" y="10800"/>
                </a:lnTo>
                <a:lnTo>
                  <a:pt x="11996" y="0"/>
                </a:lnTo>
                <a:lnTo>
                  <a:pt x="11996" y="7344"/>
                </a:lnTo>
                <a:lnTo>
                  <a:pt x="21600" y="7344"/>
                </a:lnTo>
                <a:lnTo>
                  <a:pt x="21600" y="14256"/>
                </a:lnTo>
                <a:close/>
              </a:path>
            </a:pathLst>
          </a:cu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6" name="Shape 256"/>
          <p:cNvSpPr/>
          <p:nvPr/>
        </p:nvSpPr>
        <p:spPr>
          <a:xfrm>
            <a:off x="7660234" y="4789930"/>
            <a:ext cx="5257653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lang="tr-TR" sz="3600" dirty="0" smtClean="0"/>
              <a:t>Konuyla ilgili önemli atıflar</a:t>
            </a:r>
            <a:r>
              <a:rPr sz="3600" dirty="0" smtClean="0"/>
              <a:t>.</a:t>
            </a:r>
            <a:endParaRPr sz="3600" dirty="0"/>
          </a:p>
        </p:txBody>
      </p:sp>
      <p:pic>
        <p:nvPicPr>
          <p:cNvPr id="8" name="Picture 7" descr="Untitled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606" y="8455246"/>
            <a:ext cx="3364194" cy="13393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/>
        </p:nvSpPr>
        <p:spPr>
          <a:xfrm>
            <a:off x="184697" y="3370512"/>
            <a:ext cx="6731001" cy="3870456"/>
          </a:xfrm>
          <a:prstGeom prst="roundRect">
            <a:avLst>
              <a:gd name="adj" fmla="val 4922"/>
            </a:avLst>
          </a:prstGeom>
          <a:ln w="25400">
            <a:solidFill>
              <a:srgbClr val="FF26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9" name="Shape 259"/>
          <p:cNvSpPr/>
          <p:nvPr/>
        </p:nvSpPr>
        <p:spPr>
          <a:xfrm>
            <a:off x="7660234" y="5066929"/>
            <a:ext cx="5257653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lang="tr-TR" sz="3600" dirty="0" smtClean="0"/>
              <a:t>Sonuçların farkları</a:t>
            </a:r>
            <a:r>
              <a:rPr sz="3600" dirty="0" smtClean="0"/>
              <a:t>?</a:t>
            </a:r>
            <a:endParaRPr sz="3600" dirty="0"/>
          </a:p>
        </p:txBody>
      </p:sp>
      <p:pic>
        <p:nvPicPr>
          <p:cNvPr id="260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5497" y="3483274"/>
            <a:ext cx="6629401" cy="3479801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Shape 261"/>
          <p:cNvSpPr/>
          <p:nvPr/>
        </p:nvSpPr>
        <p:spPr>
          <a:xfrm>
            <a:off x="6729124" y="5093068"/>
            <a:ext cx="744196" cy="604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996" y="14256"/>
                </a:moveTo>
                <a:lnTo>
                  <a:pt x="11996" y="21600"/>
                </a:lnTo>
                <a:lnTo>
                  <a:pt x="0" y="10800"/>
                </a:lnTo>
                <a:lnTo>
                  <a:pt x="11996" y="0"/>
                </a:lnTo>
                <a:lnTo>
                  <a:pt x="11996" y="7344"/>
                </a:lnTo>
                <a:lnTo>
                  <a:pt x="21600" y="7344"/>
                </a:lnTo>
                <a:lnTo>
                  <a:pt x="21600" y="14256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" name="Picture 5" descr="Untitled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606" y="8455246"/>
            <a:ext cx="3364194" cy="13393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/>
        </p:nvSpPr>
        <p:spPr>
          <a:xfrm>
            <a:off x="184697" y="3370512"/>
            <a:ext cx="6731001" cy="3870456"/>
          </a:xfrm>
          <a:prstGeom prst="roundRect">
            <a:avLst>
              <a:gd name="adj" fmla="val 4922"/>
            </a:avLst>
          </a:prstGeom>
          <a:ln w="25400">
            <a:solidFill>
              <a:srgbClr val="FF26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4" name="Shape 264"/>
          <p:cNvSpPr/>
          <p:nvPr/>
        </p:nvSpPr>
        <p:spPr>
          <a:xfrm>
            <a:off x="7660234" y="4789930"/>
            <a:ext cx="5257653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lang="tr-TR" sz="3600" dirty="0" smtClean="0"/>
              <a:t>Gözlemlerin biyolojik açıklaması</a:t>
            </a:r>
            <a:endParaRPr sz="3600" dirty="0"/>
          </a:p>
        </p:txBody>
      </p:sp>
      <p:pic>
        <p:nvPicPr>
          <p:cNvPr id="265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8197" y="3730940"/>
            <a:ext cx="6604001" cy="3149601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Shape 266"/>
          <p:cNvSpPr/>
          <p:nvPr/>
        </p:nvSpPr>
        <p:spPr>
          <a:xfrm>
            <a:off x="6729124" y="5093068"/>
            <a:ext cx="744196" cy="604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996" y="14256"/>
                </a:moveTo>
                <a:lnTo>
                  <a:pt x="11996" y="21600"/>
                </a:lnTo>
                <a:lnTo>
                  <a:pt x="0" y="10800"/>
                </a:lnTo>
                <a:lnTo>
                  <a:pt x="11996" y="0"/>
                </a:lnTo>
                <a:lnTo>
                  <a:pt x="11996" y="7344"/>
                </a:lnTo>
                <a:lnTo>
                  <a:pt x="21600" y="7344"/>
                </a:lnTo>
                <a:lnTo>
                  <a:pt x="21600" y="14256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" name="Picture 5" descr="Untitled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606" y="8455246"/>
            <a:ext cx="3364194" cy="13393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/>
          <p:nvPr/>
        </p:nvSpPr>
        <p:spPr>
          <a:xfrm>
            <a:off x="184697" y="3720133"/>
            <a:ext cx="6731001" cy="3350182"/>
          </a:xfrm>
          <a:prstGeom prst="roundRect">
            <a:avLst>
              <a:gd name="adj" fmla="val 5686"/>
            </a:avLst>
          </a:prstGeom>
          <a:ln w="25400">
            <a:solidFill>
              <a:srgbClr val="FF26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9" name="Shape 269"/>
          <p:cNvSpPr/>
          <p:nvPr/>
        </p:nvSpPr>
        <p:spPr>
          <a:xfrm>
            <a:off x="7660234" y="4512931"/>
            <a:ext cx="5257653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lang="tr-TR" sz="3600" dirty="0" smtClean="0"/>
              <a:t>Kapanış cümlesi ve ilerideki araştırmalar için önemi</a:t>
            </a:r>
            <a:endParaRPr sz="3600" dirty="0"/>
          </a:p>
        </p:txBody>
      </p:sp>
      <p:sp>
        <p:nvSpPr>
          <p:cNvPr id="270" name="Shape 270"/>
          <p:cNvSpPr/>
          <p:nvPr/>
        </p:nvSpPr>
        <p:spPr>
          <a:xfrm>
            <a:off x="6729124" y="5093068"/>
            <a:ext cx="744196" cy="604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996" y="14256"/>
                </a:moveTo>
                <a:lnTo>
                  <a:pt x="11996" y="21600"/>
                </a:lnTo>
                <a:lnTo>
                  <a:pt x="0" y="10800"/>
                </a:lnTo>
                <a:lnTo>
                  <a:pt x="11996" y="0"/>
                </a:lnTo>
                <a:lnTo>
                  <a:pt x="11996" y="7344"/>
                </a:lnTo>
                <a:lnTo>
                  <a:pt x="21600" y="7344"/>
                </a:lnTo>
                <a:lnTo>
                  <a:pt x="21600" y="14256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71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2095" y="3906291"/>
            <a:ext cx="6356204" cy="2977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 descr="Untitled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606" y="8455246"/>
            <a:ext cx="3364194" cy="13393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/>
          </p:cNvSpPr>
          <p:nvPr>
            <p:ph type="body" idx="1"/>
          </p:nvPr>
        </p:nvSpPr>
        <p:spPr>
          <a:xfrm>
            <a:off x="952500" y="2609850"/>
            <a:ext cx="11099800" cy="62865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tr-TR" sz="3600" dirty="0" err="1" smtClean="0"/>
              <a:t>Orjinal</a:t>
            </a:r>
            <a:r>
              <a:rPr lang="tr-TR" sz="3600" dirty="0" smtClean="0"/>
              <a:t> kaynak kontrol edilmeli</a:t>
            </a:r>
            <a:r>
              <a:rPr sz="3600" dirty="0" smtClean="0"/>
              <a:t>.</a:t>
            </a:r>
            <a:endParaRPr sz="3600" dirty="0"/>
          </a:p>
          <a:p>
            <a:pPr lvl="0">
              <a:defRPr sz="1800"/>
            </a:pPr>
            <a:r>
              <a:rPr lang="tr-TR" sz="3600" dirty="0" err="1" smtClean="0"/>
              <a:t>Primer</a:t>
            </a:r>
            <a:r>
              <a:rPr lang="tr-TR" sz="3600" dirty="0" smtClean="0"/>
              <a:t> kaynağa atıfta bulunulmalı</a:t>
            </a:r>
            <a:r>
              <a:rPr sz="3600" dirty="0" smtClean="0"/>
              <a:t>.</a:t>
            </a:r>
            <a:endParaRPr sz="3600" dirty="0"/>
          </a:p>
          <a:p>
            <a:pPr lvl="0">
              <a:defRPr sz="1800"/>
            </a:pPr>
            <a:r>
              <a:rPr lang="tr-TR" sz="3600" dirty="0" smtClean="0"/>
              <a:t>Derginin stili ve sınırlarına uyulmalı</a:t>
            </a:r>
            <a:r>
              <a:rPr sz="3600" dirty="0" smtClean="0"/>
              <a:t>.</a:t>
            </a:r>
            <a:endParaRPr sz="3600" dirty="0"/>
          </a:p>
          <a:p>
            <a:pPr lvl="0">
              <a:defRPr sz="1800"/>
            </a:pPr>
            <a:r>
              <a:rPr lang="tr-TR" sz="3600" dirty="0" smtClean="0"/>
              <a:t>Referanslarınız akademik kişiliğinizi yansıtır</a:t>
            </a:r>
            <a:r>
              <a:rPr sz="3600" dirty="0" smtClean="0"/>
              <a:t>.</a:t>
            </a:r>
            <a:endParaRPr sz="3600" dirty="0"/>
          </a:p>
          <a:p>
            <a:pPr lvl="0">
              <a:defRPr sz="1800"/>
            </a:pPr>
            <a:r>
              <a:rPr lang="tr-TR" sz="3600" dirty="0" smtClean="0"/>
              <a:t>Re</a:t>
            </a:r>
            <a:r>
              <a:rPr sz="3600" dirty="0" smtClean="0"/>
              <a:t>ference </a:t>
            </a:r>
            <a:r>
              <a:rPr sz="3600" dirty="0"/>
              <a:t>managing software.</a:t>
            </a:r>
          </a:p>
        </p:txBody>
      </p:sp>
      <p:sp>
        <p:nvSpPr>
          <p:cNvPr id="274" name="Shape 27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tr-TR" sz="8000" b="1" dirty="0" smtClean="0">
                <a:solidFill>
                  <a:srgbClr val="BB1800"/>
                </a:solidFill>
              </a:rPr>
              <a:t>Referanslar</a:t>
            </a:r>
            <a:endParaRPr sz="8000" b="1" dirty="0">
              <a:solidFill>
                <a:srgbClr val="BB1800"/>
              </a:solidFill>
            </a:endParaRPr>
          </a:p>
        </p:txBody>
      </p:sp>
      <p:pic>
        <p:nvPicPr>
          <p:cNvPr id="4" name="Picture 3" descr="Untitled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606" y="8455246"/>
            <a:ext cx="3364194" cy="13393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 dirty="0" smtClean="0"/>
              <a:t>Abstract </a:t>
            </a:r>
            <a:r>
              <a:rPr lang="tr-TR" sz="3600" dirty="0" smtClean="0"/>
              <a:t>EN ÖNEMLİ bölümdür</a:t>
            </a:r>
            <a:r>
              <a:rPr sz="3600" dirty="0" smtClean="0"/>
              <a:t>.</a:t>
            </a:r>
            <a:endParaRPr sz="3600" dirty="0"/>
          </a:p>
          <a:p>
            <a:pPr lvl="0">
              <a:defRPr sz="1800"/>
            </a:pPr>
            <a:r>
              <a:rPr lang="tr-TR" sz="3600" dirty="0" smtClean="0"/>
              <a:t>En çok okunacak bölümdür</a:t>
            </a:r>
            <a:r>
              <a:rPr sz="3600" dirty="0" smtClean="0"/>
              <a:t>.</a:t>
            </a:r>
            <a:endParaRPr sz="3600" dirty="0"/>
          </a:p>
          <a:p>
            <a:pPr lvl="0">
              <a:defRPr sz="1800"/>
            </a:pPr>
            <a:r>
              <a:rPr lang="tr-TR" sz="3600" dirty="0" smtClean="0"/>
              <a:t>Diğer kişilerin</a:t>
            </a:r>
            <a:r>
              <a:rPr sz="3600" dirty="0" smtClean="0"/>
              <a:t> (</a:t>
            </a:r>
            <a:r>
              <a:rPr lang="tr-TR" sz="3600" dirty="0" smtClean="0"/>
              <a:t>muhtemelen </a:t>
            </a:r>
            <a:r>
              <a:rPr lang="tr-TR" sz="3600" dirty="0" err="1" smtClean="0"/>
              <a:t>editörerin</a:t>
            </a:r>
            <a:r>
              <a:rPr lang="tr-TR" sz="3600" dirty="0" smtClean="0"/>
              <a:t> de</a:t>
            </a:r>
            <a:r>
              <a:rPr sz="3600" dirty="0" smtClean="0"/>
              <a:t>) </a:t>
            </a:r>
            <a:r>
              <a:rPr lang="tr-TR" sz="3600" dirty="0" smtClean="0"/>
              <a:t>makaleyi okumaya karar vermelerini belirler</a:t>
            </a:r>
            <a:r>
              <a:rPr sz="3600" dirty="0" smtClean="0"/>
              <a:t>.</a:t>
            </a:r>
            <a:endParaRPr sz="3600" dirty="0"/>
          </a:p>
          <a:p>
            <a:pPr lvl="0">
              <a:defRPr sz="1800"/>
            </a:pPr>
            <a:r>
              <a:rPr sz="3600" dirty="0"/>
              <a:t>Structured abstract</a:t>
            </a:r>
          </a:p>
        </p:txBody>
      </p:sp>
      <p:sp>
        <p:nvSpPr>
          <p:cNvPr id="277" name="Shape 27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8000" b="1">
                <a:solidFill>
                  <a:srgbClr val="BB1800"/>
                </a:solidFill>
              </a:rPr>
              <a:t>Abstract</a:t>
            </a:r>
          </a:p>
        </p:txBody>
      </p:sp>
      <p:pic>
        <p:nvPicPr>
          <p:cNvPr id="4" name="Picture 3" descr="Untitled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606" y="8455246"/>
            <a:ext cx="3364194" cy="13393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7750" y="2101850"/>
            <a:ext cx="10909300" cy="7302500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Shape 280"/>
          <p:cNvSpPr/>
          <p:nvPr/>
        </p:nvSpPr>
        <p:spPr>
          <a:xfrm>
            <a:off x="1123362" y="4414298"/>
            <a:ext cx="3191615" cy="1"/>
          </a:xfrm>
          <a:prstGeom prst="line">
            <a:avLst/>
          </a:prstGeom>
          <a:ln w="25400">
            <a:solidFill>
              <a:srgbClr val="B92205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281" name="Shape 281"/>
          <p:cNvSpPr/>
          <p:nvPr/>
        </p:nvSpPr>
        <p:spPr>
          <a:xfrm>
            <a:off x="1123362" y="5001541"/>
            <a:ext cx="4909504" cy="1"/>
          </a:xfrm>
          <a:prstGeom prst="line">
            <a:avLst/>
          </a:prstGeom>
          <a:ln w="25400">
            <a:solidFill>
              <a:srgbClr val="B92205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282" name="Shape 282"/>
          <p:cNvSpPr/>
          <p:nvPr/>
        </p:nvSpPr>
        <p:spPr>
          <a:xfrm flipV="1">
            <a:off x="1134817" y="5753099"/>
            <a:ext cx="4284917" cy="1"/>
          </a:xfrm>
          <a:prstGeom prst="line">
            <a:avLst/>
          </a:prstGeom>
          <a:ln w="25400">
            <a:solidFill>
              <a:srgbClr val="B92205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91159" lvl="0" indent="-391159" defTabSz="514095">
              <a:spcBef>
                <a:spcPts val="3600"/>
              </a:spcBef>
              <a:defRPr sz="1800"/>
            </a:pPr>
            <a:r>
              <a:rPr lang="tr-TR" sz="3168" dirty="0" smtClean="0"/>
              <a:t>Makalenizi indekslerde nasıl bulmak istersiniz </a:t>
            </a:r>
            <a:r>
              <a:rPr sz="3168" dirty="0" smtClean="0"/>
              <a:t>?</a:t>
            </a:r>
            <a:endParaRPr sz="3168" dirty="0"/>
          </a:p>
          <a:p>
            <a:pPr marL="391159" lvl="0" indent="-391159" defTabSz="514095">
              <a:spcBef>
                <a:spcPts val="3600"/>
              </a:spcBef>
              <a:defRPr sz="1800"/>
            </a:pPr>
            <a:r>
              <a:rPr lang="tr-TR" sz="3168" dirty="0" smtClean="0"/>
              <a:t>Hedef kitleniz kim </a:t>
            </a:r>
            <a:r>
              <a:rPr sz="3168" dirty="0" smtClean="0"/>
              <a:t>?</a:t>
            </a:r>
            <a:endParaRPr sz="3168" dirty="0"/>
          </a:p>
          <a:p>
            <a:pPr marL="391159" lvl="0" indent="-391159" defTabSz="514095">
              <a:spcBef>
                <a:spcPts val="3600"/>
              </a:spcBef>
              <a:defRPr sz="1800"/>
            </a:pPr>
            <a:r>
              <a:rPr lang="tr-TR" sz="3168" dirty="0" smtClean="0"/>
              <a:t>Ne kadar kısa o kadar iyi</a:t>
            </a:r>
            <a:r>
              <a:rPr sz="3168" dirty="0" smtClean="0"/>
              <a:t>.</a:t>
            </a:r>
            <a:endParaRPr sz="3168" dirty="0"/>
          </a:p>
          <a:p>
            <a:pPr marL="391159" lvl="0" indent="-391159" defTabSz="514095">
              <a:spcBef>
                <a:spcPts val="3600"/>
              </a:spcBef>
              <a:defRPr sz="1800"/>
            </a:pPr>
            <a:r>
              <a:rPr lang="tr-TR" sz="3168" dirty="0" smtClean="0"/>
              <a:t>Araştırma sorusu ve tasarım belirtilmeli </a:t>
            </a:r>
            <a:r>
              <a:rPr sz="3168" dirty="0" smtClean="0"/>
              <a:t>(</a:t>
            </a:r>
            <a:r>
              <a:rPr sz="3168" dirty="0"/>
              <a:t>PICO)</a:t>
            </a:r>
          </a:p>
          <a:p>
            <a:pPr marL="391159" lvl="0" indent="-391159" defTabSz="514095">
              <a:spcBef>
                <a:spcPts val="3600"/>
              </a:spcBef>
              <a:defRPr sz="1800"/>
            </a:pPr>
            <a:r>
              <a:rPr lang="tr-TR" sz="3168" dirty="0" smtClean="0"/>
              <a:t>Sonuç bildiren başlıklar tercih edilmemeli</a:t>
            </a:r>
            <a:r>
              <a:rPr sz="3168" dirty="0" smtClean="0"/>
              <a:t>. </a:t>
            </a:r>
            <a:r>
              <a:rPr lang="tr-TR" sz="3168" dirty="0" smtClean="0"/>
              <a:t>Kalanını okumaya gerek kalmayabilir </a:t>
            </a:r>
            <a:r>
              <a:rPr sz="3168" dirty="0" smtClean="0"/>
              <a:t>? </a:t>
            </a:r>
            <a:r>
              <a:rPr lang="tr-TR" sz="3168" dirty="0" smtClean="0"/>
              <a:t>C</a:t>
            </a:r>
            <a:r>
              <a:rPr sz="3168" dirty="0" smtClean="0"/>
              <a:t>apsule</a:t>
            </a:r>
            <a:r>
              <a:rPr sz="3168" dirty="0"/>
              <a:t>, precis </a:t>
            </a:r>
            <a:r>
              <a:rPr lang="tr-TR" sz="3168" dirty="0" err="1" smtClean="0"/>
              <a:t>vb</a:t>
            </a:r>
            <a:r>
              <a:rPr lang="tr-TR" sz="3168" dirty="0" smtClean="0"/>
              <a:t> ile örtüşebilir</a:t>
            </a:r>
            <a:r>
              <a:rPr sz="3168" dirty="0" smtClean="0"/>
              <a:t>.</a:t>
            </a:r>
            <a:endParaRPr sz="3168" dirty="0"/>
          </a:p>
          <a:p>
            <a:pPr marL="391159" lvl="0" indent="-391159" defTabSz="514095">
              <a:spcBef>
                <a:spcPts val="3600"/>
              </a:spcBef>
              <a:defRPr sz="1800"/>
            </a:pPr>
            <a:r>
              <a:rPr lang="tr-TR" sz="3168" dirty="0" smtClean="0"/>
              <a:t>Sınırlayıcı olmayın</a:t>
            </a:r>
            <a:r>
              <a:rPr sz="3168" dirty="0" smtClean="0"/>
              <a:t>; </a:t>
            </a:r>
            <a:r>
              <a:rPr sz="3168" dirty="0"/>
              <a:t>in Turkey, in Antalya etc.</a:t>
            </a:r>
          </a:p>
        </p:txBody>
      </p:sp>
      <p:sp>
        <p:nvSpPr>
          <p:cNvPr id="285" name="Shape 28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tr-TR" sz="8000" b="1" dirty="0" smtClean="0">
                <a:solidFill>
                  <a:srgbClr val="BB1800"/>
                </a:solidFill>
              </a:rPr>
              <a:t>Başlık</a:t>
            </a:r>
            <a:endParaRPr sz="8000" b="1" dirty="0">
              <a:solidFill>
                <a:srgbClr val="BB18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1927159" y="179718"/>
            <a:ext cx="10125141" cy="1371336"/>
          </a:xfrm>
          <a:prstGeom prst="rect">
            <a:avLst/>
          </a:prstGeom>
        </p:spPr>
        <p:txBody>
          <a:bodyPr/>
          <a:lstStyle>
            <a:lvl1pPr defTabSz="315468">
              <a:defRPr sz="4320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tr-TR" sz="4320" b="1" dirty="0" smtClean="0">
                <a:solidFill>
                  <a:srgbClr val="BB1800"/>
                </a:solidFill>
              </a:rPr>
              <a:t>Dergi seçimi: Okuyucu ve Etki Faktörü</a:t>
            </a:r>
            <a:endParaRPr sz="4320" b="1" dirty="0">
              <a:solidFill>
                <a:srgbClr val="BB1800"/>
              </a:solidFill>
            </a:endParaRPr>
          </a:p>
        </p:txBody>
      </p:sp>
      <p:grpSp>
        <p:nvGrpSpPr>
          <p:cNvPr id="64" name="Group 64"/>
          <p:cNvGrpSpPr/>
          <p:nvPr/>
        </p:nvGrpSpPr>
        <p:grpSpPr>
          <a:xfrm>
            <a:off x="3579690" y="2058013"/>
            <a:ext cx="5845420" cy="1064057"/>
            <a:chOff x="0" y="0"/>
            <a:chExt cx="5845419" cy="1064056"/>
          </a:xfrm>
        </p:grpSpPr>
        <p:pic>
          <p:nvPicPr>
            <p:cNvPr id="62" name="pasted-image.png"/>
            <p:cNvPicPr/>
            <p:nvPr/>
          </p:nvPicPr>
          <p:blipFill>
            <a:blip r:embed="rId3">
              <a:extLst/>
            </a:blip>
            <a:srcRect l="917" r="49573"/>
            <a:stretch>
              <a:fillRect/>
            </a:stretch>
          </p:blipFill>
          <p:spPr>
            <a:xfrm>
              <a:off x="0" y="74810"/>
              <a:ext cx="2741415" cy="914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" name="pasted-image.png"/>
            <p:cNvPicPr/>
            <p:nvPr/>
          </p:nvPicPr>
          <p:blipFill>
            <a:blip r:embed="rId4">
              <a:extLst/>
            </a:blip>
            <a:srcRect t="20981" b="20981"/>
            <a:stretch>
              <a:fillRect/>
            </a:stretch>
          </p:blipFill>
          <p:spPr>
            <a:xfrm>
              <a:off x="2864262" y="0"/>
              <a:ext cx="2981158" cy="10640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8" name="Group 68"/>
          <p:cNvGrpSpPr/>
          <p:nvPr/>
        </p:nvGrpSpPr>
        <p:grpSpPr>
          <a:xfrm>
            <a:off x="403896" y="3462077"/>
            <a:ext cx="12197008" cy="1028340"/>
            <a:chOff x="0" y="0"/>
            <a:chExt cx="12197007" cy="1028338"/>
          </a:xfrm>
        </p:grpSpPr>
        <p:pic>
          <p:nvPicPr>
            <p:cNvPr id="65" name="pasted-image.png"/>
            <p:cNvPicPr/>
            <p:nvPr/>
          </p:nvPicPr>
          <p:blipFill>
            <a:blip r:embed="rId5">
              <a:extLst/>
            </a:blip>
            <a:srcRect t="25073" b="25073"/>
            <a:stretch>
              <a:fillRect/>
            </a:stretch>
          </p:blipFill>
          <p:spPr>
            <a:xfrm>
              <a:off x="-1" y="4440"/>
              <a:ext cx="5041174" cy="1023899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pic>
          <p:nvPicPr>
            <p:cNvPr id="66" name="pasted-image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204685" y="135408"/>
              <a:ext cx="2286001" cy="762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" name="pasted-image.png"/>
            <p:cNvPicPr/>
            <p:nvPr/>
          </p:nvPicPr>
          <p:blipFill>
            <a:blip r:embed="rId7">
              <a:extLst/>
            </a:blip>
            <a:srcRect t="24955" r="5387" b="15044"/>
            <a:stretch>
              <a:fillRect/>
            </a:stretch>
          </p:blipFill>
          <p:spPr>
            <a:xfrm>
              <a:off x="7546888" y="0"/>
              <a:ext cx="4650120" cy="990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2" name="Group 72"/>
          <p:cNvGrpSpPr/>
          <p:nvPr/>
        </p:nvGrpSpPr>
        <p:grpSpPr>
          <a:xfrm>
            <a:off x="574944" y="4774291"/>
            <a:ext cx="11906247" cy="1282726"/>
            <a:chOff x="0" y="0"/>
            <a:chExt cx="11906246" cy="1282724"/>
          </a:xfrm>
        </p:grpSpPr>
        <p:pic>
          <p:nvPicPr>
            <p:cNvPr id="69" name="pasted-image.png"/>
            <p:cNvPicPr/>
            <p:nvPr/>
          </p:nvPicPr>
          <p:blipFill>
            <a:blip r:embed="rId8">
              <a:extLst/>
            </a:blip>
            <a:srcRect l="2888" t="2860" r="2888" b="9346"/>
            <a:stretch>
              <a:fillRect/>
            </a:stretch>
          </p:blipFill>
          <p:spPr>
            <a:xfrm>
              <a:off x="0" y="0"/>
              <a:ext cx="3957922" cy="12827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" name="pasted-image.png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570191" y="70048"/>
              <a:ext cx="3290551" cy="1196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" name="pasted-image.png"/>
            <p:cNvPicPr/>
            <p:nvPr/>
          </p:nvPicPr>
          <p:blipFill>
            <a:blip r:embed="rId10">
              <a:extLst/>
            </a:blip>
            <a:srcRect r="61371" b="73834"/>
            <a:stretch>
              <a:fillRect/>
            </a:stretch>
          </p:blipFill>
          <p:spPr>
            <a:xfrm>
              <a:off x="8214041" y="70041"/>
              <a:ext cx="3692205" cy="11964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6" name="Group 76"/>
          <p:cNvGrpSpPr/>
          <p:nvPr/>
        </p:nvGrpSpPr>
        <p:grpSpPr>
          <a:xfrm>
            <a:off x="203200" y="6401440"/>
            <a:ext cx="12649735" cy="1245419"/>
            <a:chOff x="0" y="0"/>
            <a:chExt cx="12649734" cy="1245418"/>
          </a:xfrm>
        </p:grpSpPr>
        <p:pic>
          <p:nvPicPr>
            <p:cNvPr id="73" name="pasted-image.png"/>
            <p:cNvPicPr/>
            <p:nvPr/>
          </p:nvPicPr>
          <p:blipFill>
            <a:blip r:embed="rId11">
              <a:extLst/>
            </a:blip>
            <a:srcRect b="50164"/>
            <a:stretch>
              <a:fillRect/>
            </a:stretch>
          </p:blipFill>
          <p:spPr>
            <a:xfrm>
              <a:off x="0" y="0"/>
              <a:ext cx="4165134" cy="12454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" name="pasted-image.png"/>
            <p:cNvPicPr/>
            <p:nvPr/>
          </p:nvPicPr>
          <p:blipFill>
            <a:blip r:embed="rId12">
              <a:extLst/>
            </a:blip>
            <a:srcRect l="2985" t="10346" r="2985" b="10346"/>
            <a:stretch>
              <a:fillRect/>
            </a:stretch>
          </p:blipFill>
          <p:spPr>
            <a:xfrm>
              <a:off x="4317279" y="58737"/>
              <a:ext cx="3964650" cy="11280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" name="pasted-image.png"/>
            <p:cNvPicPr/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8434137" y="58737"/>
              <a:ext cx="4215598" cy="11279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0" name="Group 80"/>
          <p:cNvGrpSpPr/>
          <p:nvPr/>
        </p:nvGrpSpPr>
        <p:grpSpPr>
          <a:xfrm>
            <a:off x="272863" y="8165034"/>
            <a:ext cx="12510409" cy="1308705"/>
            <a:chOff x="0" y="0"/>
            <a:chExt cx="12510408" cy="1308703"/>
          </a:xfrm>
        </p:grpSpPr>
        <p:pic>
          <p:nvPicPr>
            <p:cNvPr id="77" name="pasted-image.png"/>
            <p:cNvPicPr/>
            <p:nvPr/>
          </p:nvPicPr>
          <p:blipFill>
            <a:blip r:embed="rId14">
              <a:extLst/>
            </a:blip>
            <a:srcRect b="74521"/>
            <a:stretch>
              <a:fillRect/>
            </a:stretch>
          </p:blipFill>
          <p:spPr>
            <a:xfrm>
              <a:off x="0" y="0"/>
              <a:ext cx="3952760" cy="13087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" name="pasted-image.png"/>
            <p:cNvPicPr/>
            <p:nvPr/>
          </p:nvPicPr>
          <p:blipFill>
            <a:blip r:embed="rId15">
              <a:extLst/>
            </a:blip>
            <a:srcRect l="44005" b="26809"/>
            <a:stretch>
              <a:fillRect/>
            </a:stretch>
          </p:blipFill>
          <p:spPr>
            <a:xfrm>
              <a:off x="4130285" y="246062"/>
              <a:ext cx="4165373" cy="8166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" name="pasted-image.png"/>
            <p:cNvPicPr/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8470320" y="246062"/>
              <a:ext cx="4040089" cy="8167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/>
          </p:cNvSpPr>
          <p:nvPr>
            <p:ph type="body" idx="1"/>
          </p:nvPr>
        </p:nvSpPr>
        <p:spPr>
          <a:xfrm>
            <a:off x="952500" y="1827676"/>
            <a:ext cx="11099800" cy="7551457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 dirty="0"/>
              <a:t>Introduction &amp; M&amp;M </a:t>
            </a:r>
            <a:r>
              <a:rPr lang="tr-TR" sz="3600" dirty="0" smtClean="0"/>
              <a:t>araştırmaya başlamadan yazılmış olmalı</a:t>
            </a:r>
            <a:r>
              <a:rPr sz="3600" dirty="0" smtClean="0"/>
              <a:t>. </a:t>
            </a:r>
            <a:r>
              <a:rPr lang="tr-TR" sz="3600" dirty="0" smtClean="0"/>
              <a:t>Araştırma protokolü</a:t>
            </a:r>
            <a:r>
              <a:rPr sz="3600" dirty="0" smtClean="0"/>
              <a:t>.</a:t>
            </a:r>
            <a:endParaRPr sz="3600" dirty="0"/>
          </a:p>
          <a:p>
            <a:pPr lvl="0">
              <a:defRPr sz="1800"/>
            </a:pPr>
            <a:r>
              <a:rPr lang="tr-TR" sz="3600" dirty="0" smtClean="0"/>
              <a:t>İdeal protokol analiz planı ve tabloları içerir</a:t>
            </a:r>
            <a:r>
              <a:rPr sz="3600" dirty="0" smtClean="0"/>
              <a:t>. </a:t>
            </a:r>
            <a:r>
              <a:rPr lang="tr-TR" sz="3600" dirty="0" smtClean="0"/>
              <a:t>Sadece doldurulmalıdır</a:t>
            </a:r>
            <a:r>
              <a:rPr sz="3600" dirty="0" smtClean="0"/>
              <a:t>.</a:t>
            </a:r>
            <a:endParaRPr sz="3600" dirty="0"/>
          </a:p>
          <a:p>
            <a:pPr lvl="0">
              <a:defRPr sz="1800"/>
            </a:pPr>
            <a:r>
              <a:rPr sz="3600" dirty="0" smtClean="0"/>
              <a:t>Discussion</a:t>
            </a:r>
            <a:r>
              <a:rPr lang="tr-TR" sz="3600" dirty="0" smtClean="0"/>
              <a:t> için şablon kullanılabilir</a:t>
            </a:r>
            <a:r>
              <a:rPr sz="3600" dirty="0" smtClean="0"/>
              <a:t>.</a:t>
            </a:r>
            <a:endParaRPr sz="3600" dirty="0"/>
          </a:p>
          <a:p>
            <a:pPr lvl="0">
              <a:defRPr sz="1800"/>
            </a:pPr>
            <a:r>
              <a:rPr lang="tr-TR" sz="3600" dirty="0" smtClean="0"/>
              <a:t>Yazma arzusu kontrol edilmeli </a:t>
            </a:r>
            <a:r>
              <a:rPr sz="3600" dirty="0" smtClean="0"/>
              <a:t>- </a:t>
            </a:r>
            <a:r>
              <a:rPr sz="3600" dirty="0"/>
              <a:t>SWWC</a:t>
            </a:r>
          </a:p>
          <a:p>
            <a:pPr lvl="0">
              <a:defRPr sz="1800"/>
            </a:pPr>
            <a:r>
              <a:rPr lang="tr-TR" sz="3600" dirty="0" smtClean="0"/>
              <a:t>Özet ve Başlık önemlidir</a:t>
            </a:r>
            <a:r>
              <a:rPr sz="3600" dirty="0" smtClean="0"/>
              <a:t>.</a:t>
            </a:r>
            <a:endParaRPr sz="3600" dirty="0"/>
          </a:p>
          <a:p>
            <a:pPr lvl="0">
              <a:defRPr sz="1800"/>
            </a:pPr>
            <a:r>
              <a:rPr lang="en-US" sz="3600" dirty="0" smtClean="0"/>
              <a:t>F</a:t>
            </a:r>
            <a:r>
              <a:rPr lang="tr-TR" sz="3600" dirty="0" err="1" smtClean="0"/>
              <a:t>ikir</a:t>
            </a:r>
            <a:r>
              <a:rPr lang="tr-TR" sz="3600" dirty="0" smtClean="0"/>
              <a:t> –</a:t>
            </a:r>
            <a:r>
              <a:rPr sz="3600" dirty="0" smtClean="0"/>
              <a:t> </a:t>
            </a:r>
            <a:r>
              <a:rPr lang="tr-TR" sz="3600" dirty="0" smtClean="0"/>
              <a:t>madde –</a:t>
            </a:r>
            <a:r>
              <a:rPr sz="3600" dirty="0" smtClean="0"/>
              <a:t> </a:t>
            </a:r>
            <a:r>
              <a:rPr lang="tr-TR" sz="3600" dirty="0" smtClean="0"/>
              <a:t>cümle </a:t>
            </a:r>
            <a:r>
              <a:rPr sz="3600" dirty="0" smtClean="0"/>
              <a:t>- </a:t>
            </a:r>
            <a:r>
              <a:rPr lang="tr-TR" sz="3600" dirty="0" smtClean="0"/>
              <a:t>paragraf</a:t>
            </a:r>
            <a:r>
              <a:rPr sz="3600" dirty="0" smtClean="0"/>
              <a:t>.</a:t>
            </a:r>
            <a:endParaRPr sz="3600" dirty="0"/>
          </a:p>
        </p:txBody>
      </p:sp>
      <p:sp>
        <p:nvSpPr>
          <p:cNvPr id="288" name="Shape 28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tr-TR" sz="8000" b="1" dirty="0" smtClean="0">
                <a:solidFill>
                  <a:srgbClr val="BB1800"/>
                </a:solidFill>
              </a:rPr>
              <a:t>Özet</a:t>
            </a:r>
            <a:endParaRPr sz="8000" b="1" dirty="0">
              <a:solidFill>
                <a:srgbClr val="BB18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/>
          </p:cNvSpPr>
          <p:nvPr>
            <p:ph type="title"/>
          </p:nvPr>
        </p:nvSpPr>
        <p:spPr>
          <a:xfrm>
            <a:off x="1270000" y="7876535"/>
            <a:ext cx="10464800" cy="1701594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tr-TR" sz="4700" b="1" dirty="0" smtClean="0">
                <a:solidFill>
                  <a:srgbClr val="C82506"/>
                </a:solidFill>
              </a:rPr>
              <a:t>Verileri tekrar tekrar kontrol edin</a:t>
            </a:r>
            <a:r>
              <a:rPr sz="4700" b="1" dirty="0" smtClean="0">
                <a:solidFill>
                  <a:srgbClr val="C82506"/>
                </a:solidFill>
              </a:rPr>
              <a:t>.</a:t>
            </a:r>
            <a:endParaRPr sz="4700" b="1" dirty="0">
              <a:solidFill>
                <a:srgbClr val="C82506"/>
              </a:solidFill>
            </a:endParaRPr>
          </a:p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tr-TR" sz="4700" b="1" dirty="0" smtClean="0">
                <a:solidFill>
                  <a:srgbClr val="C82506"/>
                </a:solidFill>
              </a:rPr>
              <a:t>Etik kurallara dikkat edin</a:t>
            </a:r>
            <a:r>
              <a:rPr sz="4700" b="1" dirty="0" smtClean="0">
                <a:solidFill>
                  <a:srgbClr val="C82506"/>
                </a:solidFill>
              </a:rPr>
              <a:t>.</a:t>
            </a:r>
            <a:endParaRPr sz="4700" b="1" dirty="0">
              <a:solidFill>
                <a:srgbClr val="C82506"/>
              </a:solidFill>
            </a:endParaRPr>
          </a:p>
        </p:txBody>
      </p:sp>
      <p:pic>
        <p:nvPicPr>
          <p:cNvPr id="291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8217" y="1727732"/>
            <a:ext cx="8588366" cy="62981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11.cover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09040" y="1827675"/>
            <a:ext cx="2220482" cy="2866741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Shape 83"/>
          <p:cNvSpPr>
            <a:spLocks noGrp="1"/>
          </p:cNvSpPr>
          <p:nvPr>
            <p:ph type="title"/>
          </p:nvPr>
        </p:nvSpPr>
        <p:spPr>
          <a:xfrm>
            <a:off x="1901097" y="179718"/>
            <a:ext cx="10151203" cy="1371336"/>
          </a:xfrm>
          <a:prstGeom prst="rect">
            <a:avLst/>
          </a:prstGeom>
        </p:spPr>
        <p:txBody>
          <a:bodyPr/>
          <a:lstStyle>
            <a:lvl1pPr defTabSz="432308">
              <a:defRPr sz="5920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tr-TR" sz="5920" b="1" dirty="0" smtClean="0">
                <a:solidFill>
                  <a:srgbClr val="BB1800"/>
                </a:solidFill>
              </a:rPr>
              <a:t>Dergi Seçimi - Kapsam</a:t>
            </a:r>
            <a:endParaRPr sz="5920" b="1" dirty="0">
              <a:solidFill>
                <a:srgbClr val="BB1800"/>
              </a:solidFill>
            </a:endParaRPr>
          </a:p>
        </p:txBody>
      </p:sp>
      <p:pic>
        <p:nvPicPr>
          <p:cNvPr id="84" name="Screen Shot 2014-10-28 at 13.33.10.png"/>
          <p:cNvPicPr/>
          <p:nvPr/>
        </p:nvPicPr>
        <p:blipFill>
          <a:blip r:embed="rId3">
            <a:extLst/>
          </a:blip>
          <a:srcRect t="16367"/>
          <a:stretch>
            <a:fillRect/>
          </a:stretch>
        </p:blipFill>
        <p:spPr>
          <a:xfrm>
            <a:off x="45442" y="1827675"/>
            <a:ext cx="8229601" cy="2963334"/>
          </a:xfrm>
          <a:prstGeom prst="rect">
            <a:avLst/>
          </a:prstGeom>
          <a:ln w="12700">
            <a:solidFill/>
            <a:miter lim="400000"/>
          </a:ln>
        </p:spPr>
      </p:pic>
      <p:pic>
        <p:nvPicPr>
          <p:cNvPr id="85" name="Screen Shot 2014-10-28 at 13.39.56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76449" y="4327974"/>
            <a:ext cx="8800500" cy="3106059"/>
          </a:xfrm>
          <a:prstGeom prst="rect">
            <a:avLst/>
          </a:prstGeom>
          <a:ln w="12700">
            <a:solidFill/>
            <a:miter lim="400000"/>
          </a:ln>
        </p:spPr>
      </p:pic>
      <p:pic>
        <p:nvPicPr>
          <p:cNvPr id="86" name="Screen Shot 2014-10-28 at 13.36.56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982442" y="6829292"/>
            <a:ext cx="8941722" cy="2854041"/>
          </a:xfrm>
          <a:prstGeom prst="rect">
            <a:avLst/>
          </a:prstGeom>
          <a:ln w="12700">
            <a:solidFill/>
            <a:miter lim="400000"/>
          </a:ln>
        </p:spPr>
      </p:pic>
      <p:pic>
        <p:nvPicPr>
          <p:cNvPr id="87" name="11.cover-2.gi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45647" y="4325365"/>
            <a:ext cx="2220481" cy="2866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6.cover.g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77625" y="6822942"/>
            <a:ext cx="2220482" cy="28667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/>
          </p:cNvSpPr>
          <p:nvPr>
            <p:ph type="title"/>
          </p:nvPr>
        </p:nvSpPr>
        <p:spPr>
          <a:xfrm>
            <a:off x="1960099" y="179718"/>
            <a:ext cx="10092201" cy="1371336"/>
          </a:xfrm>
          <a:prstGeom prst="rect">
            <a:avLst/>
          </a:prstGeom>
        </p:spPr>
        <p:txBody>
          <a:bodyPr/>
          <a:lstStyle>
            <a:lvl1pPr defTabSz="531622">
              <a:defRPr sz="7280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tr-TR" sz="7280" b="1" dirty="0" smtClean="0">
                <a:solidFill>
                  <a:srgbClr val="BB1800"/>
                </a:solidFill>
              </a:rPr>
              <a:t>Yazım Standartları</a:t>
            </a:r>
            <a:endParaRPr sz="7280" b="1" dirty="0">
              <a:solidFill>
                <a:srgbClr val="BB1800"/>
              </a:solidFill>
            </a:endParaRPr>
          </a:p>
        </p:txBody>
      </p:sp>
      <p:graphicFrame>
        <p:nvGraphicFramePr>
          <p:cNvPr id="91" name="Table 91"/>
          <p:cNvGraphicFramePr/>
          <p:nvPr>
            <p:extLst>
              <p:ext uri="{D42A27DB-BD31-4B8C-83A1-F6EECF244321}">
                <p14:modId xmlns:p14="http://schemas.microsoft.com/office/powerpoint/2010/main" val="3102883876"/>
              </p:ext>
            </p:extLst>
          </p:nvPr>
        </p:nvGraphicFramePr>
        <p:xfrm>
          <a:off x="958684" y="2494045"/>
          <a:ext cx="11087430" cy="6518106"/>
        </p:xfrm>
        <a:graphic>
          <a:graphicData uri="http://schemas.openxmlformats.org/drawingml/2006/table">
            <a:tbl>
              <a:tblPr firstRow="1">
                <a:tableStyleId>{C7B018BB-80A7-4F77-B60F-C8B233D01FF8}</a:tableStyleId>
              </a:tblPr>
              <a:tblGrid>
                <a:gridCol w="5543715"/>
                <a:gridCol w="5543715"/>
              </a:tblGrid>
              <a:tr h="1086351">
                <a:tc>
                  <a:txBody>
                    <a:bodyPr/>
                    <a:lstStyle/>
                    <a:p>
                      <a:pPr lvl="0" defTabSz="914400">
                        <a:tabLst>
                          <a:tab pos="11811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tr-TR" sz="2600" b="1" dirty="0" smtClean="0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  <a:sym typeface="Helvetica"/>
                        </a:rPr>
                        <a:t>Çalışma Türü</a:t>
                      </a:r>
                      <a:endParaRPr sz="2600" b="1" dirty="0">
                        <a:solidFill>
                          <a:srgbClr val="FFFFFF"/>
                        </a:solidFill>
                        <a:effectLst>
                          <a:outerShdw blurRad="25400" dist="25400" dir="5400000" rotWithShape="0">
                            <a:srgbClr val="000000">
                              <a:alpha val="60000"/>
                            </a:srgbClr>
                          </a:outerShdw>
                        </a:effectLst>
                        <a:sym typeface="Helvetica"/>
                      </a:endParaRP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61001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11811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tr-TR" sz="2600" b="1" dirty="0" smtClean="0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  <a:sym typeface="Helvetica"/>
                        </a:rPr>
                        <a:t>Standart</a:t>
                      </a:r>
                      <a:endParaRPr sz="2600" b="1" dirty="0">
                        <a:solidFill>
                          <a:srgbClr val="FFFFFF"/>
                        </a:solidFill>
                        <a:effectLst>
                          <a:outerShdw blurRad="25400" dist="25400" dir="5400000" rotWithShape="0">
                            <a:srgbClr val="000000">
                              <a:alpha val="60000"/>
                            </a:srgbClr>
                          </a:outerShdw>
                        </a:effectLst>
                        <a:sym typeface="Helvetica"/>
                      </a:endParaRP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61001"/>
                    </a:solidFill>
                  </a:tcPr>
                </a:tc>
              </a:tr>
              <a:tr h="1086351">
                <a:tc>
                  <a:txBody>
                    <a:bodyPr/>
                    <a:lstStyle/>
                    <a:p>
                      <a:pPr lvl="0" defTabSz="914400"/>
                      <a:r>
                        <a:rPr lang="tr-TR" sz="2600" dirty="0" smtClean="0"/>
                        <a:t>Randomize kontrollü çalışma</a:t>
                      </a:r>
                      <a:endParaRPr sz="2600" dirty="0"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sz="2600"/>
                        <a:t>CONSORT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1086351">
                <a:tc>
                  <a:txBody>
                    <a:bodyPr/>
                    <a:lstStyle/>
                    <a:p>
                      <a:pPr lvl="0" defTabSz="914400"/>
                      <a:r>
                        <a:rPr lang="tr-TR" sz="2600" dirty="0" smtClean="0"/>
                        <a:t>Gözlemsel Çalışma</a:t>
                      </a:r>
                      <a:endParaRPr sz="2600" dirty="0"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sz="2600"/>
                        <a:t>STROBE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1086351">
                <a:tc>
                  <a:txBody>
                    <a:bodyPr/>
                    <a:lstStyle/>
                    <a:p>
                      <a:pPr lvl="0" defTabSz="914400"/>
                      <a:r>
                        <a:rPr lang="tr-TR" sz="2600" dirty="0" smtClean="0"/>
                        <a:t>Hayvan Deneyleri</a:t>
                      </a:r>
                      <a:endParaRPr sz="2600" dirty="0"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sz="2600"/>
                        <a:t>ARRIVE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1086351">
                <a:tc>
                  <a:txBody>
                    <a:bodyPr/>
                    <a:lstStyle/>
                    <a:p>
                      <a:pPr lvl="0" defTabSz="914400"/>
                      <a:r>
                        <a:rPr lang="tr-TR" sz="2600" dirty="0" smtClean="0"/>
                        <a:t>Sistematik</a:t>
                      </a:r>
                      <a:r>
                        <a:rPr lang="tr-TR" sz="2600" baseline="0" dirty="0" smtClean="0"/>
                        <a:t> Derleme &amp; Meta-analiz</a:t>
                      </a:r>
                      <a:endParaRPr sz="2600" dirty="0"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sz="2600"/>
                        <a:t>PRISMA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1086351">
                <a:tc>
                  <a:txBody>
                    <a:bodyPr/>
                    <a:lstStyle/>
                    <a:p>
                      <a:pPr lvl="0" defTabSz="914400"/>
                      <a:r>
                        <a:rPr lang="tr-TR" sz="2600" dirty="0" smtClean="0"/>
                        <a:t>Tanısal kesinlik</a:t>
                      </a:r>
                      <a:endParaRPr sz="2600" dirty="0"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sz="2600" dirty="0"/>
                        <a:t>STARD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8000" b="1" dirty="0">
                <a:solidFill>
                  <a:srgbClr val="BB1800"/>
                </a:solidFill>
              </a:rPr>
              <a:t>Ad hoc </a:t>
            </a:r>
            <a:r>
              <a:rPr lang="tr-TR" sz="8000" b="1" dirty="0" smtClean="0">
                <a:solidFill>
                  <a:srgbClr val="BB1800"/>
                </a:solidFill>
              </a:rPr>
              <a:t>kayıt</a:t>
            </a:r>
            <a:endParaRPr sz="8000" b="1" dirty="0">
              <a:solidFill>
                <a:srgbClr val="BB1800"/>
              </a:solidFill>
            </a:endParaRPr>
          </a:p>
        </p:txBody>
      </p:sp>
      <p:pic>
        <p:nvPicPr>
          <p:cNvPr id="94" name="Screen Shot 2014-10-28 at 14.17.4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6568" y="2462594"/>
            <a:ext cx="9491753" cy="3119293"/>
          </a:xfrm>
          <a:prstGeom prst="rect">
            <a:avLst/>
          </a:prstGeom>
          <a:ln w="12700">
            <a:solidFill/>
            <a:miter lim="400000"/>
          </a:ln>
        </p:spPr>
      </p:pic>
      <p:pic>
        <p:nvPicPr>
          <p:cNvPr id="95" name="Screen Shot 2014-10-28 at 15.11.4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22963" y="6550590"/>
            <a:ext cx="6679640" cy="2290163"/>
          </a:xfrm>
          <a:prstGeom prst="rect">
            <a:avLst/>
          </a:prstGeom>
          <a:ln w="12700">
            <a:solidFill/>
            <a:miter lim="400000"/>
          </a:ln>
        </p:spPr>
      </p:pic>
      <p:pic>
        <p:nvPicPr>
          <p:cNvPr id="96" name="Screen Shot 2014-10-28 at 15.14.04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1599" y="6544240"/>
            <a:ext cx="4810535" cy="2302863"/>
          </a:xfrm>
          <a:prstGeom prst="rect">
            <a:avLst/>
          </a:prstGeom>
          <a:ln w="12700">
            <a:solidFill/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08940">
              <a:defRPr sz="5600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tr-TR" sz="5600" b="1" dirty="0" smtClean="0">
                <a:solidFill>
                  <a:srgbClr val="BB1800"/>
                </a:solidFill>
              </a:rPr>
              <a:t>Araştırma makalesi yazımı</a:t>
            </a:r>
            <a:endParaRPr sz="5600" b="1" dirty="0">
              <a:solidFill>
                <a:srgbClr val="BB1800"/>
              </a:solidFill>
            </a:endParaRPr>
          </a:p>
        </p:txBody>
      </p:sp>
      <p:graphicFrame>
        <p:nvGraphicFramePr>
          <p:cNvPr id="99" name="Table 99"/>
          <p:cNvGraphicFramePr/>
          <p:nvPr>
            <p:extLst>
              <p:ext uri="{D42A27DB-BD31-4B8C-83A1-F6EECF244321}">
                <p14:modId xmlns:p14="http://schemas.microsoft.com/office/powerpoint/2010/main" val="3409061115"/>
              </p:ext>
            </p:extLst>
          </p:nvPr>
        </p:nvGraphicFramePr>
        <p:xfrm>
          <a:off x="467213" y="2441417"/>
          <a:ext cx="12070373" cy="5915044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6965435"/>
                <a:gridCol w="5104938"/>
              </a:tblGrid>
              <a:tr h="1478761">
                <a:tc>
                  <a:txBody>
                    <a:bodyPr/>
                    <a:lstStyle/>
                    <a:p>
                      <a:pPr lvl="0" defTabSz="914400"/>
                      <a:r>
                        <a:rPr lang="tr-TR" sz="2600" dirty="0" smtClean="0"/>
                        <a:t>Araştırma sorusu / Araştırmanın amacı nedir </a:t>
                      </a:r>
                      <a:r>
                        <a:rPr sz="2600" dirty="0" smtClean="0"/>
                        <a:t>?</a:t>
                      </a:r>
                      <a:r>
                        <a:rPr sz="2600" dirty="0"/>
                        <a:t>
</a:t>
                      </a:r>
                      <a:r>
                        <a:rPr lang="tr-TR" sz="2600" dirty="0" smtClean="0"/>
                        <a:t>Çalışma neden yapıldı </a:t>
                      </a:r>
                      <a:r>
                        <a:rPr sz="2600" dirty="0" smtClean="0"/>
                        <a:t>?</a:t>
                      </a:r>
                      <a:endParaRPr sz="2600" dirty="0"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sz="2600"/>
                        <a:t>Introduction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1478761">
                <a:tc>
                  <a:txBody>
                    <a:bodyPr/>
                    <a:lstStyle/>
                    <a:p>
                      <a:pPr lvl="0" defTabSz="914400"/>
                      <a:r>
                        <a:rPr lang="tr-TR" sz="2600" dirty="0" smtClean="0"/>
                        <a:t>Ne yaptınız ?</a:t>
                      </a:r>
                      <a:endParaRPr sz="2600" dirty="0"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sz="2600"/>
                        <a:t>Methods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1478761">
                <a:tc>
                  <a:txBody>
                    <a:bodyPr/>
                    <a:lstStyle/>
                    <a:p>
                      <a:pPr lvl="0" defTabSz="914400"/>
                      <a:r>
                        <a:rPr lang="tr-TR" sz="2600" dirty="0" smtClean="0"/>
                        <a:t>Ne buldunuz ?</a:t>
                      </a:r>
                      <a:endParaRPr sz="2600" dirty="0"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sz="2600"/>
                        <a:t>Results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1478761">
                <a:tc>
                  <a:txBody>
                    <a:bodyPr/>
                    <a:lstStyle/>
                    <a:p>
                      <a:pPr lvl="0" defTabSz="914400"/>
                      <a:r>
                        <a:rPr lang="tr-TR" sz="2600" dirty="0" smtClean="0"/>
                        <a:t>Ne anlama geliyor ?</a:t>
                      </a:r>
                      <a:endParaRPr sz="2600" dirty="0"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sz="2600" dirty="0"/>
                        <a:t>Discussion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00" name="Shape 100"/>
          <p:cNvSpPr/>
          <p:nvPr/>
        </p:nvSpPr>
        <p:spPr>
          <a:xfrm>
            <a:off x="249768" y="8653438"/>
            <a:ext cx="12505264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/>
          </a:lstStyle>
          <a:p>
            <a:pPr lvl="0">
              <a:defRPr sz="1800"/>
            </a:pPr>
            <a:r>
              <a:rPr sz="3600" dirty="0" smtClean="0"/>
              <a:t>A </a:t>
            </a:r>
            <a:r>
              <a:rPr sz="3600" dirty="0"/>
              <a:t>guide to writing for Obstetrics &amp; Gynecology, 4th Ed.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1222</Words>
  <Application>Microsoft Macintosh PowerPoint</Application>
  <PresentationFormat>Custom</PresentationFormat>
  <Paragraphs>217</Paragraphs>
  <Slides>51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White</vt:lpstr>
      <vt:lpstr>Araştırma Makalesi Nasıl Yazılır</vt:lpstr>
      <vt:lpstr>Neden yazmalı?</vt:lpstr>
      <vt:lpstr>Nerede sunulmalı/yayınlanmalı?</vt:lpstr>
      <vt:lpstr>Kimler Yazar Olabilir?</vt:lpstr>
      <vt:lpstr>Dergi seçimi: Okuyucu ve Etki Faktörü</vt:lpstr>
      <vt:lpstr>Dergi Seçimi - Kapsam</vt:lpstr>
      <vt:lpstr>Yazım Standartları</vt:lpstr>
      <vt:lpstr>Ad hoc kayıt</vt:lpstr>
      <vt:lpstr>Araştırma makalesi yazımı</vt:lpstr>
      <vt:lpstr>Introduction</vt:lpstr>
      <vt:lpstr>Sahneyi hazırlamak</vt:lpstr>
      <vt:lpstr>Sorunun tanımlanması</vt:lpstr>
      <vt:lpstr>Bilinenler ve Bilinmeyenler</vt:lpstr>
      <vt:lpstr>Soru nedir ?</vt:lpstr>
      <vt:lpstr>Introduction</vt:lpstr>
      <vt:lpstr>Methods</vt:lpstr>
      <vt:lpstr>Methods</vt:lpstr>
      <vt:lpstr>katılımcılar</vt:lpstr>
      <vt:lpstr>katılımcılar</vt:lpstr>
      <vt:lpstr>Girişimler - deneyler</vt:lpstr>
      <vt:lpstr>girişimler</vt:lpstr>
      <vt:lpstr>Sonuç ölçütleri</vt:lpstr>
      <vt:lpstr>Sonuç ölçütleri</vt:lpstr>
      <vt:lpstr>metodoloji</vt:lpstr>
      <vt:lpstr>metodoloji</vt:lpstr>
      <vt:lpstr>istatistik</vt:lpstr>
      <vt:lpstr>istatistik</vt:lpstr>
      <vt:lpstr>Metod</vt:lpstr>
      <vt:lpstr>Results</vt:lpstr>
      <vt:lpstr>Results - akım şeması</vt:lpstr>
      <vt:lpstr>Results- başlangıç verileri</vt:lpstr>
      <vt:lpstr>Results - başlangıç verileri</vt:lpstr>
      <vt:lpstr>Results - rakamlar</vt:lpstr>
      <vt:lpstr>Results - Sonuçlar</vt:lpstr>
      <vt:lpstr>Results - Sonuçlar</vt:lpstr>
      <vt:lpstr>Results - Sonuçlar</vt:lpstr>
      <vt:lpstr>Results - Sonuçlar</vt:lpstr>
      <vt:lpstr>Protokolden Makaleye</vt:lpstr>
      <vt:lpstr>Discussion</vt:lpstr>
      <vt:lpstr>Discussion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Referanslar</vt:lpstr>
      <vt:lpstr>Abstract</vt:lpstr>
      <vt:lpstr>PowerPoint Presentation</vt:lpstr>
      <vt:lpstr>Başlık</vt:lpstr>
      <vt:lpstr>Özet</vt:lpstr>
      <vt:lpstr>Verileri tekrar tekrar kontrol edin. Etik kurallara dikkat edin.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write a research report</dc:title>
  <cp:lastModifiedBy>-- --</cp:lastModifiedBy>
  <cp:revision>24</cp:revision>
  <dcterms:modified xsi:type="dcterms:W3CDTF">2015-04-27T08:24:04Z</dcterms:modified>
</cp:coreProperties>
</file>