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3"/>
  </p:notesMasterIdLst>
  <p:sldIdLst>
    <p:sldId id="256" r:id="rId2"/>
    <p:sldId id="257" r:id="rId3"/>
    <p:sldId id="266" r:id="rId4"/>
    <p:sldId id="258" r:id="rId5"/>
    <p:sldId id="264" r:id="rId6"/>
    <p:sldId id="262" r:id="rId7"/>
    <p:sldId id="259" r:id="rId8"/>
    <p:sldId id="263" r:id="rId9"/>
    <p:sldId id="260" r:id="rId10"/>
    <p:sldId id="261" r:id="rId11"/>
    <p:sldId id="26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CE5CE-ED7B-4D1D-B490-9803D28E79B1}" type="datetimeFigureOut">
              <a:rPr lang="tr-TR" smtClean="0"/>
              <a:t>27.4.2015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99472-FCF2-4723-BF77-7F3023F24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9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3EFC4-2B28-489C-B69C-205DC9B6A009}" type="datetime1">
              <a:rPr lang="tr-TR" smtClean="0"/>
              <a:t>27.4.2015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8144-9F6C-45D6-8D81-3423E7E8263B}" type="datetime1">
              <a:rPr lang="tr-TR" smtClean="0"/>
              <a:t>27.4.2015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A5495-5193-453D-BE4C-A52ABCE0BB3E}" type="datetime1">
              <a:rPr lang="tr-TR" smtClean="0"/>
              <a:t>27.4.2015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340-1DBC-4C01-961A-6FB1A29D6E88}" type="datetime1">
              <a:rPr lang="tr-TR" smtClean="0"/>
              <a:t>27.4.2015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2CF9-E09D-4919-8A1A-062F1B4CEA13}" type="datetime1">
              <a:rPr lang="tr-TR" smtClean="0"/>
              <a:t>27.4.2015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7EA2D-BB2B-4FA6-8A84-D30B4931936A}" type="datetime1">
              <a:rPr lang="tr-TR" smtClean="0"/>
              <a:t>27.4.2015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78CB-E420-44FE-B7D3-19DEDB01DD63}" type="datetime1">
              <a:rPr lang="tr-TR" smtClean="0"/>
              <a:t>27.4.2015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B8CA-84F6-4D58-8CE2-66C7539371B6}" type="datetime1">
              <a:rPr lang="tr-TR" smtClean="0"/>
              <a:t>27.4.2015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07FA-1EFA-4801-AF08-B27D9B9AA662}" type="datetime1">
              <a:rPr lang="tr-TR" smtClean="0"/>
              <a:t>27.4.2015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3C7F-FE15-46E0-93F9-4F892A2139D6}" type="datetime1">
              <a:rPr lang="tr-TR" smtClean="0"/>
              <a:t>27.4.2015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34C-6CBE-4E53-81B7-8DAC89549F1F}" type="datetime1">
              <a:rPr lang="tr-TR" smtClean="0"/>
              <a:t>27.4.2015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F5E41FB-158E-4F99-8D73-BCE3C7867892}" type="datetime1">
              <a:rPr lang="tr-TR" smtClean="0"/>
              <a:t>27.4.2015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953C13E-4BF1-4B8E-8621-C365BB81E87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uvt.ulakbim.gov.tr/sbvt/kriter.u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uvt.ulakbim.gov.tr/toplanti/uay10/rgozen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Bilimsel Nitelikte Dergi İçin (Uluslararası) Kriterler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91072"/>
          </a:xfrm>
        </p:spPr>
        <p:txBody>
          <a:bodyPr>
            <a:normAutofit/>
          </a:bodyPr>
          <a:lstStyle/>
          <a:p>
            <a:r>
              <a:rPr lang="tr-TR" dirty="0" smtClean="0">
                <a:effectLst/>
              </a:rPr>
              <a:t>	</a:t>
            </a:r>
          </a:p>
          <a:p>
            <a:r>
              <a:rPr lang="tr-TR" dirty="0" smtClean="0">
                <a:effectLst/>
              </a:rPr>
              <a:t>PROF.DR.RAMAZAN GÖZEN</a:t>
            </a:r>
          </a:p>
          <a:p>
            <a:r>
              <a:rPr lang="tr-TR" dirty="0" smtClean="0"/>
              <a:t>Marmara Üniversitesi S.B.F. </a:t>
            </a:r>
            <a:endParaRPr lang="tr-TR" dirty="0" smtClean="0">
              <a:effectLst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203848" y="6237312"/>
            <a:ext cx="3744416" cy="590097"/>
          </a:xfrm>
        </p:spPr>
        <p:txBody>
          <a:bodyPr>
            <a:normAutofit/>
          </a:bodyPr>
          <a:lstStyle/>
          <a:p>
            <a:r>
              <a:rPr lang="tr-TR" dirty="0" smtClean="0"/>
              <a:t>ULAKBİM SBVT </a:t>
            </a:r>
            <a:r>
              <a:rPr lang="tr-TR" dirty="0" smtClean="0">
                <a:effectLst/>
              </a:rPr>
              <a:t>Editörler ve Yazarlar için Bölgesel Eğitim Seminerleri-  </a:t>
            </a:r>
            <a:r>
              <a:rPr lang="tr-TR" dirty="0" smtClean="0"/>
              <a:t>İzmir Bölgesi Eğitim Semineri </a:t>
            </a:r>
          </a:p>
          <a:p>
            <a:r>
              <a:rPr lang="tr-TR" dirty="0" smtClean="0"/>
              <a:t>27 Nisan 2015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458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 lvl="0"/>
            <a:endParaRPr lang="tr-TR" dirty="0" smtClean="0">
              <a:solidFill>
                <a:prstClr val="black"/>
              </a:solidFill>
            </a:endParaRPr>
          </a:p>
          <a:p>
            <a:pPr lvl="0"/>
            <a:r>
              <a:rPr lang="tr-TR" dirty="0" smtClean="0">
                <a:solidFill>
                  <a:prstClr val="black"/>
                </a:solidFill>
              </a:rPr>
              <a:t>SBVT </a:t>
            </a:r>
            <a:r>
              <a:rPr lang="tr-TR" dirty="0">
                <a:solidFill>
                  <a:prstClr val="black"/>
                </a:solidFill>
              </a:rPr>
              <a:t>Dergi kriterleri için </a:t>
            </a:r>
            <a:r>
              <a:rPr lang="tr-TR" dirty="0" err="1">
                <a:solidFill>
                  <a:prstClr val="black"/>
                </a:solidFill>
              </a:rPr>
              <a:t>bkz</a:t>
            </a:r>
            <a:r>
              <a:rPr lang="tr-TR" dirty="0">
                <a:solidFill>
                  <a:prstClr val="black"/>
                </a:solidFill>
              </a:rPr>
              <a:t>: </a:t>
            </a:r>
          </a:p>
          <a:p>
            <a:pPr lvl="1"/>
            <a:r>
              <a:rPr lang="tr-TR" dirty="0">
                <a:solidFill>
                  <a:prstClr val="black"/>
                </a:solidFill>
                <a:hlinkClick r:id="rId2"/>
              </a:rPr>
              <a:t>http://</a:t>
            </a:r>
            <a:r>
              <a:rPr lang="tr-TR" dirty="0" smtClean="0">
                <a:solidFill>
                  <a:prstClr val="black"/>
                </a:solidFill>
                <a:hlinkClick r:id="rId2"/>
              </a:rPr>
              <a:t>uvt.ulakbim.gov.tr/sbvt/kriter.uhtml</a:t>
            </a:r>
            <a:endParaRPr lang="tr-TR" dirty="0" smtClean="0"/>
          </a:p>
          <a:p>
            <a:r>
              <a:rPr lang="tr-TR" dirty="0" smtClean="0"/>
              <a:t>Dizinlerde taranmanın temel amacı: </a:t>
            </a:r>
          </a:p>
          <a:p>
            <a:pPr lvl="1"/>
            <a:r>
              <a:rPr lang="tr-TR" dirty="0" smtClean="0"/>
              <a:t>Tanınmak, yaygınlaş(tır)</a:t>
            </a:r>
            <a:r>
              <a:rPr lang="tr-TR" dirty="0" err="1" smtClean="0"/>
              <a:t>mak</a:t>
            </a:r>
            <a:r>
              <a:rPr lang="tr-TR" dirty="0" smtClean="0"/>
              <a:t>, bilim dünyasını etkilemek «ulvi» amaçlardır. </a:t>
            </a:r>
          </a:p>
          <a:p>
            <a:pPr lvl="1"/>
            <a:r>
              <a:rPr lang="tr-TR" dirty="0"/>
              <a:t>T</a:t>
            </a:r>
            <a:r>
              <a:rPr lang="tr-TR" dirty="0" smtClean="0"/>
              <a:t>icari, şahsi, siyasi, propaganda, popülerlik «süfli» amaçlardır. 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SBVT Komitesi, sadece  kriterlere tam uyan dergileri dizinlemektedir.</a:t>
            </a:r>
          </a:p>
          <a:p>
            <a:r>
              <a:rPr lang="tr-TR" dirty="0" smtClean="0"/>
              <a:t>Her bir kriter çok önemlidir; hiçbiri görmezden gelinmemektedir. </a:t>
            </a:r>
          </a:p>
          <a:p>
            <a:r>
              <a:rPr lang="tr-TR" dirty="0" smtClean="0"/>
              <a:t>Kriterler editörler için dergi incelemesinde «</a:t>
            </a:r>
            <a:r>
              <a:rPr lang="tr-TR" dirty="0" err="1" smtClean="0"/>
              <a:t>checklist</a:t>
            </a:r>
            <a:r>
              <a:rPr lang="tr-TR" dirty="0" smtClean="0"/>
              <a:t>» olmalıdır.</a:t>
            </a:r>
          </a:p>
          <a:p>
            <a:r>
              <a:rPr lang="tr-TR" dirty="0" smtClean="0"/>
              <a:t>SBVT Komitesi için SBVT kriterleri dışında hiçbir faktör rol oynamaz.</a:t>
            </a:r>
          </a:p>
          <a:p>
            <a:r>
              <a:rPr lang="tr-TR" dirty="0" smtClean="0"/>
              <a:t>SBVT Komitesi, bilimsel bir kurul olarak ülkemizin dergi standartlarını geliştirmeye, böylece ülkemizin yayın kalitesini artırmaya çalışmaktadır. </a:t>
            </a:r>
          </a:p>
          <a:p>
            <a:r>
              <a:rPr lang="tr-TR" dirty="0" smtClean="0"/>
              <a:t>Dergi/Editör-Komite ilişkilerinde «</a:t>
            </a:r>
            <a:r>
              <a:rPr lang="tr-TR" dirty="0" err="1" smtClean="0"/>
              <a:t>sekreterya</a:t>
            </a:r>
            <a:r>
              <a:rPr lang="tr-TR" dirty="0" smtClean="0"/>
              <a:t> aracılığı ile» objektif, adil ve şeffaf bir iletişim kurulmaktadır.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10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3) Dizinler </a:t>
            </a:r>
            <a:r>
              <a:rPr lang="tr-TR" dirty="0"/>
              <a:t>İ</a:t>
            </a:r>
            <a:r>
              <a:rPr lang="tr-TR" dirty="0" smtClean="0"/>
              <a:t>çin </a:t>
            </a:r>
            <a:br>
              <a:rPr lang="tr-TR" dirty="0" smtClean="0"/>
            </a:br>
            <a:r>
              <a:rPr lang="tr-TR" dirty="0" smtClean="0"/>
              <a:t>Dergi Değerlendirme Süreci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295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ÇALIŞMALARINIZDA KOLAYLIKLAR, BAŞARILAR DİLERİM.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TEŞEKÜRLER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11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474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6856" y="1268760"/>
            <a:ext cx="8229600" cy="485740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sz="3200" dirty="0" smtClean="0"/>
          </a:p>
          <a:p>
            <a:r>
              <a:rPr lang="tr-TR" sz="3200" dirty="0" smtClean="0"/>
              <a:t>Bir derginin başlıca hedefi, </a:t>
            </a:r>
            <a:r>
              <a:rPr lang="tr-TR" sz="3200" b="1" dirty="0" smtClean="0"/>
              <a:t>yayın yaptığı alana makaleler aracılığıyla katkı yapmaktır</a:t>
            </a:r>
            <a:r>
              <a:rPr lang="tr-TR" sz="3200" dirty="0" smtClean="0"/>
              <a:t>.  </a:t>
            </a:r>
            <a:r>
              <a:rPr lang="tr-TR" sz="3200" dirty="0"/>
              <a:t>K</a:t>
            </a:r>
            <a:r>
              <a:rPr lang="tr-TR" sz="3200" dirty="0" smtClean="0"/>
              <a:t>atkının  düzeyi  makalelerin  kalitesiyle  ve  niteliğiyle  doğru  orantılıdır. </a:t>
            </a:r>
          </a:p>
          <a:p>
            <a:r>
              <a:rPr lang="tr-TR" sz="3200" dirty="0"/>
              <a:t>D</a:t>
            </a:r>
            <a:r>
              <a:rPr lang="tr-TR" sz="3200" b="1" dirty="0" smtClean="0"/>
              <a:t>erginin kalitesi, derginin kağıt, görünüm, cilt, dizgi ve benzeri  teknik özelliklerden değil, içindeki makalelerin kalitesi</a:t>
            </a:r>
            <a:r>
              <a:rPr lang="tr-TR" sz="3200" dirty="0" smtClean="0"/>
              <a:t>nden kaynaklanır. </a:t>
            </a:r>
          </a:p>
          <a:p>
            <a:r>
              <a:rPr lang="tr-TR" sz="3200" dirty="0" smtClean="0"/>
              <a:t>Makalelerin kalitesi  ise, </a:t>
            </a:r>
            <a:r>
              <a:rPr lang="tr-TR" sz="3200" b="1" dirty="0" smtClean="0"/>
              <a:t>birbirine bağlı birçok unsurun tek başına ve diğer unsurlarla birlikte doğru ve etkin bir  şekilde çalışmasına bağlıdır. Bu zincirin başlıca unsurları; yazar, editör, hakem ve baskı olup,  bir  makale  bu  unsu</a:t>
            </a:r>
            <a:r>
              <a:rPr lang="tr-TR" sz="3200" dirty="0" smtClean="0"/>
              <a:t>rların koordineli  ve  işbirliği  içinde  yapacakları  çalışmaların  ve  etkileşimlerin bir ürünü olarak ortaya çıkar. </a:t>
            </a:r>
          </a:p>
          <a:p>
            <a:r>
              <a:rPr lang="tr-TR" sz="3200" dirty="0" smtClean="0"/>
              <a:t>Bu süreçteki aktörlerin her birinin çok önemli  rolleri olmakla birlikte, </a:t>
            </a:r>
            <a:r>
              <a:rPr lang="tr-TR" sz="3200" b="1" dirty="0" smtClean="0"/>
              <a:t>editör, editörlük, hakem ve hakemlik süreci tüm işlemlerin omurgasını oluşturur.</a:t>
            </a:r>
            <a:r>
              <a:rPr lang="tr-TR" sz="3200" dirty="0" smtClean="0"/>
              <a:t> Zira,  bir derginin ve içindeki makalelerin bilimsel katkı düzeyi, hakemlik sürecinin ne kadar sağlıklı,  doğru, bilimsel, objektif ve düzenli işlediğine yakından bağlıdır. </a:t>
            </a:r>
          </a:p>
          <a:p>
            <a:r>
              <a:rPr lang="tr-TR" sz="3200" dirty="0" smtClean="0"/>
              <a:t>Gerek  kendi  akademik  tecrübelerimiz  gerekse  Sosyal  Bilimler  Veri  Tabanı  (SBVT)  üyeleri olarak yaptığımız çalışmalar ışığında, </a:t>
            </a:r>
            <a:r>
              <a:rPr lang="tr-TR" sz="3200" b="1" dirty="0" smtClean="0"/>
              <a:t>Türkiye’de sosyal bilimler alanında yayımlanan  dergilerin ve bu dergilerdeki makalelerin büyük bir kısmının ciddi kalite ve nitelik sorunlarının  olduğunu </a:t>
            </a:r>
            <a:r>
              <a:rPr lang="tr-TR" sz="3200" dirty="0" smtClean="0"/>
              <a:t>söyleyebiliriz. </a:t>
            </a:r>
          </a:p>
          <a:p>
            <a:r>
              <a:rPr lang="tr-TR" sz="3200" dirty="0" smtClean="0"/>
              <a:t>Ülkemizde resmi ve özel nitelikte yüzlerce dergi yayımlanmasına  rağmen, bu dergilerin kullanım, okunma ve bilimsel katkı yapma düzeyleri </a:t>
            </a:r>
            <a:r>
              <a:rPr lang="tr-TR" sz="3200" dirty="0"/>
              <a:t> </a:t>
            </a:r>
            <a:r>
              <a:rPr lang="tr-TR" sz="3200" dirty="0" smtClean="0"/>
              <a:t>oldukça  düşüktür. </a:t>
            </a:r>
            <a:r>
              <a:rPr lang="tr-TR" sz="3200" b="1" dirty="0" smtClean="0"/>
              <a:t>Bunlar arasında üniversitelerin değişik fakültelerinin yayınladığı dergilerin de yer alıyor olması gerçekten üzüntü</a:t>
            </a:r>
            <a:r>
              <a:rPr lang="tr-TR" sz="3200" dirty="0" smtClean="0"/>
              <a:t> vericidir.   </a:t>
            </a:r>
          </a:p>
          <a:p>
            <a:pPr marL="0" indent="0">
              <a:buNone/>
            </a:pPr>
            <a:r>
              <a:rPr lang="tr-TR" sz="3200" dirty="0" err="1" smtClean="0"/>
              <a:t>Bkz</a:t>
            </a:r>
            <a:r>
              <a:rPr lang="tr-TR" sz="3200" dirty="0" smtClean="0"/>
              <a:t>:</a:t>
            </a:r>
          </a:p>
          <a:p>
            <a:pPr marL="0" indent="0">
              <a:buNone/>
            </a:pPr>
            <a:r>
              <a:rPr lang="tr-TR" sz="3200" dirty="0" smtClean="0">
                <a:hlinkClick r:id="rId2"/>
              </a:rPr>
              <a:t>http://uvt.ulakbim.gov.tr/</a:t>
            </a:r>
            <a:r>
              <a:rPr lang="tr-TR" sz="3200" dirty="0" err="1" smtClean="0">
                <a:hlinkClick r:id="rId2"/>
              </a:rPr>
              <a:t>toplanti</a:t>
            </a:r>
            <a:r>
              <a:rPr lang="tr-TR" sz="3200" dirty="0" smtClean="0">
                <a:hlinkClick r:id="rId2"/>
              </a:rPr>
              <a:t>/uay10/rgozen.pdf</a:t>
            </a:r>
            <a:r>
              <a:rPr lang="tr-TR" sz="3200" dirty="0" smtClean="0"/>
              <a:t>, ULAKBİM, Ulusal  Akademik Yayıncılık , 2010.</a:t>
            </a:r>
            <a:endParaRPr lang="tr-TR" sz="32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2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Nitelikli Dergi Ön Şartları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294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1) Nitelikli </a:t>
            </a:r>
            <a:r>
              <a:rPr lang="tr-TR" dirty="0"/>
              <a:t>editörlük süreci</a:t>
            </a:r>
          </a:p>
          <a:p>
            <a:pPr marL="0" indent="0">
              <a:buNone/>
            </a:pPr>
            <a:r>
              <a:rPr lang="tr-TR" dirty="0" smtClean="0"/>
              <a:t>2) Sağlam </a:t>
            </a:r>
            <a:r>
              <a:rPr lang="tr-TR" dirty="0"/>
              <a:t>hakem onayı</a:t>
            </a:r>
          </a:p>
          <a:p>
            <a:pPr marL="0" indent="0">
              <a:buNone/>
            </a:pPr>
            <a:r>
              <a:rPr lang="tr-TR" dirty="0" smtClean="0"/>
              <a:t>3) Yaygınlaştırma</a:t>
            </a:r>
            <a:r>
              <a:rPr lang="tr-TR" dirty="0"/>
              <a:t>: Ulusal/uluslararası dizinlerde taranmak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3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BUGÜNKÜ KONUŞMAMIN </a:t>
            </a:r>
            <a:br>
              <a:rPr lang="tr-TR" dirty="0" smtClean="0"/>
            </a:br>
            <a:r>
              <a:rPr lang="tr-TR" dirty="0" smtClean="0"/>
              <a:t>ANA BAŞLIKLARI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454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89654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1600" b="1" dirty="0" smtClean="0"/>
          </a:p>
          <a:p>
            <a:pPr marL="0" indent="0">
              <a:buNone/>
            </a:pPr>
            <a:endParaRPr lang="tr-TR" sz="1600" b="1" dirty="0" smtClean="0"/>
          </a:p>
          <a:p>
            <a:pPr marL="0" indent="0">
              <a:buNone/>
            </a:pPr>
            <a:r>
              <a:rPr lang="tr-TR" sz="2400" b="1" dirty="0" smtClean="0"/>
              <a:t>Editör;</a:t>
            </a:r>
            <a:r>
              <a:rPr lang="tr-TR" sz="2400" dirty="0" smtClean="0"/>
              <a:t>  </a:t>
            </a:r>
            <a:r>
              <a:rPr lang="tr-TR" dirty="0" smtClean="0"/>
              <a:t>Y</a:t>
            </a:r>
            <a:r>
              <a:rPr lang="tr-TR" sz="2400" dirty="0" smtClean="0"/>
              <a:t>azarlar, hakemler, okuyucular, dergi sahibi ve bilim camiası arasında koordinasyonu sağlayan baş aktördür;  </a:t>
            </a:r>
          </a:p>
          <a:p>
            <a:pPr marL="0" indent="0">
              <a:buNone/>
            </a:pPr>
            <a:r>
              <a:rPr lang="tr-TR" sz="2400" dirty="0" smtClean="0"/>
              <a:t>«Bir futbol/basketbol vs. takım teknik direktörü gibi !» </a:t>
            </a:r>
          </a:p>
          <a:p>
            <a:pPr marL="0" indent="0">
              <a:buNone/>
            </a:pPr>
            <a:endParaRPr lang="tr-TR" sz="2400" dirty="0" smtClean="0"/>
          </a:p>
          <a:p>
            <a:pPr>
              <a:buFont typeface="Arial" charset="0"/>
              <a:buChar char="•"/>
            </a:pPr>
            <a:r>
              <a:rPr lang="tr-TR" dirty="0"/>
              <a:t>D</a:t>
            </a:r>
            <a:r>
              <a:rPr lang="tr-TR" sz="2400" dirty="0" smtClean="0"/>
              <a:t>ergi kalitesinin başlıca sorumlusudur.</a:t>
            </a:r>
          </a:p>
          <a:p>
            <a:pPr>
              <a:buFont typeface="Arial" charset="0"/>
              <a:buChar char="•"/>
            </a:pPr>
            <a:r>
              <a:rPr lang="tr-TR" sz="2400" dirty="0" smtClean="0"/>
              <a:t>Bilimsel gelişmenin önemli  bir aktörüdür.</a:t>
            </a:r>
          </a:p>
          <a:p>
            <a:pPr>
              <a:buFont typeface="Arial" charset="0"/>
              <a:buChar char="•"/>
            </a:pPr>
            <a:r>
              <a:rPr lang="tr-TR" sz="2400" dirty="0" smtClean="0"/>
              <a:t>Ve;</a:t>
            </a:r>
          </a:p>
          <a:p>
            <a:pPr lvl="1">
              <a:buFont typeface="Arial" charset="0"/>
              <a:buChar char="•"/>
            </a:pPr>
            <a:r>
              <a:rPr lang="tr-TR" sz="2000" dirty="0" smtClean="0"/>
              <a:t>Kaliteli bir makalenin yayınlanması için «katkı yapan», </a:t>
            </a:r>
          </a:p>
          <a:p>
            <a:pPr lvl="1">
              <a:buFont typeface="Arial" charset="0"/>
              <a:buChar char="•"/>
            </a:pPr>
            <a:r>
              <a:rPr lang="tr-TR" sz="2000" dirty="0"/>
              <a:t>K</a:t>
            </a:r>
            <a:r>
              <a:rPr lang="tr-TR" sz="2000" dirty="0" smtClean="0"/>
              <a:t>alitesiz bir makalenin yayınlanmasını ise «engelleyen» bir yönlendiricidir.</a:t>
            </a:r>
          </a:p>
          <a:p>
            <a:pPr marL="0" indent="0">
              <a:buNone/>
            </a:pPr>
            <a:endParaRPr lang="tr-TR" sz="1600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4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1) Editör / Editörlük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204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sz="1600" dirty="0" smtClean="0">
              <a:solidFill>
                <a:prstClr val="black"/>
              </a:solidFill>
            </a:endParaRPr>
          </a:p>
          <a:p>
            <a:r>
              <a:rPr lang="tr-TR" sz="1800" b="1" dirty="0" smtClean="0">
                <a:solidFill>
                  <a:prstClr val="black"/>
                </a:solidFill>
              </a:rPr>
              <a:t>Hakem </a:t>
            </a:r>
            <a:r>
              <a:rPr lang="tr-TR" sz="1800" b="1" dirty="0">
                <a:solidFill>
                  <a:prstClr val="black"/>
                </a:solidFill>
              </a:rPr>
              <a:t>envanterini oluşturmak</a:t>
            </a:r>
            <a:r>
              <a:rPr lang="tr-TR" sz="1800" dirty="0">
                <a:solidFill>
                  <a:prstClr val="black"/>
                </a:solidFill>
              </a:rPr>
              <a:t>, hakem atamak, hakem havuzunu güncel tutmak, </a:t>
            </a:r>
            <a:r>
              <a:rPr lang="tr-TR" sz="1800" dirty="0" smtClean="0">
                <a:solidFill>
                  <a:prstClr val="black"/>
                </a:solidFill>
              </a:rPr>
              <a:t>hakemlik sürecini </a:t>
            </a:r>
            <a:r>
              <a:rPr lang="tr-TR" sz="1800" dirty="0">
                <a:solidFill>
                  <a:prstClr val="black"/>
                </a:solidFill>
              </a:rPr>
              <a:t>işletmek, raporların zamanında gelmesini sağlamak </a:t>
            </a:r>
            <a:r>
              <a:rPr lang="tr-TR" sz="1800" dirty="0" smtClean="0">
                <a:solidFill>
                  <a:prstClr val="black"/>
                </a:solidFill>
              </a:rPr>
              <a:t>,</a:t>
            </a:r>
            <a:endParaRPr lang="tr-TR" sz="1800" dirty="0">
              <a:solidFill>
                <a:prstClr val="black"/>
              </a:solidFill>
            </a:endParaRPr>
          </a:p>
          <a:p>
            <a:r>
              <a:rPr lang="tr-TR" sz="1800" dirty="0" smtClean="0">
                <a:solidFill>
                  <a:prstClr val="black"/>
                </a:solidFill>
              </a:rPr>
              <a:t>Makale </a:t>
            </a:r>
            <a:r>
              <a:rPr lang="tr-TR" sz="1800" b="1" dirty="0">
                <a:solidFill>
                  <a:prstClr val="black"/>
                </a:solidFill>
              </a:rPr>
              <a:t>değerlendirme formalarını oluşturmak</a:t>
            </a:r>
            <a:r>
              <a:rPr lang="tr-TR" sz="1800" dirty="0">
                <a:solidFill>
                  <a:prstClr val="black"/>
                </a:solidFill>
              </a:rPr>
              <a:t>, değerlendirme raporlarını </a:t>
            </a:r>
            <a:r>
              <a:rPr lang="tr-TR" sz="1800" b="1" dirty="0">
                <a:solidFill>
                  <a:prstClr val="black"/>
                </a:solidFill>
              </a:rPr>
              <a:t>arşivlemek</a:t>
            </a:r>
            <a:r>
              <a:rPr lang="tr-TR" sz="1800" dirty="0">
                <a:solidFill>
                  <a:prstClr val="black"/>
                </a:solidFill>
              </a:rPr>
              <a:t> </a:t>
            </a:r>
            <a:r>
              <a:rPr lang="tr-TR" sz="1800" dirty="0" smtClean="0">
                <a:solidFill>
                  <a:prstClr val="black"/>
                </a:solidFill>
              </a:rPr>
              <a:t>,</a:t>
            </a:r>
          </a:p>
          <a:p>
            <a:r>
              <a:rPr lang="tr-TR" sz="1800" dirty="0" smtClean="0">
                <a:solidFill>
                  <a:prstClr val="black"/>
                </a:solidFill>
              </a:rPr>
              <a:t>Makale </a:t>
            </a:r>
            <a:r>
              <a:rPr lang="tr-TR" sz="1800" b="1" dirty="0">
                <a:solidFill>
                  <a:prstClr val="black"/>
                </a:solidFill>
              </a:rPr>
              <a:t>ön değerlendirmesini</a:t>
            </a:r>
            <a:r>
              <a:rPr lang="tr-TR" sz="1800" dirty="0">
                <a:solidFill>
                  <a:prstClr val="black"/>
                </a:solidFill>
              </a:rPr>
              <a:t> </a:t>
            </a:r>
            <a:r>
              <a:rPr lang="tr-TR" sz="1800" dirty="0" smtClean="0">
                <a:solidFill>
                  <a:prstClr val="black"/>
                </a:solidFill>
              </a:rPr>
              <a:t>sağlamak, </a:t>
            </a:r>
          </a:p>
          <a:p>
            <a:r>
              <a:rPr lang="tr-TR" sz="1800" dirty="0" smtClean="0">
                <a:solidFill>
                  <a:prstClr val="black"/>
                </a:solidFill>
              </a:rPr>
              <a:t>Çalışmanın </a:t>
            </a:r>
            <a:r>
              <a:rPr lang="tr-TR" sz="1800" b="1" dirty="0">
                <a:solidFill>
                  <a:prstClr val="black"/>
                </a:solidFill>
              </a:rPr>
              <a:t>daha önce yayımlanıp-yayımlanmadığını</a:t>
            </a:r>
            <a:r>
              <a:rPr lang="tr-TR" sz="1800" dirty="0">
                <a:solidFill>
                  <a:prstClr val="black"/>
                </a:solidFill>
              </a:rPr>
              <a:t> </a:t>
            </a:r>
            <a:r>
              <a:rPr lang="tr-TR" sz="1800" dirty="0" smtClean="0">
                <a:solidFill>
                  <a:prstClr val="black"/>
                </a:solidFill>
              </a:rPr>
              <a:t>denetlemek, </a:t>
            </a:r>
          </a:p>
          <a:p>
            <a:r>
              <a:rPr lang="tr-TR" sz="1800" b="1" dirty="0" smtClean="0">
                <a:solidFill>
                  <a:prstClr val="black"/>
                </a:solidFill>
              </a:rPr>
              <a:t>Etik </a:t>
            </a:r>
            <a:r>
              <a:rPr lang="tr-TR" sz="1800" b="1" dirty="0">
                <a:solidFill>
                  <a:prstClr val="black"/>
                </a:solidFill>
              </a:rPr>
              <a:t>ihlallerin olup-olmadığını</a:t>
            </a:r>
            <a:r>
              <a:rPr lang="tr-TR" sz="1800" dirty="0">
                <a:solidFill>
                  <a:prstClr val="black"/>
                </a:solidFill>
              </a:rPr>
              <a:t> araştırmak (Aşağıda </a:t>
            </a:r>
            <a:r>
              <a:rPr lang="tr-TR" sz="1800" dirty="0" smtClean="0">
                <a:solidFill>
                  <a:prstClr val="black"/>
                </a:solidFill>
              </a:rPr>
              <a:t>belirtilecek)</a:t>
            </a:r>
          </a:p>
          <a:p>
            <a:r>
              <a:rPr lang="tr-TR" sz="1800" dirty="0" smtClean="0">
                <a:solidFill>
                  <a:prstClr val="black"/>
                </a:solidFill>
              </a:rPr>
              <a:t>İçerik </a:t>
            </a:r>
            <a:r>
              <a:rPr lang="tr-TR" sz="1800" dirty="0">
                <a:solidFill>
                  <a:prstClr val="black"/>
                </a:solidFill>
              </a:rPr>
              <a:t>ve biçim açısından </a:t>
            </a:r>
            <a:r>
              <a:rPr lang="tr-TR" sz="1800" b="1" dirty="0">
                <a:solidFill>
                  <a:prstClr val="black"/>
                </a:solidFill>
              </a:rPr>
              <a:t>‘uygun’ olmayan yayınları yazara iade </a:t>
            </a:r>
            <a:r>
              <a:rPr lang="tr-TR" sz="1800" b="1" dirty="0" smtClean="0">
                <a:solidFill>
                  <a:prstClr val="black"/>
                </a:solidFill>
              </a:rPr>
              <a:t>etmek</a:t>
            </a:r>
            <a:r>
              <a:rPr lang="tr-TR" sz="1800" dirty="0">
                <a:solidFill>
                  <a:prstClr val="black"/>
                </a:solidFill>
              </a:rPr>
              <a:t>,</a:t>
            </a:r>
            <a:r>
              <a:rPr lang="tr-TR" sz="1800" dirty="0" smtClean="0">
                <a:solidFill>
                  <a:prstClr val="black"/>
                </a:solidFill>
              </a:rPr>
              <a:t>  ‘</a:t>
            </a:r>
            <a:r>
              <a:rPr lang="tr-TR" sz="1800" dirty="0">
                <a:solidFill>
                  <a:prstClr val="black"/>
                </a:solidFill>
              </a:rPr>
              <a:t>Uygunluk’ denetimi hakemlere bırakılmamalıdır! </a:t>
            </a:r>
            <a:endParaRPr lang="tr-TR" sz="1800" dirty="0" smtClean="0">
              <a:solidFill>
                <a:prstClr val="black"/>
              </a:solidFill>
            </a:endParaRPr>
          </a:p>
          <a:p>
            <a:r>
              <a:rPr lang="tr-TR" sz="1800" b="1" dirty="0" smtClean="0">
                <a:solidFill>
                  <a:prstClr val="black"/>
                </a:solidFill>
              </a:rPr>
              <a:t>Görüş </a:t>
            </a:r>
            <a:r>
              <a:rPr lang="tr-TR" sz="1800" b="1" dirty="0">
                <a:solidFill>
                  <a:prstClr val="black"/>
                </a:solidFill>
              </a:rPr>
              <a:t>farklılıklarında hakemlik etmek/bir başka hakem </a:t>
            </a:r>
            <a:r>
              <a:rPr lang="tr-TR" sz="1800" b="1" dirty="0" smtClean="0">
                <a:solidFill>
                  <a:prstClr val="black"/>
                </a:solidFill>
              </a:rPr>
              <a:t>belirlemek</a:t>
            </a:r>
            <a:r>
              <a:rPr lang="tr-TR" sz="1800" dirty="0">
                <a:solidFill>
                  <a:prstClr val="black"/>
                </a:solidFill>
              </a:rPr>
              <a:t>,</a:t>
            </a:r>
            <a:endParaRPr lang="tr-TR" sz="1800" dirty="0" smtClean="0">
              <a:solidFill>
                <a:prstClr val="black"/>
              </a:solidFill>
            </a:endParaRPr>
          </a:p>
          <a:p>
            <a:r>
              <a:rPr lang="tr-TR" sz="1800" dirty="0" smtClean="0">
                <a:solidFill>
                  <a:prstClr val="black"/>
                </a:solidFill>
              </a:rPr>
              <a:t>Hakemlerin </a:t>
            </a:r>
            <a:r>
              <a:rPr lang="tr-TR" sz="1800" b="1" dirty="0" smtClean="0">
                <a:solidFill>
                  <a:prstClr val="black"/>
                </a:solidFill>
              </a:rPr>
              <a:t>değişiklik </a:t>
            </a:r>
            <a:r>
              <a:rPr lang="tr-TR" sz="1800" b="1" dirty="0">
                <a:solidFill>
                  <a:prstClr val="black"/>
                </a:solidFill>
              </a:rPr>
              <a:t>ve düzeltme isteklerini sıkı bir şekilde denetlemek</a:t>
            </a:r>
            <a:r>
              <a:rPr lang="tr-TR" sz="1800" dirty="0">
                <a:solidFill>
                  <a:prstClr val="black"/>
                </a:solidFill>
              </a:rPr>
              <a:t>/hakeme bilgi vermek </a:t>
            </a:r>
            <a:r>
              <a:rPr lang="tr-TR" sz="1800" dirty="0" smtClean="0">
                <a:solidFill>
                  <a:prstClr val="black"/>
                </a:solidFill>
              </a:rPr>
              <a:t>,</a:t>
            </a:r>
          </a:p>
          <a:p>
            <a:r>
              <a:rPr lang="tr-TR" sz="1800" dirty="0" smtClean="0">
                <a:solidFill>
                  <a:prstClr val="black"/>
                </a:solidFill>
              </a:rPr>
              <a:t>Değerlendirilen </a:t>
            </a:r>
            <a:r>
              <a:rPr lang="tr-TR" sz="1800" b="1" dirty="0">
                <a:solidFill>
                  <a:prstClr val="black"/>
                </a:solidFill>
              </a:rPr>
              <a:t>makalenin son denetimlerini yaparak yayına hazır hale getirilmesini</a:t>
            </a:r>
            <a:r>
              <a:rPr lang="tr-TR" sz="1800" dirty="0">
                <a:solidFill>
                  <a:prstClr val="black"/>
                </a:solidFill>
              </a:rPr>
              <a:t> </a:t>
            </a:r>
            <a:r>
              <a:rPr lang="tr-TR" sz="1800" dirty="0" smtClean="0">
                <a:solidFill>
                  <a:prstClr val="black"/>
                </a:solidFill>
              </a:rPr>
              <a:t>sağlamaktır.</a:t>
            </a:r>
            <a:endParaRPr lang="tr-TR" sz="1800" dirty="0">
              <a:solidFill>
                <a:prstClr val="black"/>
              </a:solidFill>
            </a:endParaRPr>
          </a:p>
          <a:p>
            <a:endParaRPr lang="tr-TR" sz="18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5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b="1" dirty="0" smtClean="0">
                <a:solidFill>
                  <a:prstClr val="black"/>
                </a:solidFill>
              </a:rPr>
              <a:t/>
            </a:r>
            <a:br>
              <a:rPr lang="tr-TR" b="1" dirty="0" smtClean="0">
                <a:solidFill>
                  <a:prstClr val="black"/>
                </a:solidFill>
              </a:rPr>
            </a:br>
            <a:r>
              <a:rPr lang="tr-TR" dirty="0" smtClean="0">
                <a:solidFill>
                  <a:schemeClr val="bg1"/>
                </a:solidFill>
              </a:rPr>
              <a:t>Editörün Başlıca Görevleri</a:t>
            </a:r>
            <a:r>
              <a:rPr lang="tr-TR" b="1" dirty="0" smtClean="0">
                <a:solidFill>
                  <a:schemeClr val="bg1"/>
                </a:solidFill>
              </a:rPr>
              <a:t> </a:t>
            </a:r>
            <a:r>
              <a:rPr lang="tr-TR" b="1" dirty="0">
                <a:solidFill>
                  <a:schemeClr val="bg1"/>
                </a:solidFill>
              </a:rPr>
              <a:t/>
            </a:r>
            <a:br>
              <a:rPr lang="tr-TR" b="1" dirty="0">
                <a:solidFill>
                  <a:schemeClr val="bg1"/>
                </a:solidFill>
              </a:rPr>
            </a:b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85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Yukarıdaki görevlerle ilgili uygulamada karşılaşılan bazı ciddi sorunlar ve hassas noktalar: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Eşitlik vs. ayrımcılık: «Torpilli yazı/yazar olmaz»</a:t>
            </a:r>
          </a:p>
          <a:p>
            <a:pPr marL="457200" lvl="1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Titizlik vs. dağınıklık: «Kalite ayrıntılarda gizlidir»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İlgi vs. ilgisizlik: «Her aşama bilgilendirilmelidir»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6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Editörlükte Bazı Kritik Durumlar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533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1916832"/>
            <a:ext cx="7408333" cy="40987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/>
              <a:t>Hakem;</a:t>
            </a:r>
          </a:p>
          <a:p>
            <a:pPr marL="0" indent="0">
              <a:buNone/>
            </a:pPr>
            <a:r>
              <a:rPr lang="tr-TR" dirty="0" smtClean="0"/>
              <a:t>•Bilimsel ilkeler doğrultusunda değerlendirme </a:t>
            </a:r>
            <a:r>
              <a:rPr lang="tr-TR" dirty="0"/>
              <a:t>y</a:t>
            </a:r>
            <a:r>
              <a:rPr lang="tr-TR" dirty="0" smtClean="0"/>
              <a:t>apmalıdır. </a:t>
            </a:r>
          </a:p>
          <a:p>
            <a:pPr marL="0" indent="0">
              <a:buNone/>
            </a:pPr>
            <a:r>
              <a:rPr lang="tr-TR" dirty="0" smtClean="0"/>
              <a:t>• Etki altında kalmamalıdır. </a:t>
            </a:r>
          </a:p>
          <a:p>
            <a:pPr marL="0" indent="0">
              <a:buNone/>
            </a:pPr>
            <a:r>
              <a:rPr lang="tr-TR" dirty="0" smtClean="0"/>
              <a:t>• Değerlendirmeyi kendisine verilen süre içinde gerçekleştirmelidir. </a:t>
            </a:r>
          </a:p>
          <a:p>
            <a:pPr marL="0" indent="0">
              <a:buNone/>
            </a:pPr>
            <a:r>
              <a:rPr lang="tr-TR" dirty="0" smtClean="0"/>
              <a:t>• Uzmanlık alanı dışındaki bir makaleyi değerlendirmemelidir. </a:t>
            </a:r>
          </a:p>
          <a:p>
            <a:pPr marL="0" indent="0">
              <a:buNone/>
            </a:pPr>
            <a:r>
              <a:rPr lang="tr-TR" dirty="0" smtClean="0"/>
              <a:t>• Raporu açık, anlaşılır ve makaleyi geliştirici nitelikte olmalıdır. </a:t>
            </a:r>
          </a:p>
          <a:p>
            <a:pPr marL="0" indent="0">
              <a:buNone/>
            </a:pPr>
            <a:r>
              <a:rPr lang="tr-TR" dirty="0" smtClean="0"/>
              <a:t>• Makaleye yönelik eleştirilerinde yapıcı bir üslup kullanmalıdır.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7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2) Hakem / Hakemlik Süreci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923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Hakemlerde ve hakem sürecinde görülen bazı sorunlar ve hassas noktalar: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Hakem raporlarının ayrıntılı hazırlanmaması,</a:t>
            </a:r>
          </a:p>
          <a:p>
            <a:pPr lvl="1"/>
            <a:r>
              <a:rPr lang="tr-TR" dirty="0" smtClean="0"/>
              <a:t>Rapor yazılmayıp, işaretlerle (tik vs.) karar verilmesi,</a:t>
            </a:r>
          </a:p>
          <a:p>
            <a:pPr lvl="1"/>
            <a:r>
              <a:rPr lang="tr-TR" dirty="0"/>
              <a:t>Y</a:t>
            </a:r>
            <a:r>
              <a:rPr lang="tr-TR" dirty="0" smtClean="0"/>
              <a:t>azıya müdahalesinin sınırları aşması,</a:t>
            </a:r>
          </a:p>
          <a:p>
            <a:pPr lvl="1"/>
            <a:r>
              <a:rPr lang="tr-TR" dirty="0" smtClean="0"/>
              <a:t>Yayın potansiyeli olan bir yazının zorlaştırılması,</a:t>
            </a:r>
          </a:p>
          <a:p>
            <a:pPr lvl="1"/>
            <a:r>
              <a:rPr lang="tr-TR" dirty="0" smtClean="0"/>
              <a:t>Potansiyeli olmayan bir yazıya ise onay verilmesi.</a:t>
            </a:r>
          </a:p>
          <a:p>
            <a:pPr lvl="1"/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8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Hakemlikte Bazı Uygulama</a:t>
            </a:r>
            <a:r>
              <a:rPr lang="tr-TR" dirty="0"/>
              <a:t> </a:t>
            </a:r>
            <a:r>
              <a:rPr lang="tr-TR" dirty="0" smtClean="0"/>
              <a:t>Sorunları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579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Sunuşumdan ayrı bir konu olmakla birlikte şu noktalar çok önemlidir:</a:t>
            </a:r>
          </a:p>
          <a:p>
            <a:pPr marL="0" indent="0">
              <a:buNone/>
            </a:pPr>
            <a:r>
              <a:rPr lang="tr-TR" dirty="0" smtClean="0"/>
              <a:t>• Aşırma (</a:t>
            </a:r>
            <a:r>
              <a:rPr lang="tr-TR" dirty="0" err="1" smtClean="0"/>
              <a:t>Plagiarism</a:t>
            </a:r>
            <a:r>
              <a:rPr lang="tr-TR" dirty="0" smtClean="0"/>
              <a:t>) </a:t>
            </a:r>
          </a:p>
          <a:p>
            <a:pPr marL="0" indent="0">
              <a:buNone/>
            </a:pPr>
            <a:r>
              <a:rPr lang="tr-TR" dirty="0" smtClean="0"/>
              <a:t>• Uydurma (</a:t>
            </a:r>
            <a:r>
              <a:rPr lang="tr-TR" dirty="0" err="1" smtClean="0"/>
              <a:t>Fabrication</a:t>
            </a:r>
            <a:r>
              <a:rPr lang="tr-TR" dirty="0" smtClean="0"/>
              <a:t>) </a:t>
            </a:r>
          </a:p>
          <a:p>
            <a:pPr marL="0" indent="0">
              <a:buNone/>
            </a:pPr>
            <a:r>
              <a:rPr lang="tr-TR" dirty="0" smtClean="0"/>
              <a:t>• Çarpıtma (</a:t>
            </a:r>
            <a:r>
              <a:rPr lang="tr-TR" dirty="0" err="1" smtClean="0"/>
              <a:t>Falsification</a:t>
            </a:r>
            <a:r>
              <a:rPr lang="tr-TR" dirty="0" smtClean="0"/>
              <a:t>) </a:t>
            </a:r>
          </a:p>
          <a:p>
            <a:pPr marL="0" indent="0">
              <a:buNone/>
            </a:pPr>
            <a:r>
              <a:rPr lang="tr-TR" dirty="0" smtClean="0"/>
              <a:t>• Dilimleme (</a:t>
            </a:r>
            <a:r>
              <a:rPr lang="tr-TR" dirty="0" err="1" smtClean="0"/>
              <a:t>Slicing</a:t>
            </a:r>
            <a:r>
              <a:rPr lang="tr-TR" dirty="0" smtClean="0"/>
              <a:t>) </a:t>
            </a:r>
          </a:p>
          <a:p>
            <a:pPr marL="0" indent="0">
              <a:buNone/>
            </a:pPr>
            <a:r>
              <a:rPr lang="tr-TR" dirty="0" smtClean="0"/>
              <a:t>• Çoklu kullanım (</a:t>
            </a:r>
            <a:r>
              <a:rPr lang="tr-TR" dirty="0" err="1" smtClean="0"/>
              <a:t>Duplication</a:t>
            </a:r>
            <a:r>
              <a:rPr lang="tr-TR" dirty="0" smtClean="0"/>
              <a:t>) </a:t>
            </a:r>
          </a:p>
          <a:p>
            <a:pPr marL="0" indent="0">
              <a:buNone/>
            </a:pPr>
            <a:r>
              <a:rPr lang="tr-TR" dirty="0" smtClean="0"/>
              <a:t>• Destek belirtmeme </a:t>
            </a:r>
          </a:p>
          <a:p>
            <a:pPr marL="0" indent="0">
              <a:buNone/>
            </a:pPr>
            <a:r>
              <a:rPr lang="tr-TR" dirty="0" smtClean="0"/>
              <a:t>• Yazar adlarında değişiklik yapma </a:t>
            </a:r>
          </a:p>
          <a:p>
            <a:pPr marL="0" indent="0">
              <a:buNone/>
            </a:pPr>
            <a:r>
              <a:rPr lang="tr-TR" dirty="0" smtClean="0"/>
              <a:t>• Diğer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ULAKBİM SBVT Editörler ve Yazarlar için Bölgesel Eğitim Seminerleri-  İzmir Bölgesi Eğitim Semineri  27 Nisan 2015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3C13E-4BF1-4B8E-8621-C365BB81E876}" type="slidenum">
              <a:rPr lang="tr-TR" smtClean="0"/>
              <a:t>9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Tüm Oyuncuların Dikkat Etmesi Gereken Etik İhlalleri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231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233</TotalTime>
  <Words>721</Words>
  <Application>Microsoft Office PowerPoint</Application>
  <PresentationFormat>Ekran Gösterisi (4:3)</PresentationFormat>
  <Paragraphs>120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Dalga Biçimi</vt:lpstr>
      <vt:lpstr>Bilimsel Nitelikte Dergi İçin (Uluslararası) Kriterler</vt:lpstr>
      <vt:lpstr>Nitelikli Dergi Ön Şartları</vt:lpstr>
      <vt:lpstr>BUGÜNKÜ KONUŞMAMIN  ANA BAŞLIKLARI</vt:lpstr>
      <vt:lpstr>1) Editör / Editörlük</vt:lpstr>
      <vt:lpstr> Editörün Başlıca Görevleri  </vt:lpstr>
      <vt:lpstr>Editörlükte Bazı Kritik Durumlar</vt:lpstr>
      <vt:lpstr>2) Hakem / Hakemlik Süreci</vt:lpstr>
      <vt:lpstr>Hakemlikte Bazı Uygulama Sorunları</vt:lpstr>
      <vt:lpstr>Tüm Oyuncuların Dikkat Etmesi Gereken Etik İhlalleri </vt:lpstr>
      <vt:lpstr>3) Dizinler İçin  Dergi Değerlendirme Süreci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Nitelikte Bir Dergi İçin Uluslararası Kriterler</dc:title>
  <dc:creator>Ramazan</dc:creator>
  <cp:lastModifiedBy>Ramazan</cp:lastModifiedBy>
  <cp:revision>41</cp:revision>
  <dcterms:created xsi:type="dcterms:W3CDTF">2015-04-23T11:01:50Z</dcterms:created>
  <dcterms:modified xsi:type="dcterms:W3CDTF">2015-04-26T22:25:14Z</dcterms:modified>
</cp:coreProperties>
</file>