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Lst>
  <p:notesMasterIdLst>
    <p:notesMasterId r:id="rId47"/>
  </p:notesMasterIdLst>
  <p:handoutMasterIdLst>
    <p:handoutMasterId r:id="rId48"/>
  </p:handoutMasterIdLst>
  <p:sldIdLst>
    <p:sldId id="1126" r:id="rId6"/>
    <p:sldId id="1166" r:id="rId7"/>
    <p:sldId id="1164" r:id="rId8"/>
    <p:sldId id="1165" r:id="rId9"/>
    <p:sldId id="1078" r:id="rId10"/>
    <p:sldId id="1100" r:id="rId11"/>
    <p:sldId id="1127" r:id="rId12"/>
    <p:sldId id="1128" r:id="rId13"/>
    <p:sldId id="1130" r:id="rId14"/>
    <p:sldId id="1106" r:id="rId15"/>
    <p:sldId id="1107" r:id="rId16"/>
    <p:sldId id="1140" r:id="rId17"/>
    <p:sldId id="1112" r:id="rId18"/>
    <p:sldId id="1105" r:id="rId19"/>
    <p:sldId id="1111" r:id="rId20"/>
    <p:sldId id="1141" r:id="rId21"/>
    <p:sldId id="1142" r:id="rId22"/>
    <p:sldId id="1143" r:id="rId23"/>
    <p:sldId id="1144" r:id="rId24"/>
    <p:sldId id="1145" r:id="rId25"/>
    <p:sldId id="1146" r:id="rId26"/>
    <p:sldId id="1148" r:id="rId27"/>
    <p:sldId id="1149" r:id="rId28"/>
    <p:sldId id="1150" r:id="rId29"/>
    <p:sldId id="1151" r:id="rId30"/>
    <p:sldId id="1152" r:id="rId31"/>
    <p:sldId id="1153" r:id="rId32"/>
    <p:sldId id="1154" r:id="rId33"/>
    <p:sldId id="1155" r:id="rId34"/>
    <p:sldId id="1156" r:id="rId35"/>
    <p:sldId id="1157" r:id="rId36"/>
    <p:sldId id="1158" r:id="rId37"/>
    <p:sldId id="1159" r:id="rId38"/>
    <p:sldId id="1163" r:id="rId39"/>
    <p:sldId id="1147" r:id="rId40"/>
    <p:sldId id="1167" r:id="rId41"/>
    <p:sldId id="1168" r:id="rId42"/>
    <p:sldId id="1169" r:id="rId43"/>
    <p:sldId id="1123" r:id="rId44"/>
    <p:sldId id="1170" r:id="rId45"/>
    <p:sldId id="1102" r:id="rId46"/>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F81BD"/>
    <a:srgbClr val="F75F5F"/>
    <a:srgbClr val="F1B846"/>
    <a:srgbClr val="9BBBA7"/>
    <a:srgbClr val="842F1E"/>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908" autoAdjust="0"/>
    <p:restoredTop sz="85614" autoAdjust="0"/>
  </p:normalViewPr>
  <p:slideViewPr>
    <p:cSldViewPr>
      <p:cViewPr varScale="1">
        <p:scale>
          <a:sx n="62" d="100"/>
          <a:sy n="62" d="100"/>
        </p:scale>
        <p:origin x="-3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16"/>
    </p:cViewPr>
  </p:sorterViewPr>
  <p:notesViewPr>
    <p:cSldViewPr>
      <p:cViewPr varScale="1">
        <p:scale>
          <a:sx n="79" d="100"/>
          <a:sy n="79" d="100"/>
        </p:scale>
        <p:origin x="-3768" y="-12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DDFD6-8795-4D42-BC92-87BFF972406D}" type="doc">
      <dgm:prSet loTypeId="urn:microsoft.com/office/officeart/2005/8/layout/bProcess3" loCatId="process" qsTypeId="urn:microsoft.com/office/officeart/2005/8/quickstyle/3d4" qsCatId="3D" csTypeId="urn:microsoft.com/office/officeart/2005/8/colors/colorful4" csCatId="colorful" phldr="1"/>
      <dgm:spPr/>
      <dgm:t>
        <a:bodyPr/>
        <a:lstStyle/>
        <a:p>
          <a:endParaRPr lang="tr-TR"/>
        </a:p>
      </dgm:t>
    </dgm:pt>
    <dgm:pt modelId="{4AB3579F-27D1-4C37-97D9-7B801045187E}">
      <dgm:prSet custT="1"/>
      <dgm:spPr>
        <a:solidFill>
          <a:srgbClr val="0070C0"/>
        </a:solidFill>
      </dgm:spPr>
      <dgm:t>
        <a:bodyPr/>
        <a:lstStyle/>
        <a:p>
          <a:pPr rtl="0"/>
          <a:endParaRPr lang="tr-TR" sz="1200" dirty="0" smtClean="0"/>
        </a:p>
        <a:p>
          <a:pPr rtl="0"/>
          <a:endParaRPr lang="tr-TR" sz="1200" dirty="0" smtClean="0"/>
        </a:p>
        <a:p>
          <a:pPr rtl="0"/>
          <a:endParaRPr lang="tr-TR" sz="1200" dirty="0" smtClean="0"/>
        </a:p>
        <a:p>
          <a:pPr rtl="0"/>
          <a:endParaRPr lang="tr-TR" sz="1200" dirty="0" smtClean="0"/>
        </a:p>
        <a:p>
          <a:pPr rtl="0"/>
          <a:r>
            <a:rPr lang="tr-TR" sz="1200" b="1" dirty="0" smtClean="0">
              <a:solidFill>
                <a:schemeClr val="tx1"/>
              </a:solidFill>
            </a:rPr>
            <a:t>ODİS</a:t>
          </a:r>
          <a:endParaRPr lang="tr-TR" sz="1200" b="1" dirty="0">
            <a:solidFill>
              <a:schemeClr val="tx1"/>
            </a:solidFill>
          </a:endParaRPr>
        </a:p>
      </dgm:t>
    </dgm:pt>
    <dgm:pt modelId="{A87238D4-3AF0-4655-95D7-96DA9239051C}" type="parTrans" cxnId="{E8250FB6-A9A6-4116-B2DA-09C47669F4D4}">
      <dgm:prSet/>
      <dgm:spPr/>
      <dgm:t>
        <a:bodyPr/>
        <a:lstStyle/>
        <a:p>
          <a:endParaRPr lang="tr-TR" sz="1200">
            <a:solidFill>
              <a:schemeClr val="tx1"/>
            </a:solidFill>
          </a:endParaRPr>
        </a:p>
      </dgm:t>
    </dgm:pt>
    <dgm:pt modelId="{3A9DD17A-05D4-4964-BF7C-710232B402D6}" type="sibTrans" cxnId="{E8250FB6-A9A6-4116-B2DA-09C47669F4D4}">
      <dgm:prSet/>
      <dgm:spPr/>
      <dgm:t>
        <a:bodyPr/>
        <a:lstStyle/>
        <a:p>
          <a:endParaRPr lang="tr-TR" sz="1200" dirty="0">
            <a:solidFill>
              <a:schemeClr val="tx1"/>
            </a:solidFill>
          </a:endParaRPr>
        </a:p>
      </dgm:t>
    </dgm:pt>
    <dgm:pt modelId="{D01DC8F9-9EDD-4064-B057-C49AD2F00775}">
      <dgm:prSet custT="1"/>
      <dgm:spPr>
        <a:solidFill>
          <a:srgbClr val="00B050"/>
        </a:solidFill>
      </dgm:spPr>
      <dgm:t>
        <a:bodyPr/>
        <a:lstStyle/>
        <a:p>
          <a:pPr rtl="0"/>
          <a:endParaRPr lang="tr-TR" sz="1200" dirty="0" smtClean="0"/>
        </a:p>
        <a:p>
          <a:pPr rtl="0"/>
          <a:endParaRPr lang="tr-TR" sz="1200" dirty="0" smtClean="0"/>
        </a:p>
        <a:p>
          <a:pPr rtl="0"/>
          <a:endParaRPr lang="tr-TR" sz="1200" dirty="0" smtClean="0"/>
        </a:p>
        <a:p>
          <a:pPr rtl="0"/>
          <a:endParaRPr lang="tr-TR" sz="1200" dirty="0" smtClean="0"/>
        </a:p>
        <a:p>
          <a:pPr rtl="0"/>
          <a:r>
            <a:rPr lang="tr-TR" sz="1200" b="1" dirty="0" smtClean="0">
              <a:solidFill>
                <a:schemeClr val="tx1"/>
              </a:solidFill>
            </a:rPr>
            <a:t>Uzman  Ön Değerlendirme </a:t>
          </a:r>
          <a:r>
            <a:rPr lang="en-AU" sz="1200" b="1" dirty="0" smtClean="0">
              <a:solidFill>
                <a:schemeClr val="tx1"/>
              </a:solidFill>
            </a:rPr>
            <a:t> </a:t>
          </a:r>
          <a:endParaRPr lang="en-AU" sz="1200" b="1" dirty="0">
            <a:solidFill>
              <a:schemeClr val="tx1"/>
            </a:solidFill>
          </a:endParaRPr>
        </a:p>
      </dgm:t>
    </dgm:pt>
    <dgm:pt modelId="{AAF04D57-9BD8-4BB3-8302-2DFB8F7ACB11}" type="parTrans" cxnId="{70E79CA9-FB72-41D6-89D1-CC4C9756979C}">
      <dgm:prSet/>
      <dgm:spPr/>
      <dgm:t>
        <a:bodyPr/>
        <a:lstStyle/>
        <a:p>
          <a:endParaRPr lang="tr-TR" sz="1200">
            <a:solidFill>
              <a:schemeClr val="tx1"/>
            </a:solidFill>
          </a:endParaRPr>
        </a:p>
      </dgm:t>
    </dgm:pt>
    <dgm:pt modelId="{0A669501-B8F5-439B-8A0E-7D0387C8C742}" type="sibTrans" cxnId="{70E79CA9-FB72-41D6-89D1-CC4C9756979C}">
      <dgm:prSet/>
      <dgm:spPr/>
      <dgm:t>
        <a:bodyPr/>
        <a:lstStyle/>
        <a:p>
          <a:endParaRPr lang="tr-TR" sz="1200" dirty="0">
            <a:solidFill>
              <a:schemeClr val="tx1"/>
            </a:solidFill>
          </a:endParaRPr>
        </a:p>
      </dgm:t>
    </dgm:pt>
    <dgm:pt modelId="{EF4AF7B9-43F6-44AC-BC19-112AB0081477}">
      <dgm:prSet custT="1"/>
      <dgm:spPr>
        <a:solidFill>
          <a:srgbClr val="7030A0"/>
        </a:solidFill>
      </dgm:spPr>
      <dgm:t>
        <a:bodyPr/>
        <a:lstStyle/>
        <a:p>
          <a:pPr rtl="0"/>
          <a:endParaRPr lang="tr-TR" sz="1200" dirty="0" smtClean="0"/>
        </a:p>
        <a:p>
          <a:pPr rtl="0"/>
          <a:endParaRPr lang="tr-TR" sz="1200" dirty="0" smtClean="0"/>
        </a:p>
        <a:p>
          <a:pPr rtl="0"/>
          <a:endParaRPr lang="tr-TR" sz="1200" dirty="0" smtClean="0"/>
        </a:p>
        <a:p>
          <a:pPr rtl="0"/>
          <a:endParaRPr lang="tr-TR" sz="1200" dirty="0" smtClean="0"/>
        </a:p>
        <a:p>
          <a:pPr rtl="0"/>
          <a:endParaRPr lang="tr-TR" sz="1200" dirty="0" smtClean="0"/>
        </a:p>
        <a:p>
          <a:pPr rtl="0"/>
          <a:r>
            <a:rPr lang="tr-TR" sz="1200" b="1" dirty="0" smtClean="0">
              <a:solidFill>
                <a:schemeClr val="tx1"/>
              </a:solidFill>
            </a:rPr>
            <a:t>Komite Değerlendirme</a:t>
          </a:r>
        </a:p>
        <a:p>
          <a:pPr rtl="0"/>
          <a:endParaRPr lang="en-AU" sz="1200" dirty="0"/>
        </a:p>
      </dgm:t>
    </dgm:pt>
    <dgm:pt modelId="{3BFB7D9B-7917-47B4-94F0-91F0F55CE1EF}" type="parTrans" cxnId="{3D0A45B1-7538-4E05-B07E-ACCE4A31C13A}">
      <dgm:prSet/>
      <dgm:spPr/>
      <dgm:t>
        <a:bodyPr/>
        <a:lstStyle/>
        <a:p>
          <a:endParaRPr lang="tr-TR" sz="1200">
            <a:solidFill>
              <a:schemeClr val="tx1"/>
            </a:solidFill>
          </a:endParaRPr>
        </a:p>
      </dgm:t>
    </dgm:pt>
    <dgm:pt modelId="{8D0CC6DA-E617-44B8-A848-BE235631DAFC}" type="sibTrans" cxnId="{3D0A45B1-7538-4E05-B07E-ACCE4A31C13A}">
      <dgm:prSet/>
      <dgm:spPr/>
      <dgm:t>
        <a:bodyPr/>
        <a:lstStyle/>
        <a:p>
          <a:endParaRPr lang="tr-TR" sz="1200" dirty="0">
            <a:solidFill>
              <a:schemeClr val="tx1"/>
            </a:solidFill>
          </a:endParaRPr>
        </a:p>
      </dgm:t>
    </dgm:pt>
    <dgm:pt modelId="{750793AC-A5C2-424B-98C2-7AC193236F1C}">
      <dgm:prSet custT="1"/>
      <dgm:spPr>
        <a:solidFill>
          <a:srgbClr val="C00000"/>
        </a:solidFill>
      </dgm:spPr>
      <dgm:t>
        <a:bodyPr/>
        <a:lstStyle/>
        <a:p>
          <a:pPr rtl="0"/>
          <a:endParaRPr lang="tr-TR" sz="1200" dirty="0" smtClean="0"/>
        </a:p>
        <a:p>
          <a:pPr rtl="0"/>
          <a:endParaRPr lang="tr-TR" sz="1200" dirty="0" smtClean="0"/>
        </a:p>
        <a:p>
          <a:pPr rtl="0"/>
          <a:endParaRPr lang="tr-TR" sz="1200" dirty="0" smtClean="0"/>
        </a:p>
        <a:p>
          <a:pPr rtl="0"/>
          <a:endParaRPr lang="tr-TR" sz="1200" dirty="0" smtClean="0"/>
        </a:p>
        <a:p>
          <a:pPr rtl="0"/>
          <a:r>
            <a:rPr lang="tr-TR" sz="1200" b="1" dirty="0" smtClean="0">
              <a:solidFill>
                <a:schemeClr val="tx1"/>
              </a:solidFill>
            </a:rPr>
            <a:t>Karar İletimi</a:t>
          </a:r>
          <a:endParaRPr lang="en-AU" sz="1200" b="1" dirty="0">
            <a:solidFill>
              <a:schemeClr val="tx1"/>
            </a:solidFill>
          </a:endParaRPr>
        </a:p>
      </dgm:t>
    </dgm:pt>
    <dgm:pt modelId="{40948B10-4F6E-463F-98A5-658D3B964607}" type="parTrans" cxnId="{FDFD3382-239F-4BA2-BB67-9DCFC5BA4CAA}">
      <dgm:prSet/>
      <dgm:spPr/>
      <dgm:t>
        <a:bodyPr/>
        <a:lstStyle/>
        <a:p>
          <a:endParaRPr lang="tr-TR" sz="1200">
            <a:solidFill>
              <a:schemeClr val="tx1"/>
            </a:solidFill>
          </a:endParaRPr>
        </a:p>
      </dgm:t>
    </dgm:pt>
    <dgm:pt modelId="{05526470-006A-4F04-BEF0-AC67F0B82AA7}" type="sibTrans" cxnId="{FDFD3382-239F-4BA2-BB67-9DCFC5BA4CAA}">
      <dgm:prSet/>
      <dgm:spPr/>
      <dgm:t>
        <a:bodyPr/>
        <a:lstStyle/>
        <a:p>
          <a:endParaRPr lang="tr-TR" sz="1200" dirty="0">
            <a:solidFill>
              <a:schemeClr val="tx1"/>
            </a:solidFill>
          </a:endParaRPr>
        </a:p>
      </dgm:t>
    </dgm:pt>
    <dgm:pt modelId="{68CDC08B-649A-49C2-92D5-A8C59CD25346}">
      <dgm:prSet custT="1"/>
      <dgm:spPr>
        <a:solidFill>
          <a:srgbClr val="FFC000"/>
        </a:solidFill>
      </dgm:spPr>
      <dgm:t>
        <a:bodyPr/>
        <a:lstStyle/>
        <a:p>
          <a:pPr rtl="0"/>
          <a:endParaRPr lang="tr-TR" sz="1200" dirty="0" smtClean="0"/>
        </a:p>
        <a:p>
          <a:pPr rtl="0"/>
          <a:endParaRPr lang="tr-TR" sz="1200" dirty="0" smtClean="0"/>
        </a:p>
        <a:p>
          <a:pPr rtl="0"/>
          <a:endParaRPr lang="tr-TR" sz="1200" dirty="0" smtClean="0"/>
        </a:p>
        <a:p>
          <a:pPr rtl="0"/>
          <a:endParaRPr lang="tr-TR" sz="1200" dirty="0" smtClean="0"/>
        </a:p>
        <a:p>
          <a:pPr rtl="0"/>
          <a:r>
            <a:rPr lang="tr-TR" sz="1200" b="1" dirty="0" smtClean="0">
              <a:solidFill>
                <a:schemeClr val="tx1"/>
              </a:solidFill>
            </a:rPr>
            <a:t>V</a:t>
          </a:r>
          <a:r>
            <a:rPr lang="en-AU" sz="1200" b="1" dirty="0" err="1" smtClean="0">
              <a:solidFill>
                <a:schemeClr val="tx1"/>
              </a:solidFill>
            </a:rPr>
            <a:t>eri</a:t>
          </a:r>
          <a:r>
            <a:rPr lang="en-AU" sz="1200" b="1" dirty="0" smtClean="0">
              <a:solidFill>
                <a:schemeClr val="tx1"/>
              </a:solidFill>
            </a:rPr>
            <a:t> </a:t>
          </a:r>
          <a:r>
            <a:rPr lang="tr-TR" sz="1200" b="1" dirty="0" smtClean="0">
              <a:solidFill>
                <a:schemeClr val="tx1"/>
              </a:solidFill>
            </a:rPr>
            <a:t>G</a:t>
          </a:r>
          <a:r>
            <a:rPr lang="en-AU" sz="1200" b="1" dirty="0" err="1" smtClean="0">
              <a:solidFill>
                <a:schemeClr val="tx1"/>
              </a:solidFill>
            </a:rPr>
            <a:t>irişi</a:t>
          </a:r>
          <a:r>
            <a:rPr lang="tr-TR" sz="1200" b="1" dirty="0" smtClean="0">
              <a:solidFill>
                <a:schemeClr val="tx1"/>
              </a:solidFill>
            </a:rPr>
            <a:t> ve Tam metin</a:t>
          </a:r>
          <a:endParaRPr lang="tr-TR" sz="1200" b="1" dirty="0">
            <a:solidFill>
              <a:schemeClr val="tx1"/>
            </a:solidFill>
          </a:endParaRPr>
        </a:p>
      </dgm:t>
    </dgm:pt>
    <dgm:pt modelId="{95157861-7276-451A-869C-6363F88C9473}" type="parTrans" cxnId="{4EEAF124-975F-4BE9-8EA1-FF2C1D448B32}">
      <dgm:prSet/>
      <dgm:spPr/>
      <dgm:t>
        <a:bodyPr/>
        <a:lstStyle/>
        <a:p>
          <a:endParaRPr lang="tr-TR" sz="1200">
            <a:solidFill>
              <a:schemeClr val="tx1"/>
            </a:solidFill>
          </a:endParaRPr>
        </a:p>
      </dgm:t>
    </dgm:pt>
    <dgm:pt modelId="{F3E9CFE5-B944-4C9D-B88F-84329220C9E2}" type="sibTrans" cxnId="{4EEAF124-975F-4BE9-8EA1-FF2C1D448B32}">
      <dgm:prSet/>
      <dgm:spPr/>
      <dgm:t>
        <a:bodyPr/>
        <a:lstStyle/>
        <a:p>
          <a:endParaRPr lang="tr-TR" sz="1200" dirty="0">
            <a:solidFill>
              <a:schemeClr val="tx1"/>
            </a:solidFill>
          </a:endParaRPr>
        </a:p>
      </dgm:t>
    </dgm:pt>
    <dgm:pt modelId="{5A0ADB8C-2EFF-45BF-B967-D90DA767FEEA}">
      <dgm:prSet custT="1"/>
      <dgm:spPr>
        <a:solidFill>
          <a:schemeClr val="accent6">
            <a:lumMod val="60000"/>
            <a:lumOff val="40000"/>
          </a:schemeClr>
        </a:solidFill>
      </dgm:spPr>
      <dgm:t>
        <a:bodyPr/>
        <a:lstStyle/>
        <a:p>
          <a:pPr rtl="0"/>
          <a:endParaRPr lang="tr-TR" sz="1200" dirty="0" smtClean="0"/>
        </a:p>
        <a:p>
          <a:pPr rtl="0"/>
          <a:endParaRPr lang="tr-TR" sz="1200" dirty="0" smtClean="0"/>
        </a:p>
        <a:p>
          <a:pPr rtl="0"/>
          <a:endParaRPr lang="tr-TR" sz="1200" dirty="0" smtClean="0"/>
        </a:p>
        <a:p>
          <a:pPr rtl="0"/>
          <a:endParaRPr lang="tr-TR" sz="1200" dirty="0" smtClean="0"/>
        </a:p>
        <a:p>
          <a:pPr rtl="0"/>
          <a:r>
            <a:rPr lang="tr-TR" sz="1200" b="1" dirty="0" smtClean="0">
              <a:solidFill>
                <a:schemeClr val="tx1"/>
              </a:solidFill>
            </a:rPr>
            <a:t>Editörler</a:t>
          </a:r>
          <a:endParaRPr lang="tr-TR" sz="1200" b="1" dirty="0">
            <a:solidFill>
              <a:schemeClr val="tx1"/>
            </a:solidFill>
          </a:endParaRPr>
        </a:p>
      </dgm:t>
    </dgm:pt>
    <dgm:pt modelId="{5E4C1C50-EBE1-45EF-985C-2A8C1A19BC17}" type="sibTrans" cxnId="{222A7130-D3DB-4ED7-B0B8-D65B6F7458EB}">
      <dgm:prSet/>
      <dgm:spPr/>
      <dgm:t>
        <a:bodyPr/>
        <a:lstStyle/>
        <a:p>
          <a:endParaRPr lang="tr-TR" sz="1200" dirty="0">
            <a:solidFill>
              <a:schemeClr val="tx1"/>
            </a:solidFill>
          </a:endParaRPr>
        </a:p>
      </dgm:t>
    </dgm:pt>
    <dgm:pt modelId="{9E852DF4-7D4F-4F2F-9403-B726CED8BA14}" type="parTrans" cxnId="{222A7130-D3DB-4ED7-B0B8-D65B6F7458EB}">
      <dgm:prSet/>
      <dgm:spPr/>
      <dgm:t>
        <a:bodyPr/>
        <a:lstStyle/>
        <a:p>
          <a:endParaRPr lang="tr-TR" sz="1200">
            <a:solidFill>
              <a:schemeClr val="tx1"/>
            </a:solidFill>
          </a:endParaRPr>
        </a:p>
      </dgm:t>
    </dgm:pt>
    <dgm:pt modelId="{A3C98F74-3598-416F-8424-BC67D04FD4FD}">
      <dgm:prSet custT="1"/>
      <dgm:spPr>
        <a:solidFill>
          <a:srgbClr val="C00000"/>
        </a:solidFill>
      </dgm:spPr>
      <dgm:t>
        <a:bodyPr/>
        <a:lstStyle/>
        <a:p>
          <a:pPr rtl="0"/>
          <a:endParaRPr lang="tr-TR" sz="1200" dirty="0" smtClean="0"/>
        </a:p>
        <a:p>
          <a:pPr rtl="0"/>
          <a:endParaRPr lang="tr-TR" sz="1200" dirty="0" smtClean="0"/>
        </a:p>
        <a:p>
          <a:pPr rtl="0"/>
          <a:endParaRPr lang="tr-TR" sz="1200" dirty="0" smtClean="0"/>
        </a:p>
      </dgm:t>
    </dgm:pt>
    <dgm:pt modelId="{A75E9376-C8EC-466F-ADF9-3F9583D7A647}" type="sibTrans" cxnId="{C7DC73D7-F37A-4C13-888F-2C83385F8947}">
      <dgm:prSet/>
      <dgm:spPr/>
      <dgm:t>
        <a:bodyPr/>
        <a:lstStyle/>
        <a:p>
          <a:endParaRPr lang="tr-TR" sz="1200" dirty="0">
            <a:solidFill>
              <a:schemeClr val="tx1"/>
            </a:solidFill>
          </a:endParaRPr>
        </a:p>
      </dgm:t>
    </dgm:pt>
    <dgm:pt modelId="{BC514641-FF43-41DD-A8FC-3FD3DD7C9321}" type="parTrans" cxnId="{C7DC73D7-F37A-4C13-888F-2C83385F8947}">
      <dgm:prSet/>
      <dgm:spPr/>
      <dgm:t>
        <a:bodyPr/>
        <a:lstStyle/>
        <a:p>
          <a:endParaRPr lang="tr-TR" sz="1200">
            <a:solidFill>
              <a:schemeClr val="tx1"/>
            </a:solidFill>
          </a:endParaRPr>
        </a:p>
      </dgm:t>
    </dgm:pt>
    <dgm:pt modelId="{BFB99759-3402-4258-A462-93EA69B27FFB}" type="pres">
      <dgm:prSet presAssocID="{9B4DDFD6-8795-4D42-BC92-87BFF972406D}" presName="Name0" presStyleCnt="0">
        <dgm:presLayoutVars>
          <dgm:dir/>
          <dgm:resizeHandles val="exact"/>
        </dgm:presLayoutVars>
      </dgm:prSet>
      <dgm:spPr/>
      <dgm:t>
        <a:bodyPr/>
        <a:lstStyle/>
        <a:p>
          <a:endParaRPr lang="tr-TR"/>
        </a:p>
      </dgm:t>
    </dgm:pt>
    <dgm:pt modelId="{A7556873-5D3D-41E0-9FC1-79EA5DD989C7}" type="pres">
      <dgm:prSet presAssocID="{5A0ADB8C-2EFF-45BF-B967-D90DA767FEEA}" presName="node" presStyleLbl="node1" presStyleIdx="0" presStyleCnt="7" custLinFactNeighborX="-5308" custLinFactNeighborY="-6126">
        <dgm:presLayoutVars>
          <dgm:bulletEnabled val="1"/>
        </dgm:presLayoutVars>
      </dgm:prSet>
      <dgm:spPr/>
      <dgm:t>
        <a:bodyPr/>
        <a:lstStyle/>
        <a:p>
          <a:endParaRPr lang="tr-TR"/>
        </a:p>
      </dgm:t>
    </dgm:pt>
    <dgm:pt modelId="{D92CEE0E-48F4-4DDA-8109-26858E35936D}" type="pres">
      <dgm:prSet presAssocID="{5E4C1C50-EBE1-45EF-985C-2A8C1A19BC17}" presName="sibTrans" presStyleLbl="sibTrans1D1" presStyleIdx="0" presStyleCnt="6"/>
      <dgm:spPr/>
      <dgm:t>
        <a:bodyPr/>
        <a:lstStyle/>
        <a:p>
          <a:endParaRPr lang="tr-TR"/>
        </a:p>
      </dgm:t>
    </dgm:pt>
    <dgm:pt modelId="{333C80B1-77DF-4224-B7CA-11F7B2DC3F2A}" type="pres">
      <dgm:prSet presAssocID="{5E4C1C50-EBE1-45EF-985C-2A8C1A19BC17}" presName="connectorText" presStyleLbl="sibTrans1D1" presStyleIdx="0" presStyleCnt="6"/>
      <dgm:spPr/>
      <dgm:t>
        <a:bodyPr/>
        <a:lstStyle/>
        <a:p>
          <a:endParaRPr lang="tr-TR"/>
        </a:p>
      </dgm:t>
    </dgm:pt>
    <dgm:pt modelId="{8E01D9C6-1CF5-4C71-BC41-45B910809391}" type="pres">
      <dgm:prSet presAssocID="{4AB3579F-27D1-4C37-97D9-7B801045187E}" presName="node" presStyleLbl="node1" presStyleIdx="1" presStyleCnt="7">
        <dgm:presLayoutVars>
          <dgm:bulletEnabled val="1"/>
        </dgm:presLayoutVars>
      </dgm:prSet>
      <dgm:spPr/>
      <dgm:t>
        <a:bodyPr/>
        <a:lstStyle/>
        <a:p>
          <a:endParaRPr lang="tr-TR"/>
        </a:p>
      </dgm:t>
    </dgm:pt>
    <dgm:pt modelId="{5A990228-9B1E-437B-B935-981B388DE0D2}" type="pres">
      <dgm:prSet presAssocID="{3A9DD17A-05D4-4964-BF7C-710232B402D6}" presName="sibTrans" presStyleLbl="sibTrans1D1" presStyleIdx="1" presStyleCnt="6"/>
      <dgm:spPr/>
      <dgm:t>
        <a:bodyPr/>
        <a:lstStyle/>
        <a:p>
          <a:endParaRPr lang="tr-TR"/>
        </a:p>
      </dgm:t>
    </dgm:pt>
    <dgm:pt modelId="{21812838-9E49-4CBA-8057-977C4F42B444}" type="pres">
      <dgm:prSet presAssocID="{3A9DD17A-05D4-4964-BF7C-710232B402D6}" presName="connectorText" presStyleLbl="sibTrans1D1" presStyleIdx="1" presStyleCnt="6"/>
      <dgm:spPr/>
      <dgm:t>
        <a:bodyPr/>
        <a:lstStyle/>
        <a:p>
          <a:endParaRPr lang="tr-TR"/>
        </a:p>
      </dgm:t>
    </dgm:pt>
    <dgm:pt modelId="{689230E9-BF9C-4DAB-8352-13D514838DAC}" type="pres">
      <dgm:prSet presAssocID="{D01DC8F9-9EDD-4064-B057-C49AD2F00775}" presName="node" presStyleLbl="node1" presStyleIdx="2" presStyleCnt="7" custLinFactNeighborX="845" custLinFactNeighborY="5881">
        <dgm:presLayoutVars>
          <dgm:bulletEnabled val="1"/>
        </dgm:presLayoutVars>
      </dgm:prSet>
      <dgm:spPr/>
      <dgm:t>
        <a:bodyPr/>
        <a:lstStyle/>
        <a:p>
          <a:endParaRPr lang="tr-TR"/>
        </a:p>
      </dgm:t>
    </dgm:pt>
    <dgm:pt modelId="{4AC90AD5-E73E-4711-A23A-3C6C3C704FDA}" type="pres">
      <dgm:prSet presAssocID="{0A669501-B8F5-439B-8A0E-7D0387C8C742}" presName="sibTrans" presStyleLbl="sibTrans1D1" presStyleIdx="2" presStyleCnt="6"/>
      <dgm:spPr/>
      <dgm:t>
        <a:bodyPr/>
        <a:lstStyle/>
        <a:p>
          <a:endParaRPr lang="tr-TR"/>
        </a:p>
      </dgm:t>
    </dgm:pt>
    <dgm:pt modelId="{A56B82AC-CA90-4D08-A554-26801C7464A5}" type="pres">
      <dgm:prSet presAssocID="{0A669501-B8F5-439B-8A0E-7D0387C8C742}" presName="connectorText" presStyleLbl="sibTrans1D1" presStyleIdx="2" presStyleCnt="6"/>
      <dgm:spPr/>
      <dgm:t>
        <a:bodyPr/>
        <a:lstStyle/>
        <a:p>
          <a:endParaRPr lang="tr-TR"/>
        </a:p>
      </dgm:t>
    </dgm:pt>
    <dgm:pt modelId="{E84C4E26-CAA0-4EF9-8E2A-2FF89B844536}" type="pres">
      <dgm:prSet presAssocID="{EF4AF7B9-43F6-44AC-BC19-112AB0081477}" presName="node" presStyleLbl="node1" presStyleIdx="3" presStyleCnt="7">
        <dgm:presLayoutVars>
          <dgm:bulletEnabled val="1"/>
        </dgm:presLayoutVars>
      </dgm:prSet>
      <dgm:spPr/>
      <dgm:t>
        <a:bodyPr/>
        <a:lstStyle/>
        <a:p>
          <a:endParaRPr lang="tr-TR"/>
        </a:p>
      </dgm:t>
    </dgm:pt>
    <dgm:pt modelId="{EC9230B0-F3FA-4AFD-985F-33D89F1DC4A1}" type="pres">
      <dgm:prSet presAssocID="{8D0CC6DA-E617-44B8-A848-BE235631DAFC}" presName="sibTrans" presStyleLbl="sibTrans1D1" presStyleIdx="3" presStyleCnt="6"/>
      <dgm:spPr/>
      <dgm:t>
        <a:bodyPr/>
        <a:lstStyle/>
        <a:p>
          <a:endParaRPr lang="tr-TR"/>
        </a:p>
      </dgm:t>
    </dgm:pt>
    <dgm:pt modelId="{72492474-E931-49E9-BC9E-456ACC6CD692}" type="pres">
      <dgm:prSet presAssocID="{8D0CC6DA-E617-44B8-A848-BE235631DAFC}" presName="connectorText" presStyleLbl="sibTrans1D1" presStyleIdx="3" presStyleCnt="6"/>
      <dgm:spPr/>
      <dgm:t>
        <a:bodyPr/>
        <a:lstStyle/>
        <a:p>
          <a:endParaRPr lang="tr-TR"/>
        </a:p>
      </dgm:t>
    </dgm:pt>
    <dgm:pt modelId="{0042D60B-70C6-4E76-90DE-9D1431D0CF59}" type="pres">
      <dgm:prSet presAssocID="{750793AC-A5C2-424B-98C2-7AC193236F1C}" presName="node" presStyleLbl="node1" presStyleIdx="4" presStyleCnt="7">
        <dgm:presLayoutVars>
          <dgm:bulletEnabled val="1"/>
        </dgm:presLayoutVars>
      </dgm:prSet>
      <dgm:spPr/>
      <dgm:t>
        <a:bodyPr/>
        <a:lstStyle/>
        <a:p>
          <a:endParaRPr lang="tr-TR"/>
        </a:p>
      </dgm:t>
    </dgm:pt>
    <dgm:pt modelId="{F67E2895-6B1C-40C1-B58F-8891F91C15C7}" type="pres">
      <dgm:prSet presAssocID="{05526470-006A-4F04-BEF0-AC67F0B82AA7}" presName="sibTrans" presStyleLbl="sibTrans1D1" presStyleIdx="4" presStyleCnt="6"/>
      <dgm:spPr/>
      <dgm:t>
        <a:bodyPr/>
        <a:lstStyle/>
        <a:p>
          <a:endParaRPr lang="tr-TR"/>
        </a:p>
      </dgm:t>
    </dgm:pt>
    <dgm:pt modelId="{B98C5ADC-6161-4AF4-BB43-FA8796D8A8CB}" type="pres">
      <dgm:prSet presAssocID="{05526470-006A-4F04-BEF0-AC67F0B82AA7}" presName="connectorText" presStyleLbl="sibTrans1D1" presStyleIdx="4" presStyleCnt="6"/>
      <dgm:spPr/>
      <dgm:t>
        <a:bodyPr/>
        <a:lstStyle/>
        <a:p>
          <a:endParaRPr lang="tr-TR"/>
        </a:p>
      </dgm:t>
    </dgm:pt>
    <dgm:pt modelId="{5D2BBDE4-76BC-4E0B-9C7E-5F7FE2E3B836}" type="pres">
      <dgm:prSet presAssocID="{68CDC08B-649A-49C2-92D5-A8C59CD25346}" presName="node" presStyleLbl="node1" presStyleIdx="5" presStyleCnt="7">
        <dgm:presLayoutVars>
          <dgm:bulletEnabled val="1"/>
        </dgm:presLayoutVars>
      </dgm:prSet>
      <dgm:spPr/>
      <dgm:t>
        <a:bodyPr/>
        <a:lstStyle/>
        <a:p>
          <a:endParaRPr lang="tr-TR"/>
        </a:p>
      </dgm:t>
    </dgm:pt>
    <dgm:pt modelId="{1922B9D0-0212-48E7-9381-7E832A4BF209}" type="pres">
      <dgm:prSet presAssocID="{F3E9CFE5-B944-4C9D-B88F-84329220C9E2}" presName="sibTrans" presStyleLbl="sibTrans1D1" presStyleIdx="5" presStyleCnt="6"/>
      <dgm:spPr/>
      <dgm:t>
        <a:bodyPr/>
        <a:lstStyle/>
        <a:p>
          <a:endParaRPr lang="tr-TR"/>
        </a:p>
      </dgm:t>
    </dgm:pt>
    <dgm:pt modelId="{969EF107-39E4-4585-A4B9-08C03C21B21E}" type="pres">
      <dgm:prSet presAssocID="{F3E9CFE5-B944-4C9D-B88F-84329220C9E2}" presName="connectorText" presStyleLbl="sibTrans1D1" presStyleIdx="5" presStyleCnt="6"/>
      <dgm:spPr/>
      <dgm:t>
        <a:bodyPr/>
        <a:lstStyle/>
        <a:p>
          <a:endParaRPr lang="tr-TR"/>
        </a:p>
      </dgm:t>
    </dgm:pt>
    <dgm:pt modelId="{8100273B-8B43-4FB2-9A06-E3750E84B755}" type="pres">
      <dgm:prSet presAssocID="{A3C98F74-3598-416F-8424-BC67D04FD4FD}" presName="node" presStyleLbl="node1" presStyleIdx="6" presStyleCnt="7">
        <dgm:presLayoutVars>
          <dgm:bulletEnabled val="1"/>
        </dgm:presLayoutVars>
      </dgm:prSet>
      <dgm:spPr/>
      <dgm:t>
        <a:bodyPr/>
        <a:lstStyle/>
        <a:p>
          <a:endParaRPr lang="tr-TR"/>
        </a:p>
      </dgm:t>
    </dgm:pt>
  </dgm:ptLst>
  <dgm:cxnLst>
    <dgm:cxn modelId="{DF836CB0-6616-4E81-A268-F7FB52FF1538}" type="presOf" srcId="{9B4DDFD6-8795-4D42-BC92-87BFF972406D}" destId="{BFB99759-3402-4258-A462-93EA69B27FFB}" srcOrd="0" destOrd="0" presId="urn:microsoft.com/office/officeart/2005/8/layout/bProcess3"/>
    <dgm:cxn modelId="{53575F2C-DBFA-4969-84E0-8B1F5D38A6FD}" type="presOf" srcId="{EF4AF7B9-43F6-44AC-BC19-112AB0081477}" destId="{E84C4E26-CAA0-4EF9-8E2A-2FF89B844536}" srcOrd="0" destOrd="0" presId="urn:microsoft.com/office/officeart/2005/8/layout/bProcess3"/>
    <dgm:cxn modelId="{4EEAF124-975F-4BE9-8EA1-FF2C1D448B32}" srcId="{9B4DDFD6-8795-4D42-BC92-87BFF972406D}" destId="{68CDC08B-649A-49C2-92D5-A8C59CD25346}" srcOrd="5" destOrd="0" parTransId="{95157861-7276-451A-869C-6363F88C9473}" sibTransId="{F3E9CFE5-B944-4C9D-B88F-84329220C9E2}"/>
    <dgm:cxn modelId="{A873894A-73D5-40DC-984C-09AD3C07859A}" type="presOf" srcId="{3A9DD17A-05D4-4964-BF7C-710232B402D6}" destId="{5A990228-9B1E-437B-B935-981B388DE0D2}" srcOrd="0" destOrd="0" presId="urn:microsoft.com/office/officeart/2005/8/layout/bProcess3"/>
    <dgm:cxn modelId="{222A7130-D3DB-4ED7-B0B8-D65B6F7458EB}" srcId="{9B4DDFD6-8795-4D42-BC92-87BFF972406D}" destId="{5A0ADB8C-2EFF-45BF-B967-D90DA767FEEA}" srcOrd="0" destOrd="0" parTransId="{9E852DF4-7D4F-4F2F-9403-B726CED8BA14}" sibTransId="{5E4C1C50-EBE1-45EF-985C-2A8C1A19BC17}"/>
    <dgm:cxn modelId="{E21B2FEC-0237-4CFE-8027-CF049FB5F3BC}" type="presOf" srcId="{8D0CC6DA-E617-44B8-A848-BE235631DAFC}" destId="{EC9230B0-F3FA-4AFD-985F-33D89F1DC4A1}" srcOrd="0" destOrd="0" presId="urn:microsoft.com/office/officeart/2005/8/layout/bProcess3"/>
    <dgm:cxn modelId="{22CFC8E0-7279-46C4-B359-2F4ABA535D38}" type="presOf" srcId="{8D0CC6DA-E617-44B8-A848-BE235631DAFC}" destId="{72492474-E931-49E9-BC9E-456ACC6CD692}" srcOrd="1" destOrd="0" presId="urn:microsoft.com/office/officeart/2005/8/layout/bProcess3"/>
    <dgm:cxn modelId="{6578BE12-525A-4050-B2B3-495BD8B12584}" type="presOf" srcId="{5E4C1C50-EBE1-45EF-985C-2A8C1A19BC17}" destId="{D92CEE0E-48F4-4DDA-8109-26858E35936D}" srcOrd="0" destOrd="0" presId="urn:microsoft.com/office/officeart/2005/8/layout/bProcess3"/>
    <dgm:cxn modelId="{CAD075D0-5218-4FE4-93C6-4C97439E187A}" type="presOf" srcId="{D01DC8F9-9EDD-4064-B057-C49AD2F00775}" destId="{689230E9-BF9C-4DAB-8352-13D514838DAC}" srcOrd="0" destOrd="0" presId="urn:microsoft.com/office/officeart/2005/8/layout/bProcess3"/>
    <dgm:cxn modelId="{415E9F1B-5B63-4213-A579-A416FAE3F53A}" type="presOf" srcId="{4AB3579F-27D1-4C37-97D9-7B801045187E}" destId="{8E01D9C6-1CF5-4C71-BC41-45B910809391}" srcOrd="0" destOrd="0" presId="urn:microsoft.com/office/officeart/2005/8/layout/bProcess3"/>
    <dgm:cxn modelId="{C7DC73D7-F37A-4C13-888F-2C83385F8947}" srcId="{9B4DDFD6-8795-4D42-BC92-87BFF972406D}" destId="{A3C98F74-3598-416F-8424-BC67D04FD4FD}" srcOrd="6" destOrd="0" parTransId="{BC514641-FF43-41DD-A8FC-3FD3DD7C9321}" sibTransId="{A75E9376-C8EC-466F-ADF9-3F9583D7A647}"/>
    <dgm:cxn modelId="{19BCEDCD-FDEE-4D0D-B624-8A9689435E75}" type="presOf" srcId="{3A9DD17A-05D4-4964-BF7C-710232B402D6}" destId="{21812838-9E49-4CBA-8057-977C4F42B444}" srcOrd="1" destOrd="0" presId="urn:microsoft.com/office/officeart/2005/8/layout/bProcess3"/>
    <dgm:cxn modelId="{70E79CA9-FB72-41D6-89D1-CC4C9756979C}" srcId="{9B4DDFD6-8795-4D42-BC92-87BFF972406D}" destId="{D01DC8F9-9EDD-4064-B057-C49AD2F00775}" srcOrd="2" destOrd="0" parTransId="{AAF04D57-9BD8-4BB3-8302-2DFB8F7ACB11}" sibTransId="{0A669501-B8F5-439B-8A0E-7D0387C8C742}"/>
    <dgm:cxn modelId="{4893CBBC-2ED9-4BEA-8480-DE79CD992110}" type="presOf" srcId="{750793AC-A5C2-424B-98C2-7AC193236F1C}" destId="{0042D60B-70C6-4E76-90DE-9D1431D0CF59}" srcOrd="0" destOrd="0" presId="urn:microsoft.com/office/officeart/2005/8/layout/bProcess3"/>
    <dgm:cxn modelId="{B154BBCC-593E-4DAD-87AC-6359FDDEF398}" type="presOf" srcId="{F3E9CFE5-B944-4C9D-B88F-84329220C9E2}" destId="{1922B9D0-0212-48E7-9381-7E832A4BF209}" srcOrd="0" destOrd="0" presId="urn:microsoft.com/office/officeart/2005/8/layout/bProcess3"/>
    <dgm:cxn modelId="{F44A3060-8793-4832-A82A-8718A0425E8A}" type="presOf" srcId="{05526470-006A-4F04-BEF0-AC67F0B82AA7}" destId="{B98C5ADC-6161-4AF4-BB43-FA8796D8A8CB}" srcOrd="1" destOrd="0" presId="urn:microsoft.com/office/officeart/2005/8/layout/bProcess3"/>
    <dgm:cxn modelId="{3D0A45B1-7538-4E05-B07E-ACCE4A31C13A}" srcId="{9B4DDFD6-8795-4D42-BC92-87BFF972406D}" destId="{EF4AF7B9-43F6-44AC-BC19-112AB0081477}" srcOrd="3" destOrd="0" parTransId="{3BFB7D9B-7917-47B4-94F0-91F0F55CE1EF}" sibTransId="{8D0CC6DA-E617-44B8-A848-BE235631DAFC}"/>
    <dgm:cxn modelId="{953B9E1C-A733-453B-A54B-54B3FBBDDFD0}" type="presOf" srcId="{F3E9CFE5-B944-4C9D-B88F-84329220C9E2}" destId="{969EF107-39E4-4585-A4B9-08C03C21B21E}" srcOrd="1" destOrd="0" presId="urn:microsoft.com/office/officeart/2005/8/layout/bProcess3"/>
    <dgm:cxn modelId="{42A98255-FF52-41B6-AABD-A705EBAD621C}" type="presOf" srcId="{0A669501-B8F5-439B-8A0E-7D0387C8C742}" destId="{A56B82AC-CA90-4D08-A554-26801C7464A5}" srcOrd="1" destOrd="0" presId="urn:microsoft.com/office/officeart/2005/8/layout/bProcess3"/>
    <dgm:cxn modelId="{1889EFC6-3D2A-4C62-AB02-2F95A209BE7A}" type="presOf" srcId="{A3C98F74-3598-416F-8424-BC67D04FD4FD}" destId="{8100273B-8B43-4FB2-9A06-E3750E84B755}" srcOrd="0" destOrd="0" presId="urn:microsoft.com/office/officeart/2005/8/layout/bProcess3"/>
    <dgm:cxn modelId="{A3FC3003-549D-46F4-962C-02532025A7BB}" type="presOf" srcId="{5A0ADB8C-2EFF-45BF-B967-D90DA767FEEA}" destId="{A7556873-5D3D-41E0-9FC1-79EA5DD989C7}" srcOrd="0" destOrd="0" presId="urn:microsoft.com/office/officeart/2005/8/layout/bProcess3"/>
    <dgm:cxn modelId="{7FEC33E8-5406-46D9-9F12-3BA9B6A76CF8}" type="presOf" srcId="{0A669501-B8F5-439B-8A0E-7D0387C8C742}" destId="{4AC90AD5-E73E-4711-A23A-3C6C3C704FDA}" srcOrd="0" destOrd="0" presId="urn:microsoft.com/office/officeart/2005/8/layout/bProcess3"/>
    <dgm:cxn modelId="{57027DB4-0563-4739-B46E-DB6A3D26CC3D}" type="presOf" srcId="{05526470-006A-4F04-BEF0-AC67F0B82AA7}" destId="{F67E2895-6B1C-40C1-B58F-8891F91C15C7}" srcOrd="0" destOrd="0" presId="urn:microsoft.com/office/officeart/2005/8/layout/bProcess3"/>
    <dgm:cxn modelId="{E8250FB6-A9A6-4116-B2DA-09C47669F4D4}" srcId="{9B4DDFD6-8795-4D42-BC92-87BFF972406D}" destId="{4AB3579F-27D1-4C37-97D9-7B801045187E}" srcOrd="1" destOrd="0" parTransId="{A87238D4-3AF0-4655-95D7-96DA9239051C}" sibTransId="{3A9DD17A-05D4-4964-BF7C-710232B402D6}"/>
    <dgm:cxn modelId="{19F5A449-4A66-4007-A6F6-A921E59F6406}" type="presOf" srcId="{5E4C1C50-EBE1-45EF-985C-2A8C1A19BC17}" destId="{333C80B1-77DF-4224-B7CA-11F7B2DC3F2A}" srcOrd="1" destOrd="0" presId="urn:microsoft.com/office/officeart/2005/8/layout/bProcess3"/>
    <dgm:cxn modelId="{FDFD3382-239F-4BA2-BB67-9DCFC5BA4CAA}" srcId="{9B4DDFD6-8795-4D42-BC92-87BFF972406D}" destId="{750793AC-A5C2-424B-98C2-7AC193236F1C}" srcOrd="4" destOrd="0" parTransId="{40948B10-4F6E-463F-98A5-658D3B964607}" sibTransId="{05526470-006A-4F04-BEF0-AC67F0B82AA7}"/>
    <dgm:cxn modelId="{1372F4F0-72E4-4833-BFE2-2ECE06CEA19D}" type="presOf" srcId="{68CDC08B-649A-49C2-92D5-A8C59CD25346}" destId="{5D2BBDE4-76BC-4E0B-9C7E-5F7FE2E3B836}" srcOrd="0" destOrd="0" presId="urn:microsoft.com/office/officeart/2005/8/layout/bProcess3"/>
    <dgm:cxn modelId="{E674B538-8C88-4F5A-9355-AA9E97D21FCA}" type="presParOf" srcId="{BFB99759-3402-4258-A462-93EA69B27FFB}" destId="{A7556873-5D3D-41E0-9FC1-79EA5DD989C7}" srcOrd="0" destOrd="0" presId="urn:microsoft.com/office/officeart/2005/8/layout/bProcess3"/>
    <dgm:cxn modelId="{A2055743-77D5-439B-BD89-DD1B5C3A97B2}" type="presParOf" srcId="{BFB99759-3402-4258-A462-93EA69B27FFB}" destId="{D92CEE0E-48F4-4DDA-8109-26858E35936D}" srcOrd="1" destOrd="0" presId="urn:microsoft.com/office/officeart/2005/8/layout/bProcess3"/>
    <dgm:cxn modelId="{1F33119F-E3A8-4109-B245-2039894CBC20}" type="presParOf" srcId="{D92CEE0E-48F4-4DDA-8109-26858E35936D}" destId="{333C80B1-77DF-4224-B7CA-11F7B2DC3F2A}" srcOrd="0" destOrd="0" presId="urn:microsoft.com/office/officeart/2005/8/layout/bProcess3"/>
    <dgm:cxn modelId="{F51F77D2-F26F-4243-BC55-CB4A05EF8052}" type="presParOf" srcId="{BFB99759-3402-4258-A462-93EA69B27FFB}" destId="{8E01D9C6-1CF5-4C71-BC41-45B910809391}" srcOrd="2" destOrd="0" presId="urn:microsoft.com/office/officeart/2005/8/layout/bProcess3"/>
    <dgm:cxn modelId="{7E1DDFFC-3E4C-4AF7-BB4A-2F0613CF9564}" type="presParOf" srcId="{BFB99759-3402-4258-A462-93EA69B27FFB}" destId="{5A990228-9B1E-437B-B935-981B388DE0D2}" srcOrd="3" destOrd="0" presId="urn:microsoft.com/office/officeart/2005/8/layout/bProcess3"/>
    <dgm:cxn modelId="{FD46B2E1-5857-451B-8B2B-74580DDB8119}" type="presParOf" srcId="{5A990228-9B1E-437B-B935-981B388DE0D2}" destId="{21812838-9E49-4CBA-8057-977C4F42B444}" srcOrd="0" destOrd="0" presId="urn:microsoft.com/office/officeart/2005/8/layout/bProcess3"/>
    <dgm:cxn modelId="{E1B80897-BFD6-48A6-B63B-D72D9ED04E7A}" type="presParOf" srcId="{BFB99759-3402-4258-A462-93EA69B27FFB}" destId="{689230E9-BF9C-4DAB-8352-13D514838DAC}" srcOrd="4" destOrd="0" presId="urn:microsoft.com/office/officeart/2005/8/layout/bProcess3"/>
    <dgm:cxn modelId="{4C0DA8C2-8DD0-4B95-9192-3C14F949652A}" type="presParOf" srcId="{BFB99759-3402-4258-A462-93EA69B27FFB}" destId="{4AC90AD5-E73E-4711-A23A-3C6C3C704FDA}" srcOrd="5" destOrd="0" presId="urn:microsoft.com/office/officeart/2005/8/layout/bProcess3"/>
    <dgm:cxn modelId="{87C64CCB-5026-429E-8B5C-7C4ED6D95CEB}" type="presParOf" srcId="{4AC90AD5-E73E-4711-A23A-3C6C3C704FDA}" destId="{A56B82AC-CA90-4D08-A554-26801C7464A5}" srcOrd="0" destOrd="0" presId="urn:microsoft.com/office/officeart/2005/8/layout/bProcess3"/>
    <dgm:cxn modelId="{E9A633B8-8B17-47DC-B0B5-42D020D62FEF}" type="presParOf" srcId="{BFB99759-3402-4258-A462-93EA69B27FFB}" destId="{E84C4E26-CAA0-4EF9-8E2A-2FF89B844536}" srcOrd="6" destOrd="0" presId="urn:microsoft.com/office/officeart/2005/8/layout/bProcess3"/>
    <dgm:cxn modelId="{675ADFEA-87A7-4277-AFA7-241A744775FA}" type="presParOf" srcId="{BFB99759-3402-4258-A462-93EA69B27FFB}" destId="{EC9230B0-F3FA-4AFD-985F-33D89F1DC4A1}" srcOrd="7" destOrd="0" presId="urn:microsoft.com/office/officeart/2005/8/layout/bProcess3"/>
    <dgm:cxn modelId="{E3B1F893-2F96-4870-BAE2-2EC2DA04DDE8}" type="presParOf" srcId="{EC9230B0-F3FA-4AFD-985F-33D89F1DC4A1}" destId="{72492474-E931-49E9-BC9E-456ACC6CD692}" srcOrd="0" destOrd="0" presId="urn:microsoft.com/office/officeart/2005/8/layout/bProcess3"/>
    <dgm:cxn modelId="{0AFF7601-5E42-4517-8B96-3FB915EE5E28}" type="presParOf" srcId="{BFB99759-3402-4258-A462-93EA69B27FFB}" destId="{0042D60B-70C6-4E76-90DE-9D1431D0CF59}" srcOrd="8" destOrd="0" presId="urn:microsoft.com/office/officeart/2005/8/layout/bProcess3"/>
    <dgm:cxn modelId="{B730F7ED-B4E2-4AE7-A749-0E834F71FC9D}" type="presParOf" srcId="{BFB99759-3402-4258-A462-93EA69B27FFB}" destId="{F67E2895-6B1C-40C1-B58F-8891F91C15C7}" srcOrd="9" destOrd="0" presId="urn:microsoft.com/office/officeart/2005/8/layout/bProcess3"/>
    <dgm:cxn modelId="{F029F744-668C-4DEB-B389-EDFFB19F119C}" type="presParOf" srcId="{F67E2895-6B1C-40C1-B58F-8891F91C15C7}" destId="{B98C5ADC-6161-4AF4-BB43-FA8796D8A8CB}" srcOrd="0" destOrd="0" presId="urn:microsoft.com/office/officeart/2005/8/layout/bProcess3"/>
    <dgm:cxn modelId="{BD533FA8-5B39-4DBF-9135-0943D8B63DBA}" type="presParOf" srcId="{BFB99759-3402-4258-A462-93EA69B27FFB}" destId="{5D2BBDE4-76BC-4E0B-9C7E-5F7FE2E3B836}" srcOrd="10" destOrd="0" presId="urn:microsoft.com/office/officeart/2005/8/layout/bProcess3"/>
    <dgm:cxn modelId="{D84A9F81-4A0E-4D03-8515-ECE8CD7D40DB}" type="presParOf" srcId="{BFB99759-3402-4258-A462-93EA69B27FFB}" destId="{1922B9D0-0212-48E7-9381-7E832A4BF209}" srcOrd="11" destOrd="0" presId="urn:microsoft.com/office/officeart/2005/8/layout/bProcess3"/>
    <dgm:cxn modelId="{97AAFFAE-B17A-4F6B-80BD-388D4976EA8B}" type="presParOf" srcId="{1922B9D0-0212-48E7-9381-7E832A4BF209}" destId="{969EF107-39E4-4585-A4B9-08C03C21B21E}" srcOrd="0" destOrd="0" presId="urn:microsoft.com/office/officeart/2005/8/layout/bProcess3"/>
    <dgm:cxn modelId="{8856F3B3-BC12-4740-950A-6AB7A7518035}" type="presParOf" srcId="{BFB99759-3402-4258-A462-93EA69B27FFB}" destId="{8100273B-8B43-4FB2-9A06-E3750E84B755}" srcOrd="12" destOrd="0" presId="urn:microsoft.com/office/officeart/2005/8/layout/b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04283A3-AEAC-4B98-933A-618881C43B3F}" type="datetimeFigureOut">
              <a:rPr lang="tr-TR"/>
              <a:pPr>
                <a:defRPr/>
              </a:pPr>
              <a:t>27.04.2015</a:t>
            </a:fld>
            <a:endParaRPr lang="tr-TR"/>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BA84C9D-9F3F-4795-ABAB-A31D5E9BA2B7}"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DDC46FC-0F47-48F3-A67E-514C734627B8}" type="datetimeFigureOut">
              <a:rPr lang="en-US"/>
              <a:pPr>
                <a:defRPr/>
              </a:pPr>
              <a:t>4/27/2015</a:t>
            </a:fld>
            <a:endParaRPr lang="en-US"/>
          </a:p>
        </p:txBody>
      </p:sp>
      <p:sp>
        <p:nvSpPr>
          <p:cNvPr id="4" name="3 Slayt Görüntüsü Yer Tutucusu"/>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43F648C-DADB-427A-9378-D0D79778A8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7CA8DB-4186-4A79-8726-683DD7C76AA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DC3232-396C-4348-91C2-61A0896AF274}"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Bazen Kurum adlarının de</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666A4B-F880-44EE-BB98-30994EE460F6}"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EFE79B-AC38-4F13-8690-8AB4D0F7E593}" type="slidenum">
              <a:rPr lang="en-US"/>
              <a:pPr fontAlgn="base">
                <a:spcBef>
                  <a:spcPct val="0"/>
                </a:spcBef>
                <a:spcAft>
                  <a:spcPct val="0"/>
                </a:spcAft>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9B5662-FB13-4E36-8378-702924576A12}"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D7910-D40B-4B29-8863-B365878642D0}" type="slidenum">
              <a:rPr lang="en-US"/>
              <a:pPr fontAlgn="base">
                <a:spcBef>
                  <a:spcPct val="0"/>
                </a:spcBef>
                <a:spcAft>
                  <a:spcPct val="0"/>
                </a:spcAft>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B0C8DE-8825-46AA-A974-BACF205F28DE}"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E28E6-DBA2-4BE0-86FB-AC9F344BEEEB}"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752639-7BE0-419C-80D6-A65C07D5B0E2}"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8949DC-E31E-4F6F-BD14-A31778C13EAB}"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E36CE6-E400-463D-9E76-DEF840595664}"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1D55C-BCC6-484A-BCEB-DEC8E2D9C3F4}" type="slidenum">
              <a:rPr lang="en-US">
                <a:solidFill>
                  <a:srgbClr val="000000"/>
                </a:solidFill>
              </a:rPr>
              <a:pPr fontAlgn="base">
                <a:spcBef>
                  <a:spcPct val="0"/>
                </a:spcBef>
                <a:spcAft>
                  <a:spcPct val="0"/>
                </a:spcAft>
              </a:pPr>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BFA448-FD9A-40F4-97CE-6F26E70D3783}"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Bilim ahlakının gereğidir</a:t>
            </a:r>
          </a:p>
          <a:p>
            <a:pPr>
              <a:spcBef>
                <a:spcPct val="0"/>
              </a:spcBef>
            </a:pPr>
            <a:r>
              <a:rPr lang="tr-TR" smtClean="0"/>
              <a:t>– Bilginin asıl sahibini belirtir</a:t>
            </a:r>
          </a:p>
          <a:p>
            <a:pPr>
              <a:spcBef>
                <a:spcPct val="0"/>
              </a:spcBef>
            </a:pPr>
            <a:r>
              <a:rPr lang="tr-TR" smtClean="0"/>
              <a:t>– Araştırmacının katkısını açıkça ortaya koyar</a:t>
            </a:r>
          </a:p>
          <a:p>
            <a:pPr>
              <a:spcBef>
                <a:spcPct val="0"/>
              </a:spcBef>
            </a:pPr>
            <a:r>
              <a:rPr lang="tr-TR" smtClean="0"/>
              <a:t>• Çalışmanın güvenirliğini artırır</a:t>
            </a:r>
          </a:p>
          <a:p>
            <a:pPr>
              <a:spcBef>
                <a:spcPct val="0"/>
              </a:spcBef>
            </a:pPr>
            <a:r>
              <a:rPr lang="tr-TR" smtClean="0"/>
              <a:t>– Çalışmanın derinliği konusunda fikir verir</a:t>
            </a:r>
          </a:p>
          <a:p>
            <a:pPr>
              <a:spcBef>
                <a:spcPct val="0"/>
              </a:spcBef>
            </a:pPr>
            <a:r>
              <a:rPr lang="tr-TR" smtClean="0"/>
              <a:t>– Sunulan bilgiyi veya görüşü belgeler</a:t>
            </a:r>
          </a:p>
          <a:p>
            <a:pPr>
              <a:spcBef>
                <a:spcPct val="0"/>
              </a:spcBef>
            </a:pPr>
            <a:r>
              <a:rPr lang="tr-TR" smtClean="0"/>
              <a:t>– Denetim olanağı sağlar</a:t>
            </a:r>
          </a:p>
          <a:p>
            <a:pPr>
              <a:spcBef>
                <a:spcPct val="0"/>
              </a:spcBef>
            </a:pPr>
            <a:r>
              <a:rPr lang="tr-TR" smtClean="0"/>
              <a:t>• Kullanılan kaynaklara erişim olanağı sağlar</a:t>
            </a:r>
          </a:p>
          <a:p>
            <a:pPr>
              <a:spcBef>
                <a:spcPct val="0"/>
              </a:spcBef>
            </a:pPr>
            <a:r>
              <a:rPr lang="tr-TR" smtClean="0"/>
              <a:t>– Doğruluk</a:t>
            </a:r>
          </a:p>
          <a:p>
            <a:pPr>
              <a:spcBef>
                <a:spcPct val="0"/>
              </a:spcBef>
            </a:pPr>
            <a:r>
              <a:rPr lang="tr-TR" smtClean="0"/>
              <a:t>– Yeterlilik</a:t>
            </a:r>
          </a:p>
          <a:p>
            <a:pPr>
              <a:spcBef>
                <a:spcPct val="0"/>
              </a:spcBef>
            </a:pPr>
            <a:r>
              <a:rPr lang="tr-TR" smtClean="0"/>
              <a:t>– (Tutarlılık)(Kurbanoğlu serap)</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07160D-8921-4847-8FFC-80CC2619D649}" type="slidenum">
              <a:rPr lang="en-US"/>
              <a:pPr fontAlgn="base">
                <a:spcBef>
                  <a:spcPct val="0"/>
                </a:spcBef>
                <a:spcAft>
                  <a:spcPct val="0"/>
                </a:spcAft>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252B40-5575-4F10-9B3C-9D010D04746E}" type="slidenum">
              <a:rPr lang="en-US"/>
              <a:pPr fontAlgn="base">
                <a:spcBef>
                  <a:spcPct val="0"/>
                </a:spcBef>
                <a:spcAft>
                  <a:spcPct val="0"/>
                </a:spcAft>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3FDB89-322D-4C01-A771-732D21F28786}" type="slidenum">
              <a:rPr lang="en-US"/>
              <a:pPr fontAlgn="base">
                <a:spcBef>
                  <a:spcPct val="0"/>
                </a:spcBef>
                <a:spcAft>
                  <a:spcPct val="0"/>
                </a:spcAft>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01430A-8767-498F-983F-E77F55D19F90}" type="slidenum">
              <a:rPr lang="en-US"/>
              <a:pPr fontAlgn="base">
                <a:spcBef>
                  <a:spcPct val="0"/>
                </a:spcBef>
                <a:spcAft>
                  <a:spcPct val="0"/>
                </a:spcAft>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Slayt Görüntüsü Yer Tutucusu"/>
          <p:cNvSpPr>
            <a:spLocks noGrp="1" noRot="1" noChangeAspect="1"/>
          </p:cNvSpPr>
          <p:nvPr>
            <p:ph type="sldImg"/>
          </p:nvPr>
        </p:nvSpPr>
        <p:spPr bwMode="auto">
          <a:noFill/>
          <a:ln>
            <a:solidFill>
              <a:srgbClr val="000000"/>
            </a:solidFill>
            <a:miter lim="800000"/>
            <a:headEnd/>
            <a:tailEnd/>
          </a:ln>
        </p:spPr>
      </p:sp>
      <p:sp>
        <p:nvSpPr>
          <p:cNvPr id="68610"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68611"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AFD887-F61C-4283-AAF6-D60D950C1133}" type="slidenum">
              <a:rPr lang="en-US"/>
              <a:pPr fontAlgn="base">
                <a:spcBef>
                  <a:spcPct val="0"/>
                </a:spcBef>
                <a:spcAft>
                  <a:spcPct val="0"/>
                </a:spcAft>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C41F81-2CBD-4219-8500-A644B70AE78B}" type="slidenum">
              <a:rPr lang="en-US"/>
              <a:pPr fontAlgn="base">
                <a:spcBef>
                  <a:spcPct val="0"/>
                </a:spcBef>
                <a:spcAft>
                  <a:spcPct val="0"/>
                </a:spcAft>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ED2B6E-CA4F-4566-8D57-7DCB1394C386}" type="slidenum">
              <a:rPr lang="en-US"/>
              <a:pPr fontAlgn="base">
                <a:spcBef>
                  <a:spcPct val="0"/>
                </a:spcBef>
                <a:spcAft>
                  <a:spcPct val="0"/>
                </a:spcAft>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29C04-A041-45CC-BE53-D7DDF298F3BD}" type="slidenum">
              <a:rPr lang="en-US"/>
              <a:pPr fontAlgn="base">
                <a:spcBef>
                  <a:spcPct val="0"/>
                </a:spcBef>
                <a:spcAft>
                  <a:spcPct val="0"/>
                </a:spcAft>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7E76FE-B7B0-4931-B02E-55E816B6FA5D}" type="slidenum">
              <a:rPr lang="en-US"/>
              <a:pPr fontAlgn="base">
                <a:spcBef>
                  <a:spcPct val="0"/>
                </a:spcBef>
                <a:spcAft>
                  <a:spcPct val="0"/>
                </a:spcAft>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z="80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2D0EFD-436C-46EC-8BA7-889BE62E64CC}" type="slidenum">
              <a:rPr lang="en-US"/>
              <a:pPr fontAlgn="base">
                <a:spcBef>
                  <a:spcPct val="0"/>
                </a:spcBef>
                <a:spcAft>
                  <a:spcPct val="0"/>
                </a:spcAft>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48016-7A7A-4841-AB65-5C41F12792F9}" type="slidenum">
              <a:rPr lang="en-US"/>
              <a:pPr fontAlgn="base">
                <a:spcBef>
                  <a:spcPct val="0"/>
                </a:spcBef>
                <a:spcAft>
                  <a:spcPct val="0"/>
                </a:spcAft>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45D07-95E8-4D71-9F2C-B13B34BF5FCD}" type="slidenum">
              <a:rPr lang="en-US"/>
              <a:pPr fontAlgn="base">
                <a:spcBef>
                  <a:spcPct val="0"/>
                </a:spcBef>
                <a:spcAft>
                  <a:spcPct val="0"/>
                </a:spcAft>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98FB52-A069-4D59-AC76-B03271E18228}" type="slidenum">
              <a:rPr lang="en-US"/>
              <a:pPr fontAlgn="base">
                <a:spcBef>
                  <a:spcPct val="0"/>
                </a:spcBef>
                <a:spcAft>
                  <a:spcPct val="0"/>
                </a:spcAft>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DB58CE-E3E7-42E2-9801-9BB945FE9C85}" type="slidenum">
              <a:rPr lang="en-US"/>
              <a:pPr fontAlgn="base">
                <a:spcBef>
                  <a:spcPct val="0"/>
                </a:spcBef>
                <a:spcAft>
                  <a:spcPct val="0"/>
                </a:spcAft>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08548"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5142CFBC-39C6-48A8-B436-FDE3277D97B6}"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10596"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60B3AE9A-6E19-4A9F-B7B1-82B5A3EB8257}"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12644"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B082EC2F-25D5-4B97-8411-0D54FFAC6470}"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377363-284C-46B3-AE3C-DA6310C999EB}" type="slidenum">
              <a:rPr lang="en-US"/>
              <a:pPr fontAlgn="base">
                <a:spcBef>
                  <a:spcPct val="0"/>
                </a:spcBef>
                <a:spcAft>
                  <a:spcPct val="0"/>
                </a:spcAft>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Yukarıda verilen özellikler çerçevesinde bilimsel nitelikli dergi şu şekilde tanımlanabilir. Uluslararası editöryel kurallara bağlı ve uluslararası standartlara uygun yayınlanan, editör, hakem ve yazar bakımından çeşitlilik gösteren, etik kurallarına dikkat eden, konu bakımında özgün ve alanında otoriter olan, saygın veritabanlarında dizinlenen, zamanında yayınlanan ve okunabilirliği yüksek olan hakemli dergilerdir. </a:t>
            </a:r>
          </a:p>
        </p:txBody>
      </p:sp>
      <p:sp>
        <p:nvSpPr>
          <p:cNvPr id="114692"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3ED638FB-A86B-4DC4-8BC5-021094FF2F9D}" type="slidenum">
              <a:rPr lang="en-US" sz="1200">
                <a:latin typeface="Calibri" pitchFamily="34" charset="0"/>
              </a:rPr>
              <a:pPr algn="r"/>
              <a:t>40</a:t>
            </a:fld>
            <a:endParaRPr 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AEFA4D-52D6-4504-93EE-35D1E9864ED6}" type="slidenum">
              <a:rPr lang="en-US"/>
              <a:pPr fontAlgn="base">
                <a:spcBef>
                  <a:spcPct val="0"/>
                </a:spcBef>
                <a:spcAft>
                  <a:spcPct val="0"/>
                </a:spcAft>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B953EB-76F8-4DB2-9F88-20C2699D4425}"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Öncelikle dergi fikrini, sonra da bizzat dergiyi sahiplenecek bir kadronun bulunması zaruridir. Zira bir derginin ömrü, o dergiye gönül veren insanların sayısı ile doğru orantılı olmuştur hep. Büyük bir heyecan ve coşkuyla çıkan nice dergi, kısa bir süre sonra hazin bir şekilde kapanmak zorunda kalmıştır. Bunun en önemli sebebi ise heyecanın kaybolması ve kadronun dağılmasıdır. İşte bu sebeple zora, en zora talip olmaktır dergi çıkarmak.</a:t>
            </a:r>
          </a:p>
          <a:p>
            <a:pPr>
              <a:spcBef>
                <a:spcPct val="0"/>
              </a:spcBef>
            </a:pPr>
            <a:endParaRPr lang="tr-TR"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4DD19C-545F-4D99-AE75-84E4739FD45F}"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7711C-232F-495A-9CEC-9E091C73AC46}"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“Bizler hiç kimsenin hiçbir zaman üstat olamayacağı bir zanaatin çıraklarıyız”. Ernest Hemingway </a:t>
            </a:r>
          </a:p>
          <a:p>
            <a:pPr>
              <a:spcBef>
                <a:spcPct val="0"/>
              </a:spcBef>
            </a:pPr>
            <a:endParaRPr lang="tr-TR" smtClean="0"/>
          </a:p>
          <a:p>
            <a:pPr>
              <a:spcBef>
                <a:spcPct val="0"/>
              </a:spcBef>
            </a:pPr>
            <a:r>
              <a:rPr lang="tr-TR" smtClean="0"/>
              <a:t>Bildirgeler, yayınlar, sunumlar ........ “Editörler derginin bilimsel standardından sorumludur ve derginin kalitesini belirleyen en önemli kişilerdir. “ Hedefleri:  Derginin standardının ve kalitesinin yükselmesini sağlamak,  Daha fazla okuyucuya hitap etmek, okur kitlesini artırmak, </a:t>
            </a:r>
          </a:p>
          <a:p>
            <a:pPr>
              <a:spcBef>
                <a:spcPct val="0"/>
              </a:spcBef>
            </a:pPr>
            <a:endParaRPr lang="tr-TR"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486CDF-F7EA-4F77-8098-DBD6676AB4D2}"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Ulusal Dergilerde Dergi Adı Kısaltmaları Sorunu </a:t>
            </a:r>
          </a:p>
          <a:p>
            <a:pPr>
              <a:spcBef>
                <a:spcPct val="0"/>
              </a:spcBef>
            </a:pPr>
            <a:r>
              <a:rPr lang="tr-TR" smtClean="0"/>
              <a:t>Türkiye’de süreli yayın kısa adı ile ilgili olarak yapılan standart çalışması TS 191 </a:t>
            </a:r>
          </a:p>
          <a:p>
            <a:pPr>
              <a:spcBef>
                <a:spcPct val="0"/>
              </a:spcBef>
            </a:pPr>
            <a:r>
              <a:rPr lang="tr-TR" smtClean="0"/>
              <a:t>“Süreli Yayın Adlarının Kısaltılması için Milletlerarası Kurallar” isimli standarttır </a:t>
            </a:r>
          </a:p>
          <a:p>
            <a:pPr>
              <a:spcBef>
                <a:spcPct val="0"/>
              </a:spcBef>
            </a:pPr>
            <a:r>
              <a:rPr lang="tr-TR" smtClean="0"/>
              <a:t>(Türk Standartlar Enstitüsü, 1965). Nisan 1999 tarihinde TS 191 ISO 4 standart </a:t>
            </a:r>
          </a:p>
          <a:p>
            <a:pPr>
              <a:spcBef>
                <a:spcPct val="0"/>
              </a:spcBef>
            </a:pPr>
            <a:r>
              <a:rPr lang="tr-TR" smtClean="0"/>
              <a:t>numarasıyla “Bilgi ve Dokümantasyon - Başlık Kelimeleri ve Yayın Başlıkları için </a:t>
            </a:r>
          </a:p>
          <a:p>
            <a:pPr>
              <a:spcBef>
                <a:spcPct val="0"/>
              </a:spcBef>
            </a:pPr>
            <a:r>
              <a:rPr lang="tr-TR" smtClean="0"/>
              <a:t>Kısaltma Kuralları” adında yeni baskısı yapılmıştır(Türk Standartlar Enstitüsü, </a:t>
            </a:r>
          </a:p>
          <a:p>
            <a:pPr>
              <a:spcBef>
                <a:spcPct val="0"/>
              </a:spcBef>
            </a:pPr>
            <a:r>
              <a:rPr lang="tr-TR" smtClean="0"/>
              <a:t>1999). Standartta “kısa ad” bazı harflerinin atılması ile meydana gelen kısaltılmış</a:t>
            </a:r>
          </a:p>
          <a:p>
            <a:pPr>
              <a:spcBef>
                <a:spcPct val="0"/>
              </a:spcBef>
            </a:pPr>
            <a:r>
              <a:rPr lang="tr-TR" smtClean="0"/>
              <a:t>terim olarak tanımlanmıştır. </a:t>
            </a:r>
          </a:p>
          <a:p>
            <a:pPr>
              <a:spcBef>
                <a:spcPct val="0"/>
              </a:spcBef>
            </a:pPr>
            <a:r>
              <a:rPr lang="tr-TR" smtClean="0"/>
              <a:t>Türkiye’de dergi adı kısaltmaları standardı yayınlanmasına rağmen, basılı ve </a:t>
            </a:r>
          </a:p>
          <a:p>
            <a:pPr>
              <a:spcBef>
                <a:spcPct val="0"/>
              </a:spcBef>
            </a:pPr>
            <a:r>
              <a:rPr lang="tr-TR" smtClean="0"/>
              <a:t>elektronik yayınlanan dergiler için kullanılan dergi adı kısaltmalarında standart bir </a:t>
            </a:r>
          </a:p>
          <a:p>
            <a:pPr>
              <a:spcBef>
                <a:spcPct val="0"/>
              </a:spcBef>
            </a:pPr>
            <a:r>
              <a:rPr lang="tr-TR" smtClean="0"/>
              <a:t>uygulama yoktur. Bu açığı kapatmak amacıyla Çolaklar ve arkadaşları (2007, s.148-</a:t>
            </a:r>
          </a:p>
          <a:p>
            <a:pPr>
              <a:spcBef>
                <a:spcPct val="0"/>
              </a:spcBef>
            </a:pPr>
            <a:r>
              <a:rPr lang="tr-TR" smtClean="0"/>
              <a:t>170) tarafından “Ulusal Tıp ve Sağlık Bilimlerinde Dergi Adı Kısaltmaları: Bir Pilot </a:t>
            </a:r>
          </a:p>
          <a:p>
            <a:pPr>
              <a:spcBef>
                <a:spcPct val="0"/>
              </a:spcBef>
            </a:pPr>
            <a:r>
              <a:rPr lang="tr-TR" smtClean="0"/>
              <a:t>Çalışma” adıyla bir araştırma yapılmıştır . Çolaklar ve arkadaşları dergilerin kısa </a:t>
            </a:r>
          </a:p>
          <a:p>
            <a:pPr>
              <a:spcBef>
                <a:spcPct val="0"/>
              </a:spcBef>
            </a:pPr>
            <a:r>
              <a:rPr lang="tr-TR" smtClean="0"/>
              <a:t>adları üzerinde yaptıkları çalışmada, editörlerin dergilerinin adlarının kısaltmasını ya </a:t>
            </a:r>
          </a:p>
          <a:p>
            <a:pPr>
              <a:spcBef>
                <a:spcPct val="0"/>
              </a:spcBef>
            </a:pPr>
            <a:r>
              <a:rPr lang="tr-TR" smtClean="0"/>
              <a:t>hiç belirtmediklerini veya bir kaynağa dayandırmadan kendileri belirlediklerini </a:t>
            </a:r>
          </a:p>
          <a:p>
            <a:pPr>
              <a:spcBef>
                <a:spcPct val="0"/>
              </a:spcBef>
            </a:pPr>
            <a:r>
              <a:rPr lang="tr-TR" smtClean="0"/>
              <a:t>saptamışlardır. Ayrıca bu durum pek çok açıdan karmaşaya neden olmaktadır. Söz </a:t>
            </a:r>
          </a:p>
          <a:p>
            <a:pPr>
              <a:spcBef>
                <a:spcPct val="0"/>
              </a:spcBef>
            </a:pPr>
            <a:r>
              <a:rPr lang="tr-TR" smtClean="0"/>
              <a:t>konusu karmaşa derginin erişimini olumsuz etkilemektedir. Bu durum derginin </a:t>
            </a:r>
          </a:p>
          <a:p>
            <a:pPr>
              <a:spcBef>
                <a:spcPct val="0"/>
              </a:spcBef>
            </a:pPr>
            <a:r>
              <a:rPr lang="tr-TR" smtClean="0"/>
              <a:t>takibini zorlaştırmakta ve derginin yanlış dizinlenmesine, kaynakçalarda yanlış</a:t>
            </a:r>
          </a:p>
          <a:p>
            <a:pPr>
              <a:spcBef>
                <a:spcPct val="0"/>
              </a:spcBef>
            </a:pPr>
            <a:r>
              <a:rPr lang="tr-TR" smtClean="0"/>
              <a:t>kimlik gösterilmesine sebep olmakta, böylelikle derginin etki faktörünün sağlıklı </a:t>
            </a:r>
          </a:p>
          <a:p>
            <a:pPr>
              <a:spcBef>
                <a:spcPct val="0"/>
              </a:spcBef>
            </a:pPr>
            <a:r>
              <a:rPr lang="tr-TR" smtClean="0"/>
              <a:t>ölçülmesini engellemektedir. Örneğin “Turkish Journal of Medical Sciences” </a:t>
            </a:r>
          </a:p>
          <a:p>
            <a:pPr>
              <a:spcBef>
                <a:spcPct val="0"/>
              </a:spcBef>
            </a:pPr>
            <a:r>
              <a:rPr lang="tr-TR" smtClean="0"/>
              <a:t>dergisinin ISI kapsamındaki dergilerde kaynak olarak gösterilirken, 28 farklı şekilde </a:t>
            </a:r>
          </a:p>
          <a:p>
            <a:pPr>
              <a:spcBef>
                <a:spcPct val="0"/>
              </a:spcBef>
            </a:pPr>
            <a:r>
              <a:rPr lang="tr-TR" smtClean="0"/>
              <a:t>yazıldığı görülmüştür (Asan,2005,s.246).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B00D65-B6E1-4497-9BF4-24BB16843979}"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B45917-877D-40BF-BF26-BA2A70C9E7BA}"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li İçerik">
    <p:spTree>
      <p:nvGrpSpPr>
        <p:cNvPr id="1" name=""/>
        <p:cNvGrpSpPr/>
        <p:nvPr/>
      </p:nvGrpSpPr>
      <p:grpSpPr>
        <a:xfrm>
          <a:off x="0" y="0"/>
          <a:ext cx="0" cy="0"/>
          <a:chOff x="0" y="0"/>
          <a:chExt cx="0" cy="0"/>
        </a:xfrm>
      </p:grpSpPr>
      <p:sp>
        <p:nvSpPr>
          <p:cNvPr id="5" name="Rectangle 9"/>
          <p:cNvSpPr/>
          <p:nvPr userDrawn="1"/>
        </p:nvSpPr>
        <p:spPr>
          <a:xfrm>
            <a:off x="0" y="6634163"/>
            <a:ext cx="9144000" cy="215900"/>
          </a:xfrm>
          <a:prstGeom prst="rect">
            <a:avLst/>
          </a:prstGeom>
        </p:spPr>
        <p:txBody>
          <a:bodyPr anchor="ctr">
            <a:spAutoFit/>
          </a:bodyPr>
          <a:lstStyle/>
          <a:p>
            <a:pPr algn="ctr" fontAlgn="auto">
              <a:spcBef>
                <a:spcPts val="0"/>
              </a:spcBef>
              <a:spcAft>
                <a:spcPts val="0"/>
              </a:spcAft>
              <a:defRPr/>
            </a:pPr>
            <a:r>
              <a:rPr lang="tr-TR" sz="800" dirty="0">
                <a:solidFill>
                  <a:schemeClr val="bg1">
                    <a:lumMod val="50000"/>
                  </a:schemeClr>
                </a:solidFill>
                <a:latin typeface="Futura Bk BT Book"/>
              </a:rPr>
              <a:t>TÜBİTAK-ULAKBİM</a:t>
            </a:r>
            <a:endParaRPr lang="en-US" sz="800" b="1" dirty="0">
              <a:solidFill>
                <a:prstClr val="black">
                  <a:tint val="75000"/>
                </a:prstClr>
              </a:solidFill>
              <a:latin typeface="+mn-lt"/>
            </a:endParaRPr>
          </a:p>
        </p:txBody>
      </p:sp>
      <p:sp>
        <p:nvSpPr>
          <p:cNvPr id="6" name="Rectangle 10"/>
          <p:cNvSpPr/>
          <p:nvPr userDrawn="1"/>
        </p:nvSpPr>
        <p:spPr>
          <a:xfrm>
            <a:off x="7019925" y="6627813"/>
            <a:ext cx="2124075" cy="230187"/>
          </a:xfrm>
          <a:prstGeom prst="rect">
            <a:avLst/>
          </a:prstGeom>
        </p:spPr>
        <p:txBody>
          <a:bodyPr anchor="ctr">
            <a:spAutoFit/>
          </a:bodyPr>
          <a:lstStyle/>
          <a:p>
            <a:pPr algn="r" fontAlgn="auto">
              <a:spcBef>
                <a:spcPts val="0"/>
              </a:spcBef>
              <a:spcAft>
                <a:spcPts val="0"/>
              </a:spcAft>
              <a:defRPr/>
            </a:pPr>
            <a:fld id="{B1365645-25DF-41B9-866F-2FE6C852E8E6}" type="slidenum">
              <a:rPr lang="en-US" sz="900" b="1">
                <a:solidFill>
                  <a:prstClr val="black">
                    <a:tint val="75000"/>
                  </a:prstClr>
                </a:solidFill>
                <a:latin typeface="+mn-lt"/>
              </a:rPr>
              <a:pPr algn="r" fontAlgn="auto">
                <a:spcBef>
                  <a:spcPts val="0"/>
                </a:spcBef>
                <a:spcAft>
                  <a:spcPts val="0"/>
                </a:spcAft>
                <a:defRPr/>
              </a:pPr>
              <a:t>‹#›</a:t>
            </a:fld>
            <a:endParaRPr lang="en-US" sz="800" b="1" dirty="0">
              <a:solidFill>
                <a:prstClr val="black">
                  <a:tint val="75000"/>
                </a:prstClr>
              </a:solidFill>
              <a:latin typeface="+mn-lt"/>
            </a:endParaRPr>
          </a:p>
        </p:txBody>
      </p:sp>
      <p:sp>
        <p:nvSpPr>
          <p:cNvPr id="8" name="Content Placeholder 7"/>
          <p:cNvSpPr>
            <a:spLocks noGrp="1"/>
          </p:cNvSpPr>
          <p:nvPr>
            <p:ph sz="quarter" idx="13"/>
          </p:nvPr>
        </p:nvSpPr>
        <p:spPr>
          <a:xfrm>
            <a:off x="179512" y="908720"/>
            <a:ext cx="8784000" cy="5688000"/>
          </a:xfrm>
          <a:prstGeom prst="rect">
            <a:avLst/>
          </a:prstGeom>
        </p:spPr>
        <p:txBody>
          <a:bodyPr anchor="t">
            <a:normAutofit/>
          </a:bodyPr>
          <a:lstStyle>
            <a:lvl1pPr marL="360000" indent="-360000">
              <a:buClr>
                <a:srgbClr val="C00000"/>
              </a:buClr>
              <a:buFont typeface="Wingdings" pitchFamily="2" charset="2"/>
              <a:buChar char="q"/>
              <a:defRPr sz="2000" baseline="0">
                <a:latin typeface="+mn-lt"/>
              </a:defRPr>
            </a:lvl1pPr>
            <a:lvl2pPr marL="648000" indent="-252000">
              <a:buClr>
                <a:srgbClr val="C00000"/>
              </a:buClr>
              <a:buFont typeface="Wingdings" pitchFamily="2" charset="2"/>
              <a:buChar char="§"/>
              <a:defRPr sz="2000" baseline="0">
                <a:latin typeface="+mn-lt"/>
              </a:defRPr>
            </a:lvl2pPr>
            <a:lvl3pPr marL="1044000" indent="-252000">
              <a:buClr>
                <a:srgbClr val="C00000"/>
              </a:buClr>
              <a:buFont typeface="Arial" pitchFamily="34" charset="0"/>
              <a:buChar char="•"/>
              <a:defRPr sz="2000">
                <a:latin typeface="+mn-lt"/>
              </a:defRPr>
            </a:lvl3pPr>
            <a:lvl4pPr marL="1512000" indent="-252000">
              <a:buClr>
                <a:srgbClr val="C00000"/>
              </a:buClr>
              <a:buFont typeface="Courier New" pitchFamily="49" charset="0"/>
              <a:buChar char="o"/>
              <a:defRPr sz="2000">
                <a:latin typeface="+mn-lt"/>
              </a:defRPr>
            </a:lvl4pPr>
            <a:lvl5pPr marL="2088000" indent="-252000">
              <a:buClr>
                <a:srgbClr val="C00000"/>
              </a:buClr>
              <a:buFont typeface="Wingdings" pitchFamily="2" charset="2"/>
              <a:buChar char="Ø"/>
              <a:defRPr sz="2000">
                <a:latin typeface="+mn-lt"/>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p:txBody>
      </p:sp>
      <p:sp>
        <p:nvSpPr>
          <p:cNvPr id="7" name="1 Başlık"/>
          <p:cNvSpPr>
            <a:spLocks noGrp="1"/>
          </p:cNvSpPr>
          <p:nvPr>
            <p:ph type="title"/>
          </p:nvPr>
        </p:nvSpPr>
        <p:spPr>
          <a:xfrm>
            <a:off x="0" y="8389"/>
            <a:ext cx="5472000" cy="706090"/>
          </a:xfrm>
          <a:prstGeom prst="rect">
            <a:avLst/>
          </a:prstGeom>
        </p:spPr>
        <p:txBody>
          <a:bodyPr anchor="ctr">
            <a:normAutofit/>
          </a:bodyPr>
          <a:lstStyle>
            <a:lvl1pPr>
              <a:defRPr sz="2400" b="1" baseline="0">
                <a:latin typeface="+mj-lt"/>
              </a:defRPr>
            </a:lvl1pPr>
          </a:lstStyle>
          <a:p>
            <a:pPr lvl="0"/>
            <a:r>
              <a:rPr lang="tr-TR" dirty="0" smtClean="0"/>
              <a:t>Asıl başlık stili için tıklatın</a:t>
            </a:r>
            <a:endParaRPr lang="tr-TR" dirty="0"/>
          </a:p>
        </p:txBody>
      </p:sp>
      <p:sp>
        <p:nvSpPr>
          <p:cNvPr id="9" name="Text Placeholder 13"/>
          <p:cNvSpPr>
            <a:spLocks noGrp="1"/>
          </p:cNvSpPr>
          <p:nvPr>
            <p:ph type="body" sz="quarter" idx="14"/>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Asıl metin stillerini düzenlemek için tıklatın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kili İçerik">
    <p:spTree>
      <p:nvGrpSpPr>
        <p:cNvPr id="1" name=""/>
        <p:cNvGrpSpPr/>
        <p:nvPr/>
      </p:nvGrpSpPr>
      <p:grpSpPr>
        <a:xfrm>
          <a:off x="0" y="0"/>
          <a:ext cx="0" cy="0"/>
          <a:chOff x="0" y="0"/>
          <a:chExt cx="0" cy="0"/>
        </a:xfrm>
      </p:grpSpPr>
      <p:sp>
        <p:nvSpPr>
          <p:cNvPr id="6" name="Rectangle 8"/>
          <p:cNvSpPr/>
          <p:nvPr userDrawn="1"/>
        </p:nvSpPr>
        <p:spPr>
          <a:xfrm>
            <a:off x="0" y="6634163"/>
            <a:ext cx="9144000" cy="215900"/>
          </a:xfrm>
          <a:prstGeom prst="rect">
            <a:avLst/>
          </a:prstGeom>
        </p:spPr>
        <p:txBody>
          <a:bodyPr anchor="ctr">
            <a:spAutoFit/>
          </a:bodyPr>
          <a:lstStyle/>
          <a:p>
            <a:pPr algn="ctr" fontAlgn="auto">
              <a:spcBef>
                <a:spcPts val="0"/>
              </a:spcBef>
              <a:spcAft>
                <a:spcPts val="0"/>
              </a:spcAft>
              <a:defRPr/>
            </a:pPr>
            <a:r>
              <a:rPr lang="tr-TR" sz="800" dirty="0">
                <a:solidFill>
                  <a:schemeClr val="bg1">
                    <a:lumMod val="50000"/>
                  </a:schemeClr>
                </a:solidFill>
                <a:latin typeface="Futura Bk BT Book"/>
              </a:rPr>
              <a:t>TÜBİTAK-ULAKBİM</a:t>
            </a:r>
            <a:endParaRPr lang="en-US" sz="800" b="1" dirty="0">
              <a:solidFill>
                <a:prstClr val="black">
                  <a:tint val="75000"/>
                </a:prstClr>
              </a:solidFill>
              <a:latin typeface="+mn-lt"/>
            </a:endParaRPr>
          </a:p>
        </p:txBody>
      </p:sp>
      <p:sp>
        <p:nvSpPr>
          <p:cNvPr id="7" name="Rectangle 9"/>
          <p:cNvSpPr/>
          <p:nvPr userDrawn="1"/>
        </p:nvSpPr>
        <p:spPr>
          <a:xfrm>
            <a:off x="7019925" y="6627813"/>
            <a:ext cx="2124075" cy="230187"/>
          </a:xfrm>
          <a:prstGeom prst="rect">
            <a:avLst/>
          </a:prstGeom>
        </p:spPr>
        <p:txBody>
          <a:bodyPr anchor="ctr">
            <a:spAutoFit/>
          </a:bodyPr>
          <a:lstStyle/>
          <a:p>
            <a:pPr algn="r" fontAlgn="auto">
              <a:spcBef>
                <a:spcPts val="0"/>
              </a:spcBef>
              <a:spcAft>
                <a:spcPts val="0"/>
              </a:spcAft>
              <a:defRPr/>
            </a:pPr>
            <a:fld id="{21B90F97-A4D3-41DA-A650-22E4F55724A2}" type="slidenum">
              <a:rPr lang="en-US" sz="900" b="1">
                <a:solidFill>
                  <a:prstClr val="black">
                    <a:tint val="75000"/>
                  </a:prstClr>
                </a:solidFill>
                <a:latin typeface="+mn-lt"/>
              </a:rPr>
              <a:pPr algn="r" fontAlgn="auto">
                <a:spcBef>
                  <a:spcPts val="0"/>
                </a:spcBef>
                <a:spcAft>
                  <a:spcPts val="0"/>
                </a:spcAft>
                <a:defRPr/>
              </a:pPr>
              <a:t>‹#›</a:t>
            </a:fld>
            <a:endParaRPr lang="en-US" sz="800" b="1" dirty="0">
              <a:solidFill>
                <a:prstClr val="black">
                  <a:tint val="75000"/>
                </a:prstClr>
              </a:solidFill>
              <a:latin typeface="+mn-lt"/>
            </a:endParaRPr>
          </a:p>
        </p:txBody>
      </p:sp>
      <p:sp>
        <p:nvSpPr>
          <p:cNvPr id="3" name="2 İçerik Yer Tutucusu"/>
          <p:cNvSpPr>
            <a:spLocks noGrp="1"/>
          </p:cNvSpPr>
          <p:nvPr>
            <p:ph idx="1"/>
          </p:nvPr>
        </p:nvSpPr>
        <p:spPr>
          <a:xfrm>
            <a:off x="180488" y="908720"/>
            <a:ext cx="4319504" cy="5688000"/>
          </a:xfrm>
          <a:prstGeom prst="rect">
            <a:avLst/>
          </a:prstGeom>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8" name="2 İçerik Yer Tutucusu"/>
          <p:cNvSpPr>
            <a:spLocks noGrp="1"/>
          </p:cNvSpPr>
          <p:nvPr>
            <p:ph idx="13"/>
          </p:nvPr>
        </p:nvSpPr>
        <p:spPr>
          <a:xfrm>
            <a:off x="4572976" y="908720"/>
            <a:ext cx="4319504" cy="5688000"/>
          </a:xfrm>
          <a:prstGeom prst="rect">
            <a:avLst/>
          </a:prstGeom>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20" name="1 Başlık"/>
          <p:cNvSpPr>
            <a:spLocks noGrp="1"/>
          </p:cNvSpPr>
          <p:nvPr>
            <p:ph type="title"/>
          </p:nvPr>
        </p:nvSpPr>
        <p:spPr>
          <a:xfrm>
            <a:off x="0" y="8389"/>
            <a:ext cx="5472000" cy="706090"/>
          </a:xfrm>
          <a:prstGeom prst="rect">
            <a:avLst/>
          </a:prstGeom>
        </p:spPr>
        <p:txBody>
          <a:bodyPr anchor="ctr">
            <a:normAutofit/>
          </a:bodyPr>
          <a:lstStyle>
            <a:lvl1pPr>
              <a:defRPr sz="2400" b="1" baseline="0"/>
            </a:lvl1pPr>
          </a:lstStyle>
          <a:p>
            <a:pPr lvl="0"/>
            <a:r>
              <a:rPr lang="tr-TR" dirty="0" smtClean="0"/>
              <a:t>Asıl başlık stili için tıklatın</a:t>
            </a:r>
            <a:endParaRPr lang="tr-TR" dirty="0"/>
          </a:p>
        </p:txBody>
      </p:sp>
      <p:sp>
        <p:nvSpPr>
          <p:cNvPr id="21" name="Text Placeholder 13"/>
          <p:cNvSpPr>
            <a:spLocks noGrp="1"/>
          </p:cNvSpPr>
          <p:nvPr>
            <p:ph type="body" sz="quarter" idx="14"/>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Asıl metin stillerini düzenlemek için tıklatın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ş Saydam">
    <p:spTree>
      <p:nvGrpSpPr>
        <p:cNvPr id="1" name=""/>
        <p:cNvGrpSpPr/>
        <p:nvPr/>
      </p:nvGrpSpPr>
      <p:grpSpPr>
        <a:xfrm>
          <a:off x="0" y="0"/>
          <a:ext cx="0" cy="0"/>
          <a:chOff x="0" y="0"/>
          <a:chExt cx="0" cy="0"/>
        </a:xfrm>
      </p:grpSpPr>
      <p:sp>
        <p:nvSpPr>
          <p:cNvPr id="4" name="Rectangle 10"/>
          <p:cNvSpPr/>
          <p:nvPr userDrawn="1"/>
        </p:nvSpPr>
        <p:spPr>
          <a:xfrm>
            <a:off x="7019925" y="6627813"/>
            <a:ext cx="2124075" cy="230187"/>
          </a:xfrm>
          <a:prstGeom prst="rect">
            <a:avLst/>
          </a:prstGeom>
        </p:spPr>
        <p:txBody>
          <a:bodyPr anchor="ctr">
            <a:spAutoFit/>
          </a:bodyPr>
          <a:lstStyle/>
          <a:p>
            <a:pPr algn="r" fontAlgn="auto">
              <a:spcBef>
                <a:spcPts val="0"/>
              </a:spcBef>
              <a:spcAft>
                <a:spcPts val="0"/>
              </a:spcAft>
              <a:defRPr/>
            </a:pPr>
            <a:fld id="{2C4CD4FA-F5A2-409C-A8EC-26C1274F4D7E}" type="slidenum">
              <a:rPr lang="en-US" sz="900" b="1">
                <a:solidFill>
                  <a:prstClr val="black">
                    <a:tint val="75000"/>
                  </a:prstClr>
                </a:solidFill>
                <a:latin typeface="+mn-lt"/>
              </a:rPr>
              <a:pPr algn="r" fontAlgn="auto">
                <a:spcBef>
                  <a:spcPts val="0"/>
                </a:spcBef>
                <a:spcAft>
                  <a:spcPts val="0"/>
                </a:spcAft>
                <a:defRPr/>
              </a:pPr>
              <a:t>‹#›</a:t>
            </a:fld>
            <a:endParaRPr lang="en-US" sz="800" b="1" dirty="0">
              <a:solidFill>
                <a:prstClr val="black">
                  <a:tint val="75000"/>
                </a:prstClr>
              </a:solidFill>
              <a:latin typeface="+mn-lt"/>
            </a:endParaRPr>
          </a:p>
        </p:txBody>
      </p:sp>
      <p:sp>
        <p:nvSpPr>
          <p:cNvPr id="5" name="Rectangle 5"/>
          <p:cNvSpPr/>
          <p:nvPr userDrawn="1"/>
        </p:nvSpPr>
        <p:spPr>
          <a:xfrm>
            <a:off x="0" y="6634163"/>
            <a:ext cx="9144000" cy="215900"/>
          </a:xfrm>
          <a:prstGeom prst="rect">
            <a:avLst/>
          </a:prstGeom>
        </p:spPr>
        <p:txBody>
          <a:bodyPr anchor="ctr">
            <a:spAutoFit/>
          </a:bodyPr>
          <a:lstStyle/>
          <a:p>
            <a:pPr algn="ctr" fontAlgn="auto">
              <a:spcBef>
                <a:spcPts val="0"/>
              </a:spcBef>
              <a:spcAft>
                <a:spcPts val="0"/>
              </a:spcAft>
              <a:defRPr/>
            </a:pPr>
            <a:r>
              <a:rPr lang="tr-TR" sz="800" dirty="0">
                <a:solidFill>
                  <a:schemeClr val="bg1">
                    <a:lumMod val="50000"/>
                  </a:schemeClr>
                </a:solidFill>
                <a:latin typeface="Futura Bk BT Book"/>
              </a:rPr>
              <a:t>TÜBİTAK-ULAKBİM</a:t>
            </a:r>
            <a:endParaRPr lang="en-US" sz="800" b="1" dirty="0">
              <a:solidFill>
                <a:prstClr val="black">
                  <a:tint val="75000"/>
                </a:prstClr>
              </a:solidFill>
              <a:latin typeface="+mn-lt"/>
            </a:endParaRPr>
          </a:p>
        </p:txBody>
      </p:sp>
      <p:sp>
        <p:nvSpPr>
          <p:cNvPr id="13" name="1 Başlık"/>
          <p:cNvSpPr>
            <a:spLocks noGrp="1"/>
          </p:cNvSpPr>
          <p:nvPr>
            <p:ph type="title"/>
          </p:nvPr>
        </p:nvSpPr>
        <p:spPr>
          <a:xfrm>
            <a:off x="0" y="8389"/>
            <a:ext cx="5472000" cy="706090"/>
          </a:xfrm>
          <a:prstGeom prst="rect">
            <a:avLst/>
          </a:prstGeom>
        </p:spPr>
        <p:txBody>
          <a:bodyPr anchor="ctr">
            <a:normAutofit/>
          </a:bodyPr>
          <a:lstStyle>
            <a:lvl1pPr>
              <a:defRPr sz="2400" b="1" baseline="0"/>
            </a:lvl1pPr>
          </a:lstStyle>
          <a:p>
            <a:pPr lvl="0"/>
            <a:r>
              <a:rPr lang="tr-TR" dirty="0" smtClean="0"/>
              <a:t>Asıl başlık stili için tıklatın</a:t>
            </a:r>
            <a:endParaRPr lang="tr-TR" dirty="0"/>
          </a:p>
        </p:txBody>
      </p:sp>
      <p:sp>
        <p:nvSpPr>
          <p:cNvPr id="15" name="Text Placeholder 13"/>
          <p:cNvSpPr>
            <a:spLocks noGrp="1"/>
          </p:cNvSpPr>
          <p:nvPr>
            <p:ph type="body" sz="quarter" idx="14"/>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4" name="Slide Number Placeholder 3"/>
          <p:cNvSpPr txBox="1">
            <a:spLocks/>
          </p:cNvSpPr>
          <p:nvPr userDrawn="1"/>
        </p:nvSpPr>
        <p:spPr bwMode="auto">
          <a:xfrm>
            <a:off x="3132138" y="6165850"/>
            <a:ext cx="2592387" cy="692150"/>
          </a:xfrm>
          <a:prstGeom prst="rect">
            <a:avLst/>
          </a:prstGeom>
          <a:noFill/>
          <a:ln w="9525">
            <a:noFill/>
            <a:miter lim="800000"/>
            <a:headEnd/>
            <a:tailEnd/>
          </a:ln>
          <a:effectLst/>
        </p:spPr>
        <p:txBody>
          <a:bodyPr/>
          <a:lstStyle/>
          <a:p>
            <a:pPr algn="ctr" fontAlgn="auto">
              <a:spcBef>
                <a:spcPts val="0"/>
              </a:spcBef>
              <a:spcAft>
                <a:spcPts val="0"/>
              </a:spcAft>
              <a:defRPr/>
            </a:pPr>
            <a:r>
              <a:rPr lang="tr-TR" sz="900" dirty="0">
                <a:latin typeface="+mj-lt"/>
              </a:rPr>
              <a:t>    </a:t>
            </a:r>
          </a:p>
        </p:txBody>
      </p:sp>
      <p:sp>
        <p:nvSpPr>
          <p:cNvPr id="5" name="7 Dikdörtgen"/>
          <p:cNvSpPr/>
          <p:nvPr userDrawn="1"/>
        </p:nvSpPr>
        <p:spPr bwMode="auto">
          <a:xfrm>
            <a:off x="-17463" y="0"/>
            <a:ext cx="8147051"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2400">
              <a:solidFill>
                <a:prstClr val="black"/>
              </a:solidFill>
              <a:latin typeface="Times"/>
            </a:endParaRPr>
          </a:p>
        </p:txBody>
      </p:sp>
      <p:grpSp>
        <p:nvGrpSpPr>
          <p:cNvPr id="6" name="12 Grup"/>
          <p:cNvGrpSpPr>
            <a:grpSpLocks noChangeAspect="1"/>
          </p:cNvGrpSpPr>
          <p:nvPr userDrawn="1"/>
        </p:nvGrpSpPr>
        <p:grpSpPr bwMode="auto">
          <a:xfrm>
            <a:off x="8047038" y="0"/>
            <a:ext cx="1096962" cy="863600"/>
            <a:chOff x="-52904" y="96988"/>
            <a:chExt cx="971600" cy="765566"/>
          </a:xfrm>
        </p:grpSpPr>
        <p:pic>
          <p:nvPicPr>
            <p:cNvPr id="7" name="4 İçerik Yer Tutucusu" descr="TUBITAK%20LOGO[1].bmp"/>
            <p:cNvPicPr preferRelativeResize="0">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8" name="14 Metin kutusu"/>
            <p:cNvSpPr txBox="1"/>
            <p:nvPr userDrawn="1"/>
          </p:nvSpPr>
          <p:spPr>
            <a:xfrm>
              <a:off x="-52904" y="740120"/>
              <a:ext cx="971600" cy="122434"/>
            </a:xfrm>
            <a:prstGeom prst="rect">
              <a:avLst/>
            </a:prstGeom>
            <a:noFill/>
          </p:spPr>
          <p:txBody>
            <a:bodyPr lIns="0" tIns="0" rIns="0" bIns="0">
              <a:spAutoFit/>
            </a:bodyPr>
            <a:lstStyle/>
            <a:p>
              <a:pPr algn="ctr" fontAlgn="auto">
                <a:spcBef>
                  <a:spcPts val="0"/>
                </a:spcBef>
                <a:spcAft>
                  <a:spcPts val="0"/>
                </a:spcAft>
                <a:defRPr/>
              </a:pPr>
              <a:r>
                <a:rPr lang="tr-TR" sz="800" b="1" dirty="0">
                  <a:solidFill>
                    <a:prstClr val="black"/>
                  </a:solidFill>
                  <a:latin typeface="Arial" pitchFamily="34" charset="0"/>
                  <a:cs typeface="Arial" pitchFamily="34" charset="0"/>
                </a:rPr>
                <a:t>TÜBİTAK</a:t>
              </a:r>
              <a:endParaRPr lang="en-US" sz="800" b="1" dirty="0">
                <a:solidFill>
                  <a:prstClr val="black"/>
                </a:solidFill>
                <a:latin typeface="Arial" pitchFamily="34" charset="0"/>
                <a:cs typeface="Arial" pitchFamily="34" charset="0"/>
              </a:endParaRPr>
            </a:p>
          </p:txBody>
        </p:sp>
      </p:grpSp>
      <p:sp>
        <p:nvSpPr>
          <p:cNvPr id="3" name="Content Placeholder 2"/>
          <p:cNvSpPr>
            <a:spLocks noGrp="1"/>
          </p:cNvSpPr>
          <p:nvPr>
            <p:ph idx="1"/>
          </p:nvPr>
        </p:nvSpPr>
        <p:spPr>
          <a:xfrm>
            <a:off x="755650" y="906463"/>
            <a:ext cx="8229600" cy="5330825"/>
          </a:xfrm>
          <a:prstGeom prst="rect">
            <a:avLst/>
          </a:prstGeom>
        </p:spPr>
        <p:txBody>
          <a:bodyPr/>
          <a:lstStyle>
            <a:lvl1pPr>
              <a:buFontTx/>
              <a:buNone/>
              <a:defRPr sz="2400"/>
            </a:lvl1pPr>
          </a:lstStyle>
          <a:p>
            <a:pPr lvl="0"/>
            <a:endParaRPr lang="en-US" dirty="0"/>
          </a:p>
        </p:txBody>
      </p:sp>
      <p:sp>
        <p:nvSpPr>
          <p:cNvPr id="9" name="Slide Number Placeholder 3"/>
          <p:cNvSpPr>
            <a:spLocks noGrp="1"/>
          </p:cNvSpPr>
          <p:nvPr>
            <p:ph type="sldNum" sz="quarter" idx="10"/>
          </p:nvPr>
        </p:nvSpPr>
        <p:spPr>
          <a:xfrm>
            <a:off x="7010400" y="6381750"/>
            <a:ext cx="2133600" cy="476250"/>
          </a:xfrm>
          <a:prstGeom prst="rect">
            <a:avLst/>
          </a:prstGeom>
        </p:spPr>
        <p:txBody>
          <a:bodyPr/>
          <a:lstStyle>
            <a:lvl1pPr fontAlgn="auto">
              <a:spcBef>
                <a:spcPts val="0"/>
              </a:spcBef>
              <a:spcAft>
                <a:spcPts val="0"/>
              </a:spcAft>
              <a:defRPr>
                <a:latin typeface="+mn-lt"/>
              </a:defRPr>
            </a:lvl1pPr>
          </a:lstStyle>
          <a:p>
            <a:pPr>
              <a:defRPr/>
            </a:pPr>
            <a:fld id="{2F7BF668-25AA-4CF9-A9BA-62C32AA270D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li İçerik">
    <p:spTree>
      <p:nvGrpSpPr>
        <p:cNvPr id="1" name=""/>
        <p:cNvGrpSpPr/>
        <p:nvPr/>
      </p:nvGrpSpPr>
      <p:grpSpPr>
        <a:xfrm>
          <a:off x="0" y="0"/>
          <a:ext cx="0" cy="0"/>
          <a:chOff x="0" y="0"/>
          <a:chExt cx="0" cy="0"/>
        </a:xfrm>
      </p:grpSpPr>
      <p:sp>
        <p:nvSpPr>
          <p:cNvPr id="5" name="Rectangle 9"/>
          <p:cNvSpPr/>
          <p:nvPr userDrawn="1"/>
        </p:nvSpPr>
        <p:spPr>
          <a:xfrm>
            <a:off x="0" y="6634163"/>
            <a:ext cx="9144000" cy="215900"/>
          </a:xfrm>
          <a:prstGeom prst="rect">
            <a:avLst/>
          </a:prstGeom>
        </p:spPr>
        <p:txBody>
          <a:bodyPr anchor="ctr">
            <a:spAutoFit/>
          </a:bodyPr>
          <a:lstStyle/>
          <a:p>
            <a:pPr algn="ctr" fontAlgn="auto">
              <a:spcBef>
                <a:spcPts val="0"/>
              </a:spcBef>
              <a:spcAft>
                <a:spcPts val="0"/>
              </a:spcAft>
              <a:defRPr/>
            </a:pPr>
            <a:r>
              <a:rPr lang="tr-TR" sz="800" dirty="0">
                <a:solidFill>
                  <a:prstClr val="white">
                    <a:lumMod val="50000"/>
                  </a:prstClr>
                </a:solidFill>
                <a:latin typeface="Futura Bk BT Book"/>
              </a:rPr>
              <a:t>TÜBİTAK-ULAKBİM</a:t>
            </a:r>
            <a:endParaRPr lang="en-US" sz="800" b="1" dirty="0">
              <a:solidFill>
                <a:prstClr val="black">
                  <a:tint val="75000"/>
                </a:prstClr>
              </a:solidFill>
              <a:latin typeface="+mn-lt"/>
            </a:endParaRPr>
          </a:p>
        </p:txBody>
      </p:sp>
      <p:sp>
        <p:nvSpPr>
          <p:cNvPr id="6" name="Rectangle 10"/>
          <p:cNvSpPr/>
          <p:nvPr userDrawn="1"/>
        </p:nvSpPr>
        <p:spPr>
          <a:xfrm>
            <a:off x="7019925" y="6627813"/>
            <a:ext cx="2124075" cy="230187"/>
          </a:xfrm>
          <a:prstGeom prst="rect">
            <a:avLst/>
          </a:prstGeom>
        </p:spPr>
        <p:txBody>
          <a:bodyPr anchor="ctr">
            <a:spAutoFit/>
          </a:bodyPr>
          <a:lstStyle/>
          <a:p>
            <a:pPr algn="r" fontAlgn="auto">
              <a:spcBef>
                <a:spcPts val="0"/>
              </a:spcBef>
              <a:spcAft>
                <a:spcPts val="0"/>
              </a:spcAft>
              <a:defRPr/>
            </a:pPr>
            <a:fld id="{956605F2-D6F2-47FA-A599-67DFA82618F0}" type="slidenum">
              <a:rPr lang="en-US" sz="900" b="1">
                <a:solidFill>
                  <a:prstClr val="black">
                    <a:tint val="75000"/>
                  </a:prstClr>
                </a:solidFill>
                <a:latin typeface="+mn-lt"/>
              </a:rPr>
              <a:pPr algn="r" fontAlgn="auto">
                <a:spcBef>
                  <a:spcPts val="0"/>
                </a:spcBef>
                <a:spcAft>
                  <a:spcPts val="0"/>
                </a:spcAft>
                <a:defRPr/>
              </a:pPr>
              <a:t>‹#›</a:t>
            </a:fld>
            <a:endParaRPr lang="en-US" sz="800" b="1" dirty="0">
              <a:solidFill>
                <a:prstClr val="black">
                  <a:tint val="75000"/>
                </a:prstClr>
              </a:solidFill>
              <a:latin typeface="+mn-lt"/>
            </a:endParaRPr>
          </a:p>
        </p:txBody>
      </p:sp>
      <p:sp>
        <p:nvSpPr>
          <p:cNvPr id="8" name="Content Placeholder 7"/>
          <p:cNvSpPr>
            <a:spLocks noGrp="1"/>
          </p:cNvSpPr>
          <p:nvPr>
            <p:ph sz="quarter" idx="13"/>
          </p:nvPr>
        </p:nvSpPr>
        <p:spPr>
          <a:xfrm>
            <a:off x="179512" y="908720"/>
            <a:ext cx="8784000" cy="5688000"/>
          </a:xfrm>
          <a:prstGeom prst="rect">
            <a:avLst/>
          </a:prstGeom>
        </p:spPr>
        <p:txBody>
          <a:bodyPr anchor="t">
            <a:normAutofit/>
          </a:bodyPr>
          <a:lstStyle>
            <a:lvl1pPr marL="360000" indent="-360000">
              <a:buClr>
                <a:srgbClr val="C00000"/>
              </a:buClr>
              <a:buFont typeface="Wingdings" pitchFamily="2" charset="2"/>
              <a:buChar char="q"/>
              <a:defRPr sz="2400" baseline="0">
                <a:latin typeface="Futura Bk BT Book"/>
              </a:defRPr>
            </a:lvl1pPr>
            <a:lvl2pPr marL="648000" indent="-252000">
              <a:buClr>
                <a:srgbClr val="C00000"/>
              </a:buClr>
              <a:buFont typeface="Wingdings" pitchFamily="2" charset="2"/>
              <a:buChar char="§"/>
              <a:defRPr sz="2000" baseline="0"/>
            </a:lvl2pPr>
            <a:lvl3pPr marL="1044000" indent="-252000">
              <a:buClr>
                <a:srgbClr val="C00000"/>
              </a:buClr>
              <a:buFont typeface="Arial" pitchFamily="34" charset="0"/>
              <a:buChar char="•"/>
              <a:defRPr sz="1800"/>
            </a:lvl3pPr>
            <a:lvl4pPr marL="1512000" indent="-252000">
              <a:buClr>
                <a:srgbClr val="C00000"/>
              </a:buClr>
              <a:buFont typeface="Courier New" pitchFamily="49" charset="0"/>
              <a:buChar char="o"/>
              <a:defRPr sz="1600"/>
            </a:lvl4pPr>
            <a:lvl5pPr marL="2088000" indent="-252000">
              <a:buClr>
                <a:srgbClr val="C00000"/>
              </a:buClr>
              <a:buFont typeface="Wingdings" pitchFamily="2" charset="2"/>
              <a:buChar char="Ø"/>
              <a:defRPr sz="14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p>
        </p:txBody>
      </p:sp>
      <p:sp>
        <p:nvSpPr>
          <p:cNvPr id="7" name="1 Başlık"/>
          <p:cNvSpPr>
            <a:spLocks noGrp="1"/>
          </p:cNvSpPr>
          <p:nvPr>
            <p:ph type="title"/>
          </p:nvPr>
        </p:nvSpPr>
        <p:spPr>
          <a:xfrm>
            <a:off x="0" y="8389"/>
            <a:ext cx="5472000" cy="706090"/>
          </a:xfrm>
          <a:prstGeom prst="rect">
            <a:avLst/>
          </a:prstGeom>
        </p:spPr>
        <p:txBody>
          <a:bodyPr anchor="ctr">
            <a:normAutofit/>
          </a:bodyPr>
          <a:lstStyle>
            <a:lvl1pPr>
              <a:defRPr sz="2400" b="1" baseline="0"/>
            </a:lvl1pPr>
          </a:lstStyle>
          <a:p>
            <a:pPr lvl="0"/>
            <a:r>
              <a:rPr lang="tr-TR" dirty="0" smtClean="0"/>
              <a:t>Asıl başlık stili için tıklatın</a:t>
            </a:r>
            <a:endParaRPr lang="tr-TR" dirty="0"/>
          </a:p>
        </p:txBody>
      </p:sp>
      <p:sp>
        <p:nvSpPr>
          <p:cNvPr id="9" name="Text Placeholder 13"/>
          <p:cNvSpPr>
            <a:spLocks noGrp="1"/>
          </p:cNvSpPr>
          <p:nvPr>
            <p:ph type="body" sz="quarter" idx="14"/>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ili İçerik">
    <p:spTree>
      <p:nvGrpSpPr>
        <p:cNvPr id="1" name=""/>
        <p:cNvGrpSpPr/>
        <p:nvPr/>
      </p:nvGrpSpPr>
      <p:grpSpPr>
        <a:xfrm>
          <a:off x="0" y="0"/>
          <a:ext cx="0" cy="0"/>
          <a:chOff x="0" y="0"/>
          <a:chExt cx="0" cy="0"/>
        </a:xfrm>
      </p:grpSpPr>
      <p:sp>
        <p:nvSpPr>
          <p:cNvPr id="6" name="Rectangle 8"/>
          <p:cNvSpPr/>
          <p:nvPr userDrawn="1"/>
        </p:nvSpPr>
        <p:spPr>
          <a:xfrm>
            <a:off x="0" y="6634163"/>
            <a:ext cx="9144000" cy="215900"/>
          </a:xfrm>
          <a:prstGeom prst="rect">
            <a:avLst/>
          </a:prstGeom>
        </p:spPr>
        <p:txBody>
          <a:bodyPr anchor="ctr">
            <a:spAutoFit/>
          </a:bodyPr>
          <a:lstStyle/>
          <a:p>
            <a:pPr algn="ctr" fontAlgn="auto">
              <a:spcBef>
                <a:spcPts val="0"/>
              </a:spcBef>
              <a:spcAft>
                <a:spcPts val="0"/>
              </a:spcAft>
              <a:defRPr/>
            </a:pPr>
            <a:r>
              <a:rPr lang="tr-TR" sz="800" dirty="0">
                <a:solidFill>
                  <a:prstClr val="white">
                    <a:lumMod val="50000"/>
                  </a:prstClr>
                </a:solidFill>
                <a:latin typeface="Futura Bk BT Book"/>
              </a:rPr>
              <a:t>TÜBİTAK-ULAKBİM</a:t>
            </a:r>
            <a:endParaRPr lang="en-US" sz="800" b="1" dirty="0">
              <a:solidFill>
                <a:prstClr val="black">
                  <a:tint val="75000"/>
                </a:prstClr>
              </a:solidFill>
              <a:latin typeface="+mn-lt"/>
            </a:endParaRPr>
          </a:p>
        </p:txBody>
      </p:sp>
      <p:sp>
        <p:nvSpPr>
          <p:cNvPr id="7" name="Rectangle 9"/>
          <p:cNvSpPr/>
          <p:nvPr userDrawn="1"/>
        </p:nvSpPr>
        <p:spPr>
          <a:xfrm>
            <a:off x="7019925" y="6627813"/>
            <a:ext cx="2124075" cy="230187"/>
          </a:xfrm>
          <a:prstGeom prst="rect">
            <a:avLst/>
          </a:prstGeom>
        </p:spPr>
        <p:txBody>
          <a:bodyPr anchor="ctr">
            <a:spAutoFit/>
          </a:bodyPr>
          <a:lstStyle/>
          <a:p>
            <a:pPr algn="r" fontAlgn="auto">
              <a:spcBef>
                <a:spcPts val="0"/>
              </a:spcBef>
              <a:spcAft>
                <a:spcPts val="0"/>
              </a:spcAft>
              <a:defRPr/>
            </a:pPr>
            <a:fld id="{CA18E782-C7D0-45E2-8C6E-08148BFEA241}" type="slidenum">
              <a:rPr lang="en-US" sz="900" b="1">
                <a:solidFill>
                  <a:prstClr val="black">
                    <a:tint val="75000"/>
                  </a:prstClr>
                </a:solidFill>
                <a:latin typeface="+mn-lt"/>
              </a:rPr>
              <a:pPr algn="r" fontAlgn="auto">
                <a:spcBef>
                  <a:spcPts val="0"/>
                </a:spcBef>
                <a:spcAft>
                  <a:spcPts val="0"/>
                </a:spcAft>
                <a:defRPr/>
              </a:pPr>
              <a:t>‹#›</a:t>
            </a:fld>
            <a:endParaRPr lang="en-US" sz="800" b="1" dirty="0">
              <a:solidFill>
                <a:prstClr val="black">
                  <a:tint val="75000"/>
                </a:prstClr>
              </a:solidFill>
              <a:latin typeface="+mn-lt"/>
            </a:endParaRPr>
          </a:p>
        </p:txBody>
      </p:sp>
      <p:sp>
        <p:nvSpPr>
          <p:cNvPr id="3" name="2 İçerik Yer Tutucusu"/>
          <p:cNvSpPr>
            <a:spLocks noGrp="1"/>
          </p:cNvSpPr>
          <p:nvPr>
            <p:ph idx="1"/>
          </p:nvPr>
        </p:nvSpPr>
        <p:spPr>
          <a:xfrm>
            <a:off x="180488" y="908720"/>
            <a:ext cx="4319504" cy="5688000"/>
          </a:xfrm>
          <a:prstGeom prst="rect">
            <a:avLst/>
          </a:prstGeom>
        </p:spPr>
        <p:txBody>
          <a:bodyPr>
            <a:normAutofit/>
          </a:bodyPr>
          <a:lstStyle>
            <a:lvl1pPr>
              <a:defRPr sz="2400">
                <a:latin typeface="Futura Bk BT" pitchFamily="34" charset="0"/>
              </a:defRPr>
            </a:lvl1pPr>
            <a:lvl2pPr>
              <a:defRPr sz="2000">
                <a:latin typeface="Futura Bk BT" pitchFamily="34" charset="0"/>
              </a:defRPr>
            </a:lvl2pPr>
            <a:lvl3pPr>
              <a:defRPr sz="1800">
                <a:latin typeface="Futura Bk BT" pitchFamily="34" charset="0"/>
              </a:defRPr>
            </a:lvl3pPr>
            <a:lvl4pPr>
              <a:defRPr sz="1600">
                <a:latin typeface="Futura Bk BT" pitchFamily="34" charset="0"/>
              </a:defRPr>
            </a:lvl4pPr>
            <a:lvl5pPr>
              <a:defRPr sz="1400">
                <a:latin typeface="Futura Bk BT" pitchFamily="34" charset="0"/>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8" name="2 İçerik Yer Tutucusu"/>
          <p:cNvSpPr>
            <a:spLocks noGrp="1"/>
          </p:cNvSpPr>
          <p:nvPr>
            <p:ph idx="13"/>
          </p:nvPr>
        </p:nvSpPr>
        <p:spPr>
          <a:xfrm>
            <a:off x="4572976" y="908720"/>
            <a:ext cx="4319504" cy="5688000"/>
          </a:xfrm>
          <a:prstGeom prst="rect">
            <a:avLst/>
          </a:prstGeom>
        </p:spPr>
        <p:txBody>
          <a:bodyPr>
            <a:normAutofit/>
          </a:bodyPr>
          <a:lstStyle>
            <a:lvl1pPr>
              <a:defRPr sz="2400">
                <a:latin typeface="Futura Bk BT" pitchFamily="34" charset="0"/>
              </a:defRPr>
            </a:lvl1pPr>
            <a:lvl2pPr>
              <a:defRPr sz="2000">
                <a:latin typeface="Futura Bk BT" pitchFamily="34" charset="0"/>
              </a:defRPr>
            </a:lvl2pPr>
            <a:lvl3pPr>
              <a:defRPr sz="1800">
                <a:latin typeface="Futura Bk BT" pitchFamily="34" charset="0"/>
              </a:defRPr>
            </a:lvl3pPr>
            <a:lvl4pPr>
              <a:defRPr sz="1600">
                <a:latin typeface="Futura Bk BT" pitchFamily="34" charset="0"/>
              </a:defRPr>
            </a:lvl4pPr>
            <a:lvl5pPr>
              <a:defRPr sz="1400">
                <a:latin typeface="Futura Bk BT" pitchFamily="34" charset="0"/>
              </a:defRPr>
            </a:lvl5pPr>
          </a:lstStyle>
          <a:p>
            <a:pPr lvl="0"/>
            <a:r>
              <a:rPr lang="tr-TR" noProof="0" dirty="0" smtClean="0"/>
              <a:t>Asıl metin stillerini düzenlemek için tıklatın</a:t>
            </a:r>
          </a:p>
          <a:p>
            <a:pPr lvl="1"/>
            <a:r>
              <a:rPr lang="tr-TR" noProof="0" dirty="0" smtClean="0"/>
              <a:t>İkinci düzey</a:t>
            </a:r>
          </a:p>
          <a:p>
            <a:pPr lvl="2"/>
            <a:r>
              <a:rPr lang="tr-TR" noProof="0" dirty="0" smtClean="0"/>
              <a:t>Üçüncü düzey</a:t>
            </a:r>
          </a:p>
          <a:p>
            <a:pPr lvl="3"/>
            <a:r>
              <a:rPr lang="tr-TR" noProof="0" dirty="0" smtClean="0"/>
              <a:t>Dördüncü düzey</a:t>
            </a:r>
          </a:p>
          <a:p>
            <a:pPr lvl="4"/>
            <a:r>
              <a:rPr lang="tr-TR" noProof="0" dirty="0" smtClean="0"/>
              <a:t>Beşinci düzey</a:t>
            </a:r>
            <a:endParaRPr lang="tr-TR" noProof="0" dirty="0"/>
          </a:p>
        </p:txBody>
      </p:sp>
      <p:sp>
        <p:nvSpPr>
          <p:cNvPr id="20" name="1 Başlık"/>
          <p:cNvSpPr>
            <a:spLocks noGrp="1"/>
          </p:cNvSpPr>
          <p:nvPr>
            <p:ph type="title"/>
          </p:nvPr>
        </p:nvSpPr>
        <p:spPr>
          <a:xfrm>
            <a:off x="0" y="8389"/>
            <a:ext cx="5472000" cy="706090"/>
          </a:xfrm>
          <a:prstGeom prst="rect">
            <a:avLst/>
          </a:prstGeom>
        </p:spPr>
        <p:txBody>
          <a:bodyPr anchor="ctr">
            <a:normAutofit/>
          </a:bodyPr>
          <a:lstStyle>
            <a:lvl1pPr>
              <a:defRPr sz="2400" b="1" baseline="0"/>
            </a:lvl1pPr>
          </a:lstStyle>
          <a:p>
            <a:pPr lvl="0"/>
            <a:r>
              <a:rPr lang="tr-TR" dirty="0" smtClean="0"/>
              <a:t>Asıl başlık stili için tıklatın</a:t>
            </a:r>
            <a:endParaRPr lang="tr-TR" dirty="0"/>
          </a:p>
        </p:txBody>
      </p:sp>
      <p:sp>
        <p:nvSpPr>
          <p:cNvPr id="21" name="Text Placeholder 13"/>
          <p:cNvSpPr>
            <a:spLocks noGrp="1"/>
          </p:cNvSpPr>
          <p:nvPr>
            <p:ph type="body" sz="quarter" idx="14"/>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Saydam">
    <p:spTree>
      <p:nvGrpSpPr>
        <p:cNvPr id="1" name=""/>
        <p:cNvGrpSpPr/>
        <p:nvPr/>
      </p:nvGrpSpPr>
      <p:grpSpPr>
        <a:xfrm>
          <a:off x="0" y="0"/>
          <a:ext cx="0" cy="0"/>
          <a:chOff x="0" y="0"/>
          <a:chExt cx="0" cy="0"/>
        </a:xfrm>
      </p:grpSpPr>
      <p:sp>
        <p:nvSpPr>
          <p:cNvPr id="4" name="Rectangle 10"/>
          <p:cNvSpPr/>
          <p:nvPr userDrawn="1"/>
        </p:nvSpPr>
        <p:spPr>
          <a:xfrm>
            <a:off x="7019925" y="6627813"/>
            <a:ext cx="2124075" cy="230187"/>
          </a:xfrm>
          <a:prstGeom prst="rect">
            <a:avLst/>
          </a:prstGeom>
        </p:spPr>
        <p:txBody>
          <a:bodyPr anchor="ctr">
            <a:spAutoFit/>
          </a:bodyPr>
          <a:lstStyle/>
          <a:p>
            <a:pPr algn="r" fontAlgn="auto">
              <a:spcBef>
                <a:spcPts val="0"/>
              </a:spcBef>
              <a:spcAft>
                <a:spcPts val="0"/>
              </a:spcAft>
              <a:defRPr/>
            </a:pPr>
            <a:fld id="{9FD0EB42-0AEE-4F6E-B387-8AC6443C1ED7}" type="slidenum">
              <a:rPr lang="en-US" sz="900" b="1">
                <a:solidFill>
                  <a:prstClr val="black">
                    <a:tint val="75000"/>
                  </a:prstClr>
                </a:solidFill>
                <a:latin typeface="+mn-lt"/>
              </a:rPr>
              <a:pPr algn="r" fontAlgn="auto">
                <a:spcBef>
                  <a:spcPts val="0"/>
                </a:spcBef>
                <a:spcAft>
                  <a:spcPts val="0"/>
                </a:spcAft>
                <a:defRPr/>
              </a:pPr>
              <a:t>‹#›</a:t>
            </a:fld>
            <a:endParaRPr lang="en-US" sz="800" b="1" dirty="0">
              <a:solidFill>
                <a:prstClr val="black">
                  <a:tint val="75000"/>
                </a:prstClr>
              </a:solidFill>
              <a:latin typeface="+mn-lt"/>
            </a:endParaRPr>
          </a:p>
        </p:txBody>
      </p:sp>
      <p:sp>
        <p:nvSpPr>
          <p:cNvPr id="5" name="Rectangle 5"/>
          <p:cNvSpPr/>
          <p:nvPr userDrawn="1"/>
        </p:nvSpPr>
        <p:spPr>
          <a:xfrm>
            <a:off x="0" y="6634163"/>
            <a:ext cx="9144000" cy="215900"/>
          </a:xfrm>
          <a:prstGeom prst="rect">
            <a:avLst/>
          </a:prstGeom>
        </p:spPr>
        <p:txBody>
          <a:bodyPr anchor="ctr">
            <a:spAutoFit/>
          </a:bodyPr>
          <a:lstStyle/>
          <a:p>
            <a:pPr algn="ctr" fontAlgn="auto">
              <a:spcBef>
                <a:spcPts val="0"/>
              </a:spcBef>
              <a:spcAft>
                <a:spcPts val="0"/>
              </a:spcAft>
              <a:defRPr/>
            </a:pPr>
            <a:r>
              <a:rPr lang="tr-TR" sz="800" dirty="0">
                <a:solidFill>
                  <a:prstClr val="white">
                    <a:lumMod val="50000"/>
                  </a:prstClr>
                </a:solidFill>
                <a:latin typeface="Futura Bk BT Book"/>
              </a:rPr>
              <a:t>TÜBİTAK-ULAKBİM</a:t>
            </a:r>
            <a:endParaRPr lang="en-US" sz="800" b="1" dirty="0">
              <a:solidFill>
                <a:prstClr val="black">
                  <a:tint val="75000"/>
                </a:prstClr>
              </a:solidFill>
              <a:latin typeface="+mn-lt"/>
            </a:endParaRPr>
          </a:p>
        </p:txBody>
      </p:sp>
      <p:sp>
        <p:nvSpPr>
          <p:cNvPr id="13" name="1 Başlık"/>
          <p:cNvSpPr>
            <a:spLocks noGrp="1"/>
          </p:cNvSpPr>
          <p:nvPr>
            <p:ph type="title"/>
          </p:nvPr>
        </p:nvSpPr>
        <p:spPr>
          <a:xfrm>
            <a:off x="0" y="8389"/>
            <a:ext cx="5472000" cy="706090"/>
          </a:xfrm>
          <a:prstGeom prst="rect">
            <a:avLst/>
          </a:prstGeom>
        </p:spPr>
        <p:txBody>
          <a:bodyPr anchor="ctr">
            <a:normAutofit/>
          </a:bodyPr>
          <a:lstStyle>
            <a:lvl1pPr>
              <a:defRPr sz="2400" b="1" baseline="0"/>
            </a:lvl1pPr>
          </a:lstStyle>
          <a:p>
            <a:pPr lvl="0"/>
            <a:r>
              <a:rPr lang="tr-TR" dirty="0" smtClean="0"/>
              <a:t>Asıl başlık stili için tıklatın</a:t>
            </a:r>
            <a:endParaRPr lang="tr-TR" dirty="0"/>
          </a:p>
        </p:txBody>
      </p:sp>
      <p:sp>
        <p:nvSpPr>
          <p:cNvPr id="15" name="Text Placeholder 13"/>
          <p:cNvSpPr>
            <a:spLocks noGrp="1"/>
          </p:cNvSpPr>
          <p:nvPr>
            <p:ph type="body" sz="quarter" idx="14"/>
          </p:nvPr>
        </p:nvSpPr>
        <p:spPr>
          <a:xfrm>
            <a:off x="5466159" y="8389"/>
            <a:ext cx="2664197" cy="705600"/>
          </a:xfrm>
          <a:prstGeom prst="rect">
            <a:avLst/>
          </a:prstGeom>
        </p:spPr>
        <p:txBody>
          <a:bodyPr anchor="ctr">
            <a:normAutofit/>
          </a:bodyPr>
          <a:lstStyle>
            <a:lvl1pPr algn="r">
              <a:buNone/>
              <a:defRPr sz="1800" b="0">
                <a:solidFill>
                  <a:schemeClr val="bg1"/>
                </a:solidFill>
                <a:effectLst>
                  <a:outerShdw blurRad="38100" dist="38100" dir="2700000" algn="tl">
                    <a:srgbClr val="000000">
                      <a:alpha val="43137"/>
                    </a:srgbClr>
                  </a:outerShdw>
                </a:effectLst>
              </a:defRPr>
            </a:lvl1pPr>
          </a:lstStyle>
          <a:p>
            <a:pPr lvl="0"/>
            <a:r>
              <a:rPr lang="tr-TR" dirty="0"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6"/>
          <a:srcRect/>
          <a:stretch>
            <a:fillRect/>
          </a:stretch>
        </p:blipFill>
        <p:spPr bwMode="auto">
          <a:xfrm>
            <a:off x="6350" y="11113"/>
            <a:ext cx="9128125" cy="6858000"/>
          </a:xfrm>
          <a:prstGeom prst="rect">
            <a:avLst/>
          </a:prstGeom>
          <a:noFill/>
          <a:ln w="9525">
            <a:noFill/>
            <a:miter lim="800000"/>
            <a:headEnd/>
            <a:tailEnd/>
          </a:ln>
        </p:spPr>
      </p:pic>
      <p:sp>
        <p:nvSpPr>
          <p:cNvPr id="8" name="7 Dikdörtgen"/>
          <p:cNvSpPr/>
          <p:nvPr userDrawn="1"/>
        </p:nvSpPr>
        <p:spPr bwMode="auto">
          <a:xfrm>
            <a:off x="-17463" y="0"/>
            <a:ext cx="8147051"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2400">
              <a:solidFill>
                <a:prstClr val="black"/>
              </a:solidFill>
              <a:latin typeface="Times"/>
            </a:endParaRPr>
          </a:p>
        </p:txBody>
      </p:sp>
      <p:sp>
        <p:nvSpPr>
          <p:cNvPr id="23" name="22 Dikdörtgen"/>
          <p:cNvSpPr/>
          <p:nvPr/>
        </p:nvSpPr>
        <p:spPr bwMode="auto">
          <a:xfrm>
            <a:off x="818991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sp>
        <p:nvSpPr>
          <p:cNvPr id="17" name="16 Dikdörtgen"/>
          <p:cNvSpPr/>
          <p:nvPr userDrawn="1"/>
        </p:nvSpPr>
        <p:spPr bwMode="auto">
          <a:xfrm>
            <a:off x="827246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grpSp>
        <p:nvGrpSpPr>
          <p:cNvPr id="1030" name="12 Grup"/>
          <p:cNvGrpSpPr>
            <a:grpSpLocks noChangeAspect="1"/>
          </p:cNvGrpSpPr>
          <p:nvPr userDrawn="1"/>
        </p:nvGrpSpPr>
        <p:grpSpPr bwMode="auto">
          <a:xfrm>
            <a:off x="8275638" y="44450"/>
            <a:ext cx="933450" cy="735013"/>
            <a:chOff x="-52904" y="96988"/>
            <a:chExt cx="971600" cy="765566"/>
          </a:xfrm>
        </p:grpSpPr>
        <p:pic>
          <p:nvPicPr>
            <p:cNvPr id="1032" name="4 İçerik Yer Tutucusu" descr="TUBITAK%20LOGO[1].bmp"/>
            <p:cNvPicPr preferRelativeResize="0">
              <a:picLocks noChangeAspect="1"/>
            </p:cNvPicPr>
            <p:nvPr userDrawn="1"/>
          </p:nvPicPr>
          <p:blipFill>
            <a:blip r:embed="rId7">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18" name="14 Metin kutusu"/>
            <p:cNvSpPr txBox="1"/>
            <p:nvPr userDrawn="1"/>
          </p:nvSpPr>
          <p:spPr>
            <a:xfrm>
              <a:off x="-52904" y="740196"/>
              <a:ext cx="971600" cy="122358"/>
            </a:xfrm>
            <a:prstGeom prst="rect">
              <a:avLst/>
            </a:prstGeom>
            <a:noFill/>
          </p:spPr>
          <p:txBody>
            <a:bodyPr lIns="0" tIns="0" rIns="0" bIns="0">
              <a:spAutoFit/>
            </a:bodyPr>
            <a:lstStyle/>
            <a:p>
              <a:pPr algn="ctr" fontAlgn="auto">
                <a:spcBef>
                  <a:spcPts val="0"/>
                </a:spcBef>
                <a:spcAft>
                  <a:spcPts val="0"/>
                </a:spcAft>
                <a:defRPr/>
              </a:pPr>
              <a:r>
                <a:rPr lang="tr-TR" sz="800" b="1" dirty="0">
                  <a:solidFill>
                    <a:prstClr val="black"/>
                  </a:solidFill>
                  <a:latin typeface="Arial" pitchFamily="34" charset="0"/>
                  <a:cs typeface="Arial" pitchFamily="34" charset="0"/>
                </a:rPr>
                <a:t>TÜBİTAK</a:t>
              </a:r>
              <a:endParaRPr lang="en-US" sz="800" b="1" dirty="0">
                <a:solidFill>
                  <a:prstClr val="black"/>
                </a:solidFill>
                <a:latin typeface="Arial" pitchFamily="34" charset="0"/>
                <a:cs typeface="Arial" pitchFamily="34" charset="0"/>
              </a:endParaRPr>
            </a:p>
          </p:txBody>
        </p:sp>
      </p:grpSp>
      <p:sp>
        <p:nvSpPr>
          <p:cNvPr id="22" name="1 Başlık"/>
          <p:cNvSpPr txBox="1">
            <a:spLocks/>
          </p:cNvSpPr>
          <p:nvPr userDrawn="1"/>
        </p:nvSpPr>
        <p:spPr>
          <a:xfrm>
            <a:off x="0" y="0"/>
            <a:ext cx="5508625" cy="706438"/>
          </a:xfrm>
          <a:prstGeom prst="rect">
            <a:avLst/>
          </a:prstGeom>
        </p:spPr>
        <p:txBody>
          <a:bodyPr>
            <a:normAutofit/>
          </a:bodyPr>
          <a:lstStyle>
            <a:lvl1pPr algn="l" defTabSz="914400" rtl="0" eaLnBrk="1" latinLnBrk="0" hangingPunct="1">
              <a:spcBef>
                <a:spcPct val="0"/>
              </a:spcBef>
              <a:buNone/>
              <a:defRPr sz="2400" b="1" kern="1200" baseline="0">
                <a:solidFill>
                  <a:schemeClr val="bg1"/>
                </a:solidFill>
                <a:latin typeface="Futura Bk BT" pitchFamily="34" charset="0"/>
                <a:ea typeface="+mj-ea"/>
                <a:cs typeface="+mj-cs"/>
              </a:defRPr>
            </a:lvl1pPr>
          </a:lstStyle>
          <a:p>
            <a:pPr fontAlgn="auto">
              <a:spcAft>
                <a:spcPts val="0"/>
              </a:spcAft>
              <a:defRPr/>
            </a:pPr>
            <a:endParaRPr lang="tr-TR"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hf sldNum="0" hdr="0" ftr="0" dt="0"/>
  <p:txStyles>
    <p:titleStyle>
      <a:lvl1pPr algn="l" rtl="0" fontAlgn="base">
        <a:spcBef>
          <a:spcPct val="0"/>
        </a:spcBef>
        <a:spcAft>
          <a:spcPct val="0"/>
        </a:spcAft>
        <a:defRPr sz="2400" b="1" kern="1200">
          <a:solidFill>
            <a:schemeClr val="bg1"/>
          </a:solidFill>
          <a:latin typeface="Futura Bk BT" pitchFamily="34" charset="0"/>
          <a:ea typeface="+mj-ea"/>
          <a:cs typeface="+mj-cs"/>
        </a:defRPr>
      </a:lvl1pPr>
      <a:lvl2pPr algn="l" rtl="0" fontAlgn="base">
        <a:spcBef>
          <a:spcPct val="0"/>
        </a:spcBef>
        <a:spcAft>
          <a:spcPct val="0"/>
        </a:spcAft>
        <a:defRPr sz="2400" b="1">
          <a:solidFill>
            <a:schemeClr val="bg1"/>
          </a:solidFill>
          <a:latin typeface="Futura Bk BT"/>
        </a:defRPr>
      </a:lvl2pPr>
      <a:lvl3pPr algn="l" rtl="0" fontAlgn="base">
        <a:spcBef>
          <a:spcPct val="0"/>
        </a:spcBef>
        <a:spcAft>
          <a:spcPct val="0"/>
        </a:spcAft>
        <a:defRPr sz="2400" b="1">
          <a:solidFill>
            <a:schemeClr val="bg1"/>
          </a:solidFill>
          <a:latin typeface="Futura Bk BT"/>
        </a:defRPr>
      </a:lvl3pPr>
      <a:lvl4pPr algn="l" rtl="0" fontAlgn="base">
        <a:spcBef>
          <a:spcPct val="0"/>
        </a:spcBef>
        <a:spcAft>
          <a:spcPct val="0"/>
        </a:spcAft>
        <a:defRPr sz="2400" b="1">
          <a:solidFill>
            <a:schemeClr val="bg1"/>
          </a:solidFill>
          <a:latin typeface="Futura Bk BT"/>
        </a:defRPr>
      </a:lvl4pPr>
      <a:lvl5pPr algn="l" rtl="0" fontAlgn="base">
        <a:spcBef>
          <a:spcPct val="0"/>
        </a:spcBef>
        <a:spcAft>
          <a:spcPct val="0"/>
        </a:spcAft>
        <a:defRPr sz="2400" b="1">
          <a:solidFill>
            <a:schemeClr val="bg1"/>
          </a:solidFill>
          <a:latin typeface="Futura Bk BT"/>
        </a:defRPr>
      </a:lvl5pPr>
      <a:lvl6pPr marL="457200" algn="l" rtl="0" fontAlgn="base">
        <a:spcBef>
          <a:spcPct val="0"/>
        </a:spcBef>
        <a:spcAft>
          <a:spcPct val="0"/>
        </a:spcAft>
        <a:defRPr sz="2400" b="1">
          <a:solidFill>
            <a:schemeClr val="bg1"/>
          </a:solidFill>
          <a:latin typeface="Futura Bk BT"/>
        </a:defRPr>
      </a:lvl6pPr>
      <a:lvl7pPr marL="914400" algn="l" rtl="0" fontAlgn="base">
        <a:spcBef>
          <a:spcPct val="0"/>
        </a:spcBef>
        <a:spcAft>
          <a:spcPct val="0"/>
        </a:spcAft>
        <a:defRPr sz="2400" b="1">
          <a:solidFill>
            <a:schemeClr val="bg1"/>
          </a:solidFill>
          <a:latin typeface="Futura Bk BT"/>
        </a:defRPr>
      </a:lvl7pPr>
      <a:lvl8pPr marL="1371600" algn="l" rtl="0" fontAlgn="base">
        <a:spcBef>
          <a:spcPct val="0"/>
        </a:spcBef>
        <a:spcAft>
          <a:spcPct val="0"/>
        </a:spcAft>
        <a:defRPr sz="2400" b="1">
          <a:solidFill>
            <a:schemeClr val="bg1"/>
          </a:solidFill>
          <a:latin typeface="Futura Bk BT"/>
        </a:defRPr>
      </a:lvl8pPr>
      <a:lvl9pPr marL="1828800" algn="l" rtl="0" fontAlgn="base">
        <a:spcBef>
          <a:spcPct val="0"/>
        </a:spcBef>
        <a:spcAft>
          <a:spcPct val="0"/>
        </a:spcAft>
        <a:defRPr sz="2400" b="1">
          <a:solidFill>
            <a:schemeClr val="bg1"/>
          </a:solidFill>
          <a:latin typeface="Futura Bk BT"/>
        </a:defRPr>
      </a:lvl9pPr>
    </p:titleStyle>
    <p:bodyStyle>
      <a:lvl1pPr marL="342900" indent="-342900" algn="l" rtl="0" fontAlgn="base">
        <a:spcBef>
          <a:spcPct val="20000"/>
        </a:spcBef>
        <a:spcAft>
          <a:spcPct val="0"/>
        </a:spcAft>
        <a:buClr>
          <a:srgbClr val="C00000"/>
        </a:buClr>
        <a:buFont typeface="Wingdings" pitchFamily="2" charset="2"/>
        <a:buChar char="q"/>
        <a:defRPr sz="3200" kern="1200">
          <a:solidFill>
            <a:schemeClr val="tx1"/>
          </a:solidFill>
          <a:latin typeface="Futura Bk BT" pitchFamily="34" charset="0"/>
          <a:ea typeface="+mn-ea"/>
          <a:cs typeface="+mn-cs"/>
        </a:defRPr>
      </a:lvl1pPr>
      <a:lvl2pPr marL="742950" indent="-285750" algn="l" rtl="0" fontAlgn="base">
        <a:spcBef>
          <a:spcPct val="20000"/>
        </a:spcBef>
        <a:spcAft>
          <a:spcPct val="0"/>
        </a:spcAft>
        <a:buClr>
          <a:srgbClr val="C00000"/>
        </a:buClr>
        <a:buFont typeface="Wingdings" pitchFamily="2" charset="2"/>
        <a:buChar char="§"/>
        <a:defRPr sz="2800" kern="1200">
          <a:solidFill>
            <a:schemeClr val="tx1"/>
          </a:solidFill>
          <a:latin typeface="Futura Bk BT" pitchFamily="34" charset="0"/>
          <a:ea typeface="+mn-ea"/>
          <a:cs typeface="+mn-cs"/>
        </a:defRPr>
      </a:lvl2pPr>
      <a:lvl3pPr marL="1143000" indent="-228600" algn="l" rtl="0" fontAlgn="base">
        <a:spcBef>
          <a:spcPct val="20000"/>
        </a:spcBef>
        <a:spcAft>
          <a:spcPct val="0"/>
        </a:spcAft>
        <a:buClr>
          <a:srgbClr val="C00000"/>
        </a:buClr>
        <a:buFont typeface="Arial" charset="0"/>
        <a:buChar char="•"/>
        <a:defRPr sz="2400" kern="1200">
          <a:solidFill>
            <a:schemeClr val="tx1"/>
          </a:solidFill>
          <a:latin typeface="Futura Bk BT" pitchFamily="34" charset="0"/>
          <a:ea typeface="+mn-ea"/>
          <a:cs typeface="+mn-cs"/>
        </a:defRPr>
      </a:lvl3pPr>
      <a:lvl4pPr marL="1600200" indent="-228600" algn="l" rtl="0" fontAlgn="base">
        <a:spcBef>
          <a:spcPct val="20000"/>
        </a:spcBef>
        <a:spcAft>
          <a:spcPct val="0"/>
        </a:spcAft>
        <a:buClr>
          <a:srgbClr val="C00000"/>
        </a:buClr>
        <a:buFont typeface="Courier New" pitchFamily="49" charset="0"/>
        <a:buChar char="o"/>
        <a:defRPr sz="2000" kern="1200">
          <a:solidFill>
            <a:schemeClr val="tx1"/>
          </a:solidFill>
          <a:latin typeface="Futura Bk BT" pitchFamily="34" charset="0"/>
          <a:ea typeface="+mn-ea"/>
          <a:cs typeface="+mn-cs"/>
        </a:defRPr>
      </a:lvl4pPr>
      <a:lvl5pPr marL="2057400" indent="-228600" algn="l" rtl="0" fontAlgn="base">
        <a:spcBef>
          <a:spcPct val="20000"/>
        </a:spcBef>
        <a:spcAft>
          <a:spcPct val="0"/>
        </a:spcAft>
        <a:buClr>
          <a:srgbClr val="C00000"/>
        </a:buClr>
        <a:buFont typeface="Wingdings" pitchFamily="2" charset="2"/>
        <a:buChar char="Ø"/>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18 Resim" descr="Arka Fon.jpg"/>
          <p:cNvPicPr>
            <a:picLocks noChangeAspect="1"/>
          </p:cNvPicPr>
          <p:nvPr/>
        </p:nvPicPr>
        <p:blipFill>
          <a:blip r:embed="rId5"/>
          <a:srcRect/>
          <a:stretch>
            <a:fillRect/>
          </a:stretch>
        </p:blipFill>
        <p:spPr bwMode="auto">
          <a:xfrm>
            <a:off x="6350" y="11113"/>
            <a:ext cx="9128125" cy="6858000"/>
          </a:xfrm>
          <a:prstGeom prst="rect">
            <a:avLst/>
          </a:prstGeom>
          <a:noFill/>
          <a:ln w="9525">
            <a:noFill/>
            <a:miter lim="800000"/>
            <a:headEnd/>
            <a:tailEnd/>
          </a:ln>
        </p:spPr>
      </p:pic>
      <p:sp>
        <p:nvSpPr>
          <p:cNvPr id="8" name="7 Dikdörtgen"/>
          <p:cNvSpPr/>
          <p:nvPr userDrawn="1"/>
        </p:nvSpPr>
        <p:spPr bwMode="auto">
          <a:xfrm>
            <a:off x="-17463" y="0"/>
            <a:ext cx="8147051"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2400">
              <a:solidFill>
                <a:prstClr val="black"/>
              </a:solidFill>
              <a:latin typeface="Times"/>
            </a:endParaRPr>
          </a:p>
        </p:txBody>
      </p:sp>
      <p:sp>
        <p:nvSpPr>
          <p:cNvPr id="23" name="22 Dikdörtgen"/>
          <p:cNvSpPr/>
          <p:nvPr/>
        </p:nvSpPr>
        <p:spPr bwMode="auto">
          <a:xfrm>
            <a:off x="818991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sp>
        <p:nvSpPr>
          <p:cNvPr id="17" name="16 Dikdörtgen"/>
          <p:cNvSpPr/>
          <p:nvPr userDrawn="1"/>
        </p:nvSpPr>
        <p:spPr bwMode="auto">
          <a:xfrm>
            <a:off x="8272463" y="0"/>
            <a:ext cx="36512" cy="720725"/>
          </a:xfrm>
          <a:prstGeom prst="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US" sz="2400">
              <a:solidFill>
                <a:prstClr val="black"/>
              </a:solidFill>
              <a:latin typeface="Times"/>
            </a:endParaRPr>
          </a:p>
        </p:txBody>
      </p:sp>
      <p:grpSp>
        <p:nvGrpSpPr>
          <p:cNvPr id="6150" name="12 Grup"/>
          <p:cNvGrpSpPr>
            <a:grpSpLocks noChangeAspect="1"/>
          </p:cNvGrpSpPr>
          <p:nvPr userDrawn="1"/>
        </p:nvGrpSpPr>
        <p:grpSpPr bwMode="auto">
          <a:xfrm>
            <a:off x="8275638" y="44450"/>
            <a:ext cx="933450" cy="735013"/>
            <a:chOff x="-52904" y="96988"/>
            <a:chExt cx="971600" cy="765566"/>
          </a:xfrm>
        </p:grpSpPr>
        <p:pic>
          <p:nvPicPr>
            <p:cNvPr id="6152" name="4 İçerik Yer Tutucusu" descr="TUBITAK%20LOGO[1].bmp"/>
            <p:cNvPicPr preferRelativeResize="0">
              <a:picLocks noChangeAspect="1"/>
            </p:cNvPicPr>
            <p:nvPr userDrawn="1"/>
          </p:nvPicPr>
          <p:blipFill>
            <a:blip r:embed="rId6">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18" name="14 Metin kutusu"/>
            <p:cNvSpPr txBox="1"/>
            <p:nvPr userDrawn="1"/>
          </p:nvSpPr>
          <p:spPr>
            <a:xfrm>
              <a:off x="-52904" y="740196"/>
              <a:ext cx="971600" cy="122358"/>
            </a:xfrm>
            <a:prstGeom prst="rect">
              <a:avLst/>
            </a:prstGeom>
            <a:noFill/>
          </p:spPr>
          <p:txBody>
            <a:bodyPr lIns="0" tIns="0" rIns="0" bIns="0">
              <a:spAutoFit/>
            </a:bodyPr>
            <a:lstStyle/>
            <a:p>
              <a:pPr algn="ctr" fontAlgn="auto">
                <a:spcBef>
                  <a:spcPts val="0"/>
                </a:spcBef>
                <a:spcAft>
                  <a:spcPts val="0"/>
                </a:spcAft>
                <a:defRPr/>
              </a:pPr>
              <a:r>
                <a:rPr lang="tr-TR" sz="800" b="1" dirty="0">
                  <a:solidFill>
                    <a:prstClr val="black"/>
                  </a:solidFill>
                  <a:latin typeface="Arial" pitchFamily="34" charset="0"/>
                  <a:cs typeface="Arial" pitchFamily="34" charset="0"/>
                </a:rPr>
                <a:t>TÜBİTAK</a:t>
              </a:r>
              <a:endParaRPr lang="en-US" sz="800" b="1" dirty="0">
                <a:solidFill>
                  <a:prstClr val="black"/>
                </a:solidFill>
                <a:latin typeface="Arial" pitchFamily="34" charset="0"/>
                <a:cs typeface="Arial" pitchFamily="34" charset="0"/>
              </a:endParaRPr>
            </a:p>
          </p:txBody>
        </p:sp>
      </p:grpSp>
      <p:sp>
        <p:nvSpPr>
          <p:cNvPr id="22" name="1 Başlık"/>
          <p:cNvSpPr txBox="1">
            <a:spLocks/>
          </p:cNvSpPr>
          <p:nvPr userDrawn="1"/>
        </p:nvSpPr>
        <p:spPr>
          <a:xfrm>
            <a:off x="0" y="0"/>
            <a:ext cx="5508625" cy="706438"/>
          </a:xfrm>
          <a:prstGeom prst="rect">
            <a:avLst/>
          </a:prstGeom>
        </p:spPr>
        <p:txBody>
          <a:bodyPr>
            <a:normAutofit/>
          </a:bodyPr>
          <a:lstStyle>
            <a:lvl1pPr algn="l" defTabSz="914400" rtl="0" eaLnBrk="1" latinLnBrk="0" hangingPunct="1">
              <a:spcBef>
                <a:spcPct val="0"/>
              </a:spcBef>
              <a:buNone/>
              <a:defRPr sz="2400" b="1" kern="1200" baseline="0">
                <a:solidFill>
                  <a:schemeClr val="bg1"/>
                </a:solidFill>
                <a:latin typeface="Futura Bk BT" pitchFamily="34" charset="0"/>
                <a:ea typeface="+mj-ea"/>
                <a:cs typeface="+mj-cs"/>
              </a:defRPr>
            </a:lvl1pPr>
          </a:lstStyle>
          <a:p>
            <a:pPr fontAlgn="auto">
              <a:spcAft>
                <a:spcPts val="0"/>
              </a:spcAft>
              <a:defRPr/>
            </a:pPr>
            <a:endParaRPr lang="tr-TR"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iming>
    <p:tnLst>
      <p:par>
        <p:cTn id="1" dur="indefinite" restart="never" nodeType="tmRoot"/>
      </p:par>
    </p:tnLst>
  </p:timing>
  <p:hf sldNum="0" hdr="0" ftr="0" dt="0"/>
  <p:txStyles>
    <p:titleStyle>
      <a:lvl1pPr algn="l" rtl="0" fontAlgn="base">
        <a:spcBef>
          <a:spcPct val="0"/>
        </a:spcBef>
        <a:spcAft>
          <a:spcPct val="0"/>
        </a:spcAft>
        <a:defRPr sz="2400" b="1" kern="1200">
          <a:solidFill>
            <a:schemeClr val="bg1"/>
          </a:solidFill>
          <a:latin typeface="Futura Bk BT" pitchFamily="34" charset="0"/>
          <a:ea typeface="+mj-ea"/>
          <a:cs typeface="+mj-cs"/>
        </a:defRPr>
      </a:lvl1pPr>
      <a:lvl2pPr algn="l" rtl="0" fontAlgn="base">
        <a:spcBef>
          <a:spcPct val="0"/>
        </a:spcBef>
        <a:spcAft>
          <a:spcPct val="0"/>
        </a:spcAft>
        <a:defRPr sz="2400" b="1">
          <a:solidFill>
            <a:schemeClr val="bg1"/>
          </a:solidFill>
          <a:latin typeface="Futura Bk BT"/>
        </a:defRPr>
      </a:lvl2pPr>
      <a:lvl3pPr algn="l" rtl="0" fontAlgn="base">
        <a:spcBef>
          <a:spcPct val="0"/>
        </a:spcBef>
        <a:spcAft>
          <a:spcPct val="0"/>
        </a:spcAft>
        <a:defRPr sz="2400" b="1">
          <a:solidFill>
            <a:schemeClr val="bg1"/>
          </a:solidFill>
          <a:latin typeface="Futura Bk BT"/>
        </a:defRPr>
      </a:lvl3pPr>
      <a:lvl4pPr algn="l" rtl="0" fontAlgn="base">
        <a:spcBef>
          <a:spcPct val="0"/>
        </a:spcBef>
        <a:spcAft>
          <a:spcPct val="0"/>
        </a:spcAft>
        <a:defRPr sz="2400" b="1">
          <a:solidFill>
            <a:schemeClr val="bg1"/>
          </a:solidFill>
          <a:latin typeface="Futura Bk BT"/>
        </a:defRPr>
      </a:lvl4pPr>
      <a:lvl5pPr algn="l" rtl="0" fontAlgn="base">
        <a:spcBef>
          <a:spcPct val="0"/>
        </a:spcBef>
        <a:spcAft>
          <a:spcPct val="0"/>
        </a:spcAft>
        <a:defRPr sz="2400" b="1">
          <a:solidFill>
            <a:schemeClr val="bg1"/>
          </a:solidFill>
          <a:latin typeface="Futura Bk BT"/>
        </a:defRPr>
      </a:lvl5pPr>
      <a:lvl6pPr marL="457200" algn="l" rtl="0" fontAlgn="base">
        <a:spcBef>
          <a:spcPct val="0"/>
        </a:spcBef>
        <a:spcAft>
          <a:spcPct val="0"/>
        </a:spcAft>
        <a:defRPr sz="2400" b="1">
          <a:solidFill>
            <a:schemeClr val="bg1"/>
          </a:solidFill>
          <a:latin typeface="Futura Bk BT"/>
        </a:defRPr>
      </a:lvl6pPr>
      <a:lvl7pPr marL="914400" algn="l" rtl="0" fontAlgn="base">
        <a:spcBef>
          <a:spcPct val="0"/>
        </a:spcBef>
        <a:spcAft>
          <a:spcPct val="0"/>
        </a:spcAft>
        <a:defRPr sz="2400" b="1">
          <a:solidFill>
            <a:schemeClr val="bg1"/>
          </a:solidFill>
          <a:latin typeface="Futura Bk BT"/>
        </a:defRPr>
      </a:lvl7pPr>
      <a:lvl8pPr marL="1371600" algn="l" rtl="0" fontAlgn="base">
        <a:spcBef>
          <a:spcPct val="0"/>
        </a:spcBef>
        <a:spcAft>
          <a:spcPct val="0"/>
        </a:spcAft>
        <a:defRPr sz="2400" b="1">
          <a:solidFill>
            <a:schemeClr val="bg1"/>
          </a:solidFill>
          <a:latin typeface="Futura Bk BT"/>
        </a:defRPr>
      </a:lvl8pPr>
      <a:lvl9pPr marL="1828800" algn="l" rtl="0" fontAlgn="base">
        <a:spcBef>
          <a:spcPct val="0"/>
        </a:spcBef>
        <a:spcAft>
          <a:spcPct val="0"/>
        </a:spcAft>
        <a:defRPr sz="2400" b="1">
          <a:solidFill>
            <a:schemeClr val="bg1"/>
          </a:solidFill>
          <a:latin typeface="Futura Bk BT"/>
        </a:defRPr>
      </a:lvl9pPr>
    </p:titleStyle>
    <p:bodyStyle>
      <a:lvl1pPr marL="342900" indent="-342900" algn="l" rtl="0" fontAlgn="base">
        <a:spcBef>
          <a:spcPct val="20000"/>
        </a:spcBef>
        <a:spcAft>
          <a:spcPct val="0"/>
        </a:spcAft>
        <a:buClr>
          <a:srgbClr val="C00000"/>
        </a:buClr>
        <a:buFont typeface="Wingdings" pitchFamily="2" charset="2"/>
        <a:buChar char="q"/>
        <a:defRPr sz="3200" kern="1200">
          <a:solidFill>
            <a:schemeClr val="tx1"/>
          </a:solidFill>
          <a:latin typeface="Futura Bk BT" pitchFamily="34" charset="0"/>
          <a:ea typeface="+mn-ea"/>
          <a:cs typeface="+mn-cs"/>
        </a:defRPr>
      </a:lvl1pPr>
      <a:lvl2pPr marL="742950" indent="-285750" algn="l" rtl="0" fontAlgn="base">
        <a:spcBef>
          <a:spcPct val="20000"/>
        </a:spcBef>
        <a:spcAft>
          <a:spcPct val="0"/>
        </a:spcAft>
        <a:buClr>
          <a:srgbClr val="C00000"/>
        </a:buClr>
        <a:buFont typeface="Wingdings" pitchFamily="2" charset="2"/>
        <a:buChar char="§"/>
        <a:defRPr sz="2800" kern="1200">
          <a:solidFill>
            <a:schemeClr val="tx1"/>
          </a:solidFill>
          <a:latin typeface="Futura Bk BT" pitchFamily="34" charset="0"/>
          <a:ea typeface="+mn-ea"/>
          <a:cs typeface="+mn-cs"/>
        </a:defRPr>
      </a:lvl2pPr>
      <a:lvl3pPr marL="1143000" indent="-228600" algn="l" rtl="0" fontAlgn="base">
        <a:spcBef>
          <a:spcPct val="20000"/>
        </a:spcBef>
        <a:spcAft>
          <a:spcPct val="0"/>
        </a:spcAft>
        <a:buClr>
          <a:srgbClr val="C00000"/>
        </a:buClr>
        <a:buFont typeface="Arial" charset="0"/>
        <a:buChar char="•"/>
        <a:defRPr sz="2400" kern="1200">
          <a:solidFill>
            <a:schemeClr val="tx1"/>
          </a:solidFill>
          <a:latin typeface="Futura Bk BT" pitchFamily="34" charset="0"/>
          <a:ea typeface="+mn-ea"/>
          <a:cs typeface="+mn-cs"/>
        </a:defRPr>
      </a:lvl3pPr>
      <a:lvl4pPr marL="1600200" indent="-228600" algn="l" rtl="0" fontAlgn="base">
        <a:spcBef>
          <a:spcPct val="20000"/>
        </a:spcBef>
        <a:spcAft>
          <a:spcPct val="0"/>
        </a:spcAft>
        <a:buClr>
          <a:srgbClr val="C00000"/>
        </a:buClr>
        <a:buFont typeface="Courier New" pitchFamily="49" charset="0"/>
        <a:buChar char="o"/>
        <a:defRPr sz="2000" kern="1200">
          <a:solidFill>
            <a:schemeClr val="tx1"/>
          </a:solidFill>
          <a:latin typeface="Futura Bk BT" pitchFamily="34" charset="0"/>
          <a:ea typeface="+mn-ea"/>
          <a:cs typeface="+mn-cs"/>
        </a:defRPr>
      </a:lvl4pPr>
      <a:lvl5pPr marL="2057400" indent="-228600" algn="l" rtl="0" fontAlgn="base">
        <a:spcBef>
          <a:spcPct val="20000"/>
        </a:spcBef>
        <a:spcAft>
          <a:spcPct val="0"/>
        </a:spcAft>
        <a:buClr>
          <a:srgbClr val="C00000"/>
        </a:buClr>
        <a:buFont typeface="Wingdings" pitchFamily="2" charset="2"/>
        <a:buChar char="Ø"/>
        <a:defRPr sz="2000" kern="1200">
          <a:solidFill>
            <a:schemeClr val="tx1"/>
          </a:solidFill>
          <a:latin typeface="Futura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kygm.gov.tr/BeyannameOrnegi.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ekygm.gov.tr/issn.htmln" TargetMode="External"/><Relationship Id="rId4" Type="http://schemas.openxmlformats.org/officeDocument/2006/relationships/hyperlink" Target="http://www.ekygm.gov.tr/iss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diagramColors" Target="../diagrams/colors1.xml"/><Relationship Id="rId10" Type="http://schemas.openxmlformats.org/officeDocument/2006/relationships/image" Target="../media/image8.jpeg"/><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Excel_Grafi_i1.xls"/></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kaynak.unak.org.tr/bildiri/unak03/u03-17.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tubitak.gov.tr/tr/destekler/akademik/ulusal-destek-programlari/icerik-akademik-yayin-hazirlama-materyalleri" TargetMode="External"/><Relationship Id="rId4" Type="http://schemas.openxmlformats.org/officeDocument/2006/relationships/hyperlink" Target="http://uvt.ulakbim.gov.tr/tip/sempozyum11/Sayfa-27-3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30263" y="1557338"/>
          <a:ext cx="7632848" cy="3528392"/>
        </p:xfrm>
        <a:graphic>
          <a:graphicData uri="http://schemas.openxmlformats.org/drawingml/2006/table">
            <a:tbl>
              <a:tblPr/>
              <a:tblGrid>
                <a:gridCol w="4677442"/>
                <a:gridCol w="2955406"/>
              </a:tblGrid>
              <a:tr h="27985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3600" dirty="0" smtClean="0">
                          <a:solidFill>
                            <a:schemeClr val="bg1"/>
                          </a:solidFill>
                        </a:rPr>
                        <a:t>Editörlere Notlar </a:t>
                      </a:r>
                    </a:p>
                    <a:p>
                      <a:pPr marL="0" marR="0" lvl="0" indent="0" algn="ctr" defTabSz="914400" rtl="0" eaLnBrk="1" fontAlgn="base" latinLnBrk="0" hangingPunct="1">
                        <a:lnSpc>
                          <a:spcPct val="100000"/>
                        </a:lnSpc>
                        <a:spcBef>
                          <a:spcPct val="0"/>
                        </a:spcBef>
                        <a:spcAft>
                          <a:spcPct val="0"/>
                        </a:spcAft>
                        <a:buClrTx/>
                        <a:buSzTx/>
                        <a:buFontTx/>
                        <a:buNone/>
                        <a:tabLst/>
                      </a:pPr>
                      <a:endParaRPr lang="tr-TR" sz="2000" b="1" dirty="0" smtClean="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lang="tr-TR" sz="2000" b="1" dirty="0" smtClean="0">
                        <a:solidFill>
                          <a:schemeClr val="bg1"/>
                        </a:solidFill>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Futura Bk BT Book"/>
                          <a:ea typeface="Futura Bk BT Book"/>
                          <a:cs typeface="Futura Bk BT Book"/>
                        </a:rPr>
                        <a:t>EDİTÖR ve YAZAR EĞİTİM SEMİNERLERİ - 4</a:t>
                      </a:r>
                      <a:endParaRPr kumimoji="0" lang="tr-TR" sz="1400" b="1" i="0" u="none" strike="noStrike" cap="none" normalizeH="0" baseline="0" dirty="0" smtClean="0">
                        <a:ln>
                          <a:noFill/>
                        </a:ln>
                        <a:solidFill>
                          <a:schemeClr val="bg1"/>
                        </a:solidFill>
                        <a:effectLst/>
                        <a:latin typeface="Futura Bk BT Book"/>
                        <a:ea typeface="Futura Bk BT Book"/>
                        <a:cs typeface="Futura Bk BT Book"/>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Futura Bk BT Book"/>
                          <a:ea typeface="Futura Bk BT Book"/>
                          <a:cs typeface="Futura Bk BT Book"/>
                        </a:rPr>
                        <a:t>27 Nisan 2015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Futura Bk BT Book"/>
                        <a:ea typeface="Futura Bk BT Book"/>
                        <a:cs typeface="Futura Bk BT Book"/>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Futura Bk BT Book"/>
                          <a:ea typeface="Futura Bk BT Book"/>
                          <a:cs typeface="Futura Bk BT Book"/>
                        </a:rPr>
                        <a:t>Ege Üniversitesi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bg1"/>
                        </a:solidFill>
                        <a:effectLst/>
                        <a:latin typeface="Futura Bk BT Book"/>
                        <a:ea typeface="Futura Bk BT Book"/>
                        <a:cs typeface="Futura Bk BT Book"/>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smtClean="0">
                        <a:ln>
                          <a:noFill/>
                        </a:ln>
                        <a:solidFill>
                          <a:schemeClr val="bg1"/>
                        </a:solidFill>
                        <a:effectLst/>
                        <a:latin typeface="Futura Bk BT Book"/>
                        <a:ea typeface="Futura Bk BT Book"/>
                        <a:cs typeface="Futura Bk BT Book"/>
                      </a:endParaRPr>
                    </a:p>
                  </a:txBody>
                  <a:tcPr anchor="ctr" horzOverflow="overflow">
                    <a:lnL w="9525" cap="flat" cmpd="sng" algn="ctr">
                      <a:solidFill>
                        <a:srgbClr val="BE4B48"/>
                      </a:solidFill>
                      <a:prstDash val="solid"/>
                      <a:round/>
                      <a:headEnd type="none" w="med" len="med"/>
                      <a:tailEnd type="none" w="med" len="med"/>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tc hMerge="1">
                  <a:txBody>
                    <a:bodyPr/>
                    <a:lstStyle/>
                    <a:p>
                      <a:endParaRPr lang="tr-TR"/>
                    </a:p>
                  </a:txBody>
                  <a:tcPr/>
                </a:tc>
              </a:tr>
              <a:tr h="729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Futura Bk BT Book"/>
                          <a:ea typeface="Futura Bk BT Book"/>
                          <a:cs typeface="Futura Bk BT Book"/>
                        </a:rPr>
                        <a:t>A. Nuray DEMİRKOL</a:t>
                      </a:r>
                    </a:p>
                  </a:txBody>
                  <a:tcPr anchor="ctr" horzOverflow="overflow">
                    <a:lnL w="9525" cap="flat" cmpd="sng" algn="ctr">
                      <a:solidFill>
                        <a:srgbClr val="BE4B48"/>
                      </a:solidFill>
                      <a:prstDash val="solid"/>
                      <a:round/>
                      <a:headEnd type="none" w="med" len="med"/>
                      <a:tailEnd type="none" w="med" len="med"/>
                    </a:lnL>
                    <a:lnR>
                      <a:noFill/>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cap="none" normalizeH="0" baseline="0" dirty="0" smtClean="0">
                          <a:ln>
                            <a:noFill/>
                          </a:ln>
                          <a:solidFill>
                            <a:schemeClr val="tx1"/>
                          </a:solidFill>
                          <a:effectLst/>
                          <a:latin typeface="Futura Bk BT Book"/>
                          <a:ea typeface="Futura Bk BT Book"/>
                          <a:cs typeface="Futura Bk BT Book"/>
                        </a:rPr>
                        <a:t>Başuzman</a:t>
                      </a:r>
                    </a:p>
                  </a:txBody>
                  <a:tcPr anchor="ctr" horzOverflow="overflow">
                    <a:lnL>
                      <a:noFill/>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noFill/>
                  </a:tcPr>
                </a:tc>
              </a:tr>
            </a:tbl>
          </a:graphicData>
        </a:graphic>
      </p:graphicFrame>
      <p:pic>
        <p:nvPicPr>
          <p:cNvPr id="3" name="Picture 1"/>
          <p:cNvPicPr>
            <a:picLocks noChangeAspect="1"/>
          </p:cNvPicPr>
          <p:nvPr/>
        </p:nvPicPr>
        <p:blipFill>
          <a:blip r:embed="rId3"/>
          <a:srcRect/>
          <a:stretch>
            <a:fillRect/>
          </a:stretch>
        </p:blipFill>
        <p:spPr bwMode="auto">
          <a:xfrm>
            <a:off x="3500430" y="5211762"/>
            <a:ext cx="2151063" cy="164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3"/>
          </p:nvPr>
        </p:nvSpPr>
        <p:spPr>
          <a:xfrm>
            <a:off x="179388" y="908050"/>
            <a:ext cx="8783637" cy="5688013"/>
          </a:xfrm>
        </p:spPr>
        <p:txBody>
          <a:bodyPr/>
          <a:lstStyle/>
          <a:p>
            <a:pPr fontAlgn="auto">
              <a:spcAft>
                <a:spcPts val="0"/>
              </a:spcAft>
              <a:buFont typeface="Arial" pitchFamily="34" charset="0"/>
              <a:buChar char="•"/>
              <a:defRPr/>
            </a:pPr>
            <a:r>
              <a:rPr lang="tr-TR" sz="1800" dirty="0" smtClean="0">
                <a:latin typeface="+mj-lt"/>
              </a:rPr>
              <a:t>Dergi adı ne olmalı?</a:t>
            </a:r>
          </a:p>
          <a:p>
            <a:pPr fontAlgn="auto">
              <a:spcAft>
                <a:spcPts val="0"/>
              </a:spcAft>
              <a:buFont typeface="Arial" pitchFamily="34" charset="0"/>
              <a:buChar char="•"/>
              <a:defRPr/>
            </a:pPr>
            <a:r>
              <a:rPr lang="tr-TR" sz="1800" dirty="0" smtClean="0">
                <a:latin typeface="+mj-lt"/>
              </a:rPr>
              <a:t>Başlıkta üniversite adının geçmeli mi?</a:t>
            </a:r>
          </a:p>
          <a:p>
            <a:pPr lvl="1" fontAlgn="auto">
              <a:spcAft>
                <a:spcPts val="0"/>
              </a:spcAft>
              <a:buFont typeface="Arial" pitchFamily="34" charset="0"/>
              <a:buChar char="•"/>
              <a:defRPr/>
            </a:pPr>
            <a:r>
              <a:rPr lang="tr-TR" sz="1800" dirty="0" smtClean="0">
                <a:latin typeface="+mj-lt"/>
              </a:rPr>
              <a:t>Ör. 1: Alanya Hamdullah Emin Paşa Üniversitesi Sanat ve Tasarım Fakültesi Mimarlık Dergisi</a:t>
            </a:r>
          </a:p>
          <a:p>
            <a:pPr lvl="1" fontAlgn="auto">
              <a:spcAft>
                <a:spcPts val="0"/>
              </a:spcAft>
              <a:buFont typeface="Arial" pitchFamily="34" charset="0"/>
              <a:buChar char="•"/>
              <a:defRPr/>
            </a:pPr>
            <a:r>
              <a:rPr lang="tr-TR" sz="1800" dirty="0" smtClean="0">
                <a:latin typeface="+mj-lt"/>
              </a:rPr>
              <a:t>“HEP Mimarlık” olabilir..Kısaltma veya  kurum adından bağımsız , akılda kolay kalabilen bir ad tercih edilebilir..</a:t>
            </a:r>
          </a:p>
          <a:p>
            <a:pPr lvl="1" fontAlgn="auto">
              <a:spcAft>
                <a:spcPts val="0"/>
              </a:spcAft>
              <a:buFont typeface="Wingdings" pitchFamily="2" charset="2"/>
              <a:buNone/>
              <a:defRPr/>
            </a:pPr>
            <a:endParaRPr lang="tr-TR" sz="1800" dirty="0" smtClean="0">
              <a:latin typeface="+mj-lt"/>
            </a:endParaRPr>
          </a:p>
          <a:p>
            <a:pPr fontAlgn="auto">
              <a:spcAft>
                <a:spcPts val="0"/>
              </a:spcAft>
              <a:buFont typeface="Arial" pitchFamily="34" charset="0"/>
              <a:buChar char="•"/>
              <a:defRPr/>
            </a:pPr>
            <a:r>
              <a:rPr lang="tr-TR" sz="1800" dirty="0" smtClean="0">
                <a:latin typeface="+mj-lt"/>
              </a:rPr>
              <a:t>Paralel bir ad gerekli mi?</a:t>
            </a:r>
          </a:p>
          <a:p>
            <a:pPr lvl="1" fontAlgn="auto">
              <a:spcAft>
                <a:spcPts val="0"/>
              </a:spcAft>
              <a:buFont typeface="Arial" pitchFamily="34" charset="0"/>
              <a:buChar char="•"/>
              <a:defRPr/>
            </a:pPr>
            <a:r>
              <a:rPr lang="tr-TR" sz="1800" dirty="0" smtClean="0">
                <a:latin typeface="+mj-lt"/>
              </a:rPr>
              <a:t>Genellikle Türkçe ve İngilizce ad birlikte</a:t>
            </a:r>
          </a:p>
          <a:p>
            <a:pPr lvl="1" fontAlgn="auto">
              <a:spcAft>
                <a:spcPts val="0"/>
              </a:spcAft>
              <a:buFont typeface="Arial" pitchFamily="34" charset="0"/>
              <a:buChar char="•"/>
              <a:defRPr/>
            </a:pPr>
            <a:r>
              <a:rPr lang="tr-TR" sz="1800" dirty="0" smtClean="0">
                <a:latin typeface="+mj-lt"/>
              </a:rPr>
              <a:t>İngilizce paralel adı olmazsa uluslararası dizinlere giremez mi? </a:t>
            </a:r>
          </a:p>
          <a:p>
            <a:pPr lvl="2" fontAlgn="auto">
              <a:spcAft>
                <a:spcPts val="0"/>
              </a:spcAft>
              <a:defRPr/>
            </a:pPr>
            <a:r>
              <a:rPr lang="tr-TR" dirty="0" err="1" smtClean="0">
                <a:latin typeface="+mj-lt"/>
              </a:rPr>
              <a:t>SCI’daki</a:t>
            </a:r>
            <a:r>
              <a:rPr lang="tr-TR" dirty="0" smtClean="0">
                <a:latin typeface="+mj-lt"/>
              </a:rPr>
              <a:t> TR adresli dergilere örnek:</a:t>
            </a:r>
          </a:p>
          <a:p>
            <a:pPr lvl="3" fontAlgn="auto">
              <a:spcAft>
                <a:spcPts val="0"/>
              </a:spcAft>
              <a:defRPr/>
            </a:pPr>
            <a:r>
              <a:rPr lang="tr-TR" sz="1800" dirty="0" err="1" smtClean="0">
                <a:latin typeface="+mj-lt"/>
              </a:rPr>
              <a:t>Bilig</a:t>
            </a:r>
            <a:r>
              <a:rPr lang="tr-TR" sz="1800" dirty="0" smtClean="0">
                <a:latin typeface="+mj-lt"/>
              </a:rPr>
              <a:t> </a:t>
            </a:r>
            <a:r>
              <a:rPr lang="tr-TR" sz="1800" i="1" dirty="0" smtClean="0">
                <a:latin typeface="+mj-lt"/>
              </a:rPr>
              <a:t>ISSN: 1301-0549</a:t>
            </a:r>
          </a:p>
          <a:p>
            <a:pPr lvl="3" fontAlgn="auto">
              <a:spcAft>
                <a:spcPts val="0"/>
              </a:spcAft>
              <a:defRPr/>
            </a:pPr>
            <a:r>
              <a:rPr lang="tr-TR" sz="1800" dirty="0" err="1" smtClean="0">
                <a:latin typeface="+mj-lt"/>
              </a:rPr>
              <a:t>Adalya</a:t>
            </a:r>
            <a:r>
              <a:rPr lang="tr-TR" sz="1800" dirty="0" smtClean="0">
                <a:latin typeface="+mj-lt"/>
              </a:rPr>
              <a:t> </a:t>
            </a:r>
            <a:r>
              <a:rPr lang="tr-TR" sz="1800" i="1" dirty="0" smtClean="0">
                <a:latin typeface="+mj-lt"/>
              </a:rPr>
              <a:t>ISSN:1301-2746</a:t>
            </a:r>
          </a:p>
          <a:p>
            <a:pPr lvl="3" fontAlgn="auto">
              <a:spcAft>
                <a:spcPts val="0"/>
              </a:spcAft>
              <a:defRPr/>
            </a:pPr>
            <a:r>
              <a:rPr lang="tr-TR" sz="1800" dirty="0" smtClean="0">
                <a:latin typeface="+mj-lt"/>
              </a:rPr>
              <a:t>Belleten </a:t>
            </a:r>
            <a:r>
              <a:rPr lang="tr-TR" sz="1800" i="1" dirty="0" smtClean="0">
                <a:latin typeface="+mj-lt"/>
              </a:rPr>
              <a:t>ISSN: 0041-4255</a:t>
            </a:r>
          </a:p>
          <a:p>
            <a:pPr lvl="3" fontAlgn="auto">
              <a:spcAft>
                <a:spcPts val="0"/>
              </a:spcAft>
              <a:defRPr/>
            </a:pPr>
            <a:r>
              <a:rPr lang="tr-TR" sz="1800" dirty="0" smtClean="0">
                <a:latin typeface="+mj-lt"/>
              </a:rPr>
              <a:t>Ekoloji </a:t>
            </a:r>
            <a:r>
              <a:rPr lang="tr-TR" sz="1800" i="1" dirty="0" smtClean="0">
                <a:latin typeface="+mj-lt"/>
              </a:rPr>
              <a:t>ISSN</a:t>
            </a:r>
            <a:r>
              <a:rPr lang="tr-TR" sz="1800" dirty="0" smtClean="0">
                <a:latin typeface="+mj-lt"/>
              </a:rPr>
              <a:t>: </a:t>
            </a:r>
            <a:r>
              <a:rPr lang="tr-TR" sz="1800" i="1" dirty="0" smtClean="0">
                <a:latin typeface="+mj-lt"/>
              </a:rPr>
              <a:t>1300-1361</a:t>
            </a:r>
          </a:p>
          <a:p>
            <a:pPr fontAlgn="auto">
              <a:spcAft>
                <a:spcPts val="0"/>
              </a:spcAft>
              <a:buFont typeface="Arial" pitchFamily="34" charset="0"/>
              <a:buChar char="•"/>
              <a:defRPr/>
            </a:pPr>
            <a:r>
              <a:rPr lang="tr-TR" sz="1800" dirty="0" smtClean="0">
                <a:latin typeface="+mj-lt"/>
              </a:rPr>
              <a:t>Standarda uygun mu?</a:t>
            </a:r>
            <a:r>
              <a:rPr lang="tr-TR" dirty="0" smtClean="0">
                <a:latin typeface="+mj-lt"/>
              </a:rPr>
              <a:t> </a:t>
            </a:r>
          </a:p>
          <a:p>
            <a:pPr fontAlgn="auto">
              <a:spcAft>
                <a:spcPts val="0"/>
              </a:spcAft>
              <a:buFont typeface="Wingdings" pitchFamily="2" charset="2"/>
              <a:buNone/>
              <a:defRPr/>
            </a:pPr>
            <a:endParaRPr lang="tr-TR" dirty="0" smtClean="0"/>
          </a:p>
          <a:p>
            <a:pPr fontAlgn="auto">
              <a:spcAft>
                <a:spcPts val="0"/>
              </a:spcAft>
              <a:defRPr/>
            </a:pPr>
            <a:endParaRPr lang="tr-TR" dirty="0"/>
          </a:p>
        </p:txBody>
      </p:sp>
      <p:sp>
        <p:nvSpPr>
          <p:cNvPr id="4" name="3 Başlık"/>
          <p:cNvSpPr>
            <a:spLocks noGrp="1"/>
          </p:cNvSpPr>
          <p:nvPr>
            <p:ph type="title"/>
          </p:nvPr>
        </p:nvSpPr>
        <p:spPr>
          <a:xfrm>
            <a:off x="0" y="7938"/>
            <a:ext cx="5472113" cy="706437"/>
          </a:xfrm>
        </p:spPr>
        <p:txBody>
          <a:bodyPr/>
          <a:lstStyle/>
          <a:p>
            <a:pPr fontAlgn="auto">
              <a:spcAft>
                <a:spcPts val="0"/>
              </a:spcAft>
              <a:defRPr/>
            </a:pPr>
            <a:r>
              <a:rPr lang="tr-TR" dirty="0" smtClean="0"/>
              <a:t>Dergi Adı Hakkında </a:t>
            </a:r>
            <a:endParaRPr lang="tr-TR" dirty="0"/>
          </a:p>
        </p:txBody>
      </p:sp>
      <p:sp>
        <p:nvSpPr>
          <p:cNvPr id="7" name="6 Metin Yer Tutucusu"/>
          <p:cNvSpPr>
            <a:spLocks noGrp="1"/>
          </p:cNvSpPr>
          <p:nvPr>
            <p:ph type="body" sz="quarter" idx="14"/>
          </p:nvPr>
        </p:nvSpPr>
        <p:spPr>
          <a:xfrm>
            <a:off x="5465763" y="7938"/>
            <a:ext cx="2663825" cy="706437"/>
          </a:xfrm>
        </p:spPr>
        <p:txBody>
          <a:bodyPr/>
          <a:lstStyle/>
          <a:p>
            <a:pPr fontAlgn="auto">
              <a:spcAft>
                <a:spcPts val="0"/>
              </a:spcAft>
              <a:defRPr/>
            </a:pPr>
            <a:endParaRPr lang="tr-TR"/>
          </a:p>
        </p:txBody>
      </p:sp>
      <p:pic>
        <p:nvPicPr>
          <p:cNvPr id="33793" name="Picture 1" descr="C:\Users\Levent\Desktop\11122332_dergis.jpg"/>
          <p:cNvPicPr>
            <a:picLocks noChangeAspect="1" noChangeArrowheads="1"/>
          </p:cNvPicPr>
          <p:nvPr/>
        </p:nvPicPr>
        <p:blipFill>
          <a:blip r:embed="rId3" cstate="print"/>
          <a:srcRect/>
          <a:stretch>
            <a:fillRect/>
          </a:stretch>
        </p:blipFill>
        <p:spPr bwMode="auto">
          <a:xfrm>
            <a:off x="5364088" y="4428110"/>
            <a:ext cx="3585998" cy="22412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quarter" idx="13"/>
          </p:nvPr>
        </p:nvSpPr>
        <p:spPr>
          <a:xfrm>
            <a:off x="179388" y="908050"/>
            <a:ext cx="8783637" cy="5688013"/>
          </a:xfrm>
        </p:spPr>
        <p:txBody>
          <a:bodyPr vert="horz" wrap="square" lIns="91440" tIns="45720" rIns="91440" bIns="45720" numCol="1" anchorCtr="0" compatLnSpc="1">
            <a:prstTxWarp prst="textNoShape">
              <a:avLst/>
            </a:prstTxWarp>
          </a:bodyPr>
          <a:lstStyle/>
          <a:p>
            <a:pPr marL="358775" indent="-358775">
              <a:buFont typeface="Wingdings" pitchFamily="2" charset="2"/>
              <a:buNone/>
            </a:pPr>
            <a:r>
              <a:rPr lang="tr-TR" b="1" smtClean="0"/>
              <a:t> </a:t>
            </a:r>
          </a:p>
          <a:p>
            <a:pPr marL="358775" indent="-358775">
              <a:buFont typeface="Wingdings" pitchFamily="2" charset="2"/>
              <a:buNone/>
            </a:pPr>
            <a:r>
              <a:rPr lang="tr-TR" sz="1800" smtClean="0"/>
              <a:t>Değil. Ancak;</a:t>
            </a:r>
          </a:p>
          <a:p>
            <a:pPr marL="358775" indent="-358775">
              <a:buFont typeface="Arial" charset="0"/>
              <a:buChar char="•"/>
            </a:pPr>
            <a:endParaRPr lang="tr-TR" sz="1800" smtClean="0"/>
          </a:p>
          <a:p>
            <a:pPr marL="358775" indent="-358775">
              <a:buFont typeface="Wingdings" pitchFamily="2" charset="2"/>
              <a:buNone/>
            </a:pPr>
            <a:r>
              <a:rPr lang="tr-TR" sz="1800" smtClean="0"/>
              <a:t>	Editörlükçe belirlenmiş ve dergide duyurulmuş standart bir dergi adı kısaltmasının olmaması veya kısaltmaların standart bir biçimde kullanılmaması yayınlara erişimi zorlaştırır, atıf gösterilirken dergi adının yanlış kullanılmasına sebep olabilir, sağlıklı atıf analizinin yapılmasını engeller.</a:t>
            </a:r>
          </a:p>
          <a:p>
            <a:pPr marL="358775" indent="-358775">
              <a:buFont typeface="Arial" charset="0"/>
              <a:buChar char="•"/>
            </a:pPr>
            <a:endParaRPr lang="pt-BR" sz="1800" smtClean="0"/>
          </a:p>
          <a:p>
            <a:pPr marL="358775" indent="-358775">
              <a:buFont typeface="Wingdings" pitchFamily="2" charset="2"/>
              <a:buNone/>
            </a:pPr>
            <a:r>
              <a:rPr lang="tr-TR" sz="1800" smtClean="0"/>
              <a:t>	Dergi adları kısaltmasında da uygulanan belli bir standart yoktur. Her dergi, kendi adının kısaltmasını kendi yapmakta ve bu durum uluslararası kısaltma kurallarına yer yer ters düşmektedir. (</a:t>
            </a:r>
            <a:r>
              <a:rPr lang="tr-TR" sz="1800" b="1" smtClean="0"/>
              <a:t>Örn.</a:t>
            </a:r>
            <a:r>
              <a:rPr lang="tr-TR" sz="1800" smtClean="0"/>
              <a:t> Üniv, Derg, Fak, Enst, Microbiol, ….)</a:t>
            </a:r>
          </a:p>
          <a:p>
            <a:pPr marL="358775" indent="-358775">
              <a:buFont typeface="Wingdings" pitchFamily="2" charset="2"/>
              <a:buNone/>
            </a:pPr>
            <a:endParaRPr lang="tr-TR" sz="1800" smtClean="0"/>
          </a:p>
          <a:p>
            <a:pPr marL="358775" indent="-358775">
              <a:buFont typeface="Wingdings" pitchFamily="2" charset="2"/>
              <a:buNone/>
            </a:pPr>
            <a:r>
              <a:rPr lang="tr-TR" sz="1800" smtClean="0"/>
              <a:t>	Dergi adı anlaşılır olmalı, derginin her bölümünde (dış kapak, iç kapak, running title (iç sayfalarda üstte makale künyesi) web sayfası aynı isim kullanılmalı).</a:t>
            </a:r>
          </a:p>
          <a:p>
            <a:pPr marL="358775" indent="-358775">
              <a:buFont typeface="Wingdings" pitchFamily="2" charset="2"/>
              <a:buNone/>
            </a:pPr>
            <a:endParaRPr lang="pt-BR" sz="1800" smtClean="0"/>
          </a:p>
          <a:p>
            <a:pPr marL="358775" indent="-358775"/>
            <a:endParaRPr lang="tr-TR" smtClean="0"/>
          </a:p>
          <a:p>
            <a:pPr marL="358775" indent="-358775"/>
            <a:endParaRPr lang="tr-TR" smtClean="0"/>
          </a:p>
          <a:p>
            <a:pPr marL="358775" indent="-358775"/>
            <a:endParaRPr lang="tr-TR" smtClean="0"/>
          </a:p>
        </p:txBody>
      </p:sp>
      <p:sp>
        <p:nvSpPr>
          <p:cNvPr id="6" name="5 Başlık"/>
          <p:cNvSpPr>
            <a:spLocks noGrp="1"/>
          </p:cNvSpPr>
          <p:nvPr>
            <p:ph type="title"/>
          </p:nvPr>
        </p:nvSpPr>
        <p:spPr>
          <a:xfrm>
            <a:off x="0" y="7938"/>
            <a:ext cx="5940425" cy="706437"/>
          </a:xfrm>
        </p:spPr>
        <p:txBody>
          <a:bodyPr/>
          <a:lstStyle/>
          <a:p>
            <a:pPr fontAlgn="auto">
              <a:spcAft>
                <a:spcPts val="0"/>
              </a:spcAft>
              <a:defRPr/>
            </a:pPr>
            <a:r>
              <a:rPr lang="tr-TR" dirty="0" smtClean="0"/>
              <a:t>Dergi Adı Kısaltması: Olmazsa olmaz mı?</a:t>
            </a:r>
            <a:endParaRPr lang="tr-TR" dirty="0"/>
          </a:p>
        </p:txBody>
      </p:sp>
      <p:pic>
        <p:nvPicPr>
          <p:cNvPr id="34819" name="Picture 1" descr="C:\Users\Levent\Desktop\student.png"/>
          <p:cNvPicPr>
            <a:picLocks noChangeAspect="1" noChangeArrowheads="1"/>
          </p:cNvPicPr>
          <p:nvPr/>
        </p:nvPicPr>
        <p:blipFill>
          <a:blip r:embed="rId3"/>
          <a:srcRect/>
          <a:stretch>
            <a:fillRect/>
          </a:stretch>
        </p:blipFill>
        <p:spPr bwMode="auto">
          <a:xfrm>
            <a:off x="7272338" y="836613"/>
            <a:ext cx="1871662"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7938"/>
            <a:ext cx="5472113" cy="706437"/>
          </a:xfrm>
        </p:spPr>
        <p:txBody>
          <a:bodyPr/>
          <a:lstStyle/>
          <a:p>
            <a:pPr fontAlgn="auto">
              <a:spcAft>
                <a:spcPts val="0"/>
              </a:spcAft>
              <a:defRPr/>
            </a:pPr>
            <a:endParaRPr lang="tr-TR"/>
          </a:p>
        </p:txBody>
      </p:sp>
      <p:sp>
        <p:nvSpPr>
          <p:cNvPr id="8" name="7 Metin Yer Tutucusu"/>
          <p:cNvSpPr>
            <a:spLocks noGrp="1"/>
          </p:cNvSpPr>
          <p:nvPr>
            <p:ph type="body" sz="quarter" idx="14"/>
          </p:nvPr>
        </p:nvSpPr>
        <p:spPr>
          <a:xfrm>
            <a:off x="5465763" y="7938"/>
            <a:ext cx="2663825" cy="706437"/>
          </a:xfrm>
        </p:spPr>
        <p:txBody>
          <a:bodyPr/>
          <a:lstStyle/>
          <a:p>
            <a:pPr fontAlgn="auto">
              <a:spcAft>
                <a:spcPts val="0"/>
              </a:spcAft>
              <a:defRPr/>
            </a:pPr>
            <a:endParaRPr lang="tr-TR"/>
          </a:p>
        </p:txBody>
      </p:sp>
      <p:pic>
        <p:nvPicPr>
          <p:cNvPr id="36867" name="Picture 2"/>
          <p:cNvPicPr>
            <a:picLocks noGrp="1" noChangeAspect="1" noChangeArrowheads="1"/>
          </p:cNvPicPr>
          <p:nvPr>
            <p:ph sz="quarter" idx="13"/>
          </p:nvPr>
        </p:nvPicPr>
        <p:blipFill>
          <a:blip r:embed="rId3"/>
          <a:srcRect l="21317" t="11111" r="37848"/>
          <a:stretch>
            <a:fillRect/>
          </a:stretch>
        </p:blipFill>
        <p:spPr bwMode="auto">
          <a:xfrm>
            <a:off x="0" y="0"/>
            <a:ext cx="8316913" cy="6597650"/>
          </a:xfrm>
          <a:solidFill>
            <a:srgbClr val="FFFF00"/>
          </a:solidFill>
          <a:ln>
            <a:miter lim="800000"/>
            <a:headEnd/>
            <a:tailEnd/>
          </a:ln>
        </p:spPr>
      </p:pic>
      <p:cxnSp>
        <p:nvCxnSpPr>
          <p:cNvPr id="5" name="Straight Arrow Connector 4"/>
          <p:cNvCxnSpPr/>
          <p:nvPr/>
        </p:nvCxnSpPr>
        <p:spPr>
          <a:xfrm>
            <a:off x="2484438" y="549275"/>
            <a:ext cx="647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84438" y="908050"/>
            <a:ext cx="647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84438" y="4508500"/>
            <a:ext cx="647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84438" y="5876925"/>
            <a:ext cx="6477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81075"/>
            <a:ext cx="8712200" cy="5614988"/>
          </a:xfrm>
        </p:spPr>
        <p:txBody>
          <a:bodyPr vert="horz" wrap="square" lIns="91440" tIns="45720" rIns="91440" bIns="45720" numCol="1" anchor="t" anchorCtr="0" compatLnSpc="1">
            <a:prstTxWarp prst="textNoShape">
              <a:avLst/>
            </a:prstTxWarp>
          </a:bodyPr>
          <a:lstStyle/>
          <a:p>
            <a:pPr>
              <a:buFont typeface="Arial" charset="0"/>
              <a:buChar char="•"/>
            </a:pPr>
            <a:r>
              <a:rPr lang="tr-TR" sz="1800" smtClean="0"/>
              <a:t>Kurum adı değişti, başına SB geldi, yüksek okuldu fakülte oldu, vs..</a:t>
            </a:r>
          </a:p>
          <a:p>
            <a:pPr>
              <a:buFont typeface="Wingdings" pitchFamily="2" charset="2"/>
              <a:buNone/>
            </a:pPr>
            <a:r>
              <a:rPr lang="tr-TR" sz="1800" smtClean="0"/>
              <a:t>(Kurum adına bağlı olmanın getirdiği zorluklardan biri)</a:t>
            </a:r>
          </a:p>
          <a:p>
            <a:pPr>
              <a:buFont typeface="Arial" charset="0"/>
              <a:buChar char="•"/>
            </a:pPr>
            <a:r>
              <a:rPr lang="tr-TR" sz="1800" smtClean="0"/>
              <a:t>Ya da İngilizce bir adımız olsun istiyoruz. </a:t>
            </a:r>
          </a:p>
          <a:p>
            <a:pPr>
              <a:buFont typeface="Wingdings" pitchFamily="2" charset="2"/>
              <a:buNone/>
            </a:pPr>
            <a:endParaRPr lang="tr-TR" sz="1800" smtClean="0"/>
          </a:p>
          <a:p>
            <a:pPr lvl="1">
              <a:buFont typeface="Arial" charset="0"/>
              <a:buChar char="•"/>
            </a:pPr>
            <a:r>
              <a:rPr lang="tr-TR" sz="1800" smtClean="0"/>
              <a:t>Yeni bir ISSN</a:t>
            </a:r>
          </a:p>
          <a:p>
            <a:pPr lvl="1">
              <a:buFont typeface="Arial" charset="0"/>
              <a:buChar char="•"/>
            </a:pPr>
            <a:endParaRPr lang="tr-TR" sz="1800" smtClean="0"/>
          </a:p>
          <a:p>
            <a:pPr lvl="1">
              <a:buFont typeface="Arial" charset="0"/>
              <a:buChar char="•"/>
            </a:pPr>
            <a:r>
              <a:rPr lang="tr-TR" sz="1800" smtClean="0"/>
              <a:t>Yeni ad ve yeni ISSN ile yeni bir kayıt (ODİS), (eski kayıtlara dokunmuyoruz!)</a:t>
            </a:r>
          </a:p>
          <a:p>
            <a:pPr lvl="1">
              <a:buFont typeface="Arial" charset="0"/>
              <a:buChar char="•"/>
            </a:pPr>
            <a:endParaRPr lang="tr-TR" sz="1800" smtClean="0"/>
          </a:p>
          <a:p>
            <a:pPr lvl="1">
              <a:buFont typeface="Arial" charset="0"/>
              <a:buChar char="•"/>
            </a:pPr>
            <a:r>
              <a:rPr lang="tr-TR" sz="1800" smtClean="0"/>
              <a:t>Mümkünse yıl ve/veya cilt bitimlerinde ad değiştirilmesi</a:t>
            </a:r>
          </a:p>
          <a:p>
            <a:pPr lvl="1">
              <a:buFont typeface="Arial" charset="0"/>
              <a:buChar char="•"/>
            </a:pPr>
            <a:endParaRPr lang="tr-TR" sz="1800" smtClean="0"/>
          </a:p>
          <a:p>
            <a:pPr lvl="1">
              <a:buFont typeface="Arial" charset="0"/>
              <a:buChar char="•"/>
            </a:pPr>
            <a:r>
              <a:rPr lang="tr-TR" sz="1800" smtClean="0"/>
              <a:t>Değişiklikle ilgili bilginin dergide duyurulması</a:t>
            </a:r>
          </a:p>
          <a:p>
            <a:pPr lvl="1">
              <a:buFont typeface="Arial" charset="0"/>
              <a:buChar char="•"/>
            </a:pPr>
            <a:endParaRPr lang="tr-TR" sz="1800" smtClean="0"/>
          </a:p>
          <a:p>
            <a:pPr lvl="1">
              <a:buFont typeface="Arial" charset="0"/>
              <a:buChar char="•"/>
            </a:pPr>
            <a:r>
              <a:rPr lang="tr-TR" sz="1800" smtClean="0"/>
              <a:t>Abone olan kurumlar ve indeksleme yapan kurumların bilgilendirilmesi</a:t>
            </a:r>
          </a:p>
          <a:p>
            <a:endParaRPr lang="tr-TR" sz="1800" smtClean="0"/>
          </a:p>
        </p:txBody>
      </p:sp>
      <p:sp>
        <p:nvSpPr>
          <p:cNvPr id="38914"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Dergi Adı Değiştiriyoruz.. </a:t>
            </a:r>
          </a:p>
        </p:txBody>
      </p:sp>
      <p:sp>
        <p:nvSpPr>
          <p:cNvPr id="5" name="4 Metin Yer Tutucusu"/>
          <p:cNvSpPr>
            <a:spLocks noGrp="1"/>
          </p:cNvSpPr>
          <p:nvPr>
            <p:ph type="body" sz="quarter" idx="14"/>
          </p:nvPr>
        </p:nvSpPr>
        <p:spPr>
          <a:xfrm flipH="1">
            <a:off x="7092950" y="0"/>
            <a:ext cx="44450" cy="704850"/>
          </a:xfrm>
        </p:spPr>
        <p:txBody>
          <a:bodyPr/>
          <a:lstStyle/>
          <a:p>
            <a:pPr fontAlgn="auto">
              <a:spcAft>
                <a:spcPts val="0"/>
              </a:spcAft>
              <a:defRPr/>
            </a:pP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3"/>
          </p:nvPr>
        </p:nvSpPr>
        <p:spPr>
          <a:xfrm>
            <a:off x="179388" y="908050"/>
            <a:ext cx="8783637" cy="5688013"/>
          </a:xfrm>
        </p:spPr>
        <p:txBody>
          <a:bodyPr/>
          <a:lstStyle/>
          <a:p>
            <a:pPr fontAlgn="auto">
              <a:spcAft>
                <a:spcPts val="0"/>
              </a:spcAft>
              <a:buFont typeface="Wingdings" pitchFamily="2" charset="2"/>
              <a:buNone/>
              <a:defRPr/>
            </a:pPr>
            <a:r>
              <a:rPr lang="tr-TR" b="1" dirty="0" smtClean="0"/>
              <a:t> 	</a:t>
            </a:r>
            <a:r>
              <a:rPr lang="tr-TR" dirty="0" smtClean="0"/>
              <a:t>Savcılık ile Kültür Bakanlığı Kütüphane ve Yayımlar Genel Müdürlüğü (KYGM) işlemleri başlatılmalıdır.</a:t>
            </a:r>
          </a:p>
          <a:p>
            <a:pPr fontAlgn="auto">
              <a:spcAft>
                <a:spcPts val="0"/>
              </a:spcAft>
              <a:buFont typeface="Wingdings" pitchFamily="2" charset="2"/>
              <a:buNone/>
              <a:defRPr/>
            </a:pPr>
            <a:endParaRPr lang="tr-TR" dirty="0" smtClean="0"/>
          </a:p>
          <a:p>
            <a:pPr fontAlgn="auto">
              <a:spcAft>
                <a:spcPts val="0"/>
              </a:spcAft>
              <a:buFont typeface="Wingdings" pitchFamily="2" charset="2"/>
              <a:buNone/>
              <a:defRPr/>
            </a:pPr>
            <a:r>
              <a:rPr lang="tr-TR" dirty="0" smtClean="0"/>
              <a:t>       Basılı ve/veya elektronik derginin ISSN/</a:t>
            </a:r>
            <a:r>
              <a:rPr lang="tr-TR" dirty="0" err="1" smtClean="0"/>
              <a:t>eISSN</a:t>
            </a:r>
            <a:r>
              <a:rPr lang="tr-TR" dirty="0" smtClean="0"/>
              <a:t> numarasını almak için: </a:t>
            </a:r>
          </a:p>
          <a:p>
            <a:pPr fontAlgn="auto">
              <a:spcAft>
                <a:spcPts val="0"/>
              </a:spcAft>
              <a:buFont typeface="Arial" pitchFamily="34" charset="0"/>
              <a:buChar char="•"/>
              <a:defRPr/>
            </a:pPr>
            <a:endParaRPr lang="tr-TR" dirty="0" smtClean="0"/>
          </a:p>
          <a:p>
            <a:pPr lvl="1" fontAlgn="auto">
              <a:spcAft>
                <a:spcPts val="0"/>
              </a:spcAft>
              <a:buFont typeface="Wingdings" pitchFamily="2" charset="2"/>
              <a:buChar char="Ø"/>
              <a:defRPr/>
            </a:pPr>
            <a:r>
              <a:rPr lang="tr-TR" dirty="0" smtClean="0"/>
              <a:t>Savcılıktan belge alınmalı: </a:t>
            </a:r>
            <a:r>
              <a:rPr lang="tr-TR" dirty="0" smtClean="0">
                <a:hlinkClick r:id="rId3"/>
              </a:rPr>
              <a:t>http://ekygm.gov.tr/BeyannameOrnegi.pdf</a:t>
            </a:r>
            <a:endParaRPr lang="tr-TR" dirty="0" smtClean="0"/>
          </a:p>
          <a:p>
            <a:pPr lvl="1" fontAlgn="auto">
              <a:spcAft>
                <a:spcPts val="0"/>
              </a:spcAft>
              <a:buFont typeface="Arial" pitchFamily="34" charset="0"/>
              <a:buChar char="•"/>
              <a:defRPr/>
            </a:pPr>
            <a:endParaRPr lang="tr-TR" dirty="0" smtClean="0"/>
          </a:p>
          <a:p>
            <a:pPr lvl="1" fontAlgn="auto">
              <a:spcAft>
                <a:spcPts val="0"/>
              </a:spcAft>
              <a:buFont typeface="Wingdings" pitchFamily="2" charset="2"/>
              <a:buChar char="Ø"/>
              <a:defRPr/>
            </a:pPr>
            <a:r>
              <a:rPr lang="tr-TR" dirty="0" smtClean="0"/>
              <a:t>KYGM, </a:t>
            </a:r>
            <a:r>
              <a:rPr lang="tr-TR" u="sng" dirty="0" smtClean="0">
                <a:hlinkClick r:id="rId4"/>
              </a:rPr>
              <a:t>ISSN Ofisi</a:t>
            </a:r>
            <a:r>
              <a:rPr lang="tr-TR" dirty="0" smtClean="0"/>
              <a:t>'ne dergi başvurusu yapılmalı:  </a:t>
            </a:r>
            <a:r>
              <a:rPr lang="tr-TR" dirty="0" smtClean="0">
                <a:hlinkClick r:id="rId5"/>
              </a:rPr>
              <a:t>http://www.</a:t>
            </a:r>
            <a:r>
              <a:rPr lang="tr-TR" dirty="0" err="1" smtClean="0">
                <a:hlinkClick r:id="rId5"/>
              </a:rPr>
              <a:t>ekygm</a:t>
            </a:r>
            <a:r>
              <a:rPr lang="tr-TR" dirty="0" smtClean="0">
                <a:hlinkClick r:id="rId5"/>
              </a:rPr>
              <a:t>.gov.tr/</a:t>
            </a:r>
            <a:r>
              <a:rPr lang="tr-TR" dirty="0" err="1" smtClean="0">
                <a:hlinkClick r:id="rId5"/>
              </a:rPr>
              <a:t>issn</a:t>
            </a:r>
            <a:r>
              <a:rPr lang="tr-TR" dirty="0" smtClean="0">
                <a:hlinkClick r:id="rId5"/>
              </a:rPr>
              <a:t>.</a:t>
            </a:r>
            <a:r>
              <a:rPr lang="tr-TR" dirty="0" err="1" smtClean="0">
                <a:hlinkClick r:id="rId5"/>
              </a:rPr>
              <a:t>htmln</a:t>
            </a:r>
            <a:endParaRPr lang="tr-TR" dirty="0" smtClean="0"/>
          </a:p>
          <a:p>
            <a:pPr lvl="1" fontAlgn="auto">
              <a:spcAft>
                <a:spcPts val="0"/>
              </a:spcAft>
              <a:buFont typeface="Wingdings" pitchFamily="2" charset="2"/>
              <a:buNone/>
              <a:defRPr/>
            </a:pPr>
            <a:endParaRPr lang="tr-TR" dirty="0" smtClean="0"/>
          </a:p>
          <a:p>
            <a:pPr lvl="2" fontAlgn="auto">
              <a:spcAft>
                <a:spcPts val="0"/>
              </a:spcAft>
              <a:defRPr/>
            </a:pPr>
            <a:r>
              <a:rPr lang="tr-TR" i="1" dirty="0" smtClean="0"/>
              <a:t>basılı formatta yayınlanacak dergi için ilk sayı basılmadan önce, </a:t>
            </a:r>
            <a:endParaRPr lang="tr-TR" dirty="0" smtClean="0"/>
          </a:p>
          <a:p>
            <a:pPr lvl="2" fontAlgn="auto">
              <a:spcAft>
                <a:spcPts val="0"/>
              </a:spcAft>
              <a:defRPr/>
            </a:pPr>
            <a:r>
              <a:rPr lang="tr-TR" i="1" dirty="0" smtClean="0"/>
              <a:t>elektronik formatta yayınlanacak dergi için ilk sayı yayınlandıktan sonra</a:t>
            </a:r>
            <a:endParaRPr lang="tr-TR" dirty="0" smtClean="0"/>
          </a:p>
          <a:p>
            <a:pPr lvl="1" fontAlgn="auto">
              <a:spcAft>
                <a:spcPts val="0"/>
              </a:spcAft>
              <a:defRPr/>
            </a:pPr>
            <a:endParaRPr lang="tr-TR" sz="1400" dirty="0" smtClean="0"/>
          </a:p>
          <a:p>
            <a:pPr lvl="3" fontAlgn="auto">
              <a:spcAft>
                <a:spcPts val="0"/>
              </a:spcAft>
              <a:defRPr/>
            </a:pPr>
            <a:endParaRPr lang="tr-TR" sz="1200" dirty="0" smtClean="0"/>
          </a:p>
          <a:p>
            <a:pPr lvl="3" fontAlgn="auto">
              <a:spcAft>
                <a:spcPts val="0"/>
              </a:spcAft>
              <a:defRPr/>
            </a:pPr>
            <a:endParaRPr lang="tr-TR" sz="1200" dirty="0" smtClean="0"/>
          </a:p>
          <a:p>
            <a:pPr lvl="2" fontAlgn="auto">
              <a:spcAft>
                <a:spcPts val="0"/>
              </a:spcAft>
              <a:defRPr/>
            </a:pPr>
            <a:endParaRPr lang="tr-TR" dirty="0" smtClean="0"/>
          </a:p>
          <a:p>
            <a:pPr fontAlgn="auto">
              <a:spcAft>
                <a:spcPts val="0"/>
              </a:spcAft>
              <a:buFont typeface="Wingdings" pitchFamily="2" charset="2"/>
              <a:buNone/>
              <a:defRPr/>
            </a:pPr>
            <a:endParaRPr lang="tr-TR" dirty="0" smtClean="0"/>
          </a:p>
          <a:p>
            <a:pPr fontAlgn="auto">
              <a:spcAft>
                <a:spcPts val="0"/>
              </a:spcAft>
              <a:buFont typeface="Wingdings" pitchFamily="2" charset="2"/>
              <a:buNone/>
              <a:defRPr/>
            </a:pPr>
            <a:endParaRPr lang="tr-TR" dirty="0" smtClean="0"/>
          </a:p>
          <a:p>
            <a:pPr fontAlgn="auto">
              <a:spcAft>
                <a:spcPts val="0"/>
              </a:spcAft>
              <a:buFont typeface="Wingdings" pitchFamily="2" charset="2"/>
              <a:buNone/>
              <a:defRPr/>
            </a:pPr>
            <a:endParaRPr lang="tr-TR" dirty="0" smtClean="0"/>
          </a:p>
        </p:txBody>
      </p:sp>
      <p:sp>
        <p:nvSpPr>
          <p:cNvPr id="4" name="3 Başlık"/>
          <p:cNvSpPr>
            <a:spLocks noGrp="1"/>
          </p:cNvSpPr>
          <p:nvPr>
            <p:ph type="title"/>
          </p:nvPr>
        </p:nvSpPr>
        <p:spPr>
          <a:xfrm>
            <a:off x="0" y="7938"/>
            <a:ext cx="5472113" cy="706437"/>
          </a:xfrm>
        </p:spPr>
        <p:txBody>
          <a:bodyPr/>
          <a:lstStyle/>
          <a:p>
            <a:pPr fontAlgn="auto">
              <a:spcAft>
                <a:spcPts val="0"/>
              </a:spcAft>
              <a:defRPr/>
            </a:pPr>
            <a:r>
              <a:rPr lang="tr-TR" dirty="0" smtClean="0"/>
              <a:t>Dergiyi Yayınlamaya Karar Verdik</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quarter" idx="13"/>
          </p:nvPr>
        </p:nvSpPr>
        <p:spPr>
          <a:xfrm>
            <a:off x="179388" y="908050"/>
            <a:ext cx="8783637" cy="5688013"/>
          </a:xfrm>
        </p:spPr>
        <p:txBody>
          <a:bodyPr>
            <a:normAutofit fontScale="92500" lnSpcReduction="10000"/>
          </a:bodyPr>
          <a:lstStyle/>
          <a:p>
            <a:pPr lvl="1" fontAlgn="auto">
              <a:spcAft>
                <a:spcPts val="0"/>
              </a:spcAft>
              <a:defRPr/>
            </a:pPr>
            <a:endParaRPr lang="tr-TR" b="1" dirty="0" smtClean="0"/>
          </a:p>
          <a:p>
            <a:pPr lvl="1" fontAlgn="auto">
              <a:spcAft>
                <a:spcPts val="0"/>
              </a:spcAft>
              <a:defRPr/>
            </a:pPr>
            <a:r>
              <a:rPr lang="tr-TR" sz="1900" b="1" dirty="0" smtClean="0">
                <a:latin typeface="+mj-lt"/>
              </a:rPr>
              <a:t>Uluslararası Standart Süreli Yayın Numarası (ISSN)</a:t>
            </a:r>
            <a:r>
              <a:rPr lang="tr-TR" sz="1900" dirty="0" smtClean="0">
                <a:latin typeface="+mj-lt"/>
              </a:rPr>
              <a:t> süreli yayınlar için verilmiş olan uluslararası bir numaralandırma sistemidir.</a:t>
            </a:r>
          </a:p>
          <a:p>
            <a:pPr lvl="1" fontAlgn="auto">
              <a:spcAft>
                <a:spcPts val="0"/>
              </a:spcAft>
              <a:defRPr/>
            </a:pPr>
            <a:endParaRPr lang="tr-TR" sz="1900" dirty="0" smtClean="0">
              <a:latin typeface="+mj-lt"/>
            </a:endParaRPr>
          </a:p>
          <a:p>
            <a:pPr lvl="1" fontAlgn="auto">
              <a:spcAft>
                <a:spcPts val="0"/>
              </a:spcAft>
              <a:defRPr/>
            </a:pPr>
            <a:r>
              <a:rPr lang="tr-TR" sz="1900" dirty="0" smtClean="0">
                <a:latin typeface="+mj-lt"/>
              </a:rPr>
              <a:t> ISSN bilgisi; dergi dış kapakta, tercihen sağ üstte, iç kapakta, dergiye ilişkin bilgilerle birlikte ve web sayfasında kolayca görülebilir bir yerde belirtilmelidir. </a:t>
            </a:r>
          </a:p>
          <a:p>
            <a:pPr lvl="1" fontAlgn="auto">
              <a:spcAft>
                <a:spcPts val="0"/>
              </a:spcAft>
              <a:buFont typeface="Wingdings" pitchFamily="2" charset="2"/>
              <a:buNone/>
              <a:defRPr/>
            </a:pPr>
            <a:endParaRPr lang="tr-TR" sz="1900" dirty="0" smtClean="0">
              <a:latin typeface="+mj-lt"/>
            </a:endParaRPr>
          </a:p>
          <a:p>
            <a:pPr lvl="2" fontAlgn="auto">
              <a:spcAft>
                <a:spcPts val="0"/>
              </a:spcAft>
              <a:defRPr/>
            </a:pPr>
            <a:r>
              <a:rPr lang="tr-TR" sz="1900" dirty="0" smtClean="0">
                <a:latin typeface="+mj-lt"/>
              </a:rPr>
              <a:t>ISSN almayı/değiştirmeyi gerektirecek durumlar [http://uvt.ulakbim.gov.tr/issn_alma.uhtml]</a:t>
            </a:r>
          </a:p>
          <a:p>
            <a:pPr lvl="2" fontAlgn="auto">
              <a:spcAft>
                <a:spcPts val="0"/>
              </a:spcAft>
              <a:defRPr/>
            </a:pPr>
            <a:endParaRPr lang="tr-TR" sz="1900" dirty="0" smtClean="0">
              <a:latin typeface="+mj-lt"/>
            </a:endParaRPr>
          </a:p>
          <a:p>
            <a:pPr lvl="3" fontAlgn="auto">
              <a:spcAft>
                <a:spcPts val="0"/>
              </a:spcAft>
              <a:defRPr/>
            </a:pPr>
            <a:r>
              <a:rPr lang="tr-TR" sz="1900" dirty="0" smtClean="0">
                <a:latin typeface="+mj-lt"/>
              </a:rPr>
              <a:t>Bir derginin ilk kez yayın hayatına başlaması  </a:t>
            </a:r>
          </a:p>
          <a:p>
            <a:pPr lvl="3" fontAlgn="auto">
              <a:spcAft>
                <a:spcPts val="0"/>
              </a:spcAft>
              <a:defRPr/>
            </a:pPr>
            <a:r>
              <a:rPr lang="tr-TR" sz="1900" dirty="0" smtClean="0">
                <a:latin typeface="+mj-lt"/>
              </a:rPr>
              <a:t>Dergi adında herhangi bir değişiklik olması (başka bir adla yayın hayatına devam etmesi ya da Türkçe ad yerine İngilizce adıyla yayın hayatına devam etmesi)</a:t>
            </a:r>
          </a:p>
          <a:p>
            <a:pPr lvl="3" fontAlgn="auto">
              <a:spcAft>
                <a:spcPts val="0"/>
              </a:spcAft>
              <a:defRPr/>
            </a:pPr>
            <a:r>
              <a:rPr lang="tr-TR" sz="1900" dirty="0" smtClean="0">
                <a:latin typeface="+mj-lt"/>
              </a:rPr>
              <a:t>Derginin iki ayrı dilde yayınlanan farklı versiyonlarının bulunması [her dildeki versiyon için (ör. Türkçe ve İngilizce) ayrı ayrı ISSN],</a:t>
            </a:r>
          </a:p>
          <a:p>
            <a:pPr lvl="3" fontAlgn="auto">
              <a:spcAft>
                <a:spcPts val="0"/>
              </a:spcAft>
              <a:defRPr/>
            </a:pPr>
            <a:r>
              <a:rPr lang="tr-TR" sz="1900" dirty="0" smtClean="0">
                <a:latin typeface="+mj-lt"/>
              </a:rPr>
              <a:t>Derginin birden fazla formatta yayınlanması (ör. basılı, elektronik ve CD-ROM vb versiyon için ayrı ayrı ISSN),</a:t>
            </a:r>
          </a:p>
          <a:p>
            <a:pPr lvl="3" fontAlgn="auto">
              <a:spcAft>
                <a:spcPts val="0"/>
              </a:spcAft>
              <a:defRPr/>
            </a:pPr>
            <a:r>
              <a:rPr lang="tr-TR" sz="1900" dirty="0" smtClean="0">
                <a:latin typeface="+mj-lt"/>
              </a:rPr>
              <a:t>Yayın formatının değişmesi (basılı olarak yayınlanan bir derginin, yayın hayatına elektronik olarak devam etmesi durumlarında yeni bir ISSN).</a:t>
            </a:r>
          </a:p>
          <a:p>
            <a:pPr lvl="2" fontAlgn="auto">
              <a:spcAft>
                <a:spcPts val="0"/>
              </a:spcAft>
              <a:defRPr/>
            </a:pPr>
            <a:endParaRPr lang="tr-TR" dirty="0"/>
          </a:p>
        </p:txBody>
      </p:sp>
      <p:sp>
        <p:nvSpPr>
          <p:cNvPr id="6" name="Başlık 5"/>
          <p:cNvSpPr>
            <a:spLocks noGrp="1"/>
          </p:cNvSpPr>
          <p:nvPr>
            <p:ph type="title"/>
          </p:nvPr>
        </p:nvSpPr>
        <p:spPr>
          <a:xfrm>
            <a:off x="0" y="7938"/>
            <a:ext cx="7885113" cy="706437"/>
          </a:xfrm>
        </p:spPr>
        <p:txBody>
          <a:bodyPr/>
          <a:lstStyle/>
          <a:p>
            <a:pPr fontAlgn="auto">
              <a:spcAft>
                <a:spcPts val="0"/>
              </a:spcAft>
              <a:defRPr/>
            </a:pPr>
            <a:r>
              <a:rPr lang="tr-TR" dirty="0" smtClean="0"/>
              <a:t> ISSN Hakkında</a:t>
            </a:r>
            <a:endParaRPr lang="tr-TR" dirty="0"/>
          </a:p>
        </p:txBody>
      </p:sp>
      <p:pic>
        <p:nvPicPr>
          <p:cNvPr id="43011" name="Picture 1" descr="C:\Users\Levent\Desktop\images (1).jpg"/>
          <p:cNvPicPr>
            <a:picLocks noChangeAspect="1" noChangeArrowheads="1"/>
          </p:cNvPicPr>
          <p:nvPr/>
        </p:nvPicPr>
        <p:blipFill>
          <a:blip r:embed="rId3"/>
          <a:srcRect/>
          <a:stretch>
            <a:fillRect/>
          </a:stretch>
        </p:blipFill>
        <p:spPr bwMode="auto">
          <a:xfrm>
            <a:off x="6300788" y="2781300"/>
            <a:ext cx="2278062" cy="79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79388" y="908050"/>
            <a:ext cx="8783637" cy="5688013"/>
          </a:xfrm>
        </p:spPr>
        <p:txBody>
          <a:bodyPr/>
          <a:lstStyle/>
          <a:p>
            <a:pPr marL="0" indent="0" fontAlgn="auto">
              <a:spcAft>
                <a:spcPts val="0"/>
              </a:spcAft>
              <a:buFont typeface="Wingdings" pitchFamily="2" charset="2"/>
              <a:buNone/>
              <a:defRPr/>
            </a:pPr>
            <a:r>
              <a:rPr lang="tr-TR" b="1" i="1" dirty="0" smtClean="0">
                <a:solidFill>
                  <a:srgbClr val="FF0000"/>
                </a:solidFill>
                <a:latin typeface="+mj-lt"/>
              </a:rPr>
              <a:t>ÖNEMLİ </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İletişim bilgisinin kurumsal olması, </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D</a:t>
            </a:r>
            <a:r>
              <a:rPr lang="en-US" dirty="0" err="1" smtClean="0">
                <a:latin typeface="+mj-lt"/>
              </a:rPr>
              <a:t>eğişiklik</a:t>
            </a:r>
            <a:r>
              <a:rPr lang="en-US" dirty="0" smtClean="0">
                <a:latin typeface="+mj-lt"/>
              </a:rPr>
              <a:t> </a:t>
            </a:r>
            <a:r>
              <a:rPr lang="en-US" dirty="0" err="1" smtClean="0">
                <a:latin typeface="+mj-lt"/>
              </a:rPr>
              <a:t>ve</a:t>
            </a:r>
            <a:r>
              <a:rPr lang="en-US" dirty="0" smtClean="0">
                <a:latin typeface="+mj-lt"/>
              </a:rPr>
              <a:t> </a:t>
            </a:r>
            <a:r>
              <a:rPr lang="en-US" dirty="0" err="1" smtClean="0">
                <a:latin typeface="+mj-lt"/>
              </a:rPr>
              <a:t>güncellemelerin</a:t>
            </a:r>
            <a:r>
              <a:rPr lang="en-US" dirty="0" smtClean="0">
                <a:latin typeface="+mj-lt"/>
              </a:rPr>
              <a:t> </a:t>
            </a:r>
            <a:r>
              <a:rPr lang="en-US" dirty="0" err="1" smtClean="0">
                <a:latin typeface="+mj-lt"/>
              </a:rPr>
              <a:t>zamanında</a:t>
            </a:r>
            <a:r>
              <a:rPr lang="en-US" dirty="0" smtClean="0">
                <a:latin typeface="+mj-lt"/>
              </a:rPr>
              <a:t> </a:t>
            </a:r>
            <a:r>
              <a:rPr lang="en-US" dirty="0" err="1" smtClean="0">
                <a:latin typeface="+mj-lt"/>
              </a:rPr>
              <a:t>yapılması</a:t>
            </a:r>
            <a:r>
              <a:rPr lang="en-US" dirty="0" smtClean="0">
                <a:latin typeface="+mj-lt"/>
              </a:rPr>
              <a:t>, </a:t>
            </a:r>
            <a:r>
              <a:rPr lang="en-US" dirty="0" err="1" smtClean="0">
                <a:latin typeface="+mj-lt"/>
              </a:rPr>
              <a:t>ilgili</a:t>
            </a:r>
            <a:r>
              <a:rPr lang="en-US" dirty="0" smtClean="0">
                <a:latin typeface="+mj-lt"/>
              </a:rPr>
              <a:t> </a:t>
            </a:r>
            <a:r>
              <a:rPr lang="en-US" dirty="0" err="1" smtClean="0">
                <a:latin typeface="+mj-lt"/>
              </a:rPr>
              <a:t>yerlere</a:t>
            </a:r>
            <a:r>
              <a:rPr lang="en-US" dirty="0" smtClean="0">
                <a:latin typeface="+mj-lt"/>
              </a:rPr>
              <a:t> </a:t>
            </a:r>
            <a:r>
              <a:rPr lang="en-US" dirty="0" err="1" smtClean="0">
                <a:latin typeface="+mj-lt"/>
              </a:rPr>
              <a:t>bildirilmesi</a:t>
            </a:r>
            <a:r>
              <a:rPr lang="tr-TR" dirty="0" smtClean="0">
                <a:latin typeface="+mj-lt"/>
              </a:rPr>
              <a:t>,</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Kişilere bağlı olmasından kaçınılması,</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Hakem raporlarının saklanması,</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a:latin typeface="+mj-lt"/>
              </a:rPr>
              <a:t>Yazışmaların </a:t>
            </a:r>
            <a:r>
              <a:rPr lang="tr-TR" dirty="0" smtClean="0">
                <a:latin typeface="+mj-lt"/>
              </a:rPr>
              <a:t>saklanması,</a:t>
            </a:r>
            <a:endParaRPr lang="tr-TR" dirty="0">
              <a:latin typeface="+mj-lt"/>
            </a:endParaRP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Arşivinin sürekliliği ve korunması sağlanmalıdır.</a:t>
            </a:r>
          </a:p>
          <a:p>
            <a:pPr fontAlgn="auto">
              <a:spcAft>
                <a:spcPts val="0"/>
              </a:spcAft>
              <a:buFont typeface="Arial" pitchFamily="34" charset="0"/>
              <a:buChar char="•"/>
              <a:defRPr/>
            </a:pPr>
            <a:endParaRPr lang="tr-TR" dirty="0" smtClean="0"/>
          </a:p>
          <a:p>
            <a:pPr fontAlgn="auto">
              <a:spcAft>
                <a:spcPts val="0"/>
              </a:spcAft>
              <a:buFont typeface="Wingdings" pitchFamily="2" charset="2"/>
              <a:buNone/>
              <a:defRPr/>
            </a:pPr>
            <a:endParaRPr lang="tr-TR" dirty="0" smtClean="0"/>
          </a:p>
          <a:p>
            <a:pPr fontAlgn="auto">
              <a:spcAft>
                <a:spcPts val="0"/>
              </a:spcAft>
              <a:defRPr/>
            </a:pPr>
            <a:endParaRPr lang="tr-TR" dirty="0"/>
          </a:p>
        </p:txBody>
      </p:sp>
      <p:sp>
        <p:nvSpPr>
          <p:cNvPr id="2" name="Title 1"/>
          <p:cNvSpPr>
            <a:spLocks noGrp="1"/>
          </p:cNvSpPr>
          <p:nvPr>
            <p:ph type="title"/>
          </p:nvPr>
        </p:nvSpPr>
        <p:spPr>
          <a:xfrm>
            <a:off x="0" y="7938"/>
            <a:ext cx="8316913" cy="706437"/>
          </a:xfrm>
        </p:spPr>
        <p:txBody>
          <a:bodyPr>
            <a:noAutofit/>
          </a:bodyPr>
          <a:lstStyle/>
          <a:p>
            <a:pPr fontAlgn="auto">
              <a:spcAft>
                <a:spcPts val="0"/>
              </a:spcAft>
              <a:defRPr/>
            </a:pPr>
            <a:r>
              <a:rPr lang="tr-TR" dirty="0" smtClean="0"/>
              <a:t>Kurumsallık	</a:t>
            </a:r>
            <a:endParaRPr lang="tr-TR" dirty="0"/>
          </a:p>
        </p:txBody>
      </p:sp>
      <p:grpSp>
        <p:nvGrpSpPr>
          <p:cNvPr id="45059" name="Group 25"/>
          <p:cNvGrpSpPr>
            <a:grpSpLocks/>
          </p:cNvGrpSpPr>
          <p:nvPr/>
        </p:nvGrpSpPr>
        <p:grpSpPr bwMode="auto">
          <a:xfrm>
            <a:off x="4594225" y="1354138"/>
            <a:ext cx="3328988" cy="1787525"/>
            <a:chOff x="2448763" y="1689027"/>
            <a:chExt cx="3330244" cy="2057033"/>
          </a:xfrm>
        </p:grpSpPr>
        <p:sp>
          <p:nvSpPr>
            <p:cNvPr id="27" name="Rectangle 26"/>
            <p:cNvSpPr/>
            <p:nvPr/>
          </p:nvSpPr>
          <p:spPr>
            <a:xfrm>
              <a:off x="2448763" y="1689027"/>
              <a:ext cx="3330244" cy="20570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2448763" y="1689027"/>
              <a:ext cx="3330244" cy="20570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47650" tIns="247650" rIns="247650" bIns="247650" spcCol="1270" anchor="ctr"/>
            <a:lstStyle/>
            <a:p>
              <a:pPr algn="ctr" defTabSz="2889250" fontAlgn="auto">
                <a:lnSpc>
                  <a:spcPct val="90000"/>
                </a:lnSpc>
                <a:spcAft>
                  <a:spcPct val="35000"/>
                </a:spcAft>
                <a:defRPr/>
              </a:pPr>
              <a:endParaRPr lang="tr-TR" sz="6500"/>
            </a:p>
          </p:txBody>
        </p:sp>
      </p:grpSp>
      <p:grpSp>
        <p:nvGrpSpPr>
          <p:cNvPr id="45060" name="Group 33"/>
          <p:cNvGrpSpPr>
            <a:grpSpLocks/>
          </p:cNvGrpSpPr>
          <p:nvPr/>
        </p:nvGrpSpPr>
        <p:grpSpPr bwMode="auto">
          <a:xfrm>
            <a:off x="449263" y="4868863"/>
            <a:ext cx="3330575" cy="1787525"/>
            <a:chOff x="2448763" y="1689027"/>
            <a:chExt cx="3330244" cy="2057033"/>
          </a:xfrm>
        </p:grpSpPr>
        <p:sp>
          <p:nvSpPr>
            <p:cNvPr id="35" name="Rectangle 34"/>
            <p:cNvSpPr/>
            <p:nvPr/>
          </p:nvSpPr>
          <p:spPr>
            <a:xfrm>
              <a:off x="2448763" y="1689027"/>
              <a:ext cx="3330244" cy="20570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448763" y="1689027"/>
              <a:ext cx="3330244" cy="20570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47650" tIns="247650" rIns="247650" bIns="247650" spcCol="1270" anchor="ctr"/>
            <a:lstStyle/>
            <a:p>
              <a:pPr algn="ctr" defTabSz="2889250" fontAlgn="auto">
                <a:lnSpc>
                  <a:spcPct val="90000"/>
                </a:lnSpc>
                <a:spcAft>
                  <a:spcPct val="35000"/>
                </a:spcAft>
                <a:defRPr/>
              </a:pPr>
              <a:endParaRPr lang="tr-TR" sz="6500"/>
            </a:p>
          </p:txBody>
        </p:sp>
      </p:grpSp>
      <p:sp>
        <p:nvSpPr>
          <p:cNvPr id="25" name="Rectangle 24"/>
          <p:cNvSpPr/>
          <p:nvPr/>
        </p:nvSpPr>
        <p:spPr>
          <a:xfrm>
            <a:off x="107950" y="6443663"/>
            <a:ext cx="4068763" cy="261937"/>
          </a:xfrm>
          <a:prstGeom prst="rect">
            <a:avLst/>
          </a:prstGeom>
        </p:spPr>
        <p:txBody>
          <a:bodyPr>
            <a:spAutoFit/>
          </a:bodyPr>
          <a:lstStyle/>
          <a:p>
            <a:pPr fontAlgn="auto">
              <a:spcBef>
                <a:spcPts val="0"/>
              </a:spcBef>
              <a:spcAft>
                <a:spcPts val="0"/>
              </a:spcAft>
              <a:defRPr/>
            </a:pPr>
            <a:r>
              <a:rPr lang="tr-TR" sz="1100" dirty="0">
                <a:solidFill>
                  <a:schemeClr val="bg1">
                    <a:lumMod val="50000"/>
                  </a:schemeClr>
                </a:solidFill>
                <a:latin typeface="Futura Bk BT Book"/>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950" y="6443663"/>
            <a:ext cx="4068763" cy="261937"/>
          </a:xfrm>
          <a:prstGeom prst="rect">
            <a:avLst/>
          </a:prstGeom>
        </p:spPr>
        <p:txBody>
          <a:bodyPr>
            <a:spAutoFit/>
          </a:bodyPr>
          <a:lstStyle/>
          <a:p>
            <a:pPr fontAlgn="auto">
              <a:spcBef>
                <a:spcPts val="0"/>
              </a:spcBef>
              <a:spcAft>
                <a:spcPts val="0"/>
              </a:spcAft>
              <a:defRPr/>
            </a:pPr>
            <a:r>
              <a:rPr lang="tr-TR" sz="1100" dirty="0">
                <a:solidFill>
                  <a:schemeClr val="bg1">
                    <a:lumMod val="50000"/>
                  </a:schemeClr>
                </a:solidFill>
                <a:latin typeface="Futura Bk BT Book"/>
              </a:rPr>
              <a:t>(İçerikte kullanılan kısaltmalar bu alanda belirtilmelidir.)</a:t>
            </a:r>
          </a:p>
        </p:txBody>
      </p:sp>
      <p:sp>
        <p:nvSpPr>
          <p:cNvPr id="9" name="Title 1"/>
          <p:cNvSpPr txBox="1">
            <a:spLocks/>
          </p:cNvSpPr>
          <p:nvPr/>
        </p:nvSpPr>
        <p:spPr bwMode="auto">
          <a:xfrm>
            <a:off x="5472113" y="0"/>
            <a:ext cx="2671762" cy="706438"/>
          </a:xfrm>
          <a:prstGeom prst="rect">
            <a:avLst/>
          </a:prstGeom>
          <a:noFill/>
          <a:ln w="9525">
            <a:noFill/>
            <a:miter lim="800000"/>
            <a:headEnd/>
            <a:tailEnd/>
          </a:ln>
        </p:spPr>
        <p:txBody>
          <a:bodyPr anchor="ctr"/>
          <a:lstStyle/>
          <a:p>
            <a:pPr algn="r" fontAlgn="auto">
              <a:spcBef>
                <a:spcPts val="0"/>
              </a:spcBef>
              <a:spcAft>
                <a:spcPts val="0"/>
              </a:spcAft>
              <a:defRPr/>
            </a:pPr>
            <a:endParaRPr lang="tr-TR" dirty="0">
              <a:solidFill>
                <a:schemeClr val="bg1"/>
              </a:solidFill>
              <a:effectLst>
                <a:outerShdw blurRad="38100" dist="38100" dir="2700000" algn="tl">
                  <a:srgbClr val="000000">
                    <a:alpha val="43137"/>
                  </a:srgbClr>
                </a:outerShdw>
              </a:effectLst>
              <a:latin typeface="Futura Bk BT Book"/>
              <a:ea typeface="Futura Bk BT Book"/>
              <a:cs typeface="Futura Bk BT Book"/>
            </a:endParaRPr>
          </a:p>
        </p:txBody>
      </p:sp>
      <p:sp>
        <p:nvSpPr>
          <p:cNvPr id="47107" name="Title 6"/>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Dergi Yayın Politikası</a:t>
            </a:r>
          </a:p>
        </p:txBody>
      </p:sp>
      <p:sp>
        <p:nvSpPr>
          <p:cNvPr id="10" name="Content Placeholder 9"/>
          <p:cNvSpPr>
            <a:spLocks noGrp="1"/>
          </p:cNvSpPr>
          <p:nvPr>
            <p:ph idx="1"/>
          </p:nvPr>
        </p:nvSpPr>
        <p:spPr>
          <a:xfrm>
            <a:off x="180975" y="908050"/>
            <a:ext cx="8712200" cy="5688013"/>
          </a:xfrm>
        </p:spPr>
        <p:txBody>
          <a:bodyPr/>
          <a:lstStyle/>
          <a:p>
            <a:pPr marL="457200" indent="-457200" fontAlgn="auto">
              <a:spcAft>
                <a:spcPts val="0"/>
              </a:spcAft>
              <a:buFont typeface="Wingdings" pitchFamily="2" charset="2"/>
              <a:buNone/>
              <a:defRPr/>
            </a:pPr>
            <a:r>
              <a:rPr lang="tr-TR" b="1" i="1" dirty="0" smtClean="0"/>
              <a:t>İç Kapak ve Yazarlara Bilgi :</a:t>
            </a:r>
          </a:p>
          <a:p>
            <a:pPr marL="457200" indent="-457200" fontAlgn="auto">
              <a:spcAft>
                <a:spcPts val="0"/>
              </a:spcAft>
              <a:buFont typeface="Wingdings" pitchFamily="2" charset="2"/>
              <a:buNone/>
              <a:defRPr/>
            </a:pPr>
            <a:endParaRPr lang="tr-TR" dirty="0" smtClean="0"/>
          </a:p>
          <a:p>
            <a:pPr marL="457200" indent="-457200" fontAlgn="auto">
              <a:spcAft>
                <a:spcPts val="0"/>
              </a:spcAft>
              <a:buFont typeface="Arial" pitchFamily="34" charset="0"/>
              <a:buChar char="•"/>
              <a:defRPr/>
            </a:pPr>
            <a:r>
              <a:rPr lang="tr-TR" dirty="0" smtClean="0"/>
              <a:t>Yayın aralığı ile birlikte yayınlanması gereken ay bilgisi</a:t>
            </a:r>
          </a:p>
          <a:p>
            <a:pPr marL="457200" indent="-457200" fontAlgn="auto">
              <a:spcAft>
                <a:spcPts val="0"/>
              </a:spcAft>
              <a:buFont typeface="Arial" pitchFamily="34" charset="0"/>
              <a:buChar char="•"/>
              <a:defRPr/>
            </a:pPr>
            <a:r>
              <a:rPr lang="tr-TR" dirty="0" smtClean="0"/>
              <a:t>Yayın dili</a:t>
            </a:r>
          </a:p>
          <a:p>
            <a:pPr marL="457200" indent="-457200" fontAlgn="auto">
              <a:spcAft>
                <a:spcPts val="0"/>
              </a:spcAft>
              <a:buFont typeface="Arial" pitchFamily="34" charset="0"/>
              <a:buChar char="•"/>
              <a:defRPr/>
            </a:pPr>
            <a:r>
              <a:rPr lang="tr-TR" dirty="0" smtClean="0"/>
              <a:t>Hakemli olduğu ve süreçleri </a:t>
            </a:r>
          </a:p>
          <a:p>
            <a:pPr marL="457200" indent="-457200" fontAlgn="auto">
              <a:spcAft>
                <a:spcPts val="0"/>
              </a:spcAft>
              <a:buFont typeface="Arial" pitchFamily="34" charset="0"/>
              <a:buChar char="•"/>
              <a:defRPr/>
            </a:pPr>
            <a:r>
              <a:rPr lang="tr-TR" dirty="0" smtClean="0"/>
              <a:t>Etik kurallara uygunluğuna dair açıklama</a:t>
            </a:r>
          </a:p>
          <a:p>
            <a:pPr marL="457200" indent="-457200" fontAlgn="auto">
              <a:spcAft>
                <a:spcPts val="0"/>
              </a:spcAft>
              <a:buFont typeface="Arial" pitchFamily="34" charset="0"/>
              <a:buChar char="•"/>
              <a:defRPr/>
            </a:pPr>
            <a:r>
              <a:rPr lang="tr-TR" dirty="0" smtClean="0"/>
              <a:t>Derginin yer aldığı dizinler</a:t>
            </a:r>
          </a:p>
          <a:p>
            <a:pPr marL="457200" indent="-457200" fontAlgn="auto">
              <a:spcAft>
                <a:spcPts val="0"/>
              </a:spcAft>
              <a:buFont typeface="Arial" pitchFamily="34" charset="0"/>
              <a:buChar char="•"/>
              <a:defRPr/>
            </a:pPr>
            <a:r>
              <a:rPr lang="tr-TR" dirty="0" smtClean="0"/>
              <a:t>Hakem listesi ve dergi kurullarında yer alan isimlerin güncel olması </a:t>
            </a:r>
            <a:r>
              <a:rPr lang="tr-TR" sz="1800" i="1" dirty="0" smtClean="0"/>
              <a:t>(yaşayan isimler olması, ismi geçenlerin haberdar olması)</a:t>
            </a:r>
          </a:p>
          <a:p>
            <a:pPr marL="457200" indent="-457200" fontAlgn="auto">
              <a:spcAft>
                <a:spcPts val="0"/>
              </a:spcAft>
              <a:buFont typeface="Arial" pitchFamily="34" charset="0"/>
              <a:buChar char="•"/>
              <a:defRPr/>
            </a:pPr>
            <a:r>
              <a:rPr lang="tr-TR" dirty="0" smtClean="0"/>
              <a:t>Kurulların kurumları veya il, ülke bilgilerinin belirtilmesi</a:t>
            </a:r>
          </a:p>
          <a:p>
            <a:pPr marL="457200" indent="-457200" fontAlgn="auto">
              <a:spcAft>
                <a:spcPts val="0"/>
              </a:spcAft>
              <a:buFont typeface="Arial" pitchFamily="34" charset="0"/>
              <a:buChar char="•"/>
              <a:defRPr/>
            </a:pPr>
            <a:r>
              <a:rPr lang="en-US" dirty="0" err="1" smtClean="0"/>
              <a:t>Derginin</a:t>
            </a:r>
            <a:r>
              <a:rPr lang="en-US" dirty="0" smtClean="0"/>
              <a:t> </a:t>
            </a:r>
            <a:r>
              <a:rPr lang="en-US" dirty="0" err="1" smtClean="0"/>
              <a:t>tarihçesi</a:t>
            </a:r>
            <a:r>
              <a:rPr lang="en-US" dirty="0" smtClean="0"/>
              <a:t> (</a:t>
            </a:r>
            <a:r>
              <a:rPr lang="en-US" dirty="0" err="1" smtClean="0"/>
              <a:t>Eski</a:t>
            </a:r>
            <a:r>
              <a:rPr lang="en-US" dirty="0" smtClean="0"/>
              <a:t> </a:t>
            </a:r>
            <a:r>
              <a:rPr lang="en-US" dirty="0" err="1" smtClean="0"/>
              <a:t>adı</a:t>
            </a:r>
            <a:r>
              <a:rPr lang="en-US" dirty="0" smtClean="0"/>
              <a:t>, </a:t>
            </a:r>
            <a:r>
              <a:rPr lang="en-US" dirty="0" err="1" smtClean="0"/>
              <a:t>eski</a:t>
            </a:r>
            <a:r>
              <a:rPr lang="en-US" dirty="0" smtClean="0"/>
              <a:t> ISSN, </a:t>
            </a:r>
            <a:r>
              <a:rPr lang="en-US" dirty="0" err="1" smtClean="0"/>
              <a:t>tarih</a:t>
            </a:r>
            <a:r>
              <a:rPr lang="en-US" dirty="0" smtClean="0"/>
              <a:t> </a:t>
            </a:r>
            <a:r>
              <a:rPr lang="en-US" dirty="0" err="1" smtClean="0"/>
              <a:t>aralığı</a:t>
            </a:r>
            <a:r>
              <a:rPr lang="en-US" dirty="0" smtClean="0"/>
              <a:t>)</a:t>
            </a:r>
            <a:endParaRPr lang="tr-TR" dirty="0" smtClean="0"/>
          </a:p>
          <a:p>
            <a:pPr fontAlgn="auto">
              <a:spcAft>
                <a:spcPts val="0"/>
              </a:spcAft>
              <a:buFont typeface="Arial" panose="020B0604020202020204" pitchFamily="34" charset="0"/>
              <a:buChar char="•"/>
              <a:defRPr/>
            </a:pPr>
            <a:endParaRPr lang="tr-TR" dirty="0" smtClean="0"/>
          </a:p>
          <a:p>
            <a:pPr fontAlgn="auto">
              <a:spcAft>
                <a:spcPts val="0"/>
              </a:spcAft>
              <a:buFont typeface="Wingdings" pitchFamily="2" charset="2"/>
              <a:buNone/>
              <a:defRPr/>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712200" cy="5688013"/>
          </a:xfrm>
        </p:spPr>
        <p:txBody>
          <a:bodyPr vert="horz" wrap="square" lIns="91440" tIns="45720" rIns="91440" bIns="45720" numCol="1" anchor="t" anchorCtr="0" compatLnSpc="1">
            <a:prstTxWarp prst="textNoShape">
              <a:avLst/>
            </a:prstTxWarp>
          </a:bodyPr>
          <a:lstStyle/>
          <a:p>
            <a:pPr>
              <a:buFont typeface="Arial" charset="0"/>
              <a:buChar char="•"/>
            </a:pPr>
            <a:endParaRPr lang="tr-TR" smtClean="0"/>
          </a:p>
          <a:p>
            <a:pPr>
              <a:buFont typeface="Wingdings" pitchFamily="2" charset="2"/>
              <a:buNone/>
            </a:pPr>
            <a:endParaRPr lang="tr-TR" smtClean="0"/>
          </a:p>
          <a:p>
            <a:pPr lvl="1">
              <a:buFont typeface="Arial" charset="0"/>
              <a:buChar char="•"/>
            </a:pPr>
            <a:r>
              <a:rPr lang="tr-TR" smtClean="0"/>
              <a:t>Yazım kuralları açık bir şekilde anlatılmalı, örneklerle desteklenmeli</a:t>
            </a:r>
          </a:p>
          <a:p>
            <a:pPr>
              <a:buFont typeface="Arial" charset="0"/>
              <a:buChar char="•"/>
            </a:pPr>
            <a:endParaRPr lang="tr-TR" smtClean="0"/>
          </a:p>
          <a:p>
            <a:pPr lvl="1">
              <a:buFont typeface="Arial" charset="0"/>
              <a:buChar char="•"/>
            </a:pPr>
            <a:r>
              <a:rPr lang="tr-TR" smtClean="0"/>
              <a:t>Biçimsel ve görsel standart (Dergi boyutu, kapak değişikliği, makale sayısı bakımından hacmi, yazı karakteri, font, bölümler …) </a:t>
            </a:r>
          </a:p>
          <a:p>
            <a:pPr lvl="2"/>
            <a:r>
              <a:rPr lang="tr-TR" smtClean="0"/>
              <a:t>Değişikliklerle ilgili kurum ve kişilere bilgi verilmeli, dergide duyurulmalı</a:t>
            </a:r>
          </a:p>
          <a:p>
            <a:pPr lvl="2"/>
            <a:endParaRPr lang="tr-TR" smtClean="0"/>
          </a:p>
          <a:p>
            <a:pPr lvl="1">
              <a:buFont typeface="Arial" charset="0"/>
              <a:buChar char="•"/>
            </a:pPr>
            <a:r>
              <a:rPr lang="tr-TR" smtClean="0"/>
              <a:t>Bibliyografik erişim için standart</a:t>
            </a:r>
          </a:p>
          <a:p>
            <a:pPr lvl="2"/>
            <a:r>
              <a:rPr lang="tr-TR" smtClean="0"/>
              <a:t>Belli bir biçimin benimsenmesi ve belirtilmesi (APA, MLA, Chicago gibi)</a:t>
            </a:r>
          </a:p>
          <a:p>
            <a:pPr lvl="2"/>
            <a:r>
              <a:rPr lang="tr-TR" smtClean="0"/>
              <a:t>Kaynakça veriliş biçimlerinin örneklerle belirtilmesi</a:t>
            </a:r>
          </a:p>
          <a:p>
            <a:pPr lvl="2">
              <a:buFont typeface="Arial" charset="0"/>
              <a:buNone/>
            </a:pPr>
            <a:endParaRPr lang="tr-TR" smtClean="0"/>
          </a:p>
          <a:p>
            <a:pPr lvl="2">
              <a:buFont typeface="Arial" charset="0"/>
              <a:buNone/>
            </a:pPr>
            <a:r>
              <a:rPr lang="tr-TR" smtClean="0"/>
              <a:t>En önemlisi </a:t>
            </a:r>
            <a:r>
              <a:rPr lang="tr-TR" b="1" smtClean="0">
                <a:solidFill>
                  <a:srgbClr val="0070C0"/>
                </a:solidFill>
              </a:rPr>
              <a:t>«dergide belirtilen makale yazım kurallarına uygunluk»</a:t>
            </a:r>
          </a:p>
          <a:p>
            <a:pPr>
              <a:buFont typeface="Wingdings" pitchFamily="2" charset="2"/>
              <a:buNone/>
            </a:pPr>
            <a:endParaRPr lang="tr-TR" smtClean="0"/>
          </a:p>
        </p:txBody>
      </p:sp>
      <p:sp>
        <p:nvSpPr>
          <p:cNvPr id="49154" name="3 Başlık"/>
          <p:cNvSpPr>
            <a:spLocks noGrp="1"/>
          </p:cNvSpPr>
          <p:nvPr>
            <p:ph type="title"/>
          </p:nvPr>
        </p:nvSpPr>
        <p:spPr bwMode="auto">
          <a:xfrm>
            <a:off x="0" y="7938"/>
            <a:ext cx="8027988"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Yazım Kurallarının Oluşturulması ve Uyulması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3"/>
          </p:nvPr>
        </p:nvSpPr>
        <p:spPr>
          <a:xfrm>
            <a:off x="179388" y="908050"/>
            <a:ext cx="8783637" cy="5688013"/>
          </a:xfrm>
        </p:spPr>
        <p:txBody>
          <a:bodyPr/>
          <a:lstStyle/>
          <a:p>
            <a:pPr fontAlgn="auto">
              <a:spcAft>
                <a:spcPts val="0"/>
              </a:spcAft>
              <a:defRPr/>
            </a:pPr>
            <a:r>
              <a:rPr lang="tr-TR" dirty="0" smtClean="0">
                <a:latin typeface="+mj-lt"/>
              </a:rPr>
              <a:t>Makale  türlerine göre sınıflandırılmalı, (araştırma, olgu, derleme, kitap tanıtımı, vs.)</a:t>
            </a:r>
          </a:p>
          <a:p>
            <a:pPr fontAlgn="auto">
              <a:spcAft>
                <a:spcPts val="0"/>
              </a:spcAft>
              <a:defRPr/>
            </a:pPr>
            <a:endParaRPr lang="tr-TR" dirty="0" smtClean="0">
              <a:latin typeface="+mj-lt"/>
            </a:endParaRPr>
          </a:p>
          <a:p>
            <a:pPr fontAlgn="auto">
              <a:spcAft>
                <a:spcPts val="0"/>
              </a:spcAft>
              <a:defRPr/>
            </a:pPr>
            <a:r>
              <a:rPr lang="tr-TR" dirty="0" smtClean="0">
                <a:latin typeface="+mj-lt"/>
              </a:rPr>
              <a:t>İçindekiler / </a:t>
            </a:r>
            <a:r>
              <a:rPr lang="tr-TR" dirty="0" err="1" smtClean="0">
                <a:latin typeface="+mj-lt"/>
              </a:rPr>
              <a:t>Contents</a:t>
            </a:r>
            <a:r>
              <a:rPr lang="tr-TR" dirty="0" smtClean="0">
                <a:latin typeface="+mj-lt"/>
              </a:rPr>
              <a:t> altında makale isimleri Türkçe ve İngilizce (makale dilinde) verilmesi tavsiye edilir, ancak makalenin orijinal başlığına uygun listelenmelidir.</a:t>
            </a:r>
          </a:p>
          <a:p>
            <a:pPr fontAlgn="auto">
              <a:spcAft>
                <a:spcPts val="0"/>
              </a:spcAft>
              <a:defRPr/>
            </a:pPr>
            <a:endParaRPr lang="tr-TR" dirty="0" smtClean="0">
              <a:latin typeface="+mj-lt"/>
            </a:endParaRPr>
          </a:p>
          <a:p>
            <a:pPr fontAlgn="auto">
              <a:spcAft>
                <a:spcPts val="0"/>
              </a:spcAft>
              <a:defRPr/>
            </a:pPr>
            <a:r>
              <a:rPr lang="tr-TR" dirty="0" smtClean="0">
                <a:latin typeface="+mj-lt"/>
              </a:rPr>
              <a:t>Sayfa numaraları, makale sayfaları ile aynı olmalıdır.</a:t>
            </a:r>
          </a:p>
          <a:p>
            <a:pPr fontAlgn="auto">
              <a:spcAft>
                <a:spcPts val="0"/>
              </a:spcAft>
              <a:defRPr/>
            </a:pPr>
            <a:endParaRPr lang="tr-TR" dirty="0" smtClean="0"/>
          </a:p>
          <a:p>
            <a:pPr fontAlgn="auto">
              <a:spcAft>
                <a:spcPts val="0"/>
              </a:spcAft>
              <a:defRPr/>
            </a:pPr>
            <a:endParaRPr lang="tr-TR" dirty="0" smtClean="0"/>
          </a:p>
          <a:p>
            <a:pPr fontAlgn="auto">
              <a:spcAft>
                <a:spcPts val="0"/>
              </a:spcAft>
              <a:defRPr/>
            </a:pPr>
            <a:endParaRPr lang="tr-TR" dirty="0"/>
          </a:p>
        </p:txBody>
      </p:sp>
      <p:sp>
        <p:nvSpPr>
          <p:cNvPr id="4" name="3 Başlık"/>
          <p:cNvSpPr>
            <a:spLocks noGrp="1"/>
          </p:cNvSpPr>
          <p:nvPr>
            <p:ph type="title"/>
          </p:nvPr>
        </p:nvSpPr>
        <p:spPr>
          <a:xfrm>
            <a:off x="0" y="7938"/>
            <a:ext cx="5472113" cy="706437"/>
          </a:xfrm>
        </p:spPr>
        <p:txBody>
          <a:bodyPr/>
          <a:lstStyle/>
          <a:p>
            <a:pPr fontAlgn="auto">
              <a:spcAft>
                <a:spcPts val="0"/>
              </a:spcAft>
              <a:defRPr/>
            </a:pPr>
            <a:r>
              <a:rPr lang="tr-TR" dirty="0" smtClean="0"/>
              <a:t>İçindekiler Sayfası</a:t>
            </a:r>
            <a:endParaRPr lang="tr-TR" dirty="0"/>
          </a:p>
        </p:txBody>
      </p:sp>
      <p:pic>
        <p:nvPicPr>
          <p:cNvPr id="1026" name="Picture 2" descr="C:\Users\Levent\Desktop\icindekilerb.jpg"/>
          <p:cNvPicPr>
            <a:picLocks noChangeAspect="1" noChangeArrowheads="1"/>
          </p:cNvPicPr>
          <p:nvPr/>
        </p:nvPicPr>
        <p:blipFill>
          <a:blip r:embed="rId3" cstate="print"/>
          <a:srcRect/>
          <a:stretch>
            <a:fillRect/>
          </a:stretch>
        </p:blipFill>
        <p:spPr bwMode="auto">
          <a:xfrm>
            <a:off x="6228184" y="2996952"/>
            <a:ext cx="2438020" cy="33306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79388" y="908050"/>
            <a:ext cx="8783637" cy="5688013"/>
          </a:xfrm>
        </p:spPr>
        <p:txBody>
          <a:bodyPr vert="horz" wrap="square" lIns="91440" tIns="45720" rIns="91440" bIns="45720" numCol="1" anchorCtr="0" compatLnSpc="1">
            <a:prstTxWarp prst="textNoShape">
              <a:avLst/>
            </a:prstTxWarp>
          </a:bodyPr>
          <a:lstStyle/>
          <a:p>
            <a:pPr marL="358775" indent="-358775">
              <a:buFont typeface="Arial" charset="0"/>
              <a:buChar char="•"/>
            </a:pPr>
            <a:endParaRPr lang="tr-TR" smtClean="0"/>
          </a:p>
          <a:p>
            <a:pPr marL="358775" indent="-358775">
              <a:buFont typeface="Arial" charset="0"/>
              <a:buChar char="•"/>
            </a:pPr>
            <a:endParaRPr lang="tr-TR" smtClean="0"/>
          </a:p>
          <a:p>
            <a:pPr marL="358775" indent="-358775">
              <a:buFont typeface="Arial" charset="0"/>
              <a:buChar char="•"/>
            </a:pPr>
            <a:r>
              <a:rPr lang="tr-TR" sz="2000" smtClean="0">
                <a:latin typeface="Calibri" pitchFamily="34" charset="0"/>
              </a:rPr>
              <a:t>Eski adı: Ulusal Veri Tabanları (UVT)</a:t>
            </a:r>
          </a:p>
          <a:p>
            <a:pPr marL="358775" indent="-358775">
              <a:buFont typeface="Arial" charset="0"/>
              <a:buChar char="•"/>
            </a:pPr>
            <a:endParaRPr lang="tr-TR" sz="2000" smtClean="0">
              <a:latin typeface="Calibri" pitchFamily="34" charset="0"/>
            </a:endParaRPr>
          </a:p>
          <a:p>
            <a:pPr marL="358775" indent="-358775">
              <a:buFont typeface="Arial" charset="0"/>
              <a:buChar char="•"/>
            </a:pPr>
            <a:r>
              <a:rPr lang="tr-TR" sz="2000" smtClean="0">
                <a:latin typeface="Calibri" pitchFamily="34" charset="0"/>
              </a:rPr>
              <a:t>Konu bazlı veri tabanları</a:t>
            </a:r>
          </a:p>
          <a:p>
            <a:pPr marL="647700" lvl="1" indent="-250825">
              <a:buFont typeface="Arial" charset="0"/>
              <a:buChar char="•"/>
            </a:pPr>
            <a:r>
              <a:rPr lang="tr-TR" smtClean="0">
                <a:latin typeface="Calibri" pitchFamily="34" charset="0"/>
              </a:rPr>
              <a:t>Tıp</a:t>
            </a:r>
          </a:p>
          <a:p>
            <a:pPr marL="647700" lvl="1" indent="-250825">
              <a:buFont typeface="Arial" charset="0"/>
              <a:buChar char="•"/>
            </a:pPr>
            <a:r>
              <a:rPr lang="tr-TR" smtClean="0">
                <a:latin typeface="Calibri" pitchFamily="34" charset="0"/>
              </a:rPr>
              <a:t>Yaşam Bilimleri</a:t>
            </a:r>
          </a:p>
          <a:p>
            <a:pPr marL="647700" lvl="1" indent="-250825">
              <a:buFont typeface="Arial" charset="0"/>
              <a:buChar char="•"/>
            </a:pPr>
            <a:r>
              <a:rPr lang="tr-TR" smtClean="0">
                <a:latin typeface="Calibri" pitchFamily="34" charset="0"/>
              </a:rPr>
              <a:t>Sosyal ve Beşeri Bilimler</a:t>
            </a:r>
          </a:p>
          <a:p>
            <a:pPr marL="647700" lvl="1" indent="-250825">
              <a:buFont typeface="Arial" charset="0"/>
              <a:buChar char="•"/>
            </a:pPr>
            <a:r>
              <a:rPr lang="tr-TR" smtClean="0">
                <a:latin typeface="Calibri" pitchFamily="34" charset="0"/>
              </a:rPr>
              <a:t>Mühendislik ve Temel Bilimler</a:t>
            </a:r>
          </a:p>
          <a:p>
            <a:pPr marL="647700" lvl="1" indent="-250825">
              <a:buFont typeface="Arial" charset="0"/>
              <a:buChar char="•"/>
            </a:pPr>
            <a:r>
              <a:rPr lang="tr-TR" smtClean="0">
                <a:latin typeface="Calibri" pitchFamily="34" charset="0"/>
              </a:rPr>
              <a:t>Hukuk</a:t>
            </a:r>
          </a:p>
          <a:p>
            <a:pPr marL="358775" indent="-358775">
              <a:buFont typeface="Wingdings" pitchFamily="2" charset="2"/>
              <a:buNone/>
            </a:pPr>
            <a:endParaRPr lang="tr-TR" sz="2000" smtClean="0">
              <a:latin typeface="Calibri" pitchFamily="34" charset="0"/>
            </a:endParaRPr>
          </a:p>
          <a:p>
            <a:pPr marL="358775" indent="-358775">
              <a:buFont typeface="Arial" charset="0"/>
              <a:buChar char="•"/>
            </a:pPr>
            <a:r>
              <a:rPr lang="tr-TR" sz="2000" smtClean="0">
                <a:latin typeface="Calibri" pitchFamily="34" charset="0"/>
              </a:rPr>
              <a:t>Projeler Veri Tabanı </a:t>
            </a:r>
          </a:p>
          <a:p>
            <a:pPr marL="358775" indent="-358775">
              <a:buFont typeface="Arial" charset="0"/>
              <a:buChar char="•"/>
            </a:pPr>
            <a:endParaRPr lang="tr-TR" sz="2000" smtClean="0">
              <a:latin typeface="Calibri" pitchFamily="34" charset="0"/>
            </a:endParaRPr>
          </a:p>
          <a:p>
            <a:pPr marL="647700" lvl="1" indent="-250825"/>
            <a:endParaRPr lang="tr-TR" smtClean="0">
              <a:latin typeface="Futura Bk BT"/>
            </a:endParaRPr>
          </a:p>
          <a:p>
            <a:pPr marL="647700" lvl="1" indent="-250825"/>
            <a:endParaRPr lang="tr-TR" smtClean="0">
              <a:latin typeface="Futura Bk BT"/>
            </a:endParaRPr>
          </a:p>
          <a:p>
            <a:pPr marL="1042988" lvl="2" indent="-250825">
              <a:buFont typeface="Arial" charset="0"/>
              <a:buChar char="•"/>
            </a:pPr>
            <a:endParaRPr lang="tr-TR" smtClean="0">
              <a:latin typeface="Futura Bk BT"/>
            </a:endParaRPr>
          </a:p>
          <a:p>
            <a:pPr marL="647700" lvl="1" indent="-250825"/>
            <a:endParaRPr lang="tr-TR" smtClean="0">
              <a:latin typeface="Futura Bk BT"/>
            </a:endParaRPr>
          </a:p>
          <a:p>
            <a:pPr marL="358775" indent="-358775"/>
            <a:endParaRPr lang="tr-TR" smtClean="0"/>
          </a:p>
          <a:p>
            <a:pPr marL="358775" indent="-358775"/>
            <a:endParaRPr lang="tr-TR" smtClean="0"/>
          </a:p>
          <a:p>
            <a:pPr marL="358775" indent="-358775"/>
            <a:endParaRPr lang="tr-TR" smtClean="0"/>
          </a:p>
          <a:p>
            <a:pPr marL="647700" lvl="1" indent="-250825"/>
            <a:endParaRPr lang="tr-TR" smtClean="0">
              <a:latin typeface="Futura Bk BT"/>
            </a:endParaRPr>
          </a:p>
          <a:p>
            <a:pPr marL="358775" indent="-358775"/>
            <a:endParaRPr lang="tr-TR" smtClean="0"/>
          </a:p>
        </p:txBody>
      </p:sp>
      <p:sp>
        <p:nvSpPr>
          <p:cNvPr id="14338" name="Title 3"/>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TR Dizin Nedir?</a:t>
            </a:r>
          </a:p>
        </p:txBody>
      </p:sp>
      <p:sp>
        <p:nvSpPr>
          <p:cNvPr id="14339" name="Rectangle 5"/>
          <p:cNvSpPr>
            <a:spLocks noChangeArrowheads="1"/>
          </p:cNvSpPr>
          <p:nvPr/>
        </p:nvSpPr>
        <p:spPr bwMode="auto">
          <a:xfrm>
            <a:off x="107950" y="6407150"/>
            <a:ext cx="4068763" cy="261938"/>
          </a:xfrm>
          <a:prstGeom prst="rect">
            <a:avLst/>
          </a:prstGeom>
          <a:noFill/>
          <a:ln w="9525">
            <a:noFill/>
            <a:miter lim="800000"/>
            <a:headEnd/>
            <a:tailEnd/>
          </a:ln>
        </p:spPr>
        <p:txBody>
          <a:bodyPr>
            <a:spAutoFit/>
          </a:bodyPr>
          <a:lstStyle/>
          <a:p>
            <a:r>
              <a:rPr lang="tr-TR" sz="1100">
                <a:solidFill>
                  <a:srgbClr val="7F7F7F"/>
                </a:solidFill>
                <a:latin typeface="Futura Bk BT Book"/>
              </a:rPr>
              <a:t>(İçerikte kullanılan kısaltmalar bu alanda belirtilmelidir.)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963025" cy="5688013"/>
          </a:xfrm>
        </p:spPr>
        <p:txBody>
          <a:bodyPr vert="horz" wrap="square" lIns="91440" tIns="45720" rIns="91440" bIns="45720" numCol="1" anchor="t" anchorCtr="0" compatLnSpc="1">
            <a:prstTxWarp prst="textNoShape">
              <a:avLst/>
            </a:prstTxWarp>
          </a:bodyPr>
          <a:lstStyle/>
          <a:p>
            <a:pPr>
              <a:buFont typeface="Arial" charset="0"/>
              <a:buChar char="•"/>
            </a:pPr>
            <a:endParaRPr lang="tr-TR" smtClean="0"/>
          </a:p>
          <a:p>
            <a:pPr>
              <a:buFont typeface="Wingdings" pitchFamily="2" charset="2"/>
              <a:buNone/>
            </a:pPr>
            <a:r>
              <a:rPr lang="tr-TR" sz="1600" b="1" smtClean="0"/>
              <a:t>Abstract (Öz-Kısa Özet)</a:t>
            </a:r>
            <a:r>
              <a:rPr lang="tr-TR" sz="1600" smtClean="0"/>
              <a:t> Genellikle, makalenin her  önemli bölümünün bir özetini veren, makalenin kısa şekli</a:t>
            </a:r>
          </a:p>
          <a:p>
            <a:pPr>
              <a:buFont typeface="Wingdings" pitchFamily="2" charset="2"/>
              <a:buNone/>
            </a:pPr>
            <a:r>
              <a:rPr lang="tr-TR" sz="1600" smtClean="0"/>
              <a:t>	“Özet/Summary” den farklı.</a:t>
            </a:r>
          </a:p>
          <a:p>
            <a:pPr>
              <a:buFont typeface="Wingdings" pitchFamily="2" charset="2"/>
              <a:buNone/>
            </a:pPr>
            <a:r>
              <a:rPr lang="tr-TR" sz="1600" smtClean="0"/>
              <a:t>	100-250 kelime arası, tek paragraftan oluşur</a:t>
            </a:r>
          </a:p>
          <a:p>
            <a:pPr>
              <a:buFont typeface="Wingdings" pitchFamily="2" charset="2"/>
              <a:buNone/>
            </a:pPr>
            <a:r>
              <a:rPr lang="tr-TR" sz="1600" smtClean="0"/>
              <a:t>	Makale başlığından sonra yer alır</a:t>
            </a:r>
          </a:p>
          <a:p>
            <a:pPr>
              <a:buFont typeface="Arial" charset="0"/>
              <a:buChar char="•"/>
            </a:pPr>
            <a:endParaRPr lang="tr-TR" sz="1600" smtClean="0"/>
          </a:p>
          <a:p>
            <a:pPr>
              <a:buFont typeface="Wingdings" pitchFamily="2" charset="2"/>
              <a:buNone/>
            </a:pPr>
            <a:r>
              <a:rPr lang="tr-TR" sz="1600" b="1" smtClean="0"/>
              <a:t>Summary (Özet)</a:t>
            </a:r>
            <a:r>
              <a:rPr lang="tr-TR" sz="1600" smtClean="0"/>
              <a:t>Temel bilgiler açısından öz ile aynı olmakla birlikte daha uzun ve ayrıntı açısından farklı</a:t>
            </a:r>
          </a:p>
          <a:p>
            <a:pPr>
              <a:buFont typeface="Wingdings" pitchFamily="2" charset="2"/>
              <a:buNone/>
            </a:pPr>
            <a:r>
              <a:rPr lang="tr-TR" sz="1600" smtClean="0"/>
              <a:t>      Genellikle Sosyal Bilimler alanında kullanılmakta</a:t>
            </a:r>
          </a:p>
          <a:p>
            <a:pPr>
              <a:buFont typeface="Wingdings" pitchFamily="2" charset="2"/>
              <a:buNone/>
            </a:pPr>
            <a:r>
              <a:rPr lang="tr-TR" sz="1600" smtClean="0"/>
              <a:t>	Öz’e oranla daha geniş ifade edilir.</a:t>
            </a:r>
          </a:p>
          <a:p>
            <a:pPr>
              <a:buFont typeface="Wingdings" pitchFamily="2" charset="2"/>
              <a:buNone/>
            </a:pPr>
            <a:r>
              <a:rPr lang="tr-TR" sz="1600" smtClean="0"/>
              <a:t>	Öz’den farklı olarak şekil ve tablo bulunabilir. </a:t>
            </a:r>
          </a:p>
          <a:p>
            <a:pPr>
              <a:buFont typeface="Wingdings" pitchFamily="2" charset="2"/>
              <a:buNone/>
            </a:pPr>
            <a:r>
              <a:rPr lang="tr-TR" sz="1600" smtClean="0"/>
              <a:t>	Makale sonunda yer verilir.</a:t>
            </a:r>
          </a:p>
          <a:p>
            <a:pPr>
              <a:buFont typeface="Wingdings" pitchFamily="2" charset="2"/>
              <a:buNone/>
            </a:pPr>
            <a:r>
              <a:rPr lang="tr-TR" sz="1600" smtClean="0"/>
              <a:t>	Uzunluğu değişmekle birlikte genellikle makalenin %5-15’i oranında olmaktadır.</a:t>
            </a:r>
          </a:p>
          <a:p>
            <a:pPr>
              <a:buFont typeface="Wingdings" pitchFamily="2" charset="2"/>
              <a:buNone/>
            </a:pPr>
            <a:r>
              <a:rPr lang="tr-TR" sz="1600" smtClean="0"/>
              <a:t>	</a:t>
            </a:r>
          </a:p>
          <a:p>
            <a:pPr>
              <a:buFont typeface="Wingdings" pitchFamily="2" charset="2"/>
              <a:buNone/>
            </a:pPr>
            <a:r>
              <a:rPr lang="tr-TR" sz="1600" smtClean="0"/>
              <a:t>Kimi dergilerde hem öz hem de özet bulunmaktadır.</a:t>
            </a:r>
          </a:p>
          <a:p>
            <a:pPr>
              <a:buFont typeface="Wingdings" pitchFamily="2" charset="2"/>
              <a:buNone/>
            </a:pPr>
            <a:endParaRPr lang="tr-TR" sz="1600" smtClean="0"/>
          </a:p>
          <a:p>
            <a:pPr>
              <a:buFont typeface="Wingdings" pitchFamily="2" charset="2"/>
              <a:buChar char="ü"/>
            </a:pPr>
            <a:r>
              <a:rPr lang="tr-TR" sz="1600" smtClean="0"/>
              <a:t>özet/summary olsa da veri tabanları ve indeksler açısından</a:t>
            </a:r>
          </a:p>
          <a:p>
            <a:pPr>
              <a:buFont typeface="Wingdings" pitchFamily="2" charset="2"/>
              <a:buChar char="ü"/>
            </a:pPr>
            <a:r>
              <a:rPr lang="tr-TR" sz="1600" smtClean="0"/>
              <a:t> her makalede </a:t>
            </a:r>
            <a:r>
              <a:rPr lang="tr-TR" sz="1600" b="1" smtClean="0"/>
              <a:t>öz/abstract bulunmalıdır</a:t>
            </a:r>
            <a:r>
              <a:rPr lang="tr-TR" sz="1600" smtClean="0"/>
              <a:t>.</a:t>
            </a:r>
          </a:p>
          <a:p>
            <a:pPr>
              <a:buFont typeface="Arial" charset="0"/>
              <a:buChar char="•"/>
            </a:pPr>
            <a:endParaRPr lang="tr-TR" smtClean="0"/>
          </a:p>
          <a:p>
            <a:pPr>
              <a:buFont typeface="Arial" charset="0"/>
              <a:buChar char="•"/>
            </a:pPr>
            <a:endParaRPr lang="tr-TR" smtClean="0"/>
          </a:p>
          <a:p>
            <a:pPr>
              <a:buFont typeface="Arial" charset="0"/>
              <a:buChar char="•"/>
            </a:pPr>
            <a:endParaRPr lang="tr-TR" smtClean="0"/>
          </a:p>
          <a:p>
            <a:endParaRPr lang="tr-TR" smtClean="0"/>
          </a:p>
        </p:txBody>
      </p:sp>
      <p:sp>
        <p:nvSpPr>
          <p:cNvPr id="53250"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Öz / Abstract</a:t>
            </a:r>
          </a:p>
        </p:txBody>
      </p:sp>
      <p:pic>
        <p:nvPicPr>
          <p:cNvPr id="7" name="Picture 2" descr="C:\Users\Levent\Desktop\slide_32.jpg"/>
          <p:cNvPicPr>
            <a:picLocks noGrp="1" noChangeAspect="1" noChangeArrowheads="1"/>
          </p:cNvPicPr>
          <p:nvPr>
            <p:ph idx="1"/>
          </p:nvPr>
        </p:nvPicPr>
        <p:blipFill>
          <a:blip r:embed="rId3" cstate="print"/>
          <a:srcRect/>
          <a:stretch>
            <a:fillRect/>
          </a:stretch>
        </p:blipFill>
        <p:spPr bwMode="auto">
          <a:xfrm>
            <a:off x="6091228" y="4586040"/>
            <a:ext cx="2891310" cy="2096597"/>
          </a:xfrm>
          <a:prstGeom prst="ellipse">
            <a:avLst/>
          </a:prstGeom>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639175" cy="5688013"/>
          </a:xfrm>
        </p:spPr>
        <p:txBody>
          <a:bodyPr vert="horz" wrap="square" lIns="91440" tIns="45720" rIns="91440" bIns="45720" numCol="1" anchor="t" anchorCtr="0" compatLnSpc="1">
            <a:prstTxWarp prst="textNoShape">
              <a:avLst/>
            </a:prstTxWarp>
            <a:noAutofit/>
          </a:bodyPr>
          <a:lstStyle/>
          <a:p>
            <a:pPr>
              <a:buFont typeface="Wingdings" pitchFamily="2" charset="2"/>
              <a:buChar char="ü"/>
            </a:pPr>
            <a:r>
              <a:rPr lang="tr-TR" sz="1800" smtClean="0"/>
              <a:t>Elektronik ortamda taranması ve dizinlenmesinin yanı sıra yayına hazırlanmasında editörlere katkı sağlar</a:t>
            </a:r>
          </a:p>
          <a:p>
            <a:pPr>
              <a:buFont typeface="Courier New" pitchFamily="49" charset="0"/>
              <a:buChar char="o"/>
            </a:pPr>
            <a:r>
              <a:rPr lang="tr-TR" sz="1800" b="1" smtClean="0"/>
              <a:t>Seçimi önemli mi? </a:t>
            </a:r>
          </a:p>
          <a:p>
            <a:pPr>
              <a:buFont typeface="Wingdings" pitchFamily="2" charset="2"/>
              <a:buNone/>
            </a:pPr>
            <a:r>
              <a:rPr lang="tr-TR" sz="1800" smtClean="0"/>
              <a:t>Bilgiye erişimi anlamlı kılacak darlık veya genişlikte seçilmelidir.</a:t>
            </a:r>
          </a:p>
          <a:p>
            <a:pPr>
              <a:buFont typeface="Wingdings" pitchFamily="2" charset="2"/>
              <a:buNone/>
            </a:pPr>
            <a:r>
              <a:rPr lang="tr-TR" sz="1800" smtClean="0"/>
              <a:t>Örn. Eğitim yerine okul öncesi eğitim, stres yerine sınav stresi gibi geniş kavramlar yerine daha özel terim kullanılmalıdır. </a:t>
            </a:r>
            <a:br>
              <a:rPr lang="tr-TR" sz="1800" smtClean="0"/>
            </a:br>
            <a:endParaRPr lang="tr-TR" sz="1800" b="1" smtClean="0"/>
          </a:p>
          <a:p>
            <a:pPr>
              <a:buFont typeface="Courier New" pitchFamily="49" charset="0"/>
              <a:buChar char="o"/>
            </a:pPr>
            <a:r>
              <a:rPr lang="tr-TR" sz="1800" b="1" smtClean="0"/>
              <a:t>Kaç anahtar kelime verilmelidir? </a:t>
            </a:r>
          </a:p>
          <a:p>
            <a:pPr>
              <a:buFont typeface="Wingdings" pitchFamily="2" charset="2"/>
              <a:buNone/>
            </a:pPr>
            <a:r>
              <a:rPr lang="tr-TR" sz="1800" smtClean="0"/>
              <a:t>Makaleyi en iyi tanımlayacak şekilde ortalama 5 kelime</a:t>
            </a:r>
          </a:p>
          <a:p>
            <a:pPr>
              <a:buFont typeface="Courier New" pitchFamily="49" charset="0"/>
              <a:buChar char="o"/>
            </a:pPr>
            <a:r>
              <a:rPr lang="tr-TR" sz="1800" b="1" smtClean="0"/>
              <a:t>Thesaurus’lar mı kullanılmalı, neden?</a:t>
            </a:r>
          </a:p>
          <a:p>
            <a:pPr>
              <a:buFont typeface="Wingdings" pitchFamily="2" charset="2"/>
              <a:buNone/>
            </a:pPr>
            <a:r>
              <a:rPr lang="tr-TR" sz="1800" smtClean="0"/>
              <a:t>Standart olması ve verilerin sınıflandırılması açısından kullanılması gereklidir.</a:t>
            </a:r>
          </a:p>
          <a:p>
            <a:pPr lvl="1">
              <a:buFont typeface="Arial" charset="0"/>
              <a:buChar char="•"/>
            </a:pPr>
            <a:r>
              <a:rPr lang="tr-TR" sz="1800" smtClean="0"/>
              <a:t>CAB (Ziraat/Tarım)</a:t>
            </a:r>
          </a:p>
          <a:p>
            <a:pPr lvl="1">
              <a:buFont typeface="Arial" charset="0"/>
              <a:buChar char="•"/>
            </a:pPr>
            <a:r>
              <a:rPr lang="tr-TR" sz="1800" smtClean="0"/>
              <a:t>MeSH (Tıp)</a:t>
            </a:r>
          </a:p>
          <a:p>
            <a:pPr lvl="1">
              <a:buFont typeface="Arial" charset="0"/>
              <a:buChar char="•"/>
            </a:pPr>
            <a:r>
              <a:rPr lang="tr-TR" sz="1800" smtClean="0"/>
              <a:t>JISCT (Mühendislik)</a:t>
            </a:r>
          </a:p>
          <a:p>
            <a:pPr lvl="1">
              <a:buFont typeface="Arial" charset="0"/>
              <a:buChar char="•"/>
            </a:pPr>
            <a:r>
              <a:rPr lang="tr-TR" sz="1800" smtClean="0"/>
              <a:t>Psychological Abstract (Psikoloji)</a:t>
            </a:r>
          </a:p>
          <a:p>
            <a:pPr lvl="1">
              <a:buFont typeface="Arial" charset="0"/>
              <a:buChar char="•"/>
            </a:pPr>
            <a:r>
              <a:rPr lang="tr-TR" sz="1800" smtClean="0"/>
              <a:t>Mathematical Index (Matematik) </a:t>
            </a:r>
          </a:p>
          <a:p>
            <a:pPr lvl="1">
              <a:buFont typeface="Arial" charset="0"/>
              <a:buChar char="•"/>
            </a:pPr>
            <a:r>
              <a:rPr lang="tr-TR" sz="1800" smtClean="0"/>
              <a:t>ERIC (Eğitim)</a:t>
            </a:r>
          </a:p>
          <a:p>
            <a:endParaRPr lang="tr-TR" sz="1800" smtClean="0"/>
          </a:p>
        </p:txBody>
      </p:sp>
      <p:sp>
        <p:nvSpPr>
          <p:cNvPr id="55298"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Anahtar Kelimeler / Keywords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639175" cy="5688013"/>
          </a:xfrm>
        </p:spPr>
        <p:txBody>
          <a:bodyPr vert="horz" wrap="square" lIns="91440" tIns="45720" rIns="91440" bIns="45720" numCol="1" anchor="t" anchorCtr="0" compatLnSpc="1">
            <a:prstTxWarp prst="textNoShape">
              <a:avLst/>
            </a:prstTxWarp>
          </a:bodyPr>
          <a:lstStyle/>
          <a:p>
            <a:pPr>
              <a:lnSpc>
                <a:spcPct val="90000"/>
              </a:lnSpc>
              <a:buFont typeface="Arial" charset="0"/>
              <a:buChar char="•"/>
            </a:pPr>
            <a:r>
              <a:rPr lang="tr-TR" smtClean="0"/>
              <a:t>Makale türü (Araştırma, derleme, editöre mektup, olgu sunumu, kitap tanıtımı..vs.)</a:t>
            </a:r>
          </a:p>
          <a:p>
            <a:pPr>
              <a:lnSpc>
                <a:spcPct val="90000"/>
              </a:lnSpc>
              <a:buFont typeface="Arial" charset="0"/>
              <a:buChar char="•"/>
            </a:pPr>
            <a:endParaRPr lang="tr-TR" smtClean="0"/>
          </a:p>
          <a:p>
            <a:pPr>
              <a:lnSpc>
                <a:spcPct val="90000"/>
              </a:lnSpc>
              <a:buFont typeface="Arial" charset="0"/>
              <a:buChar char="•"/>
            </a:pPr>
            <a:r>
              <a:rPr lang="tr-TR" smtClean="0"/>
              <a:t>Makale adı / Öz / Anahtar Kelimeler ile Title / Abstract / Keywords</a:t>
            </a:r>
          </a:p>
          <a:p>
            <a:pPr>
              <a:lnSpc>
                <a:spcPct val="90000"/>
              </a:lnSpc>
              <a:buFont typeface="Arial" charset="0"/>
              <a:buChar char="•"/>
            </a:pPr>
            <a:endParaRPr lang="tr-TR" smtClean="0"/>
          </a:p>
          <a:p>
            <a:pPr>
              <a:lnSpc>
                <a:spcPct val="90000"/>
              </a:lnSpc>
              <a:buFont typeface="Arial" charset="0"/>
              <a:buChar char="•"/>
            </a:pPr>
            <a:r>
              <a:rPr lang="tr-TR" smtClean="0"/>
              <a:t>Yazar Adı Soyadı / Kurumu / e-posta (tercihen altta)</a:t>
            </a:r>
          </a:p>
          <a:p>
            <a:pPr marL="914400" lvl="2" indent="0">
              <a:lnSpc>
                <a:spcPct val="90000"/>
              </a:lnSpc>
              <a:buFont typeface="Arial" charset="0"/>
              <a:buNone/>
            </a:pPr>
            <a:endParaRPr lang="tr-TR" smtClean="0"/>
          </a:p>
          <a:p>
            <a:pPr marL="914400" lvl="2" indent="0">
              <a:lnSpc>
                <a:spcPct val="90000"/>
              </a:lnSpc>
              <a:buFont typeface="Arial" charset="0"/>
              <a:buNone/>
            </a:pPr>
            <a:r>
              <a:rPr lang="tr-TR" i="1" smtClean="0"/>
              <a:t>Ayrıca;</a:t>
            </a:r>
          </a:p>
          <a:p>
            <a:pPr>
              <a:buFont typeface="Wingdings" pitchFamily="2" charset="2"/>
              <a:buNone/>
            </a:pPr>
            <a:r>
              <a:rPr lang="tr-TR" smtClean="0"/>
              <a:t>Atıf için, tercihen üstte makale künyesi: </a:t>
            </a:r>
            <a:r>
              <a:rPr lang="tr-TR" i="1" smtClean="0"/>
              <a:t>editörlükçe belirlenmiş dergi adı kısaltması, yıl; varsa cilt no (sayı no):makalenin sayfa aralıkları </a:t>
            </a:r>
            <a:r>
              <a:rPr lang="tr-TR" smtClean="0"/>
              <a:t>formatında</a:t>
            </a:r>
          </a:p>
          <a:p>
            <a:pPr>
              <a:buFont typeface="Wingdings" pitchFamily="2" charset="2"/>
              <a:buNone/>
            </a:pPr>
            <a:r>
              <a:rPr lang="tr-TR" smtClean="0"/>
              <a:t>	• Sosyol Araş Derg, 2015; 25 (2): 38-47</a:t>
            </a:r>
          </a:p>
          <a:p>
            <a:pPr>
              <a:buFont typeface="Wingdings" pitchFamily="2" charset="2"/>
              <a:buNone/>
            </a:pPr>
            <a:endParaRPr lang="tr-TR" smtClean="0"/>
          </a:p>
          <a:p>
            <a:pPr>
              <a:lnSpc>
                <a:spcPct val="90000"/>
              </a:lnSpc>
              <a:buFont typeface="Arial" charset="0"/>
              <a:buNone/>
            </a:pPr>
            <a:r>
              <a:rPr lang="tr-TR" smtClean="0"/>
              <a:t>Makale gönderim ve kabul tarihleri (makale başlangıç sayfasında, tercihen altta)</a:t>
            </a:r>
          </a:p>
          <a:p>
            <a:pPr lvl="1">
              <a:lnSpc>
                <a:spcPct val="90000"/>
              </a:lnSpc>
              <a:buFont typeface="Arial" charset="0"/>
              <a:buChar char="•"/>
            </a:pPr>
            <a:r>
              <a:rPr lang="tr-TR" smtClean="0"/>
              <a:t>Gönderim Tarihi: 12/12/2014</a:t>
            </a:r>
          </a:p>
          <a:p>
            <a:pPr lvl="1">
              <a:lnSpc>
                <a:spcPct val="90000"/>
              </a:lnSpc>
              <a:buFont typeface="Arial" charset="0"/>
              <a:buChar char="•"/>
            </a:pPr>
            <a:r>
              <a:rPr lang="tr-TR" smtClean="0"/>
              <a:t>Kabul Tarihi: 25/02/2015</a:t>
            </a:r>
          </a:p>
        </p:txBody>
      </p:sp>
      <p:sp>
        <p:nvSpPr>
          <p:cNvPr id="57346"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Makale Başlangıç Sayfaları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4606925" cy="5688013"/>
          </a:xfrm>
        </p:spPr>
        <p:txBody>
          <a:bodyPr>
            <a:normAutofit fontScale="85000" lnSpcReduction="10000"/>
          </a:bodyPr>
          <a:lstStyle/>
          <a:p>
            <a:pPr fontAlgn="auto">
              <a:spcAft>
                <a:spcPts val="0"/>
              </a:spcAft>
              <a:buFont typeface="Arial" pitchFamily="34" charset="0"/>
              <a:buChar char="•"/>
              <a:defRPr/>
            </a:pPr>
            <a:r>
              <a:rPr lang="tr-TR" dirty="0" smtClean="0">
                <a:latin typeface="+mj-lt"/>
              </a:rPr>
              <a:t>Her bir makale sonunda kaynakça verilmeli mi?</a:t>
            </a:r>
          </a:p>
          <a:p>
            <a:pPr lvl="1" fontAlgn="auto">
              <a:spcAft>
                <a:spcPts val="0"/>
              </a:spcAft>
              <a:buFont typeface="Arial" pitchFamily="34" charset="0"/>
              <a:buChar char="•"/>
              <a:defRPr/>
            </a:pPr>
            <a:r>
              <a:rPr lang="tr-TR" dirty="0" smtClean="0">
                <a:latin typeface="+mj-lt"/>
              </a:rPr>
              <a:t>Atıfta bulunduğunuz kaynakların standart bir biçimde gösterilmesi</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Standart bir biçim benimsenmeli, </a:t>
            </a:r>
          </a:p>
          <a:p>
            <a:pPr lvl="1" fontAlgn="auto">
              <a:spcAft>
                <a:spcPts val="0"/>
              </a:spcAft>
              <a:buFont typeface="Arial" pitchFamily="34" charset="0"/>
              <a:buChar char="•"/>
              <a:defRPr/>
            </a:pPr>
            <a:r>
              <a:rPr lang="tr-TR" dirty="0" smtClean="0">
                <a:latin typeface="+mj-lt"/>
              </a:rPr>
              <a:t>Yazarlar tarafından uyulduğunun titizlikle kontrolü gerekir</a:t>
            </a:r>
          </a:p>
          <a:p>
            <a:pPr lvl="2" fontAlgn="auto">
              <a:spcAft>
                <a:spcPts val="0"/>
              </a:spcAft>
              <a:buFont typeface="Arial" pitchFamily="34" charset="0"/>
              <a:buChar char="•"/>
              <a:defRPr/>
            </a:pPr>
            <a:r>
              <a:rPr lang="tr-TR" dirty="0" smtClean="0">
                <a:latin typeface="+mj-lt"/>
              </a:rPr>
              <a:t>Hakem tarafından</a:t>
            </a:r>
          </a:p>
          <a:p>
            <a:pPr lvl="2" fontAlgn="auto">
              <a:spcAft>
                <a:spcPts val="0"/>
              </a:spcAft>
              <a:buFont typeface="Arial" pitchFamily="34" charset="0"/>
              <a:buChar char="•"/>
              <a:defRPr/>
            </a:pPr>
            <a:r>
              <a:rPr lang="tr-TR" dirty="0" smtClean="0">
                <a:latin typeface="+mj-lt"/>
              </a:rPr>
              <a:t>Editörler ve yayın kurulu tarafından</a:t>
            </a:r>
          </a:p>
          <a:p>
            <a:pPr fontAlgn="auto">
              <a:spcAft>
                <a:spcPts val="0"/>
              </a:spcAft>
              <a:buFont typeface="Arial" pitchFamily="34" charset="0"/>
              <a:buChar char="•"/>
              <a:defRPr/>
            </a:pPr>
            <a:endParaRPr lang="tr-TR" dirty="0" smtClean="0">
              <a:latin typeface="+mj-lt"/>
            </a:endParaRPr>
          </a:p>
          <a:p>
            <a:pPr fontAlgn="auto">
              <a:spcAft>
                <a:spcPts val="0"/>
              </a:spcAft>
              <a:buFont typeface="Arial" pitchFamily="34" charset="0"/>
              <a:buChar char="•"/>
              <a:defRPr/>
            </a:pPr>
            <a:r>
              <a:rPr lang="tr-TR" dirty="0" smtClean="0">
                <a:latin typeface="+mj-lt"/>
              </a:rPr>
              <a:t>“Dergi Yazım Kuralları”nda örneklerle açıklanmalı,</a:t>
            </a:r>
          </a:p>
          <a:p>
            <a:pPr fontAlgn="auto">
              <a:spcAft>
                <a:spcPts val="0"/>
              </a:spcAft>
              <a:buFont typeface="Arial" pitchFamily="34" charset="0"/>
              <a:buChar char="•"/>
              <a:defRPr/>
            </a:pPr>
            <a:endParaRPr lang="tr-TR" dirty="0">
              <a:latin typeface="+mj-lt"/>
            </a:endParaRPr>
          </a:p>
          <a:p>
            <a:pPr fontAlgn="auto">
              <a:spcAft>
                <a:spcPts val="0"/>
              </a:spcAft>
              <a:buFont typeface="Arial" pitchFamily="34" charset="0"/>
              <a:buChar char="•"/>
              <a:defRPr/>
            </a:pPr>
            <a:r>
              <a:rPr lang="tr-TR" dirty="0" smtClean="0">
                <a:latin typeface="+mj-lt"/>
              </a:rPr>
              <a:t>Dipnot kullanılan dergilerde de ayrıca kaynakça bulunmalı,</a:t>
            </a:r>
          </a:p>
          <a:p>
            <a:pPr fontAlgn="auto">
              <a:spcAft>
                <a:spcPts val="0"/>
              </a:spcAft>
              <a:buFont typeface="Arial" pitchFamily="34" charset="0"/>
              <a:buChar char="•"/>
              <a:defRPr/>
            </a:pPr>
            <a:endParaRPr lang="tr-TR" dirty="0">
              <a:latin typeface="+mj-lt"/>
            </a:endParaRPr>
          </a:p>
          <a:p>
            <a:pPr fontAlgn="auto">
              <a:spcAft>
                <a:spcPts val="0"/>
              </a:spcAft>
              <a:buFont typeface="Arial" pitchFamily="34" charset="0"/>
              <a:buChar char="•"/>
              <a:defRPr/>
            </a:pPr>
            <a:r>
              <a:rPr lang="tr-TR" dirty="0" smtClean="0">
                <a:latin typeface="+mj-lt"/>
              </a:rPr>
              <a:t>Diğer alfabelerle yazılan makalelerin Latin alfabesi ile yazılmış kaynakçası mutlaka bulunmalı </a:t>
            </a:r>
            <a:r>
              <a:rPr lang="tr-TR" i="1" dirty="0" smtClean="0">
                <a:latin typeface="+mj-lt"/>
              </a:rPr>
              <a:t>(Örn. yayın dili Arap, Kiril …alfabesi olan makaleler için …)</a:t>
            </a:r>
          </a:p>
          <a:p>
            <a:pPr lvl="2" fontAlgn="auto">
              <a:spcAft>
                <a:spcPts val="0"/>
              </a:spcAft>
              <a:buFont typeface="Arial" pitchFamily="34" charset="0"/>
              <a:buChar char="•"/>
              <a:defRPr/>
            </a:pPr>
            <a:endParaRPr lang="tr-TR" dirty="0" smtClean="0"/>
          </a:p>
          <a:p>
            <a:pPr fontAlgn="auto">
              <a:spcAft>
                <a:spcPts val="0"/>
              </a:spcAft>
              <a:buFont typeface="Wingdings" pitchFamily="2" charset="2"/>
              <a:buNone/>
              <a:defRPr/>
            </a:pPr>
            <a:endParaRPr lang="tr-TR" dirty="0"/>
          </a:p>
        </p:txBody>
      </p:sp>
      <p:sp>
        <p:nvSpPr>
          <p:cNvPr id="59394"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Kaynakça</a:t>
            </a:r>
          </a:p>
        </p:txBody>
      </p:sp>
      <p:sp>
        <p:nvSpPr>
          <p:cNvPr id="59395" name="4 Dikdörtgen"/>
          <p:cNvSpPr>
            <a:spLocks noChangeArrowheads="1"/>
          </p:cNvSpPr>
          <p:nvPr/>
        </p:nvSpPr>
        <p:spPr bwMode="auto">
          <a:xfrm>
            <a:off x="5795963" y="1557338"/>
            <a:ext cx="4716462" cy="4800600"/>
          </a:xfrm>
          <a:prstGeom prst="rect">
            <a:avLst/>
          </a:prstGeom>
          <a:noFill/>
          <a:ln w="9525">
            <a:noFill/>
            <a:miter lim="800000"/>
            <a:headEnd/>
            <a:tailEnd/>
          </a:ln>
        </p:spPr>
        <p:txBody>
          <a:bodyPr>
            <a:spAutoFit/>
          </a:bodyPr>
          <a:lstStyle/>
          <a:p>
            <a:r>
              <a:rPr lang="tr-TR">
                <a:latin typeface="Calibri" pitchFamily="34" charset="0"/>
              </a:rPr>
              <a:t>• Antropoloji - AAA</a:t>
            </a:r>
          </a:p>
          <a:p>
            <a:r>
              <a:rPr lang="tr-TR">
                <a:latin typeface="Calibri" pitchFamily="34" charset="0"/>
              </a:rPr>
              <a:t>• Biyoloji - CBE/CSE</a:t>
            </a:r>
          </a:p>
          <a:p>
            <a:r>
              <a:rPr lang="tr-TR">
                <a:latin typeface="Calibri" pitchFamily="34" charset="0"/>
              </a:rPr>
              <a:t>• Dil ve Edebiyat - MLA</a:t>
            </a:r>
          </a:p>
          <a:p>
            <a:r>
              <a:rPr lang="tr-TR">
                <a:latin typeface="Calibri" pitchFamily="34" charset="0"/>
              </a:rPr>
              <a:t>• Fizik - AIP</a:t>
            </a:r>
          </a:p>
          <a:p>
            <a:r>
              <a:rPr lang="tr-TR">
                <a:latin typeface="Calibri" pitchFamily="34" charset="0"/>
              </a:rPr>
              <a:t>• Genel - Chicago</a:t>
            </a:r>
          </a:p>
          <a:p>
            <a:r>
              <a:rPr lang="tr-TR">
                <a:latin typeface="Calibri" pitchFamily="34" charset="0"/>
              </a:rPr>
              <a:t>• Kimya - ACS</a:t>
            </a:r>
          </a:p>
          <a:p>
            <a:r>
              <a:rPr lang="tr-TR">
                <a:latin typeface="Calibri" pitchFamily="34" charset="0"/>
              </a:rPr>
              <a:t>• Matematik - AMS</a:t>
            </a:r>
          </a:p>
          <a:p>
            <a:r>
              <a:rPr lang="tr-TR">
                <a:latin typeface="Calibri" pitchFamily="34" charset="0"/>
              </a:rPr>
              <a:t>• Psikoloji - APA</a:t>
            </a:r>
          </a:p>
          <a:p>
            <a:r>
              <a:rPr lang="tr-TR">
                <a:latin typeface="Calibri" pitchFamily="34" charset="0"/>
              </a:rPr>
              <a:t>• Sosyoloji - ASA</a:t>
            </a:r>
          </a:p>
          <a:p>
            <a:r>
              <a:rPr lang="tr-TR">
                <a:latin typeface="Calibri" pitchFamily="34" charset="0"/>
              </a:rPr>
              <a:t>• Tıp - NLM, AMA</a:t>
            </a:r>
          </a:p>
          <a:p>
            <a:endParaRPr lang="tr-TR">
              <a:latin typeface="Calibri" pitchFamily="34" charset="0"/>
            </a:endParaRPr>
          </a:p>
          <a:p>
            <a:endParaRPr lang="tr-TR">
              <a:latin typeface="Calibri" pitchFamily="34" charset="0"/>
            </a:endParaRPr>
          </a:p>
          <a:p>
            <a:endParaRPr lang="tr-TR">
              <a:latin typeface="Calibri" pitchFamily="34" charset="0"/>
            </a:endParaRPr>
          </a:p>
          <a:p>
            <a:endParaRPr lang="tr-TR">
              <a:latin typeface="Calibri" pitchFamily="34" charset="0"/>
            </a:endParaRPr>
          </a:p>
          <a:p>
            <a:endParaRPr lang="tr-TR">
              <a:latin typeface="Calibri" pitchFamily="34" charset="0"/>
            </a:endParaRPr>
          </a:p>
          <a:p>
            <a:r>
              <a:rPr lang="tr-TR">
                <a:latin typeface="Calibri" pitchFamily="34" charset="0"/>
              </a:rPr>
              <a:t>(</a:t>
            </a:r>
            <a:r>
              <a:rPr lang="tr-TR" i="1">
                <a:latin typeface="Calibri" pitchFamily="34" charset="0"/>
              </a:rPr>
              <a:t>Serap Kurbanoğlu’nun </a:t>
            </a:r>
          </a:p>
          <a:p>
            <a:r>
              <a:rPr lang="tr-TR" i="1">
                <a:latin typeface="Calibri" pitchFamily="34" charset="0"/>
              </a:rPr>
              <a:t>çalışmaları incelenebilir)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179388" y="908050"/>
            <a:ext cx="8783637" cy="5688013"/>
          </a:xfrm>
        </p:spPr>
        <p:txBody>
          <a:bodyPr/>
          <a:lstStyle/>
          <a:p>
            <a:pPr marL="0" indent="0" fontAlgn="auto">
              <a:spcAft>
                <a:spcPts val="0"/>
              </a:spcAft>
              <a:buFont typeface="Wingdings" pitchFamily="2" charset="2"/>
              <a:buNone/>
              <a:defRPr/>
            </a:pPr>
            <a:r>
              <a:rPr lang="tr-TR" dirty="0" smtClean="0">
                <a:latin typeface="+mj-lt"/>
              </a:rPr>
              <a:t>HEDEF: dizinlerde yer almak</a:t>
            </a:r>
          </a:p>
          <a:p>
            <a:pPr marL="0" indent="0" fontAlgn="auto">
              <a:spcAft>
                <a:spcPts val="0"/>
              </a:spcAft>
              <a:buFont typeface="Wingdings" pitchFamily="2" charset="2"/>
              <a:buNone/>
              <a:defRPr/>
            </a:pPr>
            <a:endParaRPr lang="tr-TR" dirty="0">
              <a:latin typeface="+mj-lt"/>
            </a:endParaRPr>
          </a:p>
          <a:p>
            <a:pPr fontAlgn="auto">
              <a:spcAft>
                <a:spcPts val="0"/>
              </a:spcAft>
              <a:defRPr/>
            </a:pPr>
            <a:r>
              <a:rPr lang="tr-TR" dirty="0" smtClean="0">
                <a:latin typeface="+mj-lt"/>
              </a:rPr>
              <a:t>Her dizin ve veri tabanı kriterleri ayrı,</a:t>
            </a:r>
          </a:p>
          <a:p>
            <a:pPr lvl="1" fontAlgn="auto">
              <a:spcAft>
                <a:spcPts val="0"/>
              </a:spcAft>
              <a:buFont typeface="Arial" panose="020B0604020202020204" pitchFamily="34" charset="0"/>
              <a:buChar char="•"/>
              <a:defRPr/>
            </a:pPr>
            <a:r>
              <a:rPr lang="tr-TR" dirty="0" smtClean="0">
                <a:latin typeface="+mj-lt"/>
              </a:rPr>
              <a:t>Genel konulu dizinler (SCOPUS, Science </a:t>
            </a:r>
            <a:r>
              <a:rPr lang="tr-TR" dirty="0">
                <a:latin typeface="+mj-lt"/>
              </a:rPr>
              <a:t>Citation </a:t>
            </a:r>
            <a:r>
              <a:rPr lang="tr-TR" dirty="0" smtClean="0">
                <a:latin typeface="+mj-lt"/>
              </a:rPr>
              <a:t>Index…)</a:t>
            </a:r>
          </a:p>
          <a:p>
            <a:pPr lvl="1" fontAlgn="auto">
              <a:spcAft>
                <a:spcPts val="0"/>
              </a:spcAft>
              <a:buFont typeface="Arial" panose="020B0604020202020204" pitchFamily="34" charset="0"/>
              <a:buChar char="•"/>
              <a:defRPr/>
            </a:pPr>
            <a:r>
              <a:rPr lang="tr-TR" dirty="0" smtClean="0">
                <a:latin typeface="+mj-lt"/>
              </a:rPr>
              <a:t>Alan indeksleri ( Pubmed, </a:t>
            </a:r>
            <a:r>
              <a:rPr lang="tr-TR" dirty="0">
                <a:latin typeface="+mj-lt"/>
              </a:rPr>
              <a:t>CAB </a:t>
            </a:r>
            <a:r>
              <a:rPr lang="tr-TR" dirty="0" smtClean="0">
                <a:latin typeface="+mj-lt"/>
              </a:rPr>
              <a:t>International…)</a:t>
            </a:r>
          </a:p>
          <a:p>
            <a:pPr fontAlgn="auto">
              <a:spcAft>
                <a:spcPts val="0"/>
              </a:spcAft>
              <a:defRPr/>
            </a:pPr>
            <a:endParaRPr lang="tr-TR" dirty="0" smtClean="0">
              <a:latin typeface="+mj-lt"/>
            </a:endParaRPr>
          </a:p>
          <a:p>
            <a:pPr fontAlgn="auto">
              <a:spcAft>
                <a:spcPts val="0"/>
              </a:spcAft>
              <a:defRPr/>
            </a:pPr>
            <a:r>
              <a:rPr lang="tr-TR" dirty="0" smtClean="0">
                <a:latin typeface="+mj-lt"/>
              </a:rPr>
              <a:t>Bilgilerin güncelliği, ulaşılabilirlik önemli,</a:t>
            </a:r>
          </a:p>
          <a:p>
            <a:pPr fontAlgn="auto">
              <a:spcAft>
                <a:spcPts val="0"/>
              </a:spcAft>
              <a:defRPr/>
            </a:pPr>
            <a:endParaRPr lang="tr-TR" dirty="0" smtClean="0">
              <a:latin typeface="+mj-lt"/>
            </a:endParaRPr>
          </a:p>
          <a:p>
            <a:pPr fontAlgn="auto">
              <a:spcAft>
                <a:spcPts val="0"/>
              </a:spcAft>
              <a:defRPr/>
            </a:pPr>
            <a:r>
              <a:rPr lang="tr-TR" dirty="0" smtClean="0">
                <a:latin typeface="+mj-lt"/>
              </a:rPr>
              <a:t>Dergi sayılarının iletimi, verilerin kontrolü, kriterlere uygunluğun devamı önemli,</a:t>
            </a:r>
          </a:p>
          <a:p>
            <a:pPr fontAlgn="auto">
              <a:spcAft>
                <a:spcPts val="0"/>
              </a:spcAft>
              <a:defRPr/>
            </a:pPr>
            <a:endParaRPr lang="tr-TR" dirty="0" smtClean="0"/>
          </a:p>
        </p:txBody>
      </p:sp>
      <p:sp>
        <p:nvSpPr>
          <p:cNvPr id="6" name="Title 5"/>
          <p:cNvSpPr>
            <a:spLocks noGrp="1"/>
          </p:cNvSpPr>
          <p:nvPr>
            <p:ph type="title"/>
          </p:nvPr>
        </p:nvSpPr>
        <p:spPr>
          <a:xfrm>
            <a:off x="0" y="7938"/>
            <a:ext cx="8101013" cy="706437"/>
          </a:xfrm>
        </p:spPr>
        <p:txBody>
          <a:bodyPr/>
          <a:lstStyle/>
          <a:p>
            <a:pPr fontAlgn="auto">
              <a:spcAft>
                <a:spcPts val="0"/>
              </a:spcAft>
              <a:defRPr/>
            </a:pPr>
            <a:r>
              <a:rPr lang="tr-TR" dirty="0"/>
              <a:t>Ulusal ve </a:t>
            </a:r>
            <a:r>
              <a:rPr lang="tr-TR" dirty="0" smtClean="0"/>
              <a:t>Uluslararası Dizinler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639175" cy="5688013"/>
          </a:xfrm>
        </p:spPr>
        <p:txBody>
          <a:bodyPr>
            <a:noAutofit/>
          </a:bodyPr>
          <a:lstStyle/>
          <a:p>
            <a:pPr fontAlgn="auto">
              <a:spcAft>
                <a:spcPts val="0"/>
              </a:spcAft>
              <a:buFont typeface="Arial" pitchFamily="34" charset="0"/>
              <a:buChar char="•"/>
              <a:defRPr/>
            </a:pPr>
            <a:r>
              <a:rPr lang="tr-TR" dirty="0" smtClean="0">
                <a:latin typeface="+mj-lt"/>
              </a:rPr>
              <a:t>Dergileri belli kriterlere göre değerlendirilip seçme işlemi yapmayan kaynaklar “İndeks” ya da “Abstract” olarak kabul edilmezler</a:t>
            </a:r>
          </a:p>
          <a:p>
            <a:pPr fontAlgn="auto">
              <a:spcAft>
                <a:spcPts val="0"/>
              </a:spcAft>
              <a:buFont typeface="Wingdings" pitchFamily="2" charset="2"/>
              <a:buNone/>
              <a:defRPr/>
            </a:pPr>
            <a:r>
              <a:rPr lang="tr-TR" dirty="0" smtClean="0">
                <a:latin typeface="+mj-lt"/>
              </a:rPr>
              <a:t> </a:t>
            </a:r>
          </a:p>
          <a:p>
            <a:pPr fontAlgn="auto">
              <a:spcAft>
                <a:spcPts val="0"/>
              </a:spcAft>
              <a:buFont typeface="Arial" pitchFamily="34" charset="0"/>
              <a:buChar char="•"/>
              <a:defRPr/>
            </a:pPr>
            <a:r>
              <a:rPr lang="tr-TR" dirty="0" smtClean="0">
                <a:latin typeface="+mj-lt"/>
              </a:rPr>
              <a:t>Genellikle; “ … Dergisi aşağıdaki kaynaklar tarafından indekslenmektedir” ifadesi kullanılmaktadır.</a:t>
            </a:r>
          </a:p>
          <a:p>
            <a:pPr fontAlgn="auto">
              <a:spcAft>
                <a:spcPts val="0"/>
              </a:spcAft>
              <a:buFont typeface="Wingdings" pitchFamily="2" charset="2"/>
              <a:buNone/>
              <a:defRPr/>
            </a:pPr>
            <a:endParaRPr lang="tr-TR" dirty="0" smtClean="0">
              <a:latin typeface="+mj-lt"/>
            </a:endParaRPr>
          </a:p>
          <a:p>
            <a:pPr lvl="1" fontAlgn="auto">
              <a:spcAft>
                <a:spcPts val="0"/>
              </a:spcAft>
              <a:buFont typeface="Arial" pitchFamily="34" charset="0"/>
              <a:buChar char="•"/>
              <a:defRPr/>
            </a:pPr>
            <a:r>
              <a:rPr lang="tr-TR" dirty="0" smtClean="0">
                <a:latin typeface="+mj-lt"/>
              </a:rPr>
              <a:t>DOAJ</a:t>
            </a:r>
          </a:p>
          <a:p>
            <a:pPr lvl="1" fontAlgn="auto">
              <a:spcAft>
                <a:spcPts val="0"/>
              </a:spcAft>
              <a:buFont typeface="Arial" pitchFamily="34" charset="0"/>
              <a:buChar char="•"/>
              <a:defRPr/>
            </a:pPr>
            <a:r>
              <a:rPr lang="tr-TR" dirty="0" smtClean="0">
                <a:latin typeface="+mj-lt"/>
              </a:rPr>
              <a:t>EBSCO</a:t>
            </a:r>
          </a:p>
          <a:p>
            <a:pPr lvl="1" fontAlgn="auto">
              <a:spcAft>
                <a:spcPts val="0"/>
              </a:spcAft>
              <a:buFont typeface="Arial" pitchFamily="34" charset="0"/>
              <a:buChar char="•"/>
              <a:defRPr/>
            </a:pPr>
            <a:r>
              <a:rPr lang="tr-TR" dirty="0" err="1" smtClean="0">
                <a:latin typeface="+mj-lt"/>
              </a:rPr>
              <a:t>ProQuest</a:t>
            </a:r>
            <a:endParaRPr lang="tr-TR" dirty="0" smtClean="0">
              <a:latin typeface="+mj-lt"/>
            </a:endParaRPr>
          </a:p>
          <a:p>
            <a:pPr lvl="1" fontAlgn="auto">
              <a:spcAft>
                <a:spcPts val="0"/>
              </a:spcAft>
              <a:buFont typeface="Arial" pitchFamily="34" charset="0"/>
              <a:buChar char="•"/>
              <a:defRPr/>
            </a:pPr>
            <a:r>
              <a:rPr lang="tr-TR" dirty="0" err="1" smtClean="0">
                <a:latin typeface="+mj-lt"/>
              </a:rPr>
              <a:t>Ulrich’s</a:t>
            </a:r>
            <a:endParaRPr lang="tr-TR" dirty="0" smtClean="0">
              <a:latin typeface="+mj-lt"/>
            </a:endParaRPr>
          </a:p>
          <a:p>
            <a:pPr lvl="1" fontAlgn="auto">
              <a:spcAft>
                <a:spcPts val="0"/>
              </a:spcAft>
              <a:buFont typeface="Arial" pitchFamily="34" charset="0"/>
              <a:buChar char="•"/>
              <a:defRPr/>
            </a:pPr>
            <a:r>
              <a:rPr lang="tr-TR" dirty="0" smtClean="0">
                <a:latin typeface="+mj-lt"/>
              </a:rPr>
              <a:t>ODİS </a:t>
            </a:r>
          </a:p>
          <a:p>
            <a:pPr lvl="1" fontAlgn="auto">
              <a:spcAft>
                <a:spcPts val="0"/>
              </a:spcAft>
              <a:buFont typeface="Arial" pitchFamily="34" charset="0"/>
              <a:buChar char="•"/>
              <a:defRPr/>
            </a:pPr>
            <a:r>
              <a:rPr lang="tr-TR" dirty="0" smtClean="0">
                <a:latin typeface="+mj-lt"/>
              </a:rPr>
              <a:t>DergiPark</a:t>
            </a:r>
          </a:p>
          <a:p>
            <a:pPr lvl="1" fontAlgn="auto">
              <a:spcAft>
                <a:spcPts val="0"/>
              </a:spcAft>
              <a:buFont typeface="Arial" pitchFamily="34" charset="0"/>
              <a:buChar char="•"/>
              <a:defRPr/>
            </a:pPr>
            <a:r>
              <a:rPr lang="tr-TR" dirty="0" smtClean="0">
                <a:latin typeface="+mj-lt"/>
              </a:rPr>
              <a:t>Süreli Yayınlar Katalogu</a:t>
            </a:r>
          </a:p>
          <a:p>
            <a:pPr fontAlgn="auto">
              <a:spcAft>
                <a:spcPts val="0"/>
              </a:spcAft>
              <a:buFont typeface="Wingdings" pitchFamily="2" charset="2"/>
              <a:buNone/>
              <a:defRPr/>
            </a:pPr>
            <a:endParaRPr lang="tr-TR" dirty="0" smtClean="0">
              <a:latin typeface="+mj-lt"/>
            </a:endParaRPr>
          </a:p>
          <a:p>
            <a:pPr fontAlgn="auto">
              <a:spcAft>
                <a:spcPts val="0"/>
              </a:spcAft>
              <a:buFont typeface="Wingdings" pitchFamily="2" charset="2"/>
              <a:buNone/>
              <a:defRPr/>
            </a:pPr>
            <a:r>
              <a:rPr lang="tr-TR" dirty="0" smtClean="0">
                <a:latin typeface="+mj-lt"/>
              </a:rPr>
              <a:t>	Bir kısmı dergi listesi ve dergiye ilişkin bilgi vermekte, bir kısmı da değerlendirme süzgecinden geçirmeden dizinlemektedir.</a:t>
            </a:r>
            <a:endParaRPr lang="tr-TR" dirty="0">
              <a:latin typeface="+mj-lt"/>
            </a:endParaRPr>
          </a:p>
        </p:txBody>
      </p:sp>
      <p:sp>
        <p:nvSpPr>
          <p:cNvPr id="63490"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Dizinleme Bilgisi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567738" cy="5688013"/>
          </a:xfrm>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tr-TR" smtClean="0"/>
              <a:t>Bir derginin yayına hazırlanmasındaki en önemli süreçlerden biridir. </a:t>
            </a:r>
          </a:p>
          <a:p>
            <a:pPr marL="0" indent="0">
              <a:buFont typeface="Wingdings" pitchFamily="2" charset="2"/>
              <a:buNone/>
            </a:pPr>
            <a:r>
              <a:rPr lang="tr-TR" smtClean="0"/>
              <a:t>Hakem; dergi ve makaleye katkısının yanısıra akademik dünyaya ve bilime katkı sağlar</a:t>
            </a:r>
          </a:p>
          <a:p>
            <a:pPr marL="0" indent="0">
              <a:buFont typeface="Arial" charset="0"/>
              <a:buChar char="•"/>
            </a:pPr>
            <a:endParaRPr lang="tr-TR" smtClean="0"/>
          </a:p>
          <a:p>
            <a:pPr marL="0" indent="0">
              <a:buFont typeface="Arial" charset="0"/>
              <a:buChar char="•"/>
            </a:pPr>
            <a:r>
              <a:rPr lang="tr-TR" smtClean="0"/>
              <a:t>Hakem raporlarının durumu</a:t>
            </a:r>
          </a:p>
          <a:p>
            <a:pPr lvl="1">
              <a:buFont typeface="Arial" charset="0"/>
              <a:buChar char="•"/>
            </a:pPr>
            <a:r>
              <a:rPr lang="tr-TR" smtClean="0"/>
              <a:t>Seçmeli form,</a:t>
            </a:r>
          </a:p>
          <a:p>
            <a:pPr lvl="1">
              <a:buFont typeface="Arial" charset="0"/>
              <a:buChar char="•"/>
            </a:pPr>
            <a:r>
              <a:rPr lang="tr-TR" smtClean="0"/>
              <a:t>Seçmeli + rapor içeren form</a:t>
            </a:r>
          </a:p>
          <a:p>
            <a:pPr lvl="1">
              <a:buFont typeface="Arial" charset="0"/>
              <a:buChar char="•"/>
            </a:pPr>
            <a:endParaRPr lang="tr-TR" smtClean="0"/>
          </a:p>
          <a:p>
            <a:pPr marL="0" indent="0">
              <a:buFont typeface="Arial" charset="0"/>
              <a:buChar char="•"/>
            </a:pPr>
            <a:r>
              <a:rPr lang="tr-TR" smtClean="0"/>
              <a:t>Bütün süreçlere ait belgeler saklanmalı</a:t>
            </a:r>
          </a:p>
          <a:p>
            <a:pPr marL="0" indent="0">
              <a:buFont typeface="Arial" charset="0"/>
              <a:buChar char="•"/>
            </a:pPr>
            <a:endParaRPr lang="tr-TR" smtClean="0"/>
          </a:p>
        </p:txBody>
      </p:sp>
      <p:sp>
        <p:nvSpPr>
          <p:cNvPr id="65538"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Hakemlik Sürecinin İşletilmesi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7938"/>
            <a:ext cx="5472113" cy="706437"/>
          </a:xfrm>
        </p:spPr>
        <p:txBody>
          <a:bodyPr/>
          <a:lstStyle/>
          <a:p>
            <a:pPr fontAlgn="auto">
              <a:spcAft>
                <a:spcPts val="0"/>
              </a:spcAft>
              <a:defRPr/>
            </a:pPr>
            <a:r>
              <a:rPr lang="tr-TR" dirty="0" smtClean="0"/>
              <a:t>Hakem Raporu – Örnek 1</a:t>
            </a:r>
            <a:endParaRPr lang="tr-TR" dirty="0"/>
          </a:p>
        </p:txBody>
      </p:sp>
      <p:pic>
        <p:nvPicPr>
          <p:cNvPr id="67586" name="Picture 2"/>
          <p:cNvPicPr>
            <a:picLocks noGrp="1" noChangeAspect="1" noChangeArrowheads="1"/>
          </p:cNvPicPr>
          <p:nvPr>
            <p:ph sz="quarter" idx="13"/>
          </p:nvPr>
        </p:nvPicPr>
        <p:blipFill>
          <a:blip r:embed="rId3"/>
          <a:srcRect l="34433" t="15967" r="31551" b="9872"/>
          <a:stretch>
            <a:fillRect/>
          </a:stretch>
        </p:blipFill>
        <p:spPr bwMode="auto">
          <a:xfrm>
            <a:off x="179388" y="836613"/>
            <a:ext cx="4329112" cy="5256212"/>
          </a:xfrm>
          <a:solidFill>
            <a:srgbClr val="4F81BD"/>
          </a:solidFill>
          <a:ln>
            <a:miter lim="800000"/>
            <a:headEnd/>
            <a:tailEnd/>
          </a:ln>
        </p:spPr>
      </p:pic>
      <p:pic>
        <p:nvPicPr>
          <p:cNvPr id="67587" name="Picture 3"/>
          <p:cNvPicPr>
            <a:picLocks noChangeAspect="1" noChangeArrowheads="1"/>
          </p:cNvPicPr>
          <p:nvPr/>
        </p:nvPicPr>
        <p:blipFill>
          <a:blip r:embed="rId4"/>
          <a:srcRect l="35898" t="24632" r="35893" b="9422"/>
          <a:stretch>
            <a:fillRect/>
          </a:stretch>
        </p:blipFill>
        <p:spPr bwMode="auto">
          <a:xfrm>
            <a:off x="4572000" y="908050"/>
            <a:ext cx="4357688" cy="5589588"/>
          </a:xfrm>
          <a:prstGeom prst="rect">
            <a:avLst/>
          </a:prstGeom>
          <a:noFill/>
          <a:ln w="9525">
            <a:noFill/>
            <a:miter lim="800000"/>
            <a:headEnd/>
            <a:tailEnd/>
          </a:ln>
        </p:spPr>
      </p:pic>
      <p:sp>
        <p:nvSpPr>
          <p:cNvPr id="67588" name="6 Metin kutusu"/>
          <p:cNvSpPr txBox="1">
            <a:spLocks noChangeArrowheads="1"/>
          </p:cNvSpPr>
          <p:nvPr/>
        </p:nvSpPr>
        <p:spPr bwMode="auto">
          <a:xfrm>
            <a:off x="1619250" y="1196975"/>
            <a:ext cx="2376488" cy="369888"/>
          </a:xfrm>
          <a:prstGeom prst="rect">
            <a:avLst/>
          </a:prstGeom>
          <a:solidFill>
            <a:schemeClr val="tx1"/>
          </a:solidFill>
          <a:ln w="9525">
            <a:noFill/>
            <a:miter lim="800000"/>
            <a:headEnd/>
            <a:tailEnd/>
          </a:ln>
        </p:spPr>
        <p:txBody>
          <a:bodyPr>
            <a:spAutoFit/>
          </a:bodyPr>
          <a:lstStyle/>
          <a:p>
            <a:endParaRPr lang="tr-TR">
              <a:latin typeface="Futura Lt B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5 Başlık"/>
          <p:cNvSpPr>
            <a:spLocks noGrp="1"/>
          </p:cNvSpPr>
          <p:nvPr>
            <p:ph type="title"/>
          </p:nvPr>
        </p:nvSpPr>
        <p:spPr>
          <a:xfrm>
            <a:off x="0" y="7938"/>
            <a:ext cx="5472113" cy="706437"/>
          </a:xfrm>
        </p:spPr>
        <p:txBody>
          <a:bodyPr/>
          <a:lstStyle/>
          <a:p>
            <a:pPr fontAlgn="auto">
              <a:spcAft>
                <a:spcPts val="0"/>
              </a:spcAft>
              <a:defRPr/>
            </a:pPr>
            <a:r>
              <a:rPr lang="tr-TR" dirty="0" smtClean="0"/>
              <a:t>Hakem Raporu – Örnek 2</a:t>
            </a:r>
            <a:endParaRPr lang="tr-TR" dirty="0"/>
          </a:p>
        </p:txBody>
      </p:sp>
      <p:pic>
        <p:nvPicPr>
          <p:cNvPr id="4" name="3 İçerik Yer Tutucusu"/>
          <p:cNvPicPr>
            <a:picLocks noGrp="1"/>
          </p:cNvPicPr>
          <p:nvPr>
            <p:ph sz="quarter" idx="13"/>
          </p:nvPr>
        </p:nvPicPr>
        <p:blipFill>
          <a:blip r:embed="rId3"/>
          <a:srcRect l="29555" t="23508" r="28548" b="2561"/>
          <a:stretch>
            <a:fillRect/>
          </a:stretch>
        </p:blipFill>
        <p:spPr bwMode="auto">
          <a:xfrm>
            <a:off x="395288" y="1484313"/>
            <a:ext cx="3792537" cy="4176712"/>
          </a:xfrm>
          <a:ln>
            <a:headEnd/>
            <a:tailEnd/>
          </a:ln>
        </p:spPr>
        <p:style>
          <a:lnRef idx="2">
            <a:schemeClr val="dk1"/>
          </a:lnRef>
          <a:fillRef idx="1">
            <a:schemeClr val="lt1"/>
          </a:fillRef>
          <a:effectRef idx="0">
            <a:schemeClr val="dk1"/>
          </a:effectRef>
          <a:fontRef idx="minor">
            <a:schemeClr val="dk1"/>
          </a:fontRef>
        </p:style>
      </p:pic>
      <p:pic>
        <p:nvPicPr>
          <p:cNvPr id="5" name="4 Resim"/>
          <p:cNvPicPr/>
          <p:nvPr/>
        </p:nvPicPr>
        <p:blipFill>
          <a:blip r:embed="rId4"/>
          <a:srcRect l="29048" t="15318" r="27947" b="14786"/>
          <a:stretch>
            <a:fillRect/>
          </a:stretch>
        </p:blipFill>
        <p:spPr bwMode="auto">
          <a:xfrm>
            <a:off x="4572000" y="1628775"/>
            <a:ext cx="3671888" cy="3744913"/>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5 Metin kutusu"/>
          <p:cNvSpPr txBox="1"/>
          <p:nvPr/>
        </p:nvSpPr>
        <p:spPr>
          <a:xfrm>
            <a:off x="6948488" y="2133600"/>
            <a:ext cx="1223962" cy="368300"/>
          </a:xfrm>
          <a:prstGeom prst="rect">
            <a:avLst/>
          </a:prstGeom>
          <a:solidFill>
            <a:schemeClr val="tx1">
              <a:lumMod val="95000"/>
              <a:lumOff val="5000"/>
            </a:schemeClr>
          </a:solidFill>
        </p:spPr>
        <p:txBody>
          <a:bodyPr>
            <a:spAutoFit/>
          </a:bodyPr>
          <a:lstStyle/>
          <a:p>
            <a:pPr fontAlgn="auto">
              <a:spcBef>
                <a:spcPts val="0"/>
              </a:spcBef>
              <a:spcAft>
                <a:spcPts val="0"/>
              </a:spcAft>
              <a:defRPr/>
            </a:pPr>
            <a:endParaRPr lang="tr-TR" dirty="0">
              <a:latin typeface="Futura Lt BT"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488" y="908720"/>
            <a:ext cx="8711992" cy="5688000"/>
          </a:xfrm>
        </p:spPr>
        <p:txBody>
          <a:bodyPr>
            <a:normAutofit lnSpcReduction="10000"/>
          </a:bodyPr>
          <a:lstStyle/>
          <a:p>
            <a:pPr fontAlgn="auto">
              <a:spcAft>
                <a:spcPts val="0"/>
              </a:spcAft>
              <a:buFont typeface="Arial" pitchFamily="34" charset="0"/>
              <a:buChar char="•"/>
              <a:defRPr/>
            </a:pPr>
            <a:r>
              <a:rPr lang="tr-TR" dirty="0" smtClean="0">
                <a:latin typeface="+mj-lt"/>
              </a:rPr>
              <a:t>DOI (</a:t>
            </a:r>
            <a:r>
              <a:rPr lang="tr-TR" dirty="0" err="1" smtClean="0">
                <a:latin typeface="+mj-lt"/>
              </a:rPr>
              <a:t>Digital</a:t>
            </a:r>
            <a:r>
              <a:rPr lang="tr-TR" dirty="0" smtClean="0">
                <a:latin typeface="+mj-lt"/>
              </a:rPr>
              <a:t> </a:t>
            </a:r>
            <a:r>
              <a:rPr lang="tr-TR" dirty="0" err="1" smtClean="0">
                <a:latin typeface="+mj-lt"/>
              </a:rPr>
              <a:t>Object</a:t>
            </a:r>
            <a:r>
              <a:rPr lang="tr-TR" dirty="0" smtClean="0">
                <a:latin typeface="+mj-lt"/>
              </a:rPr>
              <a:t> </a:t>
            </a:r>
            <a:r>
              <a:rPr lang="tr-TR" dirty="0" err="1" smtClean="0">
                <a:latin typeface="+mj-lt"/>
              </a:rPr>
              <a:t>Identifier</a:t>
            </a:r>
            <a:r>
              <a:rPr lang="tr-TR" dirty="0" smtClean="0">
                <a:latin typeface="+mj-lt"/>
              </a:rPr>
              <a:t> - Sayısal Nesne Tanımlayıcı)</a:t>
            </a:r>
          </a:p>
          <a:p>
            <a:pPr fontAlgn="auto">
              <a:spcAft>
                <a:spcPts val="0"/>
              </a:spcAft>
              <a:buFont typeface="Wingdings" pitchFamily="2" charset="2"/>
              <a:buNone/>
              <a:defRPr/>
            </a:pPr>
            <a:r>
              <a:rPr lang="tr-TR" dirty="0" smtClean="0">
                <a:latin typeface="+mj-lt"/>
              </a:rPr>
              <a:t>	çevrimiçi (online) ortamda bulunan bir fikri mülkiyet (</a:t>
            </a:r>
            <a:r>
              <a:rPr lang="tr-TR" dirty="0" err="1" smtClean="0">
                <a:latin typeface="+mj-lt"/>
              </a:rPr>
              <a:t>intellectual</a:t>
            </a:r>
            <a:r>
              <a:rPr lang="tr-TR" dirty="0" smtClean="0">
                <a:latin typeface="+mj-lt"/>
              </a:rPr>
              <a:t> </a:t>
            </a:r>
            <a:r>
              <a:rPr lang="tr-TR" dirty="0" err="1" smtClean="0">
                <a:latin typeface="+mj-lt"/>
              </a:rPr>
              <a:t>property</a:t>
            </a:r>
            <a:r>
              <a:rPr lang="tr-TR" dirty="0" smtClean="0">
                <a:latin typeface="+mj-lt"/>
              </a:rPr>
              <a:t>)'i ya da bir parçasını tanımlayan bir tanımlayıcıdır.</a:t>
            </a:r>
          </a:p>
          <a:p>
            <a:pPr fontAlgn="auto">
              <a:spcAft>
                <a:spcPts val="0"/>
              </a:spcAft>
              <a:buFont typeface="Wingdings" pitchFamily="2" charset="2"/>
              <a:buNone/>
              <a:defRPr/>
            </a:pPr>
            <a:endParaRPr lang="tr-TR" dirty="0" smtClean="0">
              <a:latin typeface="+mj-lt"/>
            </a:endParaRPr>
          </a:p>
          <a:p>
            <a:pPr fontAlgn="auto">
              <a:spcAft>
                <a:spcPts val="0"/>
              </a:spcAft>
              <a:buFont typeface="Wingdings" pitchFamily="2" charset="2"/>
              <a:buNone/>
              <a:defRPr/>
            </a:pPr>
            <a:r>
              <a:rPr lang="tr-TR" dirty="0" smtClean="0">
                <a:latin typeface="+mj-lt"/>
              </a:rPr>
              <a:t>Her DOI tektir (</a:t>
            </a:r>
            <a:r>
              <a:rPr lang="tr-TR" dirty="0" err="1" smtClean="0">
                <a:latin typeface="+mj-lt"/>
              </a:rPr>
              <a:t>unique</a:t>
            </a:r>
            <a:r>
              <a:rPr lang="tr-TR" dirty="0" smtClean="0">
                <a:latin typeface="+mj-lt"/>
              </a:rPr>
              <a:t>)</a:t>
            </a:r>
          </a:p>
          <a:p>
            <a:pPr lvl="3" fontAlgn="auto">
              <a:spcBef>
                <a:spcPct val="50000"/>
              </a:spcBef>
              <a:spcAft>
                <a:spcPts val="0"/>
              </a:spcAft>
              <a:buFontTx/>
              <a:buChar char="•"/>
              <a:defRPr/>
            </a:pPr>
            <a:endParaRPr lang="tr-TR" dirty="0" smtClean="0">
              <a:latin typeface="+mj-lt"/>
            </a:endParaRPr>
          </a:p>
          <a:p>
            <a:pPr lvl="1" fontAlgn="auto">
              <a:spcAft>
                <a:spcPts val="0"/>
              </a:spcAft>
              <a:buFont typeface="Arial" pitchFamily="34" charset="0"/>
              <a:buChar char="•"/>
              <a:defRPr/>
            </a:pPr>
            <a:r>
              <a:rPr lang="tr-TR" dirty="0" smtClean="0">
                <a:latin typeface="+mj-lt"/>
              </a:rPr>
              <a:t>Makaleler için gerekli mi?</a:t>
            </a:r>
          </a:p>
          <a:p>
            <a:pPr lvl="1" fontAlgn="auto">
              <a:spcAft>
                <a:spcPts val="0"/>
              </a:spcAft>
              <a:buFont typeface="Arial" pitchFamily="34" charset="0"/>
              <a:buChar char="•"/>
              <a:defRPr/>
            </a:pPr>
            <a:r>
              <a:rPr lang="tr-TR" dirty="0" smtClean="0">
                <a:latin typeface="+mj-lt"/>
              </a:rPr>
              <a:t>Nereden sağlanabilir?</a:t>
            </a:r>
          </a:p>
          <a:p>
            <a:pPr lvl="1" fontAlgn="auto">
              <a:spcAft>
                <a:spcPts val="0"/>
              </a:spcAft>
              <a:buFont typeface="Wingdings" pitchFamily="2" charset="2"/>
              <a:buNone/>
              <a:defRPr/>
            </a:pPr>
            <a:r>
              <a:rPr lang="tr-TR" dirty="0" smtClean="0">
                <a:latin typeface="+mj-lt"/>
              </a:rPr>
              <a:t>Uluslar arası bazı organizasyonlar</a:t>
            </a:r>
          </a:p>
          <a:p>
            <a:pPr lvl="4" fontAlgn="auto">
              <a:spcAft>
                <a:spcPts val="0"/>
              </a:spcAft>
              <a:defRPr/>
            </a:pPr>
            <a:r>
              <a:rPr lang="tr-TR" dirty="0" err="1" smtClean="0">
                <a:latin typeface="+mj-lt"/>
              </a:rPr>
              <a:t>CrossRef</a:t>
            </a:r>
            <a:endParaRPr lang="tr-TR" dirty="0" smtClean="0">
              <a:latin typeface="+mj-lt"/>
            </a:endParaRPr>
          </a:p>
          <a:p>
            <a:pPr lvl="4" fontAlgn="auto">
              <a:spcAft>
                <a:spcPts val="0"/>
              </a:spcAft>
              <a:defRPr/>
            </a:pPr>
            <a:r>
              <a:rPr lang="tr-TR" dirty="0" err="1" smtClean="0">
                <a:latin typeface="+mj-lt"/>
              </a:rPr>
              <a:t>Datacite</a:t>
            </a:r>
            <a:endParaRPr lang="tr-TR" dirty="0" smtClean="0">
              <a:latin typeface="+mj-lt"/>
            </a:endParaRPr>
          </a:p>
          <a:p>
            <a:pPr lvl="3" fontAlgn="auto">
              <a:spcAft>
                <a:spcPts val="0"/>
              </a:spcAft>
              <a:defRPr/>
            </a:pPr>
            <a:r>
              <a:rPr lang="tr-TR" dirty="0" smtClean="0">
                <a:latin typeface="+mj-lt"/>
              </a:rPr>
              <a:t>ULAKBİM ücretsiz sağlıyor.</a:t>
            </a:r>
          </a:p>
          <a:p>
            <a:pPr lvl="4" fontAlgn="auto">
              <a:spcAft>
                <a:spcPts val="0"/>
              </a:spcAft>
              <a:defRPr/>
            </a:pPr>
            <a:r>
              <a:rPr lang="tr-TR" dirty="0" err="1" smtClean="0">
                <a:latin typeface="+mj-lt"/>
              </a:rPr>
              <a:t>DergiPark</a:t>
            </a:r>
            <a:r>
              <a:rPr lang="tr-TR" dirty="0" smtClean="0">
                <a:latin typeface="+mj-lt"/>
              </a:rPr>
              <a:t> hizmetinden yararlanan Akademik dergiler (açık erişimli)</a:t>
            </a:r>
          </a:p>
          <a:p>
            <a:pPr lvl="5">
              <a:defRPr/>
            </a:pPr>
            <a:r>
              <a:rPr lang="tr-TR" dirty="0" err="1" smtClean="0">
                <a:latin typeface="+mj-lt"/>
              </a:rPr>
              <a:t>WoS</a:t>
            </a:r>
            <a:r>
              <a:rPr lang="tr-TR" dirty="0" smtClean="0">
                <a:latin typeface="+mj-lt"/>
              </a:rPr>
              <a:t>, </a:t>
            </a:r>
            <a:r>
              <a:rPr lang="tr-TR" dirty="0" err="1" smtClean="0">
                <a:latin typeface="+mj-lt"/>
              </a:rPr>
              <a:t>Scopus</a:t>
            </a:r>
            <a:r>
              <a:rPr lang="tr-TR" dirty="0" smtClean="0">
                <a:latin typeface="+mj-lt"/>
              </a:rPr>
              <a:t>, TR Dizin Dergileri</a:t>
            </a:r>
          </a:p>
          <a:p>
            <a:pPr lvl="5">
              <a:defRPr/>
            </a:pPr>
            <a:r>
              <a:rPr lang="tr-TR" dirty="0" smtClean="0">
                <a:latin typeface="+mj-lt"/>
              </a:rPr>
              <a:t>DOAJ veya </a:t>
            </a:r>
            <a:r>
              <a:rPr lang="tr-TR" dirty="0" err="1" smtClean="0">
                <a:latin typeface="+mj-lt"/>
              </a:rPr>
              <a:t>DergiPark</a:t>
            </a:r>
            <a:r>
              <a:rPr lang="tr-TR" dirty="0" smtClean="0">
                <a:latin typeface="+mj-lt"/>
              </a:rPr>
              <a:t> Sistemi kullanan dergiler </a:t>
            </a:r>
          </a:p>
        </p:txBody>
      </p:sp>
      <p:sp>
        <p:nvSpPr>
          <p:cNvPr id="71682"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DOI - Digital Object Identifier </a:t>
            </a:r>
          </a:p>
        </p:txBody>
      </p:sp>
      <p:pic>
        <p:nvPicPr>
          <p:cNvPr id="71683" name="Picture 2" descr="C:\Users\Sibel TABANLIOGLU\Desktop\news205e9380f1e6083ed1742671dfbf6ff076426.png"/>
          <p:cNvPicPr>
            <a:picLocks noChangeAspect="1" noChangeArrowheads="1"/>
          </p:cNvPicPr>
          <p:nvPr/>
        </p:nvPicPr>
        <p:blipFill>
          <a:blip r:embed="rId3"/>
          <a:srcRect/>
          <a:stretch>
            <a:fillRect/>
          </a:stretch>
        </p:blipFill>
        <p:spPr bwMode="auto">
          <a:xfrm>
            <a:off x="4427538" y="2276475"/>
            <a:ext cx="435610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İçerik Yer Tutucusu"/>
          <p:cNvGraphicFramePr>
            <a:graphicFrameLocks/>
          </p:cNvGraphicFramePr>
          <p:nvPr/>
        </p:nvGraphicFramePr>
        <p:xfrm>
          <a:off x="755576" y="1554163"/>
          <a:ext cx="756084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Dikdörtgen"/>
          <p:cNvSpPr/>
          <p:nvPr/>
        </p:nvSpPr>
        <p:spPr>
          <a:xfrm>
            <a:off x="0" y="188913"/>
            <a:ext cx="3529013" cy="461962"/>
          </a:xfrm>
          <a:prstGeom prst="rect">
            <a:avLst/>
          </a:prstGeom>
        </p:spPr>
        <p:txBody>
          <a:bodyPr>
            <a:spAutoFit/>
          </a:bodyPr>
          <a:lstStyle/>
          <a:p>
            <a:pPr fontAlgn="auto">
              <a:spcBef>
                <a:spcPts val="0"/>
              </a:spcBef>
              <a:spcAft>
                <a:spcPts val="0"/>
              </a:spcAft>
              <a:defRPr/>
            </a:pPr>
            <a:r>
              <a:rPr lang="tr-TR" sz="2400" b="1" dirty="0">
                <a:solidFill>
                  <a:prstClr val="white"/>
                </a:solidFill>
                <a:latin typeface="Futura Bk BT" pitchFamily="34" charset="0"/>
                <a:ea typeface="+mj-ea"/>
                <a:cs typeface="+mj-cs"/>
              </a:rPr>
              <a:t>TR Dizin Nedir?</a:t>
            </a:r>
            <a:endParaRPr lang="tr-TR" sz="2800" dirty="0">
              <a:solidFill>
                <a:schemeClr val="bg1"/>
              </a:solidFill>
              <a:latin typeface="Futura Bk BT"/>
            </a:endParaRPr>
          </a:p>
        </p:txBody>
      </p:sp>
      <p:pic>
        <p:nvPicPr>
          <p:cNvPr id="16387" name="Picture 4" descr="http://www.similima.com/wp-content/uploads/2013/03/find-an-editor1.gif"/>
          <p:cNvPicPr>
            <a:picLocks noChangeAspect="1" noChangeArrowheads="1"/>
          </p:cNvPicPr>
          <p:nvPr/>
        </p:nvPicPr>
        <p:blipFill>
          <a:blip r:embed="rId6"/>
          <a:srcRect/>
          <a:stretch>
            <a:fillRect/>
          </a:stretch>
        </p:blipFill>
        <p:spPr bwMode="auto">
          <a:xfrm>
            <a:off x="1476375" y="1557338"/>
            <a:ext cx="1203325" cy="935037"/>
          </a:xfrm>
          <a:prstGeom prst="rect">
            <a:avLst/>
          </a:prstGeom>
          <a:noFill/>
          <a:ln w="9525">
            <a:noFill/>
            <a:miter lim="800000"/>
            <a:headEnd/>
            <a:tailEnd/>
          </a:ln>
        </p:spPr>
      </p:pic>
      <p:pic>
        <p:nvPicPr>
          <p:cNvPr id="16388" name="Picture 6" descr="http://odis.ulakbim.gov.tr/templates/images/header.jpg"/>
          <p:cNvPicPr>
            <a:picLocks noChangeAspect="1" noChangeArrowheads="1"/>
          </p:cNvPicPr>
          <p:nvPr/>
        </p:nvPicPr>
        <p:blipFill>
          <a:blip r:embed="rId7" cstate="print"/>
          <a:srcRect/>
          <a:stretch>
            <a:fillRect/>
          </a:stretch>
        </p:blipFill>
        <p:spPr bwMode="auto">
          <a:xfrm>
            <a:off x="3563938" y="1700213"/>
            <a:ext cx="1944687" cy="360362"/>
          </a:xfrm>
          <a:prstGeom prst="rect">
            <a:avLst/>
          </a:prstGeom>
          <a:noFill/>
          <a:ln w="9525">
            <a:noFill/>
            <a:miter lim="800000"/>
            <a:headEnd/>
            <a:tailEnd/>
          </a:ln>
        </p:spPr>
      </p:pic>
      <p:pic>
        <p:nvPicPr>
          <p:cNvPr id="65544" name="Picture 8" descr="http://short-sale-in-florida.com/wp-content/uploads/2013/11/wpid-publication.jpg"/>
          <p:cNvPicPr>
            <a:picLocks noChangeAspect="1" noChangeArrowheads="1"/>
          </p:cNvPicPr>
          <p:nvPr/>
        </p:nvPicPr>
        <p:blipFill>
          <a:blip r:embed="rId8" cstate="print"/>
          <a:srcRect/>
          <a:stretch>
            <a:fillRect/>
          </a:stretch>
        </p:blipFill>
        <p:spPr bwMode="auto">
          <a:xfrm>
            <a:off x="6588224" y="1700808"/>
            <a:ext cx="886252" cy="720080"/>
          </a:xfrm>
          <a:prstGeom prst="rect">
            <a:avLst/>
          </a:prstGeom>
          <a:ln>
            <a:noFill/>
          </a:ln>
          <a:effectLst>
            <a:softEdge rad="112500"/>
          </a:effectLst>
        </p:spPr>
      </p:pic>
      <p:pic>
        <p:nvPicPr>
          <p:cNvPr id="65548" name="Picture 12" descr="http://fkelly.co.uk/wp-content/uploads/2009/10/community.jpg"/>
          <p:cNvPicPr>
            <a:picLocks noChangeAspect="1" noChangeArrowheads="1"/>
          </p:cNvPicPr>
          <p:nvPr/>
        </p:nvPicPr>
        <p:blipFill>
          <a:blip r:embed="rId9" cstate="print"/>
          <a:srcRect/>
          <a:stretch>
            <a:fillRect/>
          </a:stretch>
        </p:blipFill>
        <p:spPr bwMode="auto">
          <a:xfrm>
            <a:off x="1475656" y="3212976"/>
            <a:ext cx="1224136" cy="936104"/>
          </a:xfrm>
          <a:prstGeom prst="rect">
            <a:avLst/>
          </a:prstGeom>
          <a:ln>
            <a:noFill/>
          </a:ln>
          <a:effectLst>
            <a:softEdge rad="112500"/>
          </a:effectLst>
        </p:spPr>
      </p:pic>
      <p:pic>
        <p:nvPicPr>
          <p:cNvPr id="65550" name="Picture 14" descr="https://encrypted-tbn0.gstatic.com/images?q=tbn:ANd9GcRxLyNilnU5hHAsk2CPbNZCynxbP2AOvqQRmHyEFiIEwF_fwglP"/>
          <p:cNvPicPr>
            <a:picLocks noChangeAspect="1" noChangeArrowheads="1"/>
          </p:cNvPicPr>
          <p:nvPr/>
        </p:nvPicPr>
        <p:blipFill>
          <a:blip r:embed="rId10" cstate="print"/>
          <a:srcRect/>
          <a:stretch>
            <a:fillRect/>
          </a:stretch>
        </p:blipFill>
        <p:spPr bwMode="auto">
          <a:xfrm>
            <a:off x="3923928" y="3230978"/>
            <a:ext cx="1224136" cy="918102"/>
          </a:xfrm>
          <a:prstGeom prst="rect">
            <a:avLst/>
          </a:prstGeom>
          <a:ln>
            <a:noFill/>
          </a:ln>
          <a:effectLst>
            <a:softEdge rad="112500"/>
          </a:effectLst>
        </p:spPr>
      </p:pic>
      <p:pic>
        <p:nvPicPr>
          <p:cNvPr id="65552" name="Picture 16" descr="http://www.teachingcollegeenglish.com/wp-content/uploads/2011/01/orangeusd-k12-ca-us-loving-writing1-300x295.gif"/>
          <p:cNvPicPr>
            <a:picLocks noChangeAspect="1" noChangeArrowheads="1"/>
          </p:cNvPicPr>
          <p:nvPr/>
        </p:nvPicPr>
        <p:blipFill>
          <a:blip r:embed="rId11" cstate="print"/>
          <a:srcRect/>
          <a:stretch>
            <a:fillRect/>
          </a:stretch>
        </p:blipFill>
        <p:spPr bwMode="auto">
          <a:xfrm>
            <a:off x="6228184" y="3284984"/>
            <a:ext cx="1608262" cy="936104"/>
          </a:xfrm>
          <a:prstGeom prst="rect">
            <a:avLst/>
          </a:prstGeom>
          <a:ln>
            <a:noFill/>
          </a:ln>
          <a:effectLst>
            <a:softEdge rad="112500"/>
          </a:effectLst>
        </p:spPr>
      </p:pic>
      <p:pic>
        <p:nvPicPr>
          <p:cNvPr id="65556" name="Picture 20" descr="http://upload.wikimedia.org/wikipedia/commons/2/2e/World_wide_web.jpg"/>
          <p:cNvPicPr>
            <a:picLocks noChangeAspect="1" noChangeArrowheads="1"/>
          </p:cNvPicPr>
          <p:nvPr/>
        </p:nvPicPr>
        <p:blipFill>
          <a:blip r:embed="rId12" cstate="print"/>
          <a:srcRect/>
          <a:stretch>
            <a:fillRect/>
          </a:stretch>
        </p:blipFill>
        <p:spPr bwMode="auto">
          <a:xfrm>
            <a:off x="1331640" y="4869160"/>
            <a:ext cx="1440160" cy="1008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179388" y="935038"/>
            <a:ext cx="4824412" cy="5688012"/>
          </a:xfrm>
        </p:spPr>
        <p:txBody>
          <a:bodyPr/>
          <a:lstStyle/>
          <a:p>
            <a:pPr fontAlgn="auto">
              <a:spcAft>
                <a:spcPts val="0"/>
              </a:spcAft>
              <a:buFont typeface="Arial" pitchFamily="34" charset="0"/>
              <a:buChar char="•"/>
              <a:defRPr/>
            </a:pPr>
            <a:r>
              <a:rPr lang="tr-TR" dirty="0" smtClean="0">
                <a:latin typeface="+mj-lt"/>
              </a:rPr>
              <a:t>Cilt / Sayı Numarası</a:t>
            </a:r>
          </a:p>
          <a:p>
            <a:pPr lvl="1" fontAlgn="auto">
              <a:spcAft>
                <a:spcPts val="0"/>
              </a:spcAft>
              <a:buFont typeface="Arial" pitchFamily="34" charset="0"/>
              <a:buChar char="•"/>
              <a:defRPr/>
            </a:pPr>
            <a:r>
              <a:rPr lang="tr-TR" dirty="0" smtClean="0">
                <a:latin typeface="+mj-lt"/>
              </a:rPr>
              <a:t>Cilt No / Sayı no vermek gerekir mi?</a:t>
            </a:r>
          </a:p>
          <a:p>
            <a:pPr lvl="1" fontAlgn="auto">
              <a:spcAft>
                <a:spcPts val="0"/>
              </a:spcAft>
              <a:buFont typeface="Arial" pitchFamily="34" charset="0"/>
              <a:buChar char="•"/>
              <a:defRPr/>
            </a:pPr>
            <a:r>
              <a:rPr lang="tr-TR" dirty="0" smtClean="0">
                <a:latin typeface="+mj-lt"/>
              </a:rPr>
              <a:t>Sadece Cilt No ya da Sayı No verilebilir mi?</a:t>
            </a:r>
          </a:p>
          <a:p>
            <a:pPr marL="0" indent="0" fontAlgn="auto">
              <a:spcAft>
                <a:spcPts val="0"/>
              </a:spcAft>
              <a:buFont typeface="Wingdings" pitchFamily="2" charset="2"/>
              <a:buNone/>
              <a:defRPr/>
            </a:pPr>
            <a:endParaRPr lang="tr-TR" dirty="0" smtClean="0">
              <a:latin typeface="+mj-lt"/>
            </a:endParaRPr>
          </a:p>
          <a:p>
            <a:pPr marL="0" indent="0" fontAlgn="auto">
              <a:spcAft>
                <a:spcPts val="0"/>
              </a:spcAft>
              <a:buFont typeface="Wingdings" pitchFamily="2" charset="2"/>
              <a:buNone/>
              <a:defRPr/>
            </a:pPr>
            <a:r>
              <a:rPr lang="tr-TR" dirty="0" smtClean="0">
                <a:latin typeface="+mj-lt"/>
              </a:rPr>
              <a:t>Cilt, sayı </a:t>
            </a:r>
            <a:r>
              <a:rPr lang="tr-TR" dirty="0">
                <a:latin typeface="+mj-lt"/>
              </a:rPr>
              <a:t>numarası ve yılı, derginin diğer sayılarıyla </a:t>
            </a:r>
            <a:r>
              <a:rPr lang="tr-TR" dirty="0" smtClean="0">
                <a:latin typeface="+mj-lt"/>
              </a:rPr>
              <a:t>çelişki yaratmayacak </a:t>
            </a:r>
            <a:r>
              <a:rPr lang="tr-TR" dirty="0">
                <a:latin typeface="+mj-lt"/>
              </a:rPr>
              <a:t>bir biçimde </a:t>
            </a:r>
            <a:r>
              <a:rPr lang="tr-TR" dirty="0" smtClean="0">
                <a:latin typeface="+mj-lt"/>
              </a:rPr>
              <a:t>yazılmalıdır. </a:t>
            </a:r>
          </a:p>
          <a:p>
            <a:pPr marL="0" indent="0" fontAlgn="auto">
              <a:spcAft>
                <a:spcPts val="0"/>
              </a:spcAft>
              <a:buFont typeface="Wingdings" pitchFamily="2" charset="2"/>
              <a:buNone/>
              <a:defRPr/>
            </a:pPr>
            <a:r>
              <a:rPr lang="tr-TR" dirty="0" smtClean="0">
                <a:latin typeface="+mj-lt"/>
              </a:rPr>
              <a:t>Bu </a:t>
            </a:r>
            <a:r>
              <a:rPr lang="tr-TR" dirty="0">
                <a:latin typeface="+mj-lt"/>
              </a:rPr>
              <a:t>bilgilerin yanlış yazılımı, makaleye erişimi zorlaştıracak ya </a:t>
            </a:r>
            <a:r>
              <a:rPr lang="tr-TR" dirty="0" smtClean="0">
                <a:latin typeface="+mj-lt"/>
              </a:rPr>
              <a:t>da engelleyecektir.</a:t>
            </a:r>
          </a:p>
        </p:txBody>
      </p:sp>
      <p:sp>
        <p:nvSpPr>
          <p:cNvPr id="4" name="3 İçerik Yer Tutucusu"/>
          <p:cNvSpPr>
            <a:spLocks noGrp="1"/>
          </p:cNvSpPr>
          <p:nvPr>
            <p:ph idx="13"/>
          </p:nvPr>
        </p:nvSpPr>
        <p:spPr>
          <a:xfrm>
            <a:off x="6043613" y="1412875"/>
            <a:ext cx="1943100" cy="2303463"/>
          </a:xfrm>
        </p:spPr>
        <p:style>
          <a:lnRef idx="2">
            <a:schemeClr val="accent6"/>
          </a:lnRef>
          <a:fillRef idx="1">
            <a:schemeClr val="lt1"/>
          </a:fillRef>
          <a:effectRef idx="0">
            <a:schemeClr val="accent6"/>
          </a:effectRef>
          <a:fontRef idx="minor">
            <a:schemeClr val="dk1"/>
          </a:fontRef>
        </p:style>
        <p:txBody>
          <a:bodyPr/>
          <a:lstStyle/>
          <a:p>
            <a:pPr fontAlgn="auto">
              <a:spcAft>
                <a:spcPts val="0"/>
              </a:spcAft>
              <a:buFont typeface="Wingdings" pitchFamily="2" charset="2"/>
              <a:buNone/>
              <a:defRPr/>
            </a:pPr>
            <a:r>
              <a:rPr lang="tr-TR" sz="1800" i="1" dirty="0" smtClean="0">
                <a:solidFill>
                  <a:srgbClr val="FF0000"/>
                </a:solidFill>
              </a:rPr>
              <a:t>Örnek 1:  </a:t>
            </a:r>
          </a:p>
          <a:p>
            <a:pPr fontAlgn="auto">
              <a:spcAft>
                <a:spcPts val="0"/>
              </a:spcAft>
              <a:buFont typeface="Wingdings" pitchFamily="2" charset="2"/>
              <a:buNone/>
              <a:defRPr/>
            </a:pPr>
            <a:r>
              <a:rPr lang="tr-TR" sz="1800" dirty="0" smtClean="0"/>
              <a:t>2010   c.1   s.1</a:t>
            </a:r>
          </a:p>
          <a:p>
            <a:pPr fontAlgn="auto">
              <a:spcAft>
                <a:spcPts val="0"/>
              </a:spcAft>
              <a:buFont typeface="Wingdings" pitchFamily="2" charset="2"/>
              <a:buNone/>
              <a:defRPr/>
            </a:pPr>
            <a:r>
              <a:rPr lang="tr-TR" sz="1800" dirty="0" smtClean="0"/>
              <a:t>           c.2   s.2</a:t>
            </a:r>
          </a:p>
          <a:p>
            <a:pPr fontAlgn="auto">
              <a:spcAft>
                <a:spcPts val="0"/>
              </a:spcAft>
              <a:buFont typeface="Wingdings" pitchFamily="2" charset="2"/>
              <a:buNone/>
              <a:defRPr/>
            </a:pPr>
            <a:r>
              <a:rPr lang="tr-TR" sz="1800" dirty="0" smtClean="0"/>
              <a:t>2011   c.3   s.3</a:t>
            </a:r>
          </a:p>
          <a:p>
            <a:pPr fontAlgn="auto">
              <a:spcAft>
                <a:spcPts val="0"/>
              </a:spcAft>
              <a:buFont typeface="Wingdings" pitchFamily="2" charset="2"/>
              <a:buNone/>
              <a:defRPr/>
            </a:pPr>
            <a:r>
              <a:rPr lang="tr-TR" sz="1800" dirty="0" smtClean="0"/>
              <a:t>           c.4   s.4</a:t>
            </a:r>
          </a:p>
          <a:p>
            <a:pPr fontAlgn="auto">
              <a:spcAft>
                <a:spcPts val="0"/>
              </a:spcAft>
              <a:buFont typeface="Wingdings" pitchFamily="2" charset="2"/>
              <a:buNone/>
              <a:defRPr/>
            </a:pPr>
            <a:r>
              <a:rPr lang="tr-TR" sz="1800" dirty="0" smtClean="0"/>
              <a:t>2012   c.5   s.5</a:t>
            </a:r>
            <a:endParaRPr lang="tr-TR" sz="1800" dirty="0"/>
          </a:p>
        </p:txBody>
      </p:sp>
      <p:sp>
        <p:nvSpPr>
          <p:cNvPr id="73731" name="5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Cilt, Sayı Numarası</a:t>
            </a:r>
          </a:p>
        </p:txBody>
      </p:sp>
      <p:sp>
        <p:nvSpPr>
          <p:cNvPr id="8" name="3 İçerik Yer Tutucusu"/>
          <p:cNvSpPr txBox="1">
            <a:spLocks/>
          </p:cNvSpPr>
          <p:nvPr/>
        </p:nvSpPr>
        <p:spPr>
          <a:xfrm>
            <a:off x="7092950" y="4149725"/>
            <a:ext cx="1789113" cy="2303463"/>
          </a:xfrm>
          <a:prstGeom prst="rec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indent="-342900" fontAlgn="auto">
              <a:spcBef>
                <a:spcPct val="20000"/>
              </a:spcBef>
              <a:spcAft>
                <a:spcPts val="0"/>
              </a:spcAft>
              <a:buClr>
                <a:srgbClr val="C00000"/>
              </a:buClr>
              <a:buFont typeface="Wingdings" pitchFamily="2" charset="2"/>
              <a:buNone/>
              <a:defRPr/>
            </a:pPr>
            <a:r>
              <a:rPr lang="tr-TR" i="1" dirty="0">
                <a:solidFill>
                  <a:srgbClr val="FF0000"/>
                </a:solidFill>
                <a:latin typeface="Futura Bk BT" pitchFamily="34" charset="0"/>
              </a:rPr>
              <a:t>Örnek 3:</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2010   c.1   s.1</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           c.1   s.2</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2011   c.2   s.3</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           c.2   s.4</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2012   c.3   s.5</a:t>
            </a:r>
          </a:p>
          <a:p>
            <a:pPr marL="800100" lvl="1" indent="-342900" fontAlgn="auto">
              <a:spcBef>
                <a:spcPct val="20000"/>
              </a:spcBef>
              <a:spcAft>
                <a:spcPts val="0"/>
              </a:spcAft>
              <a:buClr>
                <a:srgbClr val="C00000"/>
              </a:buClr>
              <a:defRPr/>
            </a:pPr>
            <a:r>
              <a:rPr lang="tr-TR" dirty="0">
                <a:solidFill>
                  <a:schemeClr val="tx1"/>
                </a:solidFill>
                <a:latin typeface="Futura Bk BT" pitchFamily="34" charset="0"/>
              </a:rPr>
              <a:t>    c.3   s.6</a:t>
            </a:r>
          </a:p>
        </p:txBody>
      </p:sp>
      <p:cxnSp>
        <p:nvCxnSpPr>
          <p:cNvPr id="10" name="9 Düz Bağlayıcı"/>
          <p:cNvCxnSpPr/>
          <p:nvPr/>
        </p:nvCxnSpPr>
        <p:spPr>
          <a:xfrm>
            <a:off x="6372225" y="1700213"/>
            <a:ext cx="1152525" cy="151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flipH="1">
            <a:off x="6372225" y="1792288"/>
            <a:ext cx="1079500" cy="1439862"/>
          </a:xfrm>
          <a:prstGeom prst="line">
            <a:avLst/>
          </a:prstGeom>
        </p:spPr>
        <p:style>
          <a:lnRef idx="1">
            <a:schemeClr val="accent1"/>
          </a:lnRef>
          <a:fillRef idx="0">
            <a:schemeClr val="accent1"/>
          </a:fillRef>
          <a:effectRef idx="0">
            <a:schemeClr val="accent1"/>
          </a:effectRef>
          <a:fontRef idx="minor">
            <a:schemeClr val="tx1"/>
          </a:fontRef>
        </p:style>
      </p:cxnSp>
      <p:sp>
        <p:nvSpPr>
          <p:cNvPr id="13" name="3 İçerik Yer Tutucusu"/>
          <p:cNvSpPr txBox="1">
            <a:spLocks/>
          </p:cNvSpPr>
          <p:nvPr/>
        </p:nvSpPr>
        <p:spPr>
          <a:xfrm>
            <a:off x="5111750" y="4183063"/>
            <a:ext cx="1800225" cy="2303462"/>
          </a:xfrm>
          <a:prstGeom prst="rec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indent="-342900" fontAlgn="auto">
              <a:spcBef>
                <a:spcPct val="20000"/>
              </a:spcBef>
              <a:spcAft>
                <a:spcPts val="0"/>
              </a:spcAft>
              <a:buClr>
                <a:srgbClr val="C00000"/>
              </a:buClr>
              <a:buFont typeface="Wingdings" pitchFamily="2" charset="2"/>
              <a:buNone/>
              <a:defRPr/>
            </a:pPr>
            <a:r>
              <a:rPr lang="tr-TR" i="1" dirty="0">
                <a:solidFill>
                  <a:srgbClr val="FF0000"/>
                </a:solidFill>
                <a:latin typeface="Futura Bk BT" pitchFamily="34" charset="0"/>
              </a:rPr>
              <a:t>Örnek 2:</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2010   c.1   s.1</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           c.1   s.2</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2011   c.2   s.1</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           c.2   s.2</a:t>
            </a:r>
          </a:p>
          <a:p>
            <a:pPr marL="342900" indent="-342900" fontAlgn="auto">
              <a:spcBef>
                <a:spcPct val="20000"/>
              </a:spcBef>
              <a:spcAft>
                <a:spcPts val="0"/>
              </a:spcAft>
              <a:buClr>
                <a:srgbClr val="C00000"/>
              </a:buClr>
              <a:buFont typeface="Wingdings" pitchFamily="2" charset="2"/>
              <a:buNone/>
              <a:defRPr/>
            </a:pPr>
            <a:r>
              <a:rPr lang="tr-TR" dirty="0">
                <a:solidFill>
                  <a:schemeClr val="tx1"/>
                </a:solidFill>
                <a:latin typeface="Futura Bk BT" pitchFamily="34" charset="0"/>
              </a:rPr>
              <a:t>2012   c.3   s.1</a:t>
            </a:r>
          </a:p>
          <a:p>
            <a:pPr marL="342900" indent="-342900" fontAlgn="auto">
              <a:spcBef>
                <a:spcPct val="20000"/>
              </a:spcBef>
              <a:spcAft>
                <a:spcPts val="0"/>
              </a:spcAft>
              <a:buClr>
                <a:srgbClr val="C00000"/>
              </a:buClr>
              <a:defRPr/>
            </a:pPr>
            <a:r>
              <a:rPr lang="tr-TR" dirty="0">
                <a:solidFill>
                  <a:schemeClr val="tx1"/>
                </a:solidFill>
                <a:latin typeface="Futura Bk BT" pitchFamily="34" charset="0"/>
              </a:rPr>
              <a:t>	      c.3  s.2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3"/>
          </p:nvPr>
        </p:nvSpPr>
        <p:spPr>
          <a:xfrm>
            <a:off x="179388" y="908050"/>
            <a:ext cx="8783637" cy="5688013"/>
          </a:xfrm>
        </p:spPr>
        <p:txBody>
          <a:bodyPr/>
          <a:lstStyle/>
          <a:p>
            <a:pPr fontAlgn="auto">
              <a:spcAft>
                <a:spcPts val="0"/>
              </a:spcAft>
              <a:defRPr/>
            </a:pPr>
            <a:r>
              <a:rPr lang="tr-TR" b="1" i="1" dirty="0" smtClean="0">
                <a:latin typeface="+mj-lt"/>
              </a:rPr>
              <a:t>Ek/Özel Sayı: </a:t>
            </a:r>
            <a:r>
              <a:rPr lang="tr-TR" dirty="0" smtClean="0">
                <a:latin typeface="+mj-lt"/>
              </a:rPr>
              <a:t>Normal sayı dışında, dergi özel sayısı, dergi ek sayısı kongre eki gibi dergilere ilave yayınlar çıkarılabilmektedir.</a:t>
            </a:r>
          </a:p>
          <a:p>
            <a:pPr fontAlgn="auto">
              <a:spcAft>
                <a:spcPts val="0"/>
              </a:spcAft>
              <a:defRPr/>
            </a:pPr>
            <a:endParaRPr lang="tr-TR" dirty="0" smtClean="0">
              <a:latin typeface="+mj-lt"/>
            </a:endParaRPr>
          </a:p>
          <a:p>
            <a:pPr fontAlgn="auto">
              <a:spcAft>
                <a:spcPts val="0"/>
              </a:spcAft>
              <a:defRPr/>
            </a:pPr>
            <a:r>
              <a:rPr lang="tr-TR" dirty="0" smtClean="0">
                <a:latin typeface="+mj-lt"/>
              </a:rPr>
              <a:t>Ek ve özel sayılara sayı numarası farklı biçimde verilmeli, ek/özel sayı olduğu belirtilmelidir.</a:t>
            </a:r>
          </a:p>
          <a:p>
            <a:pPr fontAlgn="auto">
              <a:spcAft>
                <a:spcPts val="0"/>
              </a:spcAft>
              <a:defRPr/>
            </a:pPr>
            <a:endParaRPr lang="tr-TR" dirty="0" smtClean="0">
              <a:latin typeface="+mj-lt"/>
            </a:endParaRPr>
          </a:p>
          <a:p>
            <a:pPr lvl="1" fontAlgn="auto">
              <a:spcAft>
                <a:spcPts val="0"/>
              </a:spcAft>
              <a:defRPr/>
            </a:pPr>
            <a:r>
              <a:rPr lang="tr-TR" dirty="0" smtClean="0">
                <a:latin typeface="+mj-lt"/>
              </a:rPr>
              <a:t>Sempozyum bildiri vs. konuları içeren sayılar </a:t>
            </a:r>
            <a:r>
              <a:rPr lang="tr-TR" b="1" dirty="0" smtClean="0">
                <a:latin typeface="+mj-lt"/>
              </a:rPr>
              <a:t>ek,</a:t>
            </a:r>
            <a:r>
              <a:rPr lang="tr-TR" dirty="0" smtClean="0">
                <a:latin typeface="+mj-lt"/>
              </a:rPr>
              <a:t> </a:t>
            </a:r>
          </a:p>
          <a:p>
            <a:pPr lvl="1" fontAlgn="auto">
              <a:spcAft>
                <a:spcPts val="0"/>
              </a:spcAft>
              <a:defRPr/>
            </a:pPr>
            <a:r>
              <a:rPr lang="tr-TR" dirty="0" smtClean="0">
                <a:latin typeface="+mj-lt"/>
              </a:rPr>
              <a:t>Bir kişi adına çıkarılan veya belli bir konuyu kapsayan </a:t>
            </a:r>
            <a:r>
              <a:rPr lang="tr-TR" b="1" dirty="0" smtClean="0">
                <a:latin typeface="+mj-lt"/>
              </a:rPr>
              <a:t>özel sayı</a:t>
            </a:r>
          </a:p>
          <a:p>
            <a:pPr fontAlgn="auto">
              <a:spcAft>
                <a:spcPts val="0"/>
              </a:spcAft>
              <a:defRPr/>
            </a:pPr>
            <a:endParaRPr lang="tr-TR" dirty="0" smtClean="0">
              <a:latin typeface="+mj-lt"/>
            </a:endParaRPr>
          </a:p>
          <a:p>
            <a:pPr fontAlgn="auto">
              <a:spcAft>
                <a:spcPts val="0"/>
              </a:spcAft>
              <a:defRPr/>
            </a:pPr>
            <a:r>
              <a:rPr lang="tr-TR" b="1" i="1" dirty="0" smtClean="0">
                <a:latin typeface="+mj-lt"/>
              </a:rPr>
              <a:t>Birleşik sayı: </a:t>
            </a:r>
            <a:r>
              <a:rPr lang="tr-TR" dirty="0" smtClean="0">
                <a:latin typeface="+mj-lt"/>
              </a:rPr>
              <a:t>Sayı birleştirilmesinden mümkün olduğunca sakınılmalıdır. Sayı birleştirmesi, bilimsel dergicilik ilkelerinde yer alan, süreklilik ve gecikmeleri önleme prensiplerine aykırıdır. </a:t>
            </a:r>
          </a:p>
        </p:txBody>
      </p:sp>
      <p:sp>
        <p:nvSpPr>
          <p:cNvPr id="4" name="3 Başlık"/>
          <p:cNvSpPr>
            <a:spLocks noGrp="1"/>
          </p:cNvSpPr>
          <p:nvPr>
            <p:ph type="title"/>
          </p:nvPr>
        </p:nvSpPr>
        <p:spPr>
          <a:xfrm>
            <a:off x="0" y="7938"/>
            <a:ext cx="5472113" cy="706437"/>
          </a:xfrm>
        </p:spPr>
        <p:txBody>
          <a:bodyPr/>
          <a:lstStyle/>
          <a:p>
            <a:pPr fontAlgn="auto">
              <a:spcAft>
                <a:spcPts val="0"/>
              </a:spcAft>
              <a:defRPr/>
            </a:pPr>
            <a:r>
              <a:rPr lang="tr-TR" dirty="0" smtClean="0"/>
              <a:t>Ek –Özel Sayı, Birleşik Sayı</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3"/>
          </p:nvPr>
        </p:nvSpPr>
        <p:spPr>
          <a:xfrm>
            <a:off x="179388" y="908050"/>
            <a:ext cx="8783637" cy="5688013"/>
          </a:xfrm>
        </p:spPr>
        <p:txBody>
          <a:bodyPr vert="horz" wrap="square" lIns="91440" tIns="45720" rIns="91440" bIns="45720" numCol="1" anchorCtr="0" compatLnSpc="1">
            <a:prstTxWarp prst="textNoShape">
              <a:avLst/>
            </a:prstTxWarp>
          </a:bodyPr>
          <a:lstStyle/>
          <a:p>
            <a:pPr marL="358775" indent="-358775"/>
            <a:endParaRPr lang="tr-TR" smtClean="0"/>
          </a:p>
          <a:p>
            <a:pPr marL="358775" indent="-358775"/>
            <a:r>
              <a:rPr lang="tr-TR" smtClean="0"/>
              <a:t>Reklamların, derginin bütünlüğünü bozmasına karşı önlem alınmalı ve reklamlar mümkünse derginin belli bir yerinde (Örneğin başında veya sonlarında) ard arda verilmelidir. </a:t>
            </a:r>
          </a:p>
          <a:p>
            <a:pPr marL="358775" indent="-358775">
              <a:buFont typeface="Wingdings" pitchFamily="2" charset="2"/>
              <a:buNone/>
            </a:pPr>
            <a:endParaRPr lang="tr-TR" smtClean="0"/>
          </a:p>
          <a:p>
            <a:pPr marL="358775" indent="-358775"/>
            <a:r>
              <a:rPr lang="tr-TR" smtClean="0"/>
              <a:t>Sayfa numarası verilmemelidir.</a:t>
            </a:r>
          </a:p>
          <a:p>
            <a:pPr marL="358775" indent="-358775"/>
            <a:endParaRPr lang="tr-TR" smtClean="0"/>
          </a:p>
          <a:p>
            <a:pPr marL="358775" indent="-358775"/>
            <a:r>
              <a:rPr lang="tr-TR" smtClean="0"/>
              <a:t>Türkiye’de özellikle tıp dergilerinde fazla görülen reklamlara fazlaca yer vermekten kaçınılmalıdır.</a:t>
            </a:r>
          </a:p>
        </p:txBody>
      </p:sp>
      <p:sp>
        <p:nvSpPr>
          <p:cNvPr id="4" name="3 Başlık"/>
          <p:cNvSpPr>
            <a:spLocks noGrp="1"/>
          </p:cNvSpPr>
          <p:nvPr>
            <p:ph type="title"/>
          </p:nvPr>
        </p:nvSpPr>
        <p:spPr>
          <a:xfrm>
            <a:off x="0" y="7938"/>
            <a:ext cx="5472113" cy="706437"/>
          </a:xfrm>
        </p:spPr>
        <p:txBody>
          <a:bodyPr/>
          <a:lstStyle/>
          <a:p>
            <a:pPr fontAlgn="auto">
              <a:spcAft>
                <a:spcPts val="0"/>
              </a:spcAft>
              <a:defRPr/>
            </a:pPr>
            <a:r>
              <a:rPr lang="tr-TR" dirty="0" smtClean="0"/>
              <a:t>Reklam</a:t>
            </a:r>
            <a:r>
              <a:rPr lang="tr-TR" i="1" dirty="0" smtClean="0"/>
              <a:t> </a:t>
            </a:r>
            <a:endParaRPr lang="tr-TR"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351838" cy="5688013"/>
          </a:xfrm>
        </p:spPr>
        <p:txBody>
          <a:bodyPr/>
          <a:lstStyle/>
          <a:p>
            <a:pPr fontAlgn="auto">
              <a:spcAft>
                <a:spcPts val="0"/>
              </a:spcAft>
              <a:buFont typeface="Arial" pitchFamily="34" charset="0"/>
              <a:buChar char="•"/>
              <a:defRPr/>
            </a:pPr>
            <a:endParaRPr lang="tr-TR" dirty="0" smtClean="0"/>
          </a:p>
          <a:p>
            <a:pPr fontAlgn="auto">
              <a:spcAft>
                <a:spcPts val="0"/>
              </a:spcAft>
              <a:buFont typeface="Arial" pitchFamily="34" charset="0"/>
              <a:buChar char="•"/>
              <a:defRPr/>
            </a:pPr>
            <a:r>
              <a:rPr lang="tr-TR" dirty="0" smtClean="0"/>
              <a:t>Dergi yıl/cilt dahilinde yayınlanan sayılarda sayfa numaraları birbirini takip edecek şekilde düzenlenmelidir.</a:t>
            </a:r>
          </a:p>
          <a:p>
            <a:pPr fontAlgn="auto">
              <a:spcAft>
                <a:spcPts val="0"/>
              </a:spcAft>
              <a:buFont typeface="Arial" pitchFamily="34" charset="0"/>
              <a:buChar char="•"/>
              <a:defRPr/>
            </a:pPr>
            <a:endParaRPr lang="tr-TR" dirty="0" smtClean="0"/>
          </a:p>
          <a:p>
            <a:pPr fontAlgn="auto">
              <a:spcAft>
                <a:spcPts val="0"/>
              </a:spcAft>
              <a:buFont typeface="Arial" pitchFamily="34" charset="0"/>
              <a:buChar char="•"/>
              <a:defRPr/>
            </a:pPr>
            <a:r>
              <a:rPr lang="tr-TR" dirty="0" smtClean="0"/>
              <a:t>Fiziksel standartlar korunmalıdır:</a:t>
            </a:r>
          </a:p>
          <a:p>
            <a:pPr fontAlgn="auto">
              <a:spcAft>
                <a:spcPts val="0"/>
              </a:spcAft>
              <a:buFont typeface="Arial" pitchFamily="34" charset="0"/>
              <a:buChar char="•"/>
              <a:defRPr/>
            </a:pPr>
            <a:endParaRPr lang="tr-TR" dirty="0" smtClean="0"/>
          </a:p>
          <a:p>
            <a:pPr lvl="1" fontAlgn="auto">
              <a:spcAft>
                <a:spcPts val="0"/>
              </a:spcAft>
              <a:buFont typeface="Arial" pitchFamily="34" charset="0"/>
              <a:buChar char="•"/>
              <a:defRPr/>
            </a:pPr>
            <a:r>
              <a:rPr lang="tr-TR" dirty="0" smtClean="0"/>
              <a:t>Örnek: Son üç sayının  boyutları farklı </a:t>
            </a:r>
          </a:p>
          <a:p>
            <a:pPr fontAlgn="auto">
              <a:spcAft>
                <a:spcPts val="0"/>
              </a:spcAft>
              <a:defRPr/>
            </a:pPr>
            <a:endParaRPr lang="tr-TR" dirty="0"/>
          </a:p>
        </p:txBody>
      </p:sp>
      <p:sp>
        <p:nvSpPr>
          <p:cNvPr id="79874" name="3 Başlık"/>
          <p:cNvSpPr>
            <a:spLocks noGrp="1"/>
          </p:cNvSpPr>
          <p:nvPr>
            <p:ph type="title"/>
          </p:nvPr>
        </p:nvSpPr>
        <p:spPr bwMode="auto">
          <a:xfrm>
            <a:off x="0" y="7938"/>
            <a:ext cx="7956550"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Sayfa Numaralandırma- Dergi Fiziksel Biçim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278813" cy="5688013"/>
          </a:xfrm>
        </p:spPr>
        <p:txBody>
          <a:bodyPr>
            <a:noAutofit/>
          </a:bodyPr>
          <a:lstStyle/>
          <a:p>
            <a:pPr algn="just" fontAlgn="auto">
              <a:spcAft>
                <a:spcPts val="0"/>
              </a:spcAft>
              <a:buFont typeface="Wingdings" pitchFamily="2" charset="2"/>
              <a:buNone/>
              <a:defRPr/>
            </a:pPr>
            <a:r>
              <a:rPr lang="tr-TR" sz="1800" dirty="0" smtClean="0"/>
              <a:t>Elektronik dergi sadece fiziksel yapı itibariyle basılı dergiden farklılık göstermektedir. Tüm özellikleri taşımalı, ayrıca ;</a:t>
            </a:r>
          </a:p>
          <a:p>
            <a:pPr algn="just" fontAlgn="auto">
              <a:spcAft>
                <a:spcPts val="0"/>
              </a:spcAft>
              <a:buFont typeface="Wingdings" pitchFamily="2" charset="2"/>
              <a:buNone/>
              <a:defRPr/>
            </a:pPr>
            <a:endParaRPr lang="tr-TR" sz="1800" dirty="0" smtClean="0"/>
          </a:p>
          <a:p>
            <a:pPr algn="just" fontAlgn="auto">
              <a:spcAft>
                <a:spcPts val="0"/>
              </a:spcAft>
              <a:defRPr/>
            </a:pPr>
            <a:r>
              <a:rPr lang="tr-TR" sz="1800" dirty="0" smtClean="0"/>
              <a:t>Kültür Bakanlığı'ndan ISSN (Uluslararası Standart Süreli Yayın Numarası) alınmalı, derginin ana sayfasında, dergi adı ile birlikte mutlaka belirtilmelidir. </a:t>
            </a:r>
          </a:p>
          <a:p>
            <a:pPr algn="just" fontAlgn="auto">
              <a:spcAft>
                <a:spcPts val="0"/>
              </a:spcAft>
              <a:defRPr/>
            </a:pPr>
            <a:r>
              <a:rPr lang="tr-TR" sz="1800" dirty="0" smtClean="0"/>
              <a:t>Dergilerin tam adı, kısaltılmış adı, açık adresi, editörün ve kurumsal olarak derginin e-posta dahil güncel adresleri, her bir sayının yayınlanacağı tarih ve yayın aralığı dergi ana sayfasında belirtilmelidir. </a:t>
            </a:r>
          </a:p>
          <a:p>
            <a:pPr algn="just" fontAlgn="auto">
              <a:spcAft>
                <a:spcPts val="0"/>
              </a:spcAft>
              <a:defRPr/>
            </a:pPr>
            <a:r>
              <a:rPr lang="tr-TR" sz="1800" dirty="0" smtClean="0"/>
              <a:t>Elektronik derginin web adresi erişilebilir olmalı, hata mesajları ve erişim sorunları yaşanmamalıdır.</a:t>
            </a:r>
          </a:p>
          <a:p>
            <a:pPr algn="just" fontAlgn="auto">
              <a:spcAft>
                <a:spcPts val="0"/>
              </a:spcAft>
              <a:defRPr/>
            </a:pPr>
            <a:r>
              <a:rPr lang="en-US" sz="1800" dirty="0" smtClean="0"/>
              <a:t>Web </a:t>
            </a:r>
            <a:r>
              <a:rPr lang="en-US" sz="1800" dirty="0" err="1" smtClean="0"/>
              <a:t>sayfasında</a:t>
            </a:r>
            <a:r>
              <a:rPr lang="en-US" sz="1800" dirty="0" smtClean="0"/>
              <a:t> </a:t>
            </a:r>
            <a:r>
              <a:rPr lang="en-US" sz="1800" dirty="0" err="1" smtClean="0"/>
              <a:t>tüm</a:t>
            </a:r>
            <a:r>
              <a:rPr lang="en-US" sz="1800" dirty="0" smtClean="0"/>
              <a:t> </a:t>
            </a:r>
            <a:r>
              <a:rPr lang="en-US" sz="1800" dirty="0" err="1" smtClean="0"/>
              <a:t>bilgi</a:t>
            </a:r>
            <a:r>
              <a:rPr lang="tr-TR" sz="1800" dirty="0" smtClean="0"/>
              <a:t>l</a:t>
            </a:r>
            <a:r>
              <a:rPr lang="en-US" sz="1800" dirty="0" err="1" smtClean="0"/>
              <a:t>er</a:t>
            </a:r>
            <a:r>
              <a:rPr lang="en-US" sz="1800" dirty="0" smtClean="0"/>
              <a:t> </a:t>
            </a:r>
            <a:r>
              <a:rPr lang="en-US" sz="1800" dirty="0" err="1" smtClean="0"/>
              <a:t>anlaşılır</a:t>
            </a:r>
            <a:r>
              <a:rPr lang="en-US" sz="1800" dirty="0" smtClean="0"/>
              <a:t> </a:t>
            </a:r>
            <a:r>
              <a:rPr lang="en-US" sz="1800" dirty="0" err="1" smtClean="0"/>
              <a:t>ve</a:t>
            </a:r>
            <a:r>
              <a:rPr lang="en-US" sz="1800" dirty="0" smtClean="0"/>
              <a:t> </a:t>
            </a:r>
            <a:r>
              <a:rPr lang="en-US" sz="1800" dirty="0" err="1" smtClean="0"/>
              <a:t>görünür</a:t>
            </a:r>
            <a:r>
              <a:rPr lang="en-US" sz="1800" dirty="0" smtClean="0"/>
              <a:t> </a:t>
            </a:r>
            <a:r>
              <a:rPr lang="en-US" sz="1800" dirty="0" err="1" smtClean="0"/>
              <a:t>olma</a:t>
            </a:r>
            <a:r>
              <a:rPr lang="tr-TR" sz="1800" dirty="0" err="1" smtClean="0"/>
              <a:t>lıdır</a:t>
            </a:r>
            <a:r>
              <a:rPr lang="tr-TR" sz="1800" dirty="0" smtClean="0"/>
              <a:t>.</a:t>
            </a:r>
          </a:p>
          <a:p>
            <a:pPr algn="just" fontAlgn="auto">
              <a:spcAft>
                <a:spcPts val="0"/>
              </a:spcAft>
              <a:defRPr/>
            </a:pPr>
            <a:r>
              <a:rPr lang="tr-TR" sz="1800" dirty="0" err="1" smtClean="0"/>
              <a:t>Arayüzü</a:t>
            </a:r>
            <a:r>
              <a:rPr lang="tr-TR" sz="1800" dirty="0" smtClean="0"/>
              <a:t> kullanıcı dostu olmalıdır.</a:t>
            </a:r>
          </a:p>
          <a:p>
            <a:pPr algn="just" fontAlgn="auto">
              <a:spcAft>
                <a:spcPts val="0"/>
              </a:spcAft>
              <a:defRPr/>
            </a:pPr>
            <a:r>
              <a:rPr lang="tr-TR" sz="1800" dirty="0" smtClean="0"/>
              <a:t>Tarama için arama motoru bulunmalı ve eski sayılar için arşiv alanları bulunmalıdır. </a:t>
            </a:r>
          </a:p>
          <a:p>
            <a:pPr algn="just" fontAlgn="auto">
              <a:spcAft>
                <a:spcPts val="0"/>
              </a:spcAft>
              <a:defRPr/>
            </a:pPr>
            <a:r>
              <a:rPr lang="tr-TR" sz="1800" dirty="0" smtClean="0"/>
              <a:t>Derginin içeriğini oluşturan yazılar, makale tiplerine göre sınıflandırılarak yayınlanmalıdır. </a:t>
            </a:r>
          </a:p>
          <a:p>
            <a:pPr algn="just" fontAlgn="auto">
              <a:spcAft>
                <a:spcPts val="0"/>
              </a:spcAft>
              <a:defRPr/>
            </a:pPr>
            <a:r>
              <a:rPr lang="tr-TR" sz="1800" dirty="0" smtClean="0"/>
              <a:t>Yazıların Türkçe ve İngilizce başlık ve özleri ücretsiz olarak erişilebilir şekilde yayınlanmalıdır. Tüm yazıların tam metinleri en azından PDF formatında olacak şekilde erişilebilir olmalıdır. </a:t>
            </a:r>
          </a:p>
          <a:p>
            <a:pPr fontAlgn="auto">
              <a:spcAft>
                <a:spcPts val="0"/>
              </a:spcAft>
              <a:defRPr/>
            </a:pPr>
            <a:endParaRPr lang="tr-TR" sz="1800" dirty="0" smtClean="0"/>
          </a:p>
          <a:p>
            <a:pPr fontAlgn="auto">
              <a:spcAft>
                <a:spcPts val="0"/>
              </a:spcAft>
              <a:defRPr/>
            </a:pPr>
            <a:endParaRPr lang="tr-TR" sz="1800" dirty="0" smtClean="0"/>
          </a:p>
          <a:p>
            <a:pPr fontAlgn="auto">
              <a:spcAft>
                <a:spcPts val="0"/>
              </a:spcAft>
              <a:defRPr/>
            </a:pPr>
            <a:endParaRPr lang="tr-TR" sz="1800" dirty="0"/>
          </a:p>
        </p:txBody>
      </p:sp>
      <p:sp>
        <p:nvSpPr>
          <p:cNvPr id="88066" name="3 Başlık"/>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Elektronik dergi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80975" y="908050"/>
            <a:ext cx="8567738" cy="5688013"/>
          </a:xfrm>
        </p:spPr>
        <p:txBody>
          <a:bodyPr/>
          <a:lstStyle/>
          <a:p>
            <a:pPr fontAlgn="auto">
              <a:spcAft>
                <a:spcPts val="0"/>
              </a:spcAft>
              <a:buFont typeface="Arial" pitchFamily="34" charset="0"/>
              <a:buChar char="•"/>
              <a:defRPr/>
            </a:pPr>
            <a:endParaRPr lang="tr-TR" dirty="0" smtClean="0"/>
          </a:p>
          <a:p>
            <a:pPr fontAlgn="auto">
              <a:spcAft>
                <a:spcPts val="0"/>
              </a:spcAft>
              <a:buFont typeface="Arial" pitchFamily="34" charset="0"/>
              <a:buChar char="•"/>
              <a:defRPr/>
            </a:pPr>
            <a:endParaRPr lang="tr-TR" dirty="0" smtClean="0"/>
          </a:p>
          <a:p>
            <a:pPr fontAlgn="auto">
              <a:spcAft>
                <a:spcPts val="0"/>
              </a:spcAft>
              <a:buFont typeface="Arial" pitchFamily="34" charset="0"/>
              <a:buChar char="•"/>
              <a:defRPr/>
            </a:pPr>
            <a:r>
              <a:rPr lang="tr-TR" dirty="0" err="1" smtClean="0"/>
              <a:t>Bibliyometrik</a:t>
            </a:r>
            <a:r>
              <a:rPr lang="tr-TR" dirty="0" smtClean="0"/>
              <a:t> ölçümler</a:t>
            </a:r>
          </a:p>
          <a:p>
            <a:pPr fontAlgn="auto">
              <a:spcAft>
                <a:spcPts val="0"/>
              </a:spcAft>
              <a:buFont typeface="Arial" pitchFamily="34" charset="0"/>
              <a:buChar char="•"/>
              <a:defRPr/>
            </a:pPr>
            <a:endParaRPr lang="tr-TR" dirty="0" smtClean="0"/>
          </a:p>
          <a:p>
            <a:pPr lvl="1" fontAlgn="auto">
              <a:spcAft>
                <a:spcPts val="0"/>
              </a:spcAft>
              <a:buFont typeface="Arial" pitchFamily="34" charset="0"/>
              <a:buChar char="•"/>
              <a:defRPr/>
            </a:pPr>
            <a:r>
              <a:rPr lang="tr-TR" dirty="0" smtClean="0"/>
              <a:t>Yazar performansının hesaplanması </a:t>
            </a:r>
          </a:p>
          <a:p>
            <a:pPr lvl="2" fontAlgn="auto">
              <a:spcAft>
                <a:spcPts val="0"/>
              </a:spcAft>
              <a:buFont typeface="Arial" pitchFamily="34" charset="0"/>
              <a:buChar char="•"/>
              <a:defRPr/>
            </a:pPr>
            <a:r>
              <a:rPr lang="tr-TR" dirty="0" smtClean="0"/>
              <a:t>Aldığı atıf sayısı</a:t>
            </a:r>
          </a:p>
          <a:p>
            <a:pPr lvl="2" fontAlgn="auto">
              <a:spcAft>
                <a:spcPts val="0"/>
              </a:spcAft>
              <a:buFont typeface="Arial" pitchFamily="34" charset="0"/>
              <a:buChar char="•"/>
              <a:defRPr/>
            </a:pPr>
            <a:r>
              <a:rPr lang="tr-TR" dirty="0" smtClean="0"/>
              <a:t>H indeks hesaplaması</a:t>
            </a:r>
          </a:p>
          <a:p>
            <a:pPr lvl="1" fontAlgn="auto">
              <a:spcAft>
                <a:spcPts val="0"/>
              </a:spcAft>
              <a:buFont typeface="Arial" pitchFamily="34" charset="0"/>
              <a:buChar char="•"/>
              <a:defRPr/>
            </a:pPr>
            <a:endParaRPr lang="tr-TR" dirty="0" smtClean="0"/>
          </a:p>
          <a:p>
            <a:pPr lvl="1" fontAlgn="auto">
              <a:spcAft>
                <a:spcPts val="0"/>
              </a:spcAft>
              <a:buFont typeface="Arial" pitchFamily="34" charset="0"/>
              <a:buChar char="•"/>
              <a:defRPr/>
            </a:pPr>
            <a:r>
              <a:rPr lang="tr-TR" dirty="0" smtClean="0"/>
              <a:t>Kurum performansının hesaplanması</a:t>
            </a:r>
          </a:p>
          <a:p>
            <a:pPr lvl="2" fontAlgn="auto">
              <a:spcAft>
                <a:spcPts val="0"/>
              </a:spcAft>
              <a:buFont typeface="Arial" pitchFamily="34" charset="0"/>
              <a:buChar char="•"/>
              <a:defRPr/>
            </a:pPr>
            <a:r>
              <a:rPr lang="tr-TR" dirty="0" smtClean="0"/>
              <a:t>Yazar tarafından kurum isminin doğru yazımı</a:t>
            </a:r>
          </a:p>
          <a:p>
            <a:pPr fontAlgn="auto">
              <a:spcAft>
                <a:spcPts val="0"/>
              </a:spcAft>
              <a:defRPr/>
            </a:pPr>
            <a:endParaRPr lang="tr-TR" dirty="0" smtClean="0"/>
          </a:p>
          <a:p>
            <a:pPr fontAlgn="auto">
              <a:spcAft>
                <a:spcPts val="0"/>
              </a:spcAft>
              <a:buFont typeface="Wingdings" pitchFamily="2" charset="2"/>
              <a:buNone/>
              <a:defRPr/>
            </a:pPr>
            <a:endParaRPr lang="tr-TR" dirty="0"/>
          </a:p>
        </p:txBody>
      </p:sp>
      <p:sp>
        <p:nvSpPr>
          <p:cNvPr id="4" name="3 Başlık"/>
          <p:cNvSpPr>
            <a:spLocks noGrp="1"/>
          </p:cNvSpPr>
          <p:nvPr>
            <p:ph type="title"/>
          </p:nvPr>
        </p:nvSpPr>
        <p:spPr>
          <a:xfrm>
            <a:off x="0" y="7938"/>
            <a:ext cx="5472113" cy="706437"/>
          </a:xfrm>
        </p:spPr>
        <p:txBody>
          <a:bodyPr/>
          <a:lstStyle/>
          <a:p>
            <a:pPr fontAlgn="auto">
              <a:spcAft>
                <a:spcPts val="0"/>
              </a:spcAft>
              <a:defRPr/>
            </a:pPr>
            <a:r>
              <a:rPr lang="tr-TR" sz="2000" dirty="0" smtClean="0">
                <a:latin typeface="+mn-lt"/>
              </a:rPr>
              <a:t>Yazar / Kurum Bilgilerinin Önemi</a:t>
            </a:r>
            <a:endParaRPr lang="tr-TR" sz="20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4294967295"/>
          </p:nvPr>
        </p:nvSpPr>
        <p:spPr>
          <a:xfrm>
            <a:off x="180975" y="1412875"/>
            <a:ext cx="4319588" cy="5183188"/>
          </a:xfrm>
          <a:prstGeom prst="rect">
            <a:avLst/>
          </a:prstGeom>
        </p:spPr>
        <p:txBody>
          <a:bodyPr>
            <a:normAutofit/>
          </a:bodyPr>
          <a:lstStyle/>
          <a:p>
            <a:pPr fontAlgn="auto">
              <a:spcAft>
                <a:spcPts val="0"/>
              </a:spcAft>
              <a:buFont typeface="Wingdings" pitchFamily="2" charset="2"/>
              <a:buNone/>
              <a:defRPr/>
            </a:pPr>
            <a:r>
              <a:rPr lang="tr-TR" sz="2000" dirty="0" err="1" smtClean="0">
                <a:latin typeface="+mj-lt"/>
              </a:rPr>
              <a:t>Acad</a:t>
            </a:r>
            <a:r>
              <a:rPr lang="tr-TR" sz="2000" dirty="0" smtClean="0">
                <a:latin typeface="+mj-lt"/>
              </a:rPr>
              <a:t> Mil </a:t>
            </a:r>
            <a:r>
              <a:rPr lang="tr-TR" sz="2000" dirty="0" err="1" smtClean="0">
                <a:latin typeface="+mj-lt"/>
              </a:rPr>
              <a:t>Med</a:t>
            </a:r>
            <a:r>
              <a:rPr lang="tr-TR" sz="2000" dirty="0" smtClean="0">
                <a:latin typeface="+mj-lt"/>
              </a:rPr>
              <a:t> </a:t>
            </a:r>
            <a:r>
              <a:rPr lang="tr-TR" sz="2000" dirty="0" err="1" smtClean="0">
                <a:latin typeface="+mj-lt"/>
              </a:rPr>
              <a:t>Gulhane</a:t>
            </a:r>
            <a:endParaRPr lang="tr-TR" sz="2000" dirty="0" smtClean="0">
              <a:latin typeface="+mj-lt"/>
            </a:endParaRPr>
          </a:p>
          <a:p>
            <a:pPr fontAlgn="auto">
              <a:spcAft>
                <a:spcPts val="0"/>
              </a:spcAft>
              <a:buFont typeface="Wingdings" pitchFamily="2" charset="2"/>
              <a:buNone/>
              <a:defRPr/>
            </a:pPr>
            <a:r>
              <a:rPr lang="tr-TR" sz="2000" dirty="0" err="1" smtClean="0">
                <a:latin typeface="+mj-lt"/>
              </a:rPr>
              <a:t>Acad</a:t>
            </a:r>
            <a:r>
              <a:rPr lang="tr-TR" sz="2000" dirty="0" smtClean="0">
                <a:latin typeface="+mj-lt"/>
              </a:rPr>
              <a:t> Mil </a:t>
            </a:r>
            <a:r>
              <a:rPr lang="tr-TR" sz="2000" dirty="0" err="1" smtClean="0">
                <a:latin typeface="+mj-lt"/>
              </a:rPr>
              <a:t>Med</a:t>
            </a:r>
            <a:r>
              <a:rPr lang="tr-TR" sz="2000" dirty="0" smtClean="0">
                <a:latin typeface="+mj-lt"/>
              </a:rPr>
              <a:t> </a:t>
            </a:r>
            <a:r>
              <a:rPr lang="tr-TR" sz="2000" dirty="0" err="1" smtClean="0">
                <a:latin typeface="+mj-lt"/>
              </a:rPr>
              <a:t>Gulhane</a:t>
            </a:r>
            <a:endParaRPr lang="tr-TR" sz="2000" dirty="0" smtClean="0">
              <a:latin typeface="+mj-lt"/>
            </a:endParaRPr>
          </a:p>
          <a:p>
            <a:pPr fontAlgn="auto">
              <a:spcAft>
                <a:spcPts val="0"/>
              </a:spcAft>
              <a:buFont typeface="Wingdings" pitchFamily="2" charset="2"/>
              <a:buNone/>
              <a:defRPr/>
            </a:pPr>
            <a:r>
              <a:rPr lang="tr-TR" sz="2000" dirty="0" err="1" smtClean="0">
                <a:latin typeface="+mj-lt"/>
              </a:rPr>
              <a:t>Akad</a:t>
            </a:r>
            <a:r>
              <a:rPr lang="tr-TR" sz="2000" dirty="0" smtClean="0">
                <a:latin typeface="+mj-lt"/>
              </a:rPr>
              <a:t> </a:t>
            </a:r>
            <a:r>
              <a:rPr lang="tr-TR" sz="2000" dirty="0" err="1" smtClean="0">
                <a:latin typeface="+mj-lt"/>
              </a:rPr>
              <a:t>Gulhane</a:t>
            </a:r>
            <a:r>
              <a:rPr lang="tr-TR" sz="2000" dirty="0" smtClean="0">
                <a:latin typeface="+mj-lt"/>
              </a:rPr>
              <a:t> Askeri Tip</a:t>
            </a:r>
          </a:p>
          <a:p>
            <a:pPr fontAlgn="auto">
              <a:spcAft>
                <a:spcPts val="0"/>
              </a:spcAft>
              <a:buFont typeface="Wingdings" pitchFamily="2" charset="2"/>
              <a:buNone/>
              <a:defRPr/>
            </a:pPr>
            <a:r>
              <a:rPr lang="tr-TR" sz="2000" dirty="0" smtClean="0">
                <a:latin typeface="+mj-lt"/>
              </a:rPr>
              <a:t>Ankara GATA </a:t>
            </a:r>
            <a:r>
              <a:rPr lang="tr-TR" sz="2000" dirty="0" err="1" smtClean="0">
                <a:latin typeface="+mj-lt"/>
              </a:rPr>
              <a:t>Med</a:t>
            </a:r>
            <a:r>
              <a:rPr lang="tr-TR" sz="2000" dirty="0" smtClean="0">
                <a:latin typeface="+mj-lt"/>
              </a:rPr>
              <a:t> </a:t>
            </a:r>
            <a:r>
              <a:rPr lang="tr-TR" sz="2000" dirty="0" err="1" smtClean="0">
                <a:latin typeface="+mj-lt"/>
              </a:rPr>
              <a:t>Fac</a:t>
            </a:r>
            <a:endParaRPr lang="tr-TR" sz="2000" dirty="0" smtClean="0">
              <a:latin typeface="+mj-lt"/>
            </a:endParaRPr>
          </a:p>
          <a:p>
            <a:pPr fontAlgn="auto">
              <a:spcAft>
                <a:spcPts val="0"/>
              </a:spcAft>
              <a:buFont typeface="Wingdings" pitchFamily="2" charset="2"/>
              <a:buNone/>
              <a:defRPr/>
            </a:pPr>
            <a:r>
              <a:rPr lang="tr-TR" sz="2000" dirty="0" smtClean="0">
                <a:latin typeface="+mj-lt"/>
              </a:rPr>
              <a:t>Ankara </a:t>
            </a:r>
            <a:r>
              <a:rPr lang="tr-TR" sz="2000" dirty="0" err="1" smtClean="0">
                <a:latin typeface="+mj-lt"/>
              </a:rPr>
              <a:t>Gulhane</a:t>
            </a:r>
            <a:r>
              <a:rPr lang="tr-TR" sz="2000" dirty="0" smtClean="0">
                <a:latin typeface="+mj-lt"/>
              </a:rPr>
              <a:t> Mil </a:t>
            </a:r>
            <a:r>
              <a:rPr lang="tr-TR" sz="2000" dirty="0" err="1" smtClean="0">
                <a:latin typeface="+mj-lt"/>
              </a:rPr>
              <a:t>Fac</a:t>
            </a:r>
            <a:r>
              <a:rPr lang="tr-TR" sz="2000" dirty="0" smtClean="0">
                <a:latin typeface="+mj-lt"/>
              </a:rPr>
              <a:t> </a:t>
            </a:r>
            <a:r>
              <a:rPr lang="tr-TR" sz="2000" dirty="0" err="1" smtClean="0">
                <a:latin typeface="+mj-lt"/>
              </a:rPr>
              <a:t>Med</a:t>
            </a:r>
            <a:endParaRPr lang="tr-TR" sz="2000" dirty="0" smtClean="0">
              <a:latin typeface="+mj-lt"/>
            </a:endParaRPr>
          </a:p>
          <a:p>
            <a:pPr fontAlgn="auto">
              <a:spcAft>
                <a:spcPts val="0"/>
              </a:spcAft>
              <a:buFont typeface="Wingdings" pitchFamily="2" charset="2"/>
              <a:buNone/>
              <a:defRPr/>
            </a:pPr>
            <a:r>
              <a:rPr lang="tr-TR" sz="2000" dirty="0" smtClean="0">
                <a:latin typeface="+mj-lt"/>
              </a:rPr>
              <a:t>CULHANE MIL MED SCH</a:t>
            </a:r>
          </a:p>
          <a:p>
            <a:pPr fontAlgn="auto">
              <a:spcAft>
                <a:spcPts val="0"/>
              </a:spcAft>
              <a:buFont typeface="Wingdings" pitchFamily="2" charset="2"/>
              <a:buNone/>
              <a:defRPr/>
            </a:pPr>
            <a:r>
              <a:rPr lang="tr-TR" sz="2000" dirty="0" smtClean="0">
                <a:latin typeface="+mj-lt"/>
              </a:rPr>
              <a:t>CULHANE MIL MED SCH</a:t>
            </a:r>
          </a:p>
          <a:p>
            <a:pPr fontAlgn="auto">
              <a:spcAft>
                <a:spcPts val="0"/>
              </a:spcAft>
              <a:buFont typeface="Wingdings" pitchFamily="2" charset="2"/>
              <a:buNone/>
              <a:defRPr/>
            </a:pPr>
            <a:r>
              <a:rPr lang="tr-TR" sz="2000" dirty="0" err="1" smtClean="0">
                <a:latin typeface="+mj-lt"/>
              </a:rPr>
              <a:t>Culhane</a:t>
            </a:r>
            <a:r>
              <a:rPr lang="tr-TR" sz="2000" dirty="0" smtClean="0">
                <a:latin typeface="+mj-lt"/>
              </a:rPr>
              <a:t> Mil </a:t>
            </a:r>
            <a:r>
              <a:rPr lang="tr-TR" sz="2000" dirty="0" err="1" smtClean="0">
                <a:latin typeface="+mj-lt"/>
              </a:rPr>
              <a:t>Med</a:t>
            </a:r>
            <a:r>
              <a:rPr lang="tr-TR" sz="2000" dirty="0" smtClean="0">
                <a:latin typeface="+mj-lt"/>
              </a:rPr>
              <a:t> </a:t>
            </a:r>
            <a:r>
              <a:rPr lang="tr-TR" sz="2000" dirty="0" err="1" smtClean="0">
                <a:latin typeface="+mj-lt"/>
              </a:rPr>
              <a:t>Acad</a:t>
            </a:r>
            <a:endParaRPr lang="tr-TR" sz="2000" dirty="0" smtClean="0">
              <a:latin typeface="+mj-lt"/>
            </a:endParaRPr>
          </a:p>
          <a:p>
            <a:pPr fontAlgn="auto">
              <a:spcAft>
                <a:spcPts val="0"/>
              </a:spcAft>
              <a:buFont typeface="Wingdings" pitchFamily="2" charset="2"/>
              <a:buNone/>
              <a:defRPr/>
            </a:pPr>
            <a:r>
              <a:rPr lang="tr-TR" sz="2000" dirty="0" smtClean="0">
                <a:latin typeface="+mj-lt"/>
              </a:rPr>
              <a:t>DATA </a:t>
            </a:r>
            <a:r>
              <a:rPr lang="tr-TR" sz="2000" dirty="0" err="1" smtClean="0">
                <a:latin typeface="+mj-lt"/>
              </a:rPr>
              <a:t>Haydarpasa</a:t>
            </a:r>
            <a:r>
              <a:rPr lang="tr-TR" sz="2000" dirty="0" smtClean="0">
                <a:latin typeface="+mj-lt"/>
              </a:rPr>
              <a:t> </a:t>
            </a:r>
            <a:r>
              <a:rPr lang="tr-TR" sz="2000" dirty="0" err="1" smtClean="0">
                <a:latin typeface="+mj-lt"/>
              </a:rPr>
              <a:t>Training</a:t>
            </a:r>
            <a:r>
              <a:rPr lang="tr-TR" sz="2000" dirty="0" smtClean="0">
                <a:latin typeface="+mj-lt"/>
              </a:rPr>
              <a:t> </a:t>
            </a:r>
            <a:r>
              <a:rPr lang="tr-TR" sz="2000" dirty="0" err="1" smtClean="0">
                <a:latin typeface="+mj-lt"/>
              </a:rPr>
              <a:t>Hosp</a:t>
            </a:r>
            <a:endParaRPr lang="tr-TR" sz="2000" dirty="0" smtClean="0">
              <a:latin typeface="+mj-lt"/>
            </a:endParaRPr>
          </a:p>
          <a:p>
            <a:pPr fontAlgn="auto">
              <a:spcAft>
                <a:spcPts val="0"/>
              </a:spcAft>
              <a:buFont typeface="Wingdings" pitchFamily="2" charset="2"/>
              <a:buNone/>
              <a:defRPr/>
            </a:pPr>
            <a:r>
              <a:rPr lang="tr-TR" sz="2000" dirty="0" smtClean="0">
                <a:latin typeface="+mj-lt"/>
              </a:rPr>
              <a:t>GATA</a:t>
            </a:r>
          </a:p>
          <a:p>
            <a:pPr fontAlgn="auto">
              <a:spcAft>
                <a:spcPts val="0"/>
              </a:spcAft>
              <a:buFont typeface="Wingdings" pitchFamily="2" charset="2"/>
              <a:buNone/>
              <a:defRPr/>
            </a:pPr>
            <a:endParaRPr lang="tr-TR" sz="2000" dirty="0">
              <a:latin typeface="+mn-lt"/>
            </a:endParaRPr>
          </a:p>
        </p:txBody>
      </p:sp>
      <p:sp>
        <p:nvSpPr>
          <p:cNvPr id="9" name="8 İçerik Yer Tutucusu"/>
          <p:cNvSpPr>
            <a:spLocks noGrp="1"/>
          </p:cNvSpPr>
          <p:nvPr>
            <p:ph idx="4294967295"/>
          </p:nvPr>
        </p:nvSpPr>
        <p:spPr>
          <a:xfrm>
            <a:off x="4573588" y="1484313"/>
            <a:ext cx="4319587" cy="5111750"/>
          </a:xfrm>
          <a:prstGeom prst="rect">
            <a:avLst/>
          </a:prstGeom>
        </p:spPr>
        <p:txBody>
          <a:bodyPr>
            <a:normAutofit fontScale="92500"/>
          </a:bodyPr>
          <a:lstStyle/>
          <a:p>
            <a:pPr fontAlgn="auto">
              <a:spcAft>
                <a:spcPts val="0"/>
              </a:spcAft>
              <a:buFont typeface="Wingdings" pitchFamily="2" charset="2"/>
              <a:buNone/>
              <a:defRPr/>
            </a:pPr>
            <a:r>
              <a:rPr lang="tr-TR" sz="2200" dirty="0" err="1" smtClean="0">
                <a:latin typeface="+mj-lt"/>
              </a:rPr>
              <a:t>Gata</a:t>
            </a:r>
            <a:endParaRPr lang="tr-TR" sz="2200" dirty="0" smtClean="0">
              <a:latin typeface="+mj-lt"/>
            </a:endParaRPr>
          </a:p>
          <a:p>
            <a:pPr fontAlgn="auto">
              <a:spcAft>
                <a:spcPts val="0"/>
              </a:spcAft>
              <a:buFont typeface="Wingdings" pitchFamily="2" charset="2"/>
              <a:buNone/>
              <a:defRPr/>
            </a:pPr>
            <a:r>
              <a:rPr lang="tr-TR" sz="2200" dirty="0" err="1" smtClean="0">
                <a:latin typeface="+mj-lt"/>
              </a:rPr>
              <a:t>Guhane</a:t>
            </a:r>
            <a:r>
              <a:rPr lang="tr-TR" sz="2200" dirty="0" smtClean="0">
                <a:latin typeface="+mj-lt"/>
              </a:rPr>
              <a:t> </a:t>
            </a:r>
            <a:r>
              <a:rPr lang="tr-TR" sz="2200" dirty="0" err="1" smtClean="0">
                <a:latin typeface="+mj-lt"/>
              </a:rPr>
              <a:t>Sch</a:t>
            </a:r>
            <a:r>
              <a:rPr lang="tr-TR" sz="2200" dirty="0" smtClean="0">
                <a:latin typeface="+mj-lt"/>
              </a:rPr>
              <a:t> </a:t>
            </a:r>
            <a:r>
              <a:rPr lang="tr-TR" sz="2200" dirty="0" err="1" smtClean="0">
                <a:latin typeface="+mj-lt"/>
              </a:rPr>
              <a:t>Med</a:t>
            </a:r>
            <a:endParaRPr lang="tr-TR" sz="2200" dirty="0" smtClean="0">
              <a:latin typeface="+mj-lt"/>
            </a:endParaRPr>
          </a:p>
          <a:p>
            <a:pPr fontAlgn="auto">
              <a:spcAft>
                <a:spcPts val="0"/>
              </a:spcAft>
              <a:buFont typeface="Wingdings" pitchFamily="2" charset="2"/>
              <a:buNone/>
              <a:defRPr/>
            </a:pPr>
            <a:r>
              <a:rPr lang="tr-TR" sz="2200" dirty="0" err="1" smtClean="0">
                <a:latin typeface="+mj-lt"/>
              </a:rPr>
              <a:t>Guilhane</a:t>
            </a:r>
            <a:r>
              <a:rPr lang="tr-TR" sz="2200" dirty="0" smtClean="0">
                <a:latin typeface="+mj-lt"/>
              </a:rPr>
              <a:t> </a:t>
            </a:r>
            <a:r>
              <a:rPr lang="tr-TR" sz="2200" dirty="0" err="1" smtClean="0">
                <a:latin typeface="+mj-lt"/>
              </a:rPr>
              <a:t>Military</a:t>
            </a:r>
            <a:r>
              <a:rPr lang="tr-TR" sz="2200" dirty="0" smtClean="0">
                <a:latin typeface="+mj-lt"/>
              </a:rPr>
              <a:t> </a:t>
            </a:r>
            <a:r>
              <a:rPr lang="tr-TR" sz="2200" dirty="0" err="1" smtClean="0">
                <a:latin typeface="+mj-lt"/>
              </a:rPr>
              <a:t>Med</a:t>
            </a:r>
            <a:r>
              <a:rPr lang="tr-TR" sz="2200" dirty="0" smtClean="0">
                <a:latin typeface="+mj-lt"/>
              </a:rPr>
              <a:t> </a:t>
            </a:r>
            <a:r>
              <a:rPr lang="tr-TR" sz="2200" dirty="0" err="1" smtClean="0">
                <a:latin typeface="+mj-lt"/>
              </a:rPr>
              <a:t>Acad</a:t>
            </a:r>
            <a:endParaRPr lang="tr-TR" sz="2200" dirty="0" smtClean="0">
              <a:latin typeface="+mj-lt"/>
            </a:endParaRPr>
          </a:p>
          <a:p>
            <a:pPr fontAlgn="auto">
              <a:spcAft>
                <a:spcPts val="0"/>
              </a:spcAft>
              <a:buFont typeface="Wingdings" pitchFamily="2" charset="2"/>
              <a:buNone/>
              <a:defRPr/>
            </a:pPr>
            <a:r>
              <a:rPr lang="tr-TR" sz="2200" dirty="0" err="1" smtClean="0">
                <a:latin typeface="+mj-lt"/>
              </a:rPr>
              <a:t>Guilhane</a:t>
            </a:r>
            <a:r>
              <a:rPr lang="tr-TR" sz="2200" dirty="0" smtClean="0">
                <a:latin typeface="+mj-lt"/>
              </a:rPr>
              <a:t> </a:t>
            </a:r>
            <a:r>
              <a:rPr lang="tr-TR" sz="2200" dirty="0" err="1" smtClean="0">
                <a:latin typeface="+mj-lt"/>
              </a:rPr>
              <a:t>Sch</a:t>
            </a:r>
            <a:r>
              <a:rPr lang="tr-TR" sz="2200" dirty="0" smtClean="0">
                <a:latin typeface="+mj-lt"/>
              </a:rPr>
              <a:t> </a:t>
            </a:r>
            <a:r>
              <a:rPr lang="tr-TR" sz="2200" dirty="0" err="1" smtClean="0">
                <a:latin typeface="+mj-lt"/>
              </a:rPr>
              <a:t>Med</a:t>
            </a:r>
            <a:endParaRPr lang="tr-TR" sz="2200" dirty="0" smtClean="0">
              <a:latin typeface="+mj-lt"/>
            </a:endParaRPr>
          </a:p>
          <a:p>
            <a:pPr fontAlgn="auto">
              <a:spcAft>
                <a:spcPts val="0"/>
              </a:spcAft>
              <a:buFont typeface="Wingdings" pitchFamily="2" charset="2"/>
              <a:buNone/>
              <a:defRPr/>
            </a:pPr>
            <a:r>
              <a:rPr lang="tr-TR" sz="2200" dirty="0" smtClean="0">
                <a:latin typeface="+mj-lt"/>
              </a:rPr>
              <a:t>GULANE MIL MED ACAD</a:t>
            </a:r>
          </a:p>
          <a:p>
            <a:pPr fontAlgn="auto">
              <a:spcAft>
                <a:spcPts val="0"/>
              </a:spcAft>
              <a:buFont typeface="Wingdings" pitchFamily="2" charset="2"/>
              <a:buNone/>
              <a:defRPr/>
            </a:pPr>
            <a:r>
              <a:rPr lang="tr-TR" sz="2200" dirty="0" smtClean="0">
                <a:latin typeface="+mj-lt"/>
              </a:rPr>
              <a:t>GULHAME MIL MED ACAD &amp; SCH MED</a:t>
            </a:r>
          </a:p>
          <a:p>
            <a:pPr fontAlgn="auto">
              <a:spcAft>
                <a:spcPts val="0"/>
              </a:spcAft>
              <a:buFont typeface="Wingdings" pitchFamily="2" charset="2"/>
              <a:buNone/>
              <a:defRPr/>
            </a:pPr>
            <a:r>
              <a:rPr lang="tr-TR" sz="2200" dirty="0" smtClean="0">
                <a:latin typeface="+mj-lt"/>
              </a:rPr>
              <a:t>GULHAME MIL MED ACAD &amp; SCH MED</a:t>
            </a:r>
          </a:p>
          <a:p>
            <a:pPr fontAlgn="auto">
              <a:spcAft>
                <a:spcPts val="0"/>
              </a:spcAft>
              <a:buFont typeface="Wingdings" pitchFamily="2" charset="2"/>
              <a:buNone/>
              <a:defRPr/>
            </a:pPr>
            <a:r>
              <a:rPr lang="tr-TR" sz="2200" dirty="0" err="1" smtClean="0">
                <a:latin typeface="+mj-lt"/>
              </a:rPr>
              <a:t>Gulhan</a:t>
            </a:r>
            <a:r>
              <a:rPr lang="tr-TR" sz="2200" dirty="0" smtClean="0">
                <a:latin typeface="+mj-lt"/>
              </a:rPr>
              <a:t> Mil </a:t>
            </a:r>
            <a:r>
              <a:rPr lang="tr-TR" sz="2200" dirty="0" err="1" smtClean="0">
                <a:latin typeface="+mj-lt"/>
              </a:rPr>
              <a:t>Med</a:t>
            </a:r>
            <a:r>
              <a:rPr lang="tr-TR" sz="2200" dirty="0" smtClean="0">
                <a:latin typeface="+mj-lt"/>
              </a:rPr>
              <a:t> </a:t>
            </a:r>
            <a:r>
              <a:rPr lang="tr-TR" sz="2200" dirty="0" err="1" smtClean="0">
                <a:latin typeface="+mj-lt"/>
              </a:rPr>
              <a:t>Sch</a:t>
            </a:r>
            <a:endParaRPr lang="tr-TR" sz="2200" dirty="0" smtClean="0">
              <a:latin typeface="+mj-lt"/>
            </a:endParaRPr>
          </a:p>
          <a:p>
            <a:pPr fontAlgn="auto">
              <a:spcAft>
                <a:spcPts val="0"/>
              </a:spcAft>
              <a:buFont typeface="Wingdings" pitchFamily="2" charset="2"/>
              <a:buNone/>
              <a:defRPr/>
            </a:pPr>
            <a:r>
              <a:rPr lang="tr-TR" sz="2200" dirty="0" smtClean="0">
                <a:latin typeface="+mj-lt"/>
              </a:rPr>
              <a:t>GULHANE ASKERI TIP AKAD</a:t>
            </a:r>
          </a:p>
          <a:p>
            <a:pPr fontAlgn="auto">
              <a:spcAft>
                <a:spcPts val="0"/>
              </a:spcAft>
              <a:buFont typeface="Wingdings" pitchFamily="2" charset="2"/>
              <a:buNone/>
              <a:defRPr/>
            </a:pPr>
            <a:r>
              <a:rPr lang="tr-TR" sz="2200" dirty="0" smtClean="0">
                <a:latin typeface="+mj-lt"/>
              </a:rPr>
              <a:t>GULHANE MILIT MED ACAD</a:t>
            </a:r>
          </a:p>
          <a:p>
            <a:pPr fontAlgn="auto">
              <a:spcAft>
                <a:spcPts val="0"/>
              </a:spcAft>
              <a:buFont typeface="Wingdings" pitchFamily="2" charset="2"/>
              <a:buNone/>
              <a:defRPr/>
            </a:pPr>
            <a:r>
              <a:rPr lang="tr-TR" sz="2200" dirty="0" err="1" smtClean="0">
                <a:latin typeface="+mj-lt"/>
              </a:rPr>
              <a:t>Med</a:t>
            </a:r>
            <a:r>
              <a:rPr lang="tr-TR" sz="2200" dirty="0" smtClean="0">
                <a:latin typeface="+mj-lt"/>
              </a:rPr>
              <a:t> </a:t>
            </a:r>
            <a:r>
              <a:rPr lang="tr-TR" sz="2200" dirty="0" err="1" smtClean="0">
                <a:latin typeface="+mj-lt"/>
              </a:rPr>
              <a:t>Sch</a:t>
            </a:r>
            <a:r>
              <a:rPr lang="tr-TR" sz="2200" dirty="0" smtClean="0">
                <a:latin typeface="+mj-lt"/>
              </a:rPr>
              <a:t> GATA</a:t>
            </a:r>
          </a:p>
          <a:p>
            <a:pPr fontAlgn="auto">
              <a:spcAft>
                <a:spcPts val="0"/>
              </a:spcAft>
              <a:buFont typeface="Wingdings" pitchFamily="2" charset="2"/>
              <a:buNone/>
              <a:defRPr/>
            </a:pPr>
            <a:r>
              <a:rPr lang="tr-TR" sz="2200" dirty="0" smtClean="0">
                <a:latin typeface="+mj-lt"/>
              </a:rPr>
              <a:t>Mil </a:t>
            </a:r>
            <a:r>
              <a:rPr lang="tr-TR" sz="2200" dirty="0" err="1" smtClean="0">
                <a:latin typeface="+mj-lt"/>
              </a:rPr>
              <a:t>Med</a:t>
            </a:r>
            <a:r>
              <a:rPr lang="tr-TR" sz="2200" dirty="0" smtClean="0">
                <a:latin typeface="+mj-lt"/>
              </a:rPr>
              <a:t> </a:t>
            </a:r>
            <a:r>
              <a:rPr lang="tr-TR" sz="2200" dirty="0" err="1" smtClean="0">
                <a:latin typeface="+mj-lt"/>
              </a:rPr>
              <a:t>Acad</a:t>
            </a:r>
            <a:endParaRPr lang="tr-TR" sz="2200" dirty="0" smtClean="0">
              <a:latin typeface="+mj-lt"/>
            </a:endParaRPr>
          </a:p>
          <a:p>
            <a:pPr fontAlgn="auto">
              <a:spcAft>
                <a:spcPts val="0"/>
              </a:spcAft>
              <a:buFont typeface="Wingdings" pitchFamily="2" charset="2"/>
              <a:buNone/>
              <a:defRPr/>
            </a:pPr>
            <a:r>
              <a:rPr lang="tr-TR" sz="2200" dirty="0" err="1" smtClean="0">
                <a:latin typeface="+mj-lt"/>
              </a:rPr>
              <a:t>Mulhane</a:t>
            </a:r>
            <a:r>
              <a:rPr lang="tr-TR" sz="2200" dirty="0" smtClean="0">
                <a:latin typeface="+mj-lt"/>
              </a:rPr>
              <a:t> </a:t>
            </a:r>
            <a:r>
              <a:rPr lang="tr-TR" sz="2200" dirty="0" err="1" smtClean="0">
                <a:latin typeface="+mj-lt"/>
              </a:rPr>
              <a:t>Sch</a:t>
            </a:r>
            <a:r>
              <a:rPr lang="tr-TR" sz="2200" dirty="0" smtClean="0">
                <a:latin typeface="+mj-lt"/>
              </a:rPr>
              <a:t> </a:t>
            </a:r>
            <a:r>
              <a:rPr lang="tr-TR" sz="2200" dirty="0" err="1" smtClean="0">
                <a:latin typeface="+mj-lt"/>
              </a:rPr>
              <a:t>Med</a:t>
            </a:r>
            <a:endParaRPr lang="tr-TR" sz="2200" dirty="0" smtClean="0">
              <a:latin typeface="+mj-lt"/>
            </a:endParaRPr>
          </a:p>
          <a:p>
            <a:pPr fontAlgn="auto">
              <a:spcAft>
                <a:spcPts val="0"/>
              </a:spcAft>
              <a:defRPr/>
            </a:pPr>
            <a:endParaRPr lang="tr-TR" sz="2000" dirty="0">
              <a:latin typeface="+mn-lt"/>
            </a:endParaRPr>
          </a:p>
        </p:txBody>
      </p:sp>
      <p:sp>
        <p:nvSpPr>
          <p:cNvPr id="107524" name="5 Başlık"/>
          <p:cNvSpPr>
            <a:spLocks noGrp="1"/>
          </p:cNvSpPr>
          <p:nvPr>
            <p:ph type="title" idx="4294967295"/>
          </p:nvPr>
        </p:nvSpPr>
        <p:spPr bwMode="auto">
          <a:xfrm>
            <a:off x="0" y="7938"/>
            <a:ext cx="5472113" cy="706437"/>
          </a:xfrm>
          <a:prstGeom prst="rect">
            <a:avLst/>
          </a:prstGeom>
          <a:noFill/>
          <a:ln>
            <a:miter lim="800000"/>
            <a:headEnd/>
            <a:tailEnd/>
          </a:ln>
        </p:spPr>
        <p:txBody>
          <a:bodyPr anchor="ctr"/>
          <a:lstStyle/>
          <a:p>
            <a:r>
              <a:rPr lang="tr-TR" smtClean="0">
                <a:latin typeface="Futura Bk BT"/>
              </a:rPr>
              <a:t>Kurum İsimleri – Örnek </a:t>
            </a:r>
          </a:p>
        </p:txBody>
      </p:sp>
      <p:sp>
        <p:nvSpPr>
          <p:cNvPr id="107525" name="10 Dikdörtgen"/>
          <p:cNvSpPr>
            <a:spLocks noChangeArrowheads="1"/>
          </p:cNvSpPr>
          <p:nvPr/>
        </p:nvSpPr>
        <p:spPr bwMode="auto">
          <a:xfrm>
            <a:off x="1979613" y="765175"/>
            <a:ext cx="4105275" cy="708025"/>
          </a:xfrm>
          <a:prstGeom prst="rect">
            <a:avLst/>
          </a:prstGeom>
          <a:noFill/>
          <a:ln w="9525">
            <a:noFill/>
            <a:miter lim="800000"/>
            <a:headEnd/>
            <a:tailEnd/>
          </a:ln>
        </p:spPr>
        <p:txBody>
          <a:bodyPr>
            <a:spAutoFit/>
          </a:bodyPr>
          <a:lstStyle/>
          <a:p>
            <a:r>
              <a:rPr lang="tr-TR" sz="4000" b="1">
                <a:latin typeface="Calibri" pitchFamily="34" charset="0"/>
              </a:rPr>
              <a:t>	GATA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4294967295"/>
          </p:nvPr>
        </p:nvSpPr>
        <p:spPr>
          <a:xfrm>
            <a:off x="323850" y="1196975"/>
            <a:ext cx="4319588" cy="5327650"/>
          </a:xfrm>
          <a:prstGeom prst="rect">
            <a:avLst/>
          </a:prstGeom>
        </p:spPr>
        <p:txBody>
          <a:bodyPr>
            <a:normAutofit/>
          </a:bodyPr>
          <a:lstStyle/>
          <a:p>
            <a:pPr fontAlgn="auto">
              <a:spcAft>
                <a:spcPts val="0"/>
              </a:spcAft>
              <a:buFont typeface="Wingdings" pitchFamily="2" charset="2"/>
              <a:buNone/>
              <a:defRPr/>
            </a:pP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1.18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2.18 Mart </a:t>
            </a:r>
            <a:r>
              <a:rPr lang="tr-TR" sz="2000" dirty="0" err="1" smtClean="0">
                <a:latin typeface="+mj-lt"/>
              </a:rPr>
              <a:t>Univ</a:t>
            </a:r>
            <a:r>
              <a:rPr lang="tr-TR" sz="2000" dirty="0" smtClean="0">
                <a:latin typeface="+mj-lt"/>
              </a:rPr>
              <a:t> </a:t>
            </a:r>
            <a:r>
              <a:rPr lang="tr-TR" sz="2000" dirty="0" err="1" smtClean="0">
                <a:latin typeface="+mj-lt"/>
              </a:rPr>
              <a:t>Hlth</a:t>
            </a:r>
            <a:r>
              <a:rPr lang="tr-TR" sz="2000" dirty="0" smtClean="0">
                <a:latin typeface="+mj-lt"/>
              </a:rPr>
              <a:t> </a:t>
            </a:r>
            <a:r>
              <a:rPr lang="tr-TR" sz="2000" dirty="0" err="1" smtClean="0">
                <a:latin typeface="+mj-lt"/>
              </a:rPr>
              <a:t>Coll</a:t>
            </a:r>
            <a:r>
              <a:rPr lang="tr-TR" sz="2000" dirty="0" smtClean="0">
                <a:latin typeface="+mj-lt"/>
              </a:rPr>
              <a:t>,Veli Yasin </a:t>
            </a:r>
            <a:r>
              <a:rPr lang="tr-TR" sz="2000" dirty="0" err="1" smtClean="0">
                <a:latin typeface="+mj-lt"/>
              </a:rPr>
              <a:t>Str</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3. 18th </a:t>
            </a:r>
            <a:r>
              <a:rPr lang="tr-TR" sz="2000" dirty="0" err="1" smtClean="0">
                <a:latin typeface="+mj-lt"/>
              </a:rPr>
              <a:t>March</a:t>
            </a:r>
            <a:r>
              <a:rPr lang="tr-TR" sz="2000" dirty="0" smtClean="0">
                <a:latin typeface="+mj-lt"/>
              </a:rPr>
              <a: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4. </a:t>
            </a:r>
            <a:r>
              <a:rPr lang="tr-TR" sz="2000" dirty="0" err="1" smtClean="0">
                <a:latin typeface="+mj-lt"/>
              </a:rPr>
              <a:t>Anakkale</a:t>
            </a:r>
            <a:r>
              <a:rPr lang="tr-TR" sz="2000" dirty="0" smtClean="0">
                <a:latin typeface="+mj-lt"/>
              </a:rPr>
              <a:t> </a:t>
            </a:r>
            <a:r>
              <a:rPr lang="tr-TR" sz="2000" dirty="0" err="1" smtClean="0">
                <a:latin typeface="+mj-lt"/>
              </a:rPr>
              <a:t>Onsekiz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5. </a:t>
            </a:r>
            <a:r>
              <a:rPr lang="tr-TR" sz="2000" dirty="0" err="1" smtClean="0">
                <a:latin typeface="+mj-lt"/>
              </a:rPr>
              <a:t>Camakkale</a:t>
            </a:r>
            <a:r>
              <a:rPr lang="tr-TR" sz="2000" dirty="0" smtClean="0">
                <a:latin typeface="+mj-lt"/>
              </a:rPr>
              <a:t> </a:t>
            </a:r>
            <a:r>
              <a:rPr lang="tr-TR" sz="2000" dirty="0" err="1" smtClean="0">
                <a:latin typeface="+mj-lt"/>
              </a:rPr>
              <a:t>Onsekiz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6. </a:t>
            </a:r>
            <a:r>
              <a:rPr lang="tr-TR" sz="2000" dirty="0" err="1" smtClean="0">
                <a:latin typeface="+mj-lt"/>
              </a:rPr>
              <a:t>Canakale</a:t>
            </a:r>
            <a:r>
              <a:rPr lang="tr-TR" sz="2000" dirty="0" smtClean="0">
                <a:latin typeface="+mj-lt"/>
              </a:rPr>
              <a:t> </a:t>
            </a:r>
            <a:r>
              <a:rPr lang="tr-TR" sz="2000" dirty="0" err="1" smtClean="0">
                <a:latin typeface="+mj-lt"/>
              </a:rPr>
              <a:t>Onsekiz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7. </a:t>
            </a:r>
            <a:r>
              <a:rPr lang="tr-TR" sz="2000" dirty="0" err="1" smtClean="0">
                <a:latin typeface="+mj-lt"/>
              </a:rPr>
              <a:t>Canakkalc</a:t>
            </a:r>
            <a:r>
              <a:rPr lang="tr-TR" sz="2000" dirty="0" smtClean="0">
                <a:latin typeface="+mj-lt"/>
              </a:rPr>
              <a:t> </a:t>
            </a:r>
            <a:r>
              <a:rPr lang="tr-TR" sz="2000" dirty="0" err="1" smtClean="0">
                <a:latin typeface="+mj-lt"/>
              </a:rPr>
              <a:t>Onsekiz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8. </a:t>
            </a:r>
            <a:r>
              <a:rPr lang="tr-TR" sz="2000" dirty="0" err="1" smtClean="0">
                <a:latin typeface="+mj-lt"/>
              </a:rPr>
              <a:t>Canakkale</a:t>
            </a:r>
            <a:r>
              <a:rPr lang="tr-TR" sz="2000" dirty="0" smtClean="0">
                <a:latin typeface="+mj-lt"/>
              </a:rPr>
              <a:t> 18 </a:t>
            </a:r>
            <a:r>
              <a:rPr lang="tr-TR" sz="2000" dirty="0" err="1" smtClean="0">
                <a:latin typeface="+mj-lt"/>
              </a:rPr>
              <a:t>March</a:t>
            </a:r>
            <a:r>
              <a:rPr lang="tr-TR" sz="2000" dirty="0" smtClean="0">
                <a:latin typeface="+mj-lt"/>
              </a:rPr>
              <a: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9. </a:t>
            </a:r>
            <a:r>
              <a:rPr lang="tr-TR" sz="2000" dirty="0" err="1" smtClean="0">
                <a:latin typeface="+mj-lt"/>
              </a:rPr>
              <a:t>Canakkale</a:t>
            </a:r>
            <a:r>
              <a:rPr lang="tr-TR" sz="2000" dirty="0" smtClean="0">
                <a:latin typeface="+mj-lt"/>
              </a:rPr>
              <a:t> Mart </a:t>
            </a:r>
            <a:r>
              <a:rPr lang="tr-TR" sz="2000" dirty="0" err="1" smtClean="0">
                <a:latin typeface="+mj-lt"/>
              </a:rPr>
              <a:t>Univ</a:t>
            </a:r>
            <a:r>
              <a:rPr lang="tr-TR" sz="2000" dirty="0" smtClean="0">
                <a:latin typeface="+mj-lt"/>
              </a:rPr>
              <a:t> 18</a:t>
            </a:r>
          </a:p>
          <a:p>
            <a:pPr marL="457200" indent="-457200" fontAlgn="auto">
              <a:spcAft>
                <a:spcPts val="0"/>
              </a:spcAft>
              <a:buFont typeface="Wingdings" pitchFamily="2" charset="2"/>
              <a:buNone/>
              <a:defRPr/>
            </a:pPr>
            <a:r>
              <a:rPr lang="tr-TR" sz="2000" dirty="0" smtClean="0">
                <a:latin typeface="+mj-lt"/>
              </a:rPr>
              <a:t>10. </a:t>
            </a:r>
            <a:r>
              <a:rPr lang="tr-TR" sz="2000" dirty="0" err="1" smtClean="0">
                <a:latin typeface="+mj-lt"/>
              </a:rPr>
              <a:t>Canakkale</a:t>
            </a:r>
            <a:r>
              <a:rPr lang="tr-TR" sz="2000" dirty="0" smtClean="0">
                <a:latin typeface="+mj-lt"/>
              </a:rPr>
              <a:t> OM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11.</a:t>
            </a:r>
            <a:r>
              <a:rPr lang="tr-TR" sz="2000" dirty="0" err="1" smtClean="0">
                <a:latin typeface="+mj-lt"/>
              </a:rPr>
              <a:t>Canakkale</a:t>
            </a:r>
            <a:r>
              <a:rPr lang="tr-TR" sz="2000" dirty="0" smtClean="0">
                <a:latin typeface="+mj-lt"/>
              </a:rPr>
              <a:t> </a:t>
            </a:r>
            <a:r>
              <a:rPr lang="tr-TR" sz="2000" dirty="0" err="1" smtClean="0">
                <a:latin typeface="+mj-lt"/>
              </a:rPr>
              <a:t>Onsekis</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12.</a:t>
            </a:r>
            <a:r>
              <a:rPr lang="tr-TR" sz="2000" dirty="0" err="1" smtClean="0">
                <a:latin typeface="+mj-lt"/>
              </a:rPr>
              <a:t>Canakkale</a:t>
            </a:r>
            <a:r>
              <a:rPr lang="tr-TR" sz="2000" dirty="0" smtClean="0">
                <a:latin typeface="+mj-lt"/>
              </a:rPr>
              <a:t> </a:t>
            </a:r>
            <a:r>
              <a:rPr lang="tr-TR" sz="2000" dirty="0" err="1" smtClean="0">
                <a:latin typeface="+mj-lt"/>
              </a:rPr>
              <a:t>Onsekis</a:t>
            </a:r>
            <a:r>
              <a:rPr lang="tr-TR" sz="2000" dirty="0" smtClean="0">
                <a:latin typeface="+mj-lt"/>
              </a:rPr>
              <a:t> Mart </a:t>
            </a:r>
            <a:r>
              <a:rPr lang="tr-TR" sz="2000" dirty="0" err="1" smtClean="0">
                <a:latin typeface="+mj-lt"/>
              </a:rPr>
              <a:t>Univ</a:t>
            </a:r>
            <a:endParaRPr lang="tr-TR" sz="2000" dirty="0" smtClean="0">
              <a:latin typeface="+mj-lt"/>
            </a:endParaRPr>
          </a:p>
        </p:txBody>
      </p:sp>
      <p:sp>
        <p:nvSpPr>
          <p:cNvPr id="10" name="9 İçerik Yer Tutucusu"/>
          <p:cNvSpPr>
            <a:spLocks noGrp="1"/>
          </p:cNvSpPr>
          <p:nvPr>
            <p:ph idx="4294967295"/>
          </p:nvPr>
        </p:nvSpPr>
        <p:spPr>
          <a:xfrm>
            <a:off x="4573588" y="1268413"/>
            <a:ext cx="4319587" cy="5327650"/>
          </a:xfrm>
          <a:prstGeom prst="rect">
            <a:avLst/>
          </a:prstGeom>
        </p:spPr>
        <p:txBody>
          <a:bodyPr>
            <a:normAutofit/>
          </a:bodyPr>
          <a:lstStyle/>
          <a:p>
            <a:pPr marL="457200" indent="-457200" fontAlgn="auto">
              <a:spcAft>
                <a:spcPts val="0"/>
              </a:spcAft>
              <a:buFont typeface="Wingdings" pitchFamily="2" charset="2"/>
              <a:buNone/>
              <a:defRPr/>
            </a:pPr>
            <a:r>
              <a:rPr lang="tr-TR" sz="2000" dirty="0" smtClean="0">
                <a:latin typeface="+mj-lt"/>
              </a:rPr>
              <a:t>13.</a:t>
            </a:r>
            <a:r>
              <a:rPr lang="tr-TR" sz="2000" dirty="0" err="1" smtClean="0">
                <a:latin typeface="+mj-lt"/>
              </a:rPr>
              <a:t>Canakkale</a:t>
            </a:r>
            <a:r>
              <a:rPr lang="tr-TR" sz="2000" dirty="0" smtClean="0">
                <a:latin typeface="+mj-lt"/>
              </a:rPr>
              <a:t> </a:t>
            </a:r>
            <a:r>
              <a:rPr lang="tr-TR" sz="2000" dirty="0" err="1" smtClean="0">
                <a:latin typeface="+mj-lt"/>
              </a:rPr>
              <a:t>Onsekizmart</a:t>
            </a:r>
            <a:r>
              <a:rPr lang="tr-TR" sz="2000" dirty="0" smtClean="0">
                <a:latin typeface="+mj-lt"/>
              </a:rPr>
              <a: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14.</a:t>
            </a:r>
            <a:r>
              <a:rPr lang="tr-TR" sz="2000" dirty="0" err="1" smtClean="0">
                <a:latin typeface="+mj-lt"/>
              </a:rPr>
              <a:t>Canakkale</a:t>
            </a:r>
            <a:r>
              <a:rPr lang="tr-TR" sz="2000" dirty="0" smtClean="0">
                <a:latin typeface="+mj-lt"/>
              </a:rPr>
              <a:t> </a:t>
            </a:r>
            <a:r>
              <a:rPr lang="tr-TR" sz="2000" dirty="0" err="1" smtClean="0">
                <a:latin typeface="+mj-lt"/>
              </a:rPr>
              <a:t>Onskiz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15.</a:t>
            </a:r>
            <a:r>
              <a:rPr lang="tr-TR" sz="2000" dirty="0" err="1" smtClean="0">
                <a:latin typeface="+mj-lt"/>
              </a:rPr>
              <a:t>Canakkale</a:t>
            </a:r>
            <a:r>
              <a:rPr lang="tr-TR" sz="2000" dirty="0" smtClean="0">
                <a:latin typeface="+mj-lt"/>
              </a:rPr>
              <a:t> </a:t>
            </a:r>
            <a:r>
              <a:rPr lang="tr-TR" sz="2000" dirty="0" err="1" smtClean="0">
                <a:latin typeface="+mj-lt"/>
              </a:rPr>
              <a:t>Onzekiz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16.</a:t>
            </a:r>
            <a:r>
              <a:rPr lang="tr-TR" sz="2000" dirty="0" err="1" smtClean="0">
                <a:latin typeface="+mj-lt"/>
              </a:rPr>
              <a:t>Canakkale</a:t>
            </a:r>
            <a:r>
              <a:rPr lang="tr-TR" sz="2000" dirty="0" smtClean="0">
                <a:latin typeface="+mj-lt"/>
              </a:rPr>
              <a:t> </a:t>
            </a:r>
            <a:r>
              <a:rPr lang="tr-TR" sz="2000" dirty="0" err="1" smtClean="0">
                <a:latin typeface="+mj-lt"/>
              </a:rPr>
              <a:t>Osekiz</a:t>
            </a:r>
            <a:r>
              <a:rPr lang="tr-TR" sz="2000" dirty="0" smtClean="0">
                <a:latin typeface="+mj-lt"/>
              </a:rPr>
              <a:t>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17.</a:t>
            </a:r>
            <a:r>
              <a:rPr lang="tr-TR" sz="2000" dirty="0" err="1" smtClean="0">
                <a:latin typeface="+mj-lt"/>
              </a:rPr>
              <a:t>Canakkale</a:t>
            </a:r>
            <a:r>
              <a:rPr lang="tr-TR" sz="2000" dirty="0" smtClean="0">
                <a:latin typeface="+mj-lt"/>
              </a:rPr>
              <a:t> Sekiz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18.COMU</a:t>
            </a:r>
          </a:p>
          <a:p>
            <a:pPr marL="457200" indent="-457200" fontAlgn="auto">
              <a:spcAft>
                <a:spcPts val="0"/>
              </a:spcAft>
              <a:buFont typeface="Wingdings" pitchFamily="2" charset="2"/>
              <a:buNone/>
              <a:defRPr/>
            </a:pPr>
            <a:r>
              <a:rPr lang="tr-TR" sz="2000" dirty="0" smtClean="0">
                <a:latin typeface="+mj-lt"/>
              </a:rPr>
              <a:t>19.COMU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20. Mart </a:t>
            </a:r>
            <a:r>
              <a:rPr lang="tr-TR" sz="2000" dirty="0" err="1" smtClean="0">
                <a:latin typeface="+mj-lt"/>
              </a:rPr>
              <a:t>Univ</a:t>
            </a:r>
            <a:r>
              <a:rPr lang="tr-TR" sz="2000" dirty="0" smtClean="0">
                <a:latin typeface="+mj-lt"/>
              </a:rPr>
              <a:t> 18</a:t>
            </a:r>
          </a:p>
          <a:p>
            <a:pPr marL="457200" indent="-457200" fontAlgn="auto">
              <a:spcAft>
                <a:spcPts val="0"/>
              </a:spcAft>
              <a:buFont typeface="Wingdings" pitchFamily="2" charset="2"/>
              <a:buNone/>
              <a:defRPr/>
            </a:pPr>
            <a:r>
              <a:rPr lang="tr-TR" sz="2000" dirty="0" smtClean="0">
                <a:latin typeface="+mj-lt"/>
              </a:rPr>
              <a:t>21. On Sekiz Mart </a:t>
            </a:r>
            <a:r>
              <a:rPr lang="tr-TR" sz="2000" dirty="0" err="1" smtClean="0">
                <a:latin typeface="+mj-lt"/>
              </a:rPr>
              <a:t>Univ</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22. </a:t>
            </a:r>
            <a:r>
              <a:rPr lang="tr-TR" sz="2000" dirty="0" err="1" smtClean="0">
                <a:latin typeface="+mj-lt"/>
              </a:rPr>
              <a:t>Univ</a:t>
            </a:r>
            <a:r>
              <a:rPr lang="tr-TR" sz="2000" dirty="0" smtClean="0">
                <a:latin typeface="+mj-lt"/>
              </a:rPr>
              <a:t> 18 </a:t>
            </a:r>
            <a:r>
              <a:rPr lang="tr-TR" sz="2000" dirty="0" err="1" smtClean="0">
                <a:latin typeface="+mj-lt"/>
              </a:rPr>
              <a:t>March</a:t>
            </a:r>
            <a:endParaRPr lang="tr-TR" sz="2000" dirty="0" smtClean="0">
              <a:latin typeface="+mj-lt"/>
            </a:endParaRPr>
          </a:p>
          <a:p>
            <a:pPr marL="457200" indent="-457200" fontAlgn="auto">
              <a:spcAft>
                <a:spcPts val="0"/>
              </a:spcAft>
              <a:buFont typeface="Wingdings" pitchFamily="2" charset="2"/>
              <a:buNone/>
              <a:defRPr/>
            </a:pPr>
            <a:r>
              <a:rPr lang="tr-TR" sz="2000" dirty="0" smtClean="0">
                <a:latin typeface="+mj-lt"/>
              </a:rPr>
              <a:t>23. </a:t>
            </a:r>
            <a:r>
              <a:rPr lang="tr-TR" sz="2000" dirty="0" err="1" smtClean="0">
                <a:latin typeface="+mj-lt"/>
              </a:rPr>
              <a:t>Univ</a:t>
            </a:r>
            <a:r>
              <a:rPr lang="tr-TR" sz="2000" dirty="0" smtClean="0">
                <a:latin typeface="+mj-lt"/>
              </a:rPr>
              <a:t> 18 Mart</a:t>
            </a:r>
          </a:p>
          <a:p>
            <a:pPr marL="457200" indent="-457200" fontAlgn="auto">
              <a:spcAft>
                <a:spcPts val="0"/>
              </a:spcAft>
              <a:buFont typeface="Wingdings" pitchFamily="2" charset="2"/>
              <a:buNone/>
              <a:defRPr/>
            </a:pPr>
            <a:r>
              <a:rPr lang="tr-TR" sz="2000" dirty="0" smtClean="0">
                <a:latin typeface="+mj-lt"/>
              </a:rPr>
              <a:t>24. </a:t>
            </a:r>
            <a:r>
              <a:rPr lang="tr-TR" sz="2000" dirty="0" err="1" smtClean="0">
                <a:latin typeface="+mj-lt"/>
              </a:rPr>
              <a:t>Univ</a:t>
            </a:r>
            <a:r>
              <a:rPr lang="tr-TR" sz="2000" dirty="0" smtClean="0">
                <a:latin typeface="+mj-lt"/>
              </a:rPr>
              <a:t> </a:t>
            </a:r>
            <a:r>
              <a:rPr lang="tr-TR" sz="2000" dirty="0" err="1" smtClean="0">
                <a:latin typeface="+mj-lt"/>
              </a:rPr>
              <a:t>Canakkale</a:t>
            </a:r>
            <a:r>
              <a:rPr lang="tr-TR" sz="2000" dirty="0" smtClean="0">
                <a:latin typeface="+mj-lt"/>
              </a:rPr>
              <a:t> 18 </a:t>
            </a:r>
            <a:r>
              <a:rPr lang="tr-TR" sz="2000" dirty="0" err="1" smtClean="0">
                <a:latin typeface="+mj-lt"/>
              </a:rPr>
              <a:t>March</a:t>
            </a:r>
            <a:r>
              <a:rPr lang="tr-TR" sz="2000" dirty="0" smtClean="0">
                <a:latin typeface="+mj-lt"/>
              </a:rPr>
              <a:t> </a:t>
            </a:r>
            <a:r>
              <a:rPr lang="tr-TR" sz="2000" dirty="0" err="1" smtClean="0">
                <a:latin typeface="+mj-lt"/>
              </a:rPr>
              <a:t>Univ</a:t>
            </a:r>
            <a:endParaRPr lang="tr-TR" sz="2000" dirty="0" smtClean="0">
              <a:latin typeface="+mj-lt"/>
            </a:endParaRPr>
          </a:p>
          <a:p>
            <a:pPr fontAlgn="auto">
              <a:spcAft>
                <a:spcPts val="0"/>
              </a:spcAft>
              <a:defRPr/>
            </a:pPr>
            <a:endParaRPr lang="tr-TR" sz="2000" dirty="0" smtClean="0">
              <a:latin typeface="+mj-lt"/>
            </a:endParaRPr>
          </a:p>
          <a:p>
            <a:pPr fontAlgn="auto">
              <a:spcAft>
                <a:spcPts val="0"/>
              </a:spcAft>
              <a:defRPr/>
            </a:pPr>
            <a:endParaRPr lang="tr-TR" sz="2000" dirty="0">
              <a:latin typeface="+mj-lt"/>
            </a:endParaRPr>
          </a:p>
        </p:txBody>
      </p:sp>
      <p:sp>
        <p:nvSpPr>
          <p:cNvPr id="109572" name="11 Başlık"/>
          <p:cNvSpPr>
            <a:spLocks noGrp="1"/>
          </p:cNvSpPr>
          <p:nvPr>
            <p:ph type="title" idx="4294967295"/>
          </p:nvPr>
        </p:nvSpPr>
        <p:spPr bwMode="auto">
          <a:xfrm>
            <a:off x="0" y="0"/>
            <a:ext cx="7561263" cy="706438"/>
          </a:xfrm>
          <a:prstGeom prst="rect">
            <a:avLst/>
          </a:prstGeom>
          <a:noFill/>
          <a:ln>
            <a:miter lim="800000"/>
            <a:headEnd/>
            <a:tailEnd/>
          </a:ln>
        </p:spPr>
        <p:txBody>
          <a:bodyPr anchor="ctr"/>
          <a:lstStyle/>
          <a:p>
            <a:r>
              <a:rPr lang="tr-TR" smtClean="0">
                <a:latin typeface="Futura Bk BT"/>
              </a:rPr>
              <a:t>Kurum isimleri - Örnek </a:t>
            </a:r>
          </a:p>
        </p:txBody>
      </p:sp>
      <p:sp>
        <p:nvSpPr>
          <p:cNvPr id="109573" name="13 Dikdörtgen"/>
          <p:cNvSpPr>
            <a:spLocks noChangeArrowheads="1"/>
          </p:cNvSpPr>
          <p:nvPr/>
        </p:nvSpPr>
        <p:spPr bwMode="auto">
          <a:xfrm>
            <a:off x="1547813" y="836613"/>
            <a:ext cx="5327650" cy="523875"/>
          </a:xfrm>
          <a:prstGeom prst="rect">
            <a:avLst/>
          </a:prstGeom>
          <a:noFill/>
          <a:ln w="9525">
            <a:noFill/>
            <a:miter lim="800000"/>
            <a:headEnd/>
            <a:tailEnd/>
          </a:ln>
        </p:spPr>
        <p:txBody>
          <a:bodyPr>
            <a:spAutoFit/>
          </a:bodyPr>
          <a:lstStyle/>
          <a:p>
            <a:r>
              <a:rPr lang="tr-TR" sz="2800" b="1">
                <a:latin typeface="Calibri" pitchFamily="34" charset="0"/>
              </a:rPr>
              <a:t>CANAKKALE ONSEKIZ MART UNIV</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4294967295"/>
          </p:nvPr>
        </p:nvSpPr>
        <p:spPr>
          <a:xfrm>
            <a:off x="468313" y="1412875"/>
            <a:ext cx="4032250" cy="4967288"/>
          </a:xfrm>
          <a:prstGeom prst="rect">
            <a:avLst/>
          </a:prstGeom>
        </p:spPr>
        <p:txBody>
          <a:bodyPr>
            <a:normAutofit/>
          </a:bodyPr>
          <a:lstStyle/>
          <a:p>
            <a:pPr fontAlgn="auto">
              <a:spcAft>
                <a:spcPts val="0"/>
              </a:spcAft>
              <a:defRPr/>
            </a:pPr>
            <a:r>
              <a:rPr lang="tr-TR" sz="2000" dirty="0" smtClean="0">
                <a:latin typeface="+mn-lt"/>
              </a:rPr>
              <a:t>SCI &amp; TECH RES COUNCIL TURKEY</a:t>
            </a:r>
          </a:p>
          <a:p>
            <a:pPr fontAlgn="auto">
              <a:spcAft>
                <a:spcPts val="0"/>
              </a:spcAft>
              <a:defRPr/>
            </a:pPr>
            <a:r>
              <a:rPr lang="tr-TR" sz="2000" dirty="0" err="1" smtClean="0">
                <a:latin typeface="+mn-lt"/>
              </a:rPr>
              <a:t>Sci</a:t>
            </a:r>
            <a:r>
              <a:rPr lang="tr-TR" sz="2000" dirty="0" smtClean="0">
                <a:latin typeface="+mn-lt"/>
              </a:rPr>
              <a:t> &amp; </a:t>
            </a:r>
            <a:r>
              <a:rPr lang="tr-TR" sz="2000" dirty="0" err="1" smtClean="0">
                <a:latin typeface="+mn-lt"/>
              </a:rPr>
              <a:t>Res</a:t>
            </a:r>
            <a:r>
              <a:rPr lang="tr-TR" sz="2000" dirty="0" smtClean="0">
                <a:latin typeface="+mn-lt"/>
              </a:rPr>
              <a:t> </a:t>
            </a:r>
            <a:r>
              <a:rPr lang="tr-TR" sz="2000" dirty="0" err="1" smtClean="0">
                <a:latin typeface="+mn-lt"/>
              </a:rPr>
              <a:t>Council</a:t>
            </a:r>
            <a:r>
              <a:rPr lang="tr-TR" sz="2000" dirty="0" smtClean="0">
                <a:latin typeface="+mn-lt"/>
              </a:rPr>
              <a:t> </a:t>
            </a:r>
            <a:r>
              <a:rPr lang="tr-TR" sz="2000" dirty="0" err="1" smtClean="0">
                <a:latin typeface="+mn-lt"/>
              </a:rPr>
              <a:t>Turkey</a:t>
            </a:r>
            <a:endParaRPr lang="tr-TR" sz="2000" dirty="0" smtClean="0">
              <a:latin typeface="+mn-lt"/>
            </a:endParaRPr>
          </a:p>
          <a:p>
            <a:pPr fontAlgn="auto">
              <a:spcAft>
                <a:spcPts val="0"/>
              </a:spcAft>
              <a:defRPr/>
            </a:pPr>
            <a:r>
              <a:rPr lang="tr-TR" sz="2000" dirty="0" err="1" smtClean="0">
                <a:latin typeface="+mn-lt"/>
              </a:rPr>
              <a:t>Sci</a:t>
            </a:r>
            <a:r>
              <a:rPr lang="tr-TR" sz="2000" dirty="0" smtClean="0">
                <a:latin typeface="+mn-lt"/>
              </a:rPr>
              <a:t> &amp; </a:t>
            </a:r>
            <a:r>
              <a:rPr lang="tr-TR" sz="2000" dirty="0" err="1" smtClean="0">
                <a:latin typeface="+mn-lt"/>
              </a:rPr>
              <a:t>Tech</a:t>
            </a:r>
            <a:r>
              <a:rPr lang="tr-TR" sz="2000" dirty="0" smtClean="0">
                <a:latin typeface="+mn-lt"/>
              </a:rPr>
              <a:t> </a:t>
            </a:r>
            <a:r>
              <a:rPr lang="tr-TR" sz="2000" dirty="0" err="1" smtClean="0">
                <a:latin typeface="+mn-lt"/>
              </a:rPr>
              <a:t>Res</a:t>
            </a:r>
            <a:r>
              <a:rPr lang="tr-TR" sz="2000" dirty="0" smtClean="0">
                <a:latin typeface="+mn-lt"/>
              </a:rPr>
              <a:t> </a:t>
            </a:r>
            <a:r>
              <a:rPr lang="tr-TR" sz="2000" dirty="0" err="1" smtClean="0">
                <a:latin typeface="+mn-lt"/>
              </a:rPr>
              <a:t>Council</a:t>
            </a:r>
            <a:r>
              <a:rPr lang="tr-TR" sz="2000" dirty="0" smtClean="0">
                <a:latin typeface="+mn-lt"/>
              </a:rPr>
              <a:t> </a:t>
            </a:r>
            <a:r>
              <a:rPr lang="tr-TR" sz="2000" dirty="0" err="1" smtClean="0">
                <a:latin typeface="+mn-lt"/>
              </a:rPr>
              <a:t>Turkey</a:t>
            </a:r>
            <a:endParaRPr lang="tr-TR" sz="2000" dirty="0" smtClean="0">
              <a:latin typeface="+mn-lt"/>
            </a:endParaRPr>
          </a:p>
          <a:p>
            <a:pPr fontAlgn="auto">
              <a:spcAft>
                <a:spcPts val="0"/>
              </a:spcAft>
              <a:defRPr/>
            </a:pPr>
            <a:r>
              <a:rPr lang="tr-TR" sz="2000" dirty="0" err="1" smtClean="0">
                <a:latin typeface="+mn-lt"/>
              </a:rPr>
              <a:t>Sci</a:t>
            </a:r>
            <a:r>
              <a:rPr lang="tr-TR" sz="2000" dirty="0" smtClean="0">
                <a:latin typeface="+mn-lt"/>
              </a:rPr>
              <a:t> &amp; </a:t>
            </a:r>
            <a:r>
              <a:rPr lang="tr-TR" sz="2000" dirty="0" err="1" smtClean="0">
                <a:latin typeface="+mn-lt"/>
              </a:rPr>
              <a:t>Tech</a:t>
            </a:r>
            <a:r>
              <a:rPr lang="tr-TR" sz="2000" dirty="0" smtClean="0">
                <a:latin typeface="+mn-lt"/>
              </a:rPr>
              <a:t> </a:t>
            </a:r>
            <a:r>
              <a:rPr lang="tr-TR" sz="2000" dirty="0" err="1" smtClean="0">
                <a:latin typeface="+mn-lt"/>
              </a:rPr>
              <a:t>Res</a:t>
            </a:r>
            <a:r>
              <a:rPr lang="tr-TR" sz="2000" dirty="0" smtClean="0">
                <a:latin typeface="+mn-lt"/>
              </a:rPr>
              <a:t> </a:t>
            </a:r>
            <a:r>
              <a:rPr lang="tr-TR" sz="2000" dirty="0" err="1" smtClean="0">
                <a:latin typeface="+mn-lt"/>
              </a:rPr>
              <a:t>Council</a:t>
            </a:r>
            <a:r>
              <a:rPr lang="tr-TR" sz="2000" dirty="0" smtClean="0">
                <a:latin typeface="+mn-lt"/>
              </a:rPr>
              <a:t> </a:t>
            </a:r>
            <a:r>
              <a:rPr lang="tr-TR" sz="2000" dirty="0" err="1" smtClean="0">
                <a:latin typeface="+mn-lt"/>
              </a:rPr>
              <a:t>Turkey</a:t>
            </a:r>
            <a:r>
              <a:rPr lang="tr-TR" sz="2000" dirty="0" smtClean="0">
                <a:latin typeface="+mn-lt"/>
              </a:rPr>
              <a:t> TUBITAK</a:t>
            </a:r>
          </a:p>
          <a:p>
            <a:pPr fontAlgn="auto">
              <a:spcAft>
                <a:spcPts val="0"/>
              </a:spcAft>
              <a:defRPr/>
            </a:pPr>
            <a:r>
              <a:rPr lang="tr-TR" sz="2000" dirty="0" err="1" smtClean="0">
                <a:latin typeface="+mn-lt"/>
              </a:rPr>
              <a:t>Sciemtit</a:t>
            </a:r>
            <a:r>
              <a:rPr lang="tr-TR" sz="2000" dirty="0" smtClean="0">
                <a:latin typeface="+mn-lt"/>
              </a:rPr>
              <a:t> &amp; </a:t>
            </a:r>
            <a:r>
              <a:rPr lang="tr-TR" sz="2000" dirty="0" err="1" smtClean="0">
                <a:latin typeface="+mn-lt"/>
              </a:rPr>
              <a:t>Technol</a:t>
            </a:r>
            <a:r>
              <a:rPr lang="tr-TR" sz="2000" dirty="0" smtClean="0">
                <a:latin typeface="+mn-lt"/>
              </a:rPr>
              <a:t> </a:t>
            </a:r>
            <a:r>
              <a:rPr lang="tr-TR" sz="2000" dirty="0" err="1" smtClean="0">
                <a:latin typeface="+mn-lt"/>
              </a:rPr>
              <a:t>Res</a:t>
            </a:r>
            <a:r>
              <a:rPr lang="tr-TR" sz="2000" dirty="0" smtClean="0">
                <a:latin typeface="+mn-lt"/>
              </a:rPr>
              <a:t> </a:t>
            </a:r>
            <a:r>
              <a:rPr lang="tr-TR" sz="2000" dirty="0" err="1" smtClean="0">
                <a:latin typeface="+mn-lt"/>
              </a:rPr>
              <a:t>Council</a:t>
            </a:r>
            <a:r>
              <a:rPr lang="tr-TR" sz="2000" dirty="0" smtClean="0">
                <a:latin typeface="+mn-lt"/>
              </a:rPr>
              <a:t> </a:t>
            </a:r>
            <a:r>
              <a:rPr lang="tr-TR" sz="2000" dirty="0" err="1" smtClean="0">
                <a:latin typeface="+mn-lt"/>
              </a:rPr>
              <a:t>Turkey</a:t>
            </a:r>
            <a:r>
              <a:rPr lang="tr-TR" sz="2000" dirty="0" smtClean="0">
                <a:latin typeface="+mn-lt"/>
              </a:rPr>
              <a:t> TUBITAK</a:t>
            </a:r>
          </a:p>
          <a:p>
            <a:pPr fontAlgn="auto">
              <a:spcAft>
                <a:spcPts val="0"/>
              </a:spcAft>
              <a:defRPr/>
            </a:pPr>
            <a:r>
              <a:rPr lang="tr-TR" sz="2000" dirty="0" smtClean="0">
                <a:latin typeface="+mn-lt"/>
              </a:rPr>
              <a:t>TB ITAK TEKSEB</a:t>
            </a:r>
          </a:p>
          <a:p>
            <a:pPr fontAlgn="auto">
              <a:spcAft>
                <a:spcPts val="0"/>
              </a:spcAft>
              <a:defRPr/>
            </a:pPr>
            <a:r>
              <a:rPr lang="tr-TR" sz="2000" dirty="0" smtClean="0">
                <a:latin typeface="+mn-lt"/>
              </a:rPr>
              <a:t>TB ITAK TEKSEB</a:t>
            </a:r>
          </a:p>
          <a:p>
            <a:pPr fontAlgn="auto">
              <a:spcAft>
                <a:spcPts val="0"/>
              </a:spcAft>
              <a:defRPr/>
            </a:pPr>
            <a:r>
              <a:rPr lang="tr-TR" sz="2000" dirty="0" smtClean="0">
                <a:latin typeface="+mn-lt"/>
              </a:rPr>
              <a:t>TBTAK MRC</a:t>
            </a:r>
          </a:p>
          <a:p>
            <a:pPr fontAlgn="auto">
              <a:spcAft>
                <a:spcPts val="0"/>
              </a:spcAft>
              <a:defRPr/>
            </a:pPr>
            <a:r>
              <a:rPr lang="tr-TR" sz="2000" dirty="0" smtClean="0">
                <a:latin typeface="+mn-lt"/>
              </a:rPr>
              <a:t>TUB TAK</a:t>
            </a:r>
          </a:p>
          <a:p>
            <a:pPr fontAlgn="auto">
              <a:spcAft>
                <a:spcPts val="0"/>
              </a:spcAft>
              <a:defRPr/>
            </a:pPr>
            <a:r>
              <a:rPr lang="tr-TR" sz="2000" dirty="0" smtClean="0">
                <a:latin typeface="+mn-lt"/>
              </a:rPr>
              <a:t>TUBAK MAM</a:t>
            </a:r>
          </a:p>
          <a:p>
            <a:pPr fontAlgn="auto">
              <a:spcAft>
                <a:spcPts val="0"/>
              </a:spcAft>
              <a:defRPr/>
            </a:pPr>
            <a:r>
              <a:rPr lang="tr-TR" sz="2000" dirty="0" smtClean="0">
                <a:latin typeface="+mn-lt"/>
              </a:rPr>
              <a:t>TUBITA</a:t>
            </a:r>
          </a:p>
          <a:p>
            <a:pPr fontAlgn="auto">
              <a:spcAft>
                <a:spcPts val="0"/>
              </a:spcAft>
              <a:defRPr/>
            </a:pPr>
            <a:endParaRPr lang="tr-TR" sz="2000" dirty="0">
              <a:latin typeface="+mn-lt"/>
            </a:endParaRPr>
          </a:p>
        </p:txBody>
      </p:sp>
      <p:sp>
        <p:nvSpPr>
          <p:cNvPr id="5" name="4 İçerik Yer Tutucusu"/>
          <p:cNvSpPr>
            <a:spLocks noGrp="1"/>
          </p:cNvSpPr>
          <p:nvPr>
            <p:ph idx="4294967295"/>
          </p:nvPr>
        </p:nvSpPr>
        <p:spPr>
          <a:xfrm>
            <a:off x="4643438" y="1341438"/>
            <a:ext cx="4105275" cy="5038725"/>
          </a:xfrm>
          <a:prstGeom prst="rect">
            <a:avLst/>
          </a:prstGeom>
        </p:spPr>
        <p:txBody>
          <a:bodyPr>
            <a:normAutofit/>
          </a:bodyPr>
          <a:lstStyle/>
          <a:p>
            <a:pPr fontAlgn="auto">
              <a:spcAft>
                <a:spcPts val="0"/>
              </a:spcAft>
              <a:defRPr/>
            </a:pPr>
            <a:r>
              <a:rPr lang="tr-TR" sz="2000" dirty="0" smtClean="0">
                <a:latin typeface="+mn-lt"/>
              </a:rPr>
              <a:t>TUBITAC</a:t>
            </a:r>
          </a:p>
          <a:p>
            <a:pPr fontAlgn="auto">
              <a:spcAft>
                <a:spcPts val="0"/>
              </a:spcAft>
              <a:defRPr/>
            </a:pPr>
            <a:r>
              <a:rPr lang="tr-TR" sz="2000" dirty="0" smtClean="0">
                <a:latin typeface="+mn-lt"/>
              </a:rPr>
              <a:t>TUBITAK</a:t>
            </a:r>
          </a:p>
          <a:p>
            <a:pPr fontAlgn="auto">
              <a:spcAft>
                <a:spcPts val="0"/>
              </a:spcAft>
              <a:defRPr/>
            </a:pPr>
            <a:r>
              <a:rPr lang="tr-TR" sz="2000" dirty="0" smtClean="0">
                <a:latin typeface="+mn-lt"/>
              </a:rPr>
              <a:t>TUBIYAK</a:t>
            </a:r>
          </a:p>
          <a:p>
            <a:pPr fontAlgn="auto">
              <a:spcAft>
                <a:spcPts val="0"/>
              </a:spcAft>
              <a:defRPr/>
            </a:pPr>
            <a:r>
              <a:rPr lang="tr-TR" sz="2000" dirty="0" err="1" smtClean="0">
                <a:latin typeface="+mn-lt"/>
              </a:rPr>
              <a:t>Tubitak</a:t>
            </a:r>
            <a:endParaRPr lang="tr-TR" sz="2000" dirty="0" smtClean="0">
              <a:latin typeface="+mn-lt"/>
            </a:endParaRPr>
          </a:p>
          <a:p>
            <a:pPr fontAlgn="auto">
              <a:spcAft>
                <a:spcPts val="0"/>
              </a:spcAft>
              <a:defRPr/>
            </a:pPr>
            <a:r>
              <a:rPr lang="tr-TR" sz="2000" dirty="0" smtClean="0">
                <a:latin typeface="+mn-lt"/>
              </a:rPr>
              <a:t>TUBTAK</a:t>
            </a:r>
          </a:p>
          <a:p>
            <a:pPr fontAlgn="auto">
              <a:spcAft>
                <a:spcPts val="0"/>
              </a:spcAft>
              <a:defRPr/>
            </a:pPr>
            <a:r>
              <a:rPr lang="tr-TR" sz="2000" dirty="0" smtClean="0">
                <a:latin typeface="+mn-lt"/>
              </a:rPr>
              <a:t>TUNITAK</a:t>
            </a:r>
          </a:p>
          <a:p>
            <a:pPr fontAlgn="auto">
              <a:spcAft>
                <a:spcPts val="0"/>
              </a:spcAft>
              <a:defRPr/>
            </a:pPr>
            <a:r>
              <a:rPr lang="tr-TR" sz="2000" dirty="0" smtClean="0">
                <a:latin typeface="+mn-lt"/>
              </a:rPr>
              <a:t>TURKISH COUNCIL SCI RES</a:t>
            </a:r>
          </a:p>
          <a:p>
            <a:pPr fontAlgn="auto">
              <a:spcAft>
                <a:spcPts val="0"/>
              </a:spcAft>
              <a:defRPr/>
            </a:pPr>
            <a:r>
              <a:rPr lang="tr-TR" sz="2000" dirty="0" err="1" smtClean="0">
                <a:latin typeface="+mn-lt"/>
              </a:rPr>
              <a:t>Turkish</a:t>
            </a:r>
            <a:r>
              <a:rPr lang="tr-TR" sz="2000" dirty="0" smtClean="0">
                <a:latin typeface="+mn-lt"/>
              </a:rPr>
              <a:t> </a:t>
            </a:r>
            <a:r>
              <a:rPr lang="tr-TR" sz="2000" dirty="0" err="1" smtClean="0">
                <a:latin typeface="+mn-lt"/>
              </a:rPr>
              <a:t>Sci</a:t>
            </a:r>
            <a:r>
              <a:rPr lang="tr-TR" sz="2000" dirty="0" smtClean="0">
                <a:latin typeface="+mn-lt"/>
              </a:rPr>
              <a:t> &amp; </a:t>
            </a:r>
            <a:r>
              <a:rPr lang="tr-TR" sz="2000" dirty="0" err="1" smtClean="0">
                <a:latin typeface="+mn-lt"/>
              </a:rPr>
              <a:t>Tech</a:t>
            </a:r>
            <a:r>
              <a:rPr lang="tr-TR" sz="2000" dirty="0" smtClean="0">
                <a:latin typeface="+mn-lt"/>
              </a:rPr>
              <a:t> </a:t>
            </a:r>
            <a:r>
              <a:rPr lang="tr-TR" sz="2000" dirty="0" err="1" smtClean="0">
                <a:latin typeface="+mn-lt"/>
              </a:rPr>
              <a:t>Res</a:t>
            </a:r>
            <a:r>
              <a:rPr lang="tr-TR" sz="2000" dirty="0" smtClean="0">
                <a:latin typeface="+mn-lt"/>
              </a:rPr>
              <a:t> </a:t>
            </a:r>
            <a:r>
              <a:rPr lang="tr-TR" sz="2000" dirty="0" err="1" smtClean="0">
                <a:latin typeface="+mn-lt"/>
              </a:rPr>
              <a:t>Council</a:t>
            </a:r>
            <a:r>
              <a:rPr lang="tr-TR" sz="2000" dirty="0" smtClean="0">
                <a:latin typeface="+mn-lt"/>
              </a:rPr>
              <a:t> TUBITAK</a:t>
            </a:r>
          </a:p>
          <a:p>
            <a:pPr fontAlgn="auto">
              <a:spcAft>
                <a:spcPts val="0"/>
              </a:spcAft>
              <a:defRPr/>
            </a:pPr>
            <a:r>
              <a:rPr lang="tr-TR" sz="2000" dirty="0" err="1" smtClean="0">
                <a:latin typeface="+mn-lt"/>
              </a:rPr>
              <a:t>Turkiye</a:t>
            </a:r>
            <a:r>
              <a:rPr lang="tr-TR" sz="2000" dirty="0" smtClean="0">
                <a:latin typeface="+mn-lt"/>
              </a:rPr>
              <a:t> Bilimsel &amp; </a:t>
            </a:r>
            <a:r>
              <a:rPr lang="tr-TR" sz="2000" dirty="0" err="1" smtClean="0">
                <a:latin typeface="+mn-lt"/>
              </a:rPr>
              <a:t>Teknol</a:t>
            </a:r>
            <a:r>
              <a:rPr lang="tr-TR" sz="2000" dirty="0" smtClean="0">
                <a:latin typeface="+mn-lt"/>
              </a:rPr>
              <a:t> </a:t>
            </a:r>
            <a:r>
              <a:rPr lang="tr-TR" sz="2000" dirty="0" err="1" smtClean="0">
                <a:latin typeface="+mn-lt"/>
              </a:rPr>
              <a:t>Arastirma</a:t>
            </a:r>
            <a:r>
              <a:rPr lang="tr-TR" sz="2000" dirty="0" smtClean="0">
                <a:latin typeface="+mn-lt"/>
              </a:rPr>
              <a:t> Kurumu TUBITA</a:t>
            </a:r>
          </a:p>
          <a:p>
            <a:pPr fontAlgn="auto">
              <a:spcAft>
                <a:spcPts val="0"/>
              </a:spcAft>
              <a:defRPr/>
            </a:pPr>
            <a:r>
              <a:rPr lang="tr-TR" sz="2000" dirty="0" err="1" smtClean="0">
                <a:latin typeface="+mn-lt"/>
              </a:rPr>
              <a:t>Turkiye</a:t>
            </a:r>
            <a:r>
              <a:rPr lang="tr-TR" sz="2000" dirty="0" smtClean="0">
                <a:latin typeface="+mn-lt"/>
              </a:rPr>
              <a:t> Bilimsel </a:t>
            </a:r>
            <a:r>
              <a:rPr lang="tr-TR" sz="2000" dirty="0" err="1" smtClean="0">
                <a:latin typeface="+mn-lt"/>
              </a:rPr>
              <a:t>Tekn</a:t>
            </a:r>
            <a:r>
              <a:rPr lang="tr-TR" sz="2000" dirty="0" smtClean="0">
                <a:latin typeface="+mn-lt"/>
              </a:rPr>
              <a:t> </a:t>
            </a:r>
            <a:r>
              <a:rPr lang="tr-TR" sz="2000" dirty="0" err="1" smtClean="0">
                <a:latin typeface="+mn-lt"/>
              </a:rPr>
              <a:t>Arastirma</a:t>
            </a:r>
            <a:r>
              <a:rPr lang="tr-TR" sz="2000" dirty="0" smtClean="0">
                <a:latin typeface="+mn-lt"/>
              </a:rPr>
              <a:t> Kurumu</a:t>
            </a:r>
          </a:p>
        </p:txBody>
      </p:sp>
      <p:sp>
        <p:nvSpPr>
          <p:cNvPr id="111620" name="5 Başlık"/>
          <p:cNvSpPr>
            <a:spLocks noGrp="1"/>
          </p:cNvSpPr>
          <p:nvPr>
            <p:ph type="title" idx="4294967295"/>
          </p:nvPr>
        </p:nvSpPr>
        <p:spPr bwMode="auto">
          <a:xfrm>
            <a:off x="0" y="7938"/>
            <a:ext cx="5472113" cy="706437"/>
          </a:xfrm>
          <a:prstGeom prst="rect">
            <a:avLst/>
          </a:prstGeom>
          <a:noFill/>
          <a:ln>
            <a:miter lim="800000"/>
            <a:headEnd/>
            <a:tailEnd/>
          </a:ln>
        </p:spPr>
        <p:txBody>
          <a:bodyPr anchor="ctr"/>
          <a:lstStyle/>
          <a:p>
            <a:r>
              <a:rPr lang="tr-TR" smtClean="0">
                <a:latin typeface="Futura Bk BT"/>
              </a:rPr>
              <a:t>Kurum İsimleri</a:t>
            </a:r>
          </a:p>
        </p:txBody>
      </p:sp>
      <p:sp>
        <p:nvSpPr>
          <p:cNvPr id="111621" name="10 Dikdörtgen"/>
          <p:cNvSpPr>
            <a:spLocks noChangeArrowheads="1"/>
          </p:cNvSpPr>
          <p:nvPr/>
        </p:nvSpPr>
        <p:spPr bwMode="auto">
          <a:xfrm>
            <a:off x="3203575" y="692150"/>
            <a:ext cx="3097213" cy="523875"/>
          </a:xfrm>
          <a:prstGeom prst="rect">
            <a:avLst/>
          </a:prstGeom>
          <a:noFill/>
          <a:ln w="9525">
            <a:noFill/>
            <a:miter lim="800000"/>
            <a:headEnd/>
            <a:tailEnd/>
          </a:ln>
        </p:spPr>
        <p:txBody>
          <a:bodyPr>
            <a:spAutoFit/>
          </a:bodyPr>
          <a:lstStyle/>
          <a:p>
            <a:pPr algn="ctr"/>
            <a:r>
              <a:rPr lang="tr-TR" sz="2800">
                <a:latin typeface="Calibri" pitchFamily="34" charset="0"/>
              </a:rPr>
              <a:t>TUBITAK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Grp="1" noChangeAspect="1" noChangeArrowheads="1"/>
          </p:cNvPicPr>
          <p:nvPr>
            <p:ph sz="quarter" idx="13"/>
          </p:nvPr>
        </p:nvPicPr>
        <p:blipFill>
          <a:blip r:embed="rId3"/>
          <a:srcRect l="25415" t="11427" r="38515"/>
          <a:stretch>
            <a:fillRect/>
          </a:stretch>
        </p:blipFill>
        <p:spPr bwMode="auto">
          <a:xfrm>
            <a:off x="179388" y="0"/>
            <a:ext cx="8208962" cy="6524625"/>
          </a:xfrm>
          <a:noFill/>
          <a:ln>
            <a:miter lim="800000"/>
            <a:headEnd/>
            <a:tailEnd/>
          </a:ln>
        </p:spPr>
      </p:pic>
      <p:sp>
        <p:nvSpPr>
          <p:cNvPr id="7" name="6 Başlık"/>
          <p:cNvSpPr>
            <a:spLocks noGrp="1"/>
          </p:cNvSpPr>
          <p:nvPr>
            <p:ph type="title"/>
          </p:nvPr>
        </p:nvSpPr>
        <p:spPr>
          <a:xfrm>
            <a:off x="0" y="7938"/>
            <a:ext cx="5472113" cy="706437"/>
          </a:xfrm>
        </p:spPr>
        <p:txBody>
          <a:bodyPr/>
          <a:lstStyle/>
          <a:p>
            <a:pPr fontAlgn="auto">
              <a:spcAft>
                <a:spcPts val="0"/>
              </a:spcAft>
              <a:defRPr/>
            </a:pPr>
            <a:endParaRPr lang="tr-TR"/>
          </a:p>
        </p:txBody>
      </p:sp>
      <p:sp>
        <p:nvSpPr>
          <p:cNvPr id="8" name="7 Metin Yer Tutucusu"/>
          <p:cNvSpPr>
            <a:spLocks noGrp="1"/>
          </p:cNvSpPr>
          <p:nvPr>
            <p:ph type="body" sz="quarter" idx="14"/>
          </p:nvPr>
        </p:nvSpPr>
        <p:spPr>
          <a:xfrm>
            <a:off x="5465763" y="7938"/>
            <a:ext cx="2663825" cy="706437"/>
          </a:xfrm>
        </p:spPr>
        <p:txBody>
          <a:bodyPr/>
          <a:lstStyle/>
          <a:p>
            <a:pPr fontAlgn="auto">
              <a:spcAft>
                <a:spcPts val="0"/>
              </a:spcAft>
              <a:defRPr/>
            </a:pP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İçerik Yer Tutucusu"/>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tr-TR" sz="2000" b="1" smtClean="0">
                <a:latin typeface="Futura Bk BT"/>
              </a:rPr>
              <a:t>Yeni bir dergi yayınlamak istiyoruz, ne yapmalıyız?</a:t>
            </a:r>
          </a:p>
          <a:p>
            <a:pPr>
              <a:buFont typeface="Arial" charset="0"/>
              <a:buChar char="•"/>
            </a:pPr>
            <a:r>
              <a:rPr lang="tr-TR" sz="2000" b="1" smtClean="0">
                <a:latin typeface="Futura Bk BT"/>
              </a:rPr>
              <a:t>Dergimizin TR dizinde yer almasını nasıl sağlarız?</a:t>
            </a:r>
          </a:p>
          <a:p>
            <a:pPr>
              <a:buFont typeface="Arial" charset="0"/>
              <a:buChar char="•"/>
            </a:pPr>
            <a:r>
              <a:rPr lang="tr-TR" sz="2000" b="1" smtClean="0">
                <a:latin typeface="Futura Bk BT"/>
              </a:rPr>
              <a:t>Dergi adını değiştirdik, yeni bir başvuru mu yapacağız?</a:t>
            </a:r>
          </a:p>
          <a:p>
            <a:pPr>
              <a:buFont typeface="Arial" charset="0"/>
              <a:buChar char="•"/>
            </a:pPr>
            <a:r>
              <a:rPr lang="tr-TR" sz="2000" b="1" smtClean="0">
                <a:latin typeface="Futura Bk BT"/>
              </a:rPr>
              <a:t>Dergi adı ile birlikte ISSN değişmeli mi?</a:t>
            </a:r>
          </a:p>
          <a:p>
            <a:pPr>
              <a:buFont typeface="Arial" charset="0"/>
              <a:buChar char="•"/>
            </a:pPr>
            <a:r>
              <a:rPr lang="tr-TR" sz="2000" b="1" smtClean="0">
                <a:latin typeface="Futura Bk BT"/>
              </a:rPr>
              <a:t>Dergimiz bundan sonra elektronik olarak yayınlanacak, e-ISSN ile ODİS’te aynı kayıtta devam edebilir miyiz?</a:t>
            </a:r>
          </a:p>
          <a:p>
            <a:pPr>
              <a:buFont typeface="Arial" charset="0"/>
              <a:buChar char="•"/>
            </a:pPr>
            <a:endParaRPr lang="tr-TR" sz="2000" b="1" smtClean="0">
              <a:latin typeface="Futura Bk BT"/>
            </a:endParaRPr>
          </a:p>
          <a:p>
            <a:pPr>
              <a:buFont typeface="Arial" charset="0"/>
              <a:buChar char="•"/>
            </a:pPr>
            <a:r>
              <a:rPr lang="tr-TR" sz="2000" b="1" smtClean="0">
                <a:latin typeface="Futura Bk BT"/>
              </a:rPr>
              <a:t>Akademik ünvana sahip bir kişinin makalesini daha üst akademik unvana sahip </a:t>
            </a:r>
            <a:r>
              <a:rPr lang="tr-TR" sz="2000" b="1" i="1" smtClean="0">
                <a:latin typeface="Futura Bk BT"/>
              </a:rPr>
              <a:t>hakemlere</a:t>
            </a:r>
            <a:r>
              <a:rPr lang="tr-TR" sz="2000" b="1" smtClean="0">
                <a:latin typeface="Futura Bk BT"/>
              </a:rPr>
              <a:t> göndermemizi gerektiren bir kural var mıdır?</a:t>
            </a:r>
          </a:p>
          <a:p>
            <a:endParaRPr lang="tr-TR" sz="2000" b="1" smtClean="0">
              <a:latin typeface="Futura Bk BT"/>
            </a:endParaRPr>
          </a:p>
          <a:p>
            <a:pPr>
              <a:buFont typeface="Arial" charset="0"/>
              <a:buChar char="•"/>
            </a:pPr>
            <a:r>
              <a:rPr lang="tr-TR" sz="2000" b="1" smtClean="0">
                <a:latin typeface="Futura Bk BT"/>
              </a:rPr>
              <a:t>Dergi TR Dizin tarafından dizinlenmektedir, basılı+elektronik olarak yayınlanmaktadır ve ODİS kaydında her iki ISSN de bulunmaktadır, ancak temel kayıt basılı formattır. Bundan sonra, dergi, </a:t>
            </a:r>
            <a:r>
              <a:rPr lang="tr-TR" sz="2000" b="1" i="1" smtClean="0">
                <a:latin typeface="Futura Bk BT"/>
              </a:rPr>
              <a:t>sadece elektronik</a:t>
            </a:r>
            <a:r>
              <a:rPr lang="tr-TR" sz="2000" b="1" smtClean="0">
                <a:latin typeface="Futura Bk BT"/>
              </a:rPr>
              <a:t> olarak yayın hayatına devam edecek, ODİS’te yeni bir kayıt açmak gerekir mi?</a:t>
            </a:r>
          </a:p>
          <a:p>
            <a:endParaRPr lang="tr-TR" sz="2000" b="1" smtClean="0">
              <a:latin typeface="Futura Bk BT"/>
            </a:endParaRPr>
          </a:p>
        </p:txBody>
      </p:sp>
      <p:sp>
        <p:nvSpPr>
          <p:cNvPr id="17410" name="3 Dikdörtgen"/>
          <p:cNvSpPr>
            <a:spLocks noChangeArrowheads="1"/>
          </p:cNvSpPr>
          <p:nvPr/>
        </p:nvSpPr>
        <p:spPr bwMode="auto">
          <a:xfrm>
            <a:off x="323850" y="188913"/>
            <a:ext cx="3797300" cy="461962"/>
          </a:xfrm>
          <a:prstGeom prst="rect">
            <a:avLst/>
          </a:prstGeom>
          <a:noFill/>
          <a:ln w="9525">
            <a:noFill/>
            <a:miter lim="800000"/>
            <a:headEnd/>
            <a:tailEnd/>
          </a:ln>
        </p:spPr>
        <p:txBody>
          <a:bodyPr wrap="none">
            <a:spAutoFit/>
          </a:bodyPr>
          <a:lstStyle/>
          <a:p>
            <a:r>
              <a:rPr lang="tr-TR" sz="2400" b="1">
                <a:solidFill>
                  <a:schemeClr val="bg1"/>
                </a:solidFill>
                <a:latin typeface="Calibri" pitchFamily="34" charset="0"/>
              </a:rPr>
              <a:t>Editörlerden Gelen Sorular…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bwMode="auto">
          <a:xfrm>
            <a:off x="0" y="7938"/>
            <a:ext cx="5472113" cy="706437"/>
          </a:xfrm>
          <a:prstGeom prst="rect">
            <a:avLst/>
          </a:prstGeom>
          <a:noFill/>
          <a:ln>
            <a:miter lim="800000"/>
            <a:headEnd/>
            <a:tailEnd/>
          </a:ln>
        </p:spPr>
        <p:txBody>
          <a:bodyPr anchor="ctr"/>
          <a:lstStyle/>
          <a:p>
            <a:r>
              <a:rPr lang="tr-TR" smtClean="0">
                <a:latin typeface="Futura Bk BT"/>
              </a:rPr>
              <a:t>Dergi için hedeflerimiz ne olmalı?</a:t>
            </a:r>
          </a:p>
        </p:txBody>
      </p:sp>
      <p:sp>
        <p:nvSpPr>
          <p:cNvPr id="3" name="Text Placeholder 2"/>
          <p:cNvSpPr>
            <a:spLocks noGrp="1"/>
          </p:cNvSpPr>
          <p:nvPr>
            <p:ph type="body" sz="quarter" idx="4294967295"/>
          </p:nvPr>
        </p:nvSpPr>
        <p:spPr>
          <a:xfrm>
            <a:off x="5465763" y="7938"/>
            <a:ext cx="2663825" cy="706437"/>
          </a:xfrm>
          <a:prstGeom prst="rect">
            <a:avLst/>
          </a:prstGeom>
        </p:spPr>
        <p:txBody>
          <a:bodyPr anchor="ctr">
            <a:normAutofit/>
          </a:bodyPr>
          <a:lstStyle/>
          <a:p>
            <a:pPr algn="r" fontAlgn="auto">
              <a:spcAft>
                <a:spcPts val="0"/>
              </a:spcAft>
              <a:buFont typeface="Wingdings" pitchFamily="2" charset="2"/>
              <a:buNone/>
              <a:defRPr/>
            </a:pPr>
            <a:endParaRPr lang="tr-TR" sz="1800" dirty="0">
              <a:solidFill>
                <a:schemeClr val="bg1"/>
              </a:solidFill>
              <a:effectLst>
                <a:outerShdw blurRad="38100" dist="38100" dir="2700000" algn="tl">
                  <a:srgbClr val="000000">
                    <a:alpha val="43137"/>
                  </a:srgbClr>
                </a:outerShdw>
              </a:effectLst>
            </a:endParaRPr>
          </a:p>
        </p:txBody>
      </p:sp>
      <p:sp>
        <p:nvSpPr>
          <p:cNvPr id="113668" name="Rectangle 3"/>
          <p:cNvSpPr>
            <a:spLocks noChangeArrowheads="1"/>
          </p:cNvSpPr>
          <p:nvPr/>
        </p:nvSpPr>
        <p:spPr bwMode="auto">
          <a:xfrm>
            <a:off x="1476375" y="1412875"/>
            <a:ext cx="6696075" cy="3416300"/>
          </a:xfrm>
          <a:prstGeom prst="rect">
            <a:avLst/>
          </a:prstGeom>
          <a:noFill/>
          <a:ln w="9525">
            <a:noFill/>
            <a:miter lim="800000"/>
            <a:headEnd/>
            <a:tailEnd/>
          </a:ln>
        </p:spPr>
        <p:txBody>
          <a:bodyPr>
            <a:spAutoFit/>
          </a:bodyPr>
          <a:lstStyle/>
          <a:p>
            <a:r>
              <a:rPr lang="tr-TR">
                <a:latin typeface="Calibri" pitchFamily="34" charset="0"/>
              </a:rPr>
              <a:t>Dergi uluslararası editöryel kurallara bağlı ve uluslararası standartlara uygun yayınlanmalı</a:t>
            </a:r>
          </a:p>
          <a:p>
            <a:r>
              <a:rPr lang="tr-TR">
                <a:latin typeface="Calibri" pitchFamily="34" charset="0"/>
              </a:rPr>
              <a:t>Zamanda yayınlanmalı, </a:t>
            </a:r>
          </a:p>
          <a:p>
            <a:r>
              <a:rPr lang="tr-TR">
                <a:latin typeface="Calibri" pitchFamily="34" charset="0"/>
              </a:rPr>
              <a:t>Hakemli olmalı, </a:t>
            </a:r>
          </a:p>
          <a:p>
            <a:r>
              <a:rPr lang="tr-TR">
                <a:latin typeface="Calibri" pitchFamily="34" charset="0"/>
              </a:rPr>
              <a:t>Dergi editörleri, yazarları, hakemleri uluslararası ve ulusal çeşitlilik (farklı kurum, üniversite, ülke) göstermeli..</a:t>
            </a:r>
          </a:p>
          <a:p>
            <a:r>
              <a:rPr lang="tr-TR">
                <a:latin typeface="Calibri" pitchFamily="34" charset="0"/>
              </a:rPr>
              <a:t>Etik kurallarına uymalı, </a:t>
            </a:r>
          </a:p>
          <a:p>
            <a:r>
              <a:rPr lang="tr-TR">
                <a:latin typeface="Calibri" pitchFamily="34" charset="0"/>
              </a:rPr>
              <a:t>Konu kapsamı özgün olmalı, </a:t>
            </a:r>
          </a:p>
          <a:p>
            <a:r>
              <a:rPr lang="tr-TR">
                <a:latin typeface="Calibri" pitchFamily="34" charset="0"/>
              </a:rPr>
              <a:t>Alanında otorite olmayı hedeflemeli</a:t>
            </a:r>
          </a:p>
          <a:p>
            <a:r>
              <a:rPr lang="tr-TR">
                <a:latin typeface="Calibri" pitchFamily="34" charset="0"/>
              </a:rPr>
              <a:t>Ulusal ve uluslar arası veritabanlarında dizinlenmeli, </a:t>
            </a:r>
          </a:p>
          <a:p>
            <a:r>
              <a:rPr lang="tr-TR">
                <a:latin typeface="Calibri" pitchFamily="34" charset="0"/>
              </a:rPr>
              <a:t>Derginin okunabilirliği arttırabilmek için sosyal medyadan yararlanılabilmeli…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331913" y="3219450"/>
          <a:ext cx="6408712" cy="1072912"/>
        </p:xfrm>
        <a:graphic>
          <a:graphicData uri="http://schemas.openxmlformats.org/drawingml/2006/table">
            <a:tbl>
              <a:tblPr/>
              <a:tblGrid>
                <a:gridCol w="6408712"/>
              </a:tblGrid>
              <a:tr h="10729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Futura Bk BT Book"/>
                          <a:ea typeface="Futura Bk BT Book"/>
                          <a:cs typeface="Futura Bk BT Book"/>
                        </a:rPr>
                        <a:t>TEŞEKKÜRLER</a:t>
                      </a:r>
                    </a:p>
                  </a:txBody>
                  <a:tcPr anchor="ctr" horzOverflow="overflow">
                    <a:lnL w="9525" cap="flat" cmpd="sng" algn="ctr">
                      <a:solidFill>
                        <a:srgbClr val="BE4B48"/>
                      </a:solidFill>
                      <a:prstDash val="solid"/>
                      <a:round/>
                      <a:headEnd type="none" w="med" len="med"/>
                      <a:tailEnd type="none" w="med" len="med"/>
                    </a:lnL>
                    <a:lnR w="9525" cap="flat" cmpd="sng" algn="ctr">
                      <a:solidFill>
                        <a:srgbClr val="BE4B48"/>
                      </a:solidFill>
                      <a:prstDash val="solid"/>
                      <a:round/>
                      <a:headEnd type="none" w="med" len="med"/>
                      <a:tailEnd type="none" w="med" len="med"/>
                    </a:lnR>
                    <a:lnT w="9525" cap="flat" cmpd="sng" algn="ctr">
                      <a:solidFill>
                        <a:srgbClr val="BE4B48"/>
                      </a:solidFill>
                      <a:prstDash val="solid"/>
                      <a:round/>
                      <a:headEnd type="none" w="med" len="med"/>
                      <a:tailEnd type="none" w="med" len="med"/>
                    </a:lnT>
                    <a:lnB w="9525" cap="flat" cmpd="sng" algn="ctr">
                      <a:solidFill>
                        <a:srgbClr val="BE4B48"/>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3" name="Rectangle 12"/>
          <p:cNvSpPr/>
          <p:nvPr/>
        </p:nvSpPr>
        <p:spPr>
          <a:xfrm>
            <a:off x="-1588" y="5591175"/>
            <a:ext cx="9144001" cy="862013"/>
          </a:xfrm>
          <a:prstGeom prst="rect">
            <a:avLst/>
          </a:prstGeom>
        </p:spPr>
        <p:txBody>
          <a:bodyPr>
            <a:spAutoFit/>
          </a:bodyPr>
          <a:lstStyle/>
          <a:p>
            <a:pPr algn="ctr" fontAlgn="auto">
              <a:spcBef>
                <a:spcPts val="0"/>
              </a:spcBef>
              <a:spcAft>
                <a:spcPts val="0"/>
              </a:spcAft>
              <a:defRPr/>
            </a:pPr>
            <a:r>
              <a:rPr lang="nn-NO" sz="1000" dirty="0">
                <a:solidFill>
                  <a:schemeClr val="bg1">
                    <a:lumMod val="50000"/>
                  </a:schemeClr>
                </a:solidFill>
                <a:latin typeface="Futura Bk BT Book"/>
              </a:rPr>
              <a:t>TÜBİTAK-ULAKBİM</a:t>
            </a:r>
          </a:p>
          <a:p>
            <a:pPr algn="ctr" fontAlgn="auto">
              <a:spcBef>
                <a:spcPts val="0"/>
              </a:spcBef>
              <a:spcAft>
                <a:spcPts val="0"/>
              </a:spcAft>
              <a:defRPr/>
            </a:pPr>
            <a:r>
              <a:rPr lang="nn-NO" sz="1000" dirty="0">
                <a:solidFill>
                  <a:schemeClr val="bg1">
                    <a:lumMod val="50000"/>
                  </a:schemeClr>
                </a:solidFill>
                <a:latin typeface="Futura Bk BT Book"/>
              </a:rPr>
              <a:t>YÖK </a:t>
            </a:r>
            <a:r>
              <a:rPr lang="nn-NO" sz="1000" dirty="0" err="1">
                <a:solidFill>
                  <a:schemeClr val="bg1">
                    <a:lumMod val="50000"/>
                  </a:schemeClr>
                </a:solidFill>
                <a:latin typeface="Futura Bk BT Book"/>
              </a:rPr>
              <a:t>Binası</a:t>
            </a:r>
            <a:r>
              <a:rPr lang="nn-NO" sz="1000" dirty="0">
                <a:solidFill>
                  <a:schemeClr val="bg1">
                    <a:lumMod val="50000"/>
                  </a:schemeClr>
                </a:solidFill>
                <a:latin typeface="Futura Bk BT Book"/>
              </a:rPr>
              <a:t> B5 </a:t>
            </a:r>
            <a:r>
              <a:rPr lang="nn-NO" sz="1000" dirty="0" err="1">
                <a:solidFill>
                  <a:schemeClr val="bg1">
                    <a:lumMod val="50000"/>
                  </a:schemeClr>
                </a:solidFill>
                <a:latin typeface="Futura Bk BT Book"/>
              </a:rPr>
              <a:t>Blk</a:t>
            </a:r>
            <a:r>
              <a:rPr lang="nn-NO" sz="1000" dirty="0">
                <a:solidFill>
                  <a:schemeClr val="bg1">
                    <a:lumMod val="50000"/>
                  </a:schemeClr>
                </a:solidFill>
                <a:latin typeface="Futura Bk BT Book"/>
              </a:rPr>
              <a:t>. 06539 </a:t>
            </a:r>
          </a:p>
          <a:p>
            <a:pPr algn="ctr" fontAlgn="auto">
              <a:spcBef>
                <a:spcPts val="0"/>
              </a:spcBef>
              <a:spcAft>
                <a:spcPts val="0"/>
              </a:spcAft>
              <a:defRPr/>
            </a:pPr>
            <a:r>
              <a:rPr lang="nn-NO" sz="1000" dirty="0" err="1">
                <a:solidFill>
                  <a:schemeClr val="bg1">
                    <a:lumMod val="50000"/>
                  </a:schemeClr>
                </a:solidFill>
                <a:latin typeface="Futura Bk BT Book"/>
              </a:rPr>
              <a:t>Bilkent</a:t>
            </a:r>
            <a:r>
              <a:rPr lang="nn-NO" sz="1000" dirty="0">
                <a:solidFill>
                  <a:schemeClr val="bg1">
                    <a:lumMod val="50000"/>
                  </a:schemeClr>
                </a:solidFill>
                <a:latin typeface="Futura Bk BT Book"/>
              </a:rPr>
              <a:t> / ANKARA</a:t>
            </a:r>
            <a:r>
              <a:rPr lang="tr-TR" sz="1000" dirty="0">
                <a:solidFill>
                  <a:schemeClr val="bg1">
                    <a:lumMod val="50000"/>
                  </a:schemeClr>
                </a:solidFill>
                <a:latin typeface="Futura Bk BT Book"/>
              </a:rPr>
              <a:t> </a:t>
            </a:r>
          </a:p>
          <a:p>
            <a:pPr algn="ctr" fontAlgn="auto">
              <a:spcBef>
                <a:spcPts val="0"/>
              </a:spcBef>
              <a:spcAft>
                <a:spcPts val="0"/>
              </a:spcAft>
              <a:defRPr/>
            </a:pPr>
            <a:r>
              <a:rPr lang="tr-TR" sz="1000" dirty="0">
                <a:solidFill>
                  <a:schemeClr val="bg1">
                    <a:lumMod val="50000"/>
                  </a:schemeClr>
                </a:solidFill>
                <a:latin typeface="Futura Bk BT Book"/>
              </a:rPr>
              <a:t>+90 (312) 298 92 00</a:t>
            </a:r>
          </a:p>
          <a:p>
            <a:pPr algn="ctr" fontAlgn="auto">
              <a:spcBef>
                <a:spcPts val="0"/>
              </a:spcBef>
              <a:spcAft>
                <a:spcPts val="0"/>
              </a:spcAft>
              <a:defRPr/>
            </a:pPr>
            <a:r>
              <a:rPr lang="tr-TR" sz="1000" dirty="0">
                <a:solidFill>
                  <a:schemeClr val="bg1">
                    <a:lumMod val="50000"/>
                  </a:schemeClr>
                </a:solidFill>
                <a:latin typeface="Futura Bk BT Book"/>
              </a:rPr>
              <a:t> http://</a:t>
            </a:r>
            <a:r>
              <a:rPr lang="tr-TR" sz="1000" dirty="0" err="1">
                <a:solidFill>
                  <a:schemeClr val="bg1">
                    <a:lumMod val="50000"/>
                  </a:schemeClr>
                </a:solidFill>
                <a:latin typeface="Futura Bk BT Book"/>
              </a:rPr>
              <a:t>www.ulakbim.gov.tr</a:t>
            </a:r>
            <a:r>
              <a:rPr lang="tr-TR" sz="1000" dirty="0">
                <a:solidFill>
                  <a:schemeClr val="bg1">
                    <a:lumMod val="50000"/>
                  </a:schemeClr>
                </a:solidFill>
                <a:latin typeface="Futura Bk BT Book"/>
              </a:rPr>
              <a:t>/</a:t>
            </a:r>
          </a:p>
        </p:txBody>
      </p:sp>
      <p:pic>
        <p:nvPicPr>
          <p:cNvPr id="98312" name="Picture 1"/>
          <p:cNvPicPr>
            <a:picLocks noChangeAspect="1"/>
          </p:cNvPicPr>
          <p:nvPr/>
        </p:nvPicPr>
        <p:blipFill>
          <a:blip r:embed="rId3"/>
          <a:srcRect/>
          <a:stretch>
            <a:fillRect/>
          </a:stretch>
        </p:blipFill>
        <p:spPr bwMode="auto">
          <a:xfrm>
            <a:off x="3419475" y="1196975"/>
            <a:ext cx="2151063" cy="1646238"/>
          </a:xfrm>
          <a:prstGeom prst="rect">
            <a:avLst/>
          </a:prstGeom>
          <a:noFill/>
          <a:ln w="9525">
            <a:noFill/>
            <a:miter lim="800000"/>
            <a:headEnd/>
            <a:tailEnd/>
          </a:ln>
        </p:spPr>
      </p:pic>
      <p:sp>
        <p:nvSpPr>
          <p:cNvPr id="98314" name="Text Box 10"/>
          <p:cNvSpPr txBox="1">
            <a:spLocks noChangeArrowheads="1"/>
          </p:cNvSpPr>
          <p:nvPr/>
        </p:nvSpPr>
        <p:spPr bwMode="auto">
          <a:xfrm>
            <a:off x="3276600" y="4797425"/>
            <a:ext cx="2447925" cy="595313"/>
          </a:xfrm>
          <a:prstGeom prst="rect">
            <a:avLst/>
          </a:prstGeom>
          <a:noFill/>
          <a:ln w="9525">
            <a:noFill/>
            <a:miter lim="800000"/>
            <a:headEnd/>
            <a:tailEnd/>
          </a:ln>
          <a:effectLst/>
        </p:spPr>
        <p:txBody>
          <a:bodyPr>
            <a:spAutoFit/>
          </a:bodyPr>
          <a:lstStyle/>
          <a:p>
            <a:pPr marL="342900" indent="-342900" algn="ctr">
              <a:spcBef>
                <a:spcPct val="50000"/>
              </a:spcBef>
              <a:buFontTx/>
              <a:buAutoNum type="alphaUcPeriod"/>
            </a:pPr>
            <a:r>
              <a:rPr lang="tr-TR" i="1">
                <a:latin typeface="Calibri" pitchFamily="34" charset="0"/>
              </a:rPr>
              <a:t>Nuray DEMİRKOL</a:t>
            </a:r>
          </a:p>
          <a:p>
            <a:pPr marL="342900" indent="-342900" algn="ctr">
              <a:spcBef>
                <a:spcPct val="50000"/>
              </a:spcBef>
            </a:pPr>
            <a:r>
              <a:rPr lang="tr-TR" sz="1000" i="1">
                <a:latin typeface="Calibri" pitchFamily="34" charset="0"/>
              </a:rPr>
              <a:t>27.04.2015</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0" y="7938"/>
            <a:ext cx="8101013" cy="706437"/>
          </a:xfrm>
        </p:spPr>
        <p:txBody>
          <a:bodyPr/>
          <a:lstStyle/>
          <a:p>
            <a:pPr fontAlgn="auto">
              <a:spcAft>
                <a:spcPts val="0"/>
              </a:spcAft>
              <a:defRPr/>
            </a:pPr>
            <a:r>
              <a:rPr lang="tr-TR" dirty="0" smtClean="0"/>
              <a:t>Yeni  Bir Dergi Yayınlama Fikri </a:t>
            </a:r>
            <a:endParaRPr lang="tr-TR" dirty="0"/>
          </a:p>
        </p:txBody>
      </p:sp>
      <p:sp>
        <p:nvSpPr>
          <p:cNvPr id="4" name="3 İçerik Yer Tutucusu"/>
          <p:cNvSpPr>
            <a:spLocks noGrp="1"/>
          </p:cNvSpPr>
          <p:nvPr>
            <p:ph sz="quarter" idx="13"/>
          </p:nvPr>
        </p:nvSpPr>
        <p:spPr>
          <a:xfrm>
            <a:off x="179388" y="765175"/>
            <a:ext cx="8783637" cy="5830888"/>
          </a:xfrm>
        </p:spPr>
        <p:txBody>
          <a:bodyPr vert="horz" wrap="square" lIns="91440" tIns="45720" rIns="91440" bIns="45720" numCol="1" anchorCtr="0" compatLnSpc="1">
            <a:prstTxWarp prst="textNoShape">
              <a:avLst/>
            </a:prstTxWarp>
          </a:bodyPr>
          <a:lstStyle/>
          <a:p>
            <a:pPr marL="0" indent="0">
              <a:lnSpc>
                <a:spcPct val="80000"/>
              </a:lnSpc>
              <a:buFont typeface="Wingdings" pitchFamily="2" charset="2"/>
              <a:buNone/>
            </a:pPr>
            <a:r>
              <a:rPr lang="tr-TR" sz="1700" b="1" smtClean="0"/>
              <a:t>Güzel Fikir ancak;</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İhtiyaç var mı? </a:t>
            </a:r>
          </a:p>
          <a:p>
            <a:pPr marL="0" indent="0">
              <a:lnSpc>
                <a:spcPct val="80000"/>
              </a:lnSpc>
              <a:buFont typeface="Wingdings" pitchFamily="2" charset="2"/>
              <a:buNone/>
            </a:pPr>
            <a:endParaRPr lang="tr-TR" sz="1700" b="1" smtClean="0"/>
          </a:p>
          <a:p>
            <a:pPr marL="0" indent="0">
              <a:lnSpc>
                <a:spcPct val="80000"/>
              </a:lnSpc>
              <a:buFont typeface="Arial" charset="0"/>
              <a:buChar char="•"/>
            </a:pPr>
            <a:r>
              <a:rPr lang="tr-TR" sz="1700" b="1" smtClean="0"/>
              <a:t>Sürdürülebilir mi?</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Her üniversitenin her fakültesi veya enstitüsü bir dergi yayınlamalı mı?</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Editörler ve yardımcılarının seçimi?</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Yayın kurulunun oluşturulması?</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Hakem havuzu? Hakemlik süreçleri belirlendi mi?</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Kurum çeşitliliği sağlandı mı?Kurullarda kurumsal ve coğrafi çeşitlilik var mı?</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Ulusal mı ?  Uluslararası mı ?</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Mali konular çözüldü  mü?</a:t>
            </a:r>
          </a:p>
          <a:p>
            <a:pPr marL="0" indent="0">
              <a:lnSpc>
                <a:spcPct val="80000"/>
              </a:lnSpc>
              <a:buFont typeface="Arial" charset="0"/>
              <a:buChar char="•"/>
            </a:pPr>
            <a:endParaRPr lang="tr-TR" sz="1700" b="1" smtClean="0"/>
          </a:p>
          <a:p>
            <a:pPr marL="0" indent="0">
              <a:lnSpc>
                <a:spcPct val="80000"/>
              </a:lnSpc>
              <a:buFont typeface="Arial" charset="0"/>
              <a:buChar char="•"/>
            </a:pPr>
            <a:r>
              <a:rPr lang="tr-TR" sz="1700" b="1" smtClean="0"/>
              <a:t>Alandaki araştırıcı sayısı, yazıların tetkiki, dizgisi, baskısı, dağıtımı, reklamı…</a:t>
            </a:r>
          </a:p>
          <a:p>
            <a:pPr marL="0" indent="0">
              <a:lnSpc>
                <a:spcPct val="80000"/>
              </a:lnSpc>
              <a:buFont typeface="Arial" charset="0"/>
              <a:buChar char="•"/>
            </a:pPr>
            <a:endParaRPr lang="tr-TR" sz="1700" b="1" smtClean="0"/>
          </a:p>
          <a:p>
            <a:pPr marL="0" indent="0">
              <a:lnSpc>
                <a:spcPct val="80000"/>
              </a:lnSpc>
              <a:buFont typeface="Arial" charset="0"/>
              <a:buChar char="•"/>
            </a:pPr>
            <a:endParaRPr lang="tr-TR" sz="1700" smtClean="0"/>
          </a:p>
          <a:p>
            <a:pPr marL="0" indent="0">
              <a:lnSpc>
                <a:spcPct val="80000"/>
              </a:lnSpc>
              <a:buFont typeface="Arial" charset="0"/>
              <a:buChar char="•"/>
            </a:pPr>
            <a:endParaRPr lang="tr-TR" sz="17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3"/>
          </p:nvPr>
        </p:nvSpPr>
        <p:spPr>
          <a:xfrm>
            <a:off x="179388" y="908050"/>
            <a:ext cx="8783637" cy="5688013"/>
          </a:xfrm>
        </p:spPr>
        <p:txBody>
          <a:bodyPr/>
          <a:lstStyle/>
          <a:p>
            <a:pPr fontAlgn="auto">
              <a:spcAft>
                <a:spcPts val="0"/>
              </a:spcAft>
              <a:buFont typeface="Wingdings" pitchFamily="2" charset="2"/>
              <a:buNone/>
              <a:defRPr/>
            </a:pPr>
            <a:endParaRPr lang="tr-TR" dirty="0" smtClean="0"/>
          </a:p>
          <a:p>
            <a:pPr fontAlgn="auto">
              <a:spcAft>
                <a:spcPts val="0"/>
              </a:spcAft>
              <a:buFont typeface="Wingdings" pitchFamily="2" charset="2"/>
              <a:buNone/>
              <a:defRPr/>
            </a:pPr>
            <a:r>
              <a:rPr lang="tr-TR" sz="1700" dirty="0" smtClean="0"/>
              <a:t>        Prof. Dr. Nazmi Kozak’ın  Türkiye Akademik Dergiler Araştırması’nı ilk kez gerçekleştirildiği 1997 yılında ülkemizdeki bilimsel dergi sayısı 643 iken, bu sayı 2002’de 833’e ve 2007-2008’de ise 996’ya, 2014 yılı çalışmasında ise dergi sayısı 1679’a ulaştığını saptamış. 17 yılda 2,6 kat artış olmuş. (2015 yılı 1700 dergi) </a:t>
            </a:r>
          </a:p>
          <a:p>
            <a:pPr fontAlgn="auto">
              <a:spcAft>
                <a:spcPts val="0"/>
              </a:spcAft>
              <a:buFont typeface="Arial" charset="0"/>
              <a:buChar char="•"/>
              <a:defRPr/>
            </a:pPr>
            <a:endParaRPr lang="tr-TR" sz="1700" dirty="0" smtClean="0"/>
          </a:p>
          <a:p>
            <a:pPr fontAlgn="auto">
              <a:spcAft>
                <a:spcPts val="0"/>
              </a:spcAft>
              <a:buFont typeface="Wingdings" pitchFamily="2" charset="2"/>
              <a:buNone/>
              <a:defRPr/>
            </a:pPr>
            <a:endParaRPr lang="tr-TR" dirty="0" smtClean="0"/>
          </a:p>
          <a:p>
            <a:pPr fontAlgn="auto">
              <a:spcAft>
                <a:spcPts val="0"/>
              </a:spcAft>
              <a:buFont typeface="Arial" charset="0"/>
              <a:buChar char="•"/>
              <a:defRPr/>
            </a:pPr>
            <a:endParaRPr lang="tr-TR" dirty="0" smtClean="0"/>
          </a:p>
          <a:p>
            <a:pPr lvl="1" fontAlgn="auto">
              <a:spcAft>
                <a:spcPts val="0"/>
              </a:spcAft>
              <a:buFont typeface="Wingdings" pitchFamily="2" charset="2"/>
              <a:buNone/>
              <a:defRPr/>
            </a:pPr>
            <a:r>
              <a:rPr lang="tr-TR" dirty="0" smtClean="0"/>
              <a:t> </a:t>
            </a:r>
          </a:p>
          <a:p>
            <a:pPr fontAlgn="auto">
              <a:spcAft>
                <a:spcPts val="0"/>
              </a:spcAft>
              <a:buFont typeface="Arial" charset="0"/>
              <a:buChar char="•"/>
              <a:defRPr/>
            </a:pPr>
            <a:endParaRPr lang="tr-TR" dirty="0" smtClean="0"/>
          </a:p>
          <a:p>
            <a:pPr fontAlgn="auto">
              <a:spcAft>
                <a:spcPts val="0"/>
              </a:spcAft>
              <a:buFont typeface="Wingdings" pitchFamily="2" charset="2"/>
              <a:buNone/>
              <a:defRPr/>
            </a:pPr>
            <a:endParaRPr lang="tr-TR" dirty="0" smtClean="0"/>
          </a:p>
          <a:p>
            <a:pPr fontAlgn="auto">
              <a:spcAft>
                <a:spcPts val="0"/>
              </a:spcAft>
              <a:buFont typeface="Wingdings" pitchFamily="2" charset="2"/>
              <a:buNone/>
              <a:defRPr/>
            </a:pPr>
            <a:endParaRPr lang="tr-TR" dirty="0" smtClean="0"/>
          </a:p>
        </p:txBody>
      </p:sp>
      <p:sp>
        <p:nvSpPr>
          <p:cNvPr id="4" name="3 Başlık"/>
          <p:cNvSpPr>
            <a:spLocks noGrp="1"/>
          </p:cNvSpPr>
          <p:nvPr>
            <p:ph type="title"/>
          </p:nvPr>
        </p:nvSpPr>
        <p:spPr>
          <a:xfrm>
            <a:off x="0" y="7938"/>
            <a:ext cx="8027988" cy="706437"/>
          </a:xfrm>
        </p:spPr>
        <p:txBody>
          <a:bodyPr/>
          <a:lstStyle/>
          <a:p>
            <a:pPr fontAlgn="auto">
              <a:spcAft>
                <a:spcPts val="0"/>
              </a:spcAft>
              <a:defRPr/>
            </a:pPr>
            <a:r>
              <a:rPr lang="tr-TR" dirty="0" smtClean="0"/>
              <a:t>İhtiyaç var mı?</a:t>
            </a:r>
            <a:endParaRPr lang="tr-TR" dirty="0"/>
          </a:p>
        </p:txBody>
      </p:sp>
      <p:graphicFrame>
        <p:nvGraphicFramePr>
          <p:cNvPr id="20483" name="5 Grafik"/>
          <p:cNvGraphicFramePr>
            <a:graphicFrameLocks/>
          </p:cNvGraphicFramePr>
          <p:nvPr/>
        </p:nvGraphicFramePr>
        <p:xfrm>
          <a:off x="488950" y="2630488"/>
          <a:ext cx="8094663" cy="4278312"/>
        </p:xfrm>
        <a:graphic>
          <a:graphicData uri="http://schemas.openxmlformats.org/presentationml/2006/ole">
            <p:oleObj spid="_x0000_s20483" r:id="rId4" imgW="8096190" imgH="4273666" progId="Excel.Char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938"/>
            <a:ext cx="5472113" cy="706437"/>
          </a:xfrm>
        </p:spPr>
        <p:txBody>
          <a:bodyPr>
            <a:normAutofit fontScale="90000"/>
          </a:bodyPr>
          <a:lstStyle/>
          <a:p>
            <a:pPr fontAlgn="auto">
              <a:spcAft>
                <a:spcPts val="0"/>
              </a:spcAft>
              <a:defRPr/>
            </a:pPr>
            <a:r>
              <a:rPr lang="tr-TR" i="1" dirty="0" smtClean="0"/>
              <a:t/>
            </a:r>
            <a:br>
              <a:rPr lang="tr-TR" i="1" dirty="0" smtClean="0"/>
            </a:br>
            <a:r>
              <a:rPr lang="tr-TR" sz="2700" dirty="0" smtClean="0">
                <a:latin typeface="+mj-lt"/>
              </a:rPr>
              <a:t>Alan araştırması-Sürdürülebilirlilik</a:t>
            </a:r>
            <a:r>
              <a:rPr lang="tr-TR" i="1" dirty="0" smtClean="0"/>
              <a:t/>
            </a:r>
            <a:br>
              <a:rPr lang="tr-TR" i="1" dirty="0" smtClean="0"/>
            </a:br>
            <a:endParaRPr lang="tr-TR" i="1" dirty="0"/>
          </a:p>
        </p:txBody>
      </p:sp>
      <p:sp>
        <p:nvSpPr>
          <p:cNvPr id="3" name="2 Metin Yer Tutucusu"/>
          <p:cNvSpPr>
            <a:spLocks noGrp="1"/>
          </p:cNvSpPr>
          <p:nvPr>
            <p:ph type="body" sz="quarter" idx="14"/>
          </p:nvPr>
        </p:nvSpPr>
        <p:spPr>
          <a:xfrm>
            <a:off x="5465763" y="7938"/>
            <a:ext cx="2663825" cy="706437"/>
          </a:xfrm>
        </p:spPr>
        <p:txBody>
          <a:bodyPr/>
          <a:lstStyle/>
          <a:p>
            <a:pPr fontAlgn="auto">
              <a:spcAft>
                <a:spcPts val="0"/>
              </a:spcAft>
              <a:defRPr/>
            </a:pPr>
            <a:endParaRPr lang="tr-TR" dirty="0"/>
          </a:p>
        </p:txBody>
      </p:sp>
      <p:sp>
        <p:nvSpPr>
          <p:cNvPr id="22531" name="3 Dikdörtgen"/>
          <p:cNvSpPr>
            <a:spLocks noChangeArrowheads="1"/>
          </p:cNvSpPr>
          <p:nvPr/>
        </p:nvSpPr>
        <p:spPr bwMode="auto">
          <a:xfrm>
            <a:off x="539750" y="836613"/>
            <a:ext cx="6264275" cy="5280025"/>
          </a:xfrm>
          <a:prstGeom prst="rect">
            <a:avLst/>
          </a:prstGeom>
          <a:noFill/>
          <a:ln w="9525">
            <a:noFill/>
            <a:miter lim="800000"/>
            <a:headEnd/>
            <a:tailEnd/>
          </a:ln>
        </p:spPr>
        <p:txBody>
          <a:bodyPr>
            <a:spAutoFit/>
          </a:bodyPr>
          <a:lstStyle/>
          <a:p>
            <a:endParaRPr lang="tr-TR" sz="1600">
              <a:latin typeface="Calibri" pitchFamily="34" charset="0"/>
            </a:endParaRPr>
          </a:p>
          <a:p>
            <a:pPr>
              <a:buFont typeface="Arial" charset="0"/>
              <a:buChar char="•"/>
            </a:pPr>
            <a:r>
              <a:rPr lang="tr-TR">
                <a:latin typeface="Calibri" pitchFamily="34" charset="0"/>
              </a:rPr>
              <a:t>Ulusal ihtiyacın gözetilmesi</a:t>
            </a:r>
          </a:p>
          <a:p>
            <a:pPr>
              <a:buFont typeface="Arial" charset="0"/>
              <a:buChar char="•"/>
            </a:pPr>
            <a:endParaRPr lang="tr-TR">
              <a:latin typeface="Calibri" pitchFamily="34" charset="0"/>
            </a:endParaRPr>
          </a:p>
          <a:p>
            <a:pPr>
              <a:buFont typeface="Arial" charset="0"/>
              <a:buChar char="•"/>
            </a:pPr>
            <a:r>
              <a:rPr lang="tr-TR">
                <a:latin typeface="Calibri" pitchFamily="34" charset="0"/>
              </a:rPr>
              <a:t>Amaç ve kapsamın belirlenmesi</a:t>
            </a:r>
          </a:p>
          <a:p>
            <a:pPr lvl="1"/>
            <a:r>
              <a:rPr lang="tr-TR">
                <a:latin typeface="Calibri" pitchFamily="34" charset="0"/>
              </a:rPr>
              <a:t>Saptanan amaç doğrultusunda yayın politikası geliştirilmelidir. Hedeflenen okuyucu kitlesinin nitelikleri, yazı türleri (araştırma, olgu, derleme, çeviri ...) ve yazıların bilimsellik düzeyleri belirlenmeli...</a:t>
            </a:r>
          </a:p>
          <a:p>
            <a:pPr lvl="1">
              <a:buFont typeface="Arial" charset="0"/>
              <a:buChar char="•"/>
            </a:pPr>
            <a:endParaRPr lang="tr-TR">
              <a:latin typeface="Calibri" pitchFamily="34" charset="0"/>
            </a:endParaRPr>
          </a:p>
          <a:p>
            <a:pPr>
              <a:buFont typeface="Arial" charset="0"/>
              <a:buChar char="•"/>
            </a:pPr>
            <a:r>
              <a:rPr lang="tr-TR">
                <a:latin typeface="Calibri" pitchFamily="34" charset="0"/>
              </a:rPr>
              <a:t>Bu alanda yayın eksiği mi var?</a:t>
            </a:r>
          </a:p>
          <a:p>
            <a:pPr>
              <a:buFont typeface="Arial" charset="0"/>
              <a:buChar char="•"/>
            </a:pPr>
            <a:r>
              <a:rPr lang="tr-TR">
                <a:latin typeface="Calibri" pitchFamily="34" charset="0"/>
              </a:rPr>
              <a:t>Konuları ve alanların sınırı çizilmeli (Müh. Dergisinde eğitim makalesi olmamalı mesela…)</a:t>
            </a:r>
          </a:p>
          <a:p>
            <a:pPr lvl="1"/>
            <a:endParaRPr lang="tr-TR">
              <a:latin typeface="Calibri" pitchFamily="34" charset="0"/>
            </a:endParaRPr>
          </a:p>
          <a:p>
            <a:r>
              <a:rPr lang="tr-TR">
                <a:latin typeface="Calibri" pitchFamily="34" charset="0"/>
              </a:rPr>
              <a:t>Sürdürülebilirlik için öncelikle dergi fikrini, sonra da  dergiyi sahiplenecek bir kadro…</a:t>
            </a:r>
          </a:p>
          <a:p>
            <a:r>
              <a:rPr lang="tr-TR">
                <a:latin typeface="Calibri" pitchFamily="34" charset="0"/>
              </a:rPr>
              <a:t> Kurumsallaşmamış yapılarda bir derginin ömrü, o dergiye gönül veren insanların sayısı ile doğru orantılı…</a:t>
            </a:r>
          </a:p>
          <a:p>
            <a:r>
              <a:rPr lang="tr-TR">
                <a:latin typeface="Calibri" pitchFamily="34" charset="0"/>
              </a:rPr>
              <a:t> Büyük bir heyecanla çıkan birçok dergi, kısa bir süre sonra </a:t>
            </a:r>
          </a:p>
          <a:p>
            <a:r>
              <a:rPr lang="tr-TR">
                <a:latin typeface="Calibri" pitchFamily="34" charset="0"/>
              </a:rPr>
              <a:t> kapanmak zorunda kalmıştır…</a:t>
            </a:r>
          </a:p>
        </p:txBody>
      </p:sp>
      <p:pic>
        <p:nvPicPr>
          <p:cNvPr id="1030" name="Picture 6" descr="http://food-management.com/site-files/food-management.com/files/imagecache/medium_img/uploads/2012/11/peer-review-promo.jpg"/>
          <p:cNvPicPr>
            <a:picLocks noChangeAspect="1" noChangeArrowheads="1"/>
          </p:cNvPicPr>
          <p:nvPr/>
        </p:nvPicPr>
        <p:blipFill>
          <a:blip r:embed="rId3" cstate="print"/>
          <a:srcRect/>
          <a:stretch>
            <a:fillRect/>
          </a:stretch>
        </p:blipFill>
        <p:spPr bwMode="auto">
          <a:xfrm>
            <a:off x="6230249" y="2711248"/>
            <a:ext cx="2908779" cy="16416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Neden Hakemli</a:t>
            </a:r>
          </a:p>
        </p:txBody>
      </p:sp>
      <p:sp>
        <p:nvSpPr>
          <p:cNvPr id="3" name="Text Placeholder 2"/>
          <p:cNvSpPr>
            <a:spLocks noGrp="1"/>
          </p:cNvSpPr>
          <p:nvPr>
            <p:ph type="body" sz="quarter" idx="14"/>
          </p:nvPr>
        </p:nvSpPr>
        <p:spPr>
          <a:xfrm>
            <a:off x="5465763" y="7938"/>
            <a:ext cx="2663825" cy="706437"/>
          </a:xfrm>
        </p:spPr>
        <p:txBody>
          <a:bodyPr/>
          <a:lstStyle/>
          <a:p>
            <a:pPr fontAlgn="auto">
              <a:spcAft>
                <a:spcPts val="0"/>
              </a:spcAft>
              <a:defRPr/>
            </a:pPr>
            <a:endParaRPr lang="tr-TR"/>
          </a:p>
        </p:txBody>
      </p:sp>
      <p:sp>
        <p:nvSpPr>
          <p:cNvPr id="26627" name="Rectangle 4"/>
          <p:cNvSpPr>
            <a:spLocks noChangeArrowheads="1"/>
          </p:cNvSpPr>
          <p:nvPr/>
        </p:nvSpPr>
        <p:spPr bwMode="auto">
          <a:xfrm>
            <a:off x="971550" y="1125538"/>
            <a:ext cx="6696075" cy="2838450"/>
          </a:xfrm>
          <a:prstGeom prst="rect">
            <a:avLst/>
          </a:prstGeom>
          <a:noFill/>
          <a:ln w="9525">
            <a:noFill/>
            <a:miter lim="800000"/>
            <a:headEnd/>
            <a:tailEnd/>
          </a:ln>
        </p:spPr>
        <p:txBody>
          <a:bodyPr>
            <a:spAutoFit/>
          </a:bodyPr>
          <a:lstStyle/>
          <a:p>
            <a:r>
              <a:rPr lang="tr-TR">
                <a:latin typeface="Calibri" pitchFamily="34" charset="0"/>
              </a:rPr>
              <a:t>Dergi editörlüğü ve danışmanlık/hakemlik özveri ve emek gerektiren uğraşlardır.</a:t>
            </a:r>
          </a:p>
          <a:p>
            <a:endParaRPr lang="tr-TR">
              <a:latin typeface="Calibri" pitchFamily="34" charset="0"/>
            </a:endParaRPr>
          </a:p>
          <a:p>
            <a:r>
              <a:rPr lang="tr-TR">
                <a:latin typeface="Calibri" pitchFamily="34" charset="0"/>
              </a:rPr>
              <a:t>Bir derginin hakemli olması, bilimsel tarafsızlık ve kaliteyi sağlayan faktörlerdendir. </a:t>
            </a:r>
          </a:p>
          <a:p>
            <a:endParaRPr lang="tr-TR">
              <a:latin typeface="Calibri" pitchFamily="34" charset="0"/>
            </a:endParaRPr>
          </a:p>
          <a:p>
            <a:r>
              <a:rPr lang="tr-TR">
                <a:latin typeface="Calibri" pitchFamily="34" charset="0"/>
              </a:rPr>
              <a:t>Bilimsel makalelerin, yayınlanma sürecinde öncelikle editör ve hakemlerin süzgecinden geçmeleri temel kuraldır. </a:t>
            </a:r>
          </a:p>
          <a:p>
            <a:endParaRPr lang="tr-TR">
              <a:latin typeface="Calibri" pitchFamily="34" charset="0"/>
            </a:endParaRPr>
          </a:p>
          <a:p>
            <a:endParaRPr lang="tr-TR">
              <a:latin typeface="Calibri" pitchFamily="34" charset="0"/>
            </a:endParaRPr>
          </a:p>
        </p:txBody>
      </p:sp>
      <p:pic>
        <p:nvPicPr>
          <p:cNvPr id="6" name="Picture 1" descr="C:\Users\Levent\Desktop\peer_review_james_yang.jpg"/>
          <p:cNvPicPr>
            <a:picLocks noChangeAspect="1" noChangeArrowheads="1"/>
          </p:cNvPicPr>
          <p:nvPr/>
        </p:nvPicPr>
        <p:blipFill>
          <a:blip r:embed="rId3"/>
          <a:srcRect/>
          <a:stretch>
            <a:fillRect/>
          </a:stretch>
        </p:blipFill>
        <p:spPr bwMode="auto">
          <a:xfrm>
            <a:off x="5292725" y="4149725"/>
            <a:ext cx="2951163" cy="21304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0" y="7938"/>
            <a:ext cx="5472113" cy="706437"/>
          </a:xfrm>
          <a:noFill/>
          <a:ln>
            <a:miter lim="800000"/>
            <a:headEnd/>
            <a:tailEnd/>
          </a:ln>
        </p:spPr>
        <p:txBody>
          <a:bodyPr vert="horz" wrap="square" lIns="91440" tIns="45720" rIns="91440" bIns="45720" numCol="1" anchorCtr="0" compatLnSpc="1">
            <a:prstTxWarp prst="textNoShape">
              <a:avLst/>
            </a:prstTxWarp>
          </a:bodyPr>
          <a:lstStyle/>
          <a:p>
            <a:r>
              <a:rPr lang="tr-TR" smtClean="0">
                <a:latin typeface="Futura Bk BT"/>
              </a:rPr>
              <a:t>Editörün Sorumlulukları</a:t>
            </a:r>
          </a:p>
        </p:txBody>
      </p:sp>
      <p:sp>
        <p:nvSpPr>
          <p:cNvPr id="3" name="Text Placeholder 2"/>
          <p:cNvSpPr>
            <a:spLocks noGrp="1"/>
          </p:cNvSpPr>
          <p:nvPr>
            <p:ph type="body" sz="quarter" idx="14"/>
          </p:nvPr>
        </p:nvSpPr>
        <p:spPr>
          <a:xfrm>
            <a:off x="5465763" y="7938"/>
            <a:ext cx="2663825" cy="706437"/>
          </a:xfrm>
        </p:spPr>
        <p:txBody>
          <a:bodyPr/>
          <a:lstStyle/>
          <a:p>
            <a:pPr fontAlgn="auto">
              <a:spcAft>
                <a:spcPts val="0"/>
              </a:spcAft>
              <a:defRPr/>
            </a:pPr>
            <a:endParaRPr lang="tr-TR"/>
          </a:p>
        </p:txBody>
      </p:sp>
      <p:sp>
        <p:nvSpPr>
          <p:cNvPr id="28675" name="Rectangle 3"/>
          <p:cNvSpPr>
            <a:spLocks noChangeArrowheads="1"/>
          </p:cNvSpPr>
          <p:nvPr/>
        </p:nvSpPr>
        <p:spPr bwMode="auto">
          <a:xfrm>
            <a:off x="323850" y="2636838"/>
            <a:ext cx="8280400" cy="3937000"/>
          </a:xfrm>
          <a:prstGeom prst="rect">
            <a:avLst/>
          </a:prstGeom>
          <a:noFill/>
          <a:ln w="9525">
            <a:noFill/>
            <a:miter lim="800000"/>
            <a:headEnd/>
            <a:tailEnd/>
          </a:ln>
        </p:spPr>
        <p:txBody>
          <a:bodyPr>
            <a:spAutoFit/>
          </a:bodyPr>
          <a:lstStyle/>
          <a:p>
            <a:endParaRPr lang="tr-TR">
              <a:latin typeface="Calibri" pitchFamily="34" charset="0"/>
            </a:endParaRPr>
          </a:p>
          <a:p>
            <a:endParaRPr lang="tr-TR">
              <a:latin typeface="Calibri" pitchFamily="34" charset="0"/>
            </a:endParaRPr>
          </a:p>
          <a:p>
            <a:r>
              <a:rPr lang="tr-TR">
                <a:latin typeface="Calibri" pitchFamily="34" charset="0"/>
              </a:rPr>
              <a:t>* Derginin standardının ve kalitesinin yükselmesini</a:t>
            </a:r>
          </a:p>
          <a:p>
            <a:r>
              <a:rPr lang="tr-TR">
                <a:latin typeface="Calibri" pitchFamily="34" charset="0"/>
              </a:rPr>
              <a:t>sağlamak,</a:t>
            </a:r>
          </a:p>
          <a:p>
            <a:r>
              <a:rPr lang="tr-TR">
                <a:latin typeface="Calibri" pitchFamily="34" charset="0"/>
              </a:rPr>
              <a:t>* Daha fazla okuyucuya hitap etmek, okur kitlesini</a:t>
            </a:r>
          </a:p>
          <a:p>
            <a:r>
              <a:rPr lang="tr-TR">
                <a:latin typeface="Calibri" pitchFamily="34" charset="0"/>
              </a:rPr>
              <a:t>artırmak,</a:t>
            </a:r>
          </a:p>
          <a:p>
            <a:endParaRPr lang="tr-TR">
              <a:latin typeface="Calibri" pitchFamily="34" charset="0"/>
            </a:endParaRPr>
          </a:p>
          <a:p>
            <a:r>
              <a:rPr lang="tr-TR">
                <a:latin typeface="Calibri" pitchFamily="34" charset="0"/>
              </a:rPr>
              <a:t>Editör Gözüyle Danışmanlık </a:t>
            </a:r>
          </a:p>
          <a:p>
            <a:r>
              <a:rPr lang="tr-TR">
                <a:latin typeface="Calibri" pitchFamily="34" charset="0"/>
                <a:hlinkClick r:id="rId3"/>
              </a:rPr>
              <a:t>http://kaynak.unak.org.tr/bildiri/unak03/u03-17.pdf</a:t>
            </a:r>
            <a:endParaRPr lang="tr-TR">
              <a:latin typeface="Calibri" pitchFamily="34" charset="0"/>
            </a:endParaRPr>
          </a:p>
          <a:p>
            <a:r>
              <a:rPr lang="tr-TR">
                <a:latin typeface="Calibri" pitchFamily="34" charset="0"/>
              </a:rPr>
              <a:t>EDİTÖRLÜK BEDELİ </a:t>
            </a:r>
          </a:p>
          <a:p>
            <a:r>
              <a:rPr lang="tr-TR">
                <a:latin typeface="Calibri" pitchFamily="34" charset="0"/>
                <a:hlinkClick r:id="rId4"/>
              </a:rPr>
              <a:t>http://uvt.ulakbim.gov.tr/tip/sempozyum11/Sayfa-27-33.pdf</a:t>
            </a:r>
            <a:endParaRPr lang="tr-TR">
              <a:latin typeface="Calibri" pitchFamily="34" charset="0"/>
            </a:endParaRPr>
          </a:p>
          <a:p>
            <a:r>
              <a:rPr lang="tr-TR">
                <a:latin typeface="Calibri" pitchFamily="34" charset="0"/>
              </a:rPr>
              <a:t>TÜBİTAK yazar eğitimleri :</a:t>
            </a:r>
          </a:p>
          <a:p>
            <a:r>
              <a:rPr lang="tr-TR">
                <a:latin typeface="Calibri" pitchFamily="34" charset="0"/>
                <a:hlinkClick r:id="rId5"/>
              </a:rPr>
              <a:t>http://www.tubitak.gov.tr/tr/destekler/akademik/ulusal-destek-programlari/icerik-akademik-yayin-hazirlama-materyalleri</a:t>
            </a:r>
            <a:endParaRPr lang="tr-TR">
              <a:latin typeface="Calibri" pitchFamily="34" charset="0"/>
            </a:endParaRPr>
          </a:p>
        </p:txBody>
      </p:sp>
      <p:sp>
        <p:nvSpPr>
          <p:cNvPr id="28676" name="Rectangle 4"/>
          <p:cNvSpPr>
            <a:spLocks noChangeArrowheads="1"/>
          </p:cNvSpPr>
          <p:nvPr/>
        </p:nvSpPr>
        <p:spPr bwMode="auto">
          <a:xfrm>
            <a:off x="1042988" y="981075"/>
            <a:ext cx="7200900" cy="2563813"/>
          </a:xfrm>
          <a:prstGeom prst="rect">
            <a:avLst/>
          </a:prstGeom>
          <a:noFill/>
          <a:ln w="9525">
            <a:noFill/>
            <a:miter lim="800000"/>
            <a:headEnd/>
            <a:tailEnd/>
          </a:ln>
        </p:spPr>
        <p:txBody>
          <a:bodyPr>
            <a:spAutoFit/>
          </a:bodyPr>
          <a:lstStyle/>
          <a:p>
            <a:endParaRPr lang="tr-TR">
              <a:latin typeface="Calibri" pitchFamily="34" charset="0"/>
            </a:endParaRPr>
          </a:p>
          <a:p>
            <a:r>
              <a:rPr lang="tr-TR">
                <a:latin typeface="Calibri" pitchFamily="34" charset="0"/>
              </a:rPr>
              <a:t>“Bir editöre sorarlar: -Göreviniz kitap basmak mı? -Hayır, bu matbaacının işi. -O halde onları dağıtıyorsunuz? -Hayır, bu dağıtımcının işi. </a:t>
            </a:r>
          </a:p>
          <a:p>
            <a:r>
              <a:rPr lang="tr-TR">
                <a:latin typeface="Calibri" pitchFamily="34" charset="0"/>
              </a:rPr>
              <a:t>-Kitap mı satıyorsunuz peki? -Hayır, bu kitapçının işi. </a:t>
            </a:r>
          </a:p>
          <a:p>
            <a:r>
              <a:rPr lang="tr-TR">
                <a:latin typeface="Calibri" pitchFamily="34" charset="0"/>
              </a:rPr>
              <a:t>-O zaman, yazıyor musunuz? -Hayır, bu yazarın işi. </a:t>
            </a:r>
          </a:p>
          <a:p>
            <a:r>
              <a:rPr lang="tr-TR">
                <a:latin typeface="Calibri" pitchFamily="34" charset="0"/>
              </a:rPr>
              <a:t>-Peki, editörün görevi nedir? -Geriye kalan her şey”.</a:t>
            </a:r>
          </a:p>
          <a:p>
            <a:endParaRPr lang="tr-TR">
              <a:latin typeface="Calibri" pitchFamily="34" charset="0"/>
            </a:endParaRPr>
          </a:p>
          <a:p>
            <a:pPr algn="r"/>
            <a:r>
              <a:rPr lang="tr-TR">
                <a:latin typeface="Calibri" pitchFamily="34" charset="0"/>
              </a:rPr>
              <a:t> </a:t>
            </a:r>
            <a:r>
              <a:rPr lang="tr-TR" i="1">
                <a:latin typeface="Calibri" pitchFamily="34" charset="0"/>
              </a:rPr>
              <a:t>Yeşim Gökçe Kutsal</a:t>
            </a:r>
          </a:p>
          <a:p>
            <a:endParaRPr lang="tr-TR">
              <a:latin typeface="Calibri" pitchFamily="34" charset="0"/>
            </a:endParaRPr>
          </a:p>
        </p:txBody>
      </p:sp>
    </p:spTree>
  </p:cSld>
  <p:clrMapOvr>
    <a:masterClrMapping/>
  </p:clrMapOvr>
</p:sld>
</file>

<file path=ppt/theme/theme1.xml><?xml version="1.0" encoding="utf-8"?>
<a:theme xmlns:a="http://schemas.openxmlformats.org/drawingml/2006/main" name="YTE Sunum Sablonu">
  <a:themeElements>
    <a:clrScheme name="renk1 1">
      <a:dk1>
        <a:sysClr val="windowText" lastClr="000000"/>
      </a:dk1>
      <a:lt1>
        <a:sysClr val="window" lastClr="FFFFFF"/>
      </a:lt1>
      <a:dk2>
        <a:srgbClr val="1F497D"/>
      </a:dk2>
      <a:lt2>
        <a:srgbClr val="EEECE1"/>
      </a:lt2>
      <a:accent1>
        <a:srgbClr val="4F81BD"/>
      </a:accent1>
      <a:accent2>
        <a:srgbClr val="C0504D"/>
      </a:accent2>
      <a:accent3>
        <a:srgbClr val="9BBBA7"/>
      </a:accent3>
      <a:accent4>
        <a:srgbClr val="80BBD5"/>
      </a:accent4>
      <a:accent5>
        <a:srgbClr val="4BACC6"/>
      </a:accent5>
      <a:accent6>
        <a:srgbClr val="F1B846"/>
      </a:accent6>
      <a:hlink>
        <a:srgbClr val="009FFF"/>
      </a:hlink>
      <a:folHlink>
        <a:srgbClr val="9D78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1_YTE Sunum Sablonu">
  <a:themeElements>
    <a:clrScheme name="renk1 1">
      <a:dk1>
        <a:sysClr val="windowText" lastClr="000000"/>
      </a:dk1>
      <a:lt1>
        <a:sysClr val="window" lastClr="FFFFFF"/>
      </a:lt1>
      <a:dk2>
        <a:srgbClr val="1F497D"/>
      </a:dk2>
      <a:lt2>
        <a:srgbClr val="EEECE1"/>
      </a:lt2>
      <a:accent1>
        <a:srgbClr val="4F81BD"/>
      </a:accent1>
      <a:accent2>
        <a:srgbClr val="C0504D"/>
      </a:accent2>
      <a:accent3>
        <a:srgbClr val="9BBBA7"/>
      </a:accent3>
      <a:accent4>
        <a:srgbClr val="80BBD5"/>
      </a:accent4>
      <a:accent5>
        <a:srgbClr val="4BACC6"/>
      </a:accent5>
      <a:accent6>
        <a:srgbClr val="F1B846"/>
      </a:accent6>
      <a:hlink>
        <a:srgbClr val="009FFF"/>
      </a:hlink>
      <a:folHlink>
        <a:srgbClr val="9D78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Futura Lt BT" pitchFamily="34" charset="0"/>
          </a:defRPr>
        </a:defPPr>
      </a:lstStyle>
    </a:tx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F12FAA8BEE9E234E8C2E7B5A13DB2C18" ma:contentTypeVersion="0" ma:contentTypeDescription="Yeni belge oluşturun." ma:contentTypeScope="" ma:versionID="c12a763f086880c9b4db4e98ba457e64">
  <xsd:schema xmlns:xsd="http://www.w3.org/2001/XMLSchema" xmlns:p="http://schemas.microsoft.com/office/2006/metadata/properties" targetNamespace="http://schemas.microsoft.com/office/2006/metadata/properties" ma:root="true" ma:fieldsID="6239e51cfaf53027dbdf1b18e67d6b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ma:readOnly="true"/>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78D1767-D42F-49E8-A158-B21859AFC2D3}">
  <ds:schemaRefs>
    <ds:schemaRef ds:uri="http://schemas.microsoft.com/sharepoint/v3/contenttype/forms"/>
  </ds:schemaRefs>
</ds:datastoreItem>
</file>

<file path=customXml/itemProps2.xml><?xml version="1.0" encoding="utf-8"?>
<ds:datastoreItem xmlns:ds="http://schemas.openxmlformats.org/officeDocument/2006/customXml" ds:itemID="{CC41E55E-3EFA-41F9-B3EE-1061F6B91C6D}">
  <ds:schemaRef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FF069F7D-F7AD-4F5C-B8E9-3E1E322CA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18889</TotalTime>
  <Words>2816</Words>
  <Application>Microsoft Office PowerPoint</Application>
  <PresentationFormat>Ekran Gösterisi (4:3)</PresentationFormat>
  <Paragraphs>637</Paragraphs>
  <Slides>41</Slides>
  <Notes>39</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41</vt:i4>
      </vt:variant>
    </vt:vector>
  </HeadingPairs>
  <TitlesOfParts>
    <vt:vector size="44" baseType="lpstr">
      <vt:lpstr>YTE Sunum Sablonu</vt:lpstr>
      <vt:lpstr>1_YTE Sunum Sablonu</vt:lpstr>
      <vt:lpstr>Microsoft Office Excel Grafiği</vt:lpstr>
      <vt:lpstr>Slayt 1</vt:lpstr>
      <vt:lpstr>TR Dizin Nedir?</vt:lpstr>
      <vt:lpstr>Slayt 3</vt:lpstr>
      <vt:lpstr>Slayt 4</vt:lpstr>
      <vt:lpstr>Yeni  Bir Dergi Yayınlama Fikri </vt:lpstr>
      <vt:lpstr>İhtiyaç var mı?</vt:lpstr>
      <vt:lpstr> Alan araştırması-Sürdürülebilirlilik </vt:lpstr>
      <vt:lpstr>Neden Hakemli</vt:lpstr>
      <vt:lpstr>Editörün Sorumlulukları</vt:lpstr>
      <vt:lpstr>Dergi Adı Hakkında </vt:lpstr>
      <vt:lpstr>Dergi Adı Kısaltması: Olmazsa olmaz mı?</vt:lpstr>
      <vt:lpstr>Slayt 12</vt:lpstr>
      <vt:lpstr>Dergi Adı Değiştiriyoruz.. </vt:lpstr>
      <vt:lpstr>Dergiyi Yayınlamaya Karar Verdik</vt:lpstr>
      <vt:lpstr> ISSN Hakkında</vt:lpstr>
      <vt:lpstr>Kurumsallık </vt:lpstr>
      <vt:lpstr>Dergi Yayın Politikası</vt:lpstr>
      <vt:lpstr>Yazım Kurallarının Oluşturulması ve Uyulması</vt:lpstr>
      <vt:lpstr>İçindekiler Sayfası</vt:lpstr>
      <vt:lpstr>Öz / Abstract</vt:lpstr>
      <vt:lpstr>Anahtar Kelimeler / Keywords </vt:lpstr>
      <vt:lpstr>Makale Başlangıç Sayfaları</vt:lpstr>
      <vt:lpstr>Kaynakça</vt:lpstr>
      <vt:lpstr>Ulusal ve Uluslararası Dizinler</vt:lpstr>
      <vt:lpstr>Dizinleme Bilgisi</vt:lpstr>
      <vt:lpstr>Hakemlik Sürecinin İşletilmesi</vt:lpstr>
      <vt:lpstr>Hakem Raporu – Örnek 1</vt:lpstr>
      <vt:lpstr>Hakem Raporu – Örnek 2</vt:lpstr>
      <vt:lpstr>DOI - Digital Object Identifier </vt:lpstr>
      <vt:lpstr>Cilt, Sayı Numarası</vt:lpstr>
      <vt:lpstr>Ek –Özel Sayı, Birleşik Sayı</vt:lpstr>
      <vt:lpstr>Reklam </vt:lpstr>
      <vt:lpstr>Sayfa Numaralandırma- Dergi Fiziksel Biçim</vt:lpstr>
      <vt:lpstr>Elektronik dergi</vt:lpstr>
      <vt:lpstr>Yazar / Kurum Bilgilerinin Önemi</vt:lpstr>
      <vt:lpstr>Kurum İsimleri – Örnek </vt:lpstr>
      <vt:lpstr>Kurum isimleri - Örnek </vt:lpstr>
      <vt:lpstr>Kurum İsimleri</vt:lpstr>
      <vt:lpstr>Slayt 39</vt:lpstr>
      <vt:lpstr>Dergi için hedeflerimiz ne olmalı?</vt:lpstr>
      <vt:lpstr>Slayt 41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Kurumsal Sunum Şablonu</dc:title>
  <dc:subject>TÜBİTAK-ULAKBİM</dc:subject>
  <dc:creator>TÜBİTAK-ULAKBİM - CABIM</dc:creator>
  <cp:keywords>TÜBİTAK-ULAKBİM , Sunum, Şablon</cp:keywords>
  <dc:description>1. Versiyondur kaynak TUBITAK - BILGEM - YTE</dc:description>
  <cp:lastModifiedBy>kütüphane</cp:lastModifiedBy>
  <cp:revision>1902</cp:revision>
  <cp:lastPrinted>2012-07-07T12:17:58Z</cp:lastPrinted>
  <dcterms:created xsi:type="dcterms:W3CDTF">2011-11-29T13:06:52Z</dcterms:created>
  <dcterms:modified xsi:type="dcterms:W3CDTF">2015-04-27T05:37:26Z</dcterms:modified>
  <cp:category>Kurumsal Süreçler</cp:category>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0x010100F12FAA8BEE9E234E8C2E7B5A13DB2C18</vt:lpwstr>
  </property>
</Properties>
</file>