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264" r:id="rId4"/>
    <p:sldId id="261" r:id="rId5"/>
    <p:sldId id="265" r:id="rId6"/>
    <p:sldId id="263" r:id="rId7"/>
    <p:sldId id="266" r:id="rId8"/>
    <p:sldId id="269" r:id="rId9"/>
    <p:sldId id="371" r:id="rId10"/>
    <p:sldId id="267" r:id="rId11"/>
    <p:sldId id="268" r:id="rId12"/>
    <p:sldId id="271" r:id="rId13"/>
    <p:sldId id="338" r:id="rId14"/>
    <p:sldId id="270" r:id="rId15"/>
    <p:sldId id="304" r:id="rId16"/>
    <p:sldId id="272" r:id="rId17"/>
    <p:sldId id="339" r:id="rId18"/>
    <p:sldId id="273" r:id="rId19"/>
    <p:sldId id="274" r:id="rId20"/>
    <p:sldId id="275" r:id="rId21"/>
    <p:sldId id="363" r:id="rId22"/>
    <p:sldId id="364" r:id="rId23"/>
    <p:sldId id="276" r:id="rId24"/>
    <p:sldId id="365" r:id="rId25"/>
    <p:sldId id="366" r:id="rId26"/>
    <p:sldId id="368" r:id="rId27"/>
    <p:sldId id="345" r:id="rId28"/>
    <p:sldId id="346" r:id="rId29"/>
    <p:sldId id="350" r:id="rId30"/>
    <p:sldId id="351" r:id="rId31"/>
    <p:sldId id="354" r:id="rId32"/>
    <p:sldId id="353" r:id="rId33"/>
    <p:sldId id="355" r:id="rId34"/>
    <p:sldId id="356" r:id="rId35"/>
    <p:sldId id="357" r:id="rId36"/>
    <p:sldId id="370" r:id="rId37"/>
    <p:sldId id="359" r:id="rId38"/>
    <p:sldId id="373" r:id="rId39"/>
    <p:sldId id="372" r:id="rId40"/>
    <p:sldId id="362" r:id="rId41"/>
    <p:sldId id="352" r:id="rId42"/>
    <p:sldId id="369" r:id="rId43"/>
    <p:sldId id="33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7386D-6BBF-4981-93E7-BF1B222E87B2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BD0A3-CED8-4E48-883A-6BF34B7F96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37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5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03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7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75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l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79512" y="908720"/>
            <a:ext cx="8784000" cy="568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0000" indent="-360000">
              <a:buClr>
                <a:srgbClr val="C00000"/>
              </a:buClr>
              <a:buFont typeface="Wingdings" pitchFamily="2" charset="2"/>
              <a:buChar char="q"/>
              <a:defRPr sz="2400" baseline="0">
                <a:latin typeface="Futura Bk BT Book"/>
              </a:defRPr>
            </a:lvl1pPr>
            <a:lvl2pPr marL="648000" indent="-252000">
              <a:buClr>
                <a:srgbClr val="C00000"/>
              </a:buClr>
              <a:buFont typeface="Wingdings" pitchFamily="2" charset="2"/>
              <a:buChar char="§"/>
              <a:defRPr sz="2000" baseline="0"/>
            </a:lvl2pPr>
            <a:lvl3pPr marL="1044000" indent="-252000">
              <a:buClr>
                <a:srgbClr val="C00000"/>
              </a:buClr>
              <a:buFont typeface="Arial" pitchFamily="34" charset="0"/>
              <a:buChar char="•"/>
              <a:defRPr sz="1800"/>
            </a:lvl3pPr>
            <a:lvl4pPr marL="1512000" indent="-252000">
              <a:buClr>
                <a:srgbClr val="C00000"/>
              </a:buClr>
              <a:buFont typeface="Courier New" pitchFamily="49" charset="0"/>
              <a:buChar char="o"/>
              <a:defRPr sz="1600"/>
            </a:lvl4pPr>
            <a:lvl5pPr marL="2088000" indent="-252000">
              <a:buClr>
                <a:srgbClr val="C00000"/>
              </a:buClr>
              <a:buFont typeface="Wingdings" pitchFamily="2" charset="2"/>
              <a:buChar char="Ø"/>
              <a:defRPr sz="1400"/>
            </a:lvl5pPr>
          </a:lstStyle>
          <a:p>
            <a:pPr lvl="0"/>
            <a:r>
              <a:rPr lang="tr-TR" dirty="0" smtClean="0"/>
              <a:t>İçerik</a:t>
            </a:r>
          </a:p>
          <a:p>
            <a:pPr lvl="1"/>
            <a:r>
              <a:rPr lang="tr-TR" dirty="0" smtClean="0"/>
              <a:t>Alt Başlıklar</a:t>
            </a:r>
          </a:p>
          <a:p>
            <a:pPr lvl="2"/>
            <a:r>
              <a:rPr lang="tr-TR" dirty="0" smtClean="0"/>
              <a:t>Açıklama</a:t>
            </a:r>
          </a:p>
          <a:p>
            <a:pPr lvl="3"/>
            <a:r>
              <a:rPr lang="tr-TR" dirty="0" smtClean="0"/>
              <a:t>Açıklama</a:t>
            </a:r>
          </a:p>
          <a:p>
            <a:pPr lvl="4"/>
            <a:r>
              <a:rPr lang="tr-TR" dirty="0" smtClean="0"/>
              <a:t>Açıklama</a:t>
            </a:r>
          </a:p>
          <a:p>
            <a:pPr lvl="0"/>
            <a:r>
              <a:rPr lang="tr-TR" dirty="0" smtClean="0"/>
              <a:t>İçerik</a:t>
            </a:r>
          </a:p>
          <a:p>
            <a:pPr lvl="0"/>
            <a:r>
              <a:rPr lang="tr-TR" dirty="0" smtClean="0"/>
              <a:t>…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800" dirty="0">
                <a:solidFill>
                  <a:prstClr val="white">
                    <a:lumMod val="50000"/>
                  </a:prstClr>
                </a:solidFill>
                <a:latin typeface="Futura Bk BT Book"/>
              </a:rPr>
              <a:t>TÜBİTAK-ULAKBİM</a:t>
            </a:r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fld id="{074B379A-8968-4E49-B7C7-EB6E50A494BB}" type="slidenum">
              <a:rPr lang="en-US" sz="900" b="1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l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4319504" cy="56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Futura Bk BT" pitchFamily="34" charset="0"/>
              </a:defRPr>
            </a:lvl1pPr>
            <a:lvl2pPr>
              <a:defRPr sz="2000">
                <a:latin typeface="Futura Bk BT" pitchFamily="34" charset="0"/>
              </a:defRPr>
            </a:lvl2pPr>
            <a:lvl3pPr>
              <a:defRPr sz="1800">
                <a:latin typeface="Futura Bk BT" pitchFamily="34" charset="0"/>
              </a:defRPr>
            </a:lvl3pPr>
            <a:lvl4pPr>
              <a:defRPr sz="1600">
                <a:latin typeface="Futura Bk BT" pitchFamily="34" charset="0"/>
              </a:defRPr>
            </a:lvl4pPr>
            <a:lvl5pPr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8" name="2 İçerik Yer Tutucusu"/>
          <p:cNvSpPr>
            <a:spLocks noGrp="1"/>
          </p:cNvSpPr>
          <p:nvPr>
            <p:ph idx="13"/>
          </p:nvPr>
        </p:nvSpPr>
        <p:spPr>
          <a:xfrm>
            <a:off x="4572976" y="908720"/>
            <a:ext cx="4319504" cy="56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Futura Bk BT" pitchFamily="34" charset="0"/>
              </a:defRPr>
            </a:lvl1pPr>
            <a:lvl2pPr>
              <a:defRPr sz="2000">
                <a:latin typeface="Futura Bk BT" pitchFamily="34" charset="0"/>
              </a:defRPr>
            </a:lvl2pPr>
            <a:lvl3pPr>
              <a:defRPr sz="1800">
                <a:latin typeface="Futura Bk BT" pitchFamily="34" charset="0"/>
              </a:defRPr>
            </a:lvl3pPr>
            <a:lvl4pPr>
              <a:defRPr sz="1600">
                <a:latin typeface="Futura Bk BT" pitchFamily="34" charset="0"/>
              </a:defRPr>
            </a:lvl4pPr>
            <a:lvl5pPr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20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800" dirty="0">
                <a:solidFill>
                  <a:prstClr val="white">
                    <a:lumMod val="50000"/>
                  </a:prstClr>
                </a:solidFill>
                <a:latin typeface="Futura Bk BT Book"/>
              </a:rPr>
              <a:t>TÜBİTAK-ULAKBİM</a:t>
            </a:r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fld id="{074B379A-8968-4E49-B7C7-EB6E50A494BB}" type="slidenum">
              <a:rPr lang="en-US" sz="900" b="1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0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fld id="{074B379A-8968-4E49-B7C7-EB6E50A494BB}" type="slidenum">
              <a:rPr lang="en-US" sz="900" b="1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800" dirty="0">
                <a:solidFill>
                  <a:prstClr val="white">
                    <a:lumMod val="50000"/>
                  </a:prstClr>
                </a:solidFill>
                <a:latin typeface="Futura Bk BT Book"/>
              </a:rPr>
              <a:t>TÜBİTAK-ULAKBİM</a:t>
            </a:r>
            <a:endParaRPr lang="en-US" sz="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8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74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36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0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51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20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3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88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59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5B73-0652-4629-9ADC-96ADF62F5626}" type="datetimeFigureOut">
              <a:rPr lang="tr-TR" smtClean="0"/>
              <a:t>27.4.2015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C782-9A6F-41A5-821A-3F94A9A615E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3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2" y="11069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 userDrawn="1"/>
        </p:nvSpPr>
        <p:spPr bwMode="auto">
          <a:xfrm>
            <a:off x="-16778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 userDrawn="1"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grpSp>
        <p:nvGrpSpPr>
          <p:cNvPr id="15" name="12 Grup"/>
          <p:cNvGrpSpPr>
            <a:grpSpLocks noChangeAspect="1"/>
          </p:cNvGrpSpPr>
          <p:nvPr userDrawn="1"/>
        </p:nvGrpSpPr>
        <p:grpSpPr>
          <a:xfrm>
            <a:off x="8276400" y="44625"/>
            <a:ext cx="933125" cy="735250"/>
            <a:chOff x="-52904" y="96988"/>
            <a:chExt cx="971600" cy="765566"/>
          </a:xfrm>
        </p:grpSpPr>
        <p:pic>
          <p:nvPicPr>
            <p:cNvPr id="1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8" name="14 Metin kutusu"/>
            <p:cNvSpPr txBox="1"/>
            <p:nvPr userDrawn="1"/>
          </p:nvSpPr>
          <p:spPr>
            <a:xfrm>
              <a:off x="-52904" y="739443"/>
              <a:ext cx="97160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1 Başlık"/>
          <p:cNvSpPr txBox="1">
            <a:spLocks/>
          </p:cNvSpPr>
          <p:nvPr userDrawn="1"/>
        </p:nvSpPr>
        <p:spPr>
          <a:xfrm>
            <a:off x="0" y="0"/>
            <a:ext cx="5508104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Futura Bk BT" pitchFamily="34" charset="0"/>
                <a:ea typeface="+mj-ea"/>
                <a:cs typeface="+mj-cs"/>
              </a:defRPr>
            </a:lvl1pPr>
          </a:lstStyle>
          <a:p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q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Ø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dk.org.t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urnals.tubitak.gov.tr/kitap/maknasya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im.nih.gov/sites/entrez/query.fcgi?db=nlmcatalo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85384"/>
            <a:chOff x="0" y="0"/>
            <a:chExt cx="9144000" cy="688538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848" y="1025674"/>
              <a:ext cx="404812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098" y="692696"/>
              <a:ext cx="38576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741" y="78110"/>
              <a:ext cx="1346339" cy="73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760" y="1916832"/>
              <a:ext cx="3162300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0" y="0"/>
              <a:ext cx="1584175" cy="235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178" y="36287"/>
              <a:ext cx="1655326" cy="2360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92896"/>
              <a:ext cx="9144000" cy="671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0" y="3212976"/>
              <a:ext cx="9108504" cy="19442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tr-TR" sz="4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«Uluslararası Bilimsel Nitelikte Dergi» </a:t>
              </a:r>
              <a:r>
                <a:rPr lang="tr-TR" sz="4000" dirty="0" smtClean="0"/>
                <a:t>Yayınlamak İçin Ne Yapmalıyız?</a:t>
              </a:r>
              <a:endParaRPr lang="tr-TR" sz="4000" dirty="0"/>
            </a:p>
          </p:txBody>
        </p: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1475656" y="5445224"/>
              <a:ext cx="6400800" cy="1440160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r-TR" dirty="0" smtClean="0">
                  <a:solidFill>
                    <a:srgbClr val="C00000"/>
                  </a:solidFill>
                </a:rPr>
                <a:t>Prof. Dr. Mehmet Pamir ATAGÜNDÜZ</a:t>
              </a:r>
            </a:p>
            <a:p>
              <a:pPr marL="0" indent="0" algn="ctr">
                <a:buNone/>
              </a:pPr>
              <a:r>
                <a:rPr lang="tr-TR" sz="2400" dirty="0" smtClean="0"/>
                <a:t>Marmara Üniversitesi Tıp Fakültesi</a:t>
              </a:r>
            </a:p>
            <a:p>
              <a:pPr marL="0" indent="0" algn="ctr">
                <a:buNone/>
              </a:pPr>
              <a:r>
                <a:rPr lang="tr-TR" sz="2400" dirty="0" smtClean="0"/>
                <a:t>Romatoloji Bilim Dalı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5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/>
          </a:bodyPr>
          <a:lstStyle/>
          <a:p>
            <a:r>
              <a:rPr lang="tr-TR" dirty="0" smtClean="0"/>
              <a:t>Uluslararası Veritabanlarına Başvuru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436578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Derginin Alanı ve Kapsamı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Dergi içeriğinin kalitesi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Editör değerlendirmesi ve çalışmasının kalitesi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Derginin basım kalitesi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Derginin düzenli şekilde zamanında çıkarılması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Makalenin yayına kabulü öncesi hakem süzgecinden geçirilmiş olması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Makalenin orjinal dilinde ve ingilizce özeti ile birlikte yer alması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Futura Lt BT" pitchFamily="34" charset="0"/>
              </a:rPr>
              <a:t>Web ortamında elektronik olarak taranabilmesi için anahtar kelimeler</a:t>
            </a:r>
            <a:endParaRPr lang="tr-TR" sz="2000" dirty="0">
              <a:latin typeface="Futura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899428"/>
            <a:ext cx="418576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taşıması gereken özellikler: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Politikasının Belirlenmesi - 1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76538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Editörün görevleri arasında yer alır. 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lphaUcPeriod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Temel Yayın İlkeleri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bilimsel misyonun tanımlanması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Temel hedef kitlesinin belirlenmesi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Bilimsel Alan ve Kapsamın belirlenmesi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içereceği yayın tiplerinin belirlenmesi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yayın periyodunu (Aylık, Yıllık, Yılda 3 sayı gibi...)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yayın dilinin belirlenmesini içerir.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Politikasının Belirlenmesi - 2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lphaUcPeriod" startAt="2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Genel Yayın İlkeleri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Yayın etiği ile ilgili kuraları (orjinallik,intihal,çıkar çatışması gibi...)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Yazarların uyması gereken kurallar (yayın tiplerine göre)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Yayınlanan materyalin (Metin ve görsel) telif hakları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Bilimsel çalışma etiği, biyogüvenlik ve biyoetik kuralları 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Hakem değerlendirmelerinde uyulması gereken kurallar</a:t>
            </a:r>
          </a:p>
          <a:p>
            <a:pPr marL="800100" lvl="1" indent="-34290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Yayınlarda ortaya çıkan hataların düzeltilmesi ilgili kurallar</a:t>
            </a:r>
          </a:p>
          <a:p>
            <a:pPr marL="6350" lvl="1" algn="ctr">
              <a:lnSpc>
                <a:spcPct val="250000"/>
              </a:lnSpc>
              <a:buClr>
                <a:srgbClr val="C00000"/>
              </a:buClr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Editör tarafından belirlenmeli ve dergide açık olarak yer almalıdır. 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/>
          </a:bodyPr>
          <a:lstStyle/>
          <a:p>
            <a:r>
              <a:rPr lang="tr-TR" dirty="0" smtClean="0"/>
              <a:t>Dergi Alan ve Kapsamının Belirlenmesi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976660"/>
            <a:ext cx="84308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TEMEL ALANI ve KAPSAMI dikkatle seçilmelidir.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Bibliografik Veritabanı kapsamına	UYGUN olmalıdır.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Alan ve Kapsam				ORJİNAL olmalıdır;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800" y="3550460"/>
            <a:ext cx="6909584" cy="958660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Aynı alanda yeterli yayın (dergi) bulunduğunda DİKKAT</a:t>
            </a:r>
          </a:p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Veritabanı dergiyi reddedecektir !!!</a:t>
            </a:r>
            <a:endParaRPr lang="tr-TR" sz="2000" b="1" dirty="0">
              <a:latin typeface="Futura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683" y="4667652"/>
            <a:ext cx="819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 durumda değerlendirmede bilimsel verinin KALİTE si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veritabanında yer almak için yardımcı olabilecektir. </a:t>
            </a:r>
          </a:p>
        </p:txBody>
      </p:sp>
    </p:spTree>
    <p:extLst>
      <p:ext uri="{BB962C8B-B14F-4D97-AF65-F5344CB8AC3E}">
        <p14:creationId xmlns:p14="http://schemas.microsoft.com/office/powerpoint/2010/main" val="2596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/>
          </a:bodyPr>
          <a:lstStyle/>
          <a:p>
            <a:r>
              <a:rPr lang="tr-TR" dirty="0" smtClean="0"/>
              <a:t>Dergi Alan ve Kapsamının Belirlenmesi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976660"/>
            <a:ext cx="814229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TEMEL ALANI ve KAPSAMI dikkatle seçilmelidir.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UYGUNLUK</a:t>
            </a:r>
          </a:p>
          <a:p>
            <a:pPr marL="514350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ORJİNALLİK</a:t>
            </a:r>
          </a:p>
          <a:p>
            <a:pPr marL="514350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KALİTE</a:t>
            </a:r>
          </a:p>
          <a:p>
            <a:pPr marL="514350" indent="-514350">
              <a:lnSpc>
                <a:spcPct val="200000"/>
              </a:lnSpc>
              <a:buClr>
                <a:srgbClr val="C00000"/>
              </a:buClr>
              <a:buFont typeface="+mj-lt"/>
              <a:buAutoNum type="romanUcPeriod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Endekslenme reddini azaltacaktır.</a:t>
            </a:r>
          </a:p>
        </p:txBody>
      </p:sp>
    </p:spTree>
    <p:extLst>
      <p:ext uri="{BB962C8B-B14F-4D97-AF65-F5344CB8AC3E}">
        <p14:creationId xmlns:p14="http://schemas.microsoft.com/office/powerpoint/2010/main" val="30000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Editoryal Kalitenin Değerlendirilmesi - 1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2938540" y="2636912"/>
            <a:ext cx="3106941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OBJEKTİFLİK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GÜVENİLİRLİK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İÇERİK KALİTESİ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68760"/>
            <a:ext cx="8160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Dergi değerlendirilirken şu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alanlarda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ŞEFFAFLIK aranır.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Editoryal Kalitenin Değerlendirilmesi - 2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899428"/>
            <a:ext cx="52630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ŞEFFAF’lığı sağlamanın (Göstermenin) yolları: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73" y="1628800"/>
            <a:ext cx="888621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Makalenin yayına kabulü için seçim ve değerlendirme süreci verilmelidir.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 dış hakemlerce değerlendirme (yapılmalı !!) bildirilmelidir.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Etik kılavuzlara uygunluk mutlaka bildirilmelidir.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Yazarların «financial conflict of interest» konusunda beyanları alınmalıdır.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Basım ve yazar hataları zamanında düzeltilmelidir.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Karşı görüş ve yorumlara yer verillmelidir.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Reklam ve finansal sponsorluk ŞEFFALIK ilkesini şüpheli kılmamalıdır. </a:t>
            </a:r>
          </a:p>
          <a:p>
            <a:pPr>
              <a:buClr>
                <a:srgbClr val="C00000"/>
              </a:buClr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(Ulusal ya da uluslararası bilimsel dernek destlekleri uygun olabilir)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Süreci</a:t>
            </a:r>
            <a:endParaRPr 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323528" y="1268760"/>
            <a:ext cx="8482012" cy="4883150"/>
            <a:chOff x="381000" y="1295400"/>
            <a:chExt cx="8482012" cy="4883150"/>
          </a:xfrm>
        </p:grpSpPr>
        <p:sp>
          <p:nvSpPr>
            <p:cNvPr id="4" name="Rectangle 57"/>
            <p:cNvSpPr>
              <a:spLocks noChangeArrowheads="1"/>
            </p:cNvSpPr>
            <p:nvPr/>
          </p:nvSpPr>
          <p:spPr bwMode="auto">
            <a:xfrm>
              <a:off x="381000" y="1295400"/>
              <a:ext cx="8482012" cy="4584700"/>
            </a:xfrm>
            <a:prstGeom prst="rect">
              <a:avLst/>
            </a:prstGeom>
            <a:solidFill>
              <a:srgbClr val="A50021">
                <a:alpha val="14902"/>
              </a:srgbClr>
            </a:solidFill>
            <a:ln w="2857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5" name="AutoShape 66"/>
            <p:cNvSpPr>
              <a:spLocks noChangeArrowheads="1"/>
            </p:cNvSpPr>
            <p:nvPr/>
          </p:nvSpPr>
          <p:spPr bwMode="auto">
            <a:xfrm>
              <a:off x="4787900" y="5235575"/>
              <a:ext cx="1085850" cy="336550"/>
            </a:xfrm>
            <a:prstGeom prst="rightArrow">
              <a:avLst>
                <a:gd name="adj1" fmla="val 60972"/>
                <a:gd name="adj2" fmla="val 71638"/>
              </a:avLst>
            </a:prstGeom>
            <a:solidFill>
              <a:srgbClr val="80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7" name="AutoShape 65"/>
            <p:cNvSpPr>
              <a:spLocks noChangeArrowheads="1"/>
            </p:cNvSpPr>
            <p:nvPr/>
          </p:nvSpPr>
          <p:spPr bwMode="auto">
            <a:xfrm flipH="1">
              <a:off x="3090863" y="4300538"/>
              <a:ext cx="1073150" cy="336550"/>
            </a:xfrm>
            <a:prstGeom prst="rightArrow">
              <a:avLst>
                <a:gd name="adj1" fmla="val 60972"/>
                <a:gd name="adj2" fmla="val 70800"/>
              </a:avLst>
            </a:prstGeom>
            <a:solidFill>
              <a:srgbClr val="80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8" name="AutoShape 64"/>
            <p:cNvSpPr>
              <a:spLocks noChangeArrowheads="1"/>
            </p:cNvSpPr>
            <p:nvPr/>
          </p:nvSpPr>
          <p:spPr bwMode="auto">
            <a:xfrm rot="5400000">
              <a:off x="1013619" y="4747419"/>
              <a:ext cx="461962" cy="336550"/>
            </a:xfrm>
            <a:prstGeom prst="rightArrow">
              <a:avLst>
                <a:gd name="adj1" fmla="val 57556"/>
                <a:gd name="adj2" fmla="val 43874"/>
              </a:avLst>
            </a:prstGeom>
            <a:solidFill>
              <a:srgbClr val="800000">
                <a:alpha val="7490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9" name="AutoShape 63"/>
            <p:cNvSpPr>
              <a:spLocks noChangeArrowheads="1"/>
            </p:cNvSpPr>
            <p:nvPr/>
          </p:nvSpPr>
          <p:spPr bwMode="auto">
            <a:xfrm rot="5400000">
              <a:off x="7506493" y="3806032"/>
              <a:ext cx="461963" cy="336550"/>
            </a:xfrm>
            <a:prstGeom prst="rightArrow">
              <a:avLst>
                <a:gd name="adj1" fmla="val 57556"/>
                <a:gd name="adj2" fmla="val 43874"/>
              </a:avLst>
            </a:prstGeom>
            <a:solidFill>
              <a:srgbClr val="800000">
                <a:alpha val="7490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0" name="AutoShape 62"/>
            <p:cNvSpPr>
              <a:spLocks noChangeArrowheads="1"/>
            </p:cNvSpPr>
            <p:nvPr/>
          </p:nvSpPr>
          <p:spPr bwMode="auto">
            <a:xfrm>
              <a:off x="4416425" y="3392488"/>
              <a:ext cx="979488" cy="336550"/>
            </a:xfrm>
            <a:prstGeom prst="rightArrow">
              <a:avLst>
                <a:gd name="adj1" fmla="val 60972"/>
                <a:gd name="adj2" fmla="val 64621"/>
              </a:avLst>
            </a:prstGeom>
            <a:solidFill>
              <a:srgbClr val="80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blackWhite">
            <a:xfrm>
              <a:off x="463550" y="3339569"/>
              <a:ext cx="3994150" cy="418576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 algn="ctr">
              <a:solidFill>
                <a:srgbClr val="F0E9D6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defRPr/>
              </a:pPr>
              <a:r>
                <a:rPr lang="tr-TR" sz="1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Metnin yazar tarafından revize edilmesi</a:t>
              </a:r>
              <a:endParaRPr lang="en-AU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" name="AutoShape 61"/>
            <p:cNvSpPr>
              <a:spLocks noChangeArrowheads="1"/>
            </p:cNvSpPr>
            <p:nvPr/>
          </p:nvSpPr>
          <p:spPr bwMode="auto">
            <a:xfrm rot="5400000">
              <a:off x="1013618" y="2891632"/>
              <a:ext cx="461963" cy="336550"/>
            </a:xfrm>
            <a:prstGeom prst="rightArrow">
              <a:avLst>
                <a:gd name="adj1" fmla="val 57556"/>
                <a:gd name="adj2" fmla="val 43874"/>
              </a:avLst>
            </a:prstGeom>
            <a:solidFill>
              <a:srgbClr val="800000">
                <a:alpha val="7490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3" name="AutoShape 60"/>
            <p:cNvSpPr>
              <a:spLocks noChangeArrowheads="1"/>
            </p:cNvSpPr>
            <p:nvPr/>
          </p:nvSpPr>
          <p:spPr bwMode="auto">
            <a:xfrm flipH="1">
              <a:off x="4827588" y="2457450"/>
              <a:ext cx="1073150" cy="336550"/>
            </a:xfrm>
            <a:prstGeom prst="rightArrow">
              <a:avLst>
                <a:gd name="adj1" fmla="val 60972"/>
                <a:gd name="adj2" fmla="val 70800"/>
              </a:avLst>
            </a:prstGeom>
            <a:solidFill>
              <a:srgbClr val="80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 rot="5400000">
              <a:off x="7506494" y="1962944"/>
              <a:ext cx="461962" cy="336550"/>
            </a:xfrm>
            <a:prstGeom prst="rightArrow">
              <a:avLst>
                <a:gd name="adj1" fmla="val 57556"/>
                <a:gd name="adj2" fmla="val 43874"/>
              </a:avLst>
            </a:prstGeom>
            <a:solidFill>
              <a:srgbClr val="800000">
                <a:alpha val="74901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5" name="AutoShape 56"/>
            <p:cNvSpPr>
              <a:spLocks noChangeArrowheads="1"/>
            </p:cNvSpPr>
            <p:nvPr/>
          </p:nvSpPr>
          <p:spPr bwMode="auto">
            <a:xfrm>
              <a:off x="3025775" y="1538288"/>
              <a:ext cx="979488" cy="336550"/>
            </a:xfrm>
            <a:prstGeom prst="rightArrow">
              <a:avLst>
                <a:gd name="adj1" fmla="val 60972"/>
                <a:gd name="adj2" fmla="val 64621"/>
              </a:avLst>
            </a:prstGeom>
            <a:solidFill>
              <a:srgbClr val="800000">
                <a:alpha val="7490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400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blackWhite">
            <a:xfrm>
              <a:off x="5894388" y="5154613"/>
              <a:ext cx="2786062" cy="474662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800" dirty="0" smtClean="0">
                  <a:solidFill>
                    <a:srgbClr val="800000"/>
                  </a:solidFill>
                  <a:latin typeface="Tahoma" pitchFamily="34" charset="0"/>
                </a:rPr>
                <a:t>Yayın</a:t>
              </a:r>
              <a:endParaRPr kumimoji="1" lang="en-AU" sz="18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blackWhite">
            <a:xfrm>
              <a:off x="463550" y="5027229"/>
              <a:ext cx="4376738" cy="729430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 algn="ctr">
              <a:solidFill>
                <a:srgbClr val="F0E9D6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tr-TR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Son soruların yanıtlanması/düzeltmelerin sonlanması</a:t>
              </a:r>
              <a:endParaRPr lang="en-A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blackWhite">
            <a:xfrm>
              <a:off x="463550" y="1468438"/>
              <a:ext cx="2590800" cy="474662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 algn="ctr">
              <a:solidFill>
                <a:srgbClr val="F0E9D6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tr-TR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Makalenin gönderilmesi</a:t>
              </a:r>
              <a:endParaRPr lang="en-A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blackWhite">
            <a:xfrm>
              <a:off x="3200400" y="5943600"/>
              <a:ext cx="1330325" cy="234950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28398" dir="3806097" algn="ctr" rotWithShape="0">
                <a:srgbClr val="000000"/>
              </a:outerShdw>
            </a:effectLst>
          </p:spPr>
          <p:txBody>
            <a:bodyPr tIns="91440" bIns="109728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200" dirty="0" smtClean="0">
                  <a:solidFill>
                    <a:srgbClr val="800000"/>
                  </a:solidFill>
                  <a:latin typeface="Tahoma" pitchFamily="34" charset="0"/>
                </a:rPr>
                <a:t>Yayıncı</a:t>
              </a:r>
              <a:endParaRPr kumimoji="1" lang="en-AU" sz="12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blackWhite">
            <a:xfrm>
              <a:off x="4648200" y="5943600"/>
              <a:ext cx="1330325" cy="234950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 algn="ctr">
              <a:solidFill>
                <a:srgbClr val="F0E9D6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/>
            <a:lstStyle/>
            <a:p>
              <a:pPr algn="ctr">
                <a:lnSpc>
                  <a:spcPct val="95000"/>
                </a:lnSpc>
                <a:defRPr/>
              </a:pPr>
              <a:r>
                <a:rPr lang="tr-TR" sz="12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Yazar</a:t>
              </a:r>
              <a:endParaRPr lang="en-AU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blackWhite">
            <a:xfrm>
              <a:off x="4021138" y="1487247"/>
              <a:ext cx="4659312" cy="437043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600" dirty="0" smtClean="0">
                  <a:solidFill>
                    <a:srgbClr val="800000"/>
                  </a:solidFill>
                  <a:latin typeface="Tahoma" pitchFamily="34" charset="0"/>
                </a:rPr>
                <a:t>Metnin dergi editörü tarafından değerlendirilmesi</a:t>
              </a:r>
              <a:endParaRPr kumimoji="1" lang="en-AU" sz="16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blackWhite">
            <a:xfrm>
              <a:off x="5403850" y="3311525"/>
              <a:ext cx="3276600" cy="474663"/>
            </a:xfrm>
            <a:prstGeom prst="rect">
              <a:avLst/>
            </a:prstGeom>
            <a:gradFill rotWithShape="0">
              <a:gsLst>
                <a:gs pos="0">
                  <a:srgbClr val="A50021">
                    <a:gamma/>
                    <a:shade val="46275"/>
                    <a:invGamma/>
                  </a:srgbClr>
                </a:gs>
                <a:gs pos="100000">
                  <a:srgbClr val="A50021"/>
                </a:gs>
              </a:gsLst>
              <a:lin ang="5400000" scaled="1"/>
            </a:gradFill>
            <a:ln w="12700" algn="ctr">
              <a:solidFill>
                <a:srgbClr val="F0E9D6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lang="tr-TR" sz="1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Metnin yeniden gönderilmesi</a:t>
              </a:r>
              <a:endParaRPr lang="en-A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blackWhite">
            <a:xfrm>
              <a:off x="463550" y="2389188"/>
              <a:ext cx="4343400" cy="474662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800" dirty="0" smtClean="0">
                  <a:solidFill>
                    <a:srgbClr val="800000"/>
                  </a:solidFill>
                  <a:latin typeface="Tahoma" pitchFamily="34" charset="0"/>
                </a:rPr>
                <a:t>Yorumların alınması/kararın verilmesi</a:t>
              </a:r>
              <a:endParaRPr kumimoji="1" lang="en-AU" sz="18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blackWhite">
            <a:xfrm>
              <a:off x="463550" y="4234879"/>
              <a:ext cx="2590800" cy="4662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800" dirty="0" smtClean="0">
                  <a:solidFill>
                    <a:srgbClr val="800000"/>
                  </a:solidFill>
                  <a:latin typeface="Tahoma" pitchFamily="34" charset="0"/>
                </a:rPr>
                <a:t>Kurum içi düzenleme</a:t>
              </a:r>
              <a:endParaRPr kumimoji="1" lang="en-AU" sz="18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blackWhite">
            <a:xfrm>
              <a:off x="5894388" y="2320282"/>
              <a:ext cx="2786062" cy="612475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400" dirty="0" smtClean="0">
                  <a:solidFill>
                    <a:srgbClr val="800000"/>
                  </a:solidFill>
                  <a:latin typeface="Tahoma" pitchFamily="34" charset="0"/>
                </a:rPr>
                <a:t>Hakem değerlendirmesine gönderilmesi</a:t>
              </a:r>
              <a:endParaRPr kumimoji="1" lang="en-AU" sz="14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blackWhite">
            <a:xfrm>
              <a:off x="3989388" y="4234878"/>
              <a:ext cx="4691062" cy="46628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800000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tIns="91440" bIns="109728" anchor="ctr">
              <a:spAutoFit/>
            </a:bodyPr>
            <a:lstStyle/>
            <a:p>
              <a:pPr algn="ctr">
                <a:lnSpc>
                  <a:spcPct val="95000"/>
                </a:lnSpc>
                <a:defRPr/>
              </a:pPr>
              <a:r>
                <a:rPr kumimoji="1" lang="tr-TR" sz="1800" dirty="0" smtClean="0">
                  <a:solidFill>
                    <a:srgbClr val="800000"/>
                  </a:solidFill>
                  <a:latin typeface="Tahoma" pitchFamily="34" charset="0"/>
                </a:rPr>
                <a:t>Kabul/ret/ilave revizyonlar</a:t>
              </a:r>
              <a:endParaRPr kumimoji="1" lang="en-AU" sz="1800" dirty="0">
                <a:solidFill>
                  <a:srgbClr val="8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Süreci - 2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241863" y="3650248"/>
            <a:ext cx="856895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tr-TR" sz="2400" kern="0" dirty="0">
                <a:solidFill>
                  <a:srgbClr val="C00000"/>
                </a:solidFill>
                <a:latin typeface="Trebuchet MS"/>
                <a:ea typeface="ＭＳ Ｐゴシック"/>
              </a:rPr>
              <a:t>Editörün ilk </a:t>
            </a:r>
            <a:r>
              <a:rPr lang="tr-TR" sz="2400" kern="0" dirty="0" smtClean="0">
                <a:solidFill>
                  <a:srgbClr val="C00000"/>
                </a:solidFill>
                <a:latin typeface="Trebuchet MS"/>
                <a:ea typeface="ＭＳ Ｐゴシック"/>
              </a:rPr>
              <a:t>değerlendirmesi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2400" kern="0" dirty="0">
              <a:solidFill>
                <a:srgbClr val="C00000"/>
              </a:solidFill>
              <a:latin typeface="Trebuchet MS"/>
              <a:ea typeface="ＭＳ Ｐゴシック"/>
            </a:endParaRPr>
          </a:p>
          <a:p>
            <a:pPr marL="687388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–"/>
            </a:pP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Editör makale hakeme gitmeden </a:t>
            </a:r>
            <a:r>
              <a:rPr lang="tr-TR" sz="2000" kern="0" dirty="0">
                <a:solidFill>
                  <a:srgbClr val="757575"/>
                </a:solidFill>
                <a:latin typeface="Trebuchet MS"/>
                <a:ea typeface="ＭＳ Ｐゴシック"/>
              </a:rPr>
              <a:t>önce değişiklikler </a:t>
            </a: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isteyebilir.</a:t>
            </a:r>
            <a:endParaRPr lang="tr-TR" sz="2000" kern="0" dirty="0">
              <a:solidFill>
                <a:srgbClr val="757575"/>
              </a:solidFill>
              <a:latin typeface="Trebuchet MS"/>
              <a:ea typeface="ＭＳ Ｐゴシック"/>
            </a:endParaRPr>
          </a:p>
          <a:p>
            <a:pPr marL="571500" lvl="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tr-TR" sz="2000" kern="0" dirty="0">
                <a:solidFill>
                  <a:srgbClr val="757575"/>
                </a:solidFill>
                <a:latin typeface="Trebuchet MS"/>
                <a:ea typeface="ＭＳ Ｐゴシック"/>
              </a:rPr>
              <a:t>Genellikle</a:t>
            </a:r>
            <a:r>
              <a:rPr lang="en-NZ" sz="2000" kern="0" dirty="0">
                <a:solidFill>
                  <a:srgbClr val="757575"/>
                </a:solidFill>
                <a:latin typeface="Trebuchet MS"/>
                <a:ea typeface="ＭＳ Ｐゴシック"/>
              </a:rPr>
              <a:t>: </a:t>
            </a: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 Uzunluk</a:t>
            </a:r>
            <a:r>
              <a:rPr lang="en-NZ" sz="2000" kern="0" dirty="0">
                <a:solidFill>
                  <a:srgbClr val="757575"/>
                </a:solidFill>
                <a:latin typeface="Trebuchet MS"/>
                <a:ea typeface="ＭＳ Ｐゴシック"/>
              </a:rPr>
              <a:t>, </a:t>
            </a: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 Netlik</a:t>
            </a:r>
            <a:r>
              <a:rPr lang="en-NZ" sz="2000" kern="0" dirty="0">
                <a:solidFill>
                  <a:srgbClr val="757575"/>
                </a:solidFill>
                <a:latin typeface="Trebuchet MS"/>
                <a:ea typeface="ＭＳ Ｐゴシック"/>
              </a:rPr>
              <a:t>, </a:t>
            </a: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 Odaklanma... gibi</a:t>
            </a:r>
          </a:p>
          <a:p>
            <a:pPr marL="571500" lvl="2" eaLnBrk="0" fontAlgn="base" hangingPunct="0">
              <a:spcBef>
                <a:spcPct val="20000"/>
              </a:spcBef>
              <a:spcAft>
                <a:spcPct val="0"/>
              </a:spcAft>
            </a:pPr>
            <a:endParaRPr lang="tr-TR" sz="2000" kern="0" dirty="0">
              <a:solidFill>
                <a:srgbClr val="757575"/>
              </a:solidFill>
              <a:latin typeface="Trebuchet MS"/>
              <a:ea typeface="ＭＳ Ｐゴシック"/>
            </a:endParaRPr>
          </a:p>
          <a:p>
            <a:pPr marL="719138" lvl="2" indent="-358775" eaLnBrk="0" fontAlgn="base" hangingPunct="0">
              <a:spcBef>
                <a:spcPct val="20000"/>
              </a:spcBef>
              <a:spcAft>
                <a:spcPct val="0"/>
              </a:spcAft>
              <a:buFont typeface="Trebuchet MS" panose="020B0603020202020204" pitchFamily="34" charset="0"/>
              <a:buChar char="–"/>
              <a:tabLst>
                <a:tab pos="719138" algn="l"/>
              </a:tabLst>
            </a:pPr>
            <a:r>
              <a:rPr lang="tr-TR" sz="2000" kern="0" dirty="0" smtClean="0">
                <a:solidFill>
                  <a:srgbClr val="757575"/>
                </a:solidFill>
                <a:latin typeface="Trebuchet MS"/>
                <a:ea typeface="ＭＳ Ｐゴシック"/>
              </a:rPr>
              <a:t>Aşağıdaki nedenler ile yazıyı reddedebilir...</a:t>
            </a:r>
          </a:p>
          <a:p>
            <a:pPr marL="8001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NZ" sz="2000" kern="0" dirty="0">
              <a:solidFill>
                <a:srgbClr val="757575"/>
              </a:solidFill>
              <a:latin typeface="Trebuchet MS"/>
              <a:ea typeface="ＭＳ Ｐゴシック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3" y="1052736"/>
            <a:ext cx="85153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- 1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68170" y="980728"/>
            <a:ext cx="9007660" cy="5663664"/>
            <a:chOff x="68170" y="980728"/>
            <a:chExt cx="9007660" cy="5663664"/>
          </a:xfrm>
        </p:grpSpPr>
        <p:sp>
          <p:nvSpPr>
            <p:cNvPr id="2" name="Rectangle 1"/>
            <p:cNvSpPr/>
            <p:nvPr/>
          </p:nvSpPr>
          <p:spPr>
            <a:xfrm>
              <a:off x="68170" y="2537609"/>
              <a:ext cx="9007659" cy="1323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tr-TR" sz="2000" b="1" i="1" dirty="0" smtClean="0"/>
                <a:t>M. M. </a:t>
              </a:r>
              <a:r>
                <a:rPr lang="tr-TR" sz="2000" b="1" i="1" dirty="0"/>
                <a:t>Journal</a:t>
              </a:r>
              <a:r>
                <a:rPr lang="tr-TR" sz="2000" dirty="0"/>
                <a:t> tıbbın klinik ve deneysel alanlarında özgün  araştırmalar, olgu sunumları, derlemeler, davet edilmiş derlemeler, mektuplar, ilginç, fotoğraflı soru-cevap yazıları (photo-quiz),  editöre mektup,  toplantı, haber ve duyuruları, klinik haberleri ve ilginç araştırmaların özetlerini yayınlamaktadır.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4541" y="980728"/>
              <a:ext cx="47357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+mj-lt"/>
                <a:buAutoNum type="arabicParenR"/>
              </a:pPr>
              <a:r>
                <a:rPr lang="tr-TR" sz="2400" b="1" dirty="0"/>
                <a:t>Dergi yayın politikasına </a:t>
              </a:r>
              <a:r>
                <a:rPr lang="tr-TR" sz="2400" b="1" dirty="0" smtClean="0"/>
                <a:t>uygunluk</a:t>
              </a:r>
            </a:p>
            <a:p>
              <a:pPr marL="342900" lvl="1" indent="-342900">
                <a:buClr>
                  <a:srgbClr val="C00000"/>
                </a:buClr>
                <a:buFont typeface="+mj-lt"/>
                <a:buAutoNum type="arabicParenR" startAt="2"/>
              </a:pPr>
              <a:r>
                <a:rPr lang="tr-TR" sz="2400" b="1" dirty="0"/>
                <a:t>Amaç </a:t>
              </a:r>
              <a:r>
                <a:rPr lang="tr-TR" sz="2400" b="1" dirty="0" smtClean="0"/>
                <a:t>ve kapsama uygunluk</a:t>
              </a:r>
              <a:endParaRPr lang="tr-TR" sz="2400" b="1" dirty="0">
                <a:latin typeface="Futura Lt BT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1" y="2096269"/>
              <a:ext cx="87716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i="1" dirty="0" smtClean="0">
                  <a:latin typeface="Futura Lt BT" pitchFamily="34" charset="0"/>
                </a:rPr>
                <a:t>Örnek:</a:t>
              </a:r>
              <a:endParaRPr lang="tr-TR" i="1" dirty="0">
                <a:latin typeface="Futura Lt BT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171" y="4355812"/>
              <a:ext cx="9007659" cy="369332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Futura Lt BT" pitchFamily="34" charset="0"/>
                </a:rPr>
                <a:t>Dergi yayın politikası ve amaç / kapsam uyumlu olmayan yayınlar direkt RED edilebilir.</a:t>
              </a:r>
              <a:endParaRPr lang="tr-TR" dirty="0">
                <a:latin typeface="Futura Lt B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540" y="5013176"/>
              <a:ext cx="81932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000" b="1" dirty="0" smtClean="0">
                  <a:latin typeface="Futura Lt BT" pitchFamily="34" charset="0"/>
                </a:rPr>
                <a:t>Değerlendirmeye alınan makalelerin</a:t>
              </a:r>
              <a:r>
                <a:rPr lang="tr-TR" sz="2000" dirty="0" smtClean="0">
                  <a:latin typeface="Futura Lt BT" pitchFamily="34" charset="0"/>
                </a:rPr>
                <a:t>;</a:t>
              </a:r>
            </a:p>
            <a:p>
              <a:pPr>
                <a:lnSpc>
                  <a:spcPct val="200000"/>
                </a:lnSpc>
              </a:pPr>
              <a:r>
                <a:rPr lang="tr-TR" sz="2000" dirty="0" smtClean="0">
                  <a:latin typeface="Futura Lt BT" pitchFamily="34" charset="0"/>
                </a:rPr>
                <a:t>Dergi yayın politikası ve amaç / kapsam uyumluluğu’nun takip edilmesi</a:t>
              </a:r>
            </a:p>
            <a:p>
              <a:pPr>
                <a:lnSpc>
                  <a:spcPct val="200000"/>
                </a:lnSpc>
              </a:pPr>
              <a:r>
                <a:rPr lang="tr-TR" sz="2000" dirty="0" smtClean="0">
                  <a:latin typeface="Futura Lt BT" pitchFamily="34" charset="0"/>
                </a:rPr>
                <a:t>editörün sorumluluğundadır. </a:t>
              </a:r>
              <a:endParaRPr lang="tr-TR" sz="2000" dirty="0"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Hakemli Dergi Sayısında Artış / 1665 -2001</a:t>
            </a:r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179512" y="1556792"/>
            <a:ext cx="8784976" cy="5083861"/>
            <a:chOff x="179512" y="1556792"/>
            <a:chExt cx="8784976" cy="5083861"/>
          </a:xfrm>
        </p:grpSpPr>
        <p:grpSp>
          <p:nvGrpSpPr>
            <p:cNvPr id="5" name="Group 4"/>
            <p:cNvGrpSpPr/>
            <p:nvPr/>
          </p:nvGrpSpPr>
          <p:grpSpPr>
            <a:xfrm>
              <a:off x="179512" y="1556792"/>
              <a:ext cx="8784976" cy="4325131"/>
              <a:chOff x="1814513" y="1770611"/>
              <a:chExt cx="5514975" cy="32004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4513" y="1770611"/>
                <a:ext cx="5514975" cy="3200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854915" y="1853929"/>
                <a:ext cx="33374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N</a:t>
                </a:r>
                <a:endParaRPr lang="tr-TR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299645" y="6237312"/>
              <a:ext cx="948122" cy="4033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YILLAR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- 2</a:t>
            </a:r>
            <a:endParaRPr lang="tr-TR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879103"/>
            <a:ext cx="9040334" cy="5772259"/>
            <a:chOff x="35496" y="879103"/>
            <a:chExt cx="9040334" cy="5772259"/>
          </a:xfrm>
        </p:grpSpPr>
        <p:sp>
          <p:nvSpPr>
            <p:cNvPr id="3" name="TextBox 2"/>
            <p:cNvSpPr txBox="1"/>
            <p:nvPr/>
          </p:nvSpPr>
          <p:spPr>
            <a:xfrm>
              <a:off x="35496" y="879103"/>
              <a:ext cx="5150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C00000"/>
                </a:buClr>
                <a:buFont typeface="+mj-lt"/>
                <a:buAutoNum type="arabicParenR" startAt="3"/>
              </a:pPr>
              <a:r>
                <a:rPr lang="tr-TR" sz="2400" b="1" dirty="0"/>
                <a:t>Yayın aralığına ve zamana uygunluk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171" y="1556792"/>
              <a:ext cx="87716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i="1" dirty="0" smtClean="0">
                  <a:latin typeface="Futura Lt BT" pitchFamily="34" charset="0"/>
                </a:rPr>
                <a:t>Örnek:</a:t>
              </a:r>
              <a:endParaRPr lang="tr-TR" i="1" dirty="0">
                <a:latin typeface="Futura Lt BT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84" y="3100898"/>
              <a:ext cx="9002646" cy="400110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tr-TR" sz="2000" dirty="0" smtClean="0">
                  <a:latin typeface="Futura Lt BT" pitchFamily="34" charset="0"/>
                </a:rPr>
                <a:t>Taahhüt edilen sayı ve yayın aralığının korunması editörün sorumluluğundadır.</a:t>
              </a:r>
              <a:endParaRPr lang="tr-TR" sz="2000" dirty="0">
                <a:latin typeface="Futura Lt B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184" y="3789040"/>
              <a:ext cx="9002646" cy="286232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r-TR" sz="2000" b="1" dirty="0" smtClean="0">
                  <a:latin typeface="Futura Lt BT" pitchFamily="34" charset="0"/>
                </a:rPr>
                <a:t>Uluslararası Endekslerce Değerlendirmeye alınan makalelerin</a:t>
              </a:r>
              <a:r>
                <a:rPr lang="tr-TR" sz="2000" dirty="0" smtClean="0">
                  <a:latin typeface="Futura Lt BT" pitchFamily="34" charset="0"/>
                </a:rPr>
                <a:t>;</a:t>
              </a:r>
            </a:p>
            <a:p>
              <a:pPr marL="457200" indent="-457200">
                <a:lnSpc>
                  <a:spcPct val="200000"/>
                </a:lnSpc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Yılda </a:t>
              </a:r>
              <a:r>
                <a:rPr lang="tr-TR" sz="2000" dirty="0" smtClean="0">
                  <a:latin typeface="Futura Lt BT" pitchFamily="34" charset="0"/>
                  <a:sym typeface="Symbol"/>
                </a:rPr>
                <a:t> 3 sayı olarak yayınlanan dergi için en az 4 sayı*</a:t>
              </a:r>
            </a:p>
            <a:p>
              <a:pPr marL="457200" indent="-457200">
                <a:lnSpc>
                  <a:spcPct val="200000"/>
                </a:lnSpc>
                <a:buAutoNum type="arabicPeriod"/>
              </a:pPr>
              <a:r>
                <a:rPr lang="tr-TR" sz="2000" dirty="0" smtClean="0">
                  <a:latin typeface="Futura Lt BT" pitchFamily="34" charset="0"/>
                  <a:sym typeface="Symbol"/>
                </a:rPr>
                <a:t>Yılda 2 sayı olarak yayınlanan dergi için en az 3 sayı*</a:t>
              </a:r>
            </a:p>
            <a:p>
              <a:pPr marL="457200" indent="-457200">
                <a:lnSpc>
                  <a:spcPct val="200000"/>
                </a:lnSpc>
                <a:buAutoNum type="arabicPeriod"/>
              </a:pPr>
              <a:r>
                <a:rPr lang="tr-TR" sz="2000" dirty="0" smtClean="0">
                  <a:latin typeface="Futura Lt BT" pitchFamily="34" charset="0"/>
                  <a:sym typeface="Symbol"/>
                </a:rPr>
                <a:t>Yılda tek sayı olarak yayınlanan dergi için en az 2 sayı* </a:t>
              </a:r>
            </a:p>
            <a:p>
              <a:pPr algn="r">
                <a:lnSpc>
                  <a:spcPct val="200000"/>
                </a:lnSpc>
              </a:pPr>
              <a:r>
                <a:rPr lang="tr-TR" sz="2000" dirty="0" smtClean="0">
                  <a:latin typeface="Futura Lt BT" pitchFamily="34" charset="0"/>
                  <a:sym typeface="Symbol"/>
                </a:rPr>
                <a:t>*birbirini </a:t>
              </a:r>
              <a:r>
                <a:rPr lang="tr-TR" sz="2000" dirty="0">
                  <a:latin typeface="Futura Lt BT" pitchFamily="34" charset="0"/>
                  <a:sym typeface="Symbol"/>
                </a:rPr>
                <a:t>takip </a:t>
              </a:r>
              <a:r>
                <a:rPr lang="tr-TR" sz="2000" dirty="0" smtClean="0">
                  <a:latin typeface="Futura Lt BT" pitchFamily="34" charset="0"/>
                  <a:sym typeface="Symbol"/>
                </a:rPr>
                <a:t>eden basılı materyal</a:t>
              </a:r>
              <a:endParaRPr lang="tr-TR" sz="2000" dirty="0">
                <a:latin typeface="Futura Lt B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70" y="1965370"/>
              <a:ext cx="9007660" cy="830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tr-TR" sz="2400" dirty="0"/>
                <a:t>Yılda 3 sayı olarak Ocak, Mayıs ve Ekim aylarında yayınlanan </a:t>
              </a:r>
              <a:r>
                <a:rPr lang="tr-TR" sz="2400" dirty="0" smtClean="0"/>
                <a:t>M. M. </a:t>
              </a:r>
              <a:r>
                <a:rPr lang="tr-TR" sz="2400" dirty="0"/>
                <a:t>Journal hakemli ve multidisipliner bir dergidir.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7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- 3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836712"/>
            <a:ext cx="406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arenR" startAt="4"/>
            </a:pPr>
            <a:r>
              <a:rPr lang="tr-TR" sz="2400" b="1" dirty="0"/>
              <a:t>Yazım kurallarına uygunluk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71" y="1835532"/>
            <a:ext cx="8771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i="1" dirty="0" smtClean="0">
                <a:latin typeface="Futura Lt BT" pitchFamily="34" charset="0"/>
              </a:rPr>
              <a:t>Örnek:</a:t>
            </a:r>
            <a:endParaRPr lang="tr-TR" i="1" dirty="0">
              <a:latin typeface="Futura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338702"/>
            <a:ext cx="9040334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Futura Lt BT" pitchFamily="34" charset="0"/>
              </a:rPr>
              <a:t>Yazım kuralları dergide açık olarak verilmeli, editörce takip edilmelidir. </a:t>
            </a:r>
            <a:endParaRPr lang="tr-TR" sz="2000" dirty="0">
              <a:latin typeface="Futura Lt B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70" y="2309971"/>
            <a:ext cx="9007660" cy="37856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2400" b="1" dirty="0"/>
              <a:t>Yazıların hazırlanması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Derginin yayın dili İngilizce veya Türkçe'dir. Türkçe yazılarda Türk Dil Kurumu Türkçe Sözlüğü (</a:t>
            </a:r>
            <a:r>
              <a:rPr lang="tr-TR" sz="2400" dirty="0">
                <a:hlinkClick r:id="rId3"/>
              </a:rPr>
              <a:t>http://tdk.org.tr</a:t>
            </a:r>
            <a:r>
              <a:rPr lang="tr-TR" sz="2400" dirty="0"/>
              <a:t>) esas alınmalıdır. Anatomik terimlerin ve diğer tıp terimlerinin adları Latince olmalıdır. 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Gönderilen </a:t>
            </a:r>
            <a:r>
              <a:rPr lang="tr-TR" sz="2400" dirty="0"/>
              <a:t>yazılar,  yazım kuralları açısından  Uluslararası Tıp Editörleri Komitesi  tarafından hazırlanan "Biomedikal Dergilere Gönderilen Makalelerde Bulunması Gereken Standartlar " a ( Uniform Requirements For Manuscripts Submittted to Biomedical Journals ) uygun olarak hazırlanmalıdır. (</a:t>
            </a:r>
            <a:r>
              <a:rPr lang="tr-TR" sz="2400" dirty="0">
                <a:hlinkClick r:id="rId4"/>
              </a:rPr>
              <a:t>http://www. ulakbim.gov.tr /cabim/vt</a:t>
            </a:r>
            <a:r>
              <a:rPr lang="tr-TR" sz="2400" u="sng" dirty="0"/>
              <a:t>)</a:t>
            </a:r>
            <a:r>
              <a:rPr lang="tr-T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12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– 4 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07504" y="1652607"/>
            <a:ext cx="885698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prstClr val="black"/>
                </a:solidFill>
              </a:rPr>
              <a:t>Makale içinde kullanılan kısaltmalar Uluslararası kabul edilen şeklide </a:t>
            </a:r>
            <a:r>
              <a:rPr lang="tr-TR" sz="2400" dirty="0" smtClean="0">
                <a:solidFill>
                  <a:prstClr val="black"/>
                </a:solidFill>
              </a:rPr>
              <a:t>olmalıdır ( </a:t>
            </a:r>
            <a:r>
              <a:rPr lang="tr-TR" sz="2400" dirty="0" smtClean="0">
                <a:solidFill>
                  <a:prstClr val="black"/>
                </a:solidFill>
                <a:hlinkClick r:id="rId3"/>
              </a:rPr>
              <a:t>http</a:t>
            </a:r>
            <a:r>
              <a:rPr lang="tr-TR" sz="2400" dirty="0">
                <a:solidFill>
                  <a:prstClr val="black"/>
                </a:solidFill>
                <a:hlinkClick r:id="rId3"/>
              </a:rPr>
              <a:t>://www.journals.tubitak.gov.tr/kitap/maknasyaz</a:t>
            </a:r>
            <a:r>
              <a:rPr lang="tr-TR" sz="24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tr-TR" sz="2400" dirty="0" smtClean="0">
                <a:solidFill>
                  <a:prstClr val="black"/>
                </a:solidFill>
              </a:rPr>
              <a:t> ) </a:t>
            </a:r>
            <a:r>
              <a:rPr lang="tr-TR" sz="2400" dirty="0">
                <a:solidFill>
                  <a:prstClr val="black"/>
                </a:solidFill>
              </a:rPr>
              <a:t>kaynağına başvurulabilir. </a:t>
            </a:r>
            <a:endParaRPr lang="tr-TR" sz="24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20" y="1141417"/>
            <a:ext cx="17577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KISALTMALAR</a:t>
            </a:r>
            <a:endParaRPr lang="tr-TR" dirty="0">
              <a:latin typeface="Futura Lt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875564"/>
            <a:ext cx="19586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YAZIM FORMATI</a:t>
            </a:r>
            <a:endParaRPr lang="tr-TR" dirty="0">
              <a:latin typeface="Futura Lt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51628"/>
            <a:ext cx="885698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Makaleler Word, WordPerfect, EPS, LaTeX, text, Postscript veya RTF formatında, şekil ve fotoğraflar ise ayrı dosyalar halinde TIFF, GIF, JPG, BMP, Postscript veya EPS formatında kabul edilmektedir.</a:t>
            </a:r>
          </a:p>
          <a:p>
            <a:pPr algn="just"/>
            <a:endParaRPr lang="tr-TR" sz="2400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– 5 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07504" y="1652607"/>
            <a:ext cx="8856984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400" dirty="0"/>
              <a:t>Kaynaklar yazıda kullanılış sırasına göre numaralanmalıdır. Kaynaklarda verilen makale yazarlarının sayısı  6 dan fazla ise ilk 3 yazar belirtilmeli ve İngilizce kaynaklarda ilk 3 yazar isminden sonra " et al.", Türkçe kaynaklarda ise ilk 3 yazar isminden sonra " ve ark. " ibaresi kullanılmalıdır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/>
              <a:t> </a:t>
            </a:r>
            <a:br>
              <a:rPr lang="tr-TR" sz="2400" dirty="0"/>
            </a:br>
            <a:r>
              <a:rPr lang="tr-TR" sz="2400" dirty="0"/>
              <a:t>Noktalamalara birden çok yazarlı bir çalışmayı tek yazar adıyla kısaltmamaya ve kaynak sayfalarının başlangıç ve bitimlerinin belirtilmesine dikkat edilmelidir. Kaynaklarda  verilen dergi isimleri  </a:t>
            </a:r>
            <a:r>
              <a:rPr lang="tr-TR" sz="2400" b="1" i="1" dirty="0"/>
              <a:t>Index </a:t>
            </a:r>
            <a:r>
              <a:rPr lang="tr-TR" sz="2400" b="1" i="1" dirty="0" smtClean="0"/>
              <a:t>Medicus</a:t>
            </a:r>
            <a:r>
              <a:rPr lang="tr-TR" sz="2400" dirty="0" smtClean="0"/>
              <a:t>'a</a:t>
            </a:r>
          </a:p>
          <a:p>
            <a:pPr algn="just"/>
            <a:r>
              <a:rPr lang="tr-TR" sz="2400" dirty="0" smtClean="0"/>
              <a:t>(</a:t>
            </a:r>
            <a:r>
              <a:rPr lang="tr-TR" sz="2400" dirty="0">
                <a:hlinkClick r:id="rId3"/>
              </a:rPr>
              <a:t>http://www.ncbi.nim.nih.gov/sites/entrez/query.fcgi?db=nlmcatalog</a:t>
            </a:r>
            <a:r>
              <a:rPr lang="tr-TR" sz="2400" dirty="0"/>
              <a:t>) veya  </a:t>
            </a:r>
            <a:r>
              <a:rPr lang="tr-TR" sz="2400" i="1" dirty="0"/>
              <a:t>Ulakbim/Türk Tıp Dizini'ne uygun olarak kısaltılmalıdır</a:t>
            </a:r>
            <a:r>
              <a:rPr lang="tr-TR" sz="2400" i="1" dirty="0" smtClean="0"/>
              <a:t>.</a:t>
            </a:r>
          </a:p>
          <a:p>
            <a:pPr algn="just"/>
            <a:endParaRPr lang="tr-TR" sz="24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20" y="1141417"/>
            <a:ext cx="18902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REFERANSLAR</a:t>
            </a:r>
            <a:endParaRPr lang="tr-TR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– 6 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07504" y="1844824"/>
            <a:ext cx="8856984" cy="41549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Makale:</a:t>
            </a:r>
            <a:r>
              <a:rPr lang="tr-TR" sz="2400" dirty="0"/>
              <a:t> Tuna H, Avcı Ş, Tükenmez Ö, Kokino S. İnmeli olguların sublukse omuzlarında kas-sinir elektrik uyarımının etkinliği. Trakya Univ Tıp Fak Derg 2005;22:70-5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b="1" dirty="0"/>
              <a:t>Kitap:</a:t>
            </a:r>
            <a:r>
              <a:rPr lang="tr-TR" sz="2400" dirty="0"/>
              <a:t> Norman IJ, Redfern SJ, (editors). Mental health care for elderly people. New York: Churchill Livingstone, 1996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>Kitaptan Bölüm:</a:t>
            </a:r>
            <a:r>
              <a:rPr lang="tr-TR" sz="2400" dirty="0"/>
              <a:t> Phillips SJ, Whisnant JP Hypertension and stroke. In: Laragh JH, Brenner BM, editors. Hypertension: Pathophysiology, Diagnosis, and Management. 2nd ed. New York: Raven Pres, 1995:465-78</a:t>
            </a:r>
            <a:r>
              <a:rPr lang="tr-TR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20" y="1141417"/>
            <a:ext cx="18902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REFERANSLAR</a:t>
            </a:r>
            <a:endParaRPr lang="tr-TR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 Düzeni – 7 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107504" y="1484784"/>
            <a:ext cx="885698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Kaynak web sitesi ise: </a:t>
            </a:r>
            <a:r>
              <a:rPr lang="tr-TR" sz="2400" dirty="0"/>
              <a:t> Kaynak makalerdeki gibi istenilen bilgiler verildikten sonra erişim olarak web sitesi adresi ve erişim tarihi bildirilmelidir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>Kaynak internet ortamında basılan bir dergi ise: </a:t>
            </a:r>
            <a:r>
              <a:rPr lang="tr-TR" sz="2400" dirty="0"/>
              <a:t> Kaynak makaledeki gibi  istenilen bilgiler verildikten sonra erişim olarak URL adresi ve erişim tarihi verilmelidir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b="1" dirty="0" smtClean="0"/>
              <a:t>Kongre </a:t>
            </a:r>
            <a:r>
              <a:rPr lang="tr-TR" sz="2400" b="1" dirty="0"/>
              <a:t>Bildirileri:</a:t>
            </a:r>
            <a:r>
              <a:rPr lang="tr-TR" sz="2400" dirty="0"/>
              <a:t> Bengtsson S, Solheim BG. Enforcement of data protection, privacy and security in medical informatics. In: Lun KC, Degoulet P, Piemme TE, Rienhoff O, editors. MEDINFO 92. Proceedings of the 7th World Congress on Medical Informatics; 1992 Sep 6-10; Geneva, Switzerland. Amsterdam: North-Holland; 1992:1561-5. 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20" y="908720"/>
            <a:ext cx="18902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REFERANSLAR</a:t>
            </a:r>
            <a:endParaRPr lang="tr-TR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Editör Görev ve Sorumlulukları</a:t>
            </a:r>
            <a:endParaRPr lang="tr-TR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980728"/>
            <a:ext cx="8784976" cy="5616624"/>
            <a:chOff x="179512" y="908720"/>
            <a:chExt cx="8784976" cy="5616624"/>
          </a:xfrm>
        </p:grpSpPr>
        <p:sp>
          <p:nvSpPr>
            <p:cNvPr id="2" name="TextBox 1"/>
            <p:cNvSpPr txBox="1"/>
            <p:nvPr/>
          </p:nvSpPr>
          <p:spPr>
            <a:xfrm>
              <a:off x="251520" y="908720"/>
              <a:ext cx="871296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tr-TR" sz="2400" dirty="0" smtClean="0">
                  <a:latin typeface="Futura Lt BT" pitchFamily="34" charset="0"/>
                </a:rPr>
                <a:t>Dergi’nin tüm bilimsel sorumluluğu editöre aittir ve görevidir.</a:t>
              </a:r>
            </a:p>
            <a:p>
              <a:endParaRPr lang="tr-TR" sz="2400" dirty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400" dirty="0" smtClean="0"/>
                <a:t>Yayın Süreci’nin dinamik takibi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400" dirty="0" smtClean="0"/>
                <a:t>Dergi </a:t>
              </a:r>
              <a:r>
                <a:rPr lang="tr-TR" sz="2400" dirty="0"/>
                <a:t>Yayın </a:t>
              </a:r>
              <a:r>
                <a:rPr lang="tr-TR" sz="2400" dirty="0" smtClean="0"/>
                <a:t>Politikasına Uyulduğunun takibi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400" dirty="0" smtClean="0"/>
                <a:t>Dergi </a:t>
              </a:r>
              <a:r>
                <a:rPr lang="tr-TR" sz="2400" dirty="0"/>
                <a:t>Alan ve </a:t>
              </a:r>
              <a:r>
                <a:rPr lang="tr-TR" sz="2400" dirty="0" smtClean="0"/>
                <a:t>Kapsamının Korunduğunun takibi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400" dirty="0" smtClean="0"/>
                <a:t>Yayın Düzeni’nin takibi</a:t>
              </a:r>
            </a:p>
            <a:p>
              <a:endParaRPr lang="tr-TR" sz="2400" dirty="0" smtClean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400" dirty="0" smtClean="0"/>
                <a:t>Dergi </a:t>
              </a:r>
              <a:r>
                <a:rPr lang="tr-TR" sz="2400" dirty="0"/>
                <a:t>yayın politikasına </a:t>
              </a:r>
              <a:r>
                <a:rPr lang="tr-TR" sz="2400" dirty="0" smtClean="0"/>
                <a:t>uygunluk açısıdan,</a:t>
              </a:r>
            </a:p>
            <a:p>
              <a:pPr>
                <a:buClr>
                  <a:srgbClr val="C00000"/>
                </a:buClr>
              </a:pPr>
              <a:endParaRPr lang="tr-TR" sz="2400" dirty="0"/>
            </a:p>
            <a:p>
              <a:pPr marL="800100" lvl="1" indent="-34290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tr-TR" sz="2400" dirty="0"/>
                <a:t>Yayın aralığına ve zamana </a:t>
              </a:r>
              <a:r>
                <a:rPr lang="tr-TR" sz="2400" dirty="0" smtClean="0"/>
                <a:t>uyuluyor mu ?</a:t>
              </a:r>
              <a:endParaRPr lang="tr-TR" sz="2400" dirty="0"/>
            </a:p>
            <a:p>
              <a:pPr marL="800100" lvl="1" indent="-34290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tr-TR" sz="2400" dirty="0"/>
                <a:t>Amaç kapsama </a:t>
              </a:r>
              <a:r>
                <a:rPr lang="tr-TR" sz="2400" dirty="0" smtClean="0"/>
                <a:t>uyuluyor mu ?</a:t>
              </a:r>
              <a:endParaRPr lang="tr-TR" sz="2400" dirty="0"/>
            </a:p>
            <a:p>
              <a:pPr marL="800100" lvl="1" indent="-342900">
                <a:buClr>
                  <a:schemeClr val="tx2">
                    <a:lumMod val="60000"/>
                    <a:lumOff val="4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tr-TR" sz="2400" dirty="0"/>
                <a:t>Yazım kurallarına </a:t>
              </a:r>
              <a:r>
                <a:rPr lang="tr-TR" sz="2400" dirty="0" smtClean="0"/>
                <a:t>uyuluyor ?</a:t>
              </a:r>
              <a:endParaRPr lang="tr-TR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512" y="5694347"/>
              <a:ext cx="8784976" cy="830997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lvl="1" algn="ctr">
                <a:buClr>
                  <a:srgbClr val="C00000"/>
                </a:buClr>
              </a:pPr>
              <a:r>
                <a:rPr lang="tr-TR" sz="2400" dirty="0"/>
                <a:t>Derginin ULUSLARARASI dizinlerde taranır olmasını sağlamak </a:t>
              </a:r>
            </a:p>
            <a:p>
              <a:pPr marL="0" lvl="1" algn="ctr">
                <a:buClr>
                  <a:srgbClr val="C00000"/>
                </a:buClr>
              </a:pPr>
              <a:r>
                <a:rPr lang="tr-TR" sz="2400" dirty="0"/>
                <a:t>       için standartları oluşturmak </a:t>
              </a:r>
              <a:r>
                <a:rPr lang="tr-TR" sz="2400" dirty="0" smtClean="0"/>
                <a:t>editörün SORUMLULUĞU </a:t>
              </a:r>
              <a:r>
                <a:rPr lang="tr-TR" sz="2400" dirty="0"/>
                <a:t>dur. </a:t>
              </a:r>
              <a:endParaRPr lang="tr-TR" dirty="0"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9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Yayına Editör Katkısı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3" y="1122809"/>
            <a:ext cx="8591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56992"/>
            <a:ext cx="8856983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>
                <a:latin typeface="Futura Lt BT" pitchFamily="34" charset="0"/>
              </a:rPr>
              <a:t>Editör, hakem görüşlerini değerlendirerek yazarla iletişime geçebilir.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tr-TR" sz="2000" dirty="0" smtClean="0">
                <a:latin typeface="Futura Lt BT" pitchFamily="34" charset="0"/>
              </a:rPr>
              <a:t>Hakem görüşleri dışında dergi formatı ve yayın politikası doğrultusunda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Futura Lt BT" pitchFamily="34" charset="0"/>
              </a:rPr>
              <a:t>     yazara önerilerde bulunma hakkına sahiptir. 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Futura Lt BT" pitchFamily="34" charset="0"/>
              </a:rPr>
              <a:t>3)  Yazım kuralları,  referansların  düzenlenmesi  gibi  son  düzeltmelerin</a:t>
            </a: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Futura Lt BT" pitchFamily="34" charset="0"/>
              </a:rPr>
              <a:t>     yapılması konusunda yazar ile iletişime geçebilir. </a:t>
            </a:r>
          </a:p>
          <a:p>
            <a:pPr marL="90488" indent="-90488" algn="just">
              <a:lnSpc>
                <a:spcPct val="150000"/>
              </a:lnSpc>
            </a:pPr>
            <a:r>
              <a:rPr lang="tr-TR" sz="2000" dirty="0" smtClean="0">
                <a:latin typeface="Futura Lt BT" pitchFamily="34" charset="0"/>
              </a:rPr>
              <a:t>4) Kesin kabul durumunda da editör, bilimsel KALİTE önerilerinde bulanabilir.</a:t>
            </a:r>
            <a:endParaRPr lang="tr-TR" sz="2000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Editörde Bulunması Gereken Özellikler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1196752"/>
            <a:ext cx="8824620" cy="4573672"/>
            <a:chOff x="179512" y="1196752"/>
            <a:chExt cx="8824620" cy="4573672"/>
          </a:xfrm>
        </p:grpSpPr>
        <p:sp>
          <p:nvSpPr>
            <p:cNvPr id="2" name="TextBox 1"/>
            <p:cNvSpPr txBox="1"/>
            <p:nvPr/>
          </p:nvSpPr>
          <p:spPr>
            <a:xfrm>
              <a:off x="179512" y="1706032"/>
              <a:ext cx="8714502" cy="14773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Derginin Yayın Politikası, Amaç ve Kapsamı’na hakim olmalıdır.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Değişien bilimsel veri ışığında derginin konumunu güncel tutmalıdır.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Derginin uluslararası dizinlerde taranması için gerekli koşulları bilmelidir.</a:t>
              </a:r>
              <a:endParaRPr lang="tr-TR" sz="2000" dirty="0">
                <a:latin typeface="Futura Lt B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9512" y="1196752"/>
              <a:ext cx="6036974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Futura Lt BT" pitchFamily="34" charset="0"/>
                </a:rPr>
                <a:t>Derginin Vizyonu ve Dünyadaki Yeri ile ilgili Özellikler</a:t>
              </a:r>
              <a:endParaRPr lang="tr-TR" b="1" dirty="0">
                <a:latin typeface="Futura Lt BT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234" y="3784972"/>
              <a:ext cx="396775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Futura Lt BT" pitchFamily="34" charset="0"/>
                </a:rPr>
                <a:t>Derginin Formatı ile ilgili Özellikler</a:t>
              </a:r>
              <a:endParaRPr lang="tr-TR" b="1" dirty="0">
                <a:latin typeface="Futura Lt B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1234" y="4293096"/>
              <a:ext cx="8712898" cy="147732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Dergi formatı, yazım kurallarına hakim olmalıdır.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Hakemler ve yazarlar ile ilişkilerinde eşit mesafed durmalıdır.</a:t>
              </a:r>
            </a:p>
            <a:p>
              <a:pPr marL="342900" indent="-342900">
                <a:lnSpc>
                  <a:spcPct val="150000"/>
                </a:lnSpc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>
                  <a:latin typeface="Futura Lt BT" pitchFamily="34" charset="0"/>
                </a:rPr>
                <a:t>Derginin yayın düzeni’nin korunmasını sağlayak bilgilere sahip olmalıdır.</a:t>
              </a:r>
              <a:endParaRPr lang="tr-TR" sz="2000" dirty="0"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6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Dergi Yayın Formatında </a:t>
            </a:r>
            <a:r>
              <a:rPr lang="tr-TR" dirty="0" smtClean="0"/>
              <a:t>Dikkat Edilecek Hususlar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836712"/>
            <a:ext cx="892899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ISSN numarası: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Standart Süreli Yayın Numarası»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Kültür Bakanlığı’ndan alınmalı ve dış kapak sağ üst köşesi ve künye sayfasında yer almalıdır. 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e-ISSN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numaras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ı: Elektronik ortamda da yayınlanan dergiler için alınmalıdır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 Kapak İçi: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adı, kısaltılmış adı, açık adı, editör, hakem kurulu, bölgesel ve uluslararası editörler, editör ve kurumsal olarak derginin e-mail adresi, her bir sayının yayın tarihi ve yayın aralığı, yayın politikası, amaç ve kapsamı, tarandığı veritabanı ve dizinler yer almalı. 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Bilimsel yazıların ilk sayfasında: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Yazıların gönderim / kabul bilgileri yer almalı, yazarların kurumları ve iletişim kurulacak yazarın adres bilgilerine yer verilmelidir. 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Arka kapak içi: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Makale yazım kuralları, makale gönderim kuralları bulunmalı.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6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175280"/>
            <a:ext cx="8928992" cy="6422072"/>
            <a:chOff x="107504" y="175280"/>
            <a:chExt cx="8928992" cy="6422072"/>
          </a:xfrm>
        </p:grpSpPr>
        <p:sp>
          <p:nvSpPr>
            <p:cNvPr id="2" name="TextBox 1"/>
            <p:cNvSpPr txBox="1"/>
            <p:nvPr/>
          </p:nvSpPr>
          <p:spPr>
            <a:xfrm>
              <a:off x="107504" y="3119477"/>
              <a:ext cx="8856984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en-US" sz="2000" b="1" dirty="0"/>
                <a:t>The</a:t>
              </a:r>
              <a:r>
                <a:rPr lang="en-US" sz="2000" dirty="0"/>
                <a:t> </a:t>
              </a:r>
              <a:r>
                <a:rPr lang="en-US" sz="2000" b="1" dirty="0"/>
                <a:t>Institute for Scientific Information</a:t>
              </a:r>
              <a:r>
                <a:rPr lang="en-US" sz="2000" dirty="0"/>
                <a:t> (</a:t>
              </a:r>
              <a:r>
                <a:rPr lang="en-US" sz="2000" b="1" dirty="0"/>
                <a:t>ISI</a:t>
              </a:r>
              <a:r>
                <a:rPr lang="en-US" sz="2000" dirty="0" smtClean="0"/>
                <a:t>)</a:t>
              </a:r>
              <a:r>
                <a:rPr lang="tr-TR" sz="2000" dirty="0" smtClean="0"/>
                <a:t>	-  Kuruluş  	</a:t>
              </a:r>
              <a:r>
                <a:rPr lang="en-US" sz="2000" dirty="0" smtClean="0"/>
                <a:t>1960</a:t>
              </a:r>
              <a:endParaRPr lang="tr-TR" sz="2000" dirty="0" smtClean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endParaRPr lang="tr-TR" sz="2000" dirty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000" b="1" dirty="0" smtClean="0"/>
                <a:t>Impact</a:t>
              </a:r>
              <a:r>
                <a:rPr lang="tr-TR" sz="2000" dirty="0" smtClean="0"/>
                <a:t> </a:t>
              </a:r>
              <a:r>
                <a:rPr lang="tr-TR" sz="2000" b="1" dirty="0" smtClean="0"/>
                <a:t>Factor</a:t>
              </a:r>
              <a:r>
                <a:rPr lang="tr-TR" sz="2000" dirty="0" smtClean="0"/>
                <a:t> tanımı ve kullanımı 		-		1975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endParaRPr lang="tr-TR" sz="2000" dirty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000" dirty="0" smtClean="0"/>
                <a:t>Sitasyonların takibi (</a:t>
              </a:r>
              <a:r>
                <a:rPr lang="tr-TR" sz="2000" b="1" dirty="0" smtClean="0"/>
                <a:t>citation indexing</a:t>
              </a:r>
              <a:r>
                <a:rPr lang="tr-TR" sz="2000" dirty="0" smtClean="0"/>
                <a:t>) ve analizi Garfield tarafından geliştirilmiş.</a:t>
              </a:r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endParaRPr lang="tr-TR" sz="2000" dirty="0"/>
            </a:p>
            <a:p>
              <a:pPr marL="342900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r>
                <a:rPr lang="tr-TR" sz="2000" b="1" dirty="0" smtClean="0"/>
                <a:t>ISI bibliografik veri tabanları: </a:t>
              </a:r>
            </a:p>
            <a:p>
              <a:pPr marL="800100" lvl="1" indent="-342900">
                <a:buClr>
                  <a:srgbClr val="C00000"/>
                </a:buClr>
                <a:buFont typeface="Wingdings" panose="05000000000000000000" pitchFamily="2" charset="2"/>
                <a:buChar char="þ"/>
              </a:pPr>
              <a:endParaRPr lang="tr-TR" sz="2000" b="1" dirty="0"/>
            </a:p>
            <a:p>
              <a:pPr marL="800100" lvl="1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tr-TR" sz="2000" b="1" dirty="0" smtClean="0"/>
                <a:t> </a:t>
              </a:r>
              <a:r>
                <a:rPr lang="tr-TR" sz="2000" dirty="0" smtClean="0"/>
                <a:t>Science Citation Index (SCI)</a:t>
              </a:r>
            </a:p>
            <a:p>
              <a:pPr marL="800100" lvl="1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fr-FR" sz="2000" dirty="0" smtClean="0"/>
                <a:t> Social Sciences Citation Index (SSCI)</a:t>
              </a:r>
              <a:endParaRPr lang="tr-TR" sz="2000" dirty="0" smtClean="0"/>
            </a:p>
            <a:p>
              <a:pPr marL="800100" lvl="1" indent="-34290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tr-TR" sz="2000" dirty="0" smtClean="0"/>
                <a:t> </a:t>
              </a:r>
              <a:r>
                <a:rPr lang="en-US" sz="2000" dirty="0" smtClean="0"/>
                <a:t>Arts and Humanities Citation Index (AHCI)</a:t>
              </a:r>
              <a:endParaRPr lang="tr-TR" sz="20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1520" y="175280"/>
              <a:ext cx="8784976" cy="2677656"/>
              <a:chOff x="251520" y="175280"/>
              <a:chExt cx="8784976" cy="2677656"/>
            </a:xfrm>
          </p:grpSpPr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260647"/>
                <a:ext cx="1628305" cy="2520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093747" y="175280"/>
                <a:ext cx="629467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dirty="0" smtClean="0"/>
                  <a:t>Eugene Garfield – Bibliograph</a:t>
                </a:r>
              </a:p>
              <a:p>
                <a:r>
                  <a:rPr lang="tr-TR" sz="2400" dirty="0" smtClean="0"/>
                  <a:t>NY, 1925</a:t>
                </a:r>
              </a:p>
              <a:p>
                <a:endParaRPr lang="tr-TR" sz="2400" dirty="0"/>
              </a:p>
              <a:p>
                <a:r>
                  <a:rPr lang="en-US" sz="2400" dirty="0"/>
                  <a:t> ″the </a:t>
                </a:r>
                <a:r>
                  <a:rPr lang="en-US" sz="2400" b="1" dirty="0"/>
                  <a:t>citation index</a:t>
                </a:r>
                <a:r>
                  <a:rPr lang="en-US" sz="2400" dirty="0"/>
                  <a:t>...may help a </a:t>
                </a:r>
                <a:r>
                  <a:rPr lang="en-US" sz="2400" b="1" dirty="0"/>
                  <a:t>historian</a:t>
                </a:r>
                <a:r>
                  <a:rPr lang="en-US" sz="2400" dirty="0"/>
                  <a:t> to measure the </a:t>
                </a:r>
                <a:r>
                  <a:rPr lang="en-US" sz="2400" b="1" dirty="0"/>
                  <a:t>influence</a:t>
                </a:r>
                <a:r>
                  <a:rPr lang="en-US" sz="2400" dirty="0"/>
                  <a:t> of an article—that is, its ′impact factor′.″</a:t>
                </a:r>
                <a:endParaRPr lang="tr-TR" sz="2400" dirty="0"/>
              </a:p>
              <a:p>
                <a:endParaRPr lang="tr-TR" sz="2400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302782" y="2204864"/>
                <a:ext cx="37337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/>
                  <a:t>Garfield </a:t>
                </a:r>
                <a:r>
                  <a:rPr lang="tr-TR" dirty="0" smtClean="0"/>
                  <a:t>E, </a:t>
                </a:r>
                <a:r>
                  <a:rPr lang="fr-FR" dirty="0" smtClean="0"/>
                  <a:t>Science. 1955;</a:t>
                </a:r>
                <a:r>
                  <a:rPr lang="tr-TR" dirty="0" smtClean="0"/>
                  <a:t> </a:t>
                </a:r>
                <a:r>
                  <a:rPr lang="fr-FR" dirty="0" smtClean="0"/>
                  <a:t>122:</a:t>
                </a:r>
                <a:r>
                  <a:rPr lang="tr-TR" dirty="0" smtClean="0"/>
                  <a:t> </a:t>
                </a:r>
                <a:r>
                  <a:rPr lang="fr-FR" dirty="0" smtClean="0"/>
                  <a:t>108-11</a:t>
                </a:r>
                <a:endParaRPr lang="tr-TR" dirty="0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07504" y="116632"/>
            <a:ext cx="892899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0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Dergi Yayın Formatında Dikkat Edilecek Hususlar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580" y="827420"/>
            <a:ext cx="26597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Futura Lt BT" pitchFamily="34" charset="0"/>
              </a:rPr>
              <a:t>Ana Kapak İç Kısım - 1</a:t>
            </a:r>
            <a:endParaRPr lang="tr-TR" b="1" dirty="0">
              <a:latin typeface="Futura Lt B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91927"/>
            <a:ext cx="6838950" cy="530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Dergi Yayın Formatında Dikkat Edilecek Hususlar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5381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80" y="827420"/>
            <a:ext cx="36343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Futura Lt BT" pitchFamily="34" charset="0"/>
              </a:rPr>
              <a:t>Ana Kapak İç Kısım – 2 (Künye)</a:t>
            </a:r>
            <a:endParaRPr lang="tr-TR" b="1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Dergi Yayın Formatında Dikkat Edilecek Hususlar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899428"/>
            <a:ext cx="9144000" cy="5577202"/>
            <a:chOff x="0" y="899428"/>
            <a:chExt cx="9144000" cy="5577202"/>
          </a:xfrm>
        </p:grpSpPr>
        <p:sp>
          <p:nvSpPr>
            <p:cNvPr id="2" name="TextBox 1"/>
            <p:cNvSpPr txBox="1"/>
            <p:nvPr/>
          </p:nvSpPr>
          <p:spPr>
            <a:xfrm>
              <a:off x="26234" y="899428"/>
              <a:ext cx="6489982" cy="369332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tr-TR" b="1" dirty="0" smtClean="0">
                  <a:latin typeface="Futura Lt BT" pitchFamily="34" charset="0"/>
                </a:rPr>
                <a:t>Etik Kurul Onayları, Çıkar Çatışması ve Yayın Hakkı Devri </a:t>
              </a:r>
              <a:endParaRPr lang="tr-TR" b="1" dirty="0">
                <a:latin typeface="Futura Lt BT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1340768"/>
              <a:ext cx="9144000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dirty="0" smtClean="0">
                  <a:latin typeface="Futura Lt BT" pitchFamily="34" charset="0"/>
                </a:rPr>
                <a:t>Yazar, </a:t>
              </a:r>
              <a:r>
                <a:rPr lang="tr-TR" sz="2000" b="1" dirty="0" smtClean="0">
                  <a:latin typeface="Futura Lt BT" pitchFamily="34" charset="0"/>
                </a:rPr>
                <a:t>başvuru anında </a:t>
              </a:r>
              <a:r>
                <a:rPr lang="tr-TR" sz="2000" dirty="0" smtClean="0">
                  <a:latin typeface="Futura Lt BT" pitchFamily="34" charset="0"/>
                </a:rPr>
                <a:t>gerekli etik kurul onayını, finansal çıkar çatışması durumunu ve yayın hakkı devrini beyan etmelidir. </a:t>
              </a:r>
              <a:endParaRPr lang="tr-TR" sz="2000" dirty="0">
                <a:latin typeface="Futura Lt BT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756" y="2183373"/>
              <a:ext cx="8964487" cy="34778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000" dirty="0" smtClean="0"/>
                <a:t>Xxxx Journal'a </a:t>
              </a:r>
              <a:r>
                <a:rPr lang="tr-TR" sz="2000" dirty="0"/>
                <a:t>yayınlanması amacı ile gönderilen yazılar </a:t>
              </a:r>
              <a:r>
                <a:rPr lang="tr-TR" sz="2000" b="1" dirty="0"/>
                <a:t>Helsinki Bildirgesi</a:t>
              </a:r>
              <a:r>
                <a:rPr lang="tr-TR" sz="2000" dirty="0"/>
                <a:t>, </a:t>
              </a:r>
              <a:r>
                <a:rPr lang="tr-TR" sz="2000" b="1" dirty="0"/>
                <a:t>İyi Klinik Uygulamalar Kılavuzu</a:t>
              </a:r>
              <a:r>
                <a:rPr lang="tr-TR" sz="2000" b="1" dirty="0" smtClean="0"/>
                <a:t>, İyi</a:t>
              </a:r>
              <a:r>
                <a:rPr lang="tr-TR" sz="2000" dirty="0" smtClean="0"/>
                <a:t> </a:t>
              </a:r>
              <a:r>
                <a:rPr lang="tr-TR" sz="2000" b="1" dirty="0"/>
                <a:t>Laboratuar</a:t>
              </a:r>
              <a:r>
                <a:rPr lang="tr-TR" sz="2000" dirty="0"/>
                <a:t> </a:t>
              </a:r>
              <a:r>
                <a:rPr lang="tr-TR" sz="2000" b="1" dirty="0"/>
                <a:t>Uygulamaları</a:t>
              </a:r>
              <a:r>
                <a:rPr lang="tr-TR" sz="2000" dirty="0"/>
                <a:t> </a:t>
              </a:r>
              <a:r>
                <a:rPr lang="tr-TR" sz="2000" b="1" dirty="0"/>
                <a:t>Kılavuzu</a:t>
              </a:r>
              <a:r>
                <a:rPr lang="tr-TR" sz="2000" dirty="0"/>
                <a:t> esaslarına uymalıdır.  Gerek insanlar gerekse hayvanlar açısından etik koşullara uygun olmayan yazılar yayınlanmak üzere kabul edilemez.  </a:t>
              </a:r>
              <a:r>
                <a:rPr lang="tr-TR" sz="2000" dirty="0" smtClean="0"/>
                <a:t>Xxxx Journal</a:t>
              </a:r>
              <a:r>
                <a:rPr lang="tr-TR" sz="2000" dirty="0"/>
                <a:t>, insanlar üzerinde yapılan araştırmaların önceden </a:t>
              </a:r>
              <a:r>
                <a:rPr lang="tr-TR" sz="2000" b="1" dirty="0"/>
                <a:t>Araştırma Etik Kurulu </a:t>
              </a:r>
              <a:r>
                <a:rPr lang="tr-TR" sz="2000" dirty="0"/>
                <a:t>tarafından onayının alınması şartını arar. Yazarlardan, yazının detaylarını ve tarihini bildirecek şekilde imzalı bir beyan ile başvurmaları istenir</a:t>
              </a:r>
              <a:r>
                <a:rPr lang="tr-TR" sz="2000" dirty="0" smtClean="0"/>
                <a:t>.</a:t>
              </a:r>
            </a:p>
            <a:p>
              <a:pPr algn="just"/>
              <a:endParaRPr lang="tr-TR" sz="2000" dirty="0">
                <a:latin typeface="Futura Lt BT" pitchFamily="34" charset="0"/>
              </a:endParaRPr>
            </a:p>
            <a:p>
              <a:pPr algn="just"/>
              <a:r>
                <a:rPr lang="tr-TR" sz="2000" dirty="0"/>
                <a:t>Çalışmalar </a:t>
              </a:r>
              <a:r>
                <a:rPr lang="tr-TR" sz="2000" b="1" dirty="0"/>
                <a:t>deney hayvanı kullanımı</a:t>
              </a:r>
              <a:r>
                <a:rPr lang="tr-TR" sz="2000" dirty="0"/>
                <a:t>nı içeriyorsa, hayvan bakımı ve kullanımında yapılan işlemler yazı içinde kısaca tanımlanmalıdır. Deney hayvanlarında özel derişimlerde ilaç kullanıldıysa, yazar bu derişimin kullanılma mantığını belirtmelidir.</a:t>
              </a:r>
              <a:endParaRPr lang="tr-TR" sz="2000" dirty="0">
                <a:latin typeface="Futura Lt BT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756" y="5830299"/>
              <a:ext cx="8964487" cy="646331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atin typeface="Futura Lt BT" pitchFamily="34" charset="0"/>
                </a:rPr>
                <a:t>Form örnekeleri dergide ve elektronik ortamda yer almalı ve etik kurul onayı metin içerisinde bildirilmelidir. </a:t>
              </a:r>
              <a:endParaRPr lang="tr-TR" b="1" dirty="0"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4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Hakemlik Süreci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099185"/>
            <a:ext cx="8820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derginin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hedefi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yayın yaptığı alana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KALİTELİ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BİLİMSEL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katkı yapmaktır.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erginin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kalitesi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yayınlanan makalelerin kalitesi ile ilişkilidir.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þ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Yazar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editör, hakem ve basılı ürün zincirinde,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hakem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ve hakemlik süreci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bilimsel kalite kontrolünün temelidir.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þ"/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Editör:     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ilgi alanına girebilecek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hakemleri belirler,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2. Yazı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ile ilgili hakemlik sürecinin tamamlanmasını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sağlar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(yani düzeltme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taleplerinin yazar tarafından tam olarak yerine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	         getirildiğini takip eder)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3. Tüm hakem değerlendirmelerinin arşivlenmesini sağlar. 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Hakemlik </a:t>
            </a:r>
            <a:r>
              <a:rPr lang="tr-TR" dirty="0" smtClean="0"/>
              <a:t>Süreci – 2 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88924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Hakem: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62038" indent="-34290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Makalenin bilimsel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alan açısından uygunluğunu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değerlendirir.</a:t>
            </a:r>
          </a:p>
          <a:p>
            <a:pPr marL="719138" indent="90488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  Değerlendirmenin </a:t>
            </a:r>
            <a:r>
              <a:rPr lang="tr-TR" sz="2000" dirty="0"/>
              <a:t>objektif, tarafsız, dürüst ve adil olması gerekir. </a:t>
            </a:r>
            <a:endParaRPr lang="tr-TR" sz="2000" dirty="0" smtClean="0"/>
          </a:p>
          <a:p>
            <a:pPr marL="719138" indent="90488">
              <a:lnSpc>
                <a:spcPct val="15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tr-TR" sz="2000" dirty="0" smtClean="0"/>
              <a:t>azının </a:t>
            </a:r>
            <a:r>
              <a:rPr lang="tr-TR" sz="2000" dirty="0"/>
              <a:t>dili, grameri ve ifadesi bakımından bir görevi yoktur; </a:t>
            </a:r>
            <a:r>
              <a:rPr lang="tr-TR" sz="2000" dirty="0" smtClean="0"/>
              <a:t> (editör!)</a:t>
            </a:r>
          </a:p>
          <a:p>
            <a:pPr marL="719138"/>
            <a:endParaRPr lang="tr-TR" sz="2000" dirty="0" smtClean="0"/>
          </a:p>
          <a:p>
            <a:pPr marL="719138"/>
            <a:endParaRPr lang="tr-TR" sz="2000" dirty="0"/>
          </a:p>
          <a:p>
            <a:r>
              <a:rPr lang="tr-TR" sz="2000" b="1" dirty="0" smtClean="0"/>
              <a:t>Dergi açısından:</a:t>
            </a:r>
            <a:r>
              <a:rPr lang="tr-TR" sz="2000" dirty="0" smtClean="0"/>
              <a:t> </a:t>
            </a:r>
          </a:p>
          <a:p>
            <a:pPr marL="725488" indent="-7938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	 Bir </a:t>
            </a:r>
            <a:r>
              <a:rPr lang="tr-TR" sz="2000" dirty="0"/>
              <a:t>yazı için kaç </a:t>
            </a:r>
            <a:r>
              <a:rPr lang="tr-TR" sz="2000" dirty="0" smtClean="0"/>
              <a:t>hakem?  			En </a:t>
            </a:r>
            <a:r>
              <a:rPr lang="tr-TR" sz="2000" dirty="0"/>
              <a:t>az üç </a:t>
            </a:r>
            <a:r>
              <a:rPr lang="tr-TR" sz="2000" dirty="0" smtClean="0"/>
              <a:t>- Karar </a:t>
            </a:r>
            <a:r>
              <a:rPr lang="tr-TR" sz="2000" dirty="0"/>
              <a:t>oy çokluğu </a:t>
            </a:r>
            <a:r>
              <a:rPr lang="tr-TR" sz="2000" dirty="0" smtClean="0"/>
              <a:t>ile. </a:t>
            </a:r>
          </a:p>
          <a:p>
            <a:pPr marL="725488" indent="-7938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Yazarın </a:t>
            </a:r>
            <a:r>
              <a:rPr lang="tr-TR" sz="2000" dirty="0"/>
              <a:t>adı açık olmalı mı? </a:t>
            </a:r>
            <a:r>
              <a:rPr lang="tr-TR" sz="2000" dirty="0" smtClean="0"/>
              <a:t>			Hayır</a:t>
            </a:r>
            <a:r>
              <a:rPr lang="tr-TR" sz="2000" dirty="0"/>
              <a:t>. </a:t>
            </a:r>
            <a:endParaRPr lang="tr-TR" sz="2000" dirty="0" smtClean="0"/>
          </a:p>
          <a:p>
            <a:pPr marL="725488" indent="-7938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 Hakem </a:t>
            </a:r>
            <a:r>
              <a:rPr lang="tr-TR" sz="2000" dirty="0"/>
              <a:t>listesi dergide yayınlanmalı? </a:t>
            </a:r>
            <a:r>
              <a:rPr lang="tr-TR" sz="2000" dirty="0" smtClean="0"/>
              <a:t>	En az yılda </a:t>
            </a:r>
            <a:r>
              <a:rPr lang="tr-TR" sz="2000" dirty="0"/>
              <a:t>bir </a:t>
            </a:r>
            <a:r>
              <a:rPr lang="tr-TR" sz="2000" dirty="0" smtClean="0"/>
              <a:t>kez. </a:t>
            </a:r>
          </a:p>
          <a:p>
            <a:pPr marL="725488" indent="-7938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 Editör </a:t>
            </a:r>
            <a:r>
              <a:rPr lang="tr-TR" sz="2000" dirty="0"/>
              <a:t>ve yayın kurulu </a:t>
            </a:r>
            <a:r>
              <a:rPr lang="tr-TR" sz="2000" dirty="0" smtClean="0"/>
              <a:t>hakemliği?    	Prensip </a:t>
            </a:r>
            <a:r>
              <a:rPr lang="tr-TR" sz="2000" dirty="0"/>
              <a:t>olarak “Hayır”.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Editörlerin Karşılaştıkları Sorunlar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35496" y="827420"/>
            <a:ext cx="267252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PLAGIARISM / INTIHAL</a:t>
            </a:r>
            <a:endParaRPr lang="tr-TR" dirty="0">
              <a:latin typeface="Futura Lt B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340768"/>
            <a:ext cx="414094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Plagium = Latinceden, Adam kaçırma !</a:t>
            </a:r>
            <a:endParaRPr lang="tr-TR" dirty="0">
              <a:latin typeface="Futura Lt B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844824"/>
            <a:ext cx="736618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Tam anlamı: Hırsızlık, başkasına ait bir bilgiyi kendisincesine sunmak !</a:t>
            </a:r>
            <a:endParaRPr lang="tr-TR" dirty="0">
              <a:latin typeface="Futura Lt B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78" y="2980690"/>
            <a:ext cx="8982718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084263" lvl="1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GB" altLang="zh-CN" sz="20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Turnitin</a:t>
            </a:r>
            <a:r>
              <a:rPr lang="en-GB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(</a:t>
            </a: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Üniversitelere </a:t>
            </a:r>
            <a:r>
              <a:rPr lang="tr-TR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Yönelik) </a:t>
            </a: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(</a:t>
            </a:r>
            <a:r>
              <a:rPr lang="tr-TR" altLang="zh-CN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http</a:t>
            </a:r>
            <a:r>
              <a:rPr lang="tr-TR" altLang="zh-CN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://turnitin.com</a:t>
            </a:r>
            <a:r>
              <a:rPr lang="tr-TR" altLang="zh-CN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/)</a:t>
            </a:r>
            <a:endParaRPr lang="en-GB" altLang="zh-CN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084263" lvl="1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GB" altLang="zh-CN" sz="2000" dirty="0" err="1">
                <a:latin typeface="Arial" pitchFamily="34" charset="0"/>
                <a:ea typeface="宋体" pitchFamily="2" charset="-122"/>
                <a:cs typeface="Arial" pitchFamily="34" charset="0"/>
              </a:rPr>
              <a:t>Ithenticate</a:t>
            </a:r>
            <a:r>
              <a:rPr lang="en-GB" altLang="zh-CN" sz="2000" dirty="0"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en-GB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(</a:t>
            </a: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Yayınevleri ve Kuruluşlara Yönelik</a:t>
            </a:r>
            <a:r>
              <a:rPr lang="en-GB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)</a:t>
            </a: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 (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www.ithenticate.com</a:t>
            </a:r>
            <a:r>
              <a:rPr lang="tr-TR" sz="2000" dirty="0" smtClean="0"/>
              <a:t>)</a:t>
            </a:r>
            <a:endParaRPr lang="tr-TR" altLang="zh-CN" sz="2000" dirty="0" smtClean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1084263" lvl="1" indent="-457200">
              <a:lnSpc>
                <a:spcPct val="150000"/>
              </a:lnSpc>
              <a:buFont typeface="+mj-lt"/>
              <a:buAutoNum type="arabicParenR"/>
              <a:defRPr/>
            </a:pPr>
            <a:endParaRPr lang="en-GB" altLang="zh-CN" sz="2000" dirty="0"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marL="6096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Makaleler </a:t>
            </a:r>
            <a:r>
              <a:rPr lang="en-GB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20 </a:t>
            </a:r>
            <a:r>
              <a:rPr lang="tr-TR" altLang="zh-CN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milyon’dan fazla hakemli dergilerce değerlendirilmiş makale ile karşılaştırılır. </a:t>
            </a:r>
          </a:p>
          <a:p>
            <a:pPr marL="60960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tr-TR" sz="2000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%25’ten fazla benzerlik yayın için kabul edilemez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53778" y="2524254"/>
            <a:ext cx="3536161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Futura Lt BT" pitchFamily="34" charset="0"/>
              </a:rPr>
              <a:t>İNTİHAL TAKİP PROGRAMLARI</a:t>
            </a:r>
            <a:endParaRPr lang="tr-TR" dirty="0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Yayının Kalitesini Artırmaya </a:t>
            </a:r>
            <a:r>
              <a:rPr lang="tr-TR" dirty="0" smtClean="0"/>
              <a:t>Yönelik Öneriler</a:t>
            </a:r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965041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Yayın Kalitesi kadar -  Alanındaki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ÖZGÜNLÜĞÜ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önemli parametre.</a:t>
            </a:r>
          </a:p>
          <a:p>
            <a:pPr>
              <a:lnSpc>
                <a:spcPct val="20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(Aynı alanda yeterli kadar dergi var ise indeksler için cazip olmayacaktır)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 startAt="2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ORJİNALLİK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= Geçerlilik, Önem, İlk Olmak, Alana Özgün Katkı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 startAt="2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 işletiminin (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editorial work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kalitesi: Objektif, şeffaf, hakem değerlendirmesi bulunan, etik kurallara uygun yayın politikası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 startAt="2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Derginin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basım format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kalitesi: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Basım formatının sayılar arasında tutarlı olması, şekil ve grafiklerin basım kalitesi.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Font typeface="+mj-lt"/>
              <a:buAutoNum type="alphaUcPeriod" startAt="2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Yayın alanına ve hedef kitleye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uygun bilimsel içerik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YAYIN TİPİNE GÖRE YILLAR İÇERİSİNDE ATIF </a:t>
            </a:r>
            <a:r>
              <a:rPr lang="tr-TR" dirty="0" smtClean="0"/>
              <a:t>ORANLARI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376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9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Yayınlamayı tercih etmeli</a:t>
            </a:r>
            <a:r>
              <a:rPr lang="en-US" b="1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r>
              <a:rPr lang="tr-TR" dirty="0" smtClean="0"/>
              <a:t>Derlemeler</a:t>
            </a:r>
            <a:endParaRPr lang="en-US" dirty="0" smtClean="0"/>
          </a:p>
          <a:p>
            <a:r>
              <a:rPr lang="tr-TR" dirty="0" smtClean="0"/>
              <a:t>Konulu sayılar </a:t>
            </a:r>
            <a:r>
              <a:rPr lang="en-US" dirty="0" smtClean="0"/>
              <a:t>(</a:t>
            </a:r>
            <a:r>
              <a:rPr lang="tr-TR" dirty="0" smtClean="0"/>
              <a:t>Özel Sayılar</a:t>
            </a:r>
            <a:r>
              <a:rPr lang="en-US" dirty="0" smtClean="0"/>
              <a:t>)</a:t>
            </a:r>
          </a:p>
          <a:p>
            <a:r>
              <a:rPr lang="tr-TR" dirty="0" smtClean="0"/>
              <a:t>Editör görüşleri (Editorials)</a:t>
            </a:r>
            <a:endParaRPr lang="en-US" dirty="0" smtClean="0"/>
          </a:p>
          <a:p>
            <a:r>
              <a:rPr lang="tr-TR" dirty="0" smtClean="0"/>
              <a:t>Eğer atıf alacak yazı olarak görülüyorsa (editör)</a:t>
            </a:r>
            <a:endParaRPr lang="en-US" dirty="0" smtClean="0"/>
          </a:p>
          <a:p>
            <a:r>
              <a:rPr lang="tr-TR" dirty="0" smtClean="0"/>
              <a:t>Eğer derginin kapsamını desteklediği düşünülüyorsa</a:t>
            </a:r>
            <a:endParaRPr lang="en-US" dirty="0" smtClean="0"/>
          </a:p>
          <a:p>
            <a:r>
              <a:rPr lang="tr-TR" dirty="0" smtClean="0"/>
              <a:t>Başlık, Anahtar kelimeler ve Özet’e önem verilmeli</a:t>
            </a:r>
          </a:p>
          <a:p>
            <a:endParaRPr lang="en-US" dirty="0" smtClean="0"/>
          </a:p>
          <a:p>
            <a:pPr>
              <a:buNone/>
            </a:pPr>
            <a:r>
              <a:rPr lang="tr-TR" b="1" dirty="0" smtClean="0"/>
              <a:t>Yayınlamaktan sakınmalı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r>
              <a:rPr lang="tr-TR" dirty="0" smtClean="0"/>
              <a:t>Konferanslara ait yayınlar (Proceedings)</a:t>
            </a:r>
            <a:endParaRPr lang="en-US" dirty="0" smtClean="0"/>
          </a:p>
          <a:p>
            <a:r>
              <a:rPr lang="tr-TR" dirty="0" smtClean="0"/>
              <a:t>Konferans özeltleri</a:t>
            </a:r>
            <a:endParaRPr lang="en-US" dirty="0" smtClean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Yayının Kalitesini Artırmaya Yönelik </a:t>
            </a:r>
            <a:r>
              <a:rPr lang="tr-TR" dirty="0" smtClean="0"/>
              <a:t>Öneriler – 2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60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Süreli Yayınlar Trük Tıp Dizini Kabul Koşulları</a:t>
            </a:r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" y="1404074"/>
            <a:ext cx="9126176" cy="421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55" y="940078"/>
            <a:ext cx="405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 BT" pitchFamily="34" charset="0"/>
              </a:rPr>
              <a:t>http://uvt.ulakbim.gov.tr/tip/kriter.uhtml</a:t>
            </a:r>
          </a:p>
        </p:txBody>
      </p:sp>
    </p:spTree>
    <p:extLst>
      <p:ext uri="{BB962C8B-B14F-4D97-AF65-F5344CB8AC3E}">
        <p14:creationId xmlns:p14="http://schemas.microsoft.com/office/powerpoint/2010/main" val="1513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/>
              <a:t>IMPACT FACTOR  (IF)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1710" y="1420100"/>
            <a:ext cx="8538762" cy="2728980"/>
            <a:chOff x="403724" y="2271328"/>
            <a:chExt cx="8538762" cy="2728980"/>
          </a:xfrm>
        </p:grpSpPr>
        <p:grpSp>
          <p:nvGrpSpPr>
            <p:cNvPr id="9" name="Group 8"/>
            <p:cNvGrpSpPr/>
            <p:nvPr/>
          </p:nvGrpSpPr>
          <p:grpSpPr>
            <a:xfrm>
              <a:off x="403724" y="2271328"/>
              <a:ext cx="4099520" cy="2632982"/>
              <a:chOff x="600683" y="1902347"/>
              <a:chExt cx="3392066" cy="211320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39925" y="1902347"/>
                <a:ext cx="3293172" cy="1553921"/>
                <a:chOff x="740297" y="1902347"/>
                <a:chExt cx="3293172" cy="155392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40297" y="1902347"/>
                  <a:ext cx="3293172" cy="370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2400" dirty="0" smtClean="0"/>
                    <a:t>2014 yılında atıf sayısı = 20320</a:t>
                  </a:r>
                  <a:endParaRPr lang="tr-TR" sz="24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55576" y="2492896"/>
                  <a:ext cx="2888469" cy="9633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2400" dirty="0" smtClean="0"/>
                    <a:t>2013 yayınları için = 9230</a:t>
                  </a:r>
                </a:p>
                <a:p>
                  <a:r>
                    <a:rPr lang="tr-TR" sz="2400" dirty="0" smtClean="0"/>
                    <a:t>2012 yayınları için = 11090</a:t>
                  </a:r>
                </a:p>
                <a:p>
                  <a:r>
                    <a:rPr lang="tr-TR" sz="2400" dirty="0" smtClean="0"/>
                    <a:t>TOPLAM : 20320 </a:t>
                  </a:r>
                  <a:endParaRPr lang="tr-TR" sz="2400" dirty="0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600683" y="3645024"/>
                <a:ext cx="3392066" cy="3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400" b="1" dirty="0" smtClean="0"/>
                  <a:t>Her yazı türü için genel atıflar !</a:t>
                </a:r>
                <a:endParaRPr lang="tr-TR" sz="2400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882785" y="2271328"/>
              <a:ext cx="4059701" cy="2728980"/>
              <a:chOff x="4644008" y="1913010"/>
              <a:chExt cx="4059701" cy="219367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863331" y="1913010"/>
                <a:ext cx="3457806" cy="1780215"/>
                <a:chOff x="4916761" y="1913010"/>
                <a:chExt cx="3457806" cy="178021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4932040" y="2492896"/>
                  <a:ext cx="2678169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2400" dirty="0" smtClean="0"/>
                    <a:t>2013 yayınları = 790</a:t>
                  </a:r>
                </a:p>
                <a:p>
                  <a:r>
                    <a:rPr lang="tr-TR" sz="2400" dirty="0" smtClean="0"/>
                    <a:t>2012 yayınları = 920</a:t>
                  </a:r>
                </a:p>
                <a:p>
                  <a:r>
                    <a:rPr lang="tr-TR" sz="2400" dirty="0" smtClean="0"/>
                    <a:t>TOPLAM : 1710</a:t>
                  </a:r>
                  <a:endParaRPr lang="tr-TR" sz="24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916761" y="1913010"/>
                  <a:ext cx="34578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r-TR" sz="2400" dirty="0" smtClean="0"/>
                    <a:t>Toplam yayın sayısı = 1710</a:t>
                  </a:r>
                  <a:endParaRPr lang="tr-TR" sz="2400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4008" y="3645024"/>
                <a:ext cx="4059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2400" b="1" dirty="0" smtClean="0"/>
                  <a:t>Makale ve Derlemele Sayıları !</a:t>
                </a:r>
                <a:endParaRPr lang="tr-TR" sz="2400" b="1" dirty="0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1153660" y="4941168"/>
            <a:ext cx="683668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Hesaplama</a:t>
            </a:r>
            <a:r>
              <a:rPr lang="tr-TR" sz="2400" dirty="0" smtClean="0"/>
              <a:t> </a:t>
            </a:r>
            <a:r>
              <a:rPr lang="tr-TR" sz="2400" b="1" dirty="0" smtClean="0"/>
              <a:t>=</a:t>
            </a:r>
            <a:r>
              <a:rPr lang="tr-TR" sz="2400" dirty="0" smtClean="0"/>
              <a:t> Toplam Atıf Sayısı  /  Toplam Yayın Sayısı</a:t>
            </a:r>
            <a:endParaRPr lang="tr-T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48270" y="6444044"/>
            <a:ext cx="226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Eugene Garfield, 1975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29398" y="6237312"/>
            <a:ext cx="489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Editör görüşleri veya Editör’e mektup kategori dışı.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2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Elektronik Dergilerin Türk Tıp </a:t>
            </a:r>
            <a:r>
              <a:rPr lang="tr-TR" dirty="0"/>
              <a:t>Dizini Kabul Koşulları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1" y="2780928"/>
            <a:ext cx="9144000" cy="17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043444"/>
            <a:ext cx="405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 BT" pitchFamily="34" charset="0"/>
              </a:rPr>
              <a:t>http://uvt.ulakbim.gov.tr/tip/kriter.uhtml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1" y="1628800"/>
            <a:ext cx="9144001" cy="8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0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Editörlere Notlar</a:t>
            </a:r>
            <a:endParaRPr lang="tr-T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22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92" y="940078"/>
            <a:ext cx="489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Futura Lt BT" pitchFamily="34" charset="0"/>
              </a:rPr>
              <a:t>http://uvt.ulakbim.gov.tr/editorlere_notlar.uhtml</a:t>
            </a:r>
          </a:p>
        </p:txBody>
      </p:sp>
    </p:spTree>
    <p:extLst>
      <p:ext uri="{BB962C8B-B14F-4D97-AF65-F5344CB8AC3E}">
        <p14:creationId xmlns:p14="http://schemas.microsoft.com/office/powerpoint/2010/main" val="25664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4879"/>
              </p:ext>
            </p:extLst>
          </p:nvPr>
        </p:nvGraphicFramePr>
        <p:xfrm>
          <a:off x="1331640" y="3220184"/>
          <a:ext cx="6408712" cy="1072912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107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utura Bk BT Book"/>
                          <a:ea typeface="Futura Bk BT Book"/>
                          <a:cs typeface="Futura Bk BT Book"/>
                        </a:rPr>
                        <a:t>TEŞEKKÜRLER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2193" y="559156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TÜBİTAK-ULAKBİM</a:t>
            </a:r>
          </a:p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YÖK </a:t>
            </a:r>
            <a:r>
              <a:rPr lang="nn-NO" sz="1000" dirty="0" err="1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Binası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B5 </a:t>
            </a:r>
            <a:r>
              <a:rPr lang="nn-NO" sz="1000" dirty="0" err="1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Blk</a:t>
            </a:r>
            <a:r>
              <a:rPr lang="nn-NO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. 06539 </a:t>
            </a:r>
          </a:p>
          <a:p>
            <a:pPr algn="ctr"/>
            <a:r>
              <a:rPr lang="nn-NO" sz="1000" dirty="0" err="1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Bilkent</a:t>
            </a:r>
            <a:r>
              <a:rPr lang="nn-NO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/ ANKARA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</a:t>
            </a:r>
          </a:p>
          <a:p>
            <a:pPr algn="ctr"/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+90 (312) 298 92 00</a:t>
            </a:r>
          </a:p>
          <a:p>
            <a:pPr algn="ctr"/>
            <a:r>
              <a:rPr lang="tr-TR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http://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www.ulakbim.gov.tr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2150492" cy="16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 fontScale="90000"/>
          </a:bodyPr>
          <a:lstStyle/>
          <a:p>
            <a:r>
              <a:rPr lang="tr-TR" dirty="0"/>
              <a:t>YAYIN TİPİNE GÖRE YILLAR İÇERİSİNDE ATIF </a:t>
            </a:r>
            <a:r>
              <a:rPr lang="tr-TR" dirty="0" smtClean="0"/>
              <a:t>ORANLARI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3761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en-US" dirty="0"/>
              <a:t>Web of </a:t>
            </a:r>
            <a:r>
              <a:rPr lang="en-US" dirty="0" smtClean="0"/>
              <a:t>Knowledge</a:t>
            </a:r>
            <a:r>
              <a:rPr lang="tr-TR" dirty="0" smtClean="0"/>
              <a:t>: 23.000 Akademik / Bilimsel Dergi</a:t>
            </a:r>
            <a:endParaRPr lang="tr-TR" dirty="0"/>
          </a:p>
        </p:txBody>
      </p:sp>
      <p:grpSp>
        <p:nvGrpSpPr>
          <p:cNvPr id="3" name="Group 2"/>
          <p:cNvGrpSpPr/>
          <p:nvPr/>
        </p:nvGrpSpPr>
        <p:grpSpPr>
          <a:xfrm>
            <a:off x="197903" y="2132856"/>
            <a:ext cx="8746254" cy="4401205"/>
            <a:chOff x="197903" y="1691735"/>
            <a:chExt cx="8746254" cy="4401205"/>
          </a:xfrm>
        </p:grpSpPr>
        <p:sp>
          <p:nvSpPr>
            <p:cNvPr id="4" name="TextBox 3"/>
            <p:cNvSpPr txBox="1"/>
            <p:nvPr/>
          </p:nvSpPr>
          <p:spPr>
            <a:xfrm>
              <a:off x="197903" y="1691735"/>
              <a:ext cx="4104456" cy="4401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Biological Abstracts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Biosis Previews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CAB Abstracts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CAB Global Health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Chinese Science Citation Database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Conference Proceedings Citation Index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Current Contents Connect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Data Citation Index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Derwent Innovations Index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Essential Science Indicators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/>
                <a:t>Food Science and Technology Abstracts</a:t>
              </a:r>
            </a:p>
            <a:p>
              <a:pPr marL="342900" indent="-342900">
                <a:buClr>
                  <a:srgbClr val="C00000"/>
                </a:buClr>
                <a:buFont typeface="+mj-lt"/>
                <a:buAutoNum type="arabicPeriod"/>
              </a:pPr>
              <a:r>
                <a:rPr lang="tr-TR" sz="2000" dirty="0" smtClean="0"/>
                <a:t>Inspec</a:t>
              </a:r>
              <a:endParaRPr lang="tr-TR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984" y="1691735"/>
              <a:ext cx="4516173" cy="44012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r>
                <a:rPr lang="tr-TR" sz="2000" dirty="0" smtClean="0"/>
                <a:t>ISI Highly Cited</a:t>
              </a:r>
            </a:p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r>
                <a:rPr lang="tr-TR" sz="2000" dirty="0" smtClean="0"/>
                <a:t>Journal Citation Reports</a:t>
              </a:r>
            </a:p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r>
                <a:rPr lang="tr-TR" sz="2000" dirty="0" smtClean="0"/>
                <a:t>MEDLINE</a:t>
              </a:r>
            </a:p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endParaRPr lang="tr-TR" sz="2000" dirty="0" smtClean="0"/>
            </a:p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r>
                <a:rPr lang="tr-TR" sz="2000" dirty="0" smtClean="0"/>
                <a:t>Web of Science</a:t>
              </a:r>
            </a:p>
            <a:p>
              <a:pPr marL="457200" indent="-457200">
                <a:buFont typeface="+mj-lt"/>
                <a:buAutoNum type="arabicPeriod" startAt="13"/>
              </a:pPr>
              <a:endParaRPr lang="tr-TR" sz="2000" dirty="0" smtClean="0"/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Arts &amp; Humanities Citation Index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Book Citation Index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Current Chemical Reactions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Index Chemicus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Science Citation Index Expanded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tr-TR" sz="2000" dirty="0" smtClean="0"/>
                <a:t>Social Sciences Citation Index</a:t>
              </a:r>
            </a:p>
            <a:p>
              <a:pPr marL="914400" lvl="1" indent="-457200">
                <a:buFont typeface="Wingdings" panose="05000000000000000000" pitchFamily="2" charset="2"/>
                <a:buChar char="§"/>
              </a:pPr>
              <a:endParaRPr lang="tr-TR" sz="2000" dirty="0"/>
            </a:p>
            <a:p>
              <a:pPr marL="457200" indent="-457200">
                <a:buClr>
                  <a:srgbClr val="C00000"/>
                </a:buClr>
                <a:buFont typeface="+mj-lt"/>
                <a:buAutoNum type="arabicPeriod" startAt="13"/>
              </a:pPr>
              <a:r>
                <a:rPr lang="tr-TR" sz="2000" dirty="0" smtClean="0"/>
                <a:t>The Zoological Record</a:t>
              </a:r>
              <a:endParaRPr lang="tr-TR" sz="2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357" y="901169"/>
            <a:ext cx="6753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Daha önce</a:t>
            </a:r>
            <a:r>
              <a:rPr lang="en-US" sz="2000" dirty="0"/>
              <a:t> </a:t>
            </a:r>
            <a:r>
              <a:rPr lang="tr-TR" sz="2000" dirty="0" smtClean="0"/>
              <a:t>»</a:t>
            </a:r>
            <a:r>
              <a:rPr lang="en-US" sz="2000" dirty="0" smtClean="0"/>
              <a:t>ISI</a:t>
            </a:r>
            <a:r>
              <a:rPr lang="en-US" sz="2000" dirty="0"/>
              <a:t> Web of </a:t>
            </a:r>
            <a:r>
              <a:rPr lang="en-US" sz="2000" dirty="0" smtClean="0"/>
              <a:t>Knowledge</a:t>
            </a:r>
            <a:r>
              <a:rPr lang="tr-TR" sz="2000" dirty="0" smtClean="0"/>
              <a:t>»</a:t>
            </a:r>
          </a:p>
          <a:p>
            <a:r>
              <a:rPr lang="tr-TR" sz="2000" dirty="0" smtClean="0"/>
              <a:t>WW-Web bağlantısı ile; </a:t>
            </a:r>
          </a:p>
          <a:p>
            <a:r>
              <a:rPr lang="tr-TR" sz="2400" b="1" dirty="0" smtClean="0"/>
              <a:t>Aynı anda çok sayıda farklı veritabanı taranabiliyor.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961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Autofit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TÜBİTAK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ULUSLARARASI BİLİMSEL YAYINLARI TEŞVİK PROGRAMI UYGULAMA </a:t>
            </a:r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ESASLARI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496" y="836712"/>
            <a:ext cx="8964488" cy="5832648"/>
            <a:chOff x="35496" y="836712"/>
            <a:chExt cx="8964488" cy="5832648"/>
          </a:xfrm>
        </p:grpSpPr>
        <p:grpSp>
          <p:nvGrpSpPr>
            <p:cNvPr id="5" name="Group 4"/>
            <p:cNvGrpSpPr/>
            <p:nvPr/>
          </p:nvGrpSpPr>
          <p:grpSpPr>
            <a:xfrm>
              <a:off x="179512" y="1268760"/>
              <a:ext cx="8820472" cy="5400600"/>
              <a:chOff x="323528" y="1340768"/>
              <a:chExt cx="8820472" cy="54006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23528" y="1340768"/>
                <a:ext cx="856895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«Uluslararası Yayın» </a:t>
                </a:r>
              </a:p>
              <a:p>
                <a:endParaRPr lang="tr-TR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«ISI Citation </a:t>
                </a:r>
                <a:r>
                  <a:rPr lang="tr-TR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Index*» v</a:t>
                </a:r>
                <a:r>
                  <a:rPr lang="tr-T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 tabanlarınca taranan hakemli ve sürekli dergilerde yer alan yayınlar olarak tanımlanmıştır.</a:t>
                </a:r>
              </a:p>
              <a:p>
                <a:pPr algn="just"/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tr-TR" sz="2400" b="1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tr-T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«Uluslararası Bilim Dergisi» Tanımı Olarak :</a:t>
                </a:r>
              </a:p>
              <a:p>
                <a:pPr algn="just">
                  <a:lnSpc>
                    <a:spcPct val="150000"/>
                  </a:lnSpc>
                </a:pPr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Uluslararası dizin kurumlarınca düzenli olarak taranan bilim dergileri olarak tanımlanmıştır. </a:t>
                </a:r>
                <a:endParaRPr lang="tr-T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95750" y="6464369"/>
                <a:ext cx="55482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200" dirty="0" smtClean="0"/>
                  <a:t>TÜBİTAK ULUSLARARASI BİLİMSEL YAYINLARI TEŞVİK PROGRAMI UYGULAMA ESASLARI</a:t>
                </a:r>
                <a:endParaRPr lang="tr-TR" sz="1200" dirty="0">
                  <a:latin typeface="Futura Lt BT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5142736" y="3310050"/>
                <a:ext cx="37497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600" dirty="0" smtClean="0">
                    <a:latin typeface="Futura Lt BT" pitchFamily="34" charset="0"/>
                  </a:rPr>
                  <a:t>* Institute for Scientific Information (ISI)</a:t>
                </a:r>
                <a:endParaRPr lang="tr-TR" sz="1600" dirty="0">
                  <a:latin typeface="Futura Lt BT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5496" y="836712"/>
              <a:ext cx="1334533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Futura Lt BT" pitchFamily="34" charset="0"/>
                </a:rPr>
                <a:t>TANIMLAR</a:t>
              </a:r>
              <a:endParaRPr lang="tr-TR" dirty="0">
                <a:latin typeface="Futura Lt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dirty="0" smtClean="0"/>
              <a:t>Tanımlar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1770" y="852681"/>
            <a:ext cx="352211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«Uluslararası Hakemli Dergi»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0" y="1700808"/>
            <a:ext cx="9052478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editör ve / veya editör kurulu olan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arenR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Bilim kurulu ya da danışma kurulu bulunan</a:t>
            </a:r>
          </a:p>
          <a:p>
            <a:pPr>
              <a:lnSpc>
                <a:spcPct val="250000"/>
              </a:lnSpc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(Tercihen farklı ülkeler ve farklı üniveristelerden oluşan</a:t>
            </a:r>
          </a:p>
          <a:p>
            <a:pPr>
              <a:lnSpc>
                <a:spcPct val="25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araştırma ve yayınları ile alanında saygınlık kazanmış olan bilim insanları)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arenR" startAt="3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Bilimsel araştırmaların sonuçlarını yayınlamayı amaçlayan SÜRELİ yayın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927804"/>
            <a:ext cx="8856984" cy="5669548"/>
            <a:chOff x="0" y="836712"/>
            <a:chExt cx="9108504" cy="595758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4" y="836712"/>
              <a:ext cx="9086850" cy="405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51292"/>
              <a:ext cx="905827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Down Arrow 2"/>
            <p:cNvSpPr/>
            <p:nvPr/>
          </p:nvSpPr>
          <p:spPr>
            <a:xfrm>
              <a:off x="4283968" y="4966370"/>
              <a:ext cx="245169" cy="62287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5849" y="5016195"/>
              <a:ext cx="14940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dirty="0" smtClean="0">
                  <a:solidFill>
                    <a:srgbClr val="C00000"/>
                  </a:solidFill>
                </a:rPr>
                <a:t>A’dan Z’e</a:t>
              </a:r>
              <a:endParaRPr lang="tr-TR" sz="2800" dirty="0">
                <a:solidFill>
                  <a:srgbClr val="C00000"/>
                </a:solidFill>
                <a:latin typeface="Futura Lt B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5016195"/>
              <a:ext cx="20939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800" dirty="0" smtClean="0">
                  <a:solidFill>
                    <a:srgbClr val="C00000"/>
                  </a:solidFill>
                </a:rPr>
                <a:t>71 veritabanı</a:t>
              </a:r>
              <a:endParaRPr lang="tr-TR" sz="2800" dirty="0">
                <a:solidFill>
                  <a:srgbClr val="C00000"/>
                </a:solidFill>
                <a:latin typeface="Futura Lt BT" pitchFamily="34" charset="0"/>
              </a:endParaRPr>
            </a:p>
          </p:txBody>
        </p:sp>
      </p:grp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rmAutofit/>
          </a:bodyPr>
          <a:lstStyle/>
          <a:p>
            <a:r>
              <a:rPr lang="tr-TR" dirty="0" smtClean="0"/>
              <a:t>Uluslararası Veri Tabanları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2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YTE Sunum Sablonu">
  <a:themeElements>
    <a:clrScheme name="renk1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A7"/>
      </a:accent3>
      <a:accent4>
        <a:srgbClr val="80BBD5"/>
      </a:accent4>
      <a:accent5>
        <a:srgbClr val="4BACC6"/>
      </a:accent5>
      <a:accent6>
        <a:srgbClr val="F1B846"/>
      </a:accent6>
      <a:hlink>
        <a:srgbClr val="009FFF"/>
      </a:hlink>
      <a:folHlink>
        <a:srgbClr val="9D78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1826</Words>
  <Application>Microsoft Office PowerPoint</Application>
  <PresentationFormat>On-screen Show (4:3)</PresentationFormat>
  <Paragraphs>383</Paragraphs>
  <Slides>42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YTE Sunum Sablonu</vt:lpstr>
      <vt:lpstr>PowerPoint Presentation</vt:lpstr>
      <vt:lpstr>Hakemli Dergi Sayısında Artış / 1665 -2001</vt:lpstr>
      <vt:lpstr>PowerPoint Presentation</vt:lpstr>
      <vt:lpstr>IMPACT FACTOR  (IF)</vt:lpstr>
      <vt:lpstr>YAYIN TİPİNE GÖRE YILLAR İÇERİSİNDE ATIF ORANLARI</vt:lpstr>
      <vt:lpstr>Web of Knowledge: 23.000 Akademik / Bilimsel Dergi</vt:lpstr>
      <vt:lpstr>TÜBİTAK ULUSLARARASI BİLİMSEL YAYINLARI TEŞVİK PROGRAMI UYGULAMA ESASLARI</vt:lpstr>
      <vt:lpstr>Tanımlar</vt:lpstr>
      <vt:lpstr>Uluslararası Veri Tabanları</vt:lpstr>
      <vt:lpstr>Uluslararası Veritabanlarına Başvuru</vt:lpstr>
      <vt:lpstr>Yayın Politikasının Belirlenmesi - 1</vt:lpstr>
      <vt:lpstr>Yayın Politikasının Belirlenmesi - 2</vt:lpstr>
      <vt:lpstr>Dergi Alan ve Kapsamının Belirlenmesi</vt:lpstr>
      <vt:lpstr>Dergi Alan ve Kapsamının Belirlenmesi</vt:lpstr>
      <vt:lpstr>Editoryal Kalitenin Değerlendirilmesi - 1</vt:lpstr>
      <vt:lpstr>Editoryal Kalitenin Değerlendirilmesi - 2</vt:lpstr>
      <vt:lpstr>Yayın Süreci</vt:lpstr>
      <vt:lpstr>Yayın Süreci - 2</vt:lpstr>
      <vt:lpstr>Yayın Düzeni - 1</vt:lpstr>
      <vt:lpstr>Yayın Düzeni - 2</vt:lpstr>
      <vt:lpstr>Yayın Düzeni - 3</vt:lpstr>
      <vt:lpstr>Yayın Düzeni – 4 </vt:lpstr>
      <vt:lpstr>Yayın Düzeni – 5 </vt:lpstr>
      <vt:lpstr>Yayın Düzeni – 6 </vt:lpstr>
      <vt:lpstr>Yayın Düzeni – 7 </vt:lpstr>
      <vt:lpstr>Editör Görev ve Sorumlulukları</vt:lpstr>
      <vt:lpstr>Yayına Editör Katkısı</vt:lpstr>
      <vt:lpstr>Editörde Bulunması Gereken Özellikler</vt:lpstr>
      <vt:lpstr>Dergi Yayın Formatında Dikkat Edilecek Hususlar</vt:lpstr>
      <vt:lpstr>Dergi Yayın Formatında Dikkat Edilecek Hususlar</vt:lpstr>
      <vt:lpstr>Dergi Yayın Formatında Dikkat Edilecek Hususlar</vt:lpstr>
      <vt:lpstr>Dergi Yayın Formatında Dikkat Edilecek Hususlar</vt:lpstr>
      <vt:lpstr>Hakemlik Süreci</vt:lpstr>
      <vt:lpstr>Hakemlik Süreci – 2 </vt:lpstr>
      <vt:lpstr>Editörlerin Karşılaştıkları Sorunlar</vt:lpstr>
      <vt:lpstr>Yayının Kalitesini Artırmaya Yönelik Öneriler</vt:lpstr>
      <vt:lpstr>YAYIN TİPİNE GÖRE YILLAR İÇERİSİNDE ATIF ORANLARI</vt:lpstr>
      <vt:lpstr>Yayının Kalitesini Artırmaya Yönelik Öneriler – 2 </vt:lpstr>
      <vt:lpstr>Süreli Yayınlar Trük Tıp Dizini Kabul Koşulları</vt:lpstr>
      <vt:lpstr>Elektronik Dergilerin Türk Tıp Dizini Kabul Koşulları</vt:lpstr>
      <vt:lpstr>Editörlere Notlar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Uluslararası Bilimsel Nitelikte Dergi Yayınlamak İçin Ne Yapmalıyız?</dc:title>
  <dc:creator>Pamir Atagündüz</dc:creator>
  <cp:lastModifiedBy>Pamir Atagündüz</cp:lastModifiedBy>
  <cp:revision>236</cp:revision>
  <dcterms:created xsi:type="dcterms:W3CDTF">2015-04-24T07:00:37Z</dcterms:created>
  <dcterms:modified xsi:type="dcterms:W3CDTF">2015-04-26T21:02:32Z</dcterms:modified>
</cp:coreProperties>
</file>