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heme/themeOverride1.xml" ContentType="application/vnd.openxmlformats-officedocument.themeOverr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1" r:id="rId1"/>
    <p:sldMasterId id="2147483735" r:id="rId2"/>
  </p:sldMasterIdLst>
  <p:notesMasterIdLst>
    <p:notesMasterId r:id="rId58"/>
  </p:notesMasterIdLst>
  <p:handoutMasterIdLst>
    <p:handoutMasterId r:id="rId59"/>
  </p:handoutMasterIdLst>
  <p:sldIdLst>
    <p:sldId id="648" r:id="rId3"/>
    <p:sldId id="494" r:id="rId4"/>
    <p:sldId id="499" r:id="rId5"/>
    <p:sldId id="500" r:id="rId6"/>
    <p:sldId id="501" r:id="rId7"/>
    <p:sldId id="502" r:id="rId8"/>
    <p:sldId id="503" r:id="rId9"/>
    <p:sldId id="504" r:id="rId10"/>
    <p:sldId id="505" r:id="rId11"/>
    <p:sldId id="506" r:id="rId12"/>
    <p:sldId id="507" r:id="rId13"/>
    <p:sldId id="508" r:id="rId14"/>
    <p:sldId id="509" r:id="rId15"/>
    <p:sldId id="510" r:id="rId16"/>
    <p:sldId id="511" r:id="rId17"/>
    <p:sldId id="513" r:id="rId18"/>
    <p:sldId id="514" r:id="rId19"/>
    <p:sldId id="515" r:id="rId20"/>
    <p:sldId id="516" r:id="rId21"/>
    <p:sldId id="517" r:id="rId22"/>
    <p:sldId id="519" r:id="rId23"/>
    <p:sldId id="539" r:id="rId24"/>
    <p:sldId id="540" r:id="rId25"/>
    <p:sldId id="647" r:id="rId26"/>
    <p:sldId id="521" r:id="rId27"/>
    <p:sldId id="522" r:id="rId28"/>
    <p:sldId id="523" r:id="rId29"/>
    <p:sldId id="524" r:id="rId30"/>
    <p:sldId id="525" r:id="rId31"/>
    <p:sldId id="526" r:id="rId32"/>
    <p:sldId id="582" r:id="rId33"/>
    <p:sldId id="639" r:id="rId34"/>
    <p:sldId id="530" r:id="rId35"/>
    <p:sldId id="531" r:id="rId36"/>
    <p:sldId id="532" r:id="rId37"/>
    <p:sldId id="533" r:id="rId38"/>
    <p:sldId id="534" r:id="rId39"/>
    <p:sldId id="535" r:id="rId40"/>
    <p:sldId id="536" r:id="rId41"/>
    <p:sldId id="635" r:id="rId42"/>
    <p:sldId id="587" r:id="rId43"/>
    <p:sldId id="589" r:id="rId44"/>
    <p:sldId id="590" r:id="rId45"/>
    <p:sldId id="591" r:id="rId46"/>
    <p:sldId id="592" r:id="rId47"/>
    <p:sldId id="593" r:id="rId48"/>
    <p:sldId id="594" r:id="rId49"/>
    <p:sldId id="610" r:id="rId50"/>
    <p:sldId id="612" r:id="rId51"/>
    <p:sldId id="614" r:id="rId52"/>
    <p:sldId id="616" r:id="rId53"/>
    <p:sldId id="617" r:id="rId54"/>
    <p:sldId id="618" r:id="rId55"/>
    <p:sldId id="607" r:id="rId56"/>
    <p:sldId id="649" r:id="rId57"/>
  </p:sldIdLst>
  <p:sldSz cx="9144000" cy="6858000" type="screen4x3"/>
  <p:notesSz cx="6858000" cy="9296400"/>
  <p:defaultTextStyle>
    <a:defPPr>
      <a:defRPr lang="en-US"/>
    </a:defPPr>
    <a:lvl1pPr algn="l" rtl="0" fontAlgn="base">
      <a:spcBef>
        <a:spcPct val="0"/>
      </a:spcBef>
      <a:spcAft>
        <a:spcPct val="0"/>
      </a:spcAft>
      <a:defRPr sz="2400" kern="1200">
        <a:solidFill>
          <a:srgbClr val="0768A9"/>
        </a:solidFill>
        <a:latin typeface="Trebuchet MS" pitchFamily="34" charset="0"/>
        <a:ea typeface="ＭＳ Ｐゴシック"/>
        <a:cs typeface="Arial" charset="0"/>
      </a:defRPr>
    </a:lvl1pPr>
    <a:lvl2pPr marL="457200" algn="l" rtl="0" fontAlgn="base">
      <a:spcBef>
        <a:spcPct val="0"/>
      </a:spcBef>
      <a:spcAft>
        <a:spcPct val="0"/>
      </a:spcAft>
      <a:defRPr sz="2400" kern="1200">
        <a:solidFill>
          <a:srgbClr val="0768A9"/>
        </a:solidFill>
        <a:latin typeface="Trebuchet MS" pitchFamily="34" charset="0"/>
        <a:ea typeface="ＭＳ Ｐゴシック"/>
        <a:cs typeface="Arial" charset="0"/>
      </a:defRPr>
    </a:lvl2pPr>
    <a:lvl3pPr marL="914400" algn="l" rtl="0" fontAlgn="base">
      <a:spcBef>
        <a:spcPct val="0"/>
      </a:spcBef>
      <a:spcAft>
        <a:spcPct val="0"/>
      </a:spcAft>
      <a:defRPr sz="2400" kern="1200">
        <a:solidFill>
          <a:srgbClr val="0768A9"/>
        </a:solidFill>
        <a:latin typeface="Trebuchet MS" pitchFamily="34" charset="0"/>
        <a:ea typeface="ＭＳ Ｐゴシック"/>
        <a:cs typeface="Arial" charset="0"/>
      </a:defRPr>
    </a:lvl3pPr>
    <a:lvl4pPr marL="1371600" algn="l" rtl="0" fontAlgn="base">
      <a:spcBef>
        <a:spcPct val="0"/>
      </a:spcBef>
      <a:spcAft>
        <a:spcPct val="0"/>
      </a:spcAft>
      <a:defRPr sz="2400" kern="1200">
        <a:solidFill>
          <a:srgbClr val="0768A9"/>
        </a:solidFill>
        <a:latin typeface="Trebuchet MS" pitchFamily="34" charset="0"/>
        <a:ea typeface="ＭＳ Ｐゴシック"/>
        <a:cs typeface="Arial" charset="0"/>
      </a:defRPr>
    </a:lvl4pPr>
    <a:lvl5pPr marL="1828800" algn="l" rtl="0" fontAlgn="base">
      <a:spcBef>
        <a:spcPct val="0"/>
      </a:spcBef>
      <a:spcAft>
        <a:spcPct val="0"/>
      </a:spcAft>
      <a:defRPr sz="2400" kern="1200">
        <a:solidFill>
          <a:srgbClr val="0768A9"/>
        </a:solidFill>
        <a:latin typeface="Trebuchet MS" pitchFamily="34" charset="0"/>
        <a:ea typeface="ＭＳ Ｐゴシック"/>
        <a:cs typeface="Arial" charset="0"/>
      </a:defRPr>
    </a:lvl5pPr>
    <a:lvl6pPr marL="2286000" algn="l" defTabSz="914400" rtl="0" eaLnBrk="1" latinLnBrk="0" hangingPunct="1">
      <a:defRPr sz="2400" kern="1200">
        <a:solidFill>
          <a:srgbClr val="0768A9"/>
        </a:solidFill>
        <a:latin typeface="Trebuchet MS" pitchFamily="34" charset="0"/>
        <a:ea typeface="ＭＳ Ｐゴシック"/>
        <a:cs typeface="Arial" charset="0"/>
      </a:defRPr>
    </a:lvl6pPr>
    <a:lvl7pPr marL="2743200" algn="l" defTabSz="914400" rtl="0" eaLnBrk="1" latinLnBrk="0" hangingPunct="1">
      <a:defRPr sz="2400" kern="1200">
        <a:solidFill>
          <a:srgbClr val="0768A9"/>
        </a:solidFill>
        <a:latin typeface="Trebuchet MS" pitchFamily="34" charset="0"/>
        <a:ea typeface="ＭＳ Ｐゴシック"/>
        <a:cs typeface="Arial" charset="0"/>
      </a:defRPr>
    </a:lvl7pPr>
    <a:lvl8pPr marL="3200400" algn="l" defTabSz="914400" rtl="0" eaLnBrk="1" latinLnBrk="0" hangingPunct="1">
      <a:defRPr sz="2400" kern="1200">
        <a:solidFill>
          <a:srgbClr val="0768A9"/>
        </a:solidFill>
        <a:latin typeface="Trebuchet MS" pitchFamily="34" charset="0"/>
        <a:ea typeface="ＭＳ Ｐゴシック"/>
        <a:cs typeface="Arial" charset="0"/>
      </a:defRPr>
    </a:lvl8pPr>
    <a:lvl9pPr marL="3657600" algn="l" defTabSz="914400" rtl="0" eaLnBrk="1" latinLnBrk="0" hangingPunct="1">
      <a:defRPr sz="2400" kern="1200">
        <a:solidFill>
          <a:srgbClr val="0768A9"/>
        </a:solidFill>
        <a:latin typeface="Trebuchet MS" pitchFamily="34" charset="0"/>
        <a:ea typeface="ＭＳ Ｐゴシック"/>
        <a:cs typeface="Arial" charset="0"/>
      </a:defRPr>
    </a:lvl9pPr>
  </p:defaultTextStyle>
  <p:extLst>
    <p:ext uri="{EFAFB233-063F-42B5-8137-9DF3F51BA10A}">
      <p15:sldGuideLst xmlns:p15="http://schemas.microsoft.com/office/powerpoint/2012/main">
        <p15:guide id="1" orient="horz" pos="2160">
          <p15:clr>
            <a:srgbClr val="A4A3A4"/>
          </p15:clr>
        </p15:guide>
        <p15:guide id="2" orient="horz" pos="3744">
          <p15:clr>
            <a:srgbClr val="A4A3A4"/>
          </p15:clr>
        </p15:guide>
        <p15:guide id="3" pos="281">
          <p15:clr>
            <a:srgbClr val="A4A3A4"/>
          </p15:clr>
        </p15:guide>
      </p15:sldGuideLst>
    </p:ext>
    <p:ext uri="{2D200454-40CA-4A62-9FC3-DE9A4176ACB9}">
      <p15:notesGuideLst xmlns:p15="http://schemas.microsoft.com/office/powerpoint/2012/main">
        <p15:guide id="1" orient="horz" pos="2928">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daly" initials="p"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6600FF"/>
    <a:srgbClr val="6699FF"/>
    <a:srgbClr val="996633"/>
    <a:srgbClr val="003300"/>
    <a:srgbClr val="000066"/>
    <a:srgbClr val="FF0000"/>
    <a:srgbClr val="003399"/>
    <a:srgbClr val="993300"/>
    <a:srgbClr val="33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579" autoAdjust="0"/>
    <p:restoredTop sz="86364" autoAdjust="0"/>
  </p:normalViewPr>
  <p:slideViewPr>
    <p:cSldViewPr>
      <p:cViewPr varScale="1">
        <p:scale>
          <a:sx n="57" d="100"/>
          <a:sy n="57" d="100"/>
        </p:scale>
        <p:origin x="1142" y="53"/>
      </p:cViewPr>
      <p:guideLst>
        <p:guide orient="horz" pos="2160"/>
        <p:guide orient="horz" pos="3744"/>
        <p:guide pos="28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4320"/>
    </p:cViewPr>
  </p:sorterViewPr>
  <p:notesViewPr>
    <p:cSldViewPr>
      <p:cViewPr varScale="1">
        <p:scale>
          <a:sx n="82" d="100"/>
          <a:sy n="82" d="100"/>
        </p:scale>
        <p:origin x="-2016" y="-84"/>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tableStyles" Target="tableStyle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bwMode="auto">
          <a:xfrm>
            <a:off x="1" y="0"/>
            <a:ext cx="2972209" cy="465292"/>
          </a:xfrm>
          <a:prstGeom prst="rect">
            <a:avLst/>
          </a:prstGeom>
          <a:noFill/>
          <a:ln w="9525">
            <a:noFill/>
            <a:miter lim="800000"/>
            <a:headEnd/>
            <a:tailEnd/>
          </a:ln>
          <a:effectLst/>
        </p:spPr>
        <p:txBody>
          <a:bodyPr vert="horz" wrap="square" lIns="92297" tIns="46148" rIns="92297" bIns="46148" numCol="1" anchor="t" anchorCtr="0" compatLnSpc="1">
            <a:prstTxWarp prst="textNoShape">
              <a:avLst/>
            </a:prstTxWarp>
          </a:bodyPr>
          <a:lstStyle>
            <a:lvl1pPr defTabSz="923644" eaLnBrk="0" hangingPunct="0">
              <a:lnSpc>
                <a:spcPct val="100000"/>
              </a:lnSpc>
              <a:spcBef>
                <a:spcPct val="0"/>
              </a:spcBef>
              <a:defRPr sz="1200">
                <a:solidFill>
                  <a:schemeClr val="tx1"/>
                </a:solidFill>
                <a:latin typeface="Arial" charset="0"/>
                <a:ea typeface="ＭＳ Ｐゴシック" pitchFamily="80" charset="-128"/>
                <a:cs typeface="+mn-cs"/>
              </a:defRPr>
            </a:lvl1pPr>
          </a:lstStyle>
          <a:p>
            <a:pPr>
              <a:defRPr/>
            </a:pPr>
            <a:endParaRPr lang="en-US" dirty="0"/>
          </a:p>
        </p:txBody>
      </p:sp>
      <p:sp>
        <p:nvSpPr>
          <p:cNvPr id="92163" name="Rectangle 3"/>
          <p:cNvSpPr>
            <a:spLocks noGrp="1" noChangeArrowheads="1"/>
          </p:cNvSpPr>
          <p:nvPr>
            <p:ph type="dt" sz="quarter" idx="1"/>
          </p:nvPr>
        </p:nvSpPr>
        <p:spPr bwMode="auto">
          <a:xfrm>
            <a:off x="3884259" y="0"/>
            <a:ext cx="2972209" cy="465292"/>
          </a:xfrm>
          <a:prstGeom prst="rect">
            <a:avLst/>
          </a:prstGeom>
          <a:noFill/>
          <a:ln w="9525">
            <a:noFill/>
            <a:miter lim="800000"/>
            <a:headEnd/>
            <a:tailEnd/>
          </a:ln>
          <a:effectLst/>
        </p:spPr>
        <p:txBody>
          <a:bodyPr vert="horz" wrap="square" lIns="92297" tIns="46148" rIns="92297" bIns="46148" numCol="1" anchor="t" anchorCtr="0" compatLnSpc="1">
            <a:prstTxWarp prst="textNoShape">
              <a:avLst/>
            </a:prstTxWarp>
          </a:bodyPr>
          <a:lstStyle>
            <a:lvl1pPr algn="r" defTabSz="923644" eaLnBrk="0" hangingPunct="0">
              <a:lnSpc>
                <a:spcPct val="100000"/>
              </a:lnSpc>
              <a:spcBef>
                <a:spcPct val="0"/>
              </a:spcBef>
              <a:defRPr sz="1200">
                <a:solidFill>
                  <a:schemeClr val="tx1"/>
                </a:solidFill>
                <a:latin typeface="Arial" charset="0"/>
                <a:ea typeface="ＭＳ Ｐゴシック" pitchFamily="80" charset="-128"/>
                <a:cs typeface="+mn-cs"/>
              </a:defRPr>
            </a:lvl1pPr>
          </a:lstStyle>
          <a:p>
            <a:pPr>
              <a:defRPr/>
            </a:pPr>
            <a:fld id="{F62A6E69-2C7F-40ED-9BA0-3B4EE5103456}" type="datetimeFigureOut">
              <a:rPr lang="en-US"/>
              <a:pPr>
                <a:defRPr/>
              </a:pPr>
              <a:t>5/1/2015</a:t>
            </a:fld>
            <a:endParaRPr lang="en-US" dirty="0"/>
          </a:p>
        </p:txBody>
      </p:sp>
      <p:sp>
        <p:nvSpPr>
          <p:cNvPr id="92164" name="Rectangle 4"/>
          <p:cNvSpPr>
            <a:spLocks noGrp="1" noChangeArrowheads="1"/>
          </p:cNvSpPr>
          <p:nvPr>
            <p:ph type="ftr" sz="quarter" idx="2"/>
          </p:nvPr>
        </p:nvSpPr>
        <p:spPr bwMode="auto">
          <a:xfrm>
            <a:off x="1" y="8829537"/>
            <a:ext cx="2972209" cy="465292"/>
          </a:xfrm>
          <a:prstGeom prst="rect">
            <a:avLst/>
          </a:prstGeom>
          <a:noFill/>
          <a:ln w="9525">
            <a:noFill/>
            <a:miter lim="800000"/>
            <a:headEnd/>
            <a:tailEnd/>
          </a:ln>
          <a:effectLst/>
        </p:spPr>
        <p:txBody>
          <a:bodyPr vert="horz" wrap="square" lIns="92297" tIns="46148" rIns="92297" bIns="46148" numCol="1" anchor="b" anchorCtr="0" compatLnSpc="1">
            <a:prstTxWarp prst="textNoShape">
              <a:avLst/>
            </a:prstTxWarp>
          </a:bodyPr>
          <a:lstStyle>
            <a:lvl1pPr defTabSz="923644" eaLnBrk="0" hangingPunct="0">
              <a:lnSpc>
                <a:spcPct val="100000"/>
              </a:lnSpc>
              <a:spcBef>
                <a:spcPct val="0"/>
              </a:spcBef>
              <a:defRPr sz="1200">
                <a:solidFill>
                  <a:schemeClr val="tx1"/>
                </a:solidFill>
                <a:latin typeface="Arial" charset="0"/>
                <a:ea typeface="ＭＳ Ｐゴシック" pitchFamily="80" charset="-128"/>
                <a:cs typeface="+mn-cs"/>
              </a:defRPr>
            </a:lvl1pPr>
          </a:lstStyle>
          <a:p>
            <a:pPr>
              <a:defRPr/>
            </a:pPr>
            <a:endParaRPr lang="en-US" dirty="0"/>
          </a:p>
        </p:txBody>
      </p:sp>
      <p:sp>
        <p:nvSpPr>
          <p:cNvPr id="92165" name="Rectangle 5"/>
          <p:cNvSpPr>
            <a:spLocks noGrp="1" noChangeArrowheads="1"/>
          </p:cNvSpPr>
          <p:nvPr>
            <p:ph type="sldNum" sz="quarter" idx="3"/>
          </p:nvPr>
        </p:nvSpPr>
        <p:spPr bwMode="auto">
          <a:xfrm>
            <a:off x="3884259" y="8829537"/>
            <a:ext cx="2972209" cy="465292"/>
          </a:xfrm>
          <a:prstGeom prst="rect">
            <a:avLst/>
          </a:prstGeom>
          <a:noFill/>
          <a:ln w="9525">
            <a:noFill/>
            <a:miter lim="800000"/>
            <a:headEnd/>
            <a:tailEnd/>
          </a:ln>
          <a:effectLst/>
        </p:spPr>
        <p:txBody>
          <a:bodyPr vert="horz" wrap="square" lIns="92297" tIns="46148" rIns="92297" bIns="46148" numCol="1" anchor="b" anchorCtr="0" compatLnSpc="1">
            <a:prstTxWarp prst="textNoShape">
              <a:avLst/>
            </a:prstTxWarp>
          </a:bodyPr>
          <a:lstStyle>
            <a:lvl1pPr algn="r" defTabSz="923644" eaLnBrk="0" hangingPunct="0">
              <a:lnSpc>
                <a:spcPct val="100000"/>
              </a:lnSpc>
              <a:spcBef>
                <a:spcPct val="0"/>
              </a:spcBef>
              <a:defRPr sz="1200">
                <a:solidFill>
                  <a:schemeClr val="tx1"/>
                </a:solidFill>
                <a:latin typeface="Arial" charset="0"/>
                <a:ea typeface="ＭＳ Ｐゴシック" pitchFamily="80" charset="-128"/>
                <a:cs typeface="+mn-cs"/>
              </a:defRPr>
            </a:lvl1pPr>
          </a:lstStyle>
          <a:p>
            <a:pPr>
              <a:defRPr/>
            </a:pPr>
            <a:fld id="{CCA662DA-C6E3-4CEE-9AE6-CF35AA40BC3E}" type="slidenum">
              <a:rPr lang="en-US"/>
              <a:pPr>
                <a:defRPr/>
              </a:pPr>
              <a:t>‹#›</a:t>
            </a:fld>
            <a:endParaRPr lang="en-US" dirty="0"/>
          </a:p>
        </p:txBody>
      </p:sp>
    </p:spTree>
    <p:extLst>
      <p:ext uri="{BB962C8B-B14F-4D97-AF65-F5344CB8AC3E}">
        <p14:creationId xmlns:p14="http://schemas.microsoft.com/office/powerpoint/2010/main" val="10206524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1122" name="Rectangle 2"/>
          <p:cNvSpPr>
            <a:spLocks noGrp="1" noChangeArrowheads="1"/>
          </p:cNvSpPr>
          <p:nvPr>
            <p:ph type="hdr" sz="quarter"/>
          </p:nvPr>
        </p:nvSpPr>
        <p:spPr bwMode="auto">
          <a:xfrm>
            <a:off x="1" y="0"/>
            <a:ext cx="2972209" cy="465292"/>
          </a:xfrm>
          <a:prstGeom prst="rect">
            <a:avLst/>
          </a:prstGeom>
          <a:noFill/>
          <a:ln w="9525">
            <a:noFill/>
            <a:miter lim="800000"/>
            <a:headEnd/>
            <a:tailEnd/>
          </a:ln>
        </p:spPr>
        <p:txBody>
          <a:bodyPr vert="horz" wrap="square" lIns="92297" tIns="46148" rIns="92297" bIns="46148" numCol="1" anchor="t" anchorCtr="0" compatLnSpc="1">
            <a:prstTxWarp prst="textNoShape">
              <a:avLst/>
            </a:prstTxWarp>
          </a:bodyPr>
          <a:lstStyle>
            <a:lvl1pPr defTabSz="923644" eaLnBrk="1" hangingPunct="1">
              <a:lnSpc>
                <a:spcPct val="100000"/>
              </a:lnSpc>
              <a:spcBef>
                <a:spcPct val="0"/>
              </a:spcBef>
              <a:defRPr sz="1200">
                <a:solidFill>
                  <a:schemeClr val="tx1"/>
                </a:solidFill>
                <a:latin typeface="Arial" charset="0"/>
                <a:ea typeface="ＭＳ Ｐゴシック" pitchFamily="80" charset="-128"/>
                <a:cs typeface="Arial" charset="0"/>
              </a:defRPr>
            </a:lvl1pPr>
          </a:lstStyle>
          <a:p>
            <a:pPr>
              <a:defRPr/>
            </a:pPr>
            <a:endParaRPr lang="en-US" dirty="0"/>
          </a:p>
        </p:txBody>
      </p:sp>
      <p:sp>
        <p:nvSpPr>
          <p:cNvPr id="261123" name="Rectangle 3"/>
          <p:cNvSpPr>
            <a:spLocks noGrp="1" noChangeArrowheads="1"/>
          </p:cNvSpPr>
          <p:nvPr>
            <p:ph type="dt" idx="1"/>
          </p:nvPr>
        </p:nvSpPr>
        <p:spPr bwMode="auto">
          <a:xfrm>
            <a:off x="3884259" y="0"/>
            <a:ext cx="2972209" cy="465292"/>
          </a:xfrm>
          <a:prstGeom prst="rect">
            <a:avLst/>
          </a:prstGeom>
          <a:noFill/>
          <a:ln w="9525">
            <a:noFill/>
            <a:miter lim="800000"/>
            <a:headEnd/>
            <a:tailEnd/>
          </a:ln>
        </p:spPr>
        <p:txBody>
          <a:bodyPr vert="horz" wrap="square" lIns="92297" tIns="46148" rIns="92297" bIns="46148" numCol="1" anchor="t" anchorCtr="0" compatLnSpc="1">
            <a:prstTxWarp prst="textNoShape">
              <a:avLst/>
            </a:prstTxWarp>
          </a:bodyPr>
          <a:lstStyle>
            <a:lvl1pPr algn="r" defTabSz="923644" eaLnBrk="1" hangingPunct="1">
              <a:lnSpc>
                <a:spcPct val="100000"/>
              </a:lnSpc>
              <a:spcBef>
                <a:spcPct val="0"/>
              </a:spcBef>
              <a:defRPr sz="1200">
                <a:solidFill>
                  <a:schemeClr val="tx1"/>
                </a:solidFill>
                <a:latin typeface="Arial" charset="0"/>
                <a:ea typeface="ＭＳ Ｐゴシック" pitchFamily="80" charset="-128"/>
                <a:cs typeface="Arial" charset="0"/>
              </a:defRPr>
            </a:lvl1pPr>
          </a:lstStyle>
          <a:p>
            <a:pPr>
              <a:defRPr/>
            </a:pPr>
            <a:endParaRPr lang="en-US" dirty="0"/>
          </a:p>
        </p:txBody>
      </p:sp>
      <p:sp>
        <p:nvSpPr>
          <p:cNvPr id="6148" name="Rectangle 4"/>
          <p:cNvSpPr>
            <a:spLocks noGrp="1" noRot="1" noChangeAspect="1" noChangeArrowheads="1" noTextEdit="1"/>
          </p:cNvSpPr>
          <p:nvPr>
            <p:ph type="sldImg" idx="2"/>
          </p:nvPr>
        </p:nvSpPr>
        <p:spPr bwMode="auto">
          <a:xfrm>
            <a:off x="1106488" y="698500"/>
            <a:ext cx="4645025" cy="3484563"/>
          </a:xfrm>
          <a:prstGeom prst="rect">
            <a:avLst/>
          </a:prstGeom>
          <a:noFill/>
          <a:ln w="9525">
            <a:solidFill>
              <a:srgbClr val="000000"/>
            </a:solidFill>
            <a:miter lim="800000"/>
            <a:headEnd/>
            <a:tailEnd/>
          </a:ln>
        </p:spPr>
      </p:sp>
      <p:sp>
        <p:nvSpPr>
          <p:cNvPr id="261125" name="Rectangle 5"/>
          <p:cNvSpPr>
            <a:spLocks noGrp="1" noChangeArrowheads="1"/>
          </p:cNvSpPr>
          <p:nvPr>
            <p:ph type="body" sz="quarter" idx="3"/>
          </p:nvPr>
        </p:nvSpPr>
        <p:spPr bwMode="auto">
          <a:xfrm>
            <a:off x="685187" y="4415555"/>
            <a:ext cx="5487626" cy="4182908"/>
          </a:xfrm>
          <a:prstGeom prst="rect">
            <a:avLst/>
          </a:prstGeom>
          <a:noFill/>
          <a:ln w="9525">
            <a:noFill/>
            <a:miter lim="800000"/>
            <a:headEnd/>
            <a:tailEnd/>
          </a:ln>
        </p:spPr>
        <p:txBody>
          <a:bodyPr vert="horz" wrap="square" lIns="92297" tIns="46148" rIns="92297" bIns="4614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61126" name="Rectangle 6"/>
          <p:cNvSpPr>
            <a:spLocks noGrp="1" noChangeArrowheads="1"/>
          </p:cNvSpPr>
          <p:nvPr>
            <p:ph type="ftr" sz="quarter" idx="4"/>
          </p:nvPr>
        </p:nvSpPr>
        <p:spPr bwMode="auto">
          <a:xfrm>
            <a:off x="1" y="8829537"/>
            <a:ext cx="2972209" cy="465292"/>
          </a:xfrm>
          <a:prstGeom prst="rect">
            <a:avLst/>
          </a:prstGeom>
          <a:noFill/>
          <a:ln w="9525">
            <a:noFill/>
            <a:miter lim="800000"/>
            <a:headEnd/>
            <a:tailEnd/>
          </a:ln>
        </p:spPr>
        <p:txBody>
          <a:bodyPr vert="horz" wrap="square" lIns="92297" tIns="46148" rIns="92297" bIns="46148" numCol="1" anchor="b" anchorCtr="0" compatLnSpc="1">
            <a:prstTxWarp prst="textNoShape">
              <a:avLst/>
            </a:prstTxWarp>
          </a:bodyPr>
          <a:lstStyle>
            <a:lvl1pPr defTabSz="923644" eaLnBrk="1" hangingPunct="1">
              <a:lnSpc>
                <a:spcPct val="100000"/>
              </a:lnSpc>
              <a:spcBef>
                <a:spcPct val="0"/>
              </a:spcBef>
              <a:defRPr sz="1200">
                <a:solidFill>
                  <a:schemeClr val="tx1"/>
                </a:solidFill>
                <a:latin typeface="Arial" charset="0"/>
                <a:ea typeface="ＭＳ Ｐゴシック" pitchFamily="80" charset="-128"/>
                <a:cs typeface="Arial" charset="0"/>
              </a:defRPr>
            </a:lvl1pPr>
          </a:lstStyle>
          <a:p>
            <a:pPr>
              <a:defRPr/>
            </a:pPr>
            <a:endParaRPr lang="en-US" dirty="0"/>
          </a:p>
        </p:txBody>
      </p:sp>
      <p:sp>
        <p:nvSpPr>
          <p:cNvPr id="261127" name="Rectangle 7"/>
          <p:cNvSpPr>
            <a:spLocks noGrp="1" noChangeArrowheads="1"/>
          </p:cNvSpPr>
          <p:nvPr>
            <p:ph type="sldNum" sz="quarter" idx="5"/>
          </p:nvPr>
        </p:nvSpPr>
        <p:spPr bwMode="auto">
          <a:xfrm>
            <a:off x="3884259" y="8829537"/>
            <a:ext cx="2972209" cy="465292"/>
          </a:xfrm>
          <a:prstGeom prst="rect">
            <a:avLst/>
          </a:prstGeom>
          <a:noFill/>
          <a:ln w="9525">
            <a:noFill/>
            <a:miter lim="800000"/>
            <a:headEnd/>
            <a:tailEnd/>
          </a:ln>
        </p:spPr>
        <p:txBody>
          <a:bodyPr vert="horz" wrap="square" lIns="92297" tIns="46148" rIns="92297" bIns="46148" numCol="1" anchor="b" anchorCtr="0" compatLnSpc="1">
            <a:prstTxWarp prst="textNoShape">
              <a:avLst/>
            </a:prstTxWarp>
          </a:bodyPr>
          <a:lstStyle>
            <a:lvl1pPr algn="r" defTabSz="923644" eaLnBrk="1" hangingPunct="1">
              <a:lnSpc>
                <a:spcPct val="100000"/>
              </a:lnSpc>
              <a:spcBef>
                <a:spcPct val="0"/>
              </a:spcBef>
              <a:defRPr sz="1200">
                <a:solidFill>
                  <a:schemeClr val="tx1"/>
                </a:solidFill>
                <a:latin typeface="Arial" charset="0"/>
                <a:ea typeface="ＭＳ Ｐゴシック" pitchFamily="80" charset="-128"/>
                <a:cs typeface="Arial" charset="0"/>
              </a:defRPr>
            </a:lvl1pPr>
          </a:lstStyle>
          <a:p>
            <a:pPr>
              <a:defRPr/>
            </a:pPr>
            <a:fld id="{3CE8CC8D-62FF-4FBE-A7E3-E15DCE20D973}" type="slidenum">
              <a:rPr lang="en-US"/>
              <a:pPr>
                <a:defRPr/>
              </a:pPr>
              <a:t>‹#›</a:t>
            </a:fld>
            <a:endParaRPr lang="en-US" dirty="0"/>
          </a:p>
        </p:txBody>
      </p:sp>
    </p:spTree>
    <p:extLst>
      <p:ext uri="{BB962C8B-B14F-4D97-AF65-F5344CB8AC3E}">
        <p14:creationId xmlns:p14="http://schemas.microsoft.com/office/powerpoint/2010/main" val="13648448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3CE8CC8D-62FF-4FBE-A7E3-E15DCE20D973}" type="slidenum">
              <a:rPr lang="en-US" smtClean="0"/>
              <a:pPr>
                <a:defRPr/>
              </a:pPr>
              <a:t>1</a:t>
            </a:fld>
            <a:endParaRPr lang="en-US" dirty="0"/>
          </a:p>
        </p:txBody>
      </p:sp>
    </p:spTree>
    <p:extLst>
      <p:ext uri="{BB962C8B-B14F-4D97-AF65-F5344CB8AC3E}">
        <p14:creationId xmlns:p14="http://schemas.microsoft.com/office/powerpoint/2010/main" val="3530014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txBox="1">
            <a:spLocks noGrp="1" noChangeArrowheads="1"/>
          </p:cNvSpPr>
          <p:nvPr/>
        </p:nvSpPr>
        <p:spPr bwMode="auto">
          <a:xfrm>
            <a:off x="3886522" y="8832175"/>
            <a:ext cx="2971478" cy="464225"/>
          </a:xfrm>
          <a:prstGeom prst="rect">
            <a:avLst/>
          </a:prstGeom>
          <a:noFill/>
          <a:ln w="9525">
            <a:noFill/>
            <a:miter lim="800000"/>
            <a:headEnd/>
            <a:tailEnd/>
          </a:ln>
        </p:spPr>
        <p:txBody>
          <a:bodyPr lIns="91700" tIns="45849" rIns="91700" bIns="45849" anchor="b"/>
          <a:lstStyle/>
          <a:p>
            <a:pPr algn="r" defTabSz="915988" eaLnBrk="0" hangingPunct="0"/>
            <a:fld id="{6FB080BB-0BF8-4DC6-84AA-5A021B59CD77}" type="slidenum">
              <a:rPr lang="en-US" sz="1200" b="1">
                <a:latin typeface="Times" pitchFamily="18" charset="0"/>
              </a:rPr>
              <a:pPr algn="r" defTabSz="915988" eaLnBrk="0" hangingPunct="0"/>
              <a:t>10</a:t>
            </a:fld>
            <a:endParaRPr lang="en-US" sz="1200" b="1">
              <a:latin typeface="Times" pitchFamily="18" charset="0"/>
            </a:endParaRPr>
          </a:p>
        </p:txBody>
      </p:sp>
      <p:sp>
        <p:nvSpPr>
          <p:cNvPr id="113667" name="Rectangle 2"/>
          <p:cNvSpPr>
            <a:spLocks noGrp="1" noRot="1" noChangeAspect="1" noChangeArrowheads="1" noTextEdit="1"/>
          </p:cNvSpPr>
          <p:nvPr>
            <p:ph type="sldImg"/>
          </p:nvPr>
        </p:nvSpPr>
        <p:spPr>
          <a:ln/>
        </p:spPr>
      </p:sp>
      <p:sp>
        <p:nvSpPr>
          <p:cNvPr id="113668" name="Rectangle 3"/>
          <p:cNvSpPr>
            <a:spLocks noGrp="1" noChangeArrowheads="1"/>
          </p:cNvSpPr>
          <p:nvPr>
            <p:ph type="body" idx="1"/>
          </p:nvPr>
        </p:nvSpPr>
        <p:spPr>
          <a:noFill/>
          <a:ln/>
        </p:spPr>
        <p:txBody>
          <a:bodyPr/>
          <a:lstStyle/>
          <a:p>
            <a:pPr eaLnBrk="1" hangingPunct="1"/>
            <a:r>
              <a:rPr lang="tr-TR" dirty="0" smtClean="0"/>
              <a:t>Aradığınız şey neydi</a:t>
            </a:r>
            <a:r>
              <a:rPr lang="en-NZ" dirty="0" smtClean="0"/>
              <a:t>?</a:t>
            </a:r>
          </a:p>
          <a:p>
            <a:pPr eaLnBrk="1" hangingPunct="1"/>
            <a:r>
              <a:rPr lang="tr-TR" dirty="0" smtClean="0"/>
              <a:t>Sonuçların sunumu,</a:t>
            </a:r>
            <a:r>
              <a:rPr lang="tr-TR" baseline="0" dirty="0" smtClean="0"/>
              <a:t> yöntemlerin sunumunu takip etmelidir – </a:t>
            </a:r>
            <a:r>
              <a:rPr lang="tr-TR" baseline="0" dirty="0" err="1" smtClean="0"/>
              <a:t>örn</a:t>
            </a:r>
            <a:r>
              <a:rPr lang="tr-TR" baseline="0" dirty="0" smtClean="0"/>
              <a:t>. önce birincil bitiş noktası (</a:t>
            </a:r>
            <a:r>
              <a:rPr lang="tr-TR" baseline="0" dirty="0" err="1" smtClean="0"/>
              <a:t>endpoint</a:t>
            </a:r>
            <a:r>
              <a:rPr lang="tr-TR" baseline="0" dirty="0" smtClean="0"/>
              <a:t>)</a:t>
            </a:r>
          </a:p>
          <a:p>
            <a:pPr eaLnBrk="1" hangingPunct="1"/>
            <a:endParaRPr lang="en-NZ" dirty="0" smtClean="0"/>
          </a:p>
          <a:p>
            <a:pPr eaLnBrk="1" hangingPunct="1"/>
            <a:r>
              <a:rPr lang="tr-TR" dirty="0" smtClean="0"/>
              <a:t>Şekiller </a:t>
            </a:r>
            <a:r>
              <a:rPr lang="en-NZ" dirty="0" smtClean="0"/>
              <a:t>- </a:t>
            </a:r>
            <a:r>
              <a:rPr lang="tr-TR" dirty="0" smtClean="0"/>
              <a:t>Bilimsel bir makaledeki şekillerin çoğu</a:t>
            </a:r>
            <a:r>
              <a:rPr lang="tr-TR" baseline="0" dirty="0" smtClean="0"/>
              <a:t> bir cümleyle özetlenebilmelidir. Bunlar, vurgulamak istediğiniz başlıca bulgularınız olmalıdır.</a:t>
            </a:r>
          </a:p>
          <a:p>
            <a:pPr eaLnBrk="1" hangingPunct="1"/>
            <a:r>
              <a:rPr lang="tr-TR" baseline="0" dirty="0" smtClean="0"/>
              <a:t>Eğer rakamlarınız çok fazla fikir içeriyorsa, açıkça ifade etmek için fazla karmaşık olmaları muhtemeldir.</a:t>
            </a:r>
            <a:endParaRPr lang="tr-TR" dirty="0" smtClean="0"/>
          </a:p>
          <a:p>
            <a:pPr eaLnBrk="1" hangingPunct="1"/>
            <a:endParaRPr lang="en-NZ" dirty="0" smtClean="0"/>
          </a:p>
          <a:p>
            <a:pPr eaLnBrk="1" hangingPunct="1"/>
            <a:r>
              <a:rPr lang="tr-TR" dirty="0" smtClean="0"/>
              <a:t>Tablolar </a:t>
            </a:r>
            <a:r>
              <a:rPr lang="en-NZ" dirty="0" smtClean="0"/>
              <a:t>– </a:t>
            </a:r>
            <a:r>
              <a:rPr lang="tr-TR" dirty="0" smtClean="0"/>
              <a:t>Çok sayıda şekil </a:t>
            </a:r>
            <a:r>
              <a:rPr lang="tr-TR" baseline="0" dirty="0" smtClean="0"/>
              <a:t>içeren metinlerin üzerinden geçmek çok zorludur – Tablolar, okuyucu için her şeyi kolaylaştırır ve bunlar kendilerine ait bir sütunda verilebileceği için p değerlerini vurgulamak için kullanılabilir ve bu değerleri (ve sonuçlarınızı), okuyucu için daha net hale getirir. Bu, okuyucunun, bulgularınızın önemini anlamasına yardımcı olacaktır –bir fark istatistiki bir önem seviyesine ulaşmasa - ancak </a:t>
            </a:r>
            <a:r>
              <a:rPr lang="tr-TR" baseline="0" dirty="0" err="1" smtClean="0"/>
              <a:t>trendli</a:t>
            </a:r>
            <a:r>
              <a:rPr lang="tr-TR" baseline="0" dirty="0" smtClean="0"/>
              <a:t> olsa bile </a:t>
            </a:r>
            <a:r>
              <a:rPr lang="en-US" baseline="0" dirty="0" smtClean="0"/>
              <a:t>(</a:t>
            </a:r>
            <a:r>
              <a:rPr lang="tr-TR" baseline="0" dirty="0" err="1" smtClean="0"/>
              <a:t>örn</a:t>
            </a:r>
            <a:r>
              <a:rPr lang="en-US" baseline="0" dirty="0" smtClean="0"/>
              <a:t>. p = 0.056) </a:t>
            </a:r>
            <a:r>
              <a:rPr lang="tr-TR" baseline="0" dirty="0" smtClean="0"/>
              <a:t>– p değerini sunun – yine de önemlidir – ve bazı sonuçlar, istatistiki bir öneme ulaşmasalar bile yine de klinik olarak önemli olabilirler.</a:t>
            </a:r>
            <a:endParaRPr lang="tr-TR" dirty="0" smtClean="0"/>
          </a:p>
        </p:txBody>
      </p:sp>
    </p:spTree>
    <p:extLst>
      <p:ext uri="{BB962C8B-B14F-4D97-AF65-F5344CB8AC3E}">
        <p14:creationId xmlns:p14="http://schemas.microsoft.com/office/powerpoint/2010/main" val="36736891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7"/>
          <p:cNvSpPr txBox="1">
            <a:spLocks noGrp="1" noChangeArrowheads="1"/>
          </p:cNvSpPr>
          <p:nvPr/>
        </p:nvSpPr>
        <p:spPr bwMode="auto">
          <a:xfrm>
            <a:off x="3886522" y="8832175"/>
            <a:ext cx="2971478" cy="464225"/>
          </a:xfrm>
          <a:prstGeom prst="rect">
            <a:avLst/>
          </a:prstGeom>
          <a:noFill/>
          <a:ln w="9525">
            <a:noFill/>
            <a:miter lim="800000"/>
            <a:headEnd/>
            <a:tailEnd/>
          </a:ln>
        </p:spPr>
        <p:txBody>
          <a:bodyPr lIns="91700" tIns="45849" rIns="91700" bIns="45849" anchor="b"/>
          <a:lstStyle/>
          <a:p>
            <a:pPr algn="r" defTabSz="915988" eaLnBrk="0" hangingPunct="0"/>
            <a:fld id="{64A64B8B-7F5E-478E-A91F-402B27C55D22}" type="slidenum">
              <a:rPr lang="en-US" sz="1200" b="1">
                <a:latin typeface="Times" pitchFamily="18" charset="0"/>
              </a:rPr>
              <a:pPr algn="r" defTabSz="915988" eaLnBrk="0" hangingPunct="0"/>
              <a:t>15</a:t>
            </a:fld>
            <a:endParaRPr lang="en-US" sz="1200" b="1">
              <a:latin typeface="Times" pitchFamily="18" charset="0"/>
            </a:endParaRPr>
          </a:p>
        </p:txBody>
      </p:sp>
      <p:sp>
        <p:nvSpPr>
          <p:cNvPr id="158723" name="Rectangle 2"/>
          <p:cNvSpPr>
            <a:spLocks noGrp="1" noRot="1" noChangeAspect="1" noChangeArrowheads="1" noTextEdit="1"/>
          </p:cNvSpPr>
          <p:nvPr>
            <p:ph type="sldImg"/>
          </p:nvPr>
        </p:nvSpPr>
        <p:spPr>
          <a:ln/>
        </p:spPr>
      </p:sp>
      <p:sp>
        <p:nvSpPr>
          <p:cNvPr id="158724" name="Rectangle 3"/>
          <p:cNvSpPr>
            <a:spLocks noGrp="1" noChangeArrowheads="1"/>
          </p:cNvSpPr>
          <p:nvPr>
            <p:ph type="body" idx="1"/>
          </p:nvPr>
        </p:nvSpPr>
        <p:spPr>
          <a:noFill/>
          <a:ln/>
        </p:spPr>
        <p:txBody>
          <a:bodyPr/>
          <a:lstStyle/>
          <a:p>
            <a:pPr eaLnBrk="1" hangingPunct="1"/>
            <a:endParaRPr lang="en-GB" dirty="0" smtClean="0"/>
          </a:p>
        </p:txBody>
      </p:sp>
    </p:spTree>
    <p:extLst>
      <p:ext uri="{BB962C8B-B14F-4D97-AF65-F5344CB8AC3E}">
        <p14:creationId xmlns:p14="http://schemas.microsoft.com/office/powerpoint/2010/main" val="40885916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7"/>
          <p:cNvSpPr>
            <a:spLocks noGrp="1" noChangeArrowheads="1"/>
          </p:cNvSpPr>
          <p:nvPr>
            <p:ph type="sldNum" sz="quarter" idx="5"/>
          </p:nvPr>
        </p:nvSpPr>
        <p:spPr>
          <a:noFill/>
        </p:spPr>
        <p:txBody>
          <a:bodyPr/>
          <a:lstStyle/>
          <a:p>
            <a:fld id="{747ABC87-27EB-41D0-B90B-903631A7A7ED}" type="slidenum">
              <a:rPr lang="en-US" smtClean="0"/>
              <a:pPr/>
              <a:t>17</a:t>
            </a:fld>
            <a:endParaRPr lang="en-US" smtClean="0"/>
          </a:p>
        </p:txBody>
      </p:sp>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p:spPr>
        <p:txBody>
          <a:bodyPr/>
          <a:lstStyle/>
          <a:p>
            <a:pPr eaLnBrk="1" hangingPunct="1"/>
            <a:r>
              <a:rPr lang="tr-TR" dirty="0" smtClean="0"/>
              <a:t>Sadece başlıca bulgular</a:t>
            </a:r>
            <a:endParaRPr lang="en-NZ" dirty="0" smtClean="0"/>
          </a:p>
          <a:p>
            <a:pPr eaLnBrk="1" hangingPunct="1"/>
            <a:r>
              <a:rPr lang="tr-TR" dirty="0" smtClean="0"/>
              <a:t>Sonra onları bir perspektife oturtun</a:t>
            </a:r>
            <a:r>
              <a:rPr lang="en-NZ" dirty="0" smtClean="0"/>
              <a:t>…</a:t>
            </a:r>
          </a:p>
          <a:p>
            <a:pPr eaLnBrk="1" hangingPunct="1"/>
            <a:r>
              <a:rPr lang="tr-TR" dirty="0" smtClean="0"/>
              <a:t>Konuyla ilgili daha başka neler biliniyor</a:t>
            </a:r>
            <a:endParaRPr lang="en-NZ" dirty="0" smtClean="0"/>
          </a:p>
          <a:p>
            <a:pPr eaLnBrk="1" hangingPunct="1"/>
            <a:r>
              <a:rPr lang="tr-TR" dirty="0" smtClean="0"/>
              <a:t>Yaklaşımınızın</a:t>
            </a:r>
            <a:r>
              <a:rPr lang="tr-TR" baseline="0" dirty="0" smtClean="0"/>
              <a:t> güçlü ve zayıf yönleri – metodolojiniz yeterince iyi miydi</a:t>
            </a:r>
            <a:endParaRPr lang="tr-TR" dirty="0" smtClean="0"/>
          </a:p>
          <a:p>
            <a:pPr eaLnBrk="1" hangingPunct="1"/>
            <a:r>
              <a:rPr lang="tr-TR" dirty="0" smtClean="0"/>
              <a:t>Kendinizi kaptırmayın ve sonuçlarınızda zorlamalara gitmeyin</a:t>
            </a:r>
          </a:p>
          <a:p>
            <a:pPr eaLnBrk="1" hangingPunct="1"/>
            <a:endParaRPr lang="en-NZ" dirty="0" smtClean="0"/>
          </a:p>
          <a:p>
            <a:pPr eaLnBrk="1" hangingPunct="1"/>
            <a:r>
              <a:rPr lang="tr-TR" dirty="0" smtClean="0"/>
              <a:t>Zaten bilinen buydu</a:t>
            </a:r>
          </a:p>
          <a:p>
            <a:pPr eaLnBrk="1" hangingPunct="1"/>
            <a:r>
              <a:rPr lang="tr-TR" dirty="0" smtClean="0"/>
              <a:t>Araştırmamın buna ekledikleri</a:t>
            </a:r>
            <a:r>
              <a:rPr lang="tr-TR" baseline="0" dirty="0" smtClean="0"/>
              <a:t> şunlardı</a:t>
            </a:r>
            <a:endParaRPr lang="tr-TR" dirty="0" smtClean="0"/>
          </a:p>
        </p:txBody>
      </p:sp>
    </p:spTree>
    <p:extLst>
      <p:ext uri="{BB962C8B-B14F-4D97-AF65-F5344CB8AC3E}">
        <p14:creationId xmlns:p14="http://schemas.microsoft.com/office/powerpoint/2010/main" val="16530200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7"/>
          <p:cNvSpPr>
            <a:spLocks noGrp="1" noChangeArrowheads="1"/>
          </p:cNvSpPr>
          <p:nvPr>
            <p:ph type="sldNum" sz="quarter" idx="5"/>
          </p:nvPr>
        </p:nvSpPr>
        <p:spPr>
          <a:noFill/>
        </p:spPr>
        <p:txBody>
          <a:bodyPr/>
          <a:lstStyle/>
          <a:p>
            <a:fld id="{B6E01F9B-FB4B-473E-9739-EBCFE0CE319C}" type="slidenum">
              <a:rPr lang="en-US" smtClean="0"/>
              <a:pPr/>
              <a:t>21</a:t>
            </a:fld>
            <a:endParaRPr lang="en-US" smtClean="0"/>
          </a:p>
        </p:txBody>
      </p:sp>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p:spPr>
        <p:txBody>
          <a:bodyPr/>
          <a:lstStyle/>
          <a:p>
            <a:pPr eaLnBrk="1" hangingPunct="1"/>
            <a:r>
              <a:rPr lang="tr-TR" dirty="0" smtClean="0"/>
              <a:t>Başlıklar </a:t>
            </a:r>
            <a:r>
              <a:rPr lang="en-NZ" dirty="0" smtClean="0"/>
              <a:t>– </a:t>
            </a:r>
            <a:r>
              <a:rPr lang="tr-TR" dirty="0" smtClean="0"/>
              <a:t>bir çok okuyucu artık sadece elektronik bir</a:t>
            </a:r>
            <a:r>
              <a:rPr lang="tr-TR" baseline="0" dirty="0" smtClean="0"/>
              <a:t> içindekiler bölümünü almakta ve başlıklara dayalı olarak ne okumak istediklerini seçmektedirler – bu nedenle başlıklar önemlidir</a:t>
            </a:r>
            <a:endParaRPr lang="tr-TR" dirty="0" smtClean="0"/>
          </a:p>
          <a:p>
            <a:pPr eaLnBrk="1" hangingPunct="1"/>
            <a:endParaRPr lang="en-NZ" dirty="0" smtClean="0"/>
          </a:p>
          <a:p>
            <a:pPr eaLnBrk="1" hangingPunct="1"/>
            <a:r>
              <a:rPr lang="tr-TR" b="1" dirty="0" smtClean="0"/>
              <a:t>Belirtici</a:t>
            </a:r>
            <a:r>
              <a:rPr lang="en-NZ" dirty="0" smtClean="0"/>
              <a:t>– </a:t>
            </a:r>
            <a:r>
              <a:rPr lang="tr-TR" dirty="0" smtClean="0"/>
              <a:t>ne olduğunu değil araştırmanın</a:t>
            </a:r>
            <a:r>
              <a:rPr lang="tr-TR" baseline="0" dirty="0" smtClean="0"/>
              <a:t> ne yaptığını açıklar</a:t>
            </a:r>
            <a:endParaRPr lang="en-NZ" dirty="0" smtClean="0"/>
          </a:p>
          <a:p>
            <a:pPr eaLnBrk="1" hangingPunct="1"/>
            <a:r>
              <a:rPr lang="tr-TR" dirty="0" smtClean="0"/>
              <a:t>Araştırma tasarımının</a:t>
            </a:r>
            <a:r>
              <a:rPr lang="tr-TR" baseline="0" dirty="0" smtClean="0"/>
              <a:t> başlığa dahil edilmesi Editörler arasında gittikçe artan bir taleptir</a:t>
            </a:r>
            <a:endParaRPr lang="tr-TR" dirty="0" smtClean="0"/>
          </a:p>
          <a:p>
            <a:pPr eaLnBrk="1" hangingPunct="1"/>
            <a:r>
              <a:rPr lang="en-NZ" dirty="0" smtClean="0"/>
              <a:t>	</a:t>
            </a:r>
            <a:r>
              <a:rPr lang="tr-TR" dirty="0" smtClean="0"/>
              <a:t>araştırmanın</a:t>
            </a:r>
            <a:r>
              <a:rPr lang="tr-TR" baseline="0" dirty="0" smtClean="0"/>
              <a:t> düzgün </a:t>
            </a:r>
            <a:r>
              <a:rPr lang="tr-TR" baseline="0" dirty="0" err="1" smtClean="0"/>
              <a:t>MedLine</a:t>
            </a:r>
            <a:r>
              <a:rPr lang="tr-TR" baseline="0" dirty="0" smtClean="0"/>
              <a:t> indekslemesi anlamına gelir</a:t>
            </a:r>
            <a:endParaRPr lang="tr-TR" dirty="0" smtClean="0"/>
          </a:p>
          <a:p>
            <a:pPr eaLnBrk="1" hangingPunct="1"/>
            <a:r>
              <a:rPr lang="en-NZ" dirty="0" smtClean="0"/>
              <a:t>	</a:t>
            </a:r>
            <a:r>
              <a:rPr lang="tr-TR" dirty="0" smtClean="0"/>
              <a:t>araştırmanın, sistematik değerlendirmelere ilişkin aramalarda daha çok çıkması ihtimalinin artması anlamına gelir – </a:t>
            </a:r>
            <a:r>
              <a:rPr lang="tr-TR" dirty="0" err="1" smtClean="0"/>
              <a:t>örn</a:t>
            </a:r>
            <a:r>
              <a:rPr lang="tr-TR" dirty="0" smtClean="0"/>
              <a:t>. </a:t>
            </a:r>
            <a:r>
              <a:rPr lang="tr-TR" dirty="0" err="1" smtClean="0"/>
              <a:t>Cochrane</a:t>
            </a:r>
            <a:endParaRPr lang="tr-TR" dirty="0" smtClean="0"/>
          </a:p>
          <a:p>
            <a:pPr eaLnBrk="1" hangingPunct="1"/>
            <a:endParaRPr lang="en-NZ" dirty="0" smtClean="0"/>
          </a:p>
          <a:p>
            <a:pPr eaLnBrk="1" hangingPunct="1"/>
            <a:r>
              <a:rPr lang="tr-TR" b="1" dirty="0" smtClean="0"/>
              <a:t>Bildirici</a:t>
            </a:r>
            <a:r>
              <a:rPr lang="en-NZ" dirty="0" smtClean="0"/>
              <a:t>– </a:t>
            </a:r>
            <a:r>
              <a:rPr lang="tr-TR" dirty="0" smtClean="0"/>
              <a:t>okuyucunun okuduğu tek şey olabilir – herkes her</a:t>
            </a:r>
            <a:r>
              <a:rPr lang="tr-TR" baseline="0" dirty="0" smtClean="0"/>
              <a:t> şeye tam metin erişim alacak bütçeye sahip olmayabilir.</a:t>
            </a:r>
          </a:p>
          <a:p>
            <a:pPr eaLnBrk="1" hangingPunct="1"/>
            <a:r>
              <a:rPr lang="tr-TR" dirty="0" smtClean="0"/>
              <a:t>Ancak şu konularda dikkatli olun</a:t>
            </a:r>
            <a:endParaRPr lang="en-NZ" dirty="0" smtClean="0"/>
          </a:p>
          <a:p>
            <a:pPr eaLnBrk="1" hangingPunct="1"/>
            <a:r>
              <a:rPr lang="en-NZ" dirty="0" smtClean="0"/>
              <a:t>	</a:t>
            </a:r>
            <a:r>
              <a:rPr lang="tr-TR" dirty="0" smtClean="0"/>
              <a:t>başlıkta sonuçların verilmesi pazarlama olarak algılanabilir</a:t>
            </a:r>
          </a:p>
          <a:p>
            <a:pPr eaLnBrk="1" hangingPunct="1"/>
            <a:r>
              <a:rPr lang="en-NZ" dirty="0" smtClean="0"/>
              <a:t>	</a:t>
            </a:r>
            <a:r>
              <a:rPr lang="tr-TR" dirty="0" smtClean="0"/>
              <a:t>özellikle de araştırmaya göre çok kesinlerse</a:t>
            </a:r>
          </a:p>
          <a:p>
            <a:pPr eaLnBrk="1" hangingPunct="1"/>
            <a:r>
              <a:rPr lang="en-NZ" dirty="0" smtClean="0"/>
              <a:t>	</a:t>
            </a:r>
            <a:r>
              <a:rPr lang="tr-TR" dirty="0" smtClean="0"/>
              <a:t>şimdiki zaman mı geçmiş zaman mı</a:t>
            </a:r>
          </a:p>
          <a:p>
            <a:pPr eaLnBrk="1" hangingPunct="1"/>
            <a:endParaRPr lang="en-NZ" dirty="0" smtClean="0"/>
          </a:p>
          <a:p>
            <a:pPr eaLnBrk="1" hangingPunct="1"/>
            <a:r>
              <a:rPr lang="tr-TR" dirty="0" smtClean="0"/>
              <a:t>Araştırmanızın neyi önemli/özgün – tasarım, özel hasta grubu, yeni teknik</a:t>
            </a:r>
          </a:p>
          <a:p>
            <a:pPr eaLnBrk="1" hangingPunct="1"/>
            <a:endParaRPr lang="en-NZ" dirty="0" smtClean="0"/>
          </a:p>
          <a:p>
            <a:pPr eaLnBrk="1" hangingPunct="1"/>
            <a:r>
              <a:rPr lang="tr-TR" dirty="0" smtClean="0"/>
              <a:t>Hastalığı belirtin – örneğin – bazı ilaçlar birçok farklı</a:t>
            </a:r>
            <a:r>
              <a:rPr lang="tr-TR" baseline="0" dirty="0" smtClean="0"/>
              <a:t> </a:t>
            </a:r>
            <a:r>
              <a:rPr lang="tr-TR" baseline="0" dirty="0" err="1" smtClean="0"/>
              <a:t>endikasyonda</a:t>
            </a:r>
            <a:r>
              <a:rPr lang="tr-TR" baseline="0" dirty="0" smtClean="0"/>
              <a:t> kullanılabilir – okuyucu, araştırmanın ilgi alanına girip girmediğini bilmelidir</a:t>
            </a:r>
            <a:endParaRPr lang="tr-TR" dirty="0" smtClean="0"/>
          </a:p>
        </p:txBody>
      </p:sp>
    </p:spTree>
    <p:extLst>
      <p:ext uri="{BB962C8B-B14F-4D97-AF65-F5344CB8AC3E}">
        <p14:creationId xmlns:p14="http://schemas.microsoft.com/office/powerpoint/2010/main" val="9269334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7"/>
          <p:cNvSpPr>
            <a:spLocks noGrp="1" noChangeArrowheads="1"/>
          </p:cNvSpPr>
          <p:nvPr>
            <p:ph type="sldNum" sz="quarter" idx="5"/>
          </p:nvPr>
        </p:nvSpPr>
        <p:spPr>
          <a:noFill/>
        </p:spPr>
        <p:txBody>
          <a:bodyPr/>
          <a:lstStyle/>
          <a:p>
            <a:fld id="{D0E145CB-AD46-488E-BC8B-B4ACEFB5F506}" type="slidenum">
              <a:rPr lang="en-US" smtClean="0"/>
              <a:pPr/>
              <a:t>22</a:t>
            </a:fld>
            <a:endParaRPr lang="en-US" smtClean="0"/>
          </a:p>
        </p:txBody>
      </p:sp>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a:noFill/>
          <a:ln/>
        </p:spPr>
        <p:txBody>
          <a:bodyPr/>
          <a:lstStyle/>
          <a:p>
            <a:pPr eaLnBrk="1" hangingPunct="1"/>
            <a:r>
              <a:rPr lang="tr-TR" dirty="0" smtClean="0"/>
              <a:t>Akılda tutulacak</a:t>
            </a:r>
            <a:r>
              <a:rPr lang="tr-TR" baseline="0" dirty="0" smtClean="0"/>
              <a:t> şeyler</a:t>
            </a:r>
            <a:endParaRPr lang="en-NZ" dirty="0" smtClean="0"/>
          </a:p>
          <a:p>
            <a:pPr eaLnBrk="1" hangingPunct="1"/>
            <a:endParaRPr lang="en-NZ" dirty="0" smtClean="0"/>
          </a:p>
          <a:p>
            <a:pPr eaLnBrk="1" hangingPunct="1"/>
            <a:r>
              <a:rPr lang="tr-TR" dirty="0" smtClean="0"/>
              <a:t>İlginç </a:t>
            </a:r>
            <a:r>
              <a:rPr lang="en-NZ" dirty="0" smtClean="0"/>
              <a:t>– </a:t>
            </a:r>
            <a:r>
              <a:rPr lang="tr-TR" dirty="0" smtClean="0"/>
              <a:t>ama sevimli değil </a:t>
            </a:r>
            <a:r>
              <a:rPr lang="en-NZ" dirty="0" smtClean="0"/>
              <a:t>– </a:t>
            </a:r>
            <a:r>
              <a:rPr lang="tr-TR" dirty="0" smtClean="0"/>
              <a:t>bir film adı gibi değil</a:t>
            </a:r>
            <a:endParaRPr lang="en-GB" dirty="0" smtClean="0"/>
          </a:p>
        </p:txBody>
      </p:sp>
    </p:spTree>
    <p:extLst>
      <p:ext uri="{BB962C8B-B14F-4D97-AF65-F5344CB8AC3E}">
        <p14:creationId xmlns:p14="http://schemas.microsoft.com/office/powerpoint/2010/main" val="11956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7"/>
          <p:cNvSpPr>
            <a:spLocks noGrp="1" noChangeArrowheads="1"/>
          </p:cNvSpPr>
          <p:nvPr>
            <p:ph type="sldNum" sz="quarter" idx="5"/>
          </p:nvPr>
        </p:nvSpPr>
        <p:spPr>
          <a:noFill/>
        </p:spPr>
        <p:txBody>
          <a:bodyPr/>
          <a:lstStyle/>
          <a:p>
            <a:fld id="{B5BD8DE8-9198-4916-92BB-AE86E70FC8D9}" type="slidenum">
              <a:rPr lang="en-US" smtClean="0"/>
              <a:pPr/>
              <a:t>23</a:t>
            </a:fld>
            <a:endParaRPr lang="en-US" smtClean="0"/>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a:noFill/>
          <a:ln/>
        </p:spPr>
        <p:txBody>
          <a:bodyPr/>
          <a:lstStyle/>
          <a:p>
            <a:pPr eaLnBrk="1" hangingPunct="1"/>
            <a:r>
              <a:rPr lang="tr-TR" dirty="0" smtClean="0"/>
              <a:t>Kısaltmalar</a:t>
            </a:r>
            <a:r>
              <a:rPr lang="en-NZ" dirty="0" smtClean="0"/>
              <a:t>,</a:t>
            </a:r>
            <a:r>
              <a:rPr lang="en-NZ" baseline="0" dirty="0" smtClean="0"/>
              <a:t> </a:t>
            </a:r>
            <a:r>
              <a:rPr lang="tr-TR" baseline="0" dirty="0" err="1" smtClean="0"/>
              <a:t>örn</a:t>
            </a:r>
            <a:r>
              <a:rPr lang="en-NZ" baseline="0" dirty="0" smtClean="0"/>
              <a:t>.</a:t>
            </a:r>
            <a:r>
              <a:rPr lang="en-NZ" dirty="0" smtClean="0"/>
              <a:t> </a:t>
            </a:r>
            <a:r>
              <a:rPr lang="tr-TR" dirty="0" smtClean="0"/>
              <a:t>Araştırma adı kısaltması</a:t>
            </a:r>
            <a:endParaRPr lang="en-NZ" dirty="0" smtClean="0"/>
          </a:p>
          <a:p>
            <a:pPr eaLnBrk="1" hangingPunct="1"/>
            <a:endParaRPr lang="en-NZ" dirty="0" smtClean="0"/>
          </a:p>
          <a:p>
            <a:pPr eaLnBrk="1" hangingPunct="1"/>
            <a:r>
              <a:rPr lang="tr-TR" dirty="0" err="1" smtClean="0"/>
              <a:t>Ünlemsel</a:t>
            </a:r>
            <a:r>
              <a:rPr lang="tr-TR" dirty="0" smtClean="0"/>
              <a:t> ifadeler/büyük harfler</a:t>
            </a:r>
            <a:r>
              <a:rPr lang="en-NZ" dirty="0" smtClean="0"/>
              <a:t> – </a:t>
            </a:r>
            <a:r>
              <a:rPr lang="tr-TR" dirty="0" smtClean="0"/>
              <a:t>bağırıyormuşsunuz gibi görünür</a:t>
            </a:r>
            <a:endParaRPr lang="en-GB" dirty="0" smtClean="0"/>
          </a:p>
        </p:txBody>
      </p:sp>
    </p:spTree>
    <p:extLst>
      <p:ext uri="{BB962C8B-B14F-4D97-AF65-F5344CB8AC3E}">
        <p14:creationId xmlns:p14="http://schemas.microsoft.com/office/powerpoint/2010/main" val="9562971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7"/>
          <p:cNvSpPr>
            <a:spLocks noGrp="1" noChangeArrowheads="1"/>
          </p:cNvSpPr>
          <p:nvPr>
            <p:ph type="sldNum" sz="quarter" idx="5"/>
          </p:nvPr>
        </p:nvSpPr>
        <p:spPr>
          <a:noFill/>
        </p:spPr>
        <p:txBody>
          <a:bodyPr/>
          <a:lstStyle/>
          <a:p>
            <a:fld id="{2B16CF42-EB2D-4BEE-88A1-D0913E9E6E87}" type="slidenum">
              <a:rPr lang="en-US" smtClean="0"/>
              <a:pPr/>
              <a:t>24</a:t>
            </a:fld>
            <a:endParaRPr lang="en-US" smtClean="0"/>
          </a:p>
        </p:txBody>
      </p:sp>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ln/>
        </p:spPr>
        <p:txBody>
          <a:bodyPr/>
          <a:lstStyle/>
          <a:p>
            <a:pPr eaLnBrk="1" hangingPunct="1"/>
            <a:r>
              <a:rPr lang="en-NZ" dirty="0" err="1" smtClean="0"/>
              <a:t>IMRaD</a:t>
            </a:r>
            <a:r>
              <a:rPr lang="tr-TR" dirty="0" smtClean="0"/>
              <a:t>’ı izleyin</a:t>
            </a:r>
            <a:r>
              <a:rPr lang="en-NZ" dirty="0" smtClean="0"/>
              <a:t> – </a:t>
            </a:r>
            <a:r>
              <a:rPr lang="tr-TR" dirty="0" smtClean="0"/>
              <a:t>her şeyi okuyucu için kolaylaştırır</a:t>
            </a:r>
            <a:endParaRPr lang="en-NZ" dirty="0" smtClean="0"/>
          </a:p>
          <a:p>
            <a:pPr eaLnBrk="1" hangingPunct="1"/>
            <a:r>
              <a:rPr lang="tr-TR" dirty="0" err="1" smtClean="0"/>
              <a:t>Veritabanları</a:t>
            </a:r>
            <a:r>
              <a:rPr lang="tr-TR" dirty="0" smtClean="0"/>
              <a:t>, özetteki bir referansı bibliyografyaya giden bir bağlantı şeklinde</a:t>
            </a:r>
            <a:r>
              <a:rPr lang="tr-TR" baseline="0" dirty="0" smtClean="0"/>
              <a:t> </a:t>
            </a:r>
            <a:r>
              <a:rPr lang="tr-TR" baseline="0" dirty="0" err="1" smtClean="0"/>
              <a:t>köprüleyemez</a:t>
            </a:r>
            <a:endParaRPr lang="tr-TR" dirty="0" smtClean="0"/>
          </a:p>
        </p:txBody>
      </p:sp>
    </p:spTree>
    <p:extLst>
      <p:ext uri="{BB962C8B-B14F-4D97-AF65-F5344CB8AC3E}">
        <p14:creationId xmlns:p14="http://schemas.microsoft.com/office/powerpoint/2010/main" val="42373121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p:spPr>
        <p:txBody>
          <a:bodyPr/>
          <a:lstStyle/>
          <a:p>
            <a:fld id="{A2FDA1C4-A69D-4F95-9B69-D9807FE860B6}" type="slidenum">
              <a:rPr lang="en-US" smtClean="0"/>
              <a:pPr/>
              <a:t>25</a:t>
            </a:fld>
            <a:endParaRPr lang="en-US" smtClean="0"/>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ln/>
        </p:spPr>
        <p:txBody>
          <a:bodyPr/>
          <a:lstStyle/>
          <a:p>
            <a:pPr eaLnBrk="1" hangingPunct="1"/>
            <a:r>
              <a:rPr lang="tr-TR" dirty="0" smtClean="0"/>
              <a:t>Spesifik ifade </a:t>
            </a:r>
            <a:r>
              <a:rPr lang="en-NZ" dirty="0" smtClean="0"/>
              <a:t>– </a:t>
            </a:r>
            <a:r>
              <a:rPr lang="tr-TR" dirty="0" smtClean="0"/>
              <a:t>referans verin</a:t>
            </a:r>
            <a:endParaRPr lang="en-NZ" dirty="0" smtClean="0"/>
          </a:p>
          <a:p>
            <a:pPr eaLnBrk="1" hangingPunct="1"/>
            <a:r>
              <a:rPr lang="tr-TR" dirty="0" smtClean="0"/>
              <a:t>Genel ifade </a:t>
            </a:r>
            <a:r>
              <a:rPr lang="en-NZ" dirty="0" smtClean="0"/>
              <a:t>– </a:t>
            </a:r>
            <a:r>
              <a:rPr lang="tr-TR" dirty="0" smtClean="0"/>
              <a:t>gerekli olmayabilir</a:t>
            </a:r>
            <a:endParaRPr lang="en-NZ" dirty="0" smtClean="0"/>
          </a:p>
          <a:p>
            <a:pPr eaLnBrk="1" hangingPunct="1"/>
            <a:r>
              <a:rPr lang="tr-TR" dirty="0" smtClean="0"/>
              <a:t>Orijinal araştırma</a:t>
            </a:r>
            <a:r>
              <a:rPr lang="tr-TR" baseline="0" dirty="0" smtClean="0"/>
              <a:t> alıntılamak her zaman mümkün değildir – örneğin, bir çok araştırmanın bir değerlendirmesiyle oluşturulan bir kavram/ifade</a:t>
            </a:r>
            <a:endParaRPr lang="tr-TR" dirty="0" smtClean="0"/>
          </a:p>
          <a:p>
            <a:pPr eaLnBrk="1" hangingPunct="1"/>
            <a:r>
              <a:rPr lang="tr-TR" dirty="0" smtClean="0"/>
              <a:t>İkincil </a:t>
            </a:r>
            <a:r>
              <a:rPr lang="tr-TR" dirty="0" err="1" smtClean="0"/>
              <a:t>referanslama</a:t>
            </a:r>
            <a:r>
              <a:rPr lang="tr-TR" dirty="0" smtClean="0"/>
              <a:t> – yapmayın! Orijinalleri inceleyin – her dergi/yazar hata yapar</a:t>
            </a:r>
          </a:p>
          <a:p>
            <a:pPr eaLnBrk="1" hangingPunct="1"/>
            <a:r>
              <a:rPr lang="tr-TR" dirty="0" smtClean="0"/>
              <a:t>Kendinizden alıntı yapmamak kesin bir kural değildir – aşırıya kaçmayın</a:t>
            </a:r>
          </a:p>
        </p:txBody>
      </p:sp>
    </p:spTree>
    <p:extLst>
      <p:ext uri="{BB962C8B-B14F-4D97-AF65-F5344CB8AC3E}">
        <p14:creationId xmlns:p14="http://schemas.microsoft.com/office/powerpoint/2010/main" val="41713864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7"/>
          <p:cNvSpPr>
            <a:spLocks noGrp="1" noChangeArrowheads="1"/>
          </p:cNvSpPr>
          <p:nvPr>
            <p:ph type="sldNum" sz="quarter" idx="5"/>
          </p:nvPr>
        </p:nvSpPr>
        <p:spPr>
          <a:noFill/>
        </p:spPr>
        <p:txBody>
          <a:bodyPr/>
          <a:lstStyle/>
          <a:p>
            <a:fld id="{D9CE1BD8-49C8-4F06-90A8-C4D7FA39B936}" type="slidenum">
              <a:rPr lang="en-US" smtClean="0"/>
              <a:pPr/>
              <a:t>26</a:t>
            </a:fld>
            <a:endParaRPr lang="en-US" smtClean="0"/>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ln/>
        </p:spPr>
        <p:txBody>
          <a:bodyPr/>
          <a:lstStyle/>
          <a:p>
            <a:pPr eaLnBrk="1" hangingPunct="1"/>
            <a:r>
              <a:rPr lang="tr-TR" dirty="0" smtClean="0"/>
              <a:t>Eğer uygun anahtar kelimeler kullanmadıysanız, araştırmanız bulunamayabilir ve alıntılanamayabilir</a:t>
            </a:r>
          </a:p>
        </p:txBody>
      </p:sp>
    </p:spTree>
    <p:extLst>
      <p:ext uri="{BB962C8B-B14F-4D97-AF65-F5344CB8AC3E}">
        <p14:creationId xmlns:p14="http://schemas.microsoft.com/office/powerpoint/2010/main" val="35563644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a:noFill/>
        </p:spPr>
        <p:txBody>
          <a:bodyPr/>
          <a:lstStyle/>
          <a:p>
            <a:fld id="{2D94CD4C-98B8-497A-AF48-0F4EA6476A7C}" type="slidenum">
              <a:rPr lang="en-US" smtClean="0"/>
              <a:pPr/>
              <a:t>27</a:t>
            </a:fld>
            <a:endParaRPr lang="en-US" smtClean="0"/>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p:spPr>
        <p:txBody>
          <a:bodyPr/>
          <a:lstStyle/>
          <a:p>
            <a:pPr eaLnBrk="1" hangingPunct="1"/>
            <a:r>
              <a:rPr lang="tr-TR" dirty="0" smtClean="0"/>
              <a:t>Fon almakta sorun yoktur </a:t>
            </a:r>
            <a:r>
              <a:rPr lang="en-NZ" dirty="0" smtClean="0"/>
              <a:t>– </a:t>
            </a:r>
            <a:r>
              <a:rPr lang="tr-TR" dirty="0" smtClean="0"/>
              <a:t>yardım aramış olmakta sorun yoktur </a:t>
            </a:r>
            <a:r>
              <a:rPr lang="en-NZ" dirty="0" smtClean="0"/>
              <a:t>- </a:t>
            </a:r>
            <a:r>
              <a:rPr lang="tr-TR" dirty="0" smtClean="0"/>
              <a:t>ancak</a:t>
            </a:r>
            <a:endParaRPr lang="en-NZ" dirty="0" smtClean="0"/>
          </a:p>
          <a:p>
            <a:pPr eaLnBrk="1" hangingPunct="1"/>
            <a:r>
              <a:rPr lang="tr-TR" dirty="0" smtClean="0"/>
              <a:t>Şeffaf olun</a:t>
            </a:r>
            <a:endParaRPr lang="en-NZ" dirty="0" smtClean="0"/>
          </a:p>
          <a:p>
            <a:pPr eaLnBrk="1" hangingPunct="1"/>
            <a:r>
              <a:rPr lang="tr-TR" dirty="0" smtClean="0"/>
              <a:t>Bazı</a:t>
            </a:r>
            <a:r>
              <a:rPr lang="tr-TR" baseline="0" dirty="0" smtClean="0"/>
              <a:t> dergiler sadece finansal bilgilendirme talep etmektedir</a:t>
            </a:r>
            <a:endParaRPr lang="tr-TR" dirty="0" smtClean="0"/>
          </a:p>
        </p:txBody>
      </p:sp>
    </p:spTree>
    <p:extLst>
      <p:ext uri="{BB962C8B-B14F-4D97-AF65-F5344CB8AC3E}">
        <p14:creationId xmlns:p14="http://schemas.microsoft.com/office/powerpoint/2010/main" val="15185369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p>
            <a:fld id="{A3F90FCC-E468-49FC-B284-B8EB738643B2}" type="slidenum">
              <a:rPr lang="en-US" smtClean="0"/>
              <a:pPr/>
              <a:t>2</a:t>
            </a:fld>
            <a:endParaRPr lang="en-US" smtClean="0"/>
          </a:p>
        </p:txBody>
      </p:sp>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a:ln/>
        </p:spPr>
        <p:txBody>
          <a:bodyPr/>
          <a:lstStyle/>
          <a:p>
            <a:pPr eaLnBrk="1" hangingPunct="1"/>
            <a:endParaRPr lang="en-GB" dirty="0" smtClean="0"/>
          </a:p>
        </p:txBody>
      </p:sp>
    </p:spTree>
    <p:extLst>
      <p:ext uri="{BB962C8B-B14F-4D97-AF65-F5344CB8AC3E}">
        <p14:creationId xmlns:p14="http://schemas.microsoft.com/office/powerpoint/2010/main" val="30516530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7"/>
          <p:cNvSpPr>
            <a:spLocks noGrp="1" noChangeArrowheads="1"/>
          </p:cNvSpPr>
          <p:nvPr>
            <p:ph type="sldNum" sz="quarter" idx="5"/>
          </p:nvPr>
        </p:nvSpPr>
        <p:spPr>
          <a:noFill/>
        </p:spPr>
        <p:txBody>
          <a:bodyPr/>
          <a:lstStyle/>
          <a:p>
            <a:fld id="{8C0370C4-F003-45A2-9911-AB1568196575}" type="slidenum">
              <a:rPr lang="en-US" smtClean="0"/>
              <a:pPr/>
              <a:t>28</a:t>
            </a:fld>
            <a:endParaRPr lang="en-US" smtClean="0"/>
          </a:p>
        </p:txBody>
      </p:sp>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p:spPr>
        <p:txBody>
          <a:bodyPr/>
          <a:lstStyle/>
          <a:p>
            <a:pPr eaLnBrk="1" hangingPunct="1"/>
            <a:r>
              <a:rPr lang="tr-TR" dirty="0" smtClean="0"/>
              <a:t>Bütün</a:t>
            </a:r>
            <a:r>
              <a:rPr lang="tr-TR" baseline="0" dirty="0" smtClean="0"/>
              <a:t> çamaşırlarınızı ortaya dökmeye çalışmayın</a:t>
            </a:r>
          </a:p>
          <a:p>
            <a:pPr eaLnBrk="1" hangingPunct="1"/>
            <a:r>
              <a:rPr lang="tr-TR" dirty="0" smtClean="0"/>
              <a:t>Sizden istenen ilgili potansiyel çatışmalar</a:t>
            </a:r>
          </a:p>
          <a:p>
            <a:pPr eaLnBrk="1" hangingPunct="1"/>
            <a:endParaRPr lang="en-NZ" dirty="0" smtClean="0"/>
          </a:p>
          <a:p>
            <a:pPr eaLnBrk="1" hangingPunct="1"/>
            <a:r>
              <a:rPr lang="tr-TR" dirty="0" smtClean="0"/>
              <a:t>Yazarlar ve katkıda bulunanlar</a:t>
            </a:r>
            <a:r>
              <a:rPr lang="tr-TR" baseline="0" dirty="0" smtClean="0"/>
              <a:t> arasındaki fark</a:t>
            </a:r>
            <a:endParaRPr lang="en-GB" dirty="0" smtClean="0"/>
          </a:p>
        </p:txBody>
      </p:sp>
    </p:spTree>
    <p:extLst>
      <p:ext uri="{BB962C8B-B14F-4D97-AF65-F5344CB8AC3E}">
        <p14:creationId xmlns:p14="http://schemas.microsoft.com/office/powerpoint/2010/main" val="5971189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7"/>
          <p:cNvSpPr>
            <a:spLocks noGrp="1" noChangeArrowheads="1"/>
          </p:cNvSpPr>
          <p:nvPr>
            <p:ph type="sldNum" sz="quarter" idx="5"/>
          </p:nvPr>
        </p:nvSpPr>
        <p:spPr>
          <a:noFill/>
        </p:spPr>
        <p:txBody>
          <a:bodyPr/>
          <a:lstStyle/>
          <a:p>
            <a:fld id="{3DD05C5F-8966-4651-8E50-4883E051AB0E}" type="slidenum">
              <a:rPr lang="en-US" smtClean="0"/>
              <a:pPr/>
              <a:t>29</a:t>
            </a:fld>
            <a:endParaRPr lang="en-US" smtClean="0"/>
          </a:p>
        </p:txBody>
      </p:sp>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r>
              <a:rPr lang="tr-TR" dirty="0" smtClean="0"/>
              <a:t>Katkıda Bulunan</a:t>
            </a:r>
            <a:endParaRPr lang="en-NZ" dirty="0" smtClean="0"/>
          </a:p>
          <a:p>
            <a:pPr eaLnBrk="1" hangingPunct="1"/>
            <a:r>
              <a:rPr lang="tr-TR" dirty="0" smtClean="0"/>
              <a:t>Verilerinizi istatistikçiye</a:t>
            </a:r>
            <a:r>
              <a:rPr lang="tr-TR" baseline="0" dirty="0" smtClean="0"/>
              <a:t> götürün – analiz etmelerini isteyin – bu katkıyı kabul edin – ancak yazar değil katkıda bulunan olacaklardır.</a:t>
            </a:r>
            <a:endParaRPr lang="tr-TR" dirty="0" smtClean="0"/>
          </a:p>
          <a:p>
            <a:pPr eaLnBrk="1" hangingPunct="1"/>
            <a:endParaRPr lang="en-NZ" dirty="0" smtClean="0"/>
          </a:p>
          <a:p>
            <a:pPr eaLnBrk="1" hangingPunct="1"/>
            <a:r>
              <a:rPr lang="tr-TR" dirty="0" smtClean="0"/>
              <a:t>Yazarlık</a:t>
            </a:r>
            <a:r>
              <a:rPr lang="en-NZ" dirty="0" smtClean="0"/>
              <a:t>(?)</a:t>
            </a:r>
          </a:p>
          <a:p>
            <a:pPr eaLnBrk="1" hangingPunct="1"/>
            <a:r>
              <a:rPr lang="tr-TR" dirty="0" smtClean="0"/>
              <a:t>Bir istatistikçiden araştırmanızın güç hesaplamasını</a:t>
            </a:r>
            <a:r>
              <a:rPr lang="tr-TR" baseline="0" dirty="0" smtClean="0"/>
              <a:t> yapmasını isteyin – istatistik testlerini seçin – yani araştırmayı tasarlayın, verileri analiz edin, istatistikler bölümünü yazın.</a:t>
            </a:r>
            <a:endParaRPr lang="tr-TR" dirty="0" smtClean="0"/>
          </a:p>
        </p:txBody>
      </p:sp>
    </p:spTree>
    <p:extLst>
      <p:ext uri="{BB962C8B-B14F-4D97-AF65-F5344CB8AC3E}">
        <p14:creationId xmlns:p14="http://schemas.microsoft.com/office/powerpoint/2010/main" val="238253633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txBox="1">
            <a:spLocks noGrp="1" noChangeArrowheads="1"/>
          </p:cNvSpPr>
          <p:nvPr/>
        </p:nvSpPr>
        <p:spPr bwMode="auto">
          <a:xfrm>
            <a:off x="3886522" y="8832175"/>
            <a:ext cx="2971478" cy="464225"/>
          </a:xfrm>
          <a:prstGeom prst="rect">
            <a:avLst/>
          </a:prstGeom>
          <a:noFill/>
          <a:ln w="9525">
            <a:noFill/>
            <a:miter lim="800000"/>
            <a:headEnd/>
            <a:tailEnd/>
          </a:ln>
        </p:spPr>
        <p:txBody>
          <a:bodyPr lIns="91700" tIns="45849" rIns="91700" bIns="45849" anchor="b"/>
          <a:lstStyle/>
          <a:p>
            <a:pPr algn="r" defTabSz="915988" eaLnBrk="0" hangingPunct="0"/>
            <a:fld id="{9EB3183F-361D-4E73-94B2-5ECA52E570B8}" type="slidenum">
              <a:rPr lang="en-US" sz="1200" b="1">
                <a:latin typeface="Times" pitchFamily="18" charset="0"/>
              </a:rPr>
              <a:pPr algn="r" defTabSz="915988" eaLnBrk="0" hangingPunct="0"/>
              <a:t>30</a:t>
            </a:fld>
            <a:endParaRPr lang="en-US" sz="1200" b="1">
              <a:latin typeface="Times" pitchFamily="18" charset="0"/>
            </a:endParaRPr>
          </a:p>
        </p:txBody>
      </p:sp>
      <p:sp>
        <p:nvSpPr>
          <p:cNvPr id="96259" name="Rectangle 2"/>
          <p:cNvSpPr>
            <a:spLocks noGrp="1" noRot="1" noChangeAspect="1" noChangeArrowheads="1" noTextEdit="1"/>
          </p:cNvSpPr>
          <p:nvPr>
            <p:ph type="sldImg"/>
          </p:nvPr>
        </p:nvSpPr>
        <p:spPr>
          <a:ln/>
        </p:spPr>
      </p:sp>
      <p:sp>
        <p:nvSpPr>
          <p:cNvPr id="96260" name="Rectangle 3"/>
          <p:cNvSpPr>
            <a:spLocks noGrp="1" noChangeArrowheads="1"/>
          </p:cNvSpPr>
          <p:nvPr>
            <p:ph type="body" idx="1"/>
          </p:nvPr>
        </p:nvSpPr>
        <p:spPr>
          <a:noFill/>
          <a:ln/>
        </p:spPr>
        <p:txBody>
          <a:bodyPr/>
          <a:lstStyle/>
          <a:p>
            <a:pPr eaLnBrk="1" hangingPunct="1"/>
            <a:r>
              <a:rPr lang="tr-TR" dirty="0" smtClean="0"/>
              <a:t>Zorlama </a:t>
            </a:r>
            <a:r>
              <a:rPr lang="en-NZ" dirty="0" smtClean="0"/>
              <a:t>–</a:t>
            </a:r>
            <a:r>
              <a:rPr lang="tr-TR" baseline="0" dirty="0" smtClean="0"/>
              <a:t> Bölüm başkanı</a:t>
            </a:r>
            <a:endParaRPr lang="en-NZ" dirty="0" smtClean="0"/>
          </a:p>
          <a:p>
            <a:pPr eaLnBrk="1" hangingPunct="1"/>
            <a:endParaRPr lang="en-NZ" dirty="0" smtClean="0"/>
          </a:p>
          <a:p>
            <a:pPr eaLnBrk="1" hangingPunct="1"/>
            <a:r>
              <a:rPr lang="tr-TR" dirty="0" smtClean="0"/>
              <a:t>Hediye </a:t>
            </a:r>
            <a:r>
              <a:rPr lang="en-NZ" dirty="0" smtClean="0"/>
              <a:t>– </a:t>
            </a:r>
            <a:r>
              <a:rPr lang="tr-TR" dirty="0" smtClean="0"/>
              <a:t>borçluluk</a:t>
            </a:r>
            <a:endParaRPr lang="en-NZ" dirty="0" smtClean="0"/>
          </a:p>
          <a:p>
            <a:pPr eaLnBrk="1" hangingPunct="1"/>
            <a:endParaRPr lang="en-NZ" dirty="0" smtClean="0"/>
          </a:p>
          <a:p>
            <a:pPr eaLnBrk="1" hangingPunct="1"/>
            <a:r>
              <a:rPr lang="tr-TR" dirty="0" smtClean="0"/>
              <a:t>Hayalet katkı </a:t>
            </a:r>
            <a:r>
              <a:rPr lang="en-NZ" dirty="0" smtClean="0"/>
              <a:t>– </a:t>
            </a:r>
            <a:r>
              <a:rPr lang="tr-TR" dirty="0" smtClean="0"/>
              <a:t>teşekkürler bölümünde belirtin</a:t>
            </a:r>
            <a:endParaRPr lang="en-NZ" dirty="0" smtClean="0"/>
          </a:p>
          <a:p>
            <a:pPr eaLnBrk="1" hangingPunct="1"/>
            <a:endParaRPr lang="en-NZ" dirty="0" smtClean="0"/>
          </a:p>
          <a:p>
            <a:pPr eaLnBrk="1" hangingPunct="1"/>
            <a:endParaRPr lang="en-GB" dirty="0" smtClean="0"/>
          </a:p>
        </p:txBody>
      </p:sp>
    </p:spTree>
    <p:extLst>
      <p:ext uri="{BB962C8B-B14F-4D97-AF65-F5344CB8AC3E}">
        <p14:creationId xmlns:p14="http://schemas.microsoft.com/office/powerpoint/2010/main" val="54057971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tr-TR" dirty="0" smtClean="0"/>
              <a:t>Rolünüz, sorumluluğu</a:t>
            </a:r>
            <a:r>
              <a:rPr lang="tr-TR" baseline="0" dirty="0" smtClean="0"/>
              <a:t> üstlenmektedir – ve böylece itibarı da siz kazanacaksınız</a:t>
            </a:r>
            <a:endParaRPr lang="tr-TR" dirty="0" smtClean="0"/>
          </a:p>
          <a:p>
            <a:pPr eaLnBrk="1" hangingPunct="1"/>
            <a:endParaRPr lang="en-NZ" dirty="0" smtClean="0"/>
          </a:p>
          <a:p>
            <a:pPr eaLnBrk="1" hangingPunct="1"/>
            <a:r>
              <a:rPr lang="tr-TR" dirty="0" smtClean="0"/>
              <a:t>Eğer makalenizle ilgili bir şey yanlış giderse – Editör size gelecektir – siz sorumlu olacaksınız.</a:t>
            </a:r>
          </a:p>
        </p:txBody>
      </p:sp>
      <p:sp>
        <p:nvSpPr>
          <p:cNvPr id="4" name="Slide Number Placeholder 3"/>
          <p:cNvSpPr>
            <a:spLocks noGrp="1"/>
          </p:cNvSpPr>
          <p:nvPr>
            <p:ph type="sldNum" sz="quarter" idx="10"/>
          </p:nvPr>
        </p:nvSpPr>
        <p:spPr/>
        <p:txBody>
          <a:bodyPr/>
          <a:lstStyle/>
          <a:p>
            <a:pPr>
              <a:defRPr/>
            </a:pPr>
            <a:fld id="{3CE8CC8D-62FF-4FBE-A7E3-E15DCE20D973}" type="slidenum">
              <a:rPr lang="en-US" smtClean="0"/>
              <a:pPr>
                <a:defRPr/>
              </a:pPr>
              <a:t>31</a:t>
            </a:fld>
            <a:endParaRPr lang="en-US" dirty="0"/>
          </a:p>
        </p:txBody>
      </p:sp>
    </p:spTree>
    <p:extLst>
      <p:ext uri="{BB962C8B-B14F-4D97-AF65-F5344CB8AC3E}">
        <p14:creationId xmlns:p14="http://schemas.microsoft.com/office/powerpoint/2010/main" val="155711739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Rot="1" noChangeAspect="1" noChangeArrowheads="1" noTextEdit="1"/>
          </p:cNvSpPr>
          <p:nvPr>
            <p:ph type="sldImg"/>
          </p:nvPr>
        </p:nvSpPr>
        <p:spPr>
          <a:ln/>
        </p:spPr>
      </p:sp>
      <p:sp>
        <p:nvSpPr>
          <p:cNvPr id="166915" name="Rectangle 3"/>
          <p:cNvSpPr>
            <a:spLocks noGrp="1" noChangeArrowheads="1"/>
          </p:cNvSpPr>
          <p:nvPr>
            <p:ph type="body" idx="1"/>
          </p:nvPr>
        </p:nvSpPr>
        <p:spPr>
          <a:noFill/>
          <a:ln/>
        </p:spPr>
        <p:txBody>
          <a:bodyPr/>
          <a:lstStyle/>
          <a:p>
            <a:endParaRPr lang="en-GB" dirty="0" smtClean="0"/>
          </a:p>
        </p:txBody>
      </p:sp>
    </p:spTree>
    <p:extLst>
      <p:ext uri="{BB962C8B-B14F-4D97-AF65-F5344CB8AC3E}">
        <p14:creationId xmlns:p14="http://schemas.microsoft.com/office/powerpoint/2010/main" val="231544841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Rot="1" noChangeAspect="1" noChangeArrowheads="1" noTextEdit="1"/>
          </p:cNvSpPr>
          <p:nvPr>
            <p:ph type="sldImg"/>
          </p:nvPr>
        </p:nvSpPr>
        <p:spPr>
          <a:ln/>
        </p:spPr>
      </p:sp>
      <p:sp>
        <p:nvSpPr>
          <p:cNvPr id="167939" name="Rectangle 3"/>
          <p:cNvSpPr>
            <a:spLocks noGrp="1" noChangeArrowheads="1"/>
          </p:cNvSpPr>
          <p:nvPr>
            <p:ph type="body" idx="1"/>
          </p:nvPr>
        </p:nvSpPr>
        <p:spPr>
          <a:noFill/>
          <a:ln/>
        </p:spPr>
        <p:txBody>
          <a:bodyPr/>
          <a:lstStyle/>
          <a:p>
            <a:endParaRPr lang="en-GB" dirty="0" smtClean="0"/>
          </a:p>
        </p:txBody>
      </p:sp>
    </p:spTree>
    <p:extLst>
      <p:ext uri="{BB962C8B-B14F-4D97-AF65-F5344CB8AC3E}">
        <p14:creationId xmlns:p14="http://schemas.microsoft.com/office/powerpoint/2010/main" val="72819753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A6CFF545-77AF-42C1-8363-2D8D0326E4F3}" type="slidenum">
              <a:rPr lang="en-US"/>
              <a:pPr/>
              <a:t>41</a:t>
            </a:fld>
            <a:endParaRPr lang="en-US"/>
          </a:p>
        </p:txBody>
      </p:sp>
      <p:sp>
        <p:nvSpPr>
          <p:cNvPr id="348162" name="Rectangle 7"/>
          <p:cNvSpPr txBox="1">
            <a:spLocks noGrp="1" noChangeArrowheads="1"/>
          </p:cNvSpPr>
          <p:nvPr/>
        </p:nvSpPr>
        <p:spPr bwMode="auto">
          <a:xfrm>
            <a:off x="3886522" y="8832175"/>
            <a:ext cx="2971478" cy="464225"/>
          </a:xfrm>
          <a:prstGeom prst="rect">
            <a:avLst/>
          </a:prstGeom>
          <a:noFill/>
          <a:ln w="9525">
            <a:noFill/>
            <a:miter lim="800000"/>
            <a:headEnd/>
            <a:tailEnd/>
          </a:ln>
        </p:spPr>
        <p:txBody>
          <a:bodyPr lIns="91700" tIns="45849" rIns="91700" bIns="45849" anchor="b"/>
          <a:lstStyle/>
          <a:p>
            <a:pPr algn="r" defTabSz="915988"/>
            <a:fld id="{1BC97251-E0AC-4366-87BB-78444F1CBE30}" type="slidenum">
              <a:rPr lang="en-US" sz="1200"/>
              <a:pPr algn="r" defTabSz="915988"/>
              <a:t>41</a:t>
            </a:fld>
            <a:endParaRPr lang="en-US" sz="1200"/>
          </a:p>
        </p:txBody>
      </p:sp>
      <p:sp>
        <p:nvSpPr>
          <p:cNvPr id="348163" name="Rectangle 2"/>
          <p:cNvSpPr>
            <a:spLocks noGrp="1" noRot="1" noChangeAspect="1" noChangeArrowheads="1" noTextEdit="1"/>
          </p:cNvSpPr>
          <p:nvPr>
            <p:ph type="sldImg"/>
          </p:nvPr>
        </p:nvSpPr>
        <p:spPr>
          <a:xfrm>
            <a:off x="1108075" y="698500"/>
            <a:ext cx="4645025" cy="3482975"/>
          </a:xfrm>
          <a:ln/>
        </p:spPr>
      </p:sp>
      <p:sp>
        <p:nvSpPr>
          <p:cNvPr id="348164" name="Rectangle 3"/>
          <p:cNvSpPr>
            <a:spLocks noGrp="1" noChangeArrowheads="1"/>
          </p:cNvSpPr>
          <p:nvPr>
            <p:ph type="body" idx="1"/>
          </p:nvPr>
        </p:nvSpPr>
        <p:spPr>
          <a:xfrm>
            <a:off x="558658" y="4365499"/>
            <a:ext cx="5740685" cy="4182488"/>
          </a:xfrm>
        </p:spPr>
        <p:txBody>
          <a:bodyPr/>
          <a:lstStyle/>
          <a:p>
            <a:endParaRPr lang="en-GB"/>
          </a:p>
        </p:txBody>
      </p:sp>
    </p:spTree>
    <p:extLst>
      <p:ext uri="{BB962C8B-B14F-4D97-AF65-F5344CB8AC3E}">
        <p14:creationId xmlns:p14="http://schemas.microsoft.com/office/powerpoint/2010/main" val="96825256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373D7F74-74C0-40E1-98D9-5B5FDAAD1CA9}" type="slidenum">
              <a:rPr lang="en-US"/>
              <a:pPr/>
              <a:t>42</a:t>
            </a:fld>
            <a:endParaRPr lang="en-US"/>
          </a:p>
        </p:txBody>
      </p:sp>
      <p:sp>
        <p:nvSpPr>
          <p:cNvPr id="351234" name="Rectangle 7"/>
          <p:cNvSpPr txBox="1">
            <a:spLocks noGrp="1" noChangeArrowheads="1"/>
          </p:cNvSpPr>
          <p:nvPr/>
        </p:nvSpPr>
        <p:spPr bwMode="auto">
          <a:xfrm>
            <a:off x="3886522" y="8832175"/>
            <a:ext cx="2971478" cy="464225"/>
          </a:xfrm>
          <a:prstGeom prst="rect">
            <a:avLst/>
          </a:prstGeom>
          <a:noFill/>
          <a:ln w="9525">
            <a:noFill/>
            <a:miter lim="800000"/>
            <a:headEnd/>
            <a:tailEnd/>
          </a:ln>
        </p:spPr>
        <p:txBody>
          <a:bodyPr lIns="91700" tIns="45849" rIns="91700" bIns="45849" anchor="b"/>
          <a:lstStyle/>
          <a:p>
            <a:pPr algn="r" defTabSz="915988"/>
            <a:fld id="{334D57CB-5CC6-4A61-80B8-772F57E3C722}" type="slidenum">
              <a:rPr lang="en-US" sz="1200"/>
              <a:pPr algn="r" defTabSz="915988"/>
              <a:t>42</a:t>
            </a:fld>
            <a:endParaRPr lang="en-US" sz="1200"/>
          </a:p>
        </p:txBody>
      </p:sp>
      <p:sp>
        <p:nvSpPr>
          <p:cNvPr id="351235" name="Rectangle 2"/>
          <p:cNvSpPr>
            <a:spLocks noGrp="1" noRot="1" noChangeAspect="1" noChangeArrowheads="1" noTextEdit="1"/>
          </p:cNvSpPr>
          <p:nvPr>
            <p:ph type="sldImg"/>
          </p:nvPr>
        </p:nvSpPr>
        <p:spPr>
          <a:xfrm>
            <a:off x="1108075" y="698500"/>
            <a:ext cx="4645025" cy="3482975"/>
          </a:xfrm>
          <a:ln/>
        </p:spPr>
      </p:sp>
      <p:sp>
        <p:nvSpPr>
          <p:cNvPr id="351236" name="Rectangle 3"/>
          <p:cNvSpPr>
            <a:spLocks noGrp="1" noChangeArrowheads="1"/>
          </p:cNvSpPr>
          <p:nvPr>
            <p:ph type="body" idx="1"/>
          </p:nvPr>
        </p:nvSpPr>
        <p:spPr>
          <a:xfrm>
            <a:off x="558658" y="4365499"/>
            <a:ext cx="5740685" cy="4182488"/>
          </a:xfrm>
        </p:spPr>
        <p:txBody>
          <a:bodyPr/>
          <a:lstStyle/>
          <a:p>
            <a:endParaRPr lang="en-GB"/>
          </a:p>
        </p:txBody>
      </p:sp>
    </p:spTree>
    <p:extLst>
      <p:ext uri="{BB962C8B-B14F-4D97-AF65-F5344CB8AC3E}">
        <p14:creationId xmlns:p14="http://schemas.microsoft.com/office/powerpoint/2010/main" val="2268337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9DEE1A45-6A1C-49E1-A050-BC5369645793}" type="slidenum">
              <a:rPr lang="en-US"/>
              <a:pPr/>
              <a:t>43</a:t>
            </a:fld>
            <a:endParaRPr lang="en-US"/>
          </a:p>
        </p:txBody>
      </p:sp>
      <p:sp>
        <p:nvSpPr>
          <p:cNvPr id="353282" name="Rectangle 7"/>
          <p:cNvSpPr txBox="1">
            <a:spLocks noGrp="1" noChangeArrowheads="1"/>
          </p:cNvSpPr>
          <p:nvPr/>
        </p:nvSpPr>
        <p:spPr bwMode="auto">
          <a:xfrm>
            <a:off x="3886522" y="8832175"/>
            <a:ext cx="2971478" cy="464225"/>
          </a:xfrm>
          <a:prstGeom prst="rect">
            <a:avLst/>
          </a:prstGeom>
          <a:noFill/>
          <a:ln w="9525">
            <a:noFill/>
            <a:miter lim="800000"/>
            <a:headEnd/>
            <a:tailEnd/>
          </a:ln>
        </p:spPr>
        <p:txBody>
          <a:bodyPr lIns="91700" tIns="45849" rIns="91700" bIns="45849" anchor="b"/>
          <a:lstStyle/>
          <a:p>
            <a:pPr algn="r" defTabSz="915988"/>
            <a:fld id="{9A66BA54-7601-4BDB-9692-67E54381A85B}" type="slidenum">
              <a:rPr lang="en-US" sz="1200"/>
              <a:pPr algn="r" defTabSz="915988"/>
              <a:t>43</a:t>
            </a:fld>
            <a:endParaRPr lang="en-US" sz="1200"/>
          </a:p>
        </p:txBody>
      </p:sp>
      <p:sp>
        <p:nvSpPr>
          <p:cNvPr id="353283" name="Rectangle 2"/>
          <p:cNvSpPr>
            <a:spLocks noGrp="1" noRot="1" noChangeAspect="1" noChangeArrowheads="1" noTextEdit="1"/>
          </p:cNvSpPr>
          <p:nvPr>
            <p:ph type="sldImg"/>
          </p:nvPr>
        </p:nvSpPr>
        <p:spPr>
          <a:ln/>
        </p:spPr>
      </p:sp>
      <p:sp>
        <p:nvSpPr>
          <p:cNvPr id="353284" name="Rectangle 3"/>
          <p:cNvSpPr>
            <a:spLocks noGrp="1" noChangeArrowheads="1"/>
          </p:cNvSpPr>
          <p:nvPr>
            <p:ph type="body" idx="1"/>
          </p:nvPr>
        </p:nvSpPr>
        <p:spPr/>
        <p:txBody>
          <a:bodyPr/>
          <a:lstStyle/>
          <a:p>
            <a:r>
              <a:rPr lang="tr-TR" dirty="0" smtClean="0"/>
              <a:t>Genel konularda yayın yapan dergiler en üst seviyede daha zordur</a:t>
            </a:r>
          </a:p>
          <a:p>
            <a:r>
              <a:rPr lang="tr-TR" dirty="0" smtClean="0"/>
              <a:t>Ancak uzmanlık dergileri bile yüksek ret oranlarına sahip olabilir</a:t>
            </a:r>
          </a:p>
        </p:txBody>
      </p:sp>
    </p:spTree>
    <p:extLst>
      <p:ext uri="{BB962C8B-B14F-4D97-AF65-F5344CB8AC3E}">
        <p14:creationId xmlns:p14="http://schemas.microsoft.com/office/powerpoint/2010/main" val="211273803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CC042895-BABF-4D23-A1B8-963E43B4D7E8}" type="slidenum">
              <a:rPr lang="en-US"/>
              <a:pPr/>
              <a:t>44</a:t>
            </a:fld>
            <a:endParaRPr lang="en-US"/>
          </a:p>
        </p:txBody>
      </p:sp>
      <p:sp>
        <p:nvSpPr>
          <p:cNvPr id="355330" name="Rectangle 7"/>
          <p:cNvSpPr txBox="1">
            <a:spLocks noGrp="1" noChangeArrowheads="1"/>
          </p:cNvSpPr>
          <p:nvPr/>
        </p:nvSpPr>
        <p:spPr bwMode="auto">
          <a:xfrm>
            <a:off x="3886522" y="8832175"/>
            <a:ext cx="2971478" cy="464225"/>
          </a:xfrm>
          <a:prstGeom prst="rect">
            <a:avLst/>
          </a:prstGeom>
          <a:noFill/>
          <a:ln w="9525">
            <a:noFill/>
            <a:miter lim="800000"/>
            <a:headEnd/>
            <a:tailEnd/>
          </a:ln>
        </p:spPr>
        <p:txBody>
          <a:bodyPr lIns="91700" tIns="45849" rIns="91700" bIns="45849" anchor="b"/>
          <a:lstStyle/>
          <a:p>
            <a:pPr algn="r" defTabSz="915988"/>
            <a:fld id="{7EC319E5-DE07-45B7-A71A-736ADE954358}" type="slidenum">
              <a:rPr lang="en-US" sz="1200"/>
              <a:pPr algn="r" defTabSz="915988"/>
              <a:t>44</a:t>
            </a:fld>
            <a:endParaRPr lang="en-US" sz="1200"/>
          </a:p>
        </p:txBody>
      </p:sp>
      <p:sp>
        <p:nvSpPr>
          <p:cNvPr id="355331" name="Rectangle 2"/>
          <p:cNvSpPr>
            <a:spLocks noGrp="1" noRot="1" noChangeAspect="1" noChangeArrowheads="1" noTextEdit="1"/>
          </p:cNvSpPr>
          <p:nvPr>
            <p:ph type="sldImg"/>
          </p:nvPr>
        </p:nvSpPr>
        <p:spPr>
          <a:xfrm>
            <a:off x="1108075" y="698500"/>
            <a:ext cx="4645025" cy="3482975"/>
          </a:xfrm>
          <a:ln/>
        </p:spPr>
      </p:sp>
      <p:sp>
        <p:nvSpPr>
          <p:cNvPr id="355332" name="Rectangle 3"/>
          <p:cNvSpPr>
            <a:spLocks noGrp="1" noChangeArrowheads="1"/>
          </p:cNvSpPr>
          <p:nvPr>
            <p:ph type="body" idx="1"/>
          </p:nvPr>
        </p:nvSpPr>
        <p:spPr>
          <a:xfrm>
            <a:off x="558658" y="4365499"/>
            <a:ext cx="5740685" cy="4182488"/>
          </a:xfrm>
        </p:spPr>
        <p:txBody>
          <a:bodyPr/>
          <a:lstStyle/>
          <a:p>
            <a:r>
              <a:rPr lang="tr-TR" dirty="0" smtClean="0"/>
              <a:t>Politikalar</a:t>
            </a:r>
            <a:r>
              <a:rPr lang="tr-TR" baseline="0" dirty="0" smtClean="0"/>
              <a:t> ve prosedürler, Amaçlar ve Kapsam vs.</a:t>
            </a:r>
          </a:p>
        </p:txBody>
      </p:sp>
    </p:spTree>
    <p:extLst>
      <p:ext uri="{BB962C8B-B14F-4D97-AF65-F5344CB8AC3E}">
        <p14:creationId xmlns:p14="http://schemas.microsoft.com/office/powerpoint/2010/main" val="25676130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p:cNvSpPr>
            <a:spLocks noGrp="1" noChangeArrowheads="1"/>
          </p:cNvSpPr>
          <p:nvPr>
            <p:ph type="sldNum" sz="quarter" idx="5"/>
          </p:nvPr>
        </p:nvSpPr>
        <p:spPr>
          <a:noFill/>
        </p:spPr>
        <p:txBody>
          <a:bodyPr/>
          <a:lstStyle/>
          <a:p>
            <a:fld id="{59EBB9E8-9273-4F5D-9B24-E94186408B34}" type="slidenum">
              <a:rPr lang="en-US" smtClean="0"/>
              <a:pPr/>
              <a:t>3</a:t>
            </a:fld>
            <a:endParaRPr lang="en-US" smtClean="0"/>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a:ln/>
        </p:spPr>
        <p:txBody>
          <a:bodyPr/>
          <a:lstStyle/>
          <a:p>
            <a:pPr eaLnBrk="1" hangingPunct="1"/>
            <a:r>
              <a:rPr lang="tr-TR" dirty="0" smtClean="0"/>
              <a:t>Sorun – Bu araştırmayı</a:t>
            </a:r>
            <a:r>
              <a:rPr lang="tr-TR" baseline="0" dirty="0" smtClean="0"/>
              <a:t> neden yaptım</a:t>
            </a:r>
            <a:endParaRPr lang="en-GB" dirty="0" smtClean="0"/>
          </a:p>
        </p:txBody>
      </p:sp>
    </p:spTree>
    <p:extLst>
      <p:ext uri="{BB962C8B-B14F-4D97-AF65-F5344CB8AC3E}">
        <p14:creationId xmlns:p14="http://schemas.microsoft.com/office/powerpoint/2010/main" val="146041412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079BC032-B305-4CCE-A9A6-DD7A377E0FC8}" type="slidenum">
              <a:rPr lang="en-US"/>
              <a:pPr/>
              <a:t>45</a:t>
            </a:fld>
            <a:endParaRPr lang="en-US"/>
          </a:p>
        </p:txBody>
      </p:sp>
      <p:sp>
        <p:nvSpPr>
          <p:cNvPr id="357378" name="Rectangle 7"/>
          <p:cNvSpPr txBox="1">
            <a:spLocks noGrp="1" noChangeArrowheads="1"/>
          </p:cNvSpPr>
          <p:nvPr/>
        </p:nvSpPr>
        <p:spPr bwMode="auto">
          <a:xfrm>
            <a:off x="3886522" y="8832175"/>
            <a:ext cx="2971478" cy="464225"/>
          </a:xfrm>
          <a:prstGeom prst="rect">
            <a:avLst/>
          </a:prstGeom>
          <a:noFill/>
          <a:ln w="9525">
            <a:noFill/>
            <a:miter lim="800000"/>
            <a:headEnd/>
            <a:tailEnd/>
          </a:ln>
        </p:spPr>
        <p:txBody>
          <a:bodyPr lIns="91700" tIns="45849" rIns="91700" bIns="45849" anchor="b"/>
          <a:lstStyle/>
          <a:p>
            <a:pPr algn="r" defTabSz="915988"/>
            <a:fld id="{AAED5E43-19CE-41B2-B858-049503638F17}" type="slidenum">
              <a:rPr lang="en-US" sz="1200"/>
              <a:pPr algn="r" defTabSz="915988"/>
              <a:t>45</a:t>
            </a:fld>
            <a:endParaRPr lang="en-US" sz="1200"/>
          </a:p>
        </p:txBody>
      </p:sp>
      <p:sp>
        <p:nvSpPr>
          <p:cNvPr id="357379" name="Rectangle 2"/>
          <p:cNvSpPr>
            <a:spLocks noGrp="1" noRot="1" noChangeAspect="1" noChangeArrowheads="1" noTextEdit="1"/>
          </p:cNvSpPr>
          <p:nvPr>
            <p:ph type="sldImg"/>
          </p:nvPr>
        </p:nvSpPr>
        <p:spPr>
          <a:xfrm>
            <a:off x="1108075" y="698500"/>
            <a:ext cx="4645025" cy="3482975"/>
          </a:xfrm>
          <a:ln/>
        </p:spPr>
      </p:sp>
      <p:sp>
        <p:nvSpPr>
          <p:cNvPr id="357380" name="Rectangle 3"/>
          <p:cNvSpPr>
            <a:spLocks noGrp="1" noChangeArrowheads="1"/>
          </p:cNvSpPr>
          <p:nvPr>
            <p:ph type="body" idx="1"/>
          </p:nvPr>
        </p:nvSpPr>
        <p:spPr>
          <a:xfrm>
            <a:off x="558658" y="4365499"/>
            <a:ext cx="5740685" cy="4182488"/>
          </a:xfrm>
        </p:spPr>
        <p:txBody>
          <a:bodyPr/>
          <a:lstStyle/>
          <a:p>
            <a:r>
              <a:rPr lang="tr-TR" dirty="0" smtClean="0"/>
              <a:t>Okuyucu kitlesine bir değer katacak mı</a:t>
            </a:r>
          </a:p>
          <a:p>
            <a:r>
              <a:rPr lang="tr-TR" dirty="0" smtClean="0"/>
              <a:t>Başkaları tarafından alıntılanacak</a:t>
            </a:r>
            <a:r>
              <a:rPr lang="tr-TR" baseline="0" dirty="0" smtClean="0"/>
              <a:t> mı</a:t>
            </a:r>
            <a:endParaRPr lang="tr-TR" dirty="0" smtClean="0"/>
          </a:p>
        </p:txBody>
      </p:sp>
    </p:spTree>
    <p:extLst>
      <p:ext uri="{BB962C8B-B14F-4D97-AF65-F5344CB8AC3E}">
        <p14:creationId xmlns:p14="http://schemas.microsoft.com/office/powerpoint/2010/main" val="372076474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C42DFC41-4B60-4161-A770-6899DEE0B5EC}" type="slidenum">
              <a:rPr lang="en-US"/>
              <a:pPr/>
              <a:t>46</a:t>
            </a:fld>
            <a:endParaRPr lang="en-US"/>
          </a:p>
        </p:txBody>
      </p:sp>
      <p:sp>
        <p:nvSpPr>
          <p:cNvPr id="359426" name="Rectangle 7"/>
          <p:cNvSpPr txBox="1">
            <a:spLocks noGrp="1" noChangeArrowheads="1"/>
          </p:cNvSpPr>
          <p:nvPr/>
        </p:nvSpPr>
        <p:spPr bwMode="auto">
          <a:xfrm>
            <a:off x="3886522" y="8832175"/>
            <a:ext cx="2971478" cy="464225"/>
          </a:xfrm>
          <a:prstGeom prst="rect">
            <a:avLst/>
          </a:prstGeom>
          <a:noFill/>
          <a:ln w="9525">
            <a:noFill/>
            <a:miter lim="800000"/>
            <a:headEnd/>
            <a:tailEnd/>
          </a:ln>
        </p:spPr>
        <p:txBody>
          <a:bodyPr lIns="91700" tIns="45849" rIns="91700" bIns="45849" anchor="b"/>
          <a:lstStyle/>
          <a:p>
            <a:pPr algn="r" defTabSz="915988"/>
            <a:fld id="{57B07C31-1494-48DE-9DBB-3395661A500C}" type="slidenum">
              <a:rPr lang="en-US" sz="1200"/>
              <a:pPr algn="r" defTabSz="915988"/>
              <a:t>46</a:t>
            </a:fld>
            <a:endParaRPr lang="en-US" sz="1200"/>
          </a:p>
        </p:txBody>
      </p:sp>
      <p:sp>
        <p:nvSpPr>
          <p:cNvPr id="359427" name="Rectangle 2"/>
          <p:cNvSpPr>
            <a:spLocks noGrp="1" noRot="1" noChangeAspect="1" noChangeArrowheads="1" noTextEdit="1"/>
          </p:cNvSpPr>
          <p:nvPr>
            <p:ph type="sldImg"/>
          </p:nvPr>
        </p:nvSpPr>
        <p:spPr>
          <a:xfrm>
            <a:off x="1108075" y="698500"/>
            <a:ext cx="4645025" cy="3482975"/>
          </a:xfrm>
          <a:ln/>
        </p:spPr>
      </p:sp>
      <p:sp>
        <p:nvSpPr>
          <p:cNvPr id="359428" name="Rectangle 3"/>
          <p:cNvSpPr>
            <a:spLocks noGrp="1" noChangeArrowheads="1"/>
          </p:cNvSpPr>
          <p:nvPr>
            <p:ph type="body" idx="1"/>
          </p:nvPr>
        </p:nvSpPr>
        <p:spPr>
          <a:xfrm>
            <a:off x="558658" y="4365499"/>
            <a:ext cx="5740685" cy="4182488"/>
          </a:xfrm>
        </p:spPr>
        <p:txBody>
          <a:bodyPr/>
          <a:lstStyle/>
          <a:p>
            <a:r>
              <a:rPr lang="tr-TR" sz="1600" dirty="0" smtClean="0">
                <a:solidFill>
                  <a:schemeClr val="accent1"/>
                </a:solidFill>
              </a:rPr>
              <a:t>Okunduktan sonra «ne olmuş yani?» sorusunu akla getiriyorsa metin çok büyük bir soruna sahiptir</a:t>
            </a:r>
          </a:p>
        </p:txBody>
      </p:sp>
    </p:spTree>
    <p:extLst>
      <p:ext uri="{BB962C8B-B14F-4D97-AF65-F5344CB8AC3E}">
        <p14:creationId xmlns:p14="http://schemas.microsoft.com/office/powerpoint/2010/main" val="100638356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F2615E0E-3DD4-4D60-AFD2-E381CB3AA780}" type="slidenum">
              <a:rPr lang="en-US"/>
              <a:pPr/>
              <a:t>47</a:t>
            </a:fld>
            <a:endParaRPr lang="en-US"/>
          </a:p>
        </p:txBody>
      </p:sp>
      <p:sp>
        <p:nvSpPr>
          <p:cNvPr id="361474" name="Rectangle 7"/>
          <p:cNvSpPr txBox="1">
            <a:spLocks noGrp="1" noChangeArrowheads="1"/>
          </p:cNvSpPr>
          <p:nvPr/>
        </p:nvSpPr>
        <p:spPr bwMode="auto">
          <a:xfrm>
            <a:off x="3886522" y="8832175"/>
            <a:ext cx="2971478" cy="464225"/>
          </a:xfrm>
          <a:prstGeom prst="rect">
            <a:avLst/>
          </a:prstGeom>
          <a:noFill/>
          <a:ln w="9525">
            <a:noFill/>
            <a:miter lim="800000"/>
            <a:headEnd/>
            <a:tailEnd/>
          </a:ln>
        </p:spPr>
        <p:txBody>
          <a:bodyPr lIns="91700" tIns="45849" rIns="91700" bIns="45849" anchor="b"/>
          <a:lstStyle/>
          <a:p>
            <a:pPr algn="r" defTabSz="915988"/>
            <a:fld id="{BFDF16E0-6759-4BE9-9F04-43EF594D9D5C}" type="slidenum">
              <a:rPr lang="en-US" sz="1200"/>
              <a:pPr algn="r" defTabSz="915988"/>
              <a:t>47</a:t>
            </a:fld>
            <a:endParaRPr lang="en-US" sz="1200"/>
          </a:p>
        </p:txBody>
      </p:sp>
      <p:sp>
        <p:nvSpPr>
          <p:cNvPr id="361475" name="Rectangle 2"/>
          <p:cNvSpPr>
            <a:spLocks noGrp="1" noRot="1" noChangeAspect="1" noChangeArrowheads="1" noTextEdit="1"/>
          </p:cNvSpPr>
          <p:nvPr>
            <p:ph type="sldImg"/>
          </p:nvPr>
        </p:nvSpPr>
        <p:spPr>
          <a:xfrm>
            <a:off x="1108075" y="698500"/>
            <a:ext cx="4645025" cy="3482975"/>
          </a:xfrm>
          <a:ln/>
        </p:spPr>
      </p:sp>
      <p:sp>
        <p:nvSpPr>
          <p:cNvPr id="361476" name="Rectangle 3"/>
          <p:cNvSpPr>
            <a:spLocks noGrp="1" noChangeArrowheads="1"/>
          </p:cNvSpPr>
          <p:nvPr>
            <p:ph type="body" idx="1"/>
          </p:nvPr>
        </p:nvSpPr>
        <p:spPr>
          <a:xfrm>
            <a:off x="558658" y="4365499"/>
            <a:ext cx="5740685" cy="4182488"/>
          </a:xfrm>
        </p:spPr>
        <p:txBody>
          <a:bodyPr/>
          <a:lstStyle/>
          <a:p>
            <a:endParaRPr lang="en-GB"/>
          </a:p>
        </p:txBody>
      </p:sp>
    </p:spTree>
    <p:extLst>
      <p:ext uri="{BB962C8B-B14F-4D97-AF65-F5344CB8AC3E}">
        <p14:creationId xmlns:p14="http://schemas.microsoft.com/office/powerpoint/2010/main" val="311102966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32C4340C-5DAA-473A-B1F4-07832C334617}" type="slidenum">
              <a:rPr lang="en-US"/>
              <a:pPr/>
              <a:t>48</a:t>
            </a:fld>
            <a:endParaRPr lang="en-US"/>
          </a:p>
        </p:txBody>
      </p:sp>
      <p:sp>
        <p:nvSpPr>
          <p:cNvPr id="387074" name="Rectangle 7"/>
          <p:cNvSpPr txBox="1">
            <a:spLocks noGrp="1" noChangeArrowheads="1"/>
          </p:cNvSpPr>
          <p:nvPr/>
        </p:nvSpPr>
        <p:spPr bwMode="auto">
          <a:xfrm>
            <a:off x="3886522" y="8832175"/>
            <a:ext cx="2971478" cy="464225"/>
          </a:xfrm>
          <a:prstGeom prst="rect">
            <a:avLst/>
          </a:prstGeom>
          <a:noFill/>
          <a:ln w="9525">
            <a:noFill/>
            <a:miter lim="800000"/>
            <a:headEnd/>
            <a:tailEnd/>
          </a:ln>
        </p:spPr>
        <p:txBody>
          <a:bodyPr lIns="91700" tIns="45849" rIns="91700" bIns="45849" anchor="b"/>
          <a:lstStyle/>
          <a:p>
            <a:pPr algn="r" defTabSz="915988"/>
            <a:fld id="{53B61557-7223-41A1-A980-6D5DFF67C8C6}" type="slidenum">
              <a:rPr lang="en-US" sz="1200"/>
              <a:pPr algn="r" defTabSz="915988"/>
              <a:t>48</a:t>
            </a:fld>
            <a:endParaRPr lang="en-US" sz="1200"/>
          </a:p>
        </p:txBody>
      </p:sp>
      <p:sp>
        <p:nvSpPr>
          <p:cNvPr id="387075" name="Rectangle 2"/>
          <p:cNvSpPr>
            <a:spLocks noGrp="1" noRot="1" noChangeAspect="1" noChangeArrowheads="1" noTextEdit="1"/>
          </p:cNvSpPr>
          <p:nvPr>
            <p:ph type="sldImg"/>
          </p:nvPr>
        </p:nvSpPr>
        <p:spPr>
          <a:xfrm>
            <a:off x="1108075" y="698500"/>
            <a:ext cx="4645025" cy="3482975"/>
          </a:xfrm>
          <a:ln/>
        </p:spPr>
      </p:sp>
      <p:sp>
        <p:nvSpPr>
          <p:cNvPr id="387076" name="Rectangle 3"/>
          <p:cNvSpPr>
            <a:spLocks noGrp="1" noChangeArrowheads="1"/>
          </p:cNvSpPr>
          <p:nvPr>
            <p:ph type="body" idx="1"/>
          </p:nvPr>
        </p:nvSpPr>
        <p:spPr>
          <a:xfrm>
            <a:off x="558658" y="4365499"/>
            <a:ext cx="5740685" cy="4182488"/>
          </a:xfrm>
        </p:spPr>
        <p:txBody>
          <a:bodyPr/>
          <a:lstStyle/>
          <a:p>
            <a:r>
              <a:rPr lang="en-NZ" dirty="0" smtClean="0"/>
              <a:t>…</a:t>
            </a:r>
            <a:r>
              <a:rPr lang="tr-TR" dirty="0" smtClean="0"/>
              <a:t>ve kaliteyi iyileştirmek için</a:t>
            </a:r>
            <a:endParaRPr lang="en-GB" dirty="0"/>
          </a:p>
        </p:txBody>
      </p:sp>
    </p:spTree>
    <p:extLst>
      <p:ext uri="{BB962C8B-B14F-4D97-AF65-F5344CB8AC3E}">
        <p14:creationId xmlns:p14="http://schemas.microsoft.com/office/powerpoint/2010/main" val="254724015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9A720FEA-15D8-462D-BF5C-C9903D75C91C}" type="slidenum">
              <a:rPr lang="en-US"/>
              <a:pPr/>
              <a:t>49</a:t>
            </a:fld>
            <a:endParaRPr lang="en-US"/>
          </a:p>
        </p:txBody>
      </p:sp>
      <p:sp>
        <p:nvSpPr>
          <p:cNvPr id="391170" name="Rectangle 7"/>
          <p:cNvSpPr txBox="1">
            <a:spLocks noGrp="1" noChangeArrowheads="1"/>
          </p:cNvSpPr>
          <p:nvPr/>
        </p:nvSpPr>
        <p:spPr bwMode="auto">
          <a:xfrm>
            <a:off x="3886522" y="8832175"/>
            <a:ext cx="2971478" cy="464225"/>
          </a:xfrm>
          <a:prstGeom prst="rect">
            <a:avLst/>
          </a:prstGeom>
          <a:noFill/>
          <a:ln w="9525">
            <a:noFill/>
            <a:miter lim="800000"/>
            <a:headEnd/>
            <a:tailEnd/>
          </a:ln>
        </p:spPr>
        <p:txBody>
          <a:bodyPr lIns="91700" tIns="45849" rIns="91700" bIns="45849" anchor="b"/>
          <a:lstStyle/>
          <a:p>
            <a:pPr algn="r" defTabSz="915988"/>
            <a:fld id="{2AA8955A-99B5-40BC-806D-5A5E072BAD2D}" type="slidenum">
              <a:rPr lang="en-US" sz="1200"/>
              <a:pPr algn="r" defTabSz="915988"/>
              <a:t>49</a:t>
            </a:fld>
            <a:endParaRPr lang="en-US" sz="1200"/>
          </a:p>
        </p:txBody>
      </p:sp>
      <p:sp>
        <p:nvSpPr>
          <p:cNvPr id="391171" name="Rectangle 2"/>
          <p:cNvSpPr>
            <a:spLocks noGrp="1" noRot="1" noChangeAspect="1" noChangeArrowheads="1" noTextEdit="1"/>
          </p:cNvSpPr>
          <p:nvPr>
            <p:ph type="sldImg"/>
          </p:nvPr>
        </p:nvSpPr>
        <p:spPr>
          <a:xfrm>
            <a:off x="1108075" y="698500"/>
            <a:ext cx="4645025" cy="3482975"/>
          </a:xfrm>
          <a:ln/>
        </p:spPr>
      </p:sp>
      <p:sp>
        <p:nvSpPr>
          <p:cNvPr id="391172" name="Rectangle 3"/>
          <p:cNvSpPr>
            <a:spLocks noGrp="1" noChangeArrowheads="1"/>
          </p:cNvSpPr>
          <p:nvPr>
            <p:ph type="body" idx="1"/>
          </p:nvPr>
        </p:nvSpPr>
        <p:spPr>
          <a:xfrm>
            <a:off x="558658" y="4365499"/>
            <a:ext cx="5740685" cy="4182488"/>
          </a:xfrm>
        </p:spPr>
        <p:txBody>
          <a:bodyPr/>
          <a:lstStyle/>
          <a:p>
            <a:r>
              <a:rPr lang="tr-TR" dirty="0" smtClean="0"/>
              <a:t>Hakem,</a:t>
            </a:r>
            <a:r>
              <a:rPr lang="tr-TR" baseline="0" dirty="0" smtClean="0"/>
              <a:t> bazı materyallerin eklenmesini isteyebilir – Hakem ise lütfen eklemeyin diyebilir</a:t>
            </a:r>
          </a:p>
          <a:p>
            <a:r>
              <a:rPr lang="tr-TR" dirty="0" smtClean="0"/>
              <a:t>Dergi,</a:t>
            </a:r>
            <a:r>
              <a:rPr lang="tr-TR" baseline="0" dirty="0" smtClean="0"/>
              <a:t> yorumları önemli ve daha önemsiz olarak ikiye ayırabilir</a:t>
            </a:r>
            <a:endParaRPr lang="tr-TR" dirty="0" smtClean="0"/>
          </a:p>
        </p:txBody>
      </p:sp>
    </p:spTree>
    <p:extLst>
      <p:ext uri="{BB962C8B-B14F-4D97-AF65-F5344CB8AC3E}">
        <p14:creationId xmlns:p14="http://schemas.microsoft.com/office/powerpoint/2010/main" val="55154035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7AC79C4B-F5C0-4755-BD6D-63121B4C1A70}" type="slidenum">
              <a:rPr lang="en-US"/>
              <a:pPr/>
              <a:t>50</a:t>
            </a:fld>
            <a:endParaRPr lang="en-US"/>
          </a:p>
        </p:txBody>
      </p:sp>
      <p:sp>
        <p:nvSpPr>
          <p:cNvPr id="395266" name="Rectangle 7"/>
          <p:cNvSpPr txBox="1">
            <a:spLocks noGrp="1" noChangeArrowheads="1"/>
          </p:cNvSpPr>
          <p:nvPr/>
        </p:nvSpPr>
        <p:spPr bwMode="auto">
          <a:xfrm>
            <a:off x="3886522" y="8832175"/>
            <a:ext cx="2971478" cy="464225"/>
          </a:xfrm>
          <a:prstGeom prst="rect">
            <a:avLst/>
          </a:prstGeom>
          <a:noFill/>
          <a:ln w="9525">
            <a:noFill/>
            <a:miter lim="800000"/>
            <a:headEnd/>
            <a:tailEnd/>
          </a:ln>
        </p:spPr>
        <p:txBody>
          <a:bodyPr lIns="91700" tIns="45849" rIns="91700" bIns="45849" anchor="b"/>
          <a:lstStyle/>
          <a:p>
            <a:pPr algn="r" defTabSz="915988"/>
            <a:fld id="{407AC364-D23F-4E71-86B2-7F92F20E24DD}" type="slidenum">
              <a:rPr lang="en-US" sz="1200"/>
              <a:pPr algn="r" defTabSz="915988"/>
              <a:t>50</a:t>
            </a:fld>
            <a:endParaRPr lang="en-US" sz="1200"/>
          </a:p>
        </p:txBody>
      </p:sp>
      <p:sp>
        <p:nvSpPr>
          <p:cNvPr id="395267" name="Rectangle 2"/>
          <p:cNvSpPr>
            <a:spLocks noGrp="1" noRot="1" noChangeAspect="1" noChangeArrowheads="1" noTextEdit="1"/>
          </p:cNvSpPr>
          <p:nvPr>
            <p:ph type="sldImg"/>
          </p:nvPr>
        </p:nvSpPr>
        <p:spPr>
          <a:xfrm>
            <a:off x="1108075" y="698500"/>
            <a:ext cx="4645025" cy="3482975"/>
          </a:xfrm>
          <a:ln/>
        </p:spPr>
      </p:sp>
      <p:sp>
        <p:nvSpPr>
          <p:cNvPr id="395268" name="Rectangle 3"/>
          <p:cNvSpPr>
            <a:spLocks noGrp="1" noChangeArrowheads="1"/>
          </p:cNvSpPr>
          <p:nvPr>
            <p:ph type="body" idx="1"/>
          </p:nvPr>
        </p:nvSpPr>
        <p:spPr>
          <a:xfrm>
            <a:off x="558658" y="4365499"/>
            <a:ext cx="5740685" cy="4182488"/>
          </a:xfrm>
        </p:spPr>
        <p:txBody>
          <a:bodyPr/>
          <a:lstStyle/>
          <a:p>
            <a:endParaRPr lang="en-GB"/>
          </a:p>
        </p:txBody>
      </p:sp>
    </p:spTree>
    <p:extLst>
      <p:ext uri="{BB962C8B-B14F-4D97-AF65-F5344CB8AC3E}">
        <p14:creationId xmlns:p14="http://schemas.microsoft.com/office/powerpoint/2010/main" val="151227452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4C890AC6-7EF7-4C31-B6AD-6A8259B2D13F}" type="slidenum">
              <a:rPr lang="en-US"/>
              <a:pPr/>
              <a:t>51</a:t>
            </a:fld>
            <a:endParaRPr lang="en-US"/>
          </a:p>
        </p:txBody>
      </p:sp>
      <p:sp>
        <p:nvSpPr>
          <p:cNvPr id="397314" name="Rectangle 7"/>
          <p:cNvSpPr txBox="1">
            <a:spLocks noGrp="1" noChangeArrowheads="1"/>
          </p:cNvSpPr>
          <p:nvPr/>
        </p:nvSpPr>
        <p:spPr bwMode="auto">
          <a:xfrm>
            <a:off x="3886522" y="8832175"/>
            <a:ext cx="2971478" cy="464225"/>
          </a:xfrm>
          <a:prstGeom prst="rect">
            <a:avLst/>
          </a:prstGeom>
          <a:noFill/>
          <a:ln w="9525">
            <a:noFill/>
            <a:miter lim="800000"/>
            <a:headEnd/>
            <a:tailEnd/>
          </a:ln>
        </p:spPr>
        <p:txBody>
          <a:bodyPr lIns="91700" tIns="45849" rIns="91700" bIns="45849" anchor="b"/>
          <a:lstStyle/>
          <a:p>
            <a:pPr algn="r" defTabSz="915988"/>
            <a:fld id="{1B590733-369A-493C-9DCB-6E897D85619C}" type="slidenum">
              <a:rPr lang="en-US" sz="1200"/>
              <a:pPr algn="r" defTabSz="915988"/>
              <a:t>51</a:t>
            </a:fld>
            <a:endParaRPr lang="en-US" sz="1200"/>
          </a:p>
        </p:txBody>
      </p:sp>
      <p:sp>
        <p:nvSpPr>
          <p:cNvPr id="397315" name="Rectangle 2"/>
          <p:cNvSpPr>
            <a:spLocks noGrp="1" noRot="1" noChangeAspect="1" noChangeArrowheads="1" noTextEdit="1"/>
          </p:cNvSpPr>
          <p:nvPr>
            <p:ph type="sldImg"/>
          </p:nvPr>
        </p:nvSpPr>
        <p:spPr>
          <a:xfrm>
            <a:off x="1108075" y="698500"/>
            <a:ext cx="4645025" cy="3482975"/>
          </a:xfrm>
          <a:ln/>
        </p:spPr>
      </p:sp>
      <p:sp>
        <p:nvSpPr>
          <p:cNvPr id="397316" name="Rectangle 3"/>
          <p:cNvSpPr>
            <a:spLocks noGrp="1" noChangeArrowheads="1"/>
          </p:cNvSpPr>
          <p:nvPr>
            <p:ph type="body" idx="1"/>
          </p:nvPr>
        </p:nvSpPr>
        <p:spPr>
          <a:xfrm>
            <a:off x="558658" y="4365499"/>
            <a:ext cx="5740685" cy="4182488"/>
          </a:xfrm>
        </p:spPr>
        <p:txBody>
          <a:bodyPr/>
          <a:lstStyle/>
          <a:p>
            <a:endParaRPr lang="tr-TR" dirty="0" smtClean="0"/>
          </a:p>
        </p:txBody>
      </p:sp>
    </p:spTree>
    <p:extLst>
      <p:ext uri="{BB962C8B-B14F-4D97-AF65-F5344CB8AC3E}">
        <p14:creationId xmlns:p14="http://schemas.microsoft.com/office/powerpoint/2010/main" val="98955108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50BFBE0B-5B2E-4933-A0C1-E0D80D2398FE}" type="slidenum">
              <a:rPr lang="en-US"/>
              <a:pPr/>
              <a:t>53</a:t>
            </a:fld>
            <a:endParaRPr lang="en-US"/>
          </a:p>
        </p:txBody>
      </p:sp>
      <p:sp>
        <p:nvSpPr>
          <p:cNvPr id="399362" name="Rectangle 7"/>
          <p:cNvSpPr txBox="1">
            <a:spLocks noGrp="1" noChangeArrowheads="1"/>
          </p:cNvSpPr>
          <p:nvPr/>
        </p:nvSpPr>
        <p:spPr bwMode="auto">
          <a:xfrm>
            <a:off x="3886522" y="8832175"/>
            <a:ext cx="2971478" cy="464225"/>
          </a:xfrm>
          <a:prstGeom prst="rect">
            <a:avLst/>
          </a:prstGeom>
          <a:noFill/>
          <a:ln w="9525">
            <a:noFill/>
            <a:miter lim="800000"/>
            <a:headEnd/>
            <a:tailEnd/>
          </a:ln>
        </p:spPr>
        <p:txBody>
          <a:bodyPr lIns="91700" tIns="45849" rIns="91700" bIns="45849" anchor="b"/>
          <a:lstStyle/>
          <a:p>
            <a:pPr algn="r" defTabSz="915988"/>
            <a:fld id="{34CE26E4-FFB3-4F72-9260-90E2A0DAB88A}" type="slidenum">
              <a:rPr lang="en-US" sz="1200"/>
              <a:pPr algn="r" defTabSz="915988"/>
              <a:t>53</a:t>
            </a:fld>
            <a:endParaRPr lang="en-US" sz="1200"/>
          </a:p>
        </p:txBody>
      </p:sp>
      <p:sp>
        <p:nvSpPr>
          <p:cNvPr id="399363" name="Rectangle 2"/>
          <p:cNvSpPr>
            <a:spLocks noGrp="1" noRot="1" noChangeAspect="1" noChangeArrowheads="1" noTextEdit="1"/>
          </p:cNvSpPr>
          <p:nvPr>
            <p:ph type="sldImg"/>
          </p:nvPr>
        </p:nvSpPr>
        <p:spPr>
          <a:xfrm>
            <a:off x="1108075" y="698500"/>
            <a:ext cx="4645025" cy="3482975"/>
          </a:xfrm>
          <a:ln/>
        </p:spPr>
      </p:sp>
      <p:sp>
        <p:nvSpPr>
          <p:cNvPr id="399364" name="Rectangle 3"/>
          <p:cNvSpPr>
            <a:spLocks noGrp="1" noChangeArrowheads="1"/>
          </p:cNvSpPr>
          <p:nvPr>
            <p:ph type="body" idx="1"/>
          </p:nvPr>
        </p:nvSpPr>
        <p:spPr>
          <a:xfrm>
            <a:off x="558658" y="4365499"/>
            <a:ext cx="5740685" cy="4182488"/>
          </a:xfrm>
        </p:spPr>
        <p:txBody>
          <a:bodyPr/>
          <a:lstStyle/>
          <a:p>
            <a:r>
              <a:rPr lang="tr-TR" dirty="0" smtClean="0"/>
              <a:t>Başvuru öncesinde</a:t>
            </a:r>
            <a:r>
              <a:rPr lang="tr-TR" baseline="0" dirty="0" smtClean="0"/>
              <a:t> birden çok dergiyle konuşulabilir – ancak tek seferde SADECE BİR dergiye başvuru yapılmalıdır</a:t>
            </a:r>
          </a:p>
          <a:p>
            <a:r>
              <a:rPr lang="tr-TR" baseline="0" dirty="0" smtClean="0"/>
              <a:t>Süreci izleyin - istenilen evraklarla – telif hakkı feragatleri, izinler vs. – birlikte başvurunuzu </a:t>
            </a:r>
            <a:r>
              <a:rPr lang="tr-TR" baseline="0" dirty="0" smtClean="0"/>
              <a:t>yapın</a:t>
            </a:r>
            <a:endParaRPr lang="tr-TR" baseline="0" dirty="0" smtClean="0"/>
          </a:p>
        </p:txBody>
      </p:sp>
    </p:spTree>
    <p:extLst>
      <p:ext uri="{BB962C8B-B14F-4D97-AF65-F5344CB8AC3E}">
        <p14:creationId xmlns:p14="http://schemas.microsoft.com/office/powerpoint/2010/main" val="222167650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E4289529-3BB1-4BF6-8DA2-B94B2B1D5223}" type="slidenum">
              <a:rPr lang="en-US"/>
              <a:pPr/>
              <a:t>54</a:t>
            </a:fld>
            <a:endParaRPr lang="en-US"/>
          </a:p>
        </p:txBody>
      </p:sp>
      <p:sp>
        <p:nvSpPr>
          <p:cNvPr id="384002" name="Rectangle 7"/>
          <p:cNvSpPr txBox="1">
            <a:spLocks noGrp="1" noChangeArrowheads="1"/>
          </p:cNvSpPr>
          <p:nvPr/>
        </p:nvSpPr>
        <p:spPr bwMode="auto">
          <a:xfrm>
            <a:off x="3886522" y="8832175"/>
            <a:ext cx="2971478" cy="464225"/>
          </a:xfrm>
          <a:prstGeom prst="rect">
            <a:avLst/>
          </a:prstGeom>
          <a:noFill/>
          <a:ln w="9525">
            <a:noFill/>
            <a:miter lim="800000"/>
            <a:headEnd/>
            <a:tailEnd/>
          </a:ln>
        </p:spPr>
        <p:txBody>
          <a:bodyPr lIns="91700" tIns="45849" rIns="91700" bIns="45849" anchor="b"/>
          <a:lstStyle/>
          <a:p>
            <a:pPr algn="r" defTabSz="915988"/>
            <a:fld id="{81D8B6E4-978E-4030-B029-33500FFC272B}" type="slidenum">
              <a:rPr lang="en-US" sz="1200"/>
              <a:pPr algn="r" defTabSz="915988"/>
              <a:t>54</a:t>
            </a:fld>
            <a:endParaRPr lang="en-US" sz="1200"/>
          </a:p>
        </p:txBody>
      </p:sp>
      <p:sp>
        <p:nvSpPr>
          <p:cNvPr id="384003" name="Rectangle 2"/>
          <p:cNvSpPr>
            <a:spLocks noGrp="1" noRot="1" noChangeAspect="1" noChangeArrowheads="1" noTextEdit="1"/>
          </p:cNvSpPr>
          <p:nvPr>
            <p:ph type="sldImg"/>
          </p:nvPr>
        </p:nvSpPr>
        <p:spPr>
          <a:ln/>
        </p:spPr>
      </p:sp>
      <p:sp>
        <p:nvSpPr>
          <p:cNvPr id="384004" name="Rectangle 3"/>
          <p:cNvSpPr>
            <a:spLocks noGrp="1" noChangeArrowheads="1"/>
          </p:cNvSpPr>
          <p:nvPr>
            <p:ph type="body" idx="1"/>
          </p:nvPr>
        </p:nvSpPr>
        <p:spPr/>
        <p:txBody>
          <a:bodyPr/>
          <a:lstStyle/>
          <a:p>
            <a:r>
              <a:rPr lang="tr-TR" dirty="0" smtClean="0"/>
              <a:t>Editörler</a:t>
            </a:r>
            <a:r>
              <a:rPr lang="tr-TR" baseline="0" dirty="0" smtClean="0"/>
              <a:t> </a:t>
            </a:r>
            <a:r>
              <a:rPr lang="en-NZ" dirty="0" smtClean="0"/>
              <a:t>–</a:t>
            </a:r>
            <a:r>
              <a:rPr lang="tr-TR" baseline="0" dirty="0" smtClean="0"/>
              <a:t> Makalenizin d</a:t>
            </a:r>
            <a:r>
              <a:rPr lang="tr-TR" dirty="0" smtClean="0"/>
              <a:t>ergilerine daha uygun olmasına yardımcı olmak için yardım</a:t>
            </a:r>
            <a:r>
              <a:rPr lang="tr-TR" baseline="0" dirty="0" smtClean="0"/>
              <a:t>/öneriler sunabilirler</a:t>
            </a:r>
            <a:endParaRPr lang="en-NZ" dirty="0"/>
          </a:p>
          <a:p>
            <a:endParaRPr lang="en-NZ" dirty="0"/>
          </a:p>
        </p:txBody>
      </p:sp>
    </p:spTree>
    <p:extLst>
      <p:ext uri="{BB962C8B-B14F-4D97-AF65-F5344CB8AC3E}">
        <p14:creationId xmlns:p14="http://schemas.microsoft.com/office/powerpoint/2010/main" val="5055420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a:spLocks noGrp="1" noChangeArrowheads="1"/>
          </p:cNvSpPr>
          <p:nvPr>
            <p:ph type="sldNum" sz="quarter" idx="5"/>
          </p:nvPr>
        </p:nvSpPr>
        <p:spPr>
          <a:noFill/>
        </p:spPr>
        <p:txBody>
          <a:bodyPr/>
          <a:lstStyle/>
          <a:p>
            <a:fld id="{B5DB9CA5-C7BB-4760-A444-6C45268D614D}" type="slidenum">
              <a:rPr lang="en-US" smtClean="0"/>
              <a:pPr/>
              <a:t>4</a:t>
            </a:fld>
            <a:endParaRPr lang="en-US" smtClean="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p:spPr>
        <p:txBody>
          <a:bodyPr/>
          <a:lstStyle/>
          <a:p>
            <a:pPr eaLnBrk="1" hangingPunct="1"/>
            <a:r>
              <a:rPr lang="tr-TR" dirty="0" smtClean="0"/>
              <a:t>Bilimsel</a:t>
            </a:r>
            <a:r>
              <a:rPr lang="tr-TR" baseline="0" dirty="0" smtClean="0"/>
              <a:t> yayınlar – bu bağlamda orijinal araştırma makaleleri (</a:t>
            </a:r>
            <a:r>
              <a:rPr lang="tr-TR" baseline="0" dirty="0" err="1" smtClean="0"/>
              <a:t>ORA’lar</a:t>
            </a:r>
            <a:r>
              <a:rPr lang="tr-TR" baseline="0" dirty="0" smtClean="0"/>
              <a:t> / </a:t>
            </a:r>
            <a:r>
              <a:rPr lang="tr-TR" baseline="0" dirty="0" err="1" smtClean="0"/>
              <a:t>original</a:t>
            </a:r>
            <a:r>
              <a:rPr lang="tr-TR" baseline="0" dirty="0" smtClean="0"/>
              <a:t> </a:t>
            </a:r>
            <a:r>
              <a:rPr lang="tr-TR" baseline="0" dirty="0" err="1" smtClean="0"/>
              <a:t>research</a:t>
            </a:r>
            <a:r>
              <a:rPr lang="tr-TR" baseline="0" dirty="0" smtClean="0"/>
              <a:t> </a:t>
            </a:r>
            <a:r>
              <a:rPr lang="tr-TR" baseline="0" dirty="0" err="1" smtClean="0"/>
              <a:t>articles</a:t>
            </a:r>
            <a:r>
              <a:rPr lang="tr-TR" baseline="0" dirty="0" smtClean="0"/>
              <a:t>) anlamına gelmektedir</a:t>
            </a:r>
            <a:endParaRPr lang="tr-TR" dirty="0" smtClean="0"/>
          </a:p>
          <a:p>
            <a:pPr eaLnBrk="1" hangingPunct="1"/>
            <a:r>
              <a:rPr lang="tr-TR" dirty="0" smtClean="0"/>
              <a:t>Giriş, arka plan</a:t>
            </a:r>
            <a:r>
              <a:rPr lang="tr-TR" baseline="0" dirty="0" smtClean="0"/>
              <a:t> ve Hedefler (veya sadece Hedefler) olarak ayrılır</a:t>
            </a:r>
            <a:endParaRPr lang="tr-TR" dirty="0" smtClean="0"/>
          </a:p>
          <a:p>
            <a:pPr eaLnBrk="1" hangingPunct="1"/>
            <a:r>
              <a:rPr lang="tr-TR" dirty="0" smtClean="0"/>
              <a:t>Sonuçlardan</a:t>
            </a:r>
            <a:r>
              <a:rPr lang="tr-TR" baseline="0" dirty="0" smtClean="0"/>
              <a:t> sonra sınırlamalar gelebilir</a:t>
            </a:r>
          </a:p>
          <a:p>
            <a:pPr eaLnBrk="1" hangingPunct="1"/>
            <a:r>
              <a:rPr lang="tr-TR" dirty="0" smtClean="0"/>
              <a:t>Tartışmadan</a:t>
            </a:r>
            <a:r>
              <a:rPr lang="tr-TR" baseline="0" dirty="0" smtClean="0"/>
              <a:t> sonra (veya yerine) Sonuç</a:t>
            </a:r>
            <a:endParaRPr lang="tr-TR" dirty="0" smtClean="0"/>
          </a:p>
          <a:p>
            <a:pPr eaLnBrk="1" hangingPunct="1"/>
            <a:r>
              <a:rPr lang="en-NZ" dirty="0" err="1" smtClean="0"/>
              <a:t>IMRaD</a:t>
            </a:r>
            <a:r>
              <a:rPr lang="tr-TR" dirty="0" smtClean="0"/>
              <a:t>,</a:t>
            </a:r>
            <a:r>
              <a:rPr lang="tr-TR" baseline="0" dirty="0" smtClean="0"/>
              <a:t> </a:t>
            </a:r>
            <a:r>
              <a:rPr lang="tr-TR" baseline="0" dirty="0" err="1" smtClean="0"/>
              <a:t>ORA’ların</a:t>
            </a:r>
            <a:r>
              <a:rPr lang="tr-TR" baseline="0" dirty="0" smtClean="0"/>
              <a:t> takip edeceği temel yapıdır</a:t>
            </a:r>
          </a:p>
        </p:txBody>
      </p:sp>
    </p:spTree>
    <p:extLst>
      <p:ext uri="{BB962C8B-B14F-4D97-AF65-F5344CB8AC3E}">
        <p14:creationId xmlns:p14="http://schemas.microsoft.com/office/powerpoint/2010/main" val="20943143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a:spLocks noGrp="1" noChangeArrowheads="1"/>
          </p:cNvSpPr>
          <p:nvPr>
            <p:ph type="sldNum" sz="quarter" idx="5"/>
          </p:nvPr>
        </p:nvSpPr>
        <p:spPr>
          <a:noFill/>
        </p:spPr>
        <p:txBody>
          <a:bodyPr/>
          <a:lstStyle/>
          <a:p>
            <a:fld id="{E6CF30D9-566A-421B-B8FF-EEEBC2062BFA}" type="slidenum">
              <a:rPr lang="en-US" smtClean="0"/>
              <a:pPr/>
              <a:t>5</a:t>
            </a:fld>
            <a:endParaRPr lang="en-US" smtClean="0"/>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p:spPr>
        <p:txBody>
          <a:bodyPr/>
          <a:lstStyle/>
          <a:p>
            <a:pPr marL="228600" indent="-228600" eaLnBrk="1" hangingPunct="1"/>
            <a:r>
              <a:rPr lang="tr-TR" dirty="0" smtClean="0"/>
              <a:t>Girişi 3 öğeyle sınırlamaya çalışın</a:t>
            </a:r>
          </a:p>
          <a:p>
            <a:pPr marL="228600" indent="-228600" eaLnBrk="1" hangingPunct="1">
              <a:buFontTx/>
              <a:buAutoNum type="arabicPeriod"/>
            </a:pPr>
            <a:r>
              <a:rPr lang="tr-TR" dirty="0" smtClean="0"/>
              <a:t>Biraz arka plan bilgisi</a:t>
            </a:r>
            <a:endParaRPr lang="en-NZ" dirty="0" smtClean="0"/>
          </a:p>
          <a:p>
            <a:pPr marL="228600" indent="-228600" eaLnBrk="1" hangingPunct="1">
              <a:buFontTx/>
              <a:buAutoNum type="arabicPeriod"/>
            </a:pPr>
            <a:r>
              <a:rPr lang="tr-TR" dirty="0" smtClean="0"/>
              <a:t>Eksik olan ne</a:t>
            </a:r>
            <a:endParaRPr lang="en-NZ" dirty="0" smtClean="0"/>
          </a:p>
          <a:p>
            <a:pPr marL="228600" indent="-228600" eaLnBrk="1" hangingPunct="1">
              <a:buFontTx/>
              <a:buAutoNum type="arabicPeriod"/>
            </a:pPr>
            <a:r>
              <a:rPr lang="tr-TR" dirty="0" smtClean="0"/>
              <a:t>Araştırmanız bu konuda</a:t>
            </a:r>
            <a:r>
              <a:rPr lang="tr-TR" baseline="0" dirty="0" smtClean="0"/>
              <a:t> ne yapacak (hedef</a:t>
            </a:r>
            <a:r>
              <a:rPr lang="en-NZ" dirty="0" smtClean="0"/>
              <a:t>)</a:t>
            </a:r>
          </a:p>
          <a:p>
            <a:pPr marL="228600" indent="-228600" eaLnBrk="1" hangingPunct="1"/>
            <a:r>
              <a:rPr lang="tr-TR" dirty="0" smtClean="0"/>
              <a:t>Genel olarak </a:t>
            </a:r>
            <a:r>
              <a:rPr lang="en-NZ" dirty="0" smtClean="0"/>
              <a:t>– </a:t>
            </a:r>
            <a:r>
              <a:rPr lang="tr-TR" dirty="0" smtClean="0"/>
              <a:t>Okuyucu neden devamını okumak istesin</a:t>
            </a:r>
            <a:endParaRPr lang="en-NZ" dirty="0" smtClean="0"/>
          </a:p>
          <a:p>
            <a:pPr marL="228600" indent="-228600" eaLnBrk="1" hangingPunct="1"/>
            <a:endParaRPr lang="en-NZ" dirty="0" smtClean="0"/>
          </a:p>
          <a:p>
            <a:pPr marL="228600" indent="-228600" eaLnBrk="1" hangingPunct="1"/>
            <a:r>
              <a:rPr lang="tr-TR" dirty="0" smtClean="0"/>
              <a:t>Anlatımınızı basit tutun</a:t>
            </a:r>
            <a:r>
              <a:rPr lang="en-NZ" dirty="0" smtClean="0"/>
              <a:t> – </a:t>
            </a:r>
            <a:r>
              <a:rPr lang="tr-TR" dirty="0" smtClean="0"/>
              <a:t>eğer cümleleriniz çok uzunsa durun. Çok uzun 20-25 kelimeden uzun demektir.</a:t>
            </a:r>
          </a:p>
          <a:p>
            <a:pPr marL="228600" indent="-228600" eaLnBrk="1" hangingPunct="1"/>
            <a:endParaRPr lang="en-NZ" dirty="0" smtClean="0"/>
          </a:p>
          <a:p>
            <a:pPr marL="228600" indent="-228600" eaLnBrk="1" hangingPunct="1"/>
            <a:r>
              <a:rPr lang="tr-TR" dirty="0" smtClean="0"/>
              <a:t>Okuyucuya yaptığınız</a:t>
            </a:r>
            <a:r>
              <a:rPr lang="tr-TR" baseline="0" dirty="0" smtClean="0"/>
              <a:t> şeyi neden yaptığınızı aktarıyorsunuz. Eğer araştırmanız geçerli bir soruya cevap vermiyorsa, etik dışı olduğu düşünülebilir – ister fareler ister insanlarla ilgili olsun – bu nedenle cevaplamaya çalıştığınız konu hakkında net olun.</a:t>
            </a:r>
            <a:endParaRPr lang="tr-TR" dirty="0" smtClean="0"/>
          </a:p>
        </p:txBody>
      </p:sp>
    </p:spTree>
    <p:extLst>
      <p:ext uri="{BB962C8B-B14F-4D97-AF65-F5344CB8AC3E}">
        <p14:creationId xmlns:p14="http://schemas.microsoft.com/office/powerpoint/2010/main" val="5466458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7"/>
          <p:cNvSpPr txBox="1">
            <a:spLocks noGrp="1" noChangeArrowheads="1"/>
          </p:cNvSpPr>
          <p:nvPr/>
        </p:nvSpPr>
        <p:spPr bwMode="auto">
          <a:xfrm>
            <a:off x="3886522" y="8832175"/>
            <a:ext cx="2971478" cy="464225"/>
          </a:xfrm>
          <a:prstGeom prst="rect">
            <a:avLst/>
          </a:prstGeom>
          <a:noFill/>
          <a:ln w="9525">
            <a:noFill/>
            <a:miter lim="800000"/>
            <a:headEnd/>
            <a:tailEnd/>
          </a:ln>
        </p:spPr>
        <p:txBody>
          <a:bodyPr lIns="91700" tIns="45849" rIns="91700" bIns="45849" anchor="b"/>
          <a:lstStyle/>
          <a:p>
            <a:pPr algn="r" defTabSz="915988" eaLnBrk="0" hangingPunct="0"/>
            <a:fld id="{22744C4C-2F82-4E07-BF11-271F17636895}" type="slidenum">
              <a:rPr lang="en-US" sz="1200" b="1">
                <a:latin typeface="Times" pitchFamily="18" charset="0"/>
              </a:rPr>
              <a:pPr algn="r" defTabSz="915988" eaLnBrk="0" hangingPunct="0"/>
              <a:t>6</a:t>
            </a:fld>
            <a:endParaRPr lang="en-US" sz="1200" b="1">
              <a:latin typeface="Times" pitchFamily="18" charset="0"/>
            </a:endParaRPr>
          </a:p>
        </p:txBody>
      </p:sp>
      <p:sp>
        <p:nvSpPr>
          <p:cNvPr id="149507" name="Rectangle 2"/>
          <p:cNvSpPr>
            <a:spLocks noGrp="1" noRot="1" noChangeAspect="1" noChangeArrowheads="1" noTextEdit="1"/>
          </p:cNvSpPr>
          <p:nvPr>
            <p:ph type="sldImg"/>
          </p:nvPr>
        </p:nvSpPr>
        <p:spPr>
          <a:ln/>
        </p:spPr>
      </p:sp>
      <p:sp>
        <p:nvSpPr>
          <p:cNvPr id="149508" name="Rectangle 3"/>
          <p:cNvSpPr>
            <a:spLocks noGrp="1" noChangeArrowheads="1"/>
          </p:cNvSpPr>
          <p:nvPr>
            <p:ph type="body" idx="1"/>
          </p:nvPr>
        </p:nvSpPr>
        <p:spPr>
          <a:noFill/>
          <a:ln/>
        </p:spPr>
        <p:txBody>
          <a:bodyPr/>
          <a:lstStyle/>
          <a:p>
            <a:pPr marL="228600" indent="-228600" eaLnBrk="1" hangingPunct="1"/>
            <a:endParaRPr lang="en-GB" dirty="0" smtClean="0"/>
          </a:p>
        </p:txBody>
      </p:sp>
    </p:spTree>
    <p:extLst>
      <p:ext uri="{BB962C8B-B14F-4D97-AF65-F5344CB8AC3E}">
        <p14:creationId xmlns:p14="http://schemas.microsoft.com/office/powerpoint/2010/main" val="9826834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7"/>
          <p:cNvSpPr>
            <a:spLocks noGrp="1" noChangeArrowheads="1"/>
          </p:cNvSpPr>
          <p:nvPr>
            <p:ph type="sldNum" sz="quarter" idx="5"/>
          </p:nvPr>
        </p:nvSpPr>
        <p:spPr>
          <a:noFill/>
        </p:spPr>
        <p:txBody>
          <a:bodyPr/>
          <a:lstStyle/>
          <a:p>
            <a:fld id="{E20195F2-0002-4673-A654-A0F1A8ECD049}" type="slidenum">
              <a:rPr lang="en-US" smtClean="0"/>
              <a:pPr/>
              <a:t>7</a:t>
            </a:fld>
            <a:endParaRPr lang="en-US" smtClean="0"/>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noFill/>
          <a:ln/>
        </p:spPr>
        <p:txBody>
          <a:bodyPr/>
          <a:lstStyle/>
          <a:p>
            <a:pPr eaLnBrk="1" hangingPunct="1"/>
            <a:r>
              <a:rPr lang="tr-TR" dirty="0" smtClean="0"/>
              <a:t>Tasarım ve kontroller </a:t>
            </a:r>
            <a:r>
              <a:rPr lang="en-NZ" dirty="0" smtClean="0"/>
              <a:t>– </a:t>
            </a:r>
            <a:r>
              <a:rPr lang="tr-TR" dirty="0" smtClean="0"/>
              <a:t>ne türden bir araştırmaydı</a:t>
            </a:r>
            <a:r>
              <a:rPr lang="en-NZ" dirty="0" smtClean="0"/>
              <a:t>?</a:t>
            </a:r>
          </a:p>
          <a:p>
            <a:pPr eaLnBrk="1" hangingPunct="1"/>
            <a:r>
              <a:rPr lang="tr-TR" dirty="0" smtClean="0"/>
              <a:t>Önce birincil</a:t>
            </a:r>
            <a:r>
              <a:rPr lang="tr-TR" baseline="0" dirty="0" smtClean="0"/>
              <a:t> bitiş noktası (</a:t>
            </a:r>
            <a:r>
              <a:rPr lang="tr-TR" baseline="0" dirty="0" err="1" smtClean="0"/>
              <a:t>endpoint</a:t>
            </a:r>
            <a:r>
              <a:rPr lang="tr-TR" baseline="0" dirty="0" smtClean="0"/>
              <a:t>) için olan yöntemi açıklayın</a:t>
            </a:r>
          </a:p>
          <a:p>
            <a:pPr eaLnBrk="1" hangingPunct="1"/>
            <a:r>
              <a:rPr lang="tr-TR" baseline="0" dirty="0" smtClean="0"/>
              <a:t>Bunun ardından ikinci bitiş noktası (</a:t>
            </a:r>
            <a:r>
              <a:rPr lang="tr-TR" baseline="0" dirty="0" err="1" smtClean="0"/>
              <a:t>endpoint</a:t>
            </a:r>
            <a:r>
              <a:rPr lang="tr-TR" baseline="0" dirty="0" smtClean="0"/>
              <a:t>) için olan yöntemi açıklayın.</a:t>
            </a:r>
          </a:p>
          <a:p>
            <a:pPr eaLnBrk="1" hangingPunct="1"/>
            <a:r>
              <a:rPr lang="tr-TR" baseline="0" dirty="0" smtClean="0"/>
              <a:t>Açıklanan her yöntemin bir sonucu olmalıdır (veya neden orada olduğu)</a:t>
            </a:r>
            <a:endParaRPr lang="tr-TR" dirty="0" smtClean="0"/>
          </a:p>
          <a:p>
            <a:pPr eaLnBrk="1" hangingPunct="1"/>
            <a:endParaRPr lang="en-NZ" dirty="0" smtClean="0"/>
          </a:p>
          <a:p>
            <a:pPr eaLnBrk="1" hangingPunct="1"/>
            <a:r>
              <a:rPr lang="tr-TR" dirty="0" smtClean="0"/>
              <a:t>Yöntem ayrıntıları, başka</a:t>
            </a:r>
            <a:r>
              <a:rPr lang="tr-TR" baseline="0" dirty="0" smtClean="0"/>
              <a:t> birinin çalışmanızı tekrarlayabilmesi için yeterli olmalıdır.</a:t>
            </a:r>
            <a:endParaRPr lang="tr-TR" dirty="0" smtClean="0"/>
          </a:p>
          <a:p>
            <a:pPr eaLnBrk="1" hangingPunct="1"/>
            <a:r>
              <a:rPr lang="tr-TR" dirty="0" smtClean="0"/>
              <a:t>Bilim</a:t>
            </a:r>
            <a:r>
              <a:rPr lang="tr-TR" baseline="0" dirty="0" smtClean="0"/>
              <a:t> tamamen tekrar edilebilirlik üzerine kuruludur.</a:t>
            </a:r>
          </a:p>
        </p:txBody>
      </p:sp>
    </p:spTree>
    <p:extLst>
      <p:ext uri="{BB962C8B-B14F-4D97-AF65-F5344CB8AC3E}">
        <p14:creationId xmlns:p14="http://schemas.microsoft.com/office/powerpoint/2010/main" val="18879959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7"/>
          <p:cNvSpPr txBox="1">
            <a:spLocks noGrp="1" noChangeArrowheads="1"/>
          </p:cNvSpPr>
          <p:nvPr/>
        </p:nvSpPr>
        <p:spPr bwMode="auto">
          <a:xfrm>
            <a:off x="3886522" y="8832175"/>
            <a:ext cx="2971478" cy="464225"/>
          </a:xfrm>
          <a:prstGeom prst="rect">
            <a:avLst/>
          </a:prstGeom>
          <a:noFill/>
          <a:ln w="9525">
            <a:noFill/>
            <a:miter lim="800000"/>
            <a:headEnd/>
            <a:tailEnd/>
          </a:ln>
        </p:spPr>
        <p:txBody>
          <a:bodyPr lIns="91700" tIns="45849" rIns="91700" bIns="45849" anchor="b"/>
          <a:lstStyle/>
          <a:p>
            <a:pPr algn="r" defTabSz="915988" eaLnBrk="0" hangingPunct="0"/>
            <a:fld id="{82BC051A-D038-4C39-BE39-3C2DC8F80252}" type="slidenum">
              <a:rPr lang="en-US" sz="1200" b="1">
                <a:latin typeface="Times" pitchFamily="18" charset="0"/>
              </a:rPr>
              <a:pPr algn="r" defTabSz="915988" eaLnBrk="0" hangingPunct="0"/>
              <a:t>8</a:t>
            </a:fld>
            <a:endParaRPr lang="en-US" sz="1200" b="1">
              <a:latin typeface="Times" pitchFamily="18" charset="0"/>
            </a:endParaRPr>
          </a:p>
        </p:txBody>
      </p:sp>
      <p:sp>
        <p:nvSpPr>
          <p:cNvPr id="154627" name="Rectangle 2"/>
          <p:cNvSpPr>
            <a:spLocks noGrp="1" noRot="1" noChangeAspect="1" noChangeArrowheads="1" noTextEdit="1"/>
          </p:cNvSpPr>
          <p:nvPr>
            <p:ph type="sldImg"/>
          </p:nvPr>
        </p:nvSpPr>
        <p:spPr>
          <a:ln/>
        </p:spPr>
      </p:sp>
      <p:sp>
        <p:nvSpPr>
          <p:cNvPr id="154628" name="Rectangle 3"/>
          <p:cNvSpPr>
            <a:spLocks noGrp="1" noChangeArrowheads="1"/>
          </p:cNvSpPr>
          <p:nvPr>
            <p:ph type="body" idx="1"/>
          </p:nvPr>
        </p:nvSpPr>
        <p:spPr>
          <a:noFill/>
          <a:ln/>
        </p:spPr>
        <p:txBody>
          <a:bodyPr/>
          <a:lstStyle/>
          <a:p>
            <a:pPr eaLnBrk="1" hangingPunct="1"/>
            <a:endParaRPr lang="en-GB" dirty="0" smtClean="0"/>
          </a:p>
        </p:txBody>
      </p:sp>
    </p:spTree>
    <p:extLst>
      <p:ext uri="{BB962C8B-B14F-4D97-AF65-F5344CB8AC3E}">
        <p14:creationId xmlns:p14="http://schemas.microsoft.com/office/powerpoint/2010/main" val="21680955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Rot="1" noChangeAspect="1" noChangeArrowheads="1" noTextEdit="1"/>
          </p:cNvSpPr>
          <p:nvPr>
            <p:ph type="sldImg"/>
          </p:nvPr>
        </p:nvSpPr>
        <p:spPr>
          <a:ln/>
        </p:spPr>
      </p:sp>
      <p:sp>
        <p:nvSpPr>
          <p:cNvPr id="173059" name="Rectangle 3"/>
          <p:cNvSpPr>
            <a:spLocks noGrp="1" noChangeArrowheads="1"/>
          </p:cNvSpPr>
          <p:nvPr>
            <p:ph type="body" idx="1"/>
          </p:nvPr>
        </p:nvSpPr>
        <p:spPr>
          <a:noFill/>
          <a:ln/>
        </p:spPr>
        <p:txBody>
          <a:bodyPr/>
          <a:lstStyle/>
          <a:p>
            <a:r>
              <a:rPr lang="tr-TR" dirty="0" smtClean="0"/>
              <a:t>Diğer araştırma türleriyle</a:t>
            </a:r>
            <a:r>
              <a:rPr lang="tr-TR" baseline="0" dirty="0" smtClean="0"/>
              <a:t> daha ilgili diğer ayrıntılar (örneğin) </a:t>
            </a:r>
            <a:r>
              <a:rPr lang="tr-TR" baseline="0" dirty="0" err="1" smtClean="0"/>
              <a:t>prospektif</a:t>
            </a:r>
            <a:r>
              <a:rPr lang="tr-TR" baseline="0" dirty="0" smtClean="0"/>
              <a:t>, </a:t>
            </a:r>
            <a:r>
              <a:rPr lang="tr-TR" baseline="0" dirty="0" err="1" smtClean="0"/>
              <a:t>randomize</a:t>
            </a:r>
            <a:r>
              <a:rPr lang="tr-TR" baseline="0" dirty="0" smtClean="0"/>
              <a:t> edilmiş, çoklu merkez, çift kör, kontrollü, araştırma uzunluğu </a:t>
            </a:r>
            <a:r>
              <a:rPr lang="tr-TR" baseline="0" dirty="0" err="1" smtClean="0"/>
              <a:t>vs</a:t>
            </a:r>
            <a:r>
              <a:rPr lang="tr-TR" baseline="0" dirty="0" smtClean="0"/>
              <a:t>.’</a:t>
            </a:r>
            <a:r>
              <a:rPr lang="tr-TR" baseline="0" dirty="0" err="1" smtClean="0"/>
              <a:t>dir</a:t>
            </a:r>
            <a:r>
              <a:rPr lang="tr-TR" baseline="0" dirty="0" smtClean="0"/>
              <a:t>.</a:t>
            </a:r>
            <a:endParaRPr lang="tr-TR" dirty="0" smtClean="0"/>
          </a:p>
        </p:txBody>
      </p:sp>
    </p:spTree>
    <p:extLst>
      <p:ext uri="{BB962C8B-B14F-4D97-AF65-F5344CB8AC3E}">
        <p14:creationId xmlns:p14="http://schemas.microsoft.com/office/powerpoint/2010/main" val="2057569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 Id="rId4" Type="http://schemas.openxmlformats.org/officeDocument/2006/relationships/image" Target="../media/image5.png"/></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Rectangle 6"/>
          <p:cNvSpPr>
            <a:spLocks noChangeArrowheads="1"/>
          </p:cNvSpPr>
          <p:nvPr/>
        </p:nvSpPr>
        <p:spPr bwMode="auto">
          <a:xfrm>
            <a:off x="0" y="6178550"/>
            <a:ext cx="9144000" cy="685800"/>
          </a:xfrm>
          <a:prstGeom prst="rect">
            <a:avLst/>
          </a:prstGeom>
          <a:gradFill rotWithShape="0">
            <a:gsLst>
              <a:gs pos="65000">
                <a:schemeClr val="bg1">
                  <a:alpha val="31000"/>
                </a:schemeClr>
              </a:gs>
              <a:gs pos="100000">
                <a:schemeClr val="bg1">
                  <a:gamma/>
                  <a:tint val="15686"/>
                  <a:invGamma/>
                  <a:alpha val="89999"/>
                </a:schemeClr>
              </a:gs>
            </a:gsLst>
            <a:lin ang="10800000" scaled="0"/>
          </a:gradFill>
          <a:ln w="9525">
            <a:noFill/>
            <a:miter lim="800000"/>
            <a:headEnd/>
            <a:tailEnd/>
          </a:ln>
        </p:spPr>
        <p:txBody>
          <a:bodyPr wrap="none" anchor="ctr"/>
          <a:lstStyle/>
          <a:p>
            <a:pPr>
              <a:defRPr/>
            </a:pPr>
            <a:endParaRPr lang="en-US" sz="1400" dirty="0">
              <a:solidFill>
                <a:schemeClr val="tx1"/>
              </a:solidFill>
              <a:latin typeface="Arial" charset="0"/>
              <a:ea typeface="+mn-ea"/>
            </a:endParaRPr>
          </a:p>
        </p:txBody>
      </p:sp>
      <p:sp>
        <p:nvSpPr>
          <p:cNvPr id="5" name="Line 4"/>
          <p:cNvSpPr>
            <a:spLocks noChangeShapeType="1"/>
          </p:cNvSpPr>
          <p:nvPr/>
        </p:nvSpPr>
        <p:spPr bwMode="auto">
          <a:xfrm flipH="1">
            <a:off x="0" y="6172200"/>
            <a:ext cx="9144000" cy="0"/>
          </a:xfrm>
          <a:prstGeom prst="line">
            <a:avLst/>
          </a:prstGeom>
          <a:noFill/>
          <a:ln w="76200">
            <a:solidFill>
              <a:srgbClr val="0768A9"/>
            </a:solidFill>
            <a:round/>
            <a:headEnd/>
            <a:tailEnd/>
          </a:ln>
        </p:spPr>
        <p:txBody>
          <a:bodyPr wrap="none" anchor="ctr"/>
          <a:lstStyle/>
          <a:p>
            <a:pPr>
              <a:defRPr/>
            </a:pPr>
            <a:endParaRPr lang="en-US" sz="1400" dirty="0">
              <a:solidFill>
                <a:schemeClr val="tx1"/>
              </a:solidFill>
              <a:latin typeface="Arial" charset="0"/>
              <a:ea typeface="+mn-ea"/>
            </a:endParaRPr>
          </a:p>
        </p:txBody>
      </p:sp>
      <p:pic>
        <p:nvPicPr>
          <p:cNvPr id="8" name="Picture 13" descr="people_ppt_cover.png"/>
          <p:cNvPicPr>
            <a:picLocks noChangeAspect="1"/>
          </p:cNvPicPr>
          <p:nvPr userDrawn="1"/>
        </p:nvPicPr>
        <p:blipFill>
          <a:blip r:embed="rId2" cstate="print"/>
          <a:srcRect/>
          <a:stretch>
            <a:fillRect/>
          </a:stretch>
        </p:blipFill>
        <p:spPr bwMode="auto">
          <a:xfrm>
            <a:off x="2971800" y="3743325"/>
            <a:ext cx="5867400" cy="2047875"/>
          </a:xfrm>
          <a:prstGeom prst="rect">
            <a:avLst/>
          </a:prstGeom>
          <a:noFill/>
          <a:ln w="9525">
            <a:noFill/>
            <a:miter lim="800000"/>
            <a:headEnd/>
            <a:tailEnd/>
          </a:ln>
        </p:spPr>
      </p:pic>
      <p:pic>
        <p:nvPicPr>
          <p:cNvPr id="7" name="Picture 9" descr="vertical brick"/>
          <p:cNvPicPr>
            <a:picLocks noChangeAspect="1" noChangeArrowheads="1"/>
          </p:cNvPicPr>
          <p:nvPr/>
        </p:nvPicPr>
        <p:blipFill>
          <a:blip r:embed="rId3" cstate="print"/>
          <a:srcRect/>
          <a:stretch>
            <a:fillRect/>
          </a:stretch>
        </p:blipFill>
        <p:spPr bwMode="auto">
          <a:xfrm>
            <a:off x="457200" y="903288"/>
            <a:ext cx="2378075" cy="4735512"/>
          </a:xfrm>
          <a:prstGeom prst="rect">
            <a:avLst/>
          </a:prstGeom>
          <a:noFill/>
          <a:ln w="9525">
            <a:noFill/>
            <a:miter lim="800000"/>
            <a:headEnd/>
            <a:tailEnd/>
          </a:ln>
        </p:spPr>
      </p:pic>
      <p:pic>
        <p:nvPicPr>
          <p:cNvPr id="10" name="Picture 9" descr="ovid_lww.png"/>
          <p:cNvPicPr>
            <a:picLocks noChangeAspect="1"/>
          </p:cNvPicPr>
          <p:nvPr userDrawn="1"/>
        </p:nvPicPr>
        <p:blipFill>
          <a:blip r:embed="rId4" cstate="print"/>
          <a:stretch>
            <a:fillRect/>
          </a:stretch>
        </p:blipFill>
        <p:spPr>
          <a:xfrm>
            <a:off x="533400" y="3295650"/>
            <a:ext cx="2171700" cy="1352550"/>
          </a:xfrm>
          <a:prstGeom prst="rect">
            <a:avLst/>
          </a:prstGeom>
        </p:spPr>
      </p:pic>
      <p:sp>
        <p:nvSpPr>
          <p:cNvPr id="441352" name="Rectangle 8"/>
          <p:cNvSpPr>
            <a:spLocks noGrp="1" noChangeArrowheads="1"/>
          </p:cNvSpPr>
          <p:nvPr>
            <p:ph type="subTitle" sz="quarter" idx="1"/>
          </p:nvPr>
        </p:nvSpPr>
        <p:spPr>
          <a:xfrm>
            <a:off x="609600" y="4114800"/>
            <a:ext cx="2133600" cy="1295400"/>
          </a:xfrm>
        </p:spPr>
        <p:txBody>
          <a:bodyPr lIns="91440" anchor="b"/>
          <a:lstStyle>
            <a:lvl1pPr marL="0" indent="0">
              <a:buFontTx/>
              <a:buNone/>
              <a:defRPr b="1" baseline="2000"/>
            </a:lvl1pPr>
          </a:lstStyle>
          <a:p>
            <a:r>
              <a:rPr lang="en-US" dirty="0"/>
              <a:t>Click to edit Master subtitle style</a:t>
            </a:r>
          </a:p>
        </p:txBody>
      </p:sp>
    </p:spTree>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1368C02-A366-46D6-B941-4C29DBD28420}" type="datetimeFigureOut">
              <a:rPr lang="en-GB" smtClean="0"/>
              <a:pPr/>
              <a:t>01/05/2015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823A5F-F161-487C-83AB-8BB2CE5A86AB}" type="slidenum">
              <a:rPr lang="en-GB" smtClean="0"/>
              <a:pPr/>
              <a:t>‹#›</a:t>
            </a:fld>
            <a:endParaRPr lang="en-GB"/>
          </a:p>
        </p:txBody>
      </p:sp>
    </p:spTree>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368C02-A366-46D6-B941-4C29DBD28420}" type="datetimeFigureOut">
              <a:rPr lang="en-GB" smtClean="0"/>
              <a:pPr/>
              <a:t>01/05/2015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823A5F-F161-487C-83AB-8BB2CE5A86AB}" type="slidenum">
              <a:rPr lang="en-GB" smtClean="0"/>
              <a:pPr/>
              <a:t>‹#›</a:t>
            </a:fld>
            <a:endParaRPr lang="en-GB"/>
          </a:p>
        </p:txBody>
      </p:sp>
    </p:spTree>
  </p:cSld>
  <p:clrMapOvr>
    <a:masterClrMapping/>
  </p:clrMapOvr>
  <p:transition>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1368C02-A366-46D6-B941-4C29DBD28420}" type="datetimeFigureOut">
              <a:rPr lang="en-GB" smtClean="0"/>
              <a:pPr/>
              <a:t>01/05/2015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A823A5F-F161-487C-83AB-8BB2CE5A86AB}" type="slidenum">
              <a:rPr lang="en-GB" smtClean="0"/>
              <a:pPr/>
              <a:t>‹#›</a:t>
            </a:fld>
            <a:endParaRPr lang="en-GB"/>
          </a:p>
        </p:txBody>
      </p:sp>
    </p:spTree>
  </p:cSld>
  <p:clrMapOvr>
    <a:masterClrMapping/>
  </p:clrMapOvr>
  <p:transition>
    <p:wipe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1368C02-A366-46D6-B941-4C29DBD28420}" type="datetimeFigureOut">
              <a:rPr lang="en-GB" smtClean="0"/>
              <a:pPr/>
              <a:t>01/05/2015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A823A5F-F161-487C-83AB-8BB2CE5A86AB}" type="slidenum">
              <a:rPr lang="en-GB" smtClean="0"/>
              <a:pPr/>
              <a:t>‹#›</a:t>
            </a:fld>
            <a:endParaRPr lang="en-GB"/>
          </a:p>
        </p:txBody>
      </p:sp>
    </p:spTree>
  </p:cSld>
  <p:clrMapOvr>
    <a:masterClrMapping/>
  </p:clrMapOvr>
  <p:transition>
    <p:wipe dir="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1368C02-A366-46D6-B941-4C29DBD28420}" type="datetimeFigureOut">
              <a:rPr lang="en-GB" smtClean="0"/>
              <a:pPr/>
              <a:t>01/05/2015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A823A5F-F161-487C-83AB-8BB2CE5A86AB}" type="slidenum">
              <a:rPr lang="en-GB" smtClean="0"/>
              <a:pPr/>
              <a:t>‹#›</a:t>
            </a:fld>
            <a:endParaRPr lang="en-GB"/>
          </a:p>
        </p:txBody>
      </p:sp>
    </p:spTree>
  </p:cSld>
  <p:clrMapOvr>
    <a:masterClrMapping/>
  </p:clrMapOvr>
  <p:transition>
    <p:wipe dir="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368C02-A366-46D6-B941-4C29DBD28420}" type="datetimeFigureOut">
              <a:rPr lang="en-GB" smtClean="0"/>
              <a:pPr/>
              <a:t>01/05/2015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A823A5F-F161-487C-83AB-8BB2CE5A86AB}" type="slidenum">
              <a:rPr lang="en-GB" smtClean="0"/>
              <a:pPr/>
              <a:t>‹#›</a:t>
            </a:fld>
            <a:endParaRPr lang="en-GB"/>
          </a:p>
        </p:txBody>
      </p:sp>
    </p:spTree>
  </p:cSld>
  <p:clrMapOvr>
    <a:masterClrMapping/>
  </p:clrMapOvr>
  <p:transition>
    <p:wipe dir="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368C02-A366-46D6-B941-4C29DBD28420}" type="datetimeFigureOut">
              <a:rPr lang="en-GB" smtClean="0"/>
              <a:pPr/>
              <a:t>01/05/2015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A823A5F-F161-487C-83AB-8BB2CE5A86AB}" type="slidenum">
              <a:rPr lang="en-GB" smtClean="0"/>
              <a:pPr/>
              <a:t>‹#›</a:t>
            </a:fld>
            <a:endParaRPr lang="en-GB"/>
          </a:p>
        </p:txBody>
      </p:sp>
    </p:spTree>
  </p:cSld>
  <p:clrMapOvr>
    <a:masterClrMapping/>
  </p:clrMapOvr>
  <p:transition>
    <p:wipe dir="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368C02-A366-46D6-B941-4C29DBD28420}" type="datetimeFigureOut">
              <a:rPr lang="en-GB" smtClean="0"/>
              <a:pPr/>
              <a:t>01/05/2015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A823A5F-F161-487C-83AB-8BB2CE5A86AB}" type="slidenum">
              <a:rPr lang="en-GB" smtClean="0"/>
              <a:pPr/>
              <a:t>‹#›</a:t>
            </a:fld>
            <a:endParaRPr lang="en-GB"/>
          </a:p>
        </p:txBody>
      </p:sp>
    </p:spTree>
  </p:cSld>
  <p:clrMapOvr>
    <a:masterClrMapping/>
  </p:clrMapOvr>
  <p:transition>
    <p:wipe dir="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1368C02-A366-46D6-B941-4C29DBD28420}" type="datetimeFigureOut">
              <a:rPr lang="en-GB" smtClean="0"/>
              <a:pPr/>
              <a:t>01/05/2015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823A5F-F161-487C-83AB-8BB2CE5A86AB}" type="slidenum">
              <a:rPr lang="en-GB" smtClean="0"/>
              <a:pPr/>
              <a:t>‹#›</a:t>
            </a:fld>
            <a:endParaRPr lang="en-GB"/>
          </a:p>
        </p:txBody>
      </p:sp>
    </p:spTree>
  </p:cSld>
  <p:clrMapOvr>
    <a:masterClrMapping/>
  </p:clrMapOvr>
  <p:transition>
    <p:wipe dir="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1368C02-A366-46D6-B941-4C29DBD28420}" type="datetimeFigureOut">
              <a:rPr lang="en-GB" smtClean="0"/>
              <a:pPr/>
              <a:t>01/05/2015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823A5F-F161-487C-83AB-8BB2CE5A86AB}" type="slidenum">
              <a:rPr lang="en-GB" smtClean="0"/>
              <a:pPr/>
              <a:t>‹#›</a:t>
            </a:fld>
            <a:endParaRPr lang="en-GB"/>
          </a:p>
        </p:txBody>
      </p:sp>
    </p:spTree>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6"/>
          <p:cNvCxnSpPr/>
          <p:nvPr userDrawn="1"/>
        </p:nvCxnSpPr>
        <p:spPr>
          <a:xfrm>
            <a:off x="304800" y="1217612"/>
            <a:ext cx="8458200" cy="1588"/>
          </a:xfrm>
          <a:prstGeom prst="line">
            <a:avLst/>
          </a:prstGeom>
          <a:ln w="63500">
            <a:solidFill>
              <a:srgbClr val="0768A9"/>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97427" y="209550"/>
            <a:ext cx="8641773" cy="933450"/>
          </a:xfrm>
          <a:noFill/>
          <a:ln w="12700" cmpd="dbl">
            <a:noFill/>
          </a:ln>
        </p:spPr>
        <p:txBody>
          <a:bodyPr/>
          <a:lstStyle>
            <a:lvl1pPr marL="0" inden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wipe dir="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sp>
        <p:nvSpPr>
          <p:cNvPr id="4" name="Rectangle 6"/>
          <p:cNvSpPr>
            <a:spLocks noChangeArrowheads="1"/>
          </p:cNvSpPr>
          <p:nvPr/>
        </p:nvSpPr>
        <p:spPr bwMode="auto">
          <a:xfrm>
            <a:off x="0" y="6178550"/>
            <a:ext cx="9144000" cy="685800"/>
          </a:xfrm>
          <a:prstGeom prst="rect">
            <a:avLst/>
          </a:prstGeom>
          <a:gradFill rotWithShape="0">
            <a:gsLst>
              <a:gs pos="65000">
                <a:schemeClr val="bg1">
                  <a:alpha val="31000"/>
                </a:schemeClr>
              </a:gs>
              <a:gs pos="100000">
                <a:schemeClr val="bg1">
                  <a:gamma/>
                  <a:tint val="15686"/>
                  <a:invGamma/>
                  <a:alpha val="89999"/>
                </a:schemeClr>
              </a:gs>
            </a:gsLst>
            <a:lin ang="10800000" scaled="0"/>
          </a:gradFill>
          <a:ln w="9525">
            <a:noFill/>
            <a:miter lim="800000"/>
            <a:headEnd/>
            <a:tailEnd/>
          </a:ln>
        </p:spPr>
        <p:txBody>
          <a:bodyPr wrap="none" anchor="ctr"/>
          <a:lstStyle/>
          <a:p>
            <a:pPr>
              <a:defRPr/>
            </a:pPr>
            <a:endParaRPr lang="en-US" sz="1400" dirty="0">
              <a:solidFill>
                <a:schemeClr val="tx1"/>
              </a:solidFill>
              <a:latin typeface="Arial" charset="0"/>
              <a:ea typeface="+mn-ea"/>
            </a:endParaRPr>
          </a:p>
        </p:txBody>
      </p:sp>
      <p:sp>
        <p:nvSpPr>
          <p:cNvPr id="5" name="Line 4"/>
          <p:cNvSpPr>
            <a:spLocks noChangeShapeType="1"/>
          </p:cNvSpPr>
          <p:nvPr/>
        </p:nvSpPr>
        <p:spPr bwMode="auto">
          <a:xfrm flipH="1">
            <a:off x="0" y="6172200"/>
            <a:ext cx="9144000" cy="0"/>
          </a:xfrm>
          <a:prstGeom prst="line">
            <a:avLst/>
          </a:prstGeom>
          <a:noFill/>
          <a:ln w="76200">
            <a:solidFill>
              <a:srgbClr val="0768A9"/>
            </a:solidFill>
            <a:round/>
            <a:headEnd/>
            <a:tailEnd/>
          </a:ln>
        </p:spPr>
        <p:txBody>
          <a:bodyPr wrap="none" anchor="ctr"/>
          <a:lstStyle/>
          <a:p>
            <a:pPr>
              <a:defRPr/>
            </a:pPr>
            <a:endParaRPr lang="en-US" sz="1400" dirty="0">
              <a:solidFill>
                <a:schemeClr val="tx1"/>
              </a:solidFill>
              <a:latin typeface="Arial" charset="0"/>
              <a:ea typeface="+mn-ea"/>
            </a:endParaRPr>
          </a:p>
        </p:txBody>
      </p:sp>
      <p:pic>
        <p:nvPicPr>
          <p:cNvPr id="8" name="Picture 13" descr="people_ppt_cover.png"/>
          <p:cNvPicPr>
            <a:picLocks noChangeAspect="1"/>
          </p:cNvPicPr>
          <p:nvPr userDrawn="1"/>
        </p:nvPicPr>
        <p:blipFill>
          <a:blip r:embed="rId2" cstate="print"/>
          <a:srcRect/>
          <a:stretch>
            <a:fillRect/>
          </a:stretch>
        </p:blipFill>
        <p:spPr bwMode="auto">
          <a:xfrm>
            <a:off x="2971800" y="3743325"/>
            <a:ext cx="5867400" cy="2047875"/>
          </a:xfrm>
          <a:prstGeom prst="rect">
            <a:avLst/>
          </a:prstGeom>
          <a:noFill/>
          <a:ln w="9525">
            <a:noFill/>
            <a:miter lim="800000"/>
            <a:headEnd/>
            <a:tailEnd/>
          </a:ln>
        </p:spPr>
      </p:pic>
      <p:pic>
        <p:nvPicPr>
          <p:cNvPr id="7" name="Picture 9" descr="vertical brick"/>
          <p:cNvPicPr>
            <a:picLocks noChangeAspect="1" noChangeArrowheads="1"/>
          </p:cNvPicPr>
          <p:nvPr/>
        </p:nvPicPr>
        <p:blipFill>
          <a:blip r:embed="rId3" cstate="print"/>
          <a:srcRect/>
          <a:stretch>
            <a:fillRect/>
          </a:stretch>
        </p:blipFill>
        <p:spPr bwMode="auto">
          <a:xfrm>
            <a:off x="457200" y="903288"/>
            <a:ext cx="2378075" cy="4735512"/>
          </a:xfrm>
          <a:prstGeom prst="rect">
            <a:avLst/>
          </a:prstGeom>
          <a:noFill/>
          <a:ln w="9525">
            <a:noFill/>
            <a:miter lim="800000"/>
            <a:headEnd/>
            <a:tailEnd/>
          </a:ln>
        </p:spPr>
      </p:pic>
      <p:pic>
        <p:nvPicPr>
          <p:cNvPr id="10" name="Picture 9" descr="ovid_lww.png"/>
          <p:cNvPicPr>
            <a:picLocks noChangeAspect="1"/>
          </p:cNvPicPr>
          <p:nvPr userDrawn="1"/>
        </p:nvPicPr>
        <p:blipFill>
          <a:blip r:embed="rId4" cstate="print"/>
          <a:stretch>
            <a:fillRect/>
          </a:stretch>
        </p:blipFill>
        <p:spPr>
          <a:xfrm>
            <a:off x="533400" y="3295650"/>
            <a:ext cx="2171700" cy="1352550"/>
          </a:xfrm>
          <a:prstGeom prst="rect">
            <a:avLst/>
          </a:prstGeom>
        </p:spPr>
      </p:pic>
      <p:sp>
        <p:nvSpPr>
          <p:cNvPr id="441352" name="Rectangle 8"/>
          <p:cNvSpPr>
            <a:spLocks noGrp="1" noChangeArrowheads="1"/>
          </p:cNvSpPr>
          <p:nvPr>
            <p:ph type="subTitle" sz="quarter" idx="1"/>
          </p:nvPr>
        </p:nvSpPr>
        <p:spPr>
          <a:xfrm>
            <a:off x="609600" y="4114800"/>
            <a:ext cx="2133600" cy="1295400"/>
          </a:xfrm>
        </p:spPr>
        <p:txBody>
          <a:bodyPr lIns="91440" anchor="b"/>
          <a:lstStyle>
            <a:lvl1pPr marL="0" indent="0">
              <a:buFontTx/>
              <a:buNone/>
              <a:defRPr b="1" baseline="2000"/>
            </a:lvl1pPr>
          </a:lstStyle>
          <a:p>
            <a:r>
              <a:rPr lang="en-US" dirty="0"/>
              <a:t>Click to edit Master subtitle style</a:t>
            </a:r>
          </a:p>
        </p:txBody>
      </p:sp>
    </p:spTree>
  </p:cSld>
  <p:clrMapOvr>
    <a:masterClrMapping/>
  </p:clrMapOvr>
  <p:transition>
    <p:wipe dir="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title">
  <p:cSld name="2_Title Slide">
    <p:bg bwMode="gray">
      <p:bgPr>
        <a:solidFill>
          <a:srgbClr val="FFFFFF"/>
        </a:solidFill>
        <a:effectLst/>
      </p:bgPr>
    </p:bg>
    <p:spTree>
      <p:nvGrpSpPr>
        <p:cNvPr id="1" name=""/>
        <p:cNvGrpSpPr/>
        <p:nvPr/>
      </p:nvGrpSpPr>
      <p:grpSpPr>
        <a:xfrm>
          <a:off x="0" y="0"/>
          <a:ext cx="0" cy="0"/>
          <a:chOff x="0" y="0"/>
          <a:chExt cx="0" cy="0"/>
        </a:xfrm>
      </p:grpSpPr>
      <p:pic>
        <p:nvPicPr>
          <p:cNvPr id="4" name="Picture 5" descr="cone_flower_black_72_cover"/>
          <p:cNvPicPr>
            <a:picLocks noChangeAspect="1" noChangeArrowheads="1"/>
          </p:cNvPicPr>
          <p:nvPr userDrawn="1"/>
        </p:nvPicPr>
        <p:blipFill>
          <a:blip r:embed="rId2" cstate="print"/>
          <a:srcRect/>
          <a:stretch>
            <a:fillRect/>
          </a:stretch>
        </p:blipFill>
        <p:spPr bwMode="auto">
          <a:xfrm>
            <a:off x="4763" y="1588"/>
            <a:ext cx="9136062" cy="6856412"/>
          </a:xfrm>
          <a:prstGeom prst="rect">
            <a:avLst/>
          </a:prstGeom>
          <a:noFill/>
          <a:ln w="9525">
            <a:noFill/>
            <a:miter lim="800000"/>
            <a:headEnd/>
            <a:tailEnd/>
          </a:ln>
        </p:spPr>
      </p:pic>
    </p:spTree>
  </p:cSld>
  <p:clrMapOvr>
    <a:masterClrMapping/>
  </p:clrMapOvr>
  <p:transition>
    <p:wipe dir="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userDrawn="1">
  <p:cSld name="3_Title Slide">
    <p:spTree>
      <p:nvGrpSpPr>
        <p:cNvPr id="1" name=""/>
        <p:cNvGrpSpPr/>
        <p:nvPr/>
      </p:nvGrpSpPr>
      <p:grpSpPr>
        <a:xfrm>
          <a:off x="0" y="0"/>
          <a:ext cx="0" cy="0"/>
          <a:chOff x="0" y="0"/>
          <a:chExt cx="0" cy="0"/>
        </a:xfrm>
      </p:grpSpPr>
      <p:sp>
        <p:nvSpPr>
          <p:cNvPr id="4" name="Rectangle 6"/>
          <p:cNvSpPr>
            <a:spLocks noChangeArrowheads="1"/>
          </p:cNvSpPr>
          <p:nvPr/>
        </p:nvSpPr>
        <p:spPr bwMode="auto">
          <a:xfrm>
            <a:off x="0" y="6178550"/>
            <a:ext cx="9144000" cy="685800"/>
          </a:xfrm>
          <a:prstGeom prst="rect">
            <a:avLst/>
          </a:prstGeom>
          <a:gradFill rotWithShape="0">
            <a:gsLst>
              <a:gs pos="65000">
                <a:schemeClr val="bg1">
                  <a:alpha val="31000"/>
                </a:schemeClr>
              </a:gs>
              <a:gs pos="100000">
                <a:schemeClr val="bg1">
                  <a:gamma/>
                  <a:tint val="15686"/>
                  <a:invGamma/>
                  <a:alpha val="89999"/>
                </a:schemeClr>
              </a:gs>
            </a:gsLst>
            <a:lin ang="10800000" scaled="0"/>
          </a:gradFill>
          <a:ln w="9525">
            <a:noFill/>
            <a:miter lim="800000"/>
            <a:headEnd/>
            <a:tailEnd/>
          </a:ln>
        </p:spPr>
        <p:txBody>
          <a:bodyPr wrap="none" anchor="ctr"/>
          <a:lstStyle/>
          <a:p>
            <a:pPr>
              <a:defRPr/>
            </a:pPr>
            <a:endParaRPr lang="en-US" sz="1400" dirty="0">
              <a:solidFill>
                <a:schemeClr val="tx1"/>
              </a:solidFill>
              <a:latin typeface="Arial" charset="0"/>
              <a:ea typeface="+mn-ea"/>
            </a:endParaRPr>
          </a:p>
        </p:txBody>
      </p:sp>
      <p:sp>
        <p:nvSpPr>
          <p:cNvPr id="5" name="Line 4"/>
          <p:cNvSpPr>
            <a:spLocks noChangeShapeType="1"/>
          </p:cNvSpPr>
          <p:nvPr/>
        </p:nvSpPr>
        <p:spPr bwMode="auto">
          <a:xfrm flipH="1">
            <a:off x="0" y="6172200"/>
            <a:ext cx="9144000" cy="0"/>
          </a:xfrm>
          <a:prstGeom prst="line">
            <a:avLst/>
          </a:prstGeom>
          <a:noFill/>
          <a:ln w="76200">
            <a:solidFill>
              <a:srgbClr val="0768A9"/>
            </a:solidFill>
            <a:round/>
            <a:headEnd/>
            <a:tailEnd/>
          </a:ln>
        </p:spPr>
        <p:txBody>
          <a:bodyPr wrap="none" anchor="ctr"/>
          <a:lstStyle/>
          <a:p>
            <a:pPr>
              <a:defRPr/>
            </a:pPr>
            <a:endParaRPr lang="en-US" sz="1400" dirty="0">
              <a:solidFill>
                <a:schemeClr val="tx1"/>
              </a:solidFill>
              <a:latin typeface="Arial" charset="0"/>
              <a:ea typeface="+mn-ea"/>
            </a:endParaRPr>
          </a:p>
        </p:txBody>
      </p:sp>
      <p:pic>
        <p:nvPicPr>
          <p:cNvPr id="8" name="Picture 13" descr="people_ppt_cover.png"/>
          <p:cNvPicPr>
            <a:picLocks noChangeAspect="1"/>
          </p:cNvPicPr>
          <p:nvPr userDrawn="1"/>
        </p:nvPicPr>
        <p:blipFill>
          <a:blip r:embed="rId2" cstate="print"/>
          <a:srcRect/>
          <a:stretch>
            <a:fillRect/>
          </a:stretch>
        </p:blipFill>
        <p:spPr bwMode="auto">
          <a:xfrm>
            <a:off x="2971800" y="3743325"/>
            <a:ext cx="5867400" cy="2047875"/>
          </a:xfrm>
          <a:prstGeom prst="rect">
            <a:avLst/>
          </a:prstGeom>
          <a:noFill/>
          <a:ln w="9525">
            <a:noFill/>
            <a:miter lim="800000"/>
            <a:headEnd/>
            <a:tailEnd/>
          </a:ln>
        </p:spPr>
      </p:pic>
      <p:pic>
        <p:nvPicPr>
          <p:cNvPr id="7" name="Picture 9" descr="vertical brick"/>
          <p:cNvPicPr>
            <a:picLocks noChangeAspect="1" noChangeArrowheads="1"/>
          </p:cNvPicPr>
          <p:nvPr/>
        </p:nvPicPr>
        <p:blipFill>
          <a:blip r:embed="rId3" cstate="print"/>
          <a:srcRect/>
          <a:stretch>
            <a:fillRect/>
          </a:stretch>
        </p:blipFill>
        <p:spPr bwMode="auto">
          <a:xfrm>
            <a:off x="457200" y="903288"/>
            <a:ext cx="2378075" cy="4735512"/>
          </a:xfrm>
          <a:prstGeom prst="rect">
            <a:avLst/>
          </a:prstGeom>
          <a:noFill/>
          <a:ln w="9525">
            <a:noFill/>
            <a:miter lim="800000"/>
            <a:headEnd/>
            <a:tailEnd/>
          </a:ln>
        </p:spPr>
      </p:pic>
      <p:pic>
        <p:nvPicPr>
          <p:cNvPr id="10" name="Picture 9" descr="ovid_lww.png"/>
          <p:cNvPicPr>
            <a:picLocks noChangeAspect="1"/>
          </p:cNvPicPr>
          <p:nvPr userDrawn="1"/>
        </p:nvPicPr>
        <p:blipFill>
          <a:blip r:embed="rId4" cstate="print"/>
          <a:stretch>
            <a:fillRect/>
          </a:stretch>
        </p:blipFill>
        <p:spPr>
          <a:xfrm>
            <a:off x="533400" y="3295650"/>
            <a:ext cx="2171700" cy="1352550"/>
          </a:xfrm>
          <a:prstGeom prst="rect">
            <a:avLst/>
          </a:prstGeom>
        </p:spPr>
      </p:pic>
      <p:sp>
        <p:nvSpPr>
          <p:cNvPr id="441352" name="Rectangle 8"/>
          <p:cNvSpPr>
            <a:spLocks noGrp="1" noChangeArrowheads="1"/>
          </p:cNvSpPr>
          <p:nvPr>
            <p:ph type="subTitle" sz="quarter" idx="1"/>
          </p:nvPr>
        </p:nvSpPr>
        <p:spPr>
          <a:xfrm>
            <a:off x="609600" y="4114800"/>
            <a:ext cx="2133600" cy="1295400"/>
          </a:xfrm>
        </p:spPr>
        <p:txBody>
          <a:bodyPr lIns="91440" anchor="b"/>
          <a:lstStyle>
            <a:lvl1pPr marL="0" indent="0">
              <a:buFontTx/>
              <a:buNone/>
              <a:defRPr b="1" baseline="2000"/>
            </a:lvl1pPr>
          </a:lstStyle>
          <a:p>
            <a:r>
              <a:rPr lang="en-US" dirty="0"/>
              <a:t>Click to edit Master subtitle style</a:t>
            </a:r>
          </a:p>
        </p:txBody>
      </p:sp>
    </p:spTree>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1" descr="transition_blu_sqrs_line.png"/>
          <p:cNvPicPr>
            <a:picLocks noChangeAspect="1"/>
          </p:cNvPicPr>
          <p:nvPr userDrawn="1"/>
        </p:nvPicPr>
        <p:blipFill>
          <a:blip r:embed="rId2" cstate="print"/>
          <a:stretch>
            <a:fillRect/>
          </a:stretch>
        </p:blipFill>
        <p:spPr>
          <a:xfrm>
            <a:off x="914400" y="3124200"/>
            <a:ext cx="7314286" cy="660318"/>
          </a:xfrm>
          <a:prstGeom prst="rect">
            <a:avLst/>
          </a:prstGeom>
          <a:noFill/>
          <a:ln>
            <a:noFill/>
          </a:ln>
        </p:spPr>
      </p:pic>
    </p:spTree>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Tree>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 preserve="1">
  <p:cSld name="1_Title Slide">
    <p:bg bwMode="gray">
      <p:bgPr>
        <a:solidFill>
          <a:srgbClr val="FFFFFF"/>
        </a:solidFill>
        <a:effectLst/>
      </p:bgPr>
    </p:bg>
    <p:spTree>
      <p:nvGrpSpPr>
        <p:cNvPr id="1" name=""/>
        <p:cNvGrpSpPr/>
        <p:nvPr/>
      </p:nvGrpSpPr>
      <p:grpSpPr>
        <a:xfrm>
          <a:off x="0" y="0"/>
          <a:ext cx="0" cy="0"/>
          <a:chOff x="0" y="0"/>
          <a:chExt cx="0" cy="0"/>
        </a:xfrm>
      </p:grpSpPr>
      <p:pic>
        <p:nvPicPr>
          <p:cNvPr id="4" name="Picture 5" descr="cone_flower_black_72_cover"/>
          <p:cNvPicPr>
            <a:picLocks noChangeAspect="1" noChangeArrowheads="1"/>
          </p:cNvPicPr>
          <p:nvPr userDrawn="1"/>
        </p:nvPicPr>
        <p:blipFill>
          <a:blip r:embed="rId2" cstate="print"/>
          <a:srcRect/>
          <a:stretch>
            <a:fillRect/>
          </a:stretch>
        </p:blipFill>
        <p:spPr bwMode="auto">
          <a:xfrm>
            <a:off x="4763" y="1588"/>
            <a:ext cx="9136062" cy="6856412"/>
          </a:xfrm>
          <a:prstGeom prst="rect">
            <a:avLst/>
          </a:prstGeom>
          <a:noFill/>
          <a:ln w="9525">
            <a:noFill/>
            <a:miter lim="800000"/>
            <a:headEnd/>
            <a:tailEnd/>
          </a:ln>
        </p:spPr>
      </p:pic>
    </p:spTree>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userDrawn="1">
  <p:cSld name="2_Title Slide">
    <p:spTree>
      <p:nvGrpSpPr>
        <p:cNvPr id="1" name=""/>
        <p:cNvGrpSpPr/>
        <p:nvPr/>
      </p:nvGrpSpPr>
      <p:grpSpPr>
        <a:xfrm>
          <a:off x="0" y="0"/>
          <a:ext cx="0" cy="0"/>
          <a:chOff x="0" y="0"/>
          <a:chExt cx="0" cy="0"/>
        </a:xfrm>
      </p:grpSpPr>
      <p:sp>
        <p:nvSpPr>
          <p:cNvPr id="4" name="Rectangle 6"/>
          <p:cNvSpPr>
            <a:spLocks noChangeArrowheads="1"/>
          </p:cNvSpPr>
          <p:nvPr/>
        </p:nvSpPr>
        <p:spPr bwMode="auto">
          <a:xfrm>
            <a:off x="0" y="6178550"/>
            <a:ext cx="9144000" cy="685800"/>
          </a:xfrm>
          <a:prstGeom prst="rect">
            <a:avLst/>
          </a:prstGeom>
          <a:gradFill rotWithShape="0">
            <a:gsLst>
              <a:gs pos="65000">
                <a:schemeClr val="bg1">
                  <a:alpha val="31000"/>
                </a:schemeClr>
              </a:gs>
              <a:gs pos="100000">
                <a:schemeClr val="bg1">
                  <a:gamma/>
                  <a:tint val="15686"/>
                  <a:invGamma/>
                  <a:alpha val="89999"/>
                </a:schemeClr>
              </a:gs>
            </a:gsLst>
            <a:lin ang="10800000" scaled="0"/>
          </a:gradFill>
          <a:ln w="9525">
            <a:noFill/>
            <a:miter lim="800000"/>
            <a:headEnd/>
            <a:tailEnd/>
          </a:ln>
        </p:spPr>
        <p:txBody>
          <a:bodyPr wrap="none" anchor="ctr"/>
          <a:lstStyle/>
          <a:p>
            <a:pPr>
              <a:defRPr/>
            </a:pPr>
            <a:endParaRPr lang="en-US" sz="1400" dirty="0">
              <a:solidFill>
                <a:schemeClr val="tx1"/>
              </a:solidFill>
              <a:latin typeface="Arial" charset="0"/>
              <a:ea typeface="+mn-ea"/>
            </a:endParaRPr>
          </a:p>
        </p:txBody>
      </p:sp>
      <p:sp>
        <p:nvSpPr>
          <p:cNvPr id="5" name="Line 4"/>
          <p:cNvSpPr>
            <a:spLocks noChangeShapeType="1"/>
          </p:cNvSpPr>
          <p:nvPr/>
        </p:nvSpPr>
        <p:spPr bwMode="auto">
          <a:xfrm flipH="1">
            <a:off x="0" y="6172200"/>
            <a:ext cx="9144000" cy="0"/>
          </a:xfrm>
          <a:prstGeom prst="line">
            <a:avLst/>
          </a:prstGeom>
          <a:noFill/>
          <a:ln w="76200">
            <a:solidFill>
              <a:srgbClr val="0768A9"/>
            </a:solidFill>
            <a:round/>
            <a:headEnd/>
            <a:tailEnd/>
          </a:ln>
        </p:spPr>
        <p:txBody>
          <a:bodyPr wrap="none" anchor="ctr"/>
          <a:lstStyle/>
          <a:p>
            <a:pPr>
              <a:defRPr/>
            </a:pPr>
            <a:endParaRPr lang="en-US" sz="1400" dirty="0">
              <a:solidFill>
                <a:schemeClr val="tx1"/>
              </a:solidFill>
              <a:latin typeface="Arial" charset="0"/>
              <a:ea typeface="+mn-ea"/>
            </a:endParaRPr>
          </a:p>
        </p:txBody>
      </p:sp>
      <p:pic>
        <p:nvPicPr>
          <p:cNvPr id="8" name="Picture 13" descr="people_ppt_cover.png"/>
          <p:cNvPicPr>
            <a:picLocks noChangeAspect="1"/>
          </p:cNvPicPr>
          <p:nvPr userDrawn="1"/>
        </p:nvPicPr>
        <p:blipFill>
          <a:blip r:embed="rId2" cstate="print"/>
          <a:srcRect/>
          <a:stretch>
            <a:fillRect/>
          </a:stretch>
        </p:blipFill>
        <p:spPr bwMode="auto">
          <a:xfrm>
            <a:off x="2971800" y="3743325"/>
            <a:ext cx="5867400" cy="2047875"/>
          </a:xfrm>
          <a:prstGeom prst="rect">
            <a:avLst/>
          </a:prstGeom>
          <a:noFill/>
          <a:ln w="9525">
            <a:noFill/>
            <a:miter lim="800000"/>
            <a:headEnd/>
            <a:tailEnd/>
          </a:ln>
        </p:spPr>
      </p:pic>
      <p:pic>
        <p:nvPicPr>
          <p:cNvPr id="7" name="Picture 9" descr="vertical brick"/>
          <p:cNvPicPr>
            <a:picLocks noChangeAspect="1" noChangeArrowheads="1"/>
          </p:cNvPicPr>
          <p:nvPr/>
        </p:nvPicPr>
        <p:blipFill>
          <a:blip r:embed="rId3" cstate="print"/>
          <a:srcRect/>
          <a:stretch>
            <a:fillRect/>
          </a:stretch>
        </p:blipFill>
        <p:spPr bwMode="auto">
          <a:xfrm>
            <a:off x="457200" y="903288"/>
            <a:ext cx="2378075" cy="4735512"/>
          </a:xfrm>
          <a:prstGeom prst="rect">
            <a:avLst/>
          </a:prstGeom>
          <a:noFill/>
          <a:ln w="9525">
            <a:noFill/>
            <a:miter lim="800000"/>
            <a:headEnd/>
            <a:tailEnd/>
          </a:ln>
        </p:spPr>
      </p:pic>
      <p:pic>
        <p:nvPicPr>
          <p:cNvPr id="10" name="Picture 9" descr="ovid_lww.png"/>
          <p:cNvPicPr>
            <a:picLocks noChangeAspect="1"/>
          </p:cNvPicPr>
          <p:nvPr userDrawn="1"/>
        </p:nvPicPr>
        <p:blipFill>
          <a:blip r:embed="rId4" cstate="print"/>
          <a:stretch>
            <a:fillRect/>
          </a:stretch>
        </p:blipFill>
        <p:spPr>
          <a:xfrm>
            <a:off x="533400" y="3295650"/>
            <a:ext cx="2171700" cy="1352550"/>
          </a:xfrm>
          <a:prstGeom prst="rect">
            <a:avLst/>
          </a:prstGeom>
        </p:spPr>
      </p:pic>
      <p:sp>
        <p:nvSpPr>
          <p:cNvPr id="441352" name="Rectangle 8"/>
          <p:cNvSpPr>
            <a:spLocks noGrp="1" noChangeArrowheads="1"/>
          </p:cNvSpPr>
          <p:nvPr>
            <p:ph type="subTitle" sz="quarter" idx="1"/>
          </p:nvPr>
        </p:nvSpPr>
        <p:spPr>
          <a:xfrm>
            <a:off x="609600" y="4114800"/>
            <a:ext cx="2133600" cy="1295400"/>
          </a:xfrm>
        </p:spPr>
        <p:txBody>
          <a:bodyPr lIns="91440" anchor="b"/>
          <a:lstStyle>
            <a:lvl1pPr marL="0" indent="0">
              <a:buFontTx/>
              <a:buNone/>
              <a:defRPr b="1" baseline="2000"/>
            </a:lvl1pPr>
          </a:lstStyle>
          <a:p>
            <a:r>
              <a:rPr lang="en-US" dirty="0"/>
              <a:t>Click to edit Master subtitle style</a:t>
            </a:r>
          </a:p>
        </p:txBody>
      </p:sp>
    </p:spTree>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userDrawn="1">
  <p:cSld name="3_Title Slide">
    <p:spTree>
      <p:nvGrpSpPr>
        <p:cNvPr id="1" name=""/>
        <p:cNvGrpSpPr/>
        <p:nvPr/>
      </p:nvGrpSpPr>
      <p:grpSpPr>
        <a:xfrm>
          <a:off x="0" y="0"/>
          <a:ext cx="0" cy="0"/>
          <a:chOff x="0" y="0"/>
          <a:chExt cx="0" cy="0"/>
        </a:xfrm>
      </p:grpSpPr>
      <p:sp>
        <p:nvSpPr>
          <p:cNvPr id="4" name="Rectangle 6"/>
          <p:cNvSpPr>
            <a:spLocks noChangeArrowheads="1"/>
          </p:cNvSpPr>
          <p:nvPr/>
        </p:nvSpPr>
        <p:spPr bwMode="auto">
          <a:xfrm>
            <a:off x="0" y="6178550"/>
            <a:ext cx="9144000" cy="685800"/>
          </a:xfrm>
          <a:prstGeom prst="rect">
            <a:avLst/>
          </a:prstGeom>
          <a:gradFill rotWithShape="0">
            <a:gsLst>
              <a:gs pos="65000">
                <a:schemeClr val="bg1">
                  <a:alpha val="31000"/>
                </a:schemeClr>
              </a:gs>
              <a:gs pos="100000">
                <a:schemeClr val="bg1">
                  <a:gamma/>
                  <a:tint val="15686"/>
                  <a:invGamma/>
                  <a:alpha val="89999"/>
                </a:schemeClr>
              </a:gs>
            </a:gsLst>
            <a:lin ang="10800000" scaled="0"/>
          </a:gradFill>
          <a:ln w="9525">
            <a:noFill/>
            <a:miter lim="800000"/>
            <a:headEnd/>
            <a:tailEnd/>
          </a:ln>
        </p:spPr>
        <p:txBody>
          <a:bodyPr wrap="none" anchor="ctr"/>
          <a:lstStyle/>
          <a:p>
            <a:pPr>
              <a:defRPr/>
            </a:pPr>
            <a:endParaRPr lang="en-US" sz="1400" dirty="0">
              <a:solidFill>
                <a:schemeClr val="tx1"/>
              </a:solidFill>
              <a:latin typeface="Arial" charset="0"/>
              <a:ea typeface="+mn-ea"/>
            </a:endParaRPr>
          </a:p>
        </p:txBody>
      </p:sp>
      <p:sp>
        <p:nvSpPr>
          <p:cNvPr id="5" name="Line 4"/>
          <p:cNvSpPr>
            <a:spLocks noChangeShapeType="1"/>
          </p:cNvSpPr>
          <p:nvPr/>
        </p:nvSpPr>
        <p:spPr bwMode="auto">
          <a:xfrm flipH="1">
            <a:off x="0" y="6172200"/>
            <a:ext cx="9144000" cy="0"/>
          </a:xfrm>
          <a:prstGeom prst="line">
            <a:avLst/>
          </a:prstGeom>
          <a:noFill/>
          <a:ln w="76200">
            <a:solidFill>
              <a:srgbClr val="0768A9"/>
            </a:solidFill>
            <a:round/>
            <a:headEnd/>
            <a:tailEnd/>
          </a:ln>
        </p:spPr>
        <p:txBody>
          <a:bodyPr wrap="none" anchor="ctr"/>
          <a:lstStyle/>
          <a:p>
            <a:pPr>
              <a:defRPr/>
            </a:pPr>
            <a:endParaRPr lang="en-US" sz="1400" dirty="0">
              <a:solidFill>
                <a:schemeClr val="tx1"/>
              </a:solidFill>
              <a:latin typeface="Arial" charset="0"/>
              <a:ea typeface="+mn-ea"/>
            </a:endParaRPr>
          </a:p>
        </p:txBody>
      </p:sp>
      <p:pic>
        <p:nvPicPr>
          <p:cNvPr id="8" name="Picture 13" descr="people_ppt_cover.png"/>
          <p:cNvPicPr>
            <a:picLocks noChangeAspect="1"/>
          </p:cNvPicPr>
          <p:nvPr userDrawn="1"/>
        </p:nvPicPr>
        <p:blipFill>
          <a:blip r:embed="rId2" cstate="print"/>
          <a:srcRect/>
          <a:stretch>
            <a:fillRect/>
          </a:stretch>
        </p:blipFill>
        <p:spPr bwMode="auto">
          <a:xfrm>
            <a:off x="2971800" y="3743325"/>
            <a:ext cx="5867400" cy="2047875"/>
          </a:xfrm>
          <a:prstGeom prst="rect">
            <a:avLst/>
          </a:prstGeom>
          <a:noFill/>
          <a:ln w="9525">
            <a:noFill/>
            <a:miter lim="800000"/>
            <a:headEnd/>
            <a:tailEnd/>
          </a:ln>
        </p:spPr>
      </p:pic>
      <p:pic>
        <p:nvPicPr>
          <p:cNvPr id="7" name="Picture 9" descr="vertical brick"/>
          <p:cNvPicPr>
            <a:picLocks noChangeAspect="1" noChangeArrowheads="1"/>
          </p:cNvPicPr>
          <p:nvPr/>
        </p:nvPicPr>
        <p:blipFill>
          <a:blip r:embed="rId3" cstate="print"/>
          <a:srcRect/>
          <a:stretch>
            <a:fillRect/>
          </a:stretch>
        </p:blipFill>
        <p:spPr bwMode="auto">
          <a:xfrm>
            <a:off x="457200" y="903288"/>
            <a:ext cx="2378075" cy="4735512"/>
          </a:xfrm>
          <a:prstGeom prst="rect">
            <a:avLst/>
          </a:prstGeom>
          <a:noFill/>
          <a:ln w="9525">
            <a:noFill/>
            <a:miter lim="800000"/>
            <a:headEnd/>
            <a:tailEnd/>
          </a:ln>
        </p:spPr>
      </p:pic>
      <p:pic>
        <p:nvPicPr>
          <p:cNvPr id="10" name="Picture 9" descr="ovid_lww.png"/>
          <p:cNvPicPr>
            <a:picLocks noChangeAspect="1"/>
          </p:cNvPicPr>
          <p:nvPr userDrawn="1"/>
        </p:nvPicPr>
        <p:blipFill>
          <a:blip r:embed="rId4" cstate="print"/>
          <a:stretch>
            <a:fillRect/>
          </a:stretch>
        </p:blipFill>
        <p:spPr>
          <a:xfrm>
            <a:off x="533400" y="3295650"/>
            <a:ext cx="2171700" cy="1352550"/>
          </a:xfrm>
          <a:prstGeom prst="rect">
            <a:avLst/>
          </a:prstGeom>
        </p:spPr>
      </p:pic>
      <p:sp>
        <p:nvSpPr>
          <p:cNvPr id="441352" name="Rectangle 8"/>
          <p:cNvSpPr>
            <a:spLocks noGrp="1" noChangeArrowheads="1"/>
          </p:cNvSpPr>
          <p:nvPr>
            <p:ph type="subTitle" sz="quarter" idx="1"/>
          </p:nvPr>
        </p:nvSpPr>
        <p:spPr>
          <a:xfrm>
            <a:off x="609600" y="4114800"/>
            <a:ext cx="2133600" cy="1295400"/>
          </a:xfrm>
        </p:spPr>
        <p:txBody>
          <a:bodyPr lIns="91440" anchor="b"/>
          <a:lstStyle>
            <a:lvl1pPr marL="0" indent="0">
              <a:buFontTx/>
              <a:buNone/>
              <a:defRPr b="1" baseline="2000"/>
            </a:lvl1pPr>
          </a:lstStyle>
          <a:p>
            <a:r>
              <a:rPr lang="en-US" dirty="0"/>
              <a:t>Click to edit Master subtitle style</a:t>
            </a:r>
          </a:p>
        </p:txBody>
      </p:sp>
    </p:spTree>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1368C02-A366-46D6-B941-4C29DBD28420}" type="datetimeFigureOut">
              <a:rPr lang="en-GB" smtClean="0"/>
              <a:pPr/>
              <a:t>01/05/2015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823A5F-F161-487C-83AB-8BB2CE5A86AB}" type="slidenum">
              <a:rPr lang="en-GB" smtClean="0"/>
              <a:pPr/>
              <a:t>‹#›</a:t>
            </a:fld>
            <a:endParaRPr lang="en-GB"/>
          </a:p>
        </p:txBody>
      </p:sp>
    </p:spTree>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gif"/><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13" Type="http://schemas.openxmlformats.org/officeDocument/2006/relationships/slideLayout" Target="../slideLayouts/slideLayout21.xml"/><Relationship Id="rId3" Type="http://schemas.openxmlformats.org/officeDocument/2006/relationships/slideLayout" Target="../slideLayouts/slideLayout11.xml"/><Relationship Id="rId7" Type="http://schemas.openxmlformats.org/officeDocument/2006/relationships/slideLayout" Target="../slideLayouts/slideLayout15.xml"/><Relationship Id="rId12" Type="http://schemas.openxmlformats.org/officeDocument/2006/relationships/slideLayout" Target="../slideLayouts/slideLayout20.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slideLayout" Target="../slideLayouts/slideLayout19.xml"/><Relationship Id="rId5" Type="http://schemas.openxmlformats.org/officeDocument/2006/relationships/slideLayout" Target="../slideLayouts/slideLayout13.xml"/><Relationship Id="rId15" Type="http://schemas.openxmlformats.org/officeDocument/2006/relationships/theme" Target="../theme/theme2.xml"/><Relationship Id="rId10" Type="http://schemas.openxmlformats.org/officeDocument/2006/relationships/slideLayout" Target="../slideLayouts/slideLayout18.xml"/><Relationship Id="rId4" Type="http://schemas.openxmlformats.org/officeDocument/2006/relationships/slideLayout" Target="../slideLayouts/slideLayout12.xml"/><Relationship Id="rId9" Type="http://schemas.openxmlformats.org/officeDocument/2006/relationships/slideLayout" Target="../slideLayouts/slideLayout17.xml"/><Relationship Id="rId1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28625" y="209550"/>
            <a:ext cx="8410575" cy="1085850"/>
          </a:xfrm>
          <a:prstGeom prst="rect">
            <a:avLst/>
          </a:prstGeom>
          <a:noFill/>
          <a:ln w="6350">
            <a:noFill/>
            <a:round/>
            <a:headEnd/>
            <a:tailEnd/>
          </a:ln>
          <a:scene3d>
            <a:camera prst="orthographicFront"/>
            <a:lightRig rig="threePt" dir="t"/>
          </a:scene3d>
          <a:sp3d>
            <a:bevelT w="0" h="63500"/>
            <a:bevelB w="0" h="63500"/>
          </a:sp3d>
        </p:spPr>
        <p:txBody>
          <a:bodyPr vert="horz" wrap="square" lIns="182880" tIns="45720" rIns="91440" bIns="45720" numCol="1" anchor="ctr" anchorCtr="0" compatLnSpc="1">
            <a:prstTxWarp prst="textNoShape">
              <a:avLst/>
            </a:prstTxWarp>
          </a:bodyPr>
          <a:lstStyle/>
          <a:p>
            <a:pPr lvl="0"/>
            <a:r>
              <a:rPr lang="en-US" dirty="0" smtClean="0"/>
              <a:t>Click to edit Master title style</a:t>
            </a:r>
          </a:p>
        </p:txBody>
      </p:sp>
      <p:sp>
        <p:nvSpPr>
          <p:cNvPr id="17411" name="Rectangle 3"/>
          <p:cNvSpPr>
            <a:spLocks noGrp="1" noChangeArrowheads="1"/>
          </p:cNvSpPr>
          <p:nvPr>
            <p:ph type="body" idx="1"/>
          </p:nvPr>
        </p:nvSpPr>
        <p:spPr bwMode="auto">
          <a:xfrm>
            <a:off x="304801" y="1524000"/>
            <a:ext cx="8458200" cy="4495800"/>
          </a:xfrm>
          <a:prstGeom prst="rect">
            <a:avLst/>
          </a:prstGeom>
          <a:noFill/>
          <a:ln w="9525">
            <a:noFill/>
            <a:miter lim="800000"/>
            <a:headEnd/>
            <a:tailEnd/>
          </a:ln>
        </p:spPr>
        <p:txBody>
          <a:bodyPr vert="horz" wrap="square" lIns="18288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40324" name="Line 4"/>
          <p:cNvSpPr>
            <a:spLocks noChangeShapeType="1"/>
          </p:cNvSpPr>
          <p:nvPr/>
        </p:nvSpPr>
        <p:spPr bwMode="auto">
          <a:xfrm>
            <a:off x="0" y="6248400"/>
            <a:ext cx="9144000" cy="0"/>
          </a:xfrm>
          <a:prstGeom prst="line">
            <a:avLst/>
          </a:prstGeom>
          <a:noFill/>
          <a:ln w="9525">
            <a:solidFill>
              <a:srgbClr val="5698C5"/>
            </a:solidFill>
            <a:round/>
            <a:headEnd/>
            <a:tailEnd/>
          </a:ln>
        </p:spPr>
        <p:txBody>
          <a:bodyPr wrap="none" anchor="ctr"/>
          <a:lstStyle/>
          <a:p>
            <a:pPr eaLnBrk="0" hangingPunct="0">
              <a:lnSpc>
                <a:spcPct val="80000"/>
              </a:lnSpc>
              <a:spcBef>
                <a:spcPct val="20000"/>
              </a:spcBef>
              <a:defRPr/>
            </a:pPr>
            <a:endParaRPr lang="en-US" sz="1200" dirty="0">
              <a:ea typeface="+mn-ea"/>
            </a:endParaRPr>
          </a:p>
        </p:txBody>
      </p:sp>
      <p:sp>
        <p:nvSpPr>
          <p:cNvPr id="7" name="TextBox 6"/>
          <p:cNvSpPr txBox="1"/>
          <p:nvPr/>
        </p:nvSpPr>
        <p:spPr>
          <a:xfrm>
            <a:off x="4267200" y="6400800"/>
            <a:ext cx="344966" cy="246221"/>
          </a:xfrm>
          <a:prstGeom prst="rect">
            <a:avLst/>
          </a:prstGeom>
          <a:noFill/>
        </p:spPr>
        <p:txBody>
          <a:bodyPr wrap="none" rtlCol="0">
            <a:spAutoFit/>
          </a:bodyPr>
          <a:lstStyle/>
          <a:p>
            <a:fld id="{1C9B46F3-004B-4A19-BE6F-9ACD63F05115}" type="slidenum">
              <a:rPr lang="en-US" sz="1000" smtClean="0"/>
              <a:pPr/>
              <a:t>‹#›</a:t>
            </a:fld>
            <a:endParaRPr lang="en-US" sz="1000" dirty="0"/>
          </a:p>
        </p:txBody>
      </p:sp>
      <p:pic>
        <p:nvPicPr>
          <p:cNvPr id="9" name="Picture 14" descr="Medical_research_ovid_lww.gif"/>
          <p:cNvPicPr>
            <a:picLocks noChangeAspect="1"/>
          </p:cNvPicPr>
          <p:nvPr userDrawn="1"/>
        </p:nvPicPr>
        <p:blipFill>
          <a:blip r:embed="rId10" cstate="print"/>
          <a:srcRect/>
          <a:stretch>
            <a:fillRect/>
          </a:stretch>
        </p:blipFill>
        <p:spPr bwMode="auto">
          <a:xfrm>
            <a:off x="5715000" y="6375400"/>
            <a:ext cx="3248025" cy="284163"/>
          </a:xfrm>
          <a:prstGeom prst="rect">
            <a:avLst/>
          </a:prstGeom>
          <a:noFill/>
          <a:ln w="9525">
            <a:noFill/>
            <a:miter lim="800000"/>
            <a:headEnd/>
            <a:tailEnd/>
          </a:ln>
        </p:spPr>
      </p:pic>
      <p:pic>
        <p:nvPicPr>
          <p:cNvPr id="10" name="Picture 9" descr="WKH_LOGO_outlined_R_500.gif"/>
          <p:cNvPicPr>
            <a:picLocks noChangeAspect="1"/>
          </p:cNvPicPr>
          <p:nvPr userDrawn="1"/>
        </p:nvPicPr>
        <p:blipFill>
          <a:blip r:embed="rId11" cstate="print"/>
          <a:stretch>
            <a:fillRect/>
          </a:stretch>
        </p:blipFill>
        <p:spPr>
          <a:xfrm>
            <a:off x="304800" y="6326124"/>
            <a:ext cx="1981200" cy="455676"/>
          </a:xfrm>
          <a:prstGeom prst="rect">
            <a:avLst/>
          </a:prstGeom>
        </p:spPr>
      </p:pic>
    </p:spTree>
  </p:cSld>
  <p:clrMap bg1="lt1" tx1="dk1" bg2="lt2" tx2="dk2" accent1="accent1" accent2="accent2" accent3="accent3" accent4="accent4" accent5="accent5" accent6="accent6" hlink="hlink" folHlink="folHlink"/>
  <p:sldLayoutIdLst>
    <p:sldLayoutId id="2147483726" r:id="rId1"/>
    <p:sldLayoutId id="2147483727" r:id="rId2"/>
    <p:sldLayoutId id="2147483734" r:id="rId3"/>
    <p:sldLayoutId id="2147483725" r:id="rId4"/>
    <p:sldLayoutId id="2147483729" r:id="rId5"/>
    <p:sldLayoutId id="2147483728" r:id="rId6"/>
    <p:sldLayoutId id="2147483749" r:id="rId7"/>
    <p:sldLayoutId id="2147483751" r:id="rId8"/>
  </p:sldLayoutIdLst>
  <p:transition>
    <p:wipe dir="r"/>
  </p:transition>
  <p:timing>
    <p:tnLst>
      <p:par>
        <p:cTn id="1" dur="indefinite" restart="never" nodeType="tmRoot"/>
      </p:par>
    </p:tnLst>
  </p:timing>
  <p:hf hdr="0" ftr="0" dt="0"/>
  <p:txStyles>
    <p:titleStyle>
      <a:lvl1pPr algn="l" rtl="0" eaLnBrk="0" fontAlgn="base" hangingPunct="0">
        <a:spcBef>
          <a:spcPct val="0"/>
        </a:spcBef>
        <a:spcAft>
          <a:spcPct val="0"/>
        </a:spcAft>
        <a:defRPr sz="3400">
          <a:solidFill>
            <a:srgbClr val="0768A9"/>
          </a:solidFill>
          <a:latin typeface="+mj-lt"/>
          <a:ea typeface="+mj-ea"/>
          <a:cs typeface="ＭＳ Ｐゴシック"/>
        </a:defRPr>
      </a:lvl1pPr>
      <a:lvl2pPr algn="l" rtl="0" eaLnBrk="0" fontAlgn="base" hangingPunct="0">
        <a:spcBef>
          <a:spcPct val="0"/>
        </a:spcBef>
        <a:spcAft>
          <a:spcPct val="0"/>
        </a:spcAft>
        <a:defRPr sz="3400">
          <a:solidFill>
            <a:srgbClr val="0768A9"/>
          </a:solidFill>
          <a:latin typeface="Trebuchet MS" pitchFamily="-48" charset="0"/>
          <a:ea typeface="ＭＳ Ｐゴシック" pitchFamily="-48" charset="-128"/>
          <a:cs typeface="ＭＳ Ｐゴシック"/>
        </a:defRPr>
      </a:lvl2pPr>
      <a:lvl3pPr algn="l" rtl="0" eaLnBrk="0" fontAlgn="base" hangingPunct="0">
        <a:spcBef>
          <a:spcPct val="0"/>
        </a:spcBef>
        <a:spcAft>
          <a:spcPct val="0"/>
        </a:spcAft>
        <a:defRPr sz="3400">
          <a:solidFill>
            <a:srgbClr val="0768A9"/>
          </a:solidFill>
          <a:latin typeface="Trebuchet MS" pitchFamily="-48" charset="0"/>
          <a:ea typeface="ＭＳ Ｐゴシック" pitchFamily="-48" charset="-128"/>
          <a:cs typeface="ＭＳ Ｐゴシック"/>
        </a:defRPr>
      </a:lvl3pPr>
      <a:lvl4pPr algn="l" rtl="0" eaLnBrk="0" fontAlgn="base" hangingPunct="0">
        <a:spcBef>
          <a:spcPct val="0"/>
        </a:spcBef>
        <a:spcAft>
          <a:spcPct val="0"/>
        </a:spcAft>
        <a:defRPr sz="3400">
          <a:solidFill>
            <a:srgbClr val="0768A9"/>
          </a:solidFill>
          <a:latin typeface="Trebuchet MS" pitchFamily="-48" charset="0"/>
          <a:ea typeface="ＭＳ Ｐゴシック" pitchFamily="-48" charset="-128"/>
          <a:cs typeface="ＭＳ Ｐゴシック"/>
        </a:defRPr>
      </a:lvl4pPr>
      <a:lvl5pPr algn="l" rtl="0" eaLnBrk="0" fontAlgn="base" hangingPunct="0">
        <a:spcBef>
          <a:spcPct val="0"/>
        </a:spcBef>
        <a:spcAft>
          <a:spcPct val="0"/>
        </a:spcAft>
        <a:defRPr sz="3400">
          <a:solidFill>
            <a:srgbClr val="0768A9"/>
          </a:solidFill>
          <a:latin typeface="Trebuchet MS" pitchFamily="-48" charset="0"/>
          <a:ea typeface="ＭＳ Ｐゴシック" pitchFamily="-48" charset="-128"/>
          <a:cs typeface="ＭＳ Ｐゴシック"/>
        </a:defRPr>
      </a:lvl5pPr>
      <a:lvl6pPr marL="457200" algn="l" rtl="0" fontAlgn="base">
        <a:spcBef>
          <a:spcPct val="0"/>
        </a:spcBef>
        <a:spcAft>
          <a:spcPct val="0"/>
        </a:spcAft>
        <a:defRPr sz="3400">
          <a:solidFill>
            <a:srgbClr val="ECECEC"/>
          </a:solidFill>
          <a:latin typeface="Trebuchet MS" pitchFamily="-48" charset="0"/>
          <a:ea typeface="ＭＳ Ｐゴシック" pitchFamily="-48" charset="-128"/>
        </a:defRPr>
      </a:lvl6pPr>
      <a:lvl7pPr marL="914400" algn="l" rtl="0" fontAlgn="base">
        <a:spcBef>
          <a:spcPct val="0"/>
        </a:spcBef>
        <a:spcAft>
          <a:spcPct val="0"/>
        </a:spcAft>
        <a:defRPr sz="3400">
          <a:solidFill>
            <a:srgbClr val="ECECEC"/>
          </a:solidFill>
          <a:latin typeface="Trebuchet MS" pitchFamily="-48" charset="0"/>
          <a:ea typeface="ＭＳ Ｐゴシック" pitchFamily="-48" charset="-128"/>
        </a:defRPr>
      </a:lvl7pPr>
      <a:lvl8pPr marL="1371600" algn="l" rtl="0" fontAlgn="base">
        <a:spcBef>
          <a:spcPct val="0"/>
        </a:spcBef>
        <a:spcAft>
          <a:spcPct val="0"/>
        </a:spcAft>
        <a:defRPr sz="3400">
          <a:solidFill>
            <a:srgbClr val="ECECEC"/>
          </a:solidFill>
          <a:latin typeface="Trebuchet MS" pitchFamily="-48" charset="0"/>
          <a:ea typeface="ＭＳ Ｐゴシック" pitchFamily="-48" charset="-128"/>
        </a:defRPr>
      </a:lvl8pPr>
      <a:lvl9pPr marL="1828800" algn="l" rtl="0" fontAlgn="base">
        <a:spcBef>
          <a:spcPct val="0"/>
        </a:spcBef>
        <a:spcAft>
          <a:spcPct val="0"/>
        </a:spcAft>
        <a:defRPr sz="3400">
          <a:solidFill>
            <a:srgbClr val="ECECEC"/>
          </a:solidFill>
          <a:latin typeface="Trebuchet MS" pitchFamily="-48" charset="0"/>
          <a:ea typeface="ＭＳ Ｐゴシック" pitchFamily="-48" charset="-128"/>
        </a:defRPr>
      </a:lvl9pPr>
    </p:titleStyle>
    <p:bodyStyle>
      <a:lvl1pPr marL="342900" indent="-342900" algn="l" rtl="0" eaLnBrk="0" fontAlgn="base" hangingPunct="0">
        <a:spcBef>
          <a:spcPct val="20000"/>
        </a:spcBef>
        <a:spcAft>
          <a:spcPct val="0"/>
        </a:spcAft>
        <a:buChar char="•"/>
        <a:defRPr sz="2400">
          <a:solidFill>
            <a:srgbClr val="0768A9"/>
          </a:solidFill>
          <a:latin typeface="+mn-lt"/>
          <a:ea typeface="+mn-ea"/>
          <a:cs typeface="ＭＳ Ｐゴシック"/>
        </a:defRPr>
      </a:lvl1pPr>
      <a:lvl2pPr marL="569913" indent="-225425" algn="l" rtl="0" eaLnBrk="0" fontAlgn="base" hangingPunct="0">
        <a:spcBef>
          <a:spcPct val="20000"/>
        </a:spcBef>
        <a:spcAft>
          <a:spcPct val="0"/>
        </a:spcAft>
        <a:buChar char="–"/>
        <a:defRPr sz="2000">
          <a:solidFill>
            <a:srgbClr val="757575"/>
          </a:solidFill>
          <a:latin typeface="+mn-lt"/>
          <a:ea typeface="+mn-ea"/>
          <a:cs typeface="ＭＳ Ｐゴシック"/>
        </a:defRPr>
      </a:lvl2pPr>
      <a:lvl3pPr marL="800100" indent="-228600" algn="l" rtl="0" eaLnBrk="0" fontAlgn="base" hangingPunct="0">
        <a:spcBef>
          <a:spcPct val="20000"/>
        </a:spcBef>
        <a:spcAft>
          <a:spcPct val="0"/>
        </a:spcAft>
        <a:buChar char="•"/>
        <a:defRPr sz="2000">
          <a:solidFill>
            <a:srgbClr val="757575"/>
          </a:solidFill>
          <a:latin typeface="+mn-lt"/>
          <a:ea typeface="+mn-ea"/>
          <a:cs typeface="ＭＳ Ｐゴシック"/>
        </a:defRPr>
      </a:lvl3pPr>
      <a:lvl4pPr marL="1600200" indent="-228600" algn="l" rtl="0" eaLnBrk="0" fontAlgn="base" hangingPunct="0">
        <a:spcBef>
          <a:spcPct val="20000"/>
        </a:spcBef>
        <a:spcAft>
          <a:spcPct val="0"/>
        </a:spcAft>
        <a:buChar char="–"/>
        <a:defRPr sz="2000">
          <a:solidFill>
            <a:srgbClr val="757575"/>
          </a:solidFill>
          <a:latin typeface="+mn-lt"/>
          <a:ea typeface="+mn-ea"/>
          <a:cs typeface="ＭＳ Ｐゴシック"/>
        </a:defRPr>
      </a:lvl4pPr>
      <a:lvl5pPr marL="2057400" indent="-228600" algn="l" rtl="0" eaLnBrk="0" fontAlgn="base" hangingPunct="0">
        <a:spcBef>
          <a:spcPct val="20000"/>
        </a:spcBef>
        <a:spcAft>
          <a:spcPct val="0"/>
        </a:spcAft>
        <a:buChar char="»"/>
        <a:defRPr sz="2000">
          <a:solidFill>
            <a:srgbClr val="757575"/>
          </a:solidFill>
          <a:latin typeface="+mn-lt"/>
          <a:ea typeface="+mn-ea"/>
          <a:cs typeface="ＭＳ Ｐゴシック"/>
        </a:defRPr>
      </a:lvl5pPr>
      <a:lvl6pPr marL="2514600" indent="-228600" algn="l" rtl="0" fontAlgn="base">
        <a:spcBef>
          <a:spcPct val="20000"/>
        </a:spcBef>
        <a:spcAft>
          <a:spcPct val="0"/>
        </a:spcAft>
        <a:buChar char="»"/>
        <a:defRPr sz="2000">
          <a:solidFill>
            <a:srgbClr val="757575"/>
          </a:solidFill>
          <a:latin typeface="+mn-lt"/>
          <a:ea typeface="+mn-ea"/>
        </a:defRPr>
      </a:lvl6pPr>
      <a:lvl7pPr marL="2971800" indent="-228600" algn="l" rtl="0" fontAlgn="base">
        <a:spcBef>
          <a:spcPct val="20000"/>
        </a:spcBef>
        <a:spcAft>
          <a:spcPct val="0"/>
        </a:spcAft>
        <a:buChar char="»"/>
        <a:defRPr sz="2000">
          <a:solidFill>
            <a:srgbClr val="757575"/>
          </a:solidFill>
          <a:latin typeface="+mn-lt"/>
          <a:ea typeface="+mn-ea"/>
        </a:defRPr>
      </a:lvl7pPr>
      <a:lvl8pPr marL="3429000" indent="-228600" algn="l" rtl="0" fontAlgn="base">
        <a:spcBef>
          <a:spcPct val="20000"/>
        </a:spcBef>
        <a:spcAft>
          <a:spcPct val="0"/>
        </a:spcAft>
        <a:buChar char="»"/>
        <a:defRPr sz="2000">
          <a:solidFill>
            <a:srgbClr val="757575"/>
          </a:solidFill>
          <a:latin typeface="+mn-lt"/>
          <a:ea typeface="+mn-ea"/>
        </a:defRPr>
      </a:lvl8pPr>
      <a:lvl9pPr marL="3886200" indent="-228600" algn="l" rtl="0" fontAlgn="base">
        <a:spcBef>
          <a:spcPct val="20000"/>
        </a:spcBef>
        <a:spcAft>
          <a:spcPct val="0"/>
        </a:spcAft>
        <a:buChar char="»"/>
        <a:defRPr sz="2000">
          <a:solidFill>
            <a:srgbClr val="757575"/>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368C02-A366-46D6-B941-4C29DBD28420}" type="datetimeFigureOut">
              <a:rPr lang="en-GB" smtClean="0"/>
              <a:pPr/>
              <a:t>01/05/2015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823A5F-F161-487C-83AB-8BB2CE5A86AB}"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 id="2147483747" r:id="rId12"/>
    <p:sldLayoutId id="2147483748" r:id="rId13"/>
    <p:sldLayoutId id="2147483750" r:id="rId14"/>
  </p:sldLayoutIdLst>
  <p:transition>
    <p:wipe dir="r"/>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hyperlink" Target="http://ovidsp.tx.ovid.com/sp-3.3.1a/ovidweb.cgi?&amp;S=KBCHFPDEACDDDHPONCCLKCIBIIHFAA00&amp;Link+Set=S.sh.50|1|sl_10"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hemeOverride" Target="../theme/themeOverride1.xml"/><Relationship Id="rId4" Type="http://schemas.openxmlformats.org/officeDocument/2006/relationships/hyperlink" Target="http://ovidsp.tx.ovid.com/sp-3.3.1a/ovidweb.cgi?&amp;S=DJKCFPBDGGDDDHHJNCCLNGFBNBJCAA00&amp;Link+Set=S.sh.46|1|sl_10"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9"/>
          <p:cNvSpPr>
            <a:spLocks noGrp="1"/>
          </p:cNvSpPr>
          <p:nvPr>
            <p:ph type="subTitle" sz="quarter" idx="1"/>
          </p:nvPr>
        </p:nvSpPr>
        <p:spPr>
          <a:xfrm>
            <a:off x="533400" y="4343400"/>
            <a:ext cx="2133600" cy="1219200"/>
          </a:xfrm>
        </p:spPr>
        <p:txBody>
          <a:bodyPr/>
          <a:lstStyle/>
          <a:p>
            <a:r>
              <a:rPr lang="tr-TR" sz="1400" b="0" baseline="0" dirty="0" smtClean="0"/>
              <a:t>Güneş Kara Voogt</a:t>
            </a:r>
          </a:p>
          <a:p>
            <a:r>
              <a:rPr lang="tr-TR" sz="1300" b="0" baseline="0" dirty="0" smtClean="0"/>
              <a:t>Türkiye ve Doğu Akdeniz Satış Müdürü</a:t>
            </a:r>
          </a:p>
          <a:p>
            <a:endParaRPr lang="tr-TR" sz="1000" b="0" baseline="0" dirty="0"/>
          </a:p>
          <a:p>
            <a:endParaRPr lang="en-US" sz="1000" b="0" baseline="0" dirty="0" smtClean="0"/>
          </a:p>
        </p:txBody>
      </p:sp>
      <p:sp>
        <p:nvSpPr>
          <p:cNvPr id="4" name="Title 1"/>
          <p:cNvSpPr txBox="1">
            <a:spLocks/>
          </p:cNvSpPr>
          <p:nvPr/>
        </p:nvSpPr>
        <p:spPr bwMode="auto">
          <a:xfrm>
            <a:off x="2819401" y="1828799"/>
            <a:ext cx="6172200" cy="966355"/>
          </a:xfrm>
          <a:prstGeom prst="rect">
            <a:avLst/>
          </a:prstGeom>
          <a:noFill/>
          <a:ln w="12700" cmpd="dbl">
            <a:noFill/>
            <a:round/>
            <a:headEnd/>
            <a:tailEnd/>
          </a:ln>
          <a:scene3d>
            <a:camera prst="orthographicFront"/>
            <a:lightRig rig="threePt" dir="t"/>
          </a:scene3d>
          <a:sp3d>
            <a:bevelT w="0" h="63500"/>
            <a:bevelB w="0" h="63500"/>
          </a:sp3d>
        </p:spPr>
        <p:txBody>
          <a:bodyPr vert="horz" wrap="square" lIns="182880" tIns="45720" rIns="91440" bIns="45720" numCol="1" anchor="ctr" anchorCtr="0" compatLnSpc="1">
            <a:prstTxWarp prst="textNoShape">
              <a:avLst/>
            </a:prstTxWarp>
          </a:bodyPr>
          <a:lstStyle>
            <a:lvl1pPr marL="0" indent="0">
              <a:defRPr/>
            </a:lvl1pPr>
          </a:lstStyle>
          <a:p>
            <a:pPr lvl="0" algn="ctr" eaLnBrk="0" hangingPunct="0">
              <a:defRPr/>
            </a:pPr>
            <a:r>
              <a:rPr lang="en-GB" kern="0" dirty="0" smtClean="0">
                <a:latin typeface="+mj-lt"/>
                <a:ea typeface="+mj-ea"/>
                <a:cs typeface="ＭＳ Ｐゴシック"/>
              </a:rPr>
              <a:t>Ovid </a:t>
            </a:r>
            <a:r>
              <a:rPr lang="tr-TR" kern="0" dirty="0" smtClean="0">
                <a:latin typeface="+mj-lt"/>
                <a:ea typeface="+mj-ea"/>
                <a:cs typeface="ＭＳ Ｐゴシック"/>
              </a:rPr>
              <a:t>Tıp Dergilerinde</a:t>
            </a:r>
            <a:r>
              <a:rPr lang="en-GB" kern="0" dirty="0" smtClean="0">
                <a:latin typeface="+mj-lt"/>
                <a:ea typeface="+mj-ea"/>
                <a:cs typeface="ＭＳ Ｐゴシック"/>
              </a:rPr>
              <a:t> </a:t>
            </a:r>
            <a:r>
              <a:rPr lang="en-GB" kern="0" dirty="0" err="1" smtClean="0">
                <a:latin typeface="+mj-lt"/>
                <a:ea typeface="+mj-ea"/>
                <a:cs typeface="ＭＳ Ｐゴシック"/>
              </a:rPr>
              <a:t>Nitelikli</a:t>
            </a:r>
            <a:r>
              <a:rPr lang="en-GB" kern="0" dirty="0" smtClean="0">
                <a:latin typeface="+mj-lt"/>
                <a:ea typeface="+mj-ea"/>
                <a:cs typeface="ＭＳ Ｐゴシック"/>
              </a:rPr>
              <a:t> </a:t>
            </a:r>
            <a:r>
              <a:rPr lang="en-GB" kern="0" dirty="0" err="1" smtClean="0">
                <a:latin typeface="+mj-lt"/>
                <a:ea typeface="+mj-ea"/>
                <a:cs typeface="ＭＳ Ｐゴシック"/>
              </a:rPr>
              <a:t>Makale</a:t>
            </a:r>
            <a:r>
              <a:rPr lang="en-GB" kern="0" dirty="0" smtClean="0">
                <a:latin typeface="+mj-lt"/>
                <a:ea typeface="+mj-ea"/>
                <a:cs typeface="ＭＳ Ｐゴシック"/>
              </a:rPr>
              <a:t> </a:t>
            </a:r>
            <a:r>
              <a:rPr lang="en-GB" kern="0" dirty="0" err="1" smtClean="0">
                <a:latin typeface="+mj-lt"/>
                <a:ea typeface="+mj-ea"/>
                <a:cs typeface="ＭＳ Ｐゴシック"/>
              </a:rPr>
              <a:t>Yaz</a:t>
            </a:r>
            <a:r>
              <a:rPr lang="tr-TR" kern="0" dirty="0" smtClean="0">
                <a:latin typeface="+mj-lt"/>
                <a:ea typeface="+mj-ea"/>
                <a:cs typeface="ＭＳ Ｐゴシック"/>
              </a:rPr>
              <a:t>ımı</a:t>
            </a:r>
            <a:r>
              <a:rPr lang="en-GB" kern="0" dirty="0" smtClean="0">
                <a:latin typeface="+mj-lt"/>
                <a:ea typeface="+mj-ea"/>
                <a:cs typeface="ＭＳ Ｐゴシック"/>
              </a:rPr>
              <a:t>, </a:t>
            </a:r>
            <a:r>
              <a:rPr lang="tr-TR" dirty="0" smtClean="0"/>
              <a:t>Başvuru </a:t>
            </a:r>
            <a:r>
              <a:rPr lang="en-GB" dirty="0" smtClean="0"/>
              <a:t>S</a:t>
            </a:r>
            <a:r>
              <a:rPr lang="tr-TR" dirty="0" smtClean="0"/>
              <a:t>üreci</a:t>
            </a:r>
            <a:r>
              <a:rPr lang="en-GB" dirty="0" smtClean="0"/>
              <a:t> &amp; </a:t>
            </a:r>
            <a:r>
              <a:rPr lang="en-GB" dirty="0" err="1" smtClean="0"/>
              <a:t>Kurallar</a:t>
            </a:r>
            <a:endParaRPr lang="en-US" kern="0" dirty="0" smtClean="0">
              <a:latin typeface="+mj-lt"/>
              <a:ea typeface="+mj-ea"/>
              <a:cs typeface="ＭＳ Ｐゴシック"/>
            </a:endParaRPr>
          </a:p>
        </p:txBody>
      </p:sp>
      <p:pic>
        <p:nvPicPr>
          <p:cNvPr id="2" name="Picture 1"/>
          <p:cNvPicPr>
            <a:picLocks noChangeAspect="1"/>
          </p:cNvPicPr>
          <p:nvPr/>
        </p:nvPicPr>
        <p:blipFill>
          <a:blip r:embed="rId3"/>
          <a:stretch>
            <a:fillRect/>
          </a:stretch>
        </p:blipFill>
        <p:spPr>
          <a:xfrm>
            <a:off x="990600" y="1981200"/>
            <a:ext cx="1066800" cy="914399"/>
          </a:xfrm>
          <a:prstGeom prst="rect">
            <a:avLst/>
          </a:prstGeom>
        </p:spPr>
      </p:pic>
    </p:spTree>
    <p:extLst>
      <p:ext uri="{BB962C8B-B14F-4D97-AF65-F5344CB8AC3E}">
        <p14:creationId xmlns:p14="http://schemas.microsoft.com/office/powerpoint/2010/main" val="484294031"/>
      </p:ext>
    </p:extLst>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3" name="Rectangle 6"/>
          <p:cNvSpPr>
            <a:spLocks noGrp="1" noChangeArrowheads="1"/>
          </p:cNvSpPr>
          <p:nvPr>
            <p:ph type="title"/>
          </p:nvPr>
        </p:nvSpPr>
        <p:spPr/>
        <p:txBody>
          <a:bodyPr/>
          <a:lstStyle/>
          <a:p>
            <a:r>
              <a:rPr lang="tr-TR" dirty="0" smtClean="0"/>
              <a:t>Sonuçlar</a:t>
            </a:r>
            <a:r>
              <a:rPr lang="en-GB" dirty="0" smtClean="0"/>
              <a:t>					</a:t>
            </a:r>
            <a:r>
              <a:rPr lang="en-GB" dirty="0" err="1" smtClean="0"/>
              <a:t>IM</a:t>
            </a:r>
            <a:r>
              <a:rPr lang="en-GB" sz="6700" dirty="0" err="1" smtClean="0">
                <a:solidFill>
                  <a:srgbClr val="FFCC00"/>
                </a:solidFill>
              </a:rPr>
              <a:t>R</a:t>
            </a:r>
            <a:r>
              <a:rPr lang="en-GB" dirty="0" err="1" smtClean="0"/>
              <a:t>aD</a:t>
            </a:r>
            <a:r>
              <a:rPr lang="en-GB" dirty="0" smtClean="0"/>
              <a:t> </a:t>
            </a:r>
          </a:p>
        </p:txBody>
      </p:sp>
      <p:sp>
        <p:nvSpPr>
          <p:cNvPr id="112644" name="Rectangle 7"/>
          <p:cNvSpPr>
            <a:spLocks noGrp="1" noChangeArrowheads="1"/>
          </p:cNvSpPr>
          <p:nvPr>
            <p:ph idx="1"/>
          </p:nvPr>
        </p:nvSpPr>
        <p:spPr/>
        <p:txBody>
          <a:bodyPr/>
          <a:lstStyle/>
          <a:p>
            <a:r>
              <a:rPr lang="tr-TR" dirty="0" smtClean="0"/>
              <a:t>Sonuçlarınızın neyi ortaya koyduğunu veya araştırmada ne bulduğunuzu açıklayın</a:t>
            </a:r>
          </a:p>
          <a:p>
            <a:r>
              <a:rPr lang="tr-TR" dirty="0" smtClean="0"/>
              <a:t>Belirtin</a:t>
            </a:r>
            <a:r>
              <a:rPr lang="en-GB" dirty="0" smtClean="0"/>
              <a:t>:</a:t>
            </a:r>
          </a:p>
          <a:p>
            <a:pPr lvl="1"/>
            <a:r>
              <a:rPr lang="tr-TR" dirty="0" smtClean="0"/>
              <a:t>Ne bulduğunuzu</a:t>
            </a:r>
            <a:endParaRPr lang="en-GB" dirty="0" smtClean="0"/>
          </a:p>
          <a:p>
            <a:pPr lvl="1"/>
            <a:r>
              <a:rPr lang="tr-TR" dirty="0" smtClean="0"/>
              <a:t>Araştırma sorusunu destekleyen veriler</a:t>
            </a:r>
          </a:p>
          <a:p>
            <a:r>
              <a:rPr lang="tr-TR" dirty="0" smtClean="0"/>
              <a:t>İpuçları</a:t>
            </a:r>
            <a:r>
              <a:rPr lang="en-GB" dirty="0" smtClean="0"/>
              <a:t>:</a:t>
            </a:r>
          </a:p>
          <a:p>
            <a:pPr lvl="1"/>
            <a:r>
              <a:rPr lang="tr-TR" sz="1800" dirty="0" smtClean="0"/>
              <a:t>Önce en önemli bulguları açıklayın (‘Yöntemlerde’ olduğu gibi)</a:t>
            </a:r>
          </a:p>
          <a:p>
            <a:pPr lvl="1"/>
            <a:r>
              <a:rPr lang="tr-TR" sz="1800" dirty="0" smtClean="0"/>
              <a:t>Her şeyi basit ve ilgili tutun</a:t>
            </a:r>
          </a:p>
          <a:p>
            <a:pPr lvl="1"/>
            <a:r>
              <a:rPr lang="tr-TR" sz="1800" dirty="0" smtClean="0"/>
              <a:t>Anahtar noktaları örneklemek için şekiller kullanın</a:t>
            </a:r>
          </a:p>
          <a:p>
            <a:pPr lvl="1"/>
            <a:r>
              <a:rPr lang="tr-TR" sz="1800" dirty="0" smtClean="0"/>
              <a:t>Sayısal kıyaslamaları göstermek için tablolar kullanın</a:t>
            </a:r>
          </a:p>
          <a:p>
            <a:pPr lvl="1"/>
            <a:r>
              <a:rPr lang="tr-TR" sz="1800" dirty="0" smtClean="0"/>
              <a:t>P-değerleri/%’</a:t>
            </a:r>
            <a:r>
              <a:rPr lang="tr-TR" sz="1800" dirty="0" err="1" smtClean="0"/>
              <a:t>ler</a:t>
            </a:r>
            <a:r>
              <a:rPr lang="tr-TR" sz="1800" dirty="0" smtClean="0"/>
              <a:t>/güven aralıklarının yanı sıra temel veriler kullanın</a:t>
            </a:r>
          </a:p>
          <a:p>
            <a:pPr lvl="1"/>
            <a:r>
              <a:rPr lang="tr-TR" sz="1800" dirty="0" smtClean="0"/>
              <a:t>Güçlü ve zayıf yanları tartışmaktan kaçının – verileri sunun</a:t>
            </a:r>
          </a:p>
        </p:txBody>
      </p:sp>
    </p:spTree>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p:txBody>
          <a:bodyPr/>
          <a:lstStyle/>
          <a:p>
            <a:r>
              <a:rPr lang="tr-TR" dirty="0" smtClean="0"/>
              <a:t>Sonuçlar</a:t>
            </a:r>
            <a:r>
              <a:rPr lang="en-GB" dirty="0" smtClean="0"/>
              <a:t>						</a:t>
            </a:r>
            <a:r>
              <a:rPr lang="en-GB" dirty="0" err="1" smtClean="0"/>
              <a:t>IM</a:t>
            </a:r>
            <a:r>
              <a:rPr lang="en-GB" sz="6700" dirty="0" err="1" smtClean="0">
                <a:solidFill>
                  <a:srgbClr val="FFCC00"/>
                </a:solidFill>
              </a:rPr>
              <a:t>R</a:t>
            </a:r>
            <a:r>
              <a:rPr lang="en-GB" dirty="0" err="1" smtClean="0"/>
              <a:t>aD</a:t>
            </a:r>
            <a:endParaRPr lang="en-GB" dirty="0" smtClean="0"/>
          </a:p>
        </p:txBody>
      </p:sp>
      <p:sp>
        <p:nvSpPr>
          <p:cNvPr id="123907" name="Rectangle 3"/>
          <p:cNvSpPr>
            <a:spLocks noGrp="1" noChangeArrowheads="1"/>
          </p:cNvSpPr>
          <p:nvPr>
            <p:ph idx="1"/>
          </p:nvPr>
        </p:nvSpPr>
        <p:spPr/>
        <p:txBody>
          <a:bodyPr/>
          <a:lstStyle/>
          <a:p>
            <a:r>
              <a:rPr lang="tr-TR" dirty="0" err="1" smtClean="0"/>
              <a:t>Randomize</a:t>
            </a:r>
            <a:r>
              <a:rPr lang="tr-TR" dirty="0" smtClean="0"/>
              <a:t> edilmiş denemelerin sonuçları genel olarak aşağıdaki sırayla sunulur:</a:t>
            </a:r>
          </a:p>
          <a:p>
            <a:pPr lvl="1"/>
            <a:r>
              <a:rPr lang="tr-TR" dirty="0" smtClean="0"/>
              <a:t>Hasta ve prosedür verileri</a:t>
            </a:r>
          </a:p>
          <a:p>
            <a:pPr lvl="1"/>
            <a:r>
              <a:rPr lang="tr-TR" dirty="0" smtClean="0"/>
              <a:t>Birincil bitiş noktası</a:t>
            </a:r>
            <a:endParaRPr lang="it-IT" dirty="0" smtClean="0"/>
          </a:p>
          <a:p>
            <a:pPr lvl="1"/>
            <a:r>
              <a:rPr lang="tr-TR" dirty="0" smtClean="0"/>
              <a:t>İkincil bitiş noktası</a:t>
            </a:r>
            <a:endParaRPr lang="en-NZ" dirty="0" smtClean="0"/>
          </a:p>
          <a:p>
            <a:pPr lvl="1"/>
            <a:r>
              <a:rPr lang="tr-TR" dirty="0" smtClean="0"/>
              <a:t>Güvenlik/</a:t>
            </a:r>
            <a:r>
              <a:rPr lang="tr-TR" dirty="0" err="1" smtClean="0"/>
              <a:t>tolere</a:t>
            </a:r>
            <a:r>
              <a:rPr lang="tr-TR" dirty="0" smtClean="0"/>
              <a:t> edebilirlik verileri</a:t>
            </a:r>
          </a:p>
          <a:p>
            <a:pPr lvl="1"/>
            <a:endParaRPr lang="en-NZ" dirty="0" smtClean="0"/>
          </a:p>
          <a:p>
            <a:r>
              <a:rPr lang="tr-TR" dirty="0" smtClean="0"/>
              <a:t>Sadece ‘Tartışma’ üzerine etki eden verileri sunun</a:t>
            </a:r>
          </a:p>
        </p:txBody>
      </p:sp>
    </p:spTree>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p:txBody>
          <a:bodyPr/>
          <a:lstStyle/>
          <a:p>
            <a:r>
              <a:rPr lang="tr-TR" dirty="0" smtClean="0"/>
              <a:t>Sonuçlar</a:t>
            </a:r>
            <a:r>
              <a:rPr lang="en-GB" dirty="0" smtClean="0"/>
              <a:t>						</a:t>
            </a:r>
            <a:r>
              <a:rPr lang="en-GB" dirty="0" err="1" smtClean="0"/>
              <a:t>IM</a:t>
            </a:r>
            <a:r>
              <a:rPr lang="en-GB" sz="6700" dirty="0" err="1" smtClean="0">
                <a:solidFill>
                  <a:srgbClr val="FFCC00"/>
                </a:solidFill>
              </a:rPr>
              <a:t>R</a:t>
            </a:r>
            <a:r>
              <a:rPr lang="en-GB" dirty="0" err="1" smtClean="0"/>
              <a:t>aD</a:t>
            </a:r>
            <a:endParaRPr lang="en-GB" dirty="0" smtClean="0"/>
          </a:p>
        </p:txBody>
      </p:sp>
      <p:sp>
        <p:nvSpPr>
          <p:cNvPr id="115715" name="Rectangle 3"/>
          <p:cNvSpPr>
            <a:spLocks noGrp="1" noChangeArrowheads="1"/>
          </p:cNvSpPr>
          <p:nvPr>
            <p:ph idx="1"/>
          </p:nvPr>
        </p:nvSpPr>
        <p:spPr>
          <a:xfrm>
            <a:off x="381000" y="1447800"/>
            <a:ext cx="8458200" cy="4495800"/>
          </a:xfrm>
        </p:spPr>
        <p:txBody>
          <a:bodyPr/>
          <a:lstStyle/>
          <a:p>
            <a:r>
              <a:rPr lang="tr-TR" dirty="0" smtClean="0"/>
              <a:t>Sonuçlar verilere anlam verir</a:t>
            </a:r>
            <a:endParaRPr lang="en-NZ" dirty="0" smtClean="0"/>
          </a:p>
          <a:p>
            <a:pPr lvl="1"/>
            <a:endParaRPr lang="en-NZ" dirty="0" smtClean="0"/>
          </a:p>
          <a:p>
            <a:r>
              <a:rPr lang="tr-TR" dirty="0" smtClean="0"/>
              <a:t>‘Yöntemler’ bölümündeki her yönteme ‘Sonuçlar’ bölümünde bir sonuç eşlik etmelidir</a:t>
            </a:r>
          </a:p>
          <a:p>
            <a:pPr lvl="1"/>
            <a:endParaRPr lang="en-NZ" dirty="0" smtClean="0"/>
          </a:p>
          <a:p>
            <a:r>
              <a:rPr lang="tr-TR" dirty="0" smtClean="0"/>
              <a:t>Bunlar geçmiş zamanda ifade edilmelidir</a:t>
            </a:r>
          </a:p>
          <a:p>
            <a:pPr lvl="1"/>
            <a:endParaRPr lang="en-NZ" dirty="0" smtClean="0"/>
          </a:p>
          <a:p>
            <a:r>
              <a:rPr lang="tr-TR" dirty="0" smtClean="0"/>
              <a:t>Tüm temsili verileri sunun </a:t>
            </a:r>
            <a:r>
              <a:rPr lang="en-NZ" dirty="0" smtClean="0"/>
              <a:t>(p </a:t>
            </a:r>
            <a:r>
              <a:rPr lang="tr-TR" dirty="0" smtClean="0"/>
              <a:t>değerleri</a:t>
            </a:r>
            <a:r>
              <a:rPr lang="en-NZ" dirty="0" smtClean="0"/>
              <a:t>, </a:t>
            </a:r>
            <a:r>
              <a:rPr lang="tr-TR" dirty="0" smtClean="0"/>
              <a:t>%</a:t>
            </a:r>
            <a:r>
              <a:rPr lang="en-NZ" dirty="0" smtClean="0"/>
              <a:t>95 CI</a:t>
            </a:r>
            <a:r>
              <a:rPr lang="tr-TR" dirty="0" smtClean="0"/>
              <a:t>’</a:t>
            </a:r>
            <a:r>
              <a:rPr lang="tr-TR" dirty="0" err="1" smtClean="0"/>
              <a:t>lar</a:t>
            </a:r>
            <a:r>
              <a:rPr lang="en-NZ" dirty="0" smtClean="0"/>
              <a:t>)</a:t>
            </a:r>
          </a:p>
          <a:p>
            <a:pPr lvl="1"/>
            <a:endParaRPr lang="en-NZ" dirty="0" smtClean="0"/>
          </a:p>
          <a:p>
            <a:r>
              <a:rPr lang="tr-TR" dirty="0" smtClean="0"/>
              <a:t>Tablolardaki/şekillerdeki somut verileri tekrar etmeyin</a:t>
            </a:r>
          </a:p>
          <a:p>
            <a:pPr lvl="1"/>
            <a:endParaRPr lang="en-NZ" dirty="0" smtClean="0"/>
          </a:p>
          <a:p>
            <a:r>
              <a:rPr lang="tr-TR" dirty="0" smtClean="0"/>
              <a:t>Sadece kendi bulgularınızı sunun</a:t>
            </a:r>
            <a:endParaRPr lang="it-IT" dirty="0" smtClean="0"/>
          </a:p>
        </p:txBody>
      </p:sp>
    </p:spTree>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9" name="Rectangle 7"/>
          <p:cNvSpPr>
            <a:spLocks noChangeArrowheads="1"/>
          </p:cNvSpPr>
          <p:nvPr/>
        </p:nvSpPr>
        <p:spPr bwMode="auto">
          <a:xfrm>
            <a:off x="4043363" y="1889125"/>
            <a:ext cx="4891087" cy="1569660"/>
          </a:xfrm>
          <a:prstGeom prst="rect">
            <a:avLst/>
          </a:prstGeom>
          <a:noFill/>
          <a:ln w="9525">
            <a:noFill/>
            <a:miter lim="800000"/>
            <a:headEnd/>
            <a:tailEnd/>
          </a:ln>
          <a:effectLst/>
        </p:spPr>
        <p:txBody>
          <a:bodyPr>
            <a:spAutoFit/>
          </a:bodyPr>
          <a:lstStyle/>
          <a:p>
            <a:pPr algn="r" eaLnBrk="0" hangingPunct="0">
              <a:spcBef>
                <a:spcPct val="50000"/>
              </a:spcBef>
              <a:buClr>
                <a:srgbClr val="A50021"/>
              </a:buClr>
            </a:pPr>
            <a:r>
              <a:rPr lang="tr-TR" dirty="0" smtClean="0">
                <a:latin typeface="+mj-lt"/>
                <a:ea typeface="+mj-ea"/>
                <a:cs typeface="ＭＳ Ｐゴシック"/>
              </a:rPr>
              <a:t>Şekil </a:t>
            </a:r>
            <a:r>
              <a:rPr lang="en-NZ" dirty="0" smtClean="0">
                <a:latin typeface="+mj-lt"/>
                <a:ea typeface="+mj-ea"/>
                <a:cs typeface="ＭＳ Ｐゴシック"/>
              </a:rPr>
              <a:t>1 </a:t>
            </a:r>
            <a:r>
              <a:rPr lang="tr-TR" dirty="0" smtClean="0">
                <a:latin typeface="+mj-lt"/>
                <a:ea typeface="+mj-ea"/>
                <a:cs typeface="ＭＳ Ｐゴシック"/>
              </a:rPr>
              <a:t>genellikle bir </a:t>
            </a:r>
            <a:r>
              <a:rPr lang="en-NZ" dirty="0" smtClean="0">
                <a:latin typeface="+mj-lt"/>
                <a:ea typeface="+mj-ea"/>
                <a:cs typeface="ＭＳ Ｐゴシック"/>
              </a:rPr>
              <a:t>CONSORT</a:t>
            </a:r>
            <a:r>
              <a:rPr lang="tr-TR" dirty="0" smtClean="0">
                <a:latin typeface="+mj-lt"/>
                <a:ea typeface="+mj-ea"/>
                <a:cs typeface="ＭＳ Ｐゴシック"/>
              </a:rPr>
              <a:t> (Raporlama Denemeleri için Konsolide Standartlar) akış şemasıdır</a:t>
            </a:r>
            <a:endParaRPr lang="en-GB" dirty="0">
              <a:latin typeface="+mj-lt"/>
              <a:ea typeface="+mj-ea"/>
              <a:cs typeface="ＭＳ Ｐゴシック"/>
            </a:endParaRPr>
          </a:p>
        </p:txBody>
      </p:sp>
      <p:sp>
        <p:nvSpPr>
          <p:cNvPr id="105481" name="Text Box 9"/>
          <p:cNvSpPr txBox="1">
            <a:spLocks noChangeArrowheads="1"/>
          </p:cNvSpPr>
          <p:nvPr/>
        </p:nvSpPr>
        <p:spPr bwMode="auto">
          <a:xfrm>
            <a:off x="536575" y="5762625"/>
            <a:ext cx="1858963" cy="304800"/>
          </a:xfrm>
          <a:prstGeom prst="rect">
            <a:avLst/>
          </a:prstGeom>
          <a:noFill/>
          <a:ln w="38100" algn="ctr">
            <a:noFill/>
            <a:miter lim="800000"/>
            <a:headEnd/>
            <a:tailEnd/>
          </a:ln>
          <a:effectLst/>
        </p:spPr>
        <p:txBody>
          <a:bodyPr>
            <a:spAutoFit/>
          </a:bodyPr>
          <a:lstStyle/>
          <a:p>
            <a:pPr>
              <a:spcBef>
                <a:spcPct val="50000"/>
              </a:spcBef>
            </a:pPr>
            <a:endParaRPr lang="en-GB" b="1">
              <a:latin typeface="Times" pitchFamily="18" charset="0"/>
            </a:endParaRPr>
          </a:p>
        </p:txBody>
      </p:sp>
      <p:sp>
        <p:nvSpPr>
          <p:cNvPr id="105485" name="Rectangle 13"/>
          <p:cNvSpPr>
            <a:spLocks noChangeArrowheads="1"/>
          </p:cNvSpPr>
          <p:nvPr/>
        </p:nvSpPr>
        <p:spPr bwMode="auto">
          <a:xfrm rot="10800000" flipV="1">
            <a:off x="5389562" y="3458785"/>
            <a:ext cx="3533775" cy="396875"/>
          </a:xfrm>
          <a:prstGeom prst="rect">
            <a:avLst/>
          </a:prstGeom>
          <a:noFill/>
          <a:ln w="38100" algn="ctr">
            <a:noFill/>
            <a:miter lim="800000"/>
            <a:headEnd/>
            <a:tailEnd/>
          </a:ln>
          <a:effectLst/>
        </p:spPr>
        <p:txBody>
          <a:bodyPr>
            <a:spAutoFit/>
          </a:bodyPr>
          <a:lstStyle/>
          <a:p>
            <a:pPr algn="r"/>
            <a:r>
              <a:rPr lang="en-GB" sz="1000" b="1" dirty="0"/>
              <a:t>http://www.consort-statement.org/</a:t>
            </a:r>
            <a:br>
              <a:rPr lang="en-GB" sz="1000" b="1" dirty="0"/>
            </a:br>
            <a:r>
              <a:rPr lang="en-GB" sz="1000" b="1" dirty="0"/>
              <a:t>consort-statement/flow-diagram/</a:t>
            </a:r>
          </a:p>
        </p:txBody>
      </p:sp>
      <p:sp>
        <p:nvSpPr>
          <p:cNvPr id="105491" name="Text Box 19"/>
          <p:cNvSpPr txBox="1">
            <a:spLocks noChangeArrowheads="1"/>
          </p:cNvSpPr>
          <p:nvPr/>
        </p:nvSpPr>
        <p:spPr bwMode="auto">
          <a:xfrm>
            <a:off x="4657725" y="6313488"/>
            <a:ext cx="4397375" cy="400110"/>
          </a:xfrm>
          <a:prstGeom prst="rect">
            <a:avLst/>
          </a:prstGeom>
          <a:noFill/>
          <a:ln w="38100" algn="ctr">
            <a:noFill/>
            <a:miter lim="800000"/>
            <a:headEnd/>
            <a:tailEnd/>
          </a:ln>
          <a:effectLst/>
        </p:spPr>
        <p:txBody>
          <a:bodyPr>
            <a:spAutoFit/>
          </a:bodyPr>
          <a:lstStyle/>
          <a:p>
            <a:pPr algn="r">
              <a:spcBef>
                <a:spcPct val="50000"/>
              </a:spcBef>
            </a:pPr>
            <a:r>
              <a:rPr lang="en-GB" sz="1000" dirty="0" smtClean="0"/>
              <a:t>Gardner </a:t>
            </a:r>
            <a:r>
              <a:rPr lang="en-GB" sz="1000" dirty="0"/>
              <a:t>et al. </a:t>
            </a:r>
            <a:br>
              <a:rPr lang="en-GB" sz="1000" dirty="0"/>
            </a:br>
            <a:r>
              <a:rPr lang="en-US" sz="1000" dirty="0" smtClean="0">
                <a:solidFill>
                  <a:srgbClr val="000000"/>
                </a:solidFill>
                <a:latin typeface="Calibri" charset="0"/>
              </a:rPr>
              <a:t> </a:t>
            </a:r>
            <a:r>
              <a:rPr lang="en-US" sz="1000" dirty="0" smtClean="0"/>
              <a:t>Circulation 2011; 123:491-498</a:t>
            </a:r>
            <a:endParaRPr lang="en-GB" sz="1000" dirty="0"/>
          </a:p>
        </p:txBody>
      </p:sp>
      <p:sp>
        <p:nvSpPr>
          <p:cNvPr id="13" name="Title 12"/>
          <p:cNvSpPr>
            <a:spLocks noGrp="1"/>
          </p:cNvSpPr>
          <p:nvPr>
            <p:ph type="title"/>
          </p:nvPr>
        </p:nvSpPr>
        <p:spPr/>
        <p:txBody>
          <a:bodyPr/>
          <a:lstStyle/>
          <a:p>
            <a:r>
              <a:rPr lang="tr-TR" dirty="0" smtClean="0"/>
              <a:t>Sonuçlar</a:t>
            </a:r>
            <a:r>
              <a:rPr lang="en-GB" dirty="0" smtClean="0"/>
              <a:t>: </a:t>
            </a:r>
            <a:r>
              <a:rPr lang="tr-TR" dirty="0" smtClean="0"/>
              <a:t>Hasta ve prosedür verileri</a:t>
            </a:r>
            <a:endParaRPr lang="en-GB" dirty="0"/>
          </a:p>
        </p:txBody>
      </p:sp>
      <p:pic>
        <p:nvPicPr>
          <p:cNvPr id="15" name="Picture 7" descr="Cover"/>
          <p:cNvPicPr>
            <a:picLocks noChangeAspect="1" noChangeArrowheads="1"/>
          </p:cNvPicPr>
          <p:nvPr/>
        </p:nvPicPr>
        <p:blipFill>
          <a:blip r:embed="rId2" cstate="print"/>
          <a:srcRect/>
          <a:stretch>
            <a:fillRect/>
          </a:stretch>
        </p:blipFill>
        <p:spPr bwMode="auto">
          <a:xfrm>
            <a:off x="317499" y="2057400"/>
            <a:ext cx="4157663" cy="4154488"/>
          </a:xfrm>
          <a:prstGeom prst="rect">
            <a:avLst/>
          </a:prstGeom>
          <a:noFill/>
          <a:ln w="9525">
            <a:solidFill>
              <a:srgbClr val="000000"/>
            </a:solidFill>
            <a:miter lim="800000"/>
            <a:headEnd/>
            <a:tailEnd/>
          </a:ln>
        </p:spPr>
      </p:pic>
      <p:sp>
        <p:nvSpPr>
          <p:cNvPr id="16" name="Rectangle 8"/>
          <p:cNvSpPr>
            <a:spLocks noChangeArrowheads="1"/>
          </p:cNvSpPr>
          <p:nvPr/>
        </p:nvSpPr>
        <p:spPr bwMode="auto">
          <a:xfrm>
            <a:off x="0" y="1447800"/>
            <a:ext cx="4648200" cy="446276"/>
          </a:xfrm>
          <a:prstGeom prst="rect">
            <a:avLst/>
          </a:prstGeom>
          <a:noFill/>
          <a:ln w="9525">
            <a:noFill/>
            <a:miter lim="800000"/>
            <a:headEnd/>
            <a:tailEnd/>
          </a:ln>
          <a:effectLst/>
        </p:spPr>
        <p:txBody>
          <a:bodyPr wrap="square" anchor="ctr">
            <a:spAutoFit/>
          </a:bodyPr>
          <a:lstStyle/>
          <a:p>
            <a:pPr algn="ctr"/>
            <a:r>
              <a:rPr lang="tr-TR" sz="2300" dirty="0" smtClean="0">
                <a:solidFill>
                  <a:srgbClr val="000000"/>
                </a:solidFill>
                <a:latin typeface="Calibri" charset="0"/>
              </a:rPr>
              <a:t>Şekil </a:t>
            </a:r>
            <a:r>
              <a:rPr lang="en-US" sz="2300" dirty="0" smtClean="0">
                <a:solidFill>
                  <a:srgbClr val="000000"/>
                </a:solidFill>
                <a:latin typeface="Calibri" charset="0"/>
              </a:rPr>
              <a:t>1.</a:t>
            </a:r>
            <a:endParaRPr lang="en-US" sz="2300" dirty="0">
              <a:solidFill>
                <a:srgbClr val="000000"/>
              </a:solidFill>
              <a:latin typeface="Calibri" charset="0"/>
            </a:endParaRPr>
          </a:p>
        </p:txBody>
      </p:sp>
    </p:spTree>
  </p:cSld>
  <p:clrMapOvr>
    <a:masterClrMapping/>
  </p:clrMapOvr>
  <p:transition>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505" name="Rectangle 9"/>
          <p:cNvSpPr>
            <a:spLocks noChangeArrowheads="1"/>
          </p:cNvSpPr>
          <p:nvPr/>
        </p:nvSpPr>
        <p:spPr bwMode="auto">
          <a:xfrm>
            <a:off x="231775" y="1885950"/>
            <a:ext cx="3976688" cy="1200329"/>
          </a:xfrm>
          <a:prstGeom prst="rect">
            <a:avLst/>
          </a:prstGeom>
          <a:noFill/>
          <a:ln w="9525">
            <a:noFill/>
            <a:miter lim="800000"/>
            <a:headEnd/>
            <a:tailEnd/>
          </a:ln>
          <a:effectLst/>
        </p:spPr>
        <p:txBody>
          <a:bodyPr>
            <a:spAutoFit/>
          </a:bodyPr>
          <a:lstStyle/>
          <a:p>
            <a:pPr algn="l" eaLnBrk="0" hangingPunct="0">
              <a:spcBef>
                <a:spcPct val="50000"/>
              </a:spcBef>
              <a:buClr>
                <a:srgbClr val="A50021"/>
              </a:buClr>
            </a:pPr>
            <a:r>
              <a:rPr lang="tr-TR" dirty="0" smtClean="0">
                <a:latin typeface="+mn-lt"/>
                <a:ea typeface="+mn-ea"/>
                <a:cs typeface="ＭＳ Ｐゴシック"/>
              </a:rPr>
              <a:t>Tablo </a:t>
            </a:r>
            <a:r>
              <a:rPr lang="en-NZ" dirty="0" smtClean="0">
                <a:latin typeface="+mn-lt"/>
                <a:ea typeface="+mn-ea"/>
                <a:cs typeface="ＭＳ Ｐゴシック"/>
              </a:rPr>
              <a:t>1 </a:t>
            </a:r>
            <a:r>
              <a:rPr lang="tr-TR" dirty="0" smtClean="0">
                <a:latin typeface="+mn-lt"/>
                <a:ea typeface="+mn-ea"/>
                <a:cs typeface="ＭＳ Ｐゴシック"/>
              </a:rPr>
              <a:t>genellikle temel özellikleri </a:t>
            </a:r>
            <a:r>
              <a:rPr lang="tr-TR" dirty="0">
                <a:latin typeface="+mn-lt"/>
                <a:ea typeface="+mn-ea"/>
                <a:cs typeface="ＭＳ Ｐゴシック"/>
              </a:rPr>
              <a:t>(</a:t>
            </a:r>
            <a:r>
              <a:rPr lang="en-NZ" dirty="0" smtClean="0">
                <a:latin typeface="+mn-lt"/>
                <a:ea typeface="+mn-ea"/>
                <a:cs typeface="ＭＳ Ｐゴシック"/>
              </a:rPr>
              <a:t>baseline characteristics</a:t>
            </a:r>
            <a:r>
              <a:rPr lang="tr-TR" dirty="0" smtClean="0">
                <a:latin typeface="+mn-lt"/>
                <a:ea typeface="+mn-ea"/>
                <a:cs typeface="ＭＳ Ｐゴシック"/>
              </a:rPr>
              <a:t>) gösterir</a:t>
            </a:r>
            <a:endParaRPr lang="en-GB" dirty="0">
              <a:latin typeface="+mn-lt"/>
              <a:ea typeface="+mn-ea"/>
              <a:cs typeface="ＭＳ Ｐゴシック"/>
            </a:endParaRPr>
          </a:p>
        </p:txBody>
      </p:sp>
      <p:sp>
        <p:nvSpPr>
          <p:cNvPr id="106522" name="Text Box 26"/>
          <p:cNvSpPr txBox="1">
            <a:spLocks noChangeArrowheads="1"/>
          </p:cNvSpPr>
          <p:nvPr/>
        </p:nvSpPr>
        <p:spPr bwMode="auto">
          <a:xfrm>
            <a:off x="4657725" y="6132058"/>
            <a:ext cx="4397375" cy="400110"/>
          </a:xfrm>
          <a:prstGeom prst="rect">
            <a:avLst/>
          </a:prstGeom>
          <a:noFill/>
          <a:ln w="38100" algn="ctr">
            <a:noFill/>
            <a:miter lim="800000"/>
            <a:headEnd/>
            <a:tailEnd/>
          </a:ln>
          <a:effectLst/>
        </p:spPr>
        <p:txBody>
          <a:bodyPr>
            <a:spAutoFit/>
          </a:bodyPr>
          <a:lstStyle/>
          <a:p>
            <a:pPr algn="r">
              <a:spcBef>
                <a:spcPct val="50000"/>
              </a:spcBef>
            </a:pPr>
            <a:r>
              <a:rPr lang="en-GB" sz="1000" dirty="0" smtClean="0"/>
              <a:t>Gardner </a:t>
            </a:r>
            <a:r>
              <a:rPr lang="tr-TR" sz="1000" dirty="0" smtClean="0"/>
              <a:t>ve ark</a:t>
            </a:r>
            <a:r>
              <a:rPr lang="en-GB" sz="1000" dirty="0" smtClean="0"/>
              <a:t>. </a:t>
            </a:r>
            <a:br>
              <a:rPr lang="en-GB" sz="1000" dirty="0" smtClean="0"/>
            </a:br>
            <a:r>
              <a:rPr lang="en-US" sz="1000" dirty="0" smtClean="0">
                <a:solidFill>
                  <a:srgbClr val="000000"/>
                </a:solidFill>
                <a:latin typeface="Calibri" charset="0"/>
              </a:rPr>
              <a:t> </a:t>
            </a:r>
            <a:r>
              <a:rPr lang="en-US" sz="1000" dirty="0" smtClean="0"/>
              <a:t>Circulation 2011; 123:491-498</a:t>
            </a:r>
            <a:endParaRPr lang="en-GB" sz="1000" dirty="0"/>
          </a:p>
        </p:txBody>
      </p:sp>
      <p:sp>
        <p:nvSpPr>
          <p:cNvPr id="7" name="Title 6"/>
          <p:cNvSpPr>
            <a:spLocks noGrp="1"/>
          </p:cNvSpPr>
          <p:nvPr>
            <p:ph type="title"/>
          </p:nvPr>
        </p:nvSpPr>
        <p:spPr>
          <a:xfrm>
            <a:off x="152400" y="152400"/>
            <a:ext cx="8641773" cy="933450"/>
          </a:xfrm>
        </p:spPr>
        <p:txBody>
          <a:bodyPr/>
          <a:lstStyle/>
          <a:p>
            <a:r>
              <a:rPr lang="tr-TR" dirty="0" smtClean="0"/>
              <a:t>Sonuçlar: Hasta ve prosedür verileri</a:t>
            </a:r>
            <a:endParaRPr lang="en-GB" dirty="0"/>
          </a:p>
        </p:txBody>
      </p:sp>
      <p:pic>
        <p:nvPicPr>
          <p:cNvPr id="9" name="Picture 7" descr="Cover"/>
          <p:cNvPicPr>
            <a:picLocks noChangeAspect="1" noChangeArrowheads="1"/>
          </p:cNvPicPr>
          <p:nvPr/>
        </p:nvPicPr>
        <p:blipFill>
          <a:blip r:embed="rId2" cstate="print"/>
          <a:srcRect/>
          <a:stretch>
            <a:fillRect/>
          </a:stretch>
        </p:blipFill>
        <p:spPr bwMode="auto">
          <a:xfrm>
            <a:off x="3810000" y="1371600"/>
            <a:ext cx="3962400" cy="4760458"/>
          </a:xfrm>
          <a:prstGeom prst="rect">
            <a:avLst/>
          </a:prstGeom>
          <a:noFill/>
          <a:ln w="9525">
            <a:solidFill>
              <a:srgbClr val="000000"/>
            </a:solidFill>
            <a:miter lim="800000"/>
            <a:headEnd/>
            <a:tailEnd/>
          </a:ln>
        </p:spPr>
      </p:pic>
    </p:spTree>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9" name="Rectangle 6"/>
          <p:cNvSpPr>
            <a:spLocks noGrp="1" noChangeArrowheads="1"/>
          </p:cNvSpPr>
          <p:nvPr>
            <p:ph type="title"/>
          </p:nvPr>
        </p:nvSpPr>
        <p:spPr/>
        <p:txBody>
          <a:bodyPr/>
          <a:lstStyle/>
          <a:p>
            <a:r>
              <a:rPr lang="tr-TR" dirty="0" smtClean="0"/>
              <a:t>Sonuçlar</a:t>
            </a:r>
            <a:r>
              <a:rPr lang="en-GB" dirty="0" smtClean="0"/>
              <a:t>						</a:t>
            </a:r>
            <a:r>
              <a:rPr lang="en-GB" dirty="0" err="1" smtClean="0"/>
              <a:t>IM</a:t>
            </a:r>
            <a:r>
              <a:rPr lang="en-GB" sz="6700" dirty="0" err="1" smtClean="0">
                <a:solidFill>
                  <a:srgbClr val="FFCC00"/>
                </a:solidFill>
              </a:rPr>
              <a:t>R</a:t>
            </a:r>
            <a:r>
              <a:rPr lang="en-GB" dirty="0" err="1" smtClean="0"/>
              <a:t>aD</a:t>
            </a:r>
            <a:r>
              <a:rPr lang="en-GB" dirty="0" smtClean="0"/>
              <a:t> </a:t>
            </a:r>
          </a:p>
        </p:txBody>
      </p:sp>
      <p:sp>
        <p:nvSpPr>
          <p:cNvPr id="11" name="Content Placeholder 10"/>
          <p:cNvSpPr>
            <a:spLocks noGrp="1"/>
          </p:cNvSpPr>
          <p:nvPr>
            <p:ph idx="1"/>
          </p:nvPr>
        </p:nvSpPr>
        <p:spPr>
          <a:xfrm>
            <a:off x="304801" y="1524000"/>
            <a:ext cx="8458200" cy="685800"/>
          </a:xfrm>
        </p:spPr>
        <p:txBody>
          <a:bodyPr/>
          <a:lstStyle/>
          <a:p>
            <a:r>
              <a:rPr lang="tr-TR" dirty="0" smtClean="0"/>
              <a:t>Okuyucuya ne bulduğunuzu gösterin</a:t>
            </a:r>
            <a:endParaRPr lang="en-GB" dirty="0" smtClean="0"/>
          </a:p>
          <a:p>
            <a:endParaRPr lang="en-GB" dirty="0"/>
          </a:p>
        </p:txBody>
      </p:sp>
      <p:sp>
        <p:nvSpPr>
          <p:cNvPr id="157716" name="Text Box 20"/>
          <p:cNvSpPr txBox="1">
            <a:spLocks noChangeArrowheads="1"/>
          </p:cNvSpPr>
          <p:nvPr/>
        </p:nvSpPr>
        <p:spPr bwMode="auto">
          <a:xfrm>
            <a:off x="4657725" y="6313488"/>
            <a:ext cx="4397375" cy="400110"/>
          </a:xfrm>
          <a:prstGeom prst="rect">
            <a:avLst/>
          </a:prstGeom>
          <a:noFill/>
          <a:ln w="38100" algn="ctr">
            <a:noFill/>
            <a:miter lim="800000"/>
            <a:headEnd/>
            <a:tailEnd/>
          </a:ln>
          <a:effectLst/>
        </p:spPr>
        <p:txBody>
          <a:bodyPr>
            <a:spAutoFit/>
          </a:bodyPr>
          <a:lstStyle/>
          <a:p>
            <a:pPr algn="r">
              <a:spcBef>
                <a:spcPct val="50000"/>
              </a:spcBef>
            </a:pPr>
            <a:r>
              <a:rPr lang="en-GB" sz="1000" dirty="0" smtClean="0"/>
              <a:t>Wan et </a:t>
            </a:r>
            <a:r>
              <a:rPr lang="en-GB" sz="1000" dirty="0"/>
              <a:t>al. </a:t>
            </a:r>
            <a:br>
              <a:rPr lang="en-GB" sz="1000" dirty="0"/>
            </a:br>
            <a:r>
              <a:rPr lang="en-US" sz="1000" dirty="0" smtClean="0"/>
              <a:t> Circulation 2004; 110:744-749</a:t>
            </a:r>
            <a:endParaRPr lang="en-GB" sz="1000" dirty="0"/>
          </a:p>
        </p:txBody>
      </p:sp>
      <p:sp>
        <p:nvSpPr>
          <p:cNvPr id="157717" name="Rectangle 21"/>
          <p:cNvSpPr>
            <a:spLocks noChangeArrowheads="1"/>
          </p:cNvSpPr>
          <p:nvPr/>
        </p:nvSpPr>
        <p:spPr bwMode="auto">
          <a:xfrm>
            <a:off x="228600" y="2362200"/>
            <a:ext cx="2930525" cy="707886"/>
          </a:xfrm>
          <a:prstGeom prst="rect">
            <a:avLst/>
          </a:prstGeom>
          <a:noFill/>
          <a:ln w="9525">
            <a:noFill/>
            <a:miter lim="800000"/>
            <a:headEnd/>
            <a:tailEnd/>
          </a:ln>
          <a:effectLst/>
        </p:spPr>
        <p:txBody>
          <a:bodyPr>
            <a:spAutoFit/>
          </a:bodyPr>
          <a:lstStyle/>
          <a:p>
            <a:pPr algn="l" eaLnBrk="0" hangingPunct="0">
              <a:spcBef>
                <a:spcPct val="50000"/>
              </a:spcBef>
              <a:buClr>
                <a:srgbClr val="A50021"/>
              </a:buClr>
            </a:pPr>
            <a:r>
              <a:rPr lang="tr-TR" sz="2000" dirty="0" smtClean="0">
                <a:latin typeface="+mn-lt"/>
                <a:ea typeface="+mn-ea"/>
                <a:cs typeface="ＭＳ Ｐゴシック"/>
              </a:rPr>
              <a:t>Birincil bitiş noktası açıkça sunulmuştur</a:t>
            </a:r>
          </a:p>
        </p:txBody>
      </p:sp>
      <p:pic>
        <p:nvPicPr>
          <p:cNvPr id="14" name="Picture 7" descr="Cover"/>
          <p:cNvPicPr>
            <a:picLocks noChangeAspect="1" noChangeArrowheads="1"/>
          </p:cNvPicPr>
          <p:nvPr/>
        </p:nvPicPr>
        <p:blipFill>
          <a:blip r:embed="rId3" cstate="print"/>
          <a:srcRect/>
          <a:stretch>
            <a:fillRect/>
          </a:stretch>
        </p:blipFill>
        <p:spPr bwMode="auto">
          <a:xfrm>
            <a:off x="2895600" y="2438400"/>
            <a:ext cx="5667375" cy="2247900"/>
          </a:xfrm>
          <a:prstGeom prst="rect">
            <a:avLst/>
          </a:prstGeom>
          <a:noFill/>
          <a:ln w="9525">
            <a:solidFill>
              <a:srgbClr val="000000"/>
            </a:solidFill>
            <a:miter lim="800000"/>
            <a:headEnd/>
            <a:tailEnd/>
          </a:ln>
        </p:spPr>
      </p:pic>
    </p:spTree>
  </p:cSld>
  <p:clrMapOvr>
    <a:masterClrMapping/>
  </p:clrMapOvr>
  <p:transition>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p:txBody>
          <a:bodyPr/>
          <a:lstStyle/>
          <a:p>
            <a:r>
              <a:rPr lang="tr-TR" dirty="0" smtClean="0"/>
              <a:t>Sonuçlar: Özet</a:t>
            </a:r>
            <a:r>
              <a:rPr lang="en-NZ" dirty="0" smtClean="0"/>
              <a:t>			</a:t>
            </a:r>
            <a:r>
              <a:rPr lang="en-GB" dirty="0" err="1" smtClean="0"/>
              <a:t>IM</a:t>
            </a:r>
            <a:r>
              <a:rPr lang="en-GB" sz="6700" dirty="0" err="1" smtClean="0">
                <a:solidFill>
                  <a:srgbClr val="FFCC00"/>
                </a:solidFill>
              </a:rPr>
              <a:t>R</a:t>
            </a:r>
            <a:r>
              <a:rPr lang="en-GB" dirty="0" err="1" smtClean="0"/>
              <a:t>aD</a:t>
            </a:r>
            <a:endParaRPr lang="en-GB" dirty="0" smtClean="0"/>
          </a:p>
        </p:txBody>
      </p:sp>
      <p:sp>
        <p:nvSpPr>
          <p:cNvPr id="5" name="Content Placeholder 4"/>
          <p:cNvSpPr>
            <a:spLocks noGrp="1"/>
          </p:cNvSpPr>
          <p:nvPr>
            <p:ph idx="1"/>
          </p:nvPr>
        </p:nvSpPr>
        <p:spPr>
          <a:xfrm>
            <a:off x="304800" y="1447800"/>
            <a:ext cx="8458200" cy="4495800"/>
          </a:xfrm>
        </p:spPr>
        <p:txBody>
          <a:bodyPr/>
          <a:lstStyle/>
          <a:p>
            <a:r>
              <a:rPr lang="tr-TR" dirty="0" smtClean="0"/>
              <a:t>Tüm yöntemler sonuçlara sahiptir ve tersi de geçerlidir</a:t>
            </a:r>
          </a:p>
          <a:p>
            <a:r>
              <a:rPr lang="tr-TR" dirty="0" smtClean="0"/>
              <a:t>Mantıksal sıralamaya bağlı kalın</a:t>
            </a:r>
          </a:p>
          <a:p>
            <a:r>
              <a:rPr lang="tr-TR" dirty="0" smtClean="0"/>
              <a:t>Sadece tartışma üzerinde etkisi olan verileri sunun</a:t>
            </a:r>
          </a:p>
          <a:p>
            <a:r>
              <a:rPr lang="tr-TR" dirty="0" smtClean="0"/>
              <a:t>Garip veya beklenmedik bulguları açıklamaya çalışmadan gerçekleri açıklayın</a:t>
            </a:r>
          </a:p>
          <a:p>
            <a:r>
              <a:rPr lang="tr-TR" dirty="0" smtClean="0"/>
              <a:t>Somut verileri sunmak için tablolar kullanın</a:t>
            </a:r>
          </a:p>
          <a:p>
            <a:r>
              <a:rPr lang="tr-TR" dirty="0" smtClean="0"/>
              <a:t>Önemli bilgilere dikkat çekmek için şekiller kullanın – görsel bir etki yaratın (</a:t>
            </a:r>
            <a:r>
              <a:rPr lang="tr-TR" dirty="0" err="1" smtClean="0"/>
              <a:t>örn</a:t>
            </a:r>
            <a:r>
              <a:rPr lang="tr-TR" dirty="0"/>
              <a:t>. </a:t>
            </a:r>
            <a:r>
              <a:rPr lang="tr-TR" dirty="0" smtClean="0"/>
              <a:t>Kaplan-</a:t>
            </a:r>
            <a:r>
              <a:rPr lang="tr-TR" dirty="0" err="1" smtClean="0"/>
              <a:t>Meier</a:t>
            </a:r>
            <a:r>
              <a:rPr lang="tr-TR" dirty="0" smtClean="0"/>
              <a:t> sağ kalım eğrileri)</a:t>
            </a:r>
          </a:p>
          <a:p>
            <a:r>
              <a:rPr lang="tr-TR" dirty="0" smtClean="0"/>
              <a:t>Sadece destek niteliğindeki ve makaleyi anlamak için zorunlu olmayan çevrimiçi içerik kullanın</a:t>
            </a:r>
          </a:p>
        </p:txBody>
      </p:sp>
    </p:spTree>
  </p:cSld>
  <p:clrMapOvr>
    <a:masterClrMapping/>
  </p:clrMapOvr>
  <p:transition>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8"/>
          <p:cNvSpPr>
            <a:spLocks noGrp="1" noChangeArrowheads="1"/>
          </p:cNvSpPr>
          <p:nvPr>
            <p:ph type="title"/>
          </p:nvPr>
        </p:nvSpPr>
        <p:spPr/>
        <p:txBody>
          <a:bodyPr/>
          <a:lstStyle/>
          <a:p>
            <a:r>
              <a:rPr lang="tr-TR" dirty="0" smtClean="0"/>
              <a:t>Tartışma</a:t>
            </a:r>
            <a:r>
              <a:rPr lang="en-GB" dirty="0" smtClean="0"/>
              <a:t>					 </a:t>
            </a:r>
            <a:r>
              <a:rPr lang="en-GB" dirty="0" err="1" smtClean="0"/>
              <a:t>IMRa</a:t>
            </a:r>
            <a:r>
              <a:rPr lang="en-GB" sz="6700" dirty="0" err="1" smtClean="0">
                <a:solidFill>
                  <a:srgbClr val="FFCC00"/>
                </a:solidFill>
              </a:rPr>
              <a:t>D</a:t>
            </a:r>
            <a:r>
              <a:rPr lang="en-GB" dirty="0" smtClean="0"/>
              <a:t> </a:t>
            </a:r>
          </a:p>
        </p:txBody>
      </p:sp>
      <p:sp>
        <p:nvSpPr>
          <p:cNvPr id="35843" name="Rectangle 9"/>
          <p:cNvSpPr>
            <a:spLocks noGrp="1" noChangeArrowheads="1"/>
          </p:cNvSpPr>
          <p:nvPr>
            <p:ph idx="1"/>
          </p:nvPr>
        </p:nvSpPr>
        <p:spPr/>
        <p:txBody>
          <a:bodyPr/>
          <a:lstStyle/>
          <a:p>
            <a:r>
              <a:rPr lang="tr-TR" dirty="0" smtClean="0"/>
              <a:t>Sonuçları bir bağlama oturtun</a:t>
            </a:r>
            <a:endParaRPr lang="en-GB" dirty="0" smtClean="0"/>
          </a:p>
          <a:p>
            <a:pPr lvl="1"/>
            <a:endParaRPr lang="en-GB" dirty="0" smtClean="0"/>
          </a:p>
          <a:p>
            <a:r>
              <a:rPr lang="tr-TR" dirty="0" smtClean="0"/>
              <a:t>Belirtin</a:t>
            </a:r>
            <a:r>
              <a:rPr lang="en-GB" dirty="0" smtClean="0"/>
              <a:t>:</a:t>
            </a:r>
          </a:p>
          <a:p>
            <a:pPr lvl="1"/>
            <a:r>
              <a:rPr lang="tr-TR" dirty="0" smtClean="0"/>
              <a:t>Araştırmanızın sorusunun cevabı neydi</a:t>
            </a:r>
          </a:p>
          <a:p>
            <a:pPr lvl="1"/>
            <a:r>
              <a:rPr lang="tr-TR" dirty="0" smtClean="0"/>
              <a:t>Ne buldunuz, sonuçlar</a:t>
            </a:r>
          </a:p>
          <a:p>
            <a:pPr lvl="1"/>
            <a:r>
              <a:rPr lang="tr-TR" dirty="0" smtClean="0"/>
              <a:t>Yeni potansiyel araştırmalara ilişkin alanlar nelerdir</a:t>
            </a:r>
          </a:p>
          <a:p>
            <a:r>
              <a:rPr lang="tr-TR" dirty="0" smtClean="0"/>
              <a:t>İpuçları</a:t>
            </a:r>
            <a:r>
              <a:rPr lang="en-GB" dirty="0" smtClean="0"/>
              <a:t>:</a:t>
            </a:r>
          </a:p>
          <a:p>
            <a:pPr lvl="1"/>
            <a:r>
              <a:rPr lang="tr-TR" dirty="0" smtClean="0"/>
              <a:t>Yaklaşımınızın güçlü VE zayıf yönlerini tartışın (metodoloji dahil olmak üzere)</a:t>
            </a:r>
          </a:p>
          <a:p>
            <a:pPr lvl="1"/>
            <a:r>
              <a:rPr lang="tr-TR" dirty="0" smtClean="0"/>
              <a:t>Sonuçları diğer araştırmalar bağlamında tartışın</a:t>
            </a:r>
          </a:p>
          <a:p>
            <a:pPr lvl="1"/>
            <a:r>
              <a:rPr lang="tr-TR" dirty="0" smtClean="0"/>
              <a:t>Dengeli olun</a:t>
            </a:r>
            <a:endParaRPr lang="en-GB" dirty="0" smtClean="0"/>
          </a:p>
          <a:p>
            <a:pPr lvl="1"/>
            <a:r>
              <a:rPr lang="tr-TR" dirty="0" smtClean="0"/>
              <a:t>Nesnel olun</a:t>
            </a:r>
            <a:endParaRPr lang="en-GB" dirty="0" smtClean="0"/>
          </a:p>
        </p:txBody>
      </p:sp>
    </p:spTree>
  </p:cSld>
  <p:clrMapOvr>
    <a:masterClrMapping/>
  </p:clrMapOvr>
  <p:transition>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p:txBody>
          <a:bodyPr/>
          <a:lstStyle/>
          <a:p>
            <a:r>
              <a:rPr lang="tr-TR" dirty="0" smtClean="0"/>
              <a:t>Tartışma</a:t>
            </a:r>
            <a:r>
              <a:rPr lang="en-NZ" dirty="0" smtClean="0"/>
              <a:t>					</a:t>
            </a:r>
            <a:r>
              <a:rPr lang="en-GB" dirty="0" smtClean="0"/>
              <a:t> </a:t>
            </a:r>
            <a:r>
              <a:rPr lang="en-GB" dirty="0" err="1" smtClean="0"/>
              <a:t>IMRa</a:t>
            </a:r>
            <a:r>
              <a:rPr lang="en-GB" sz="6700" dirty="0" err="1" smtClean="0">
                <a:solidFill>
                  <a:srgbClr val="FFCC00"/>
                </a:solidFill>
              </a:rPr>
              <a:t>D</a:t>
            </a:r>
            <a:endParaRPr lang="en-GB" dirty="0" smtClean="0"/>
          </a:p>
        </p:txBody>
      </p:sp>
      <p:sp>
        <p:nvSpPr>
          <p:cNvPr id="125955" name="Rectangle 3"/>
          <p:cNvSpPr>
            <a:spLocks noGrp="1" noChangeArrowheads="1"/>
          </p:cNvSpPr>
          <p:nvPr>
            <p:ph idx="1"/>
          </p:nvPr>
        </p:nvSpPr>
        <p:spPr/>
        <p:txBody>
          <a:bodyPr/>
          <a:lstStyle/>
          <a:p>
            <a:r>
              <a:rPr lang="tr-TR" dirty="0" smtClean="0"/>
              <a:t>‘Tartışmanın’ fonksiyonları şunlardır</a:t>
            </a:r>
            <a:r>
              <a:rPr lang="en-NZ" dirty="0" smtClean="0"/>
              <a:t>:</a:t>
            </a:r>
          </a:p>
          <a:p>
            <a:pPr lvl="1"/>
            <a:endParaRPr lang="en-NZ" dirty="0" smtClean="0"/>
          </a:p>
          <a:p>
            <a:pPr lvl="1"/>
            <a:r>
              <a:rPr lang="tr-TR" dirty="0" smtClean="0"/>
              <a:t>Sonuçların, ‘Giriş’ bölümünüzde ortaya konan araştırma sorusuna nasıl yanıt verdiğini tartışın</a:t>
            </a:r>
          </a:p>
          <a:p>
            <a:pPr lvl="2"/>
            <a:endParaRPr lang="en-NZ" dirty="0" smtClean="0"/>
          </a:p>
          <a:p>
            <a:pPr lvl="1"/>
            <a:r>
              <a:rPr lang="tr-TR" dirty="0" smtClean="0"/>
              <a:t>Geçerli sonuçları, alandaki diğer araştırmalarla karşılaştırın</a:t>
            </a:r>
          </a:p>
          <a:p>
            <a:pPr lvl="2"/>
            <a:endParaRPr lang="en-NZ" dirty="0" smtClean="0"/>
          </a:p>
          <a:p>
            <a:pPr lvl="1"/>
            <a:r>
              <a:rPr lang="tr-TR" dirty="0" smtClean="0"/>
              <a:t>Yanlı fikirleri minimize edin</a:t>
            </a:r>
            <a:endParaRPr lang="en-NZ" dirty="0" smtClean="0"/>
          </a:p>
          <a:p>
            <a:endParaRPr lang="en-GB" dirty="0" smtClean="0"/>
          </a:p>
        </p:txBody>
      </p:sp>
    </p:spTree>
  </p:cSld>
  <p:clrMapOvr>
    <a:masterClrMapping/>
  </p:clrMapOvr>
  <p:transition>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p:txBody>
          <a:bodyPr/>
          <a:lstStyle/>
          <a:p>
            <a:r>
              <a:rPr lang="tr-TR" dirty="0" smtClean="0"/>
              <a:t>Tartışma</a:t>
            </a:r>
            <a:r>
              <a:rPr lang="en-NZ" dirty="0" smtClean="0"/>
              <a:t>					</a:t>
            </a:r>
            <a:r>
              <a:rPr lang="en-GB" dirty="0" smtClean="0"/>
              <a:t> </a:t>
            </a:r>
            <a:r>
              <a:rPr lang="en-GB" dirty="0" err="1" smtClean="0"/>
              <a:t>IMRa</a:t>
            </a:r>
            <a:r>
              <a:rPr lang="en-GB" sz="6700" dirty="0" err="1" smtClean="0">
                <a:solidFill>
                  <a:srgbClr val="FFCC00"/>
                </a:solidFill>
              </a:rPr>
              <a:t>D</a:t>
            </a:r>
            <a:endParaRPr lang="en-GB" dirty="0" smtClean="0"/>
          </a:p>
        </p:txBody>
      </p:sp>
      <p:sp>
        <p:nvSpPr>
          <p:cNvPr id="126979" name="Rectangle 3"/>
          <p:cNvSpPr>
            <a:spLocks noGrp="1" noChangeArrowheads="1"/>
          </p:cNvSpPr>
          <p:nvPr>
            <p:ph idx="1"/>
          </p:nvPr>
        </p:nvSpPr>
        <p:spPr/>
        <p:txBody>
          <a:bodyPr/>
          <a:lstStyle/>
          <a:p>
            <a:r>
              <a:rPr lang="tr-TR" dirty="0" smtClean="0"/>
              <a:t>Tartışma genel olarak aşağıdaki yapıya sahiptir</a:t>
            </a:r>
            <a:r>
              <a:rPr lang="en-NZ" dirty="0" smtClean="0"/>
              <a:t>:</a:t>
            </a:r>
          </a:p>
          <a:p>
            <a:pPr lvl="1"/>
            <a:r>
              <a:rPr lang="tr-TR" sz="2400" dirty="0" smtClean="0"/>
              <a:t>Başlangıç</a:t>
            </a:r>
            <a:r>
              <a:rPr lang="en-NZ" sz="2400" dirty="0" smtClean="0"/>
              <a:t>: </a:t>
            </a:r>
            <a:r>
              <a:rPr lang="tr-TR" sz="2400" dirty="0" smtClean="0"/>
              <a:t>Başlıca bulguları ifade edin</a:t>
            </a:r>
            <a:r>
              <a:rPr lang="en-NZ" sz="2400" dirty="0" smtClean="0"/>
              <a:t/>
            </a:r>
            <a:br>
              <a:rPr lang="en-NZ" sz="2400" dirty="0" smtClean="0"/>
            </a:br>
            <a:endParaRPr lang="en-NZ" sz="2400" dirty="0" smtClean="0"/>
          </a:p>
          <a:p>
            <a:pPr lvl="1"/>
            <a:r>
              <a:rPr lang="tr-TR" sz="2400" dirty="0" smtClean="0"/>
              <a:t>Orta bölüm</a:t>
            </a:r>
            <a:r>
              <a:rPr lang="en-NZ" sz="2400" dirty="0" smtClean="0"/>
              <a:t>: </a:t>
            </a:r>
          </a:p>
          <a:p>
            <a:pPr lvl="2"/>
            <a:r>
              <a:rPr lang="tr-TR" sz="2400" dirty="0" smtClean="0"/>
              <a:t>Geçerli araştırmayı bağlama oturtun</a:t>
            </a:r>
          </a:p>
          <a:p>
            <a:pPr lvl="2"/>
            <a:r>
              <a:rPr lang="tr-TR" sz="2400" dirty="0" smtClean="0"/>
              <a:t>Geçerli çalışmanın olası sonuçları</a:t>
            </a:r>
          </a:p>
          <a:p>
            <a:pPr lvl="2"/>
            <a:r>
              <a:rPr lang="tr-TR" sz="2400" dirty="0" smtClean="0"/>
              <a:t>Sınırlamalar</a:t>
            </a:r>
            <a:endParaRPr lang="en-NZ" sz="2400" dirty="0" smtClean="0"/>
          </a:p>
          <a:p>
            <a:pPr lvl="2"/>
            <a:r>
              <a:rPr lang="tr-TR" sz="2400" dirty="0" smtClean="0"/>
              <a:t>Daha ileri araştırmalar için yönelimler</a:t>
            </a:r>
          </a:p>
          <a:p>
            <a:pPr lvl="1"/>
            <a:r>
              <a:rPr lang="tr-TR" sz="2400" dirty="0" smtClean="0"/>
              <a:t>Bitiş</a:t>
            </a:r>
            <a:r>
              <a:rPr lang="en-NZ" sz="2400" dirty="0" smtClean="0"/>
              <a:t>: </a:t>
            </a:r>
            <a:r>
              <a:rPr lang="tr-TR" sz="2400" dirty="0" smtClean="0"/>
              <a:t>Özet</a:t>
            </a:r>
            <a:r>
              <a:rPr lang="tr-TR" sz="2400" dirty="0"/>
              <a:t> </a:t>
            </a:r>
            <a:r>
              <a:rPr lang="tr-TR" sz="2400" dirty="0" smtClean="0"/>
              <a:t>(sonuç</a:t>
            </a:r>
            <a:r>
              <a:rPr lang="en-NZ" sz="2400" dirty="0" smtClean="0"/>
              <a:t>)</a:t>
            </a:r>
            <a:endParaRPr lang="en-GB" sz="2400" dirty="0" smtClean="0"/>
          </a:p>
        </p:txBody>
      </p:sp>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6"/>
          <p:cNvSpPr>
            <a:spLocks noGrp="1" noChangeArrowheads="1"/>
          </p:cNvSpPr>
          <p:nvPr>
            <p:ph type="title"/>
          </p:nvPr>
        </p:nvSpPr>
        <p:spPr/>
        <p:txBody>
          <a:bodyPr/>
          <a:lstStyle/>
          <a:p>
            <a:r>
              <a:rPr lang="tr-TR" dirty="0" smtClean="0"/>
              <a:t>Gündem</a:t>
            </a:r>
            <a:endParaRPr lang="en-GB" dirty="0" smtClean="0"/>
          </a:p>
        </p:txBody>
      </p:sp>
      <p:sp>
        <p:nvSpPr>
          <p:cNvPr id="17411" name="Rectangle 7"/>
          <p:cNvSpPr>
            <a:spLocks noGrp="1" noChangeArrowheads="1"/>
          </p:cNvSpPr>
          <p:nvPr>
            <p:ph idx="1"/>
          </p:nvPr>
        </p:nvSpPr>
        <p:spPr>
          <a:xfrm>
            <a:off x="304801" y="1371600"/>
            <a:ext cx="8458199" cy="4800600"/>
          </a:xfrm>
        </p:spPr>
        <p:txBody>
          <a:bodyPr/>
          <a:lstStyle/>
          <a:p>
            <a:r>
              <a:rPr lang="tr-TR" dirty="0" smtClean="0"/>
              <a:t>Etkili yazım için anahtar alanlar</a:t>
            </a:r>
            <a:r>
              <a:rPr lang="en-GB" dirty="0" smtClean="0"/>
              <a:t>:</a:t>
            </a:r>
          </a:p>
          <a:p>
            <a:pPr lvl="1"/>
            <a:r>
              <a:rPr lang="tr-TR" dirty="0" smtClean="0"/>
              <a:t>Planlama</a:t>
            </a:r>
            <a:r>
              <a:rPr lang="en-GB" dirty="0" smtClean="0"/>
              <a:t>		- </a:t>
            </a:r>
            <a:r>
              <a:rPr lang="tr-TR" dirty="0" smtClean="0"/>
              <a:t>Referanslar</a:t>
            </a:r>
            <a:endParaRPr lang="en-GB" dirty="0" smtClean="0"/>
          </a:p>
          <a:p>
            <a:pPr lvl="1"/>
            <a:r>
              <a:rPr lang="tr-TR" dirty="0" smtClean="0"/>
              <a:t>Yapı</a:t>
            </a:r>
            <a:r>
              <a:rPr lang="en-GB" dirty="0" smtClean="0"/>
              <a:t>		- </a:t>
            </a:r>
            <a:r>
              <a:rPr lang="tr-TR" dirty="0" smtClean="0"/>
              <a:t>Anahtar Kelimeler</a:t>
            </a:r>
            <a:endParaRPr lang="en-GB" dirty="0" smtClean="0"/>
          </a:p>
          <a:p>
            <a:pPr lvl="1"/>
            <a:r>
              <a:rPr lang="en-GB" dirty="0" err="1" smtClean="0"/>
              <a:t>IMRaD</a:t>
            </a:r>
            <a:r>
              <a:rPr lang="en-GB" dirty="0" smtClean="0"/>
              <a:t>		- </a:t>
            </a:r>
            <a:r>
              <a:rPr lang="tr-TR" dirty="0" smtClean="0"/>
              <a:t>Kabuller ve Bilgilendirmeler</a:t>
            </a:r>
            <a:endParaRPr lang="en-GB" dirty="0" smtClean="0"/>
          </a:p>
          <a:p>
            <a:pPr lvl="1"/>
            <a:r>
              <a:rPr lang="tr-TR" dirty="0" smtClean="0"/>
              <a:t>Başlıklar</a:t>
            </a:r>
            <a:r>
              <a:rPr lang="en-GB" dirty="0" smtClean="0"/>
              <a:t>		- </a:t>
            </a:r>
            <a:r>
              <a:rPr lang="tr-TR" dirty="0" smtClean="0"/>
              <a:t>Genel Bilgiler</a:t>
            </a:r>
            <a:endParaRPr lang="en-GB" dirty="0" smtClean="0"/>
          </a:p>
          <a:p>
            <a:pPr lvl="1"/>
            <a:r>
              <a:rPr lang="tr-TR" dirty="0" smtClean="0"/>
              <a:t>Özetler</a:t>
            </a:r>
            <a:endParaRPr lang="en-GB" dirty="0" smtClean="0"/>
          </a:p>
          <a:p>
            <a:r>
              <a:rPr lang="tr-TR" dirty="0" smtClean="0"/>
              <a:t>İyi bir makale yazmak için en iyi stratejiler</a:t>
            </a:r>
          </a:p>
          <a:p>
            <a:r>
              <a:rPr lang="tr-TR" dirty="0" smtClean="0"/>
              <a:t>Akademik bir makale nasıl yayınlanır</a:t>
            </a:r>
          </a:p>
          <a:p>
            <a:pPr lvl="1"/>
            <a:r>
              <a:rPr lang="tr-TR" dirty="0" smtClean="0"/>
              <a:t>Yayınlanma süreci  </a:t>
            </a:r>
            <a:r>
              <a:rPr lang="tr-TR" dirty="0"/>
              <a:t> </a:t>
            </a:r>
            <a:r>
              <a:rPr lang="tr-TR" dirty="0" smtClean="0"/>
              <a:t>      </a:t>
            </a:r>
            <a:r>
              <a:rPr lang="en-GB" dirty="0" smtClean="0"/>
              <a:t>– </a:t>
            </a:r>
            <a:r>
              <a:rPr lang="tr-TR" dirty="0" smtClean="0"/>
              <a:t>Editörler bir makalede ne ararlar</a:t>
            </a:r>
            <a:r>
              <a:rPr lang="en-GB" dirty="0" smtClean="0"/>
              <a:t>	</a:t>
            </a:r>
          </a:p>
          <a:p>
            <a:pPr lvl="1"/>
            <a:r>
              <a:rPr lang="tr-TR" dirty="0" smtClean="0"/>
              <a:t>Başvuru süreci        </a:t>
            </a:r>
            <a:r>
              <a:rPr lang="tr-TR" dirty="0"/>
              <a:t> </a:t>
            </a:r>
            <a:r>
              <a:rPr lang="tr-TR" dirty="0" smtClean="0"/>
              <a:t>      </a:t>
            </a:r>
            <a:r>
              <a:rPr lang="en-GB" dirty="0" smtClean="0"/>
              <a:t>– </a:t>
            </a:r>
            <a:r>
              <a:rPr lang="tr-TR" dirty="0" smtClean="0"/>
              <a:t>Hakem değerlendirme süreci</a:t>
            </a:r>
            <a:endParaRPr lang="en-GB" dirty="0" smtClean="0"/>
          </a:p>
          <a:p>
            <a:pPr lvl="1">
              <a:buNone/>
            </a:pPr>
            <a:endParaRPr lang="en-GB" dirty="0" smtClean="0"/>
          </a:p>
          <a:p>
            <a:pPr lvl="1"/>
            <a:endParaRPr lang="en-GB" dirty="0" smtClean="0"/>
          </a:p>
          <a:p>
            <a:endParaRPr lang="en-GB" dirty="0" smtClean="0"/>
          </a:p>
        </p:txBody>
      </p:sp>
    </p:spTree>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p:txBody>
          <a:bodyPr/>
          <a:lstStyle/>
          <a:p>
            <a:r>
              <a:rPr lang="tr-TR" dirty="0" smtClean="0"/>
              <a:t>Tartışma</a:t>
            </a:r>
            <a:r>
              <a:rPr lang="en-GB" dirty="0" smtClean="0"/>
              <a:t>					 </a:t>
            </a:r>
            <a:r>
              <a:rPr lang="en-GB" dirty="0" err="1" smtClean="0"/>
              <a:t>IMRa</a:t>
            </a:r>
            <a:r>
              <a:rPr lang="en-GB" sz="6700" dirty="0" err="1" smtClean="0">
                <a:solidFill>
                  <a:srgbClr val="FFCC00"/>
                </a:solidFill>
              </a:rPr>
              <a:t>D</a:t>
            </a:r>
            <a:endParaRPr lang="en-GB" dirty="0" smtClean="0"/>
          </a:p>
        </p:txBody>
      </p:sp>
      <p:sp>
        <p:nvSpPr>
          <p:cNvPr id="128003" name="Rectangle 3"/>
          <p:cNvSpPr>
            <a:spLocks noGrp="1" noChangeArrowheads="1"/>
          </p:cNvSpPr>
          <p:nvPr>
            <p:ph idx="1"/>
          </p:nvPr>
        </p:nvSpPr>
        <p:spPr/>
        <p:txBody>
          <a:bodyPr/>
          <a:lstStyle/>
          <a:p>
            <a:r>
              <a:rPr lang="tr-TR" dirty="0" smtClean="0"/>
              <a:t>Yaygın görülen eksiklikler</a:t>
            </a:r>
            <a:r>
              <a:rPr lang="en-GB" dirty="0" smtClean="0"/>
              <a:t> </a:t>
            </a:r>
          </a:p>
          <a:p>
            <a:pPr lvl="1">
              <a:buNone/>
            </a:pPr>
            <a:endParaRPr lang="en-GB" dirty="0" smtClean="0"/>
          </a:p>
          <a:p>
            <a:pPr lvl="1"/>
            <a:r>
              <a:rPr lang="tr-TR" dirty="0" smtClean="0"/>
              <a:t>Çok uzun, dağınık</a:t>
            </a:r>
            <a:endParaRPr lang="it-IT" dirty="0" smtClean="0"/>
          </a:p>
          <a:p>
            <a:pPr lvl="1"/>
            <a:r>
              <a:rPr lang="tr-TR" dirty="0" smtClean="0"/>
              <a:t>Lehine olan makalelerden seçici bir şekilde alıntı yapıyor</a:t>
            </a:r>
          </a:p>
          <a:p>
            <a:pPr lvl="1"/>
            <a:r>
              <a:rPr lang="tr-TR" dirty="0" smtClean="0"/>
              <a:t>Sonuçları çok fazla tekrar ediyor</a:t>
            </a:r>
          </a:p>
          <a:p>
            <a:pPr lvl="1"/>
            <a:r>
              <a:rPr lang="tr-TR" dirty="0" smtClean="0"/>
              <a:t>Sonuçları yorumlamıyor ve bağlama oturtmuyor</a:t>
            </a:r>
          </a:p>
          <a:p>
            <a:pPr lvl="1"/>
            <a:r>
              <a:rPr lang="tr-TR" dirty="0" smtClean="0"/>
              <a:t>Başkalarının karşıt bulgularını uzlaştırmıyor</a:t>
            </a:r>
          </a:p>
          <a:p>
            <a:pPr lvl="1"/>
            <a:r>
              <a:rPr lang="tr-TR" dirty="0" smtClean="0"/>
              <a:t>Beklenmedik sonuçlarla ilgili hiçbir açıklama sunmuyor</a:t>
            </a:r>
          </a:p>
          <a:p>
            <a:pPr lvl="1"/>
            <a:r>
              <a:rPr lang="tr-TR" dirty="0" smtClean="0"/>
              <a:t>Sınırlamalar belirtilmemiş (dikkatli olun)</a:t>
            </a:r>
          </a:p>
          <a:p>
            <a:pPr lvl="1"/>
            <a:r>
              <a:rPr lang="tr-TR" dirty="0" smtClean="0"/>
              <a:t>‘Sonuçlar’ bölümünde verileri çok aşan sonuçlara ulaşılıyor</a:t>
            </a:r>
          </a:p>
        </p:txBody>
      </p:sp>
    </p:spTree>
  </p:cSld>
  <p:clrMapOvr>
    <a:masterClrMapping/>
  </p:clrMapOvr>
  <p:transition>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16"/>
          <p:cNvSpPr>
            <a:spLocks noGrp="1" noChangeArrowheads="1"/>
          </p:cNvSpPr>
          <p:nvPr>
            <p:ph type="title"/>
          </p:nvPr>
        </p:nvSpPr>
        <p:spPr/>
        <p:txBody>
          <a:bodyPr/>
          <a:lstStyle/>
          <a:p>
            <a:r>
              <a:rPr lang="tr-TR" dirty="0" smtClean="0"/>
              <a:t>Başlığın önemi</a:t>
            </a:r>
            <a:endParaRPr lang="en-GB" dirty="0" smtClean="0"/>
          </a:p>
        </p:txBody>
      </p:sp>
      <p:sp>
        <p:nvSpPr>
          <p:cNvPr id="39939" name="Rectangle 17"/>
          <p:cNvSpPr>
            <a:spLocks noGrp="1" noChangeArrowheads="1"/>
          </p:cNvSpPr>
          <p:nvPr>
            <p:ph idx="1"/>
          </p:nvPr>
        </p:nvSpPr>
        <p:spPr>
          <a:xfrm>
            <a:off x="228600" y="1524000"/>
            <a:ext cx="8458200" cy="4495800"/>
          </a:xfrm>
        </p:spPr>
        <p:txBody>
          <a:bodyPr/>
          <a:lstStyle/>
          <a:p>
            <a:r>
              <a:rPr lang="tr-TR" sz="2000" dirty="0" smtClean="0"/>
              <a:t>İyi bir izlenim yaratmak için belki de tek şansınız</a:t>
            </a:r>
          </a:p>
          <a:p>
            <a:pPr lvl="1"/>
            <a:r>
              <a:rPr lang="tr-TR" sz="1400" dirty="0" smtClean="0"/>
              <a:t>Başlık, bir okuyucunun okuduğu TEK ŞEY olabilir</a:t>
            </a:r>
          </a:p>
          <a:p>
            <a:pPr lvl="1">
              <a:buNone/>
            </a:pPr>
            <a:endParaRPr lang="en-GB" sz="1600" dirty="0" smtClean="0"/>
          </a:p>
          <a:p>
            <a:r>
              <a:rPr lang="tr-TR" sz="2000" dirty="0" smtClean="0"/>
              <a:t>Belirtici başlıklar konuyu/amacı iletir:</a:t>
            </a:r>
            <a:endParaRPr lang="tr-TR" sz="1400" dirty="0" smtClean="0"/>
          </a:p>
          <a:p>
            <a:pPr lvl="1"/>
            <a:r>
              <a:rPr lang="tr-TR" sz="1400" dirty="0" smtClean="0"/>
              <a:t>“</a:t>
            </a:r>
            <a:r>
              <a:rPr lang="en-US" sz="1400" dirty="0" smtClean="0"/>
              <a:t>Comparison </a:t>
            </a:r>
            <a:r>
              <a:rPr lang="en-US" sz="1400" dirty="0"/>
              <a:t>of morning versus afternoon </a:t>
            </a:r>
            <a:r>
              <a:rPr lang="en-US" sz="1400" dirty="0" err="1"/>
              <a:t>cecal</a:t>
            </a:r>
            <a:r>
              <a:rPr lang="en-US" sz="1400" dirty="0"/>
              <a:t> intubation rates</a:t>
            </a:r>
            <a:r>
              <a:rPr lang="en-US" sz="1400" dirty="0" smtClean="0"/>
              <a:t>”</a:t>
            </a:r>
            <a:endParaRPr lang="tr-TR" sz="1400" dirty="0" smtClean="0"/>
          </a:p>
          <a:p>
            <a:pPr lvl="1">
              <a:buNone/>
            </a:pPr>
            <a:endParaRPr lang="en-GB" sz="1600" dirty="0" smtClean="0"/>
          </a:p>
          <a:p>
            <a:r>
              <a:rPr lang="tr-TR" sz="2000" dirty="0" smtClean="0"/>
              <a:t>Bildirici başlıklar bilgi vericidir ve sonucu verir:</a:t>
            </a:r>
          </a:p>
          <a:p>
            <a:pPr lvl="1"/>
            <a:r>
              <a:rPr lang="en-GB" sz="1400" dirty="0" smtClean="0"/>
              <a:t>“The timing of bowel preparation before colonoscopy determines the quality of cleansing, and is a significant factor contributing to the detection of flat lesions: a randomized study”</a:t>
            </a:r>
          </a:p>
          <a:p>
            <a:pPr lvl="1">
              <a:buNone/>
            </a:pPr>
            <a:endParaRPr lang="en-GB" sz="1600" dirty="0" smtClean="0"/>
          </a:p>
          <a:p>
            <a:r>
              <a:rPr lang="tr-TR" sz="2000" dirty="0" smtClean="0"/>
              <a:t>Araştırmanızın neyinin özgün ya da önemli olduğunu belirtin</a:t>
            </a:r>
          </a:p>
          <a:p>
            <a:pPr lvl="1"/>
            <a:endParaRPr lang="en-GB" sz="1600" dirty="0" smtClean="0"/>
          </a:p>
          <a:p>
            <a:r>
              <a:rPr lang="tr-TR" sz="2000" dirty="0" smtClean="0"/>
              <a:t>Başlıca bulgunuzu belirtin</a:t>
            </a:r>
            <a:endParaRPr lang="en-GB" sz="2000" dirty="0" smtClean="0"/>
          </a:p>
        </p:txBody>
      </p:sp>
    </p:spTree>
  </p:cSld>
  <p:clrMapOvr>
    <a:masterClrMapping/>
  </p:clrMapOvr>
  <p:transition>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en-GB" dirty="0" smtClean="0"/>
              <a:t> </a:t>
            </a:r>
            <a:r>
              <a:rPr lang="tr-TR" dirty="0" smtClean="0"/>
              <a:t>Başlıklar</a:t>
            </a:r>
            <a:endParaRPr lang="en-GB" dirty="0" smtClean="0"/>
          </a:p>
        </p:txBody>
      </p:sp>
      <p:sp>
        <p:nvSpPr>
          <p:cNvPr id="63491" name="Rectangle 3"/>
          <p:cNvSpPr>
            <a:spLocks noGrp="1" noChangeArrowheads="1"/>
          </p:cNvSpPr>
          <p:nvPr>
            <p:ph idx="1"/>
          </p:nvPr>
        </p:nvSpPr>
        <p:spPr/>
        <p:txBody>
          <a:bodyPr/>
          <a:lstStyle/>
          <a:p>
            <a:r>
              <a:rPr lang="tr-TR" dirty="0" smtClean="0"/>
              <a:t>Basit, özlü ve bilgilendirici</a:t>
            </a:r>
          </a:p>
          <a:p>
            <a:pPr lvl="1"/>
            <a:endParaRPr lang="en-GB" dirty="0" smtClean="0"/>
          </a:p>
          <a:p>
            <a:r>
              <a:rPr lang="tr-TR" dirty="0" smtClean="0"/>
              <a:t>İlginç ve dikkat çekici</a:t>
            </a:r>
            <a:endParaRPr lang="en-GB" dirty="0" smtClean="0"/>
          </a:p>
          <a:p>
            <a:pPr lvl="1"/>
            <a:endParaRPr lang="en-GB" dirty="0" smtClean="0"/>
          </a:p>
          <a:p>
            <a:r>
              <a:rPr lang="tr-TR" dirty="0" smtClean="0"/>
              <a:t>Doğru ve spesifik</a:t>
            </a:r>
            <a:endParaRPr lang="en-NZ" dirty="0" smtClean="0"/>
          </a:p>
          <a:p>
            <a:pPr lvl="1"/>
            <a:endParaRPr lang="en-GB" dirty="0" smtClean="0"/>
          </a:p>
          <a:p>
            <a:r>
              <a:rPr lang="tr-TR" dirty="0" smtClean="0"/>
              <a:t>Konuyu tam olarak ifade eden</a:t>
            </a:r>
            <a:endParaRPr lang="en-NZ" dirty="0" smtClean="0"/>
          </a:p>
          <a:p>
            <a:pPr lvl="1"/>
            <a:endParaRPr lang="en-NZ" dirty="0" smtClean="0"/>
          </a:p>
          <a:p>
            <a:r>
              <a:rPr lang="tr-TR" dirty="0" smtClean="0"/>
              <a:t>Araştırma tasarımını, hayvan türünü belirten</a:t>
            </a:r>
          </a:p>
          <a:p>
            <a:pPr lvl="1"/>
            <a:endParaRPr lang="en-NZ" dirty="0" smtClean="0"/>
          </a:p>
          <a:p>
            <a:r>
              <a:rPr lang="tr-TR" dirty="0" err="1" smtClean="0"/>
              <a:t>Dilbilgisel</a:t>
            </a:r>
            <a:r>
              <a:rPr lang="tr-TR" dirty="0" smtClean="0"/>
              <a:t> olarak doğru</a:t>
            </a:r>
            <a:endParaRPr lang="en-GB" dirty="0" smtClean="0"/>
          </a:p>
        </p:txBody>
      </p:sp>
    </p:spTree>
  </p:cSld>
  <p:clrMapOvr>
    <a:masterClrMapping/>
  </p:clrMapOvr>
  <p:transition>
    <p:wipe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tr-TR" dirty="0" smtClean="0"/>
              <a:t>Başlıklar</a:t>
            </a:r>
            <a:endParaRPr lang="en-GB" dirty="0" smtClean="0"/>
          </a:p>
        </p:txBody>
      </p:sp>
      <p:sp>
        <p:nvSpPr>
          <p:cNvPr id="65539" name="Rectangle 3"/>
          <p:cNvSpPr>
            <a:spLocks noGrp="1" noChangeArrowheads="1"/>
          </p:cNvSpPr>
          <p:nvPr>
            <p:ph idx="1"/>
          </p:nvPr>
        </p:nvSpPr>
        <p:spPr/>
        <p:txBody>
          <a:bodyPr/>
          <a:lstStyle/>
          <a:p>
            <a:r>
              <a:rPr lang="tr-TR" dirty="0" smtClean="0"/>
              <a:t>Kullanmayın</a:t>
            </a:r>
            <a:endParaRPr lang="en-NZ" dirty="0" smtClean="0"/>
          </a:p>
          <a:p>
            <a:pPr lvl="1"/>
            <a:r>
              <a:rPr lang="tr-TR" dirty="0" smtClean="0"/>
              <a:t>Kısaltmalar </a:t>
            </a:r>
            <a:r>
              <a:rPr lang="en-NZ" dirty="0" smtClean="0"/>
              <a:t>(</a:t>
            </a:r>
            <a:r>
              <a:rPr lang="tr-TR" dirty="0" smtClean="0"/>
              <a:t>yaygın kabul görenler hariç</a:t>
            </a:r>
            <a:r>
              <a:rPr lang="en-NZ" dirty="0" smtClean="0"/>
              <a:t>)</a:t>
            </a:r>
          </a:p>
          <a:p>
            <a:pPr lvl="1"/>
            <a:r>
              <a:rPr lang="tr-TR" dirty="0" smtClean="0"/>
              <a:t>Edebi başlıklar</a:t>
            </a:r>
            <a:endParaRPr lang="en-NZ" dirty="0" smtClean="0"/>
          </a:p>
          <a:p>
            <a:pPr lvl="1"/>
            <a:r>
              <a:rPr lang="tr-TR" dirty="0" err="1" smtClean="0"/>
              <a:t>Ünlemsel</a:t>
            </a:r>
            <a:r>
              <a:rPr lang="tr-TR" dirty="0" smtClean="0"/>
              <a:t> başlıklar veya sorular</a:t>
            </a:r>
          </a:p>
          <a:p>
            <a:pPr lvl="1"/>
            <a:r>
              <a:rPr lang="tr-TR" dirty="0" smtClean="0"/>
              <a:t>Tüm harflerin büyük harf olması</a:t>
            </a:r>
            <a:endParaRPr lang="en-NZ" dirty="0" smtClean="0"/>
          </a:p>
          <a:p>
            <a:pPr lvl="1"/>
            <a:endParaRPr lang="en-NZ" dirty="0" smtClean="0"/>
          </a:p>
          <a:p>
            <a:r>
              <a:rPr lang="tr-TR" dirty="0" smtClean="0"/>
              <a:t>Anahtar kelimeler olası başlığı işaret edebilir:</a:t>
            </a:r>
          </a:p>
          <a:p>
            <a:pPr lvl="1"/>
            <a:r>
              <a:rPr lang="en-NZ" dirty="0" smtClean="0"/>
              <a:t>Colonoscopy</a:t>
            </a:r>
            <a:r>
              <a:rPr lang="tr-TR" dirty="0" smtClean="0"/>
              <a:t> </a:t>
            </a:r>
            <a:endParaRPr lang="tr-TR" dirty="0"/>
          </a:p>
          <a:p>
            <a:pPr lvl="1"/>
            <a:r>
              <a:rPr lang="en-US" dirty="0" err="1" smtClean="0"/>
              <a:t>Bisacodyl</a:t>
            </a:r>
            <a:endParaRPr lang="tr-TR" dirty="0"/>
          </a:p>
          <a:p>
            <a:pPr lvl="1"/>
            <a:r>
              <a:rPr lang="en-US" dirty="0" smtClean="0"/>
              <a:t>Efficacy</a:t>
            </a:r>
            <a:endParaRPr lang="tr-TR" dirty="0"/>
          </a:p>
          <a:p>
            <a:pPr lvl="1"/>
            <a:r>
              <a:rPr lang="en-NZ" dirty="0" smtClean="0"/>
              <a:t>Randomized</a:t>
            </a:r>
            <a:endParaRPr lang="tr-TR" dirty="0"/>
          </a:p>
          <a:p>
            <a:pPr lvl="1"/>
            <a:r>
              <a:rPr lang="en-NZ" dirty="0" smtClean="0"/>
              <a:t>Controlled</a:t>
            </a:r>
          </a:p>
        </p:txBody>
      </p:sp>
    </p:spTree>
  </p:cSld>
  <p:clrMapOvr>
    <a:masterClrMapping/>
  </p:clrMapOvr>
  <p:transition>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tr-TR" dirty="0" smtClean="0"/>
              <a:t>Özetler</a:t>
            </a:r>
            <a:endParaRPr lang="en-GB" dirty="0" smtClean="0"/>
          </a:p>
        </p:txBody>
      </p:sp>
      <p:sp>
        <p:nvSpPr>
          <p:cNvPr id="41987" name="Rectangle 3"/>
          <p:cNvSpPr>
            <a:spLocks noGrp="1" noChangeArrowheads="1"/>
          </p:cNvSpPr>
          <p:nvPr>
            <p:ph idx="1"/>
          </p:nvPr>
        </p:nvSpPr>
        <p:spPr>
          <a:xfrm>
            <a:off x="304801" y="1295400"/>
            <a:ext cx="8458200" cy="4495800"/>
          </a:xfrm>
        </p:spPr>
        <p:txBody>
          <a:bodyPr/>
          <a:lstStyle/>
          <a:p>
            <a:r>
              <a:rPr lang="tr-TR" sz="2000" dirty="0" smtClean="0"/>
              <a:t>Araştırmanızın özlü bir özeti</a:t>
            </a:r>
            <a:endParaRPr lang="en-GB" sz="2000" dirty="0" smtClean="0"/>
          </a:p>
          <a:p>
            <a:r>
              <a:rPr lang="en-NZ" sz="2000" dirty="0" smtClean="0"/>
              <a:t>AB – </a:t>
            </a:r>
            <a:r>
              <a:rPr lang="tr-TR" sz="2000" dirty="0" smtClean="0"/>
              <a:t>kesin (</a:t>
            </a:r>
            <a:r>
              <a:rPr lang="en-NZ" sz="2000" dirty="0" smtClean="0"/>
              <a:t>absolutely</a:t>
            </a:r>
            <a:r>
              <a:rPr lang="tr-TR" sz="2000" dirty="0" smtClean="0"/>
              <a:t>)</a:t>
            </a:r>
            <a:r>
              <a:rPr lang="en-NZ" sz="2000" dirty="0" smtClean="0"/>
              <a:t>, STR – </a:t>
            </a:r>
            <a:r>
              <a:rPr lang="tr-TR" sz="2000" dirty="0" smtClean="0"/>
              <a:t>dosdoğru (</a:t>
            </a:r>
            <a:r>
              <a:rPr lang="en-NZ" sz="2000" dirty="0" smtClean="0"/>
              <a:t>straightforward</a:t>
            </a:r>
            <a:r>
              <a:rPr lang="tr-TR" sz="2000" dirty="0" smtClean="0"/>
              <a:t>)</a:t>
            </a:r>
            <a:r>
              <a:rPr lang="en-NZ" sz="2000" dirty="0" smtClean="0"/>
              <a:t>, ACT – </a:t>
            </a:r>
            <a:r>
              <a:rPr lang="tr-TR" sz="2000" dirty="0" smtClean="0"/>
              <a:t>gerçek veri sunumu ve yorumlaması (</a:t>
            </a:r>
            <a:r>
              <a:rPr lang="en-NZ" sz="2000" dirty="0" smtClean="0"/>
              <a:t>actual data presentation and interpretation</a:t>
            </a:r>
            <a:r>
              <a:rPr lang="tr-TR" sz="2000" dirty="0" smtClean="0"/>
              <a:t>)</a:t>
            </a:r>
            <a:endParaRPr lang="en-GB" sz="2000" dirty="0" smtClean="0"/>
          </a:p>
          <a:p>
            <a:pPr lvl="1"/>
            <a:r>
              <a:rPr lang="tr-TR" sz="1800" dirty="0" smtClean="0"/>
              <a:t>Kelime sayımı</a:t>
            </a:r>
            <a:r>
              <a:rPr lang="en-GB" sz="1800" dirty="0" smtClean="0"/>
              <a:t>: </a:t>
            </a:r>
            <a:r>
              <a:rPr lang="tr-TR" sz="1800" dirty="0" smtClean="0"/>
              <a:t>dikkate almazsanız tehlikeye girersiniz</a:t>
            </a:r>
            <a:endParaRPr lang="en-GB" sz="1800" dirty="0" smtClean="0"/>
          </a:p>
          <a:p>
            <a:pPr lvl="2"/>
            <a:r>
              <a:rPr lang="en-GB" sz="1800" dirty="0" smtClean="0"/>
              <a:t>250-400 </a:t>
            </a:r>
            <a:r>
              <a:rPr lang="tr-TR" sz="1800" dirty="0" smtClean="0"/>
              <a:t>kelime</a:t>
            </a:r>
            <a:r>
              <a:rPr lang="en-GB" sz="1800" dirty="0" smtClean="0"/>
              <a:t>(</a:t>
            </a:r>
            <a:r>
              <a:rPr lang="tr-TR" sz="1800" dirty="0" smtClean="0"/>
              <a:t>çoğu insan için </a:t>
            </a:r>
            <a:r>
              <a:rPr lang="en-GB" sz="1800" dirty="0" smtClean="0"/>
              <a:t>≤</a:t>
            </a:r>
            <a:r>
              <a:rPr lang="tr-TR" sz="1800" dirty="0" smtClean="0"/>
              <a:t>20 cümle</a:t>
            </a:r>
            <a:r>
              <a:rPr lang="en-GB" sz="1800" dirty="0" smtClean="0"/>
              <a:t>)</a:t>
            </a:r>
          </a:p>
          <a:p>
            <a:pPr lvl="2"/>
            <a:r>
              <a:rPr lang="tr-TR" sz="1800" dirty="0" smtClean="0">
                <a:solidFill>
                  <a:schemeClr val="bg1">
                    <a:lumMod val="50000"/>
                  </a:schemeClr>
                </a:solidFill>
              </a:rPr>
              <a:t>Bazı özetler, 200 kelimeyle (!) sınırlıdır veya bu şekilde yapılandırılmıştır, derginin rehber kurallarını inceleyin; yapı özeti şunları içermelidir: Arka Plan, Amaç, Yöntemler, Neticeler ve Sonuçlar</a:t>
            </a:r>
          </a:p>
          <a:p>
            <a:r>
              <a:rPr lang="tr-TR" sz="2000" dirty="0" smtClean="0"/>
              <a:t>İpuçları</a:t>
            </a:r>
            <a:r>
              <a:rPr lang="en-GB" sz="2000" dirty="0" smtClean="0"/>
              <a:t>:</a:t>
            </a:r>
          </a:p>
          <a:p>
            <a:pPr lvl="1"/>
            <a:r>
              <a:rPr lang="tr-TR" sz="1800" dirty="0" smtClean="0"/>
              <a:t>Spesifik ve kısa</a:t>
            </a:r>
            <a:endParaRPr lang="en-GB" sz="1800" dirty="0" smtClean="0"/>
          </a:p>
          <a:p>
            <a:pPr lvl="1"/>
            <a:r>
              <a:rPr lang="tr-TR" sz="1800" dirty="0" smtClean="0"/>
              <a:t>Net ve özlü</a:t>
            </a:r>
            <a:endParaRPr lang="en-GB" sz="1800" dirty="0" smtClean="0"/>
          </a:p>
          <a:p>
            <a:pPr lvl="1"/>
            <a:r>
              <a:rPr lang="en-GB" sz="1800" dirty="0" err="1" smtClean="0"/>
              <a:t>IMRaD</a:t>
            </a:r>
            <a:r>
              <a:rPr lang="tr-TR" sz="1800" dirty="0" smtClean="0"/>
              <a:t>’ı izleyin</a:t>
            </a:r>
            <a:endParaRPr lang="en-GB" sz="1800" dirty="0" smtClean="0"/>
          </a:p>
          <a:p>
            <a:pPr lvl="1"/>
            <a:r>
              <a:rPr lang="tr-TR" sz="1800" dirty="0" smtClean="0"/>
              <a:t>Referansları koymayın</a:t>
            </a:r>
            <a:r>
              <a:rPr lang="en-GB" sz="1800" dirty="0" smtClean="0"/>
              <a:t> (</a:t>
            </a:r>
            <a:r>
              <a:rPr lang="tr-TR" sz="1800" dirty="0" smtClean="0"/>
              <a:t>istenmedikçe</a:t>
            </a:r>
            <a:r>
              <a:rPr lang="en-GB" sz="1800" dirty="0" smtClean="0"/>
              <a:t>)</a:t>
            </a:r>
          </a:p>
          <a:p>
            <a:pPr lvl="1"/>
            <a:r>
              <a:rPr lang="tr-TR" sz="1800" dirty="0" smtClean="0"/>
              <a:t>Kısaltmaları akıllıca kullanın</a:t>
            </a:r>
            <a:endParaRPr lang="en-GB" sz="1800" dirty="0" smtClean="0"/>
          </a:p>
        </p:txBody>
      </p:sp>
    </p:spTree>
  </p:cSld>
  <p:clrMapOvr>
    <a:masterClrMapping/>
  </p:clrMapOvr>
  <p:transition>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8"/>
          <p:cNvSpPr>
            <a:spLocks noGrp="1" noChangeArrowheads="1"/>
          </p:cNvSpPr>
          <p:nvPr>
            <p:ph type="title"/>
          </p:nvPr>
        </p:nvSpPr>
        <p:spPr/>
        <p:txBody>
          <a:bodyPr/>
          <a:lstStyle/>
          <a:p>
            <a:r>
              <a:rPr lang="tr-TR" dirty="0" smtClean="0"/>
              <a:t>Referanslar</a:t>
            </a:r>
            <a:endParaRPr lang="en-GB" dirty="0" smtClean="0"/>
          </a:p>
        </p:txBody>
      </p:sp>
      <p:sp>
        <p:nvSpPr>
          <p:cNvPr id="44035" name="Rectangle 9"/>
          <p:cNvSpPr>
            <a:spLocks noGrp="1" noChangeArrowheads="1"/>
          </p:cNvSpPr>
          <p:nvPr>
            <p:ph idx="1"/>
          </p:nvPr>
        </p:nvSpPr>
        <p:spPr/>
        <p:txBody>
          <a:bodyPr/>
          <a:lstStyle/>
          <a:p>
            <a:r>
              <a:rPr lang="tr-TR" dirty="0" smtClean="0"/>
              <a:t>Güncel, orijinal ve ilgili</a:t>
            </a:r>
          </a:p>
          <a:p>
            <a:r>
              <a:rPr lang="tr-TR" dirty="0" smtClean="0"/>
              <a:t>Katkı sağlayan bilgileri belirtin ve okuyucuyu ek bilgilere yönlendirin</a:t>
            </a:r>
          </a:p>
          <a:p>
            <a:pPr lvl="1"/>
            <a:r>
              <a:rPr lang="tr-TR" dirty="0" smtClean="0"/>
              <a:t>Okuyucunun bakış açısından düşünün: «bu ilginç bir konu: nereden daha fazla bilgi bulabilirim?»…</a:t>
            </a:r>
            <a:endParaRPr lang="en-GB" dirty="0" smtClean="0"/>
          </a:p>
          <a:p>
            <a:r>
              <a:rPr lang="tr-TR" dirty="0" smtClean="0"/>
              <a:t>İpuçları</a:t>
            </a:r>
            <a:r>
              <a:rPr lang="en-GB" dirty="0" smtClean="0"/>
              <a:t>:</a:t>
            </a:r>
          </a:p>
          <a:p>
            <a:pPr lvl="1"/>
            <a:r>
              <a:rPr lang="tr-TR" dirty="0" smtClean="0"/>
              <a:t>Alıntılanan referansların güncelliği önemlidir – yakın zamanlı makalelerden alıntı yapın</a:t>
            </a:r>
          </a:p>
          <a:p>
            <a:pPr lvl="1"/>
            <a:r>
              <a:rPr lang="tr-TR" dirty="0" smtClean="0"/>
              <a:t>Her bir cümleyi referans vermeyin; anahtar noktaları ve fikirleri referans verin</a:t>
            </a:r>
          </a:p>
          <a:p>
            <a:pPr lvl="1"/>
            <a:r>
              <a:rPr lang="tr-TR" dirty="0" smtClean="0"/>
              <a:t>Mümkün olursa orijinal araştırmalardan alıntı yapın</a:t>
            </a:r>
          </a:p>
          <a:p>
            <a:pPr lvl="1"/>
            <a:r>
              <a:rPr lang="tr-TR" dirty="0" smtClean="0"/>
              <a:t>Eğer alıntı yapıyorsanız önce okuyun!</a:t>
            </a:r>
          </a:p>
          <a:p>
            <a:pPr lvl="1"/>
            <a:r>
              <a:rPr lang="tr-TR" dirty="0" smtClean="0"/>
              <a:t>Kendinizden alıntı yapma eğiliminden kaçının</a:t>
            </a:r>
          </a:p>
        </p:txBody>
      </p:sp>
    </p:spTree>
  </p:cSld>
  <p:clrMapOvr>
    <a:masterClrMapping/>
  </p:clrMapOvr>
  <p:transition>
    <p:wipe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8"/>
          <p:cNvSpPr>
            <a:spLocks noGrp="1" noChangeArrowheads="1"/>
          </p:cNvSpPr>
          <p:nvPr>
            <p:ph type="title"/>
          </p:nvPr>
        </p:nvSpPr>
        <p:spPr/>
        <p:txBody>
          <a:bodyPr/>
          <a:lstStyle/>
          <a:p>
            <a:r>
              <a:rPr lang="tr-TR" dirty="0" smtClean="0"/>
              <a:t>Anahtar kelimeler</a:t>
            </a:r>
            <a:endParaRPr lang="en-GB" dirty="0" smtClean="0"/>
          </a:p>
        </p:txBody>
      </p:sp>
      <p:sp>
        <p:nvSpPr>
          <p:cNvPr id="46083" name="Rectangle 9"/>
          <p:cNvSpPr>
            <a:spLocks noGrp="1" noChangeArrowheads="1"/>
          </p:cNvSpPr>
          <p:nvPr>
            <p:ph idx="1"/>
          </p:nvPr>
        </p:nvSpPr>
        <p:spPr/>
        <p:txBody>
          <a:bodyPr/>
          <a:lstStyle/>
          <a:p>
            <a:r>
              <a:rPr lang="tr-TR" dirty="0" smtClean="0"/>
              <a:t>Anahtar kelimeler, editörler, hakemler ve okuyucuların konuyu tespit etmelerine yardımcı olur</a:t>
            </a:r>
          </a:p>
          <a:p>
            <a:pPr lvl="1">
              <a:buNone/>
            </a:pPr>
            <a:endParaRPr lang="en-GB" dirty="0" smtClean="0"/>
          </a:p>
          <a:p>
            <a:r>
              <a:rPr lang="tr-TR" dirty="0" smtClean="0"/>
              <a:t>İpuçları</a:t>
            </a:r>
            <a:r>
              <a:rPr lang="en-GB" dirty="0" smtClean="0"/>
              <a:t>:</a:t>
            </a:r>
          </a:p>
          <a:p>
            <a:pPr lvl="1"/>
            <a:r>
              <a:rPr lang="tr-TR" sz="1600" dirty="0" smtClean="0"/>
              <a:t>Tüm dergiler başvuru yaptığınızda anahtar kelimeler talep etmemektedir</a:t>
            </a:r>
          </a:p>
          <a:p>
            <a:pPr lvl="1"/>
            <a:r>
              <a:rPr lang="tr-TR" sz="1600" dirty="0" smtClean="0"/>
              <a:t>Standart terimler kullanın</a:t>
            </a:r>
          </a:p>
          <a:p>
            <a:pPr lvl="1"/>
            <a:r>
              <a:rPr lang="tr-TR" sz="1600" dirty="0" smtClean="0"/>
              <a:t>Fikir almak için </a:t>
            </a:r>
            <a:r>
              <a:rPr lang="en-GB" sz="1600" dirty="0" err="1" smtClean="0"/>
              <a:t>MeSH</a:t>
            </a:r>
            <a:r>
              <a:rPr lang="tr-TR" sz="1600" dirty="0" smtClean="0"/>
              <a:t>’i</a:t>
            </a:r>
            <a:r>
              <a:rPr lang="en-GB" sz="1600" dirty="0" smtClean="0"/>
              <a:t> (Medical Subject Headings</a:t>
            </a:r>
            <a:r>
              <a:rPr lang="tr-TR" sz="1600" dirty="0" smtClean="0"/>
              <a:t> / Medikal Konu Başlıkları</a:t>
            </a:r>
            <a:r>
              <a:rPr lang="en-GB" sz="1600" dirty="0" smtClean="0"/>
              <a:t>) [MEDLINE/PubMed]</a:t>
            </a:r>
            <a:r>
              <a:rPr lang="tr-TR" sz="1600" dirty="0" smtClean="0"/>
              <a:t> inceleyin</a:t>
            </a:r>
            <a:r>
              <a:rPr lang="en-GB" sz="1600" dirty="0" smtClean="0"/>
              <a:t/>
            </a:r>
            <a:br>
              <a:rPr lang="en-GB" sz="1600" dirty="0" smtClean="0"/>
            </a:br>
            <a:r>
              <a:rPr lang="tr-TR" sz="1600" dirty="0" smtClean="0"/>
              <a:t>Benzer makalelerdeki anahtar kelimeleri kontrol edin (</a:t>
            </a:r>
            <a:r>
              <a:rPr lang="tr-TR" sz="1600" dirty="0" err="1" smtClean="0"/>
              <a:t>örn</a:t>
            </a:r>
            <a:r>
              <a:rPr lang="tr-TR" sz="1600" dirty="0" smtClean="0"/>
              <a:t>. </a:t>
            </a:r>
            <a:r>
              <a:rPr lang="tr-TR" sz="1600" dirty="0"/>
              <a:t>r</a:t>
            </a:r>
            <a:r>
              <a:rPr lang="tr-TR" sz="1600" dirty="0" smtClean="0"/>
              <a:t>eferans verdiğiniz makaleler)</a:t>
            </a:r>
          </a:p>
          <a:p>
            <a:pPr lvl="1"/>
            <a:r>
              <a:rPr lang="tr-TR" sz="1600" dirty="0" smtClean="0"/>
              <a:t>Eğer makalenizde yer alan bilgileri arasalardı okuyucularınızın ne gibi kelimeler kullanacağını düşünün</a:t>
            </a:r>
          </a:p>
        </p:txBody>
      </p:sp>
    </p:spTree>
  </p:cSld>
  <p:clrMapOvr>
    <a:masterClrMapping/>
  </p:clrMapOvr>
  <p:transition>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8"/>
          <p:cNvSpPr>
            <a:spLocks noGrp="1" noChangeArrowheads="1"/>
          </p:cNvSpPr>
          <p:nvPr>
            <p:ph type="title"/>
          </p:nvPr>
        </p:nvSpPr>
        <p:spPr/>
        <p:txBody>
          <a:bodyPr/>
          <a:lstStyle/>
          <a:p>
            <a:r>
              <a:rPr lang="tr-TR" dirty="0" smtClean="0"/>
              <a:t>Kabuller ve Bilgilendirmeler</a:t>
            </a:r>
            <a:endParaRPr lang="en-GB" dirty="0" smtClean="0"/>
          </a:p>
        </p:txBody>
      </p:sp>
      <p:sp>
        <p:nvSpPr>
          <p:cNvPr id="48131" name="Rectangle 9"/>
          <p:cNvSpPr>
            <a:spLocks noGrp="1" noChangeArrowheads="1"/>
          </p:cNvSpPr>
          <p:nvPr>
            <p:ph idx="1"/>
          </p:nvPr>
        </p:nvSpPr>
        <p:spPr/>
        <p:txBody>
          <a:bodyPr/>
          <a:lstStyle/>
          <a:p>
            <a:r>
              <a:rPr lang="tr-TR" dirty="0" smtClean="0"/>
              <a:t>Her konuda açık olun</a:t>
            </a:r>
            <a:r>
              <a:rPr lang="en-GB" dirty="0" smtClean="0"/>
              <a:t> </a:t>
            </a:r>
          </a:p>
          <a:p>
            <a:pPr lvl="1"/>
            <a:endParaRPr lang="en-GB" dirty="0" smtClean="0"/>
          </a:p>
          <a:p>
            <a:r>
              <a:rPr lang="tr-TR" dirty="0" smtClean="0"/>
              <a:t>Bilgilendirmeler / Çıkar Çatışması</a:t>
            </a:r>
            <a:r>
              <a:rPr lang="en-AU" dirty="0" smtClean="0"/>
              <a:t>:</a:t>
            </a:r>
          </a:p>
          <a:p>
            <a:pPr lvl="1"/>
            <a:r>
              <a:rPr lang="tr-TR" dirty="0" smtClean="0"/>
              <a:t>Eğer daha sonra açıklanacak olursa makul bir okuyucunun yanlış yönlendirilmiş veya aldatılmış hissetmesine neden olacak olan ve yayın sürecindeki bir katılımcı tarafından bilinen gerçekler </a:t>
            </a:r>
            <a:r>
              <a:rPr lang="tr-TR" dirty="0"/>
              <a:t>b</a:t>
            </a:r>
            <a:r>
              <a:rPr lang="tr-TR" dirty="0" smtClean="0"/>
              <a:t>eyan edilmelidir</a:t>
            </a:r>
          </a:p>
          <a:p>
            <a:pPr lvl="1"/>
            <a:endParaRPr lang="en-GB" dirty="0" smtClean="0"/>
          </a:p>
          <a:p>
            <a:r>
              <a:rPr lang="tr-TR" dirty="0" smtClean="0"/>
              <a:t>Çatışmalar şu şekilde olabilir</a:t>
            </a:r>
            <a:r>
              <a:rPr lang="en-AU" dirty="0" smtClean="0"/>
              <a:t>:</a:t>
            </a:r>
          </a:p>
          <a:p>
            <a:pPr lvl="1"/>
            <a:r>
              <a:rPr lang="tr-TR" dirty="0" smtClean="0"/>
              <a:t>Kişisel</a:t>
            </a:r>
            <a:endParaRPr lang="en-AU" dirty="0" smtClean="0"/>
          </a:p>
          <a:p>
            <a:pPr lvl="1"/>
            <a:r>
              <a:rPr lang="tr-TR" dirty="0" smtClean="0"/>
              <a:t>Politik</a:t>
            </a:r>
            <a:endParaRPr lang="en-AU" dirty="0" smtClean="0"/>
          </a:p>
          <a:p>
            <a:pPr lvl="1"/>
            <a:r>
              <a:rPr lang="tr-TR" dirty="0" smtClean="0"/>
              <a:t>Akademik</a:t>
            </a:r>
            <a:endParaRPr lang="en-AU" dirty="0" smtClean="0"/>
          </a:p>
          <a:p>
            <a:pPr lvl="1"/>
            <a:r>
              <a:rPr lang="tr-TR" dirty="0" smtClean="0"/>
              <a:t>Finansal</a:t>
            </a:r>
            <a:endParaRPr lang="en-GB" dirty="0" smtClean="0"/>
          </a:p>
        </p:txBody>
      </p:sp>
    </p:spTree>
  </p:cSld>
  <p:clrMapOvr>
    <a:masterClrMapping/>
  </p:clrMapOvr>
  <p:transition>
    <p:wipe dir="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tr-TR" dirty="0" smtClean="0"/>
              <a:t>Kabuller ve Bilgilendirmeler</a:t>
            </a:r>
            <a:endParaRPr lang="en-GB" dirty="0" smtClean="0"/>
          </a:p>
        </p:txBody>
      </p:sp>
      <p:sp>
        <p:nvSpPr>
          <p:cNvPr id="50179" name="Rectangle 3"/>
          <p:cNvSpPr>
            <a:spLocks noGrp="1" noChangeArrowheads="1"/>
          </p:cNvSpPr>
          <p:nvPr>
            <p:ph idx="1"/>
          </p:nvPr>
        </p:nvSpPr>
        <p:spPr/>
        <p:txBody>
          <a:bodyPr/>
          <a:lstStyle/>
          <a:p>
            <a:r>
              <a:rPr lang="tr-TR" dirty="0" smtClean="0"/>
              <a:t>Yayın sürecine dahil olan herkes, potansiyel bir çıkar çatışması yaratabilecek tüm ilişkileri (veya bu türden ilişkilerin olmadığını) beyan etmelidir</a:t>
            </a:r>
          </a:p>
          <a:p>
            <a:pPr lvl="1"/>
            <a:endParaRPr lang="en-AU" dirty="0" smtClean="0"/>
          </a:p>
          <a:p>
            <a:r>
              <a:rPr lang="tr-TR" dirty="0" smtClean="0"/>
              <a:t>Editörler bu bilgileri ne yapmaktadır</a:t>
            </a:r>
            <a:r>
              <a:rPr lang="en-AU" dirty="0" smtClean="0"/>
              <a:t>?</a:t>
            </a:r>
          </a:p>
          <a:p>
            <a:pPr lvl="1"/>
            <a:r>
              <a:rPr lang="en-AU" dirty="0" smtClean="0"/>
              <a:t>ICMJE: “</a:t>
            </a:r>
            <a:r>
              <a:rPr lang="tr-TR" dirty="0" smtClean="0"/>
              <a:t>Yazıyı muhakeme etmede önemli olduğuna inanıyorlarsa bu bilgiyi yayınlamaktadırlar</a:t>
            </a:r>
            <a:r>
              <a:rPr lang="en-AU" dirty="0" smtClean="0"/>
              <a:t>”</a:t>
            </a:r>
          </a:p>
          <a:p>
            <a:pPr lvl="1"/>
            <a:endParaRPr lang="en-AU" dirty="0" smtClean="0"/>
          </a:p>
          <a:p>
            <a:r>
              <a:rPr lang="tr-TR" dirty="0" smtClean="0"/>
              <a:t>İyi bir yayın uygulaması: katkıda bulunanların katkılarını kabul edin</a:t>
            </a:r>
          </a:p>
        </p:txBody>
      </p:sp>
    </p:spTree>
  </p:cSld>
  <p:clrMapOvr>
    <a:masterClrMapping/>
  </p:clrMapOvr>
  <p:transition>
    <p:wipe dir="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8"/>
          <p:cNvSpPr>
            <a:spLocks noGrp="1" noChangeArrowheads="1"/>
          </p:cNvSpPr>
          <p:nvPr>
            <p:ph type="title"/>
          </p:nvPr>
        </p:nvSpPr>
        <p:spPr/>
        <p:txBody>
          <a:bodyPr/>
          <a:lstStyle/>
          <a:p>
            <a:r>
              <a:rPr lang="tr-TR" dirty="0" smtClean="0"/>
              <a:t>Genel Bilgiler</a:t>
            </a:r>
            <a:r>
              <a:rPr lang="en-GB" dirty="0" smtClean="0"/>
              <a:t>: </a:t>
            </a:r>
            <a:r>
              <a:rPr lang="tr-TR" dirty="0" smtClean="0"/>
              <a:t>Yazar Kim</a:t>
            </a:r>
            <a:r>
              <a:rPr lang="en-GB" dirty="0" smtClean="0"/>
              <a:t>?</a:t>
            </a:r>
          </a:p>
        </p:txBody>
      </p:sp>
      <p:sp>
        <p:nvSpPr>
          <p:cNvPr id="52227" name="Rectangle 9"/>
          <p:cNvSpPr>
            <a:spLocks noGrp="1" noChangeArrowheads="1"/>
          </p:cNvSpPr>
          <p:nvPr>
            <p:ph idx="1"/>
          </p:nvPr>
        </p:nvSpPr>
        <p:spPr>
          <a:xfrm>
            <a:off x="304800" y="1371600"/>
            <a:ext cx="8458200" cy="4495800"/>
          </a:xfrm>
        </p:spPr>
        <p:txBody>
          <a:bodyPr/>
          <a:lstStyle/>
          <a:p>
            <a:r>
              <a:rPr lang="tr-TR" sz="2000" dirty="0" smtClean="0"/>
              <a:t>Evrensel olarak uzlaşılan bir tanım yoktur</a:t>
            </a:r>
          </a:p>
          <a:p>
            <a:r>
              <a:rPr lang="en-GB" sz="2000" dirty="0" smtClean="0"/>
              <a:t>ICMJE </a:t>
            </a:r>
            <a:r>
              <a:rPr lang="tr-TR" sz="2000" dirty="0" smtClean="0"/>
              <a:t>«Birörnek Gereklilikler» (</a:t>
            </a:r>
            <a:r>
              <a:rPr lang="en-GB" sz="2000" dirty="0" smtClean="0"/>
              <a:t>Uniform Requirements</a:t>
            </a:r>
            <a:r>
              <a:rPr lang="tr-TR" sz="2000" dirty="0" smtClean="0"/>
              <a:t>)</a:t>
            </a:r>
            <a:r>
              <a:rPr lang="en-GB" sz="2000" dirty="0" smtClean="0"/>
              <a:t> </a:t>
            </a:r>
            <a:r>
              <a:rPr lang="tr-TR" sz="2000" dirty="0" smtClean="0"/>
              <a:t>tanımı</a:t>
            </a:r>
            <a:r>
              <a:rPr lang="en-GB" sz="2000" dirty="0" smtClean="0"/>
              <a:t>: </a:t>
            </a:r>
          </a:p>
          <a:p>
            <a:pPr lvl="1"/>
            <a:r>
              <a:rPr lang="tr-TR" dirty="0" smtClean="0"/>
              <a:t>Yazarlar arasında listelenenler şu 3 kritere uygun olmalıdır</a:t>
            </a:r>
          </a:p>
          <a:p>
            <a:pPr lvl="2"/>
            <a:r>
              <a:rPr lang="tr-TR" dirty="0" smtClean="0"/>
              <a:t>Kavram oluşturma ve tasarıma veya verilerin edinimine veya verilerin analizine ve yorumlanmasına önemli katkılar</a:t>
            </a:r>
          </a:p>
          <a:p>
            <a:pPr lvl="2"/>
            <a:r>
              <a:rPr lang="tr-TR" dirty="0" smtClean="0"/>
              <a:t>Makalenin taslağını hazırlamak veya önemli fikri içerik için kritik bir şekilde revize etmek</a:t>
            </a:r>
          </a:p>
          <a:p>
            <a:pPr lvl="2"/>
            <a:r>
              <a:rPr lang="tr-TR" dirty="0" smtClean="0"/>
              <a:t>Yayınlanacak versiyonun nihai onayı</a:t>
            </a:r>
          </a:p>
          <a:p>
            <a:r>
              <a:rPr lang="tr-TR" sz="2000" dirty="0" smtClean="0"/>
              <a:t>«Sadece kendilerinden istenileni yapanlar – ne kadar iyi yapmış olurlarsa olsunlar – yazarlık şartlarına uygun değillerdir.»</a:t>
            </a:r>
          </a:p>
          <a:p>
            <a:r>
              <a:rPr lang="tr-TR" sz="2000" dirty="0" smtClean="0"/>
              <a:t>Yazarlık kriterlerine uygun olmayan katkıda bulunanlar, bir teşekkürler bölümünde listelenmelidir</a:t>
            </a:r>
          </a:p>
        </p:txBody>
      </p:sp>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9"/>
          <p:cNvSpPr>
            <a:spLocks noGrp="1" noChangeArrowheads="1"/>
          </p:cNvSpPr>
          <p:nvPr>
            <p:ph type="title"/>
          </p:nvPr>
        </p:nvSpPr>
        <p:spPr/>
        <p:txBody>
          <a:bodyPr/>
          <a:lstStyle/>
          <a:p>
            <a:r>
              <a:rPr lang="tr-TR" dirty="0" smtClean="0"/>
              <a:t>Planlama</a:t>
            </a:r>
            <a:endParaRPr lang="en-GB" dirty="0" smtClean="0"/>
          </a:p>
        </p:txBody>
      </p:sp>
      <p:sp>
        <p:nvSpPr>
          <p:cNvPr id="25603" name="Rectangle 10"/>
          <p:cNvSpPr>
            <a:spLocks noGrp="1" noChangeArrowheads="1"/>
          </p:cNvSpPr>
          <p:nvPr>
            <p:ph idx="1"/>
          </p:nvPr>
        </p:nvSpPr>
        <p:spPr/>
        <p:txBody>
          <a:bodyPr/>
          <a:lstStyle/>
          <a:p>
            <a:r>
              <a:rPr lang="tr-TR" dirty="0" smtClean="0"/>
              <a:t>Başlamadan önce, makalenin neyi başarmak istediğine karar verin</a:t>
            </a:r>
          </a:p>
          <a:p>
            <a:r>
              <a:rPr lang="tr-TR" dirty="0" smtClean="0"/>
              <a:t>‘Son sonuç’ neye benzeyecek?</a:t>
            </a:r>
          </a:p>
          <a:p>
            <a:pPr lvl="1"/>
            <a:endParaRPr lang="tr-TR" dirty="0" smtClean="0"/>
          </a:p>
          <a:p>
            <a:pPr lvl="1"/>
            <a:r>
              <a:rPr lang="tr-TR" dirty="0" smtClean="0"/>
              <a:t>Bunu neden yapıyorum</a:t>
            </a:r>
            <a:r>
              <a:rPr lang="en-GB" dirty="0" smtClean="0"/>
              <a:t>?</a:t>
            </a:r>
          </a:p>
          <a:p>
            <a:pPr lvl="1"/>
            <a:r>
              <a:rPr lang="tr-TR" dirty="0" smtClean="0"/>
              <a:t>Ne söylemek istiyorum</a:t>
            </a:r>
            <a:r>
              <a:rPr lang="en-GB" dirty="0" smtClean="0"/>
              <a:t>? (</a:t>
            </a:r>
            <a:r>
              <a:rPr lang="tr-TR" dirty="0" smtClean="0"/>
              <a:t>Mesajım ne</a:t>
            </a:r>
            <a:r>
              <a:rPr lang="en-GB" dirty="0" smtClean="0"/>
              <a:t>?)</a:t>
            </a:r>
          </a:p>
          <a:p>
            <a:pPr lvl="1"/>
            <a:r>
              <a:rPr lang="tr-TR" dirty="0" smtClean="0"/>
              <a:t>Bunu kime söylemek istiyorum</a:t>
            </a:r>
            <a:r>
              <a:rPr lang="en-GB" dirty="0" smtClean="0"/>
              <a:t>? (</a:t>
            </a:r>
            <a:r>
              <a:rPr lang="tr-TR" dirty="0" smtClean="0"/>
              <a:t>Okuyucu kitlesi kim</a:t>
            </a:r>
            <a:r>
              <a:rPr lang="en-GB" dirty="0" smtClean="0"/>
              <a:t>?)</a:t>
            </a:r>
          </a:p>
          <a:p>
            <a:pPr lvl="1"/>
            <a:r>
              <a:rPr lang="tr-TR" dirty="0" smtClean="0"/>
              <a:t>Bunu söylemenin en iyi yolu nedir</a:t>
            </a:r>
            <a:r>
              <a:rPr lang="en-GB" dirty="0" smtClean="0"/>
              <a:t>? (</a:t>
            </a:r>
            <a:r>
              <a:rPr lang="tr-TR" dirty="0" smtClean="0"/>
              <a:t>Hangi formatı seçmeliyim</a:t>
            </a:r>
            <a:r>
              <a:rPr lang="en-GB" dirty="0" smtClean="0"/>
              <a:t>?)</a:t>
            </a:r>
          </a:p>
          <a:p>
            <a:pPr lvl="1"/>
            <a:r>
              <a:rPr lang="tr-TR" dirty="0" smtClean="0"/>
              <a:t>Nerede söylemeliyim</a:t>
            </a:r>
            <a:r>
              <a:rPr lang="en-GB" dirty="0" smtClean="0"/>
              <a:t>? (</a:t>
            </a:r>
            <a:r>
              <a:rPr lang="tr-TR" dirty="0" smtClean="0"/>
              <a:t>Hangi yayın, hangi aktarım kanalı</a:t>
            </a:r>
            <a:r>
              <a:rPr lang="en-GB" dirty="0" smtClean="0"/>
              <a:t>?)</a:t>
            </a:r>
          </a:p>
        </p:txBody>
      </p:sp>
    </p:spTree>
  </p:cSld>
  <p:clrMapOvr>
    <a:masterClrMapping/>
  </p:clrMapOvr>
  <p:transition>
    <p:wipe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5" name="Rectangle 2"/>
          <p:cNvSpPr>
            <a:spLocks noGrp="1" noChangeArrowheads="1"/>
          </p:cNvSpPr>
          <p:nvPr>
            <p:ph type="title"/>
          </p:nvPr>
        </p:nvSpPr>
        <p:spPr/>
        <p:txBody>
          <a:bodyPr/>
          <a:lstStyle/>
          <a:p>
            <a:r>
              <a:rPr lang="tr-TR" dirty="0" smtClean="0"/>
              <a:t>Genel Bilgiler</a:t>
            </a:r>
            <a:r>
              <a:rPr lang="en-GB" dirty="0" smtClean="0"/>
              <a:t>: </a:t>
            </a:r>
            <a:r>
              <a:rPr lang="tr-TR" dirty="0" smtClean="0"/>
              <a:t>Yazar kim</a:t>
            </a:r>
            <a:r>
              <a:rPr lang="en-GB" dirty="0" smtClean="0"/>
              <a:t>?</a:t>
            </a:r>
          </a:p>
        </p:txBody>
      </p:sp>
      <p:sp>
        <p:nvSpPr>
          <p:cNvPr id="95236" name="Rectangle 3"/>
          <p:cNvSpPr>
            <a:spLocks noGrp="1" noChangeArrowheads="1"/>
          </p:cNvSpPr>
          <p:nvPr>
            <p:ph idx="1"/>
          </p:nvPr>
        </p:nvSpPr>
        <p:spPr/>
        <p:txBody>
          <a:bodyPr/>
          <a:lstStyle/>
          <a:p>
            <a:r>
              <a:rPr lang="tr-TR" dirty="0" smtClean="0"/>
              <a:t>Etik olmayan yazarlık türlerinden kaçının</a:t>
            </a:r>
            <a:endParaRPr lang="en-GB" dirty="0" smtClean="0"/>
          </a:p>
          <a:p>
            <a:pPr lvl="1"/>
            <a:r>
              <a:rPr lang="tr-TR" dirty="0" smtClean="0"/>
              <a:t>Zorlama yazarlık</a:t>
            </a:r>
            <a:r>
              <a:rPr lang="en-GB" dirty="0" smtClean="0"/>
              <a:t>: </a:t>
            </a:r>
          </a:p>
          <a:p>
            <a:pPr lvl="2"/>
            <a:r>
              <a:rPr lang="tr-TR" dirty="0" smtClean="0"/>
              <a:t>Otorite konumundaki bir kişinin, katkıda bulunmadan yazar olan listelenmeyi istemesi / beklemesi</a:t>
            </a:r>
          </a:p>
          <a:p>
            <a:pPr lvl="1"/>
            <a:r>
              <a:rPr lang="tr-TR" dirty="0" smtClean="0"/>
              <a:t>Karşılıklı destek / takdir yazarlığı</a:t>
            </a:r>
          </a:p>
          <a:p>
            <a:pPr lvl="2"/>
            <a:r>
              <a:rPr lang="tr-TR" dirty="0" smtClean="0"/>
              <a:t>Katkıda bulunmayan meslektaşları, arkadaşları eklemek</a:t>
            </a:r>
          </a:p>
          <a:p>
            <a:pPr lvl="1"/>
            <a:r>
              <a:rPr lang="tr-TR" dirty="0" smtClean="0"/>
              <a:t>Hediye yazarlık</a:t>
            </a:r>
            <a:r>
              <a:rPr lang="en-AU" dirty="0" smtClean="0"/>
              <a:t>: </a:t>
            </a:r>
          </a:p>
          <a:p>
            <a:pPr lvl="2"/>
            <a:r>
              <a:rPr lang="tr-TR" dirty="0" smtClean="0"/>
              <a:t>Katkıda bulunmayan akıl hocaları</a:t>
            </a:r>
            <a:r>
              <a:rPr lang="en-AU" dirty="0" smtClean="0"/>
              <a:t>, </a:t>
            </a:r>
            <a:r>
              <a:rPr lang="tr-TR" dirty="0" smtClean="0"/>
              <a:t>anahtar görüş liderleri </a:t>
            </a:r>
          </a:p>
          <a:p>
            <a:pPr lvl="1"/>
            <a:r>
              <a:rPr lang="tr-TR" dirty="0" smtClean="0"/>
              <a:t>Hayalet yazarlık, profesyonel medikal yazarların beyan edilmesinde, hizmetlerinden ve katkılarından farklı olarak, bkz. </a:t>
            </a:r>
            <a:r>
              <a:rPr lang="en-GB" dirty="0" smtClean="0"/>
              <a:t>http://www.gpp-guidelines.org/GPP2.pdf</a:t>
            </a:r>
          </a:p>
          <a:p>
            <a:pPr lvl="1"/>
            <a:r>
              <a:rPr lang="tr-TR" dirty="0" smtClean="0"/>
              <a:t>Çift yayın yazarlığı</a:t>
            </a:r>
            <a:r>
              <a:rPr lang="en-NZ" dirty="0" smtClean="0"/>
              <a:t>: </a:t>
            </a:r>
          </a:p>
          <a:p>
            <a:pPr lvl="2"/>
            <a:r>
              <a:rPr lang="tr-TR" dirty="0" smtClean="0"/>
              <a:t>Aynı çalışmanın farklı dergilerde, kitaplarda vs. yayınlanması</a:t>
            </a:r>
          </a:p>
        </p:txBody>
      </p:sp>
    </p:spTree>
  </p:cSld>
  <p:clrMapOvr>
    <a:masterClrMapping/>
  </p:clrMapOvr>
  <p:transition>
    <p:wipe dir="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Genel Bilgiler</a:t>
            </a:r>
            <a:r>
              <a:rPr lang="en-GB" dirty="0" smtClean="0"/>
              <a:t>: </a:t>
            </a:r>
            <a:r>
              <a:rPr lang="tr-TR" dirty="0" smtClean="0"/>
              <a:t>Bir Yazar Olarak Rolünüz</a:t>
            </a:r>
            <a:endParaRPr lang="en-GB" dirty="0"/>
          </a:p>
        </p:txBody>
      </p:sp>
      <p:sp>
        <p:nvSpPr>
          <p:cNvPr id="3" name="Content Placeholder 2"/>
          <p:cNvSpPr>
            <a:spLocks noGrp="1"/>
          </p:cNvSpPr>
          <p:nvPr>
            <p:ph idx="1"/>
          </p:nvPr>
        </p:nvSpPr>
        <p:spPr/>
        <p:txBody>
          <a:bodyPr/>
          <a:lstStyle/>
          <a:p>
            <a:r>
              <a:rPr lang="tr-TR" dirty="0" smtClean="0"/>
              <a:t>Bir yazar olarak, makalenizin doğruluğundan sorumlusunuz</a:t>
            </a:r>
          </a:p>
          <a:p>
            <a:endParaRPr lang="en-GB" dirty="0" smtClean="0"/>
          </a:p>
          <a:p>
            <a:r>
              <a:rPr lang="tr-TR" dirty="0" smtClean="0"/>
              <a:t>Hesap verebilirlik</a:t>
            </a:r>
            <a:endParaRPr lang="en-GB" dirty="0" smtClean="0"/>
          </a:p>
          <a:p>
            <a:endParaRPr lang="en-GB" dirty="0" smtClean="0"/>
          </a:p>
          <a:p>
            <a:r>
              <a:rPr lang="tr-TR" dirty="0" smtClean="0"/>
              <a:t>İtibar</a:t>
            </a:r>
            <a:endParaRPr lang="en-GB" dirty="0"/>
          </a:p>
        </p:txBody>
      </p:sp>
    </p:spTree>
  </p:cSld>
  <p:clrMapOvr>
    <a:masterClrMapping/>
  </p:clrMapOvr>
  <p:transition>
    <p:wipe dir="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1143000" y="1981200"/>
            <a:ext cx="7010400" cy="933450"/>
          </a:xfrm>
          <a:prstGeom prst="rect">
            <a:avLst/>
          </a:prstGeom>
          <a:noFill/>
          <a:ln w="12700" cmpd="dbl">
            <a:noFill/>
            <a:round/>
            <a:headEnd/>
            <a:tailEnd/>
          </a:ln>
          <a:scene3d>
            <a:camera prst="orthographicFront"/>
            <a:lightRig rig="threePt" dir="t"/>
          </a:scene3d>
          <a:sp3d>
            <a:bevelT w="0" h="63500"/>
            <a:bevelB w="0" h="63500"/>
          </a:sp3d>
        </p:spPr>
        <p:txBody>
          <a:bodyPr vert="horz" wrap="square" lIns="182880" tIns="45720" rIns="91440" bIns="45720" numCol="1" anchor="ctr" anchorCtr="0" compatLnSpc="1">
            <a:prstTxWarp prst="textNoShape">
              <a:avLst/>
            </a:prstTxWarp>
          </a:bodyPr>
          <a:lstStyle>
            <a:lvl1pPr marL="0" indent="0">
              <a:defRPr/>
            </a:lvl1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tr-TR" sz="3600" b="0" i="0" u="none" strike="noStrike" kern="0" cap="none" spc="0" normalizeH="0" baseline="0" noProof="0" dirty="0" smtClean="0">
                <a:ln>
                  <a:noFill/>
                </a:ln>
                <a:solidFill>
                  <a:srgbClr val="0768A9"/>
                </a:solidFill>
                <a:effectLst/>
                <a:uLnTx/>
                <a:uFillTx/>
                <a:latin typeface="+mj-lt"/>
                <a:ea typeface="+mj-ea"/>
                <a:cs typeface="ＭＳ Ｐゴシック"/>
              </a:rPr>
              <a:t>İyi </a:t>
            </a:r>
            <a:r>
              <a:rPr lang="tr-TR" sz="3600" kern="0" dirty="0">
                <a:latin typeface="+mj-lt"/>
                <a:ea typeface="+mj-ea"/>
                <a:cs typeface="ＭＳ Ｐゴシック"/>
              </a:rPr>
              <a:t>b</a:t>
            </a:r>
            <a:r>
              <a:rPr kumimoji="0" lang="tr-TR" sz="3600" b="0" i="0" u="none" strike="noStrike" kern="0" cap="none" spc="0" normalizeH="0" baseline="0" noProof="0" dirty="0" smtClean="0">
                <a:ln>
                  <a:noFill/>
                </a:ln>
                <a:solidFill>
                  <a:srgbClr val="0768A9"/>
                </a:solidFill>
                <a:effectLst/>
                <a:uLnTx/>
                <a:uFillTx/>
                <a:latin typeface="+mj-lt"/>
                <a:ea typeface="+mj-ea"/>
                <a:cs typeface="ＭＳ Ｐゴシック"/>
              </a:rPr>
              <a:t>ir Makale</a:t>
            </a:r>
            <a:r>
              <a:rPr kumimoji="0" lang="tr-TR" sz="3600" b="0" i="0" u="none" strike="noStrike" kern="0" cap="none" spc="0" normalizeH="0" noProof="0" dirty="0" smtClean="0">
                <a:ln>
                  <a:noFill/>
                </a:ln>
                <a:solidFill>
                  <a:srgbClr val="0768A9"/>
                </a:solidFill>
                <a:effectLst/>
                <a:uLnTx/>
                <a:uFillTx/>
                <a:latin typeface="+mj-lt"/>
                <a:ea typeface="+mj-ea"/>
                <a:cs typeface="ＭＳ Ｐゴシック"/>
              </a:rPr>
              <a:t> Yazmak için En İyi Stratejiler</a:t>
            </a:r>
            <a:endParaRPr kumimoji="0" lang="en-US" sz="3600" b="0" i="0" u="none" strike="noStrike" kern="0" cap="none" spc="0" normalizeH="0" baseline="0" noProof="0" dirty="0">
              <a:ln>
                <a:noFill/>
              </a:ln>
              <a:solidFill>
                <a:srgbClr val="0768A9"/>
              </a:solidFill>
              <a:effectLst/>
              <a:uLnTx/>
              <a:uFillTx/>
              <a:latin typeface="+mj-lt"/>
              <a:ea typeface="+mj-ea"/>
              <a:cs typeface="ＭＳ Ｐゴシック"/>
            </a:endParaRPr>
          </a:p>
        </p:txBody>
      </p:sp>
    </p:spTree>
  </p:cSld>
  <p:clrMapOvr>
    <a:masterClrMapping/>
  </p:clrMapOvr>
  <p:transition>
    <p:wipe dir="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23" name="Rectangle 7"/>
          <p:cNvSpPr>
            <a:spLocks noGrp="1" noChangeArrowheads="1"/>
          </p:cNvSpPr>
          <p:nvPr>
            <p:ph type="title"/>
          </p:nvPr>
        </p:nvSpPr>
        <p:spPr/>
        <p:txBody>
          <a:bodyPr/>
          <a:lstStyle/>
          <a:p>
            <a:r>
              <a:rPr lang="tr-TR" dirty="0" smtClean="0"/>
              <a:t>İyi bir makale yazmak için en iyi stratejiler</a:t>
            </a:r>
            <a:endParaRPr lang="en-GB" dirty="0" smtClean="0"/>
          </a:p>
        </p:txBody>
      </p:sp>
      <p:sp>
        <p:nvSpPr>
          <p:cNvPr id="5" name="Content Placeholder 4"/>
          <p:cNvSpPr>
            <a:spLocks noGrp="1"/>
          </p:cNvSpPr>
          <p:nvPr>
            <p:ph idx="1"/>
          </p:nvPr>
        </p:nvSpPr>
        <p:spPr>
          <a:xfrm>
            <a:off x="304801" y="1524000"/>
            <a:ext cx="8458200" cy="4267200"/>
          </a:xfrm>
        </p:spPr>
        <p:txBody>
          <a:bodyPr/>
          <a:lstStyle/>
          <a:p>
            <a:r>
              <a:rPr lang="tr-TR" dirty="0" smtClean="0"/>
              <a:t>Klinik olarak ilgili bir hipotez ortaya koyun</a:t>
            </a:r>
          </a:p>
          <a:p>
            <a:pPr lvl="1"/>
            <a:r>
              <a:rPr kumimoji="1" lang="tr-TR" dirty="0" smtClean="0"/>
              <a:t>Çalışmanız spesifik bir soruya cevap vermelidir</a:t>
            </a:r>
          </a:p>
          <a:p>
            <a:pPr lvl="1"/>
            <a:endParaRPr kumimoji="1" lang="en-GB" dirty="0" smtClean="0"/>
          </a:p>
          <a:p>
            <a:r>
              <a:rPr lang="tr-TR" dirty="0" smtClean="0"/>
              <a:t>Yeniliği belgeleyin</a:t>
            </a:r>
            <a:endParaRPr lang="en-NZ" dirty="0" smtClean="0"/>
          </a:p>
          <a:p>
            <a:pPr lvl="1"/>
            <a:r>
              <a:rPr kumimoji="1" lang="tr-TR" dirty="0" smtClean="0"/>
              <a:t>‘Giriş’ bölümünde çalışmanızda neyin yeni olduğunu vurgulayın</a:t>
            </a:r>
            <a:endParaRPr kumimoji="1" lang="en-GB" dirty="0" smtClean="0"/>
          </a:p>
          <a:p>
            <a:endParaRPr lang="en-GB" dirty="0"/>
          </a:p>
        </p:txBody>
      </p:sp>
    </p:spTree>
  </p:cSld>
  <p:clrMapOvr>
    <a:masterClrMapping/>
  </p:clrMapOvr>
  <p:transition>
    <p:wipe dir="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70" name="Rectangle 6"/>
          <p:cNvSpPr>
            <a:spLocks noGrp="1" noChangeArrowheads="1"/>
          </p:cNvSpPr>
          <p:nvPr>
            <p:ph type="title"/>
          </p:nvPr>
        </p:nvSpPr>
        <p:spPr/>
        <p:txBody>
          <a:bodyPr/>
          <a:lstStyle/>
          <a:p>
            <a:r>
              <a:rPr lang="tr-TR" dirty="0" smtClean="0"/>
              <a:t>İyi bir makale yazmak için en iyi stratejiler</a:t>
            </a:r>
            <a:endParaRPr lang="en-GB" dirty="0" smtClean="0"/>
          </a:p>
        </p:txBody>
      </p:sp>
      <p:sp>
        <p:nvSpPr>
          <p:cNvPr id="6" name="Content Placeholder 5"/>
          <p:cNvSpPr>
            <a:spLocks noGrp="1"/>
          </p:cNvSpPr>
          <p:nvPr>
            <p:ph idx="1"/>
          </p:nvPr>
        </p:nvSpPr>
        <p:spPr>
          <a:xfrm>
            <a:off x="304801" y="1524000"/>
            <a:ext cx="8458200" cy="3962400"/>
          </a:xfrm>
        </p:spPr>
        <p:txBody>
          <a:bodyPr/>
          <a:lstStyle/>
          <a:p>
            <a:r>
              <a:rPr lang="tr-TR" dirty="0" smtClean="0"/>
              <a:t>Seçilen metodoloji, araştırma sorusunu yanıtlamak için uygun olmalıdır</a:t>
            </a:r>
          </a:p>
          <a:p>
            <a:pPr lvl="1"/>
            <a:endParaRPr lang="en-GB" dirty="0" smtClean="0"/>
          </a:p>
          <a:p>
            <a:r>
              <a:rPr lang="tr-TR" dirty="0" smtClean="0"/>
              <a:t>Metodolojiyi ayrıntılı olarak açıklayın</a:t>
            </a:r>
          </a:p>
          <a:p>
            <a:pPr lvl="1"/>
            <a:r>
              <a:rPr kumimoji="1" lang="tr-TR" dirty="0" smtClean="0"/>
              <a:t>Yöntemlerin doğruluğu doğrulanmalıdır</a:t>
            </a:r>
          </a:p>
          <a:p>
            <a:pPr lvl="1"/>
            <a:r>
              <a:rPr kumimoji="1" lang="tr-TR" dirty="0" smtClean="0"/>
              <a:t>Hasta edinimine detaylı olarak değinilmelidir</a:t>
            </a:r>
          </a:p>
          <a:p>
            <a:pPr lvl="1"/>
            <a:r>
              <a:rPr kumimoji="1" lang="tr-TR" dirty="0" smtClean="0"/>
              <a:t>Araştırma grubunun uygunluğunun nasıl sağlandığını açıklığa kavuşturun</a:t>
            </a:r>
          </a:p>
          <a:p>
            <a:pPr lvl="1"/>
            <a:r>
              <a:rPr kumimoji="1" lang="tr-TR" dirty="0" smtClean="0"/>
              <a:t>Bir kontrol grubunun varlığı kritik önemdedir</a:t>
            </a:r>
            <a:endParaRPr kumimoji="1" lang="en-NZ" dirty="0" smtClean="0"/>
          </a:p>
          <a:p>
            <a:endParaRPr lang="en-GB" dirty="0" smtClean="0"/>
          </a:p>
          <a:p>
            <a:endParaRPr lang="en-GB" dirty="0" smtClean="0"/>
          </a:p>
          <a:p>
            <a:endParaRPr lang="en-GB" dirty="0"/>
          </a:p>
        </p:txBody>
      </p:sp>
    </p:spTree>
  </p:cSld>
  <p:clrMapOvr>
    <a:masterClrMapping/>
  </p:clrMapOvr>
  <p:transition>
    <p:wipe dir="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4" name="Rectangle 6"/>
          <p:cNvSpPr>
            <a:spLocks noGrp="1" noChangeArrowheads="1"/>
          </p:cNvSpPr>
          <p:nvPr>
            <p:ph type="title"/>
          </p:nvPr>
        </p:nvSpPr>
        <p:spPr/>
        <p:txBody>
          <a:bodyPr/>
          <a:lstStyle/>
          <a:p>
            <a:r>
              <a:rPr lang="tr-TR" dirty="0" smtClean="0"/>
              <a:t>İyi bir makale yazmak için en iyi stratejiler</a:t>
            </a:r>
            <a:endParaRPr lang="en-GB" dirty="0" smtClean="0"/>
          </a:p>
        </p:txBody>
      </p:sp>
      <p:sp>
        <p:nvSpPr>
          <p:cNvPr id="6" name="Content Placeholder 5"/>
          <p:cNvSpPr>
            <a:spLocks noGrp="1"/>
          </p:cNvSpPr>
          <p:nvPr>
            <p:ph idx="1"/>
          </p:nvPr>
        </p:nvSpPr>
        <p:spPr/>
        <p:txBody>
          <a:bodyPr/>
          <a:lstStyle/>
          <a:p>
            <a:r>
              <a:rPr lang="tr-TR" dirty="0" smtClean="0"/>
              <a:t>Güç hesaplamaları sunun</a:t>
            </a:r>
            <a:endParaRPr lang="en-GB" dirty="0" smtClean="0"/>
          </a:p>
          <a:p>
            <a:pPr lvl="1"/>
            <a:r>
              <a:rPr lang="tr-TR" dirty="0" smtClean="0"/>
              <a:t>Örnekleme boyutunun nasıl hesaplandığıyla ilgili derinlemesine bir açıklama sunun (verinin </a:t>
            </a:r>
            <a:r>
              <a:rPr lang="tr-TR" dirty="0" err="1" smtClean="0"/>
              <a:t>spesifikasyonunu</a:t>
            </a:r>
            <a:r>
              <a:rPr lang="tr-TR" dirty="0" smtClean="0"/>
              <a:t> veya güç hesaplamasının dayandığı varsayımları dahil edin)</a:t>
            </a:r>
          </a:p>
          <a:p>
            <a:pPr lvl="1"/>
            <a:endParaRPr lang="en-NZ" dirty="0" smtClean="0"/>
          </a:p>
          <a:p>
            <a:r>
              <a:rPr lang="tr-TR" dirty="0" smtClean="0"/>
              <a:t>Bilimi et gibi dilimlemeyin</a:t>
            </a:r>
            <a:endParaRPr lang="en-GB" dirty="0" smtClean="0"/>
          </a:p>
          <a:p>
            <a:pPr lvl="1"/>
            <a:r>
              <a:rPr lang="tr-TR" dirty="0" smtClean="0"/>
              <a:t>Çalışmayı «minimum yayınlanabilir birimlere» bölmek, metnin önemini sulandırır</a:t>
            </a:r>
          </a:p>
          <a:p>
            <a:pPr lvl="1"/>
            <a:r>
              <a:rPr lang="tr-TR" dirty="0" smtClean="0"/>
              <a:t>Tek bir kapsamlı makale, birçok küçük makaleden çok daha güçlüdür</a:t>
            </a:r>
          </a:p>
        </p:txBody>
      </p:sp>
    </p:spTree>
  </p:cSld>
  <p:clrMapOvr>
    <a:masterClrMapping/>
  </p:clrMapOvr>
  <p:transition>
    <p:wipe dir="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8" name="Rectangle 6"/>
          <p:cNvSpPr>
            <a:spLocks noGrp="1" noChangeArrowheads="1"/>
          </p:cNvSpPr>
          <p:nvPr>
            <p:ph type="title"/>
          </p:nvPr>
        </p:nvSpPr>
        <p:spPr/>
        <p:txBody>
          <a:bodyPr/>
          <a:lstStyle/>
          <a:p>
            <a:r>
              <a:rPr lang="en-GB" dirty="0" err="1"/>
              <a:t>İyi</a:t>
            </a:r>
            <a:r>
              <a:rPr lang="en-GB" dirty="0"/>
              <a:t> </a:t>
            </a:r>
            <a:r>
              <a:rPr lang="en-GB" dirty="0" err="1"/>
              <a:t>bir</a:t>
            </a:r>
            <a:r>
              <a:rPr lang="en-GB" dirty="0"/>
              <a:t> </a:t>
            </a:r>
            <a:r>
              <a:rPr lang="en-GB" dirty="0" err="1"/>
              <a:t>makale</a:t>
            </a:r>
            <a:r>
              <a:rPr lang="en-GB" dirty="0"/>
              <a:t> </a:t>
            </a:r>
            <a:r>
              <a:rPr lang="en-GB" dirty="0" err="1"/>
              <a:t>yazmak</a:t>
            </a:r>
            <a:r>
              <a:rPr lang="en-GB" dirty="0"/>
              <a:t> </a:t>
            </a:r>
            <a:r>
              <a:rPr lang="en-GB" dirty="0" err="1"/>
              <a:t>için</a:t>
            </a:r>
            <a:r>
              <a:rPr lang="en-GB" dirty="0"/>
              <a:t> en </a:t>
            </a:r>
            <a:r>
              <a:rPr lang="en-GB" dirty="0" err="1"/>
              <a:t>iyi</a:t>
            </a:r>
            <a:r>
              <a:rPr lang="en-GB" dirty="0"/>
              <a:t> </a:t>
            </a:r>
            <a:r>
              <a:rPr lang="en-GB" dirty="0" err="1"/>
              <a:t>stratejiler</a:t>
            </a:r>
            <a:endParaRPr lang="en-GB" dirty="0" smtClean="0"/>
          </a:p>
        </p:txBody>
      </p:sp>
      <p:sp>
        <p:nvSpPr>
          <p:cNvPr id="6" name="Content Placeholder 5"/>
          <p:cNvSpPr>
            <a:spLocks noGrp="1"/>
          </p:cNvSpPr>
          <p:nvPr>
            <p:ph idx="1"/>
          </p:nvPr>
        </p:nvSpPr>
        <p:spPr/>
        <p:txBody>
          <a:bodyPr/>
          <a:lstStyle/>
          <a:p>
            <a:r>
              <a:rPr lang="tr-TR" dirty="0" smtClean="0"/>
              <a:t>Verileriniz gerçekten ne anlama geliyor</a:t>
            </a:r>
            <a:r>
              <a:rPr lang="en-GB" dirty="0" smtClean="0"/>
              <a:t>?</a:t>
            </a:r>
          </a:p>
          <a:p>
            <a:pPr lvl="1"/>
            <a:endParaRPr lang="en-GB" dirty="0" smtClean="0"/>
          </a:p>
          <a:p>
            <a:r>
              <a:rPr lang="tr-TR" dirty="0" smtClean="0"/>
              <a:t>Dikkatli bir analiz gerçekleştirin</a:t>
            </a:r>
            <a:endParaRPr lang="en-NZ" dirty="0" smtClean="0"/>
          </a:p>
          <a:p>
            <a:pPr lvl="1"/>
            <a:r>
              <a:rPr lang="tr-TR" dirty="0" smtClean="0"/>
              <a:t>Yeni bir soru sormalarına ve uygun bir metodoloji uygulamalarına rağmen bazı makaleler kusurlu bir analiz sunar</a:t>
            </a:r>
          </a:p>
          <a:p>
            <a:pPr lvl="1"/>
            <a:r>
              <a:rPr lang="tr-TR" dirty="0" smtClean="0"/>
              <a:t>Taşıyıcı bitiş noktalarının sınırlamalarını kabul edin</a:t>
            </a:r>
          </a:p>
          <a:p>
            <a:pPr lvl="1"/>
            <a:r>
              <a:rPr lang="tr-TR" dirty="0" smtClean="0"/>
              <a:t>İstatistiki önemi, biyolojik önemden ayırmak konusunda dikkatli olun, </a:t>
            </a:r>
            <a:r>
              <a:rPr lang="tr-TR" dirty="0" err="1" smtClean="0"/>
              <a:t>örn</a:t>
            </a:r>
            <a:r>
              <a:rPr lang="tr-TR" dirty="0" smtClean="0"/>
              <a:t>. </a:t>
            </a:r>
            <a:r>
              <a:rPr lang="tr-TR" dirty="0"/>
              <a:t>b</a:t>
            </a:r>
            <a:r>
              <a:rPr lang="tr-TR" dirty="0" smtClean="0"/>
              <a:t>üyük bir «p» değeri her zaman önemli klinik fark anlamına gelmez</a:t>
            </a:r>
          </a:p>
        </p:txBody>
      </p:sp>
    </p:spTree>
  </p:cSld>
  <p:clrMapOvr>
    <a:masterClrMapping/>
  </p:clrMapOvr>
  <p:transition>
    <p:wipe dir="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42" name="Rectangle 6"/>
          <p:cNvSpPr>
            <a:spLocks noGrp="1" noChangeArrowheads="1"/>
          </p:cNvSpPr>
          <p:nvPr>
            <p:ph type="title"/>
          </p:nvPr>
        </p:nvSpPr>
        <p:spPr/>
        <p:txBody>
          <a:bodyPr/>
          <a:lstStyle/>
          <a:p>
            <a:r>
              <a:rPr lang="en-GB" dirty="0" err="1"/>
              <a:t>İyi</a:t>
            </a:r>
            <a:r>
              <a:rPr lang="en-GB" dirty="0"/>
              <a:t> </a:t>
            </a:r>
            <a:r>
              <a:rPr lang="en-GB" dirty="0" err="1"/>
              <a:t>bir</a:t>
            </a:r>
            <a:r>
              <a:rPr lang="en-GB" dirty="0"/>
              <a:t> </a:t>
            </a:r>
            <a:r>
              <a:rPr lang="en-GB" dirty="0" err="1"/>
              <a:t>makale</a:t>
            </a:r>
            <a:r>
              <a:rPr lang="en-GB" dirty="0"/>
              <a:t> </a:t>
            </a:r>
            <a:r>
              <a:rPr lang="en-GB" dirty="0" err="1"/>
              <a:t>yazmak</a:t>
            </a:r>
            <a:r>
              <a:rPr lang="en-GB" dirty="0"/>
              <a:t> </a:t>
            </a:r>
            <a:r>
              <a:rPr lang="en-GB" dirty="0" err="1"/>
              <a:t>için</a:t>
            </a:r>
            <a:r>
              <a:rPr lang="en-GB" dirty="0"/>
              <a:t> en </a:t>
            </a:r>
            <a:r>
              <a:rPr lang="en-GB" dirty="0" err="1"/>
              <a:t>iyi</a:t>
            </a:r>
            <a:r>
              <a:rPr lang="en-GB" dirty="0"/>
              <a:t> </a:t>
            </a:r>
            <a:r>
              <a:rPr lang="en-GB" dirty="0" err="1"/>
              <a:t>stratejiler</a:t>
            </a:r>
            <a:endParaRPr lang="en-GB" dirty="0" smtClean="0"/>
          </a:p>
        </p:txBody>
      </p:sp>
      <p:sp>
        <p:nvSpPr>
          <p:cNvPr id="6" name="Content Placeholder 5"/>
          <p:cNvSpPr>
            <a:spLocks noGrp="1"/>
          </p:cNvSpPr>
          <p:nvPr>
            <p:ph idx="1"/>
          </p:nvPr>
        </p:nvSpPr>
        <p:spPr/>
        <p:txBody>
          <a:bodyPr/>
          <a:lstStyle/>
          <a:p>
            <a:r>
              <a:rPr lang="tr-TR" dirty="0" smtClean="0"/>
              <a:t>Bulgularınız, zaten bildiklerimizle nasıl bir uyum içerisinde</a:t>
            </a:r>
            <a:r>
              <a:rPr lang="en-GB" dirty="0" smtClean="0"/>
              <a:t>?</a:t>
            </a:r>
          </a:p>
          <a:p>
            <a:pPr lvl="1"/>
            <a:endParaRPr lang="en-GB" dirty="0" smtClean="0"/>
          </a:p>
          <a:p>
            <a:r>
              <a:rPr lang="tr-TR" dirty="0" smtClean="0"/>
              <a:t>Tartışmayı şekillendirin</a:t>
            </a:r>
            <a:endParaRPr lang="en-NZ" dirty="0" smtClean="0"/>
          </a:p>
          <a:p>
            <a:pPr lvl="1"/>
            <a:r>
              <a:rPr lang="tr-TR" dirty="0" smtClean="0"/>
              <a:t>En önemli sonuçları ilk paragrafta sunun</a:t>
            </a:r>
          </a:p>
          <a:p>
            <a:pPr lvl="1"/>
            <a:r>
              <a:rPr lang="tr-TR" dirty="0" smtClean="0"/>
              <a:t>Literatürün kısa ve akademik bir değerlendirmesini sunun ve bulgularınızı bir perspektife oturtun</a:t>
            </a:r>
          </a:p>
          <a:p>
            <a:pPr lvl="1"/>
            <a:r>
              <a:rPr lang="tr-TR" dirty="0" smtClean="0"/>
              <a:t>Sınırlamaları kabul edin</a:t>
            </a:r>
          </a:p>
          <a:p>
            <a:pPr lvl="1"/>
            <a:r>
              <a:rPr lang="tr-TR" dirty="0" smtClean="0"/>
              <a:t>Çalışmanızla ilgili potansiyel açıklamalar ve çalışmanızın klinik sonuçlarını sunun</a:t>
            </a:r>
          </a:p>
          <a:p>
            <a:pPr lvl="1"/>
            <a:r>
              <a:rPr lang="tr-TR" dirty="0" smtClean="0"/>
              <a:t>Doğru </a:t>
            </a:r>
            <a:r>
              <a:rPr lang="tr-TR" dirty="0"/>
              <a:t>d</a:t>
            </a:r>
            <a:r>
              <a:rPr lang="tr-TR" dirty="0" smtClean="0"/>
              <a:t>ilbilgisi ve sözdizimi kullanımı makaleyi güçlendirir (ana sili İngilizce olan veya iyi İngilizce konuşan birinden yardım isteyin)</a:t>
            </a:r>
            <a:endParaRPr lang="en-GB" dirty="0"/>
          </a:p>
        </p:txBody>
      </p:sp>
    </p:spTree>
  </p:cSld>
  <p:clrMapOvr>
    <a:masterClrMapping/>
  </p:clrMapOvr>
  <p:transition>
    <p:wipe dir="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6" name="Rectangle 6"/>
          <p:cNvSpPr>
            <a:spLocks noGrp="1" noChangeArrowheads="1"/>
          </p:cNvSpPr>
          <p:nvPr>
            <p:ph type="title"/>
          </p:nvPr>
        </p:nvSpPr>
        <p:spPr/>
        <p:txBody>
          <a:bodyPr/>
          <a:lstStyle/>
          <a:p>
            <a:r>
              <a:rPr lang="en-GB" dirty="0" err="1"/>
              <a:t>İyi</a:t>
            </a:r>
            <a:r>
              <a:rPr lang="en-GB" dirty="0"/>
              <a:t> </a:t>
            </a:r>
            <a:r>
              <a:rPr lang="en-GB" dirty="0" err="1"/>
              <a:t>bir</a:t>
            </a:r>
            <a:r>
              <a:rPr lang="en-GB" dirty="0"/>
              <a:t> </a:t>
            </a:r>
            <a:r>
              <a:rPr lang="en-GB" dirty="0" err="1"/>
              <a:t>makale</a:t>
            </a:r>
            <a:r>
              <a:rPr lang="en-GB" dirty="0"/>
              <a:t> </a:t>
            </a:r>
            <a:r>
              <a:rPr lang="en-GB" dirty="0" err="1"/>
              <a:t>yazmak</a:t>
            </a:r>
            <a:r>
              <a:rPr lang="en-GB" dirty="0"/>
              <a:t> </a:t>
            </a:r>
            <a:r>
              <a:rPr lang="en-GB" dirty="0" err="1"/>
              <a:t>için</a:t>
            </a:r>
            <a:r>
              <a:rPr lang="en-GB" dirty="0"/>
              <a:t> en </a:t>
            </a:r>
            <a:r>
              <a:rPr lang="en-GB" dirty="0" err="1"/>
              <a:t>iyi</a:t>
            </a:r>
            <a:r>
              <a:rPr lang="en-GB" dirty="0"/>
              <a:t> </a:t>
            </a:r>
            <a:r>
              <a:rPr lang="en-GB" dirty="0" err="1"/>
              <a:t>stratejiler</a:t>
            </a:r>
            <a:endParaRPr lang="en-GB" dirty="0" smtClean="0"/>
          </a:p>
        </p:txBody>
      </p:sp>
      <p:sp>
        <p:nvSpPr>
          <p:cNvPr id="6" name="Content Placeholder 5"/>
          <p:cNvSpPr>
            <a:spLocks noGrp="1"/>
          </p:cNvSpPr>
          <p:nvPr>
            <p:ph idx="1"/>
          </p:nvPr>
        </p:nvSpPr>
        <p:spPr/>
        <p:txBody>
          <a:bodyPr/>
          <a:lstStyle/>
          <a:p>
            <a:r>
              <a:rPr lang="tr-TR" dirty="0" smtClean="0"/>
              <a:t>İyi şekiller ve şekiller için iyi yazılar oluşturun</a:t>
            </a:r>
          </a:p>
          <a:p>
            <a:pPr lvl="1"/>
            <a:r>
              <a:rPr lang="tr-TR" dirty="0" smtClean="0"/>
              <a:t>Görseller, okuyucunun dikkatini önemli bulgulara çekmek için kullanılmalıdır</a:t>
            </a:r>
          </a:p>
          <a:p>
            <a:pPr lvl="1"/>
            <a:r>
              <a:rPr lang="tr-TR" dirty="0" smtClean="0"/>
              <a:t>Görseller, bulguları açıkça sergilemelidir</a:t>
            </a:r>
          </a:p>
          <a:p>
            <a:pPr lvl="1"/>
            <a:r>
              <a:rPr lang="tr-TR" dirty="0" smtClean="0"/>
              <a:t>Şekillerin kolayca anlaşılabilmesi için oklar, yıldız imleri ve diğer işaretler kullanın</a:t>
            </a:r>
          </a:p>
          <a:p>
            <a:pPr lvl="1"/>
            <a:r>
              <a:rPr lang="tr-TR" dirty="0" smtClean="0"/>
              <a:t>Gereksiz yere renk kullanmaktan kaçının</a:t>
            </a:r>
          </a:p>
          <a:p>
            <a:pPr lvl="1"/>
            <a:r>
              <a:rPr lang="tr-TR" dirty="0" smtClean="0"/>
              <a:t>Kendi başlarına anlamı olan resim yazıları hazırlayın</a:t>
            </a:r>
          </a:p>
          <a:p>
            <a:pPr lvl="1"/>
            <a:endParaRPr lang="en-GB" dirty="0" smtClean="0"/>
          </a:p>
          <a:p>
            <a:r>
              <a:rPr lang="tr-TR" dirty="0" smtClean="0"/>
              <a:t>İyi bir şeklin mesajı genellikle tek bir cümlede özetlenebilir</a:t>
            </a:r>
          </a:p>
        </p:txBody>
      </p:sp>
    </p:spTree>
  </p:cSld>
  <p:clrMapOvr>
    <a:masterClrMapping/>
  </p:clrMapOvr>
  <p:transition>
    <p:wipe dir="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90" name="Rectangle 6"/>
          <p:cNvSpPr>
            <a:spLocks noGrp="1" noChangeArrowheads="1"/>
          </p:cNvSpPr>
          <p:nvPr>
            <p:ph type="title"/>
          </p:nvPr>
        </p:nvSpPr>
        <p:spPr/>
        <p:txBody>
          <a:bodyPr/>
          <a:lstStyle/>
          <a:p>
            <a:r>
              <a:rPr lang="en-GB" dirty="0" err="1"/>
              <a:t>İyi</a:t>
            </a:r>
            <a:r>
              <a:rPr lang="en-GB" dirty="0"/>
              <a:t> </a:t>
            </a:r>
            <a:r>
              <a:rPr lang="en-GB" dirty="0" err="1"/>
              <a:t>bir</a:t>
            </a:r>
            <a:r>
              <a:rPr lang="en-GB" dirty="0"/>
              <a:t> </a:t>
            </a:r>
            <a:r>
              <a:rPr lang="en-GB" dirty="0" err="1"/>
              <a:t>makale</a:t>
            </a:r>
            <a:r>
              <a:rPr lang="en-GB" dirty="0"/>
              <a:t> </a:t>
            </a:r>
            <a:r>
              <a:rPr lang="en-GB" dirty="0" err="1"/>
              <a:t>yazmak</a:t>
            </a:r>
            <a:r>
              <a:rPr lang="en-GB" dirty="0"/>
              <a:t> </a:t>
            </a:r>
            <a:r>
              <a:rPr lang="en-GB" dirty="0" err="1"/>
              <a:t>için</a:t>
            </a:r>
            <a:r>
              <a:rPr lang="en-GB" dirty="0"/>
              <a:t> en </a:t>
            </a:r>
            <a:r>
              <a:rPr lang="en-GB" dirty="0" err="1"/>
              <a:t>iyi</a:t>
            </a:r>
            <a:r>
              <a:rPr lang="en-GB" dirty="0"/>
              <a:t> </a:t>
            </a:r>
            <a:r>
              <a:rPr lang="en-GB" dirty="0" err="1"/>
              <a:t>stratejiler</a:t>
            </a:r>
            <a:endParaRPr lang="en-GB" dirty="0" smtClean="0"/>
          </a:p>
        </p:txBody>
      </p:sp>
      <p:sp>
        <p:nvSpPr>
          <p:cNvPr id="6" name="Content Placeholder 5"/>
          <p:cNvSpPr>
            <a:spLocks noGrp="1"/>
          </p:cNvSpPr>
          <p:nvPr>
            <p:ph idx="1"/>
          </p:nvPr>
        </p:nvSpPr>
        <p:spPr/>
        <p:txBody>
          <a:bodyPr/>
          <a:lstStyle/>
          <a:p>
            <a:r>
              <a:rPr lang="tr-TR" dirty="0" smtClean="0"/>
              <a:t>Metni paketleyin</a:t>
            </a:r>
            <a:endParaRPr lang="en-NZ" dirty="0" smtClean="0"/>
          </a:p>
          <a:p>
            <a:pPr lvl="1"/>
            <a:r>
              <a:rPr lang="tr-TR" dirty="0" smtClean="0"/>
              <a:t>‘Sevimli’ veya ‘göz alıcı’ başlıklardan kaçının</a:t>
            </a:r>
          </a:p>
          <a:p>
            <a:pPr lvl="1">
              <a:buNone/>
            </a:pPr>
            <a:endParaRPr lang="en-NZ" dirty="0" smtClean="0"/>
          </a:p>
          <a:p>
            <a:pPr lvl="1"/>
            <a:r>
              <a:rPr lang="tr-TR" dirty="0" smtClean="0"/>
              <a:t>Özetin, çalışmanın özlü bir özetini sunduğundan ve dikkat çekici bulguları doğru bir şekilde sunduğundan emin olun</a:t>
            </a:r>
          </a:p>
          <a:p>
            <a:pPr lvl="1">
              <a:buNone/>
            </a:pPr>
            <a:endParaRPr lang="en-NZ" dirty="0" smtClean="0"/>
          </a:p>
          <a:p>
            <a:pPr lvl="1"/>
            <a:r>
              <a:rPr lang="tr-TR" dirty="0" smtClean="0"/>
              <a:t>Yazar listesini dikkatli bir şekilde hazırlayın</a:t>
            </a:r>
          </a:p>
          <a:p>
            <a:pPr lvl="1">
              <a:buNone/>
            </a:pPr>
            <a:endParaRPr lang="en-NZ" dirty="0" smtClean="0"/>
          </a:p>
          <a:p>
            <a:pPr lvl="1"/>
            <a:r>
              <a:rPr lang="tr-TR" dirty="0" smtClean="0"/>
              <a:t>Başvuruda bulunmadan önce çalışmanıza dahil olmamış olan bir medikal bilim insanının çalışmanızı değerlendirmesini sağlayın</a:t>
            </a:r>
          </a:p>
        </p:txBody>
      </p:sp>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3"/>
          <p:cNvSpPr>
            <a:spLocks noGrp="1" noChangeArrowheads="1"/>
          </p:cNvSpPr>
          <p:nvPr>
            <p:ph type="title"/>
          </p:nvPr>
        </p:nvSpPr>
        <p:spPr/>
        <p:txBody>
          <a:bodyPr/>
          <a:lstStyle/>
          <a:p>
            <a:r>
              <a:rPr lang="en-GB" dirty="0" err="1" smtClean="0"/>
              <a:t>IMRaD</a:t>
            </a:r>
            <a:r>
              <a:rPr lang="en-GB" dirty="0" smtClean="0"/>
              <a:t> </a:t>
            </a:r>
            <a:r>
              <a:rPr lang="tr-TR" dirty="0" smtClean="0"/>
              <a:t>Yapısı</a:t>
            </a:r>
            <a:r>
              <a:rPr lang="en-GB" dirty="0" smtClean="0"/>
              <a:t>	</a:t>
            </a:r>
          </a:p>
        </p:txBody>
      </p:sp>
      <p:sp>
        <p:nvSpPr>
          <p:cNvPr id="27651" name="Rectangle 14"/>
          <p:cNvSpPr>
            <a:spLocks noGrp="1" noChangeArrowheads="1"/>
          </p:cNvSpPr>
          <p:nvPr>
            <p:ph idx="1"/>
          </p:nvPr>
        </p:nvSpPr>
        <p:spPr/>
        <p:txBody>
          <a:bodyPr/>
          <a:lstStyle/>
          <a:p>
            <a:r>
              <a:rPr lang="tr-TR" dirty="0" smtClean="0"/>
              <a:t>Bilimsel yayınlar tipik olarak ‘</a:t>
            </a:r>
            <a:r>
              <a:rPr lang="tr-TR" dirty="0" err="1" smtClean="0"/>
              <a:t>IMRaD</a:t>
            </a:r>
            <a:r>
              <a:rPr lang="tr-TR" dirty="0" smtClean="0"/>
              <a:t>’ yapısını takip eder</a:t>
            </a:r>
          </a:p>
          <a:p>
            <a:pPr lvl="1"/>
            <a:endParaRPr lang="en-GB" dirty="0" smtClean="0"/>
          </a:p>
          <a:p>
            <a:pPr lvl="1"/>
            <a:r>
              <a:rPr lang="tr-TR" dirty="0" smtClean="0"/>
              <a:t>Giriş (</a:t>
            </a:r>
            <a:r>
              <a:rPr lang="tr-TR" dirty="0" err="1" smtClean="0"/>
              <a:t>Introduction</a:t>
            </a:r>
            <a:r>
              <a:rPr lang="tr-TR" dirty="0" smtClean="0"/>
              <a:t>)</a:t>
            </a:r>
          </a:p>
          <a:p>
            <a:pPr lvl="1"/>
            <a:endParaRPr lang="en-GB" dirty="0" smtClean="0"/>
          </a:p>
          <a:p>
            <a:pPr lvl="1"/>
            <a:r>
              <a:rPr lang="tr-TR" dirty="0" smtClean="0"/>
              <a:t>Yöntemler (</a:t>
            </a:r>
            <a:r>
              <a:rPr lang="en-GB" dirty="0" smtClean="0"/>
              <a:t>Methods</a:t>
            </a:r>
            <a:r>
              <a:rPr lang="tr-TR" dirty="0" smtClean="0"/>
              <a:t>)</a:t>
            </a:r>
            <a:endParaRPr lang="en-GB" dirty="0" smtClean="0"/>
          </a:p>
          <a:p>
            <a:pPr lvl="1"/>
            <a:endParaRPr lang="en-GB" dirty="0" smtClean="0"/>
          </a:p>
          <a:p>
            <a:pPr lvl="1"/>
            <a:r>
              <a:rPr lang="tr-TR" dirty="0" smtClean="0"/>
              <a:t>Sonuçlar (</a:t>
            </a:r>
            <a:r>
              <a:rPr lang="en-GB" dirty="0" smtClean="0"/>
              <a:t>Results</a:t>
            </a:r>
            <a:r>
              <a:rPr lang="tr-TR" dirty="0" smtClean="0"/>
              <a:t>)</a:t>
            </a:r>
            <a:endParaRPr lang="en-GB" dirty="0" smtClean="0"/>
          </a:p>
          <a:p>
            <a:pPr lvl="1"/>
            <a:endParaRPr lang="en-GB" dirty="0" smtClean="0"/>
          </a:p>
          <a:p>
            <a:pPr lvl="1"/>
            <a:r>
              <a:rPr lang="tr-TR" dirty="0" smtClean="0"/>
              <a:t>Tartışma (</a:t>
            </a:r>
            <a:r>
              <a:rPr lang="en-GB" dirty="0" smtClean="0"/>
              <a:t>Discussion</a:t>
            </a:r>
            <a:r>
              <a:rPr lang="tr-TR" dirty="0" smtClean="0"/>
              <a:t>)</a:t>
            </a:r>
            <a:endParaRPr lang="en-GB" dirty="0" smtClean="0"/>
          </a:p>
        </p:txBody>
      </p:sp>
    </p:spTree>
  </p:cSld>
  <p:clrMapOvr>
    <a:masterClrMapping/>
  </p:clrMapOvr>
  <p:transition>
    <p:wipe dir="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1143000" y="2286000"/>
            <a:ext cx="7010400" cy="933450"/>
          </a:xfrm>
          <a:prstGeom prst="rect">
            <a:avLst/>
          </a:prstGeom>
          <a:noFill/>
          <a:ln w="12700" cmpd="dbl">
            <a:noFill/>
            <a:round/>
            <a:headEnd/>
            <a:tailEnd/>
          </a:ln>
          <a:scene3d>
            <a:camera prst="orthographicFront"/>
            <a:lightRig rig="threePt" dir="t"/>
          </a:scene3d>
          <a:sp3d>
            <a:bevelT w="0" h="63500"/>
            <a:bevelB w="0" h="63500"/>
          </a:sp3d>
        </p:spPr>
        <p:txBody>
          <a:bodyPr vert="horz" wrap="square" lIns="182880" tIns="45720" rIns="91440" bIns="45720" numCol="1" anchor="ctr" anchorCtr="0" compatLnSpc="1">
            <a:prstTxWarp prst="textNoShape">
              <a:avLst/>
            </a:prstTxWarp>
          </a:bodyPr>
          <a:lstStyle>
            <a:lvl1pPr marL="0" indent="0">
              <a:defRPr/>
            </a:lvl1pPr>
          </a:lstStyle>
          <a:p>
            <a:pPr marL="0" marR="0" lvl="0" indent="0" algn="l" defTabSz="914400" rtl="0" eaLnBrk="0" fontAlgn="base" latinLnBrk="0" hangingPunct="0">
              <a:lnSpc>
                <a:spcPct val="100000"/>
              </a:lnSpc>
              <a:spcBef>
                <a:spcPct val="0"/>
              </a:spcBef>
              <a:spcAft>
                <a:spcPct val="0"/>
              </a:spcAft>
              <a:buClrTx/>
              <a:buSzTx/>
              <a:buFontTx/>
              <a:buNone/>
              <a:tabLst/>
              <a:defRPr/>
            </a:pPr>
            <a:r>
              <a:rPr lang="tr-TR" sz="3400" kern="0" dirty="0" smtClean="0">
                <a:latin typeface="+mj-lt"/>
                <a:ea typeface="+mj-ea"/>
                <a:cs typeface="ＭＳ Ｐゴシック"/>
              </a:rPr>
              <a:t>Yayınlama süreci</a:t>
            </a:r>
            <a:endParaRPr kumimoji="0" lang="en-US" sz="3400" b="0" i="0" u="none" strike="noStrike" kern="0" cap="none" spc="0" normalizeH="0" baseline="0" noProof="0" dirty="0">
              <a:ln>
                <a:noFill/>
              </a:ln>
              <a:solidFill>
                <a:srgbClr val="0768A9"/>
              </a:solidFill>
              <a:effectLst/>
              <a:uLnTx/>
              <a:uFillTx/>
              <a:latin typeface="+mj-lt"/>
              <a:ea typeface="+mj-ea"/>
              <a:cs typeface="ＭＳ Ｐゴシック"/>
            </a:endParaRPr>
          </a:p>
        </p:txBody>
      </p:sp>
    </p:spTree>
  </p:cSld>
  <p:clrMapOvr>
    <a:masterClrMapping/>
  </p:clrMapOvr>
  <p:transition>
    <p:wipe dir="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7150" name="Rectangle 34"/>
          <p:cNvSpPr>
            <a:spLocks noGrp="1" noChangeArrowheads="1"/>
          </p:cNvSpPr>
          <p:nvPr>
            <p:ph type="title"/>
          </p:nvPr>
        </p:nvSpPr>
        <p:spPr/>
        <p:txBody>
          <a:bodyPr/>
          <a:lstStyle/>
          <a:p>
            <a:r>
              <a:rPr lang="tr-TR" dirty="0" smtClean="0"/>
              <a:t>Yayınlama süreci</a:t>
            </a:r>
            <a:endParaRPr lang="en-GB" dirty="0"/>
          </a:p>
        </p:txBody>
      </p:sp>
      <p:sp>
        <p:nvSpPr>
          <p:cNvPr id="28" name="Rectangle 57"/>
          <p:cNvSpPr>
            <a:spLocks noChangeArrowheads="1"/>
          </p:cNvSpPr>
          <p:nvPr/>
        </p:nvSpPr>
        <p:spPr bwMode="auto">
          <a:xfrm>
            <a:off x="381000" y="1295400"/>
            <a:ext cx="8482012" cy="4584700"/>
          </a:xfrm>
          <a:prstGeom prst="rect">
            <a:avLst/>
          </a:prstGeom>
          <a:solidFill>
            <a:srgbClr val="A50021">
              <a:alpha val="14902"/>
            </a:srgbClr>
          </a:solidFill>
          <a:ln w="28575">
            <a:solidFill>
              <a:srgbClr val="800000"/>
            </a:solidFill>
            <a:miter lim="800000"/>
            <a:headEnd/>
            <a:tailEnd/>
          </a:ln>
        </p:spPr>
        <p:txBody>
          <a:bodyPr wrap="none" anchor="ctr"/>
          <a:lstStyle/>
          <a:p>
            <a:endParaRPr lang="en-GB" sz="2400"/>
          </a:p>
        </p:txBody>
      </p:sp>
      <p:sp>
        <p:nvSpPr>
          <p:cNvPr id="29" name="AutoShape 66"/>
          <p:cNvSpPr>
            <a:spLocks noChangeArrowheads="1"/>
          </p:cNvSpPr>
          <p:nvPr/>
        </p:nvSpPr>
        <p:spPr bwMode="auto">
          <a:xfrm>
            <a:off x="4787900" y="5235575"/>
            <a:ext cx="1085850" cy="336550"/>
          </a:xfrm>
          <a:prstGeom prst="rightArrow">
            <a:avLst>
              <a:gd name="adj1" fmla="val 60972"/>
              <a:gd name="adj2" fmla="val 71638"/>
            </a:avLst>
          </a:prstGeom>
          <a:solidFill>
            <a:srgbClr val="800000">
              <a:alpha val="74901"/>
            </a:srgbClr>
          </a:solidFill>
          <a:ln w="9525">
            <a:noFill/>
            <a:miter lim="800000"/>
            <a:headEnd/>
            <a:tailEnd/>
          </a:ln>
        </p:spPr>
        <p:txBody>
          <a:bodyPr wrap="none" anchor="ctr"/>
          <a:lstStyle/>
          <a:p>
            <a:endParaRPr lang="en-GB" sz="2400"/>
          </a:p>
        </p:txBody>
      </p:sp>
      <p:sp>
        <p:nvSpPr>
          <p:cNvPr id="30" name="AutoShape 65"/>
          <p:cNvSpPr>
            <a:spLocks noChangeArrowheads="1"/>
          </p:cNvSpPr>
          <p:nvPr/>
        </p:nvSpPr>
        <p:spPr bwMode="auto">
          <a:xfrm flipH="1">
            <a:off x="3090863" y="4300538"/>
            <a:ext cx="1073150" cy="336550"/>
          </a:xfrm>
          <a:prstGeom prst="rightArrow">
            <a:avLst>
              <a:gd name="adj1" fmla="val 60972"/>
              <a:gd name="adj2" fmla="val 70800"/>
            </a:avLst>
          </a:prstGeom>
          <a:solidFill>
            <a:srgbClr val="800000">
              <a:alpha val="74901"/>
            </a:srgbClr>
          </a:solidFill>
          <a:ln w="9525">
            <a:noFill/>
            <a:miter lim="800000"/>
            <a:headEnd/>
            <a:tailEnd/>
          </a:ln>
        </p:spPr>
        <p:txBody>
          <a:bodyPr wrap="none" anchor="ctr"/>
          <a:lstStyle/>
          <a:p>
            <a:endParaRPr lang="en-GB" sz="2400"/>
          </a:p>
        </p:txBody>
      </p:sp>
      <p:sp>
        <p:nvSpPr>
          <p:cNvPr id="31" name="AutoShape 64"/>
          <p:cNvSpPr>
            <a:spLocks noChangeArrowheads="1"/>
          </p:cNvSpPr>
          <p:nvPr/>
        </p:nvSpPr>
        <p:spPr bwMode="auto">
          <a:xfrm rot="5400000">
            <a:off x="1013619" y="4747419"/>
            <a:ext cx="461962" cy="336550"/>
          </a:xfrm>
          <a:prstGeom prst="rightArrow">
            <a:avLst>
              <a:gd name="adj1" fmla="val 57556"/>
              <a:gd name="adj2" fmla="val 43874"/>
            </a:avLst>
          </a:prstGeom>
          <a:solidFill>
            <a:srgbClr val="800000">
              <a:alpha val="74901"/>
            </a:srgbClr>
          </a:solidFill>
          <a:ln w="9525" algn="ctr">
            <a:noFill/>
            <a:miter lim="800000"/>
            <a:headEnd/>
            <a:tailEnd/>
          </a:ln>
        </p:spPr>
        <p:txBody>
          <a:bodyPr wrap="none" anchor="ctr"/>
          <a:lstStyle/>
          <a:p>
            <a:endParaRPr lang="en-GB" sz="2400"/>
          </a:p>
        </p:txBody>
      </p:sp>
      <p:sp>
        <p:nvSpPr>
          <p:cNvPr id="32" name="AutoShape 63"/>
          <p:cNvSpPr>
            <a:spLocks noChangeArrowheads="1"/>
          </p:cNvSpPr>
          <p:nvPr/>
        </p:nvSpPr>
        <p:spPr bwMode="auto">
          <a:xfrm rot="5400000">
            <a:off x="7506493" y="3806032"/>
            <a:ext cx="461963" cy="336550"/>
          </a:xfrm>
          <a:prstGeom prst="rightArrow">
            <a:avLst>
              <a:gd name="adj1" fmla="val 57556"/>
              <a:gd name="adj2" fmla="val 43874"/>
            </a:avLst>
          </a:prstGeom>
          <a:solidFill>
            <a:srgbClr val="800000">
              <a:alpha val="74901"/>
            </a:srgbClr>
          </a:solidFill>
          <a:ln w="9525" algn="ctr">
            <a:noFill/>
            <a:miter lim="800000"/>
            <a:headEnd/>
            <a:tailEnd/>
          </a:ln>
        </p:spPr>
        <p:txBody>
          <a:bodyPr wrap="none" anchor="ctr"/>
          <a:lstStyle/>
          <a:p>
            <a:endParaRPr lang="en-GB" sz="2400"/>
          </a:p>
        </p:txBody>
      </p:sp>
      <p:sp>
        <p:nvSpPr>
          <p:cNvPr id="33" name="AutoShape 62"/>
          <p:cNvSpPr>
            <a:spLocks noChangeArrowheads="1"/>
          </p:cNvSpPr>
          <p:nvPr/>
        </p:nvSpPr>
        <p:spPr bwMode="auto">
          <a:xfrm>
            <a:off x="4416425" y="3392488"/>
            <a:ext cx="979488" cy="336550"/>
          </a:xfrm>
          <a:prstGeom prst="rightArrow">
            <a:avLst>
              <a:gd name="adj1" fmla="val 60972"/>
              <a:gd name="adj2" fmla="val 64621"/>
            </a:avLst>
          </a:prstGeom>
          <a:solidFill>
            <a:srgbClr val="800000">
              <a:alpha val="74901"/>
            </a:srgbClr>
          </a:solidFill>
          <a:ln w="9525">
            <a:noFill/>
            <a:miter lim="800000"/>
            <a:headEnd/>
            <a:tailEnd/>
          </a:ln>
        </p:spPr>
        <p:txBody>
          <a:bodyPr wrap="none" anchor="ctr"/>
          <a:lstStyle/>
          <a:p>
            <a:endParaRPr lang="en-GB" sz="2400"/>
          </a:p>
        </p:txBody>
      </p:sp>
      <p:sp>
        <p:nvSpPr>
          <p:cNvPr id="34" name="Rectangle 8"/>
          <p:cNvSpPr>
            <a:spLocks noChangeArrowheads="1"/>
          </p:cNvSpPr>
          <p:nvPr/>
        </p:nvSpPr>
        <p:spPr bwMode="blackWhite">
          <a:xfrm>
            <a:off x="463550" y="3344955"/>
            <a:ext cx="3994150" cy="407804"/>
          </a:xfrm>
          <a:prstGeom prst="rect">
            <a:avLst/>
          </a:prstGeom>
          <a:gradFill rotWithShape="0">
            <a:gsLst>
              <a:gs pos="0">
                <a:srgbClr val="A50021">
                  <a:gamma/>
                  <a:shade val="46275"/>
                  <a:invGamma/>
                </a:srgbClr>
              </a:gs>
              <a:gs pos="100000">
                <a:srgbClr val="A50021"/>
              </a:gs>
            </a:gsLst>
            <a:lin ang="5400000" scaled="1"/>
          </a:gradFill>
          <a:ln w="12700" algn="ctr">
            <a:solidFill>
              <a:srgbClr val="F0E9D6"/>
            </a:solidFill>
            <a:miter lim="800000"/>
            <a:headEnd type="none" w="sm" len="sm"/>
            <a:tailEnd type="none" w="sm" len="sm"/>
          </a:ln>
          <a:effectLst>
            <a:outerShdw dist="35921" dir="2700000" algn="ctr" rotWithShape="0">
              <a:srgbClr val="000000"/>
            </a:outerShdw>
          </a:effectLst>
        </p:spPr>
        <p:txBody>
          <a:bodyPr tIns="91440" bIns="109728" anchor="ctr">
            <a:spAutoFit/>
          </a:bodyPr>
          <a:lstStyle/>
          <a:p>
            <a:pPr algn="ctr">
              <a:lnSpc>
                <a:spcPct val="95000"/>
              </a:lnSpc>
              <a:defRPr/>
            </a:pPr>
            <a:r>
              <a:rPr lang="tr-TR" sz="1400" dirty="0" smtClean="0">
                <a:solidFill>
                  <a:srgbClr val="FFFFFF"/>
                </a:solidFill>
                <a:effectLst>
                  <a:outerShdw blurRad="38100" dist="38100" dir="2700000" algn="tl">
                    <a:srgbClr val="000000"/>
                  </a:outerShdw>
                </a:effectLst>
                <a:latin typeface="Tahoma" pitchFamily="34" charset="0"/>
              </a:rPr>
              <a:t>Metnin yazar tarafından revize edilmesi</a:t>
            </a:r>
            <a:endParaRPr lang="en-AU" sz="1400" dirty="0">
              <a:solidFill>
                <a:srgbClr val="FFFFFF"/>
              </a:solidFill>
              <a:effectLst>
                <a:outerShdw blurRad="38100" dist="38100" dir="2700000" algn="tl">
                  <a:srgbClr val="000000"/>
                </a:outerShdw>
              </a:effectLst>
              <a:latin typeface="Tahoma" pitchFamily="34" charset="0"/>
            </a:endParaRPr>
          </a:p>
        </p:txBody>
      </p:sp>
      <p:sp>
        <p:nvSpPr>
          <p:cNvPr id="35" name="AutoShape 61"/>
          <p:cNvSpPr>
            <a:spLocks noChangeArrowheads="1"/>
          </p:cNvSpPr>
          <p:nvPr/>
        </p:nvSpPr>
        <p:spPr bwMode="auto">
          <a:xfrm rot="5400000">
            <a:off x="1013618" y="2891632"/>
            <a:ext cx="461963" cy="336550"/>
          </a:xfrm>
          <a:prstGeom prst="rightArrow">
            <a:avLst>
              <a:gd name="adj1" fmla="val 57556"/>
              <a:gd name="adj2" fmla="val 43874"/>
            </a:avLst>
          </a:prstGeom>
          <a:solidFill>
            <a:srgbClr val="800000">
              <a:alpha val="74901"/>
            </a:srgbClr>
          </a:solidFill>
          <a:ln w="9525" algn="ctr">
            <a:noFill/>
            <a:miter lim="800000"/>
            <a:headEnd/>
            <a:tailEnd/>
          </a:ln>
        </p:spPr>
        <p:txBody>
          <a:bodyPr wrap="none" anchor="ctr"/>
          <a:lstStyle/>
          <a:p>
            <a:endParaRPr lang="en-GB" sz="2400"/>
          </a:p>
        </p:txBody>
      </p:sp>
      <p:sp>
        <p:nvSpPr>
          <p:cNvPr id="36" name="AutoShape 60"/>
          <p:cNvSpPr>
            <a:spLocks noChangeArrowheads="1"/>
          </p:cNvSpPr>
          <p:nvPr/>
        </p:nvSpPr>
        <p:spPr bwMode="auto">
          <a:xfrm flipH="1">
            <a:off x="4827588" y="2457450"/>
            <a:ext cx="1073150" cy="336550"/>
          </a:xfrm>
          <a:prstGeom prst="rightArrow">
            <a:avLst>
              <a:gd name="adj1" fmla="val 60972"/>
              <a:gd name="adj2" fmla="val 70800"/>
            </a:avLst>
          </a:prstGeom>
          <a:solidFill>
            <a:srgbClr val="800000">
              <a:alpha val="74901"/>
            </a:srgbClr>
          </a:solidFill>
          <a:ln w="9525">
            <a:noFill/>
            <a:miter lim="800000"/>
            <a:headEnd/>
            <a:tailEnd/>
          </a:ln>
        </p:spPr>
        <p:txBody>
          <a:bodyPr wrap="none" anchor="ctr"/>
          <a:lstStyle/>
          <a:p>
            <a:endParaRPr lang="en-GB" sz="2400"/>
          </a:p>
        </p:txBody>
      </p:sp>
      <p:sp>
        <p:nvSpPr>
          <p:cNvPr id="37" name="AutoShape 59"/>
          <p:cNvSpPr>
            <a:spLocks noChangeArrowheads="1"/>
          </p:cNvSpPr>
          <p:nvPr/>
        </p:nvSpPr>
        <p:spPr bwMode="auto">
          <a:xfrm rot="5400000">
            <a:off x="7506494" y="1962944"/>
            <a:ext cx="461962" cy="336550"/>
          </a:xfrm>
          <a:prstGeom prst="rightArrow">
            <a:avLst>
              <a:gd name="adj1" fmla="val 57556"/>
              <a:gd name="adj2" fmla="val 43874"/>
            </a:avLst>
          </a:prstGeom>
          <a:solidFill>
            <a:srgbClr val="800000">
              <a:alpha val="74901"/>
            </a:srgbClr>
          </a:solidFill>
          <a:ln w="9525" algn="ctr">
            <a:noFill/>
            <a:miter lim="800000"/>
            <a:headEnd/>
            <a:tailEnd/>
          </a:ln>
        </p:spPr>
        <p:txBody>
          <a:bodyPr wrap="none" anchor="ctr"/>
          <a:lstStyle/>
          <a:p>
            <a:endParaRPr lang="en-GB" sz="2400"/>
          </a:p>
        </p:txBody>
      </p:sp>
      <p:sp>
        <p:nvSpPr>
          <p:cNvPr id="38" name="AutoShape 56"/>
          <p:cNvSpPr>
            <a:spLocks noChangeArrowheads="1"/>
          </p:cNvSpPr>
          <p:nvPr/>
        </p:nvSpPr>
        <p:spPr bwMode="auto">
          <a:xfrm>
            <a:off x="3025775" y="1538288"/>
            <a:ext cx="979488" cy="336550"/>
          </a:xfrm>
          <a:prstGeom prst="rightArrow">
            <a:avLst>
              <a:gd name="adj1" fmla="val 60972"/>
              <a:gd name="adj2" fmla="val 64621"/>
            </a:avLst>
          </a:prstGeom>
          <a:solidFill>
            <a:srgbClr val="800000">
              <a:alpha val="74901"/>
            </a:srgbClr>
          </a:solidFill>
          <a:ln w="9525">
            <a:noFill/>
            <a:miter lim="800000"/>
            <a:headEnd/>
            <a:tailEnd/>
          </a:ln>
        </p:spPr>
        <p:txBody>
          <a:bodyPr wrap="none" anchor="ctr"/>
          <a:lstStyle/>
          <a:p>
            <a:endParaRPr lang="en-GB" sz="2400"/>
          </a:p>
        </p:txBody>
      </p:sp>
      <p:sp>
        <p:nvSpPr>
          <p:cNvPr id="39" name="Rectangle 3"/>
          <p:cNvSpPr>
            <a:spLocks noChangeArrowheads="1"/>
          </p:cNvSpPr>
          <p:nvPr/>
        </p:nvSpPr>
        <p:spPr bwMode="blackWhite">
          <a:xfrm>
            <a:off x="5894388" y="5154613"/>
            <a:ext cx="2786062" cy="474662"/>
          </a:xfrm>
          <a:prstGeom prst="rect">
            <a:avLst/>
          </a:prstGeom>
          <a:solidFill>
            <a:srgbClr val="FFFFFF"/>
          </a:solidFill>
          <a:ln w="12700" algn="ctr">
            <a:solidFill>
              <a:srgbClr val="800000"/>
            </a:solidFill>
            <a:miter lim="800000"/>
            <a:headEnd type="none" w="sm" len="sm"/>
            <a:tailEnd type="none" w="sm" len="sm"/>
          </a:ln>
          <a:effectLst>
            <a:outerShdw dist="35921" dir="2700000" algn="ctr" rotWithShape="0">
              <a:srgbClr val="000000"/>
            </a:outerShdw>
          </a:effectLst>
        </p:spPr>
        <p:txBody>
          <a:bodyPr tIns="91440" bIns="109728" anchor="ctr">
            <a:spAutoFit/>
          </a:bodyPr>
          <a:lstStyle/>
          <a:p>
            <a:pPr algn="ctr">
              <a:lnSpc>
                <a:spcPct val="95000"/>
              </a:lnSpc>
              <a:defRPr/>
            </a:pPr>
            <a:r>
              <a:rPr kumimoji="1" lang="tr-TR" sz="1800" dirty="0" smtClean="0">
                <a:solidFill>
                  <a:srgbClr val="800000"/>
                </a:solidFill>
                <a:latin typeface="Tahoma" pitchFamily="34" charset="0"/>
              </a:rPr>
              <a:t>Yayın</a:t>
            </a:r>
            <a:endParaRPr kumimoji="1" lang="en-AU" sz="1800" dirty="0">
              <a:solidFill>
                <a:srgbClr val="800000"/>
              </a:solidFill>
              <a:latin typeface="Tahoma" pitchFamily="34" charset="0"/>
            </a:endParaRPr>
          </a:p>
        </p:txBody>
      </p:sp>
      <p:sp>
        <p:nvSpPr>
          <p:cNvPr id="40" name="Rectangle 5"/>
          <p:cNvSpPr>
            <a:spLocks noChangeArrowheads="1"/>
          </p:cNvSpPr>
          <p:nvPr/>
        </p:nvSpPr>
        <p:spPr bwMode="blackWhite">
          <a:xfrm>
            <a:off x="463550" y="5027229"/>
            <a:ext cx="4376738" cy="729430"/>
          </a:xfrm>
          <a:prstGeom prst="rect">
            <a:avLst/>
          </a:prstGeom>
          <a:gradFill rotWithShape="0">
            <a:gsLst>
              <a:gs pos="0">
                <a:srgbClr val="A50021">
                  <a:gamma/>
                  <a:shade val="46275"/>
                  <a:invGamma/>
                </a:srgbClr>
              </a:gs>
              <a:gs pos="100000">
                <a:srgbClr val="A50021"/>
              </a:gs>
            </a:gsLst>
            <a:lin ang="5400000" scaled="1"/>
          </a:gradFill>
          <a:ln w="12700" algn="ctr">
            <a:solidFill>
              <a:srgbClr val="F0E9D6"/>
            </a:solidFill>
            <a:miter lim="800000"/>
            <a:headEnd type="none" w="sm" len="sm"/>
            <a:tailEnd type="none" w="sm" len="sm"/>
          </a:ln>
          <a:effectLst>
            <a:outerShdw dist="35921" dir="2700000" algn="ctr" rotWithShape="0">
              <a:srgbClr val="000000"/>
            </a:outerShdw>
          </a:effectLst>
        </p:spPr>
        <p:txBody>
          <a:bodyPr tIns="91440" bIns="109728" anchor="ctr">
            <a:spAutoFit/>
          </a:bodyPr>
          <a:lstStyle/>
          <a:p>
            <a:pPr algn="ctr">
              <a:lnSpc>
                <a:spcPct val="95000"/>
              </a:lnSpc>
              <a:defRPr/>
            </a:pPr>
            <a:r>
              <a:rPr lang="tr-TR" sz="1800" dirty="0" smtClean="0">
                <a:solidFill>
                  <a:srgbClr val="FFFFFF"/>
                </a:solidFill>
                <a:effectLst>
                  <a:outerShdw blurRad="38100" dist="38100" dir="2700000" algn="tl">
                    <a:srgbClr val="000000"/>
                  </a:outerShdw>
                </a:effectLst>
                <a:latin typeface="Tahoma" pitchFamily="34" charset="0"/>
              </a:rPr>
              <a:t>Son soruların yanıtlanması/düzeltmelerin sonlanması</a:t>
            </a:r>
            <a:endParaRPr lang="en-AU" sz="1800" dirty="0">
              <a:solidFill>
                <a:srgbClr val="FFFFFF"/>
              </a:solidFill>
              <a:effectLst>
                <a:outerShdw blurRad="38100" dist="38100" dir="2700000" algn="tl">
                  <a:srgbClr val="000000"/>
                </a:outerShdw>
              </a:effectLst>
              <a:latin typeface="Tahoma" pitchFamily="34" charset="0"/>
            </a:endParaRPr>
          </a:p>
        </p:txBody>
      </p:sp>
      <p:sp>
        <p:nvSpPr>
          <p:cNvPr id="41" name="Rectangle 11"/>
          <p:cNvSpPr>
            <a:spLocks noChangeArrowheads="1"/>
          </p:cNvSpPr>
          <p:nvPr/>
        </p:nvSpPr>
        <p:spPr bwMode="blackWhite">
          <a:xfrm>
            <a:off x="463550" y="1468438"/>
            <a:ext cx="2590800" cy="474662"/>
          </a:xfrm>
          <a:prstGeom prst="rect">
            <a:avLst/>
          </a:prstGeom>
          <a:gradFill rotWithShape="0">
            <a:gsLst>
              <a:gs pos="0">
                <a:srgbClr val="A50021">
                  <a:gamma/>
                  <a:shade val="46275"/>
                  <a:invGamma/>
                </a:srgbClr>
              </a:gs>
              <a:gs pos="100000">
                <a:srgbClr val="A50021"/>
              </a:gs>
            </a:gsLst>
            <a:lin ang="5400000" scaled="1"/>
          </a:gradFill>
          <a:ln w="12700" algn="ctr">
            <a:solidFill>
              <a:srgbClr val="F0E9D6"/>
            </a:solidFill>
            <a:miter lim="800000"/>
            <a:headEnd type="none" w="sm" len="sm"/>
            <a:tailEnd type="none" w="sm" len="sm"/>
          </a:ln>
          <a:effectLst>
            <a:outerShdw dist="35921" dir="2700000" algn="ctr" rotWithShape="0">
              <a:srgbClr val="000000"/>
            </a:outerShdw>
          </a:effectLst>
        </p:spPr>
        <p:txBody>
          <a:bodyPr tIns="91440" bIns="109728" anchor="ctr">
            <a:spAutoFit/>
          </a:bodyPr>
          <a:lstStyle/>
          <a:p>
            <a:pPr algn="ctr">
              <a:lnSpc>
                <a:spcPct val="95000"/>
              </a:lnSpc>
              <a:defRPr/>
            </a:pPr>
            <a:r>
              <a:rPr lang="tr-TR" sz="1800" dirty="0" smtClean="0">
                <a:solidFill>
                  <a:srgbClr val="FFFFFF"/>
                </a:solidFill>
                <a:effectLst>
                  <a:outerShdw blurRad="38100" dist="38100" dir="2700000" algn="tl">
                    <a:srgbClr val="000000"/>
                  </a:outerShdw>
                </a:effectLst>
                <a:latin typeface="Tahoma" pitchFamily="34" charset="0"/>
              </a:rPr>
              <a:t>Makalenin gönderilmesi</a:t>
            </a:r>
            <a:endParaRPr lang="en-AU" sz="1800" dirty="0">
              <a:solidFill>
                <a:srgbClr val="FFFFFF"/>
              </a:solidFill>
              <a:effectLst>
                <a:outerShdw blurRad="38100" dist="38100" dir="2700000" algn="tl">
                  <a:srgbClr val="000000"/>
                </a:outerShdw>
              </a:effectLst>
              <a:latin typeface="Tahoma" pitchFamily="34" charset="0"/>
            </a:endParaRPr>
          </a:p>
        </p:txBody>
      </p:sp>
      <p:sp>
        <p:nvSpPr>
          <p:cNvPr id="42" name="Rectangle 31"/>
          <p:cNvSpPr>
            <a:spLocks noChangeArrowheads="1"/>
          </p:cNvSpPr>
          <p:nvPr/>
        </p:nvSpPr>
        <p:spPr bwMode="blackWhite">
          <a:xfrm>
            <a:off x="3200400" y="5943600"/>
            <a:ext cx="1330325" cy="234950"/>
          </a:xfrm>
          <a:prstGeom prst="rect">
            <a:avLst/>
          </a:prstGeom>
          <a:solidFill>
            <a:srgbClr val="FFFFFF"/>
          </a:solidFill>
          <a:ln w="12700" algn="ctr">
            <a:solidFill>
              <a:srgbClr val="800000"/>
            </a:solidFill>
            <a:miter lim="800000"/>
            <a:headEnd type="none" w="sm" len="sm"/>
            <a:tailEnd type="none" w="sm" len="sm"/>
          </a:ln>
          <a:effectLst>
            <a:outerShdw dist="28398" dir="3806097" algn="ctr" rotWithShape="0">
              <a:srgbClr val="000000"/>
            </a:outerShdw>
          </a:effectLst>
        </p:spPr>
        <p:txBody>
          <a:bodyPr tIns="91440" bIns="109728" anchor="ctr"/>
          <a:lstStyle/>
          <a:p>
            <a:pPr algn="ctr">
              <a:lnSpc>
                <a:spcPct val="95000"/>
              </a:lnSpc>
              <a:defRPr/>
            </a:pPr>
            <a:r>
              <a:rPr kumimoji="1" lang="tr-TR" sz="1200" dirty="0" smtClean="0">
                <a:solidFill>
                  <a:srgbClr val="800000"/>
                </a:solidFill>
                <a:latin typeface="Tahoma" pitchFamily="34" charset="0"/>
              </a:rPr>
              <a:t>Yayıncı</a:t>
            </a:r>
            <a:endParaRPr kumimoji="1" lang="en-AU" sz="1200" dirty="0">
              <a:solidFill>
                <a:srgbClr val="800000"/>
              </a:solidFill>
              <a:latin typeface="Tahoma" pitchFamily="34" charset="0"/>
            </a:endParaRPr>
          </a:p>
        </p:txBody>
      </p:sp>
      <p:sp>
        <p:nvSpPr>
          <p:cNvPr id="43" name="Rectangle 32"/>
          <p:cNvSpPr>
            <a:spLocks noChangeArrowheads="1"/>
          </p:cNvSpPr>
          <p:nvPr/>
        </p:nvSpPr>
        <p:spPr bwMode="blackWhite">
          <a:xfrm>
            <a:off x="4648200" y="5943600"/>
            <a:ext cx="1330325" cy="234950"/>
          </a:xfrm>
          <a:prstGeom prst="rect">
            <a:avLst/>
          </a:prstGeom>
          <a:gradFill rotWithShape="0">
            <a:gsLst>
              <a:gs pos="0">
                <a:srgbClr val="A50021">
                  <a:gamma/>
                  <a:shade val="46275"/>
                  <a:invGamma/>
                </a:srgbClr>
              </a:gs>
              <a:gs pos="100000">
                <a:srgbClr val="A50021"/>
              </a:gs>
            </a:gsLst>
            <a:lin ang="5400000" scaled="1"/>
          </a:gradFill>
          <a:ln w="12700" algn="ctr">
            <a:solidFill>
              <a:srgbClr val="F0E9D6"/>
            </a:solidFill>
            <a:miter lim="800000"/>
            <a:headEnd type="none" w="sm" len="sm"/>
            <a:tailEnd type="none" w="sm" len="sm"/>
          </a:ln>
          <a:effectLst>
            <a:outerShdw dist="35921" dir="2700000" algn="ctr" rotWithShape="0">
              <a:srgbClr val="000000"/>
            </a:outerShdw>
          </a:effectLst>
        </p:spPr>
        <p:txBody>
          <a:bodyPr tIns="91440" bIns="109728" anchor="ctr"/>
          <a:lstStyle/>
          <a:p>
            <a:pPr algn="ctr">
              <a:lnSpc>
                <a:spcPct val="95000"/>
              </a:lnSpc>
              <a:defRPr/>
            </a:pPr>
            <a:r>
              <a:rPr lang="tr-TR" sz="1200" dirty="0" smtClean="0">
                <a:solidFill>
                  <a:srgbClr val="FFFFFF"/>
                </a:solidFill>
                <a:effectLst>
                  <a:outerShdw blurRad="38100" dist="38100" dir="2700000" algn="tl">
                    <a:srgbClr val="000000"/>
                  </a:outerShdw>
                </a:effectLst>
                <a:latin typeface="Tahoma" pitchFamily="34" charset="0"/>
              </a:rPr>
              <a:t>Yazar</a:t>
            </a:r>
            <a:endParaRPr lang="en-AU" sz="1200" dirty="0">
              <a:solidFill>
                <a:srgbClr val="FFFFFF"/>
              </a:solidFill>
              <a:effectLst>
                <a:outerShdw blurRad="38100" dist="38100" dir="2700000" algn="tl">
                  <a:srgbClr val="000000"/>
                </a:outerShdw>
              </a:effectLst>
              <a:latin typeface="Tahoma" pitchFamily="34" charset="0"/>
            </a:endParaRPr>
          </a:p>
        </p:txBody>
      </p:sp>
      <p:sp>
        <p:nvSpPr>
          <p:cNvPr id="44" name="Rectangle 17"/>
          <p:cNvSpPr>
            <a:spLocks noChangeArrowheads="1"/>
          </p:cNvSpPr>
          <p:nvPr/>
        </p:nvSpPr>
        <p:spPr bwMode="blackWhite">
          <a:xfrm>
            <a:off x="4021138" y="1487247"/>
            <a:ext cx="4659312" cy="437043"/>
          </a:xfrm>
          <a:prstGeom prst="rect">
            <a:avLst/>
          </a:prstGeom>
          <a:solidFill>
            <a:srgbClr val="FFFFFF"/>
          </a:solidFill>
          <a:ln w="12700" algn="ctr">
            <a:solidFill>
              <a:srgbClr val="800000"/>
            </a:solidFill>
            <a:miter lim="800000"/>
            <a:headEnd type="none" w="sm" len="sm"/>
            <a:tailEnd type="none" w="sm" len="sm"/>
          </a:ln>
          <a:effectLst>
            <a:outerShdw dist="35921" dir="2700000" algn="ctr" rotWithShape="0">
              <a:srgbClr val="000000"/>
            </a:outerShdw>
          </a:effectLst>
        </p:spPr>
        <p:txBody>
          <a:bodyPr tIns="91440" bIns="109728" anchor="ctr">
            <a:spAutoFit/>
          </a:bodyPr>
          <a:lstStyle/>
          <a:p>
            <a:pPr algn="ctr">
              <a:lnSpc>
                <a:spcPct val="95000"/>
              </a:lnSpc>
              <a:defRPr/>
            </a:pPr>
            <a:r>
              <a:rPr kumimoji="1" lang="tr-TR" sz="1600" dirty="0" smtClean="0">
                <a:solidFill>
                  <a:srgbClr val="800000"/>
                </a:solidFill>
                <a:latin typeface="Tahoma" pitchFamily="34" charset="0"/>
              </a:rPr>
              <a:t>Metnin dergi editörü tarafından değerlendirilmesi</a:t>
            </a:r>
            <a:endParaRPr kumimoji="1" lang="en-AU" sz="1600" dirty="0">
              <a:solidFill>
                <a:srgbClr val="800000"/>
              </a:solidFill>
              <a:latin typeface="Tahoma" pitchFamily="34" charset="0"/>
            </a:endParaRPr>
          </a:p>
        </p:txBody>
      </p:sp>
      <p:sp>
        <p:nvSpPr>
          <p:cNvPr id="45" name="Rectangle 23"/>
          <p:cNvSpPr>
            <a:spLocks noChangeArrowheads="1"/>
          </p:cNvSpPr>
          <p:nvPr/>
        </p:nvSpPr>
        <p:spPr bwMode="blackWhite">
          <a:xfrm>
            <a:off x="5403850" y="3311525"/>
            <a:ext cx="3276600" cy="474663"/>
          </a:xfrm>
          <a:prstGeom prst="rect">
            <a:avLst/>
          </a:prstGeom>
          <a:gradFill rotWithShape="0">
            <a:gsLst>
              <a:gs pos="0">
                <a:srgbClr val="A50021">
                  <a:gamma/>
                  <a:shade val="46275"/>
                  <a:invGamma/>
                </a:srgbClr>
              </a:gs>
              <a:gs pos="100000">
                <a:srgbClr val="A50021"/>
              </a:gs>
            </a:gsLst>
            <a:lin ang="5400000" scaled="1"/>
          </a:gradFill>
          <a:ln w="12700" algn="ctr">
            <a:solidFill>
              <a:srgbClr val="F0E9D6"/>
            </a:solidFill>
            <a:miter lim="800000"/>
            <a:headEnd type="none" w="sm" len="sm"/>
            <a:tailEnd type="none" w="sm" len="sm"/>
          </a:ln>
          <a:effectLst>
            <a:outerShdw dist="35921" dir="2700000" algn="ctr" rotWithShape="0">
              <a:srgbClr val="000000"/>
            </a:outerShdw>
          </a:effectLst>
        </p:spPr>
        <p:txBody>
          <a:bodyPr tIns="91440" bIns="109728" anchor="ctr">
            <a:spAutoFit/>
          </a:bodyPr>
          <a:lstStyle/>
          <a:p>
            <a:pPr algn="ctr">
              <a:lnSpc>
                <a:spcPct val="95000"/>
              </a:lnSpc>
              <a:defRPr/>
            </a:pPr>
            <a:r>
              <a:rPr lang="tr-TR" sz="1800" dirty="0" smtClean="0">
                <a:solidFill>
                  <a:srgbClr val="FFFFFF"/>
                </a:solidFill>
                <a:effectLst>
                  <a:outerShdw blurRad="38100" dist="38100" dir="2700000" algn="tl">
                    <a:srgbClr val="000000"/>
                  </a:outerShdw>
                </a:effectLst>
                <a:latin typeface="Tahoma" pitchFamily="34" charset="0"/>
              </a:rPr>
              <a:t>Metnin yeniden gönderilmesi</a:t>
            </a:r>
            <a:endParaRPr lang="en-AU" sz="1800" dirty="0">
              <a:solidFill>
                <a:srgbClr val="FFFFFF"/>
              </a:solidFill>
              <a:effectLst>
                <a:outerShdw blurRad="38100" dist="38100" dir="2700000" algn="tl">
                  <a:srgbClr val="000000"/>
                </a:outerShdw>
              </a:effectLst>
              <a:latin typeface="Tahoma" pitchFamily="34" charset="0"/>
            </a:endParaRPr>
          </a:p>
        </p:txBody>
      </p:sp>
      <p:sp>
        <p:nvSpPr>
          <p:cNvPr id="46" name="Rectangle 20"/>
          <p:cNvSpPr>
            <a:spLocks noChangeArrowheads="1"/>
          </p:cNvSpPr>
          <p:nvPr/>
        </p:nvSpPr>
        <p:spPr bwMode="blackWhite">
          <a:xfrm>
            <a:off x="463550" y="2389188"/>
            <a:ext cx="4343400" cy="474662"/>
          </a:xfrm>
          <a:prstGeom prst="rect">
            <a:avLst/>
          </a:prstGeom>
          <a:solidFill>
            <a:srgbClr val="FFFFFF"/>
          </a:solidFill>
          <a:ln w="12700" algn="ctr">
            <a:solidFill>
              <a:srgbClr val="800000"/>
            </a:solidFill>
            <a:miter lim="800000"/>
            <a:headEnd type="none" w="sm" len="sm"/>
            <a:tailEnd type="none" w="sm" len="sm"/>
          </a:ln>
          <a:effectLst>
            <a:outerShdw dist="35921" dir="2700000" algn="ctr" rotWithShape="0">
              <a:srgbClr val="000000"/>
            </a:outerShdw>
          </a:effectLst>
        </p:spPr>
        <p:txBody>
          <a:bodyPr tIns="91440" bIns="109728" anchor="ctr">
            <a:spAutoFit/>
          </a:bodyPr>
          <a:lstStyle/>
          <a:p>
            <a:pPr algn="ctr">
              <a:lnSpc>
                <a:spcPct val="95000"/>
              </a:lnSpc>
              <a:defRPr/>
            </a:pPr>
            <a:r>
              <a:rPr kumimoji="1" lang="tr-TR" sz="1800" dirty="0" smtClean="0">
                <a:solidFill>
                  <a:srgbClr val="800000"/>
                </a:solidFill>
                <a:latin typeface="Tahoma" pitchFamily="34" charset="0"/>
              </a:rPr>
              <a:t>Yorumların alınması/kararın verilmesi</a:t>
            </a:r>
            <a:endParaRPr kumimoji="1" lang="en-AU" sz="1800" dirty="0">
              <a:solidFill>
                <a:srgbClr val="800000"/>
              </a:solidFill>
              <a:latin typeface="Tahoma" pitchFamily="34" charset="0"/>
            </a:endParaRPr>
          </a:p>
        </p:txBody>
      </p:sp>
      <p:sp>
        <p:nvSpPr>
          <p:cNvPr id="47" name="Rectangle 26"/>
          <p:cNvSpPr>
            <a:spLocks noChangeArrowheads="1"/>
          </p:cNvSpPr>
          <p:nvPr/>
        </p:nvSpPr>
        <p:spPr bwMode="blackWhite">
          <a:xfrm>
            <a:off x="463550" y="4234879"/>
            <a:ext cx="2590800" cy="466281"/>
          </a:xfrm>
          <a:prstGeom prst="rect">
            <a:avLst/>
          </a:prstGeom>
          <a:solidFill>
            <a:srgbClr val="FFFFFF"/>
          </a:solidFill>
          <a:ln w="12700" algn="ctr">
            <a:solidFill>
              <a:srgbClr val="800000"/>
            </a:solidFill>
            <a:miter lim="800000"/>
            <a:headEnd type="none" w="sm" len="sm"/>
            <a:tailEnd type="none" w="sm" len="sm"/>
          </a:ln>
          <a:effectLst>
            <a:outerShdw dist="35921" dir="2700000" algn="ctr" rotWithShape="0">
              <a:srgbClr val="000000"/>
            </a:outerShdw>
          </a:effectLst>
        </p:spPr>
        <p:txBody>
          <a:bodyPr tIns="91440" bIns="109728" anchor="ctr">
            <a:spAutoFit/>
          </a:bodyPr>
          <a:lstStyle/>
          <a:p>
            <a:pPr algn="ctr">
              <a:lnSpc>
                <a:spcPct val="95000"/>
              </a:lnSpc>
              <a:defRPr/>
            </a:pPr>
            <a:r>
              <a:rPr kumimoji="1" lang="tr-TR" sz="1800" dirty="0" smtClean="0">
                <a:solidFill>
                  <a:srgbClr val="800000"/>
                </a:solidFill>
                <a:latin typeface="Tahoma" pitchFamily="34" charset="0"/>
              </a:rPr>
              <a:t>Kurum içi düzenleme</a:t>
            </a:r>
            <a:endParaRPr kumimoji="1" lang="en-AU" sz="1800" dirty="0">
              <a:solidFill>
                <a:srgbClr val="800000"/>
              </a:solidFill>
              <a:latin typeface="Tahoma" pitchFamily="34" charset="0"/>
            </a:endParaRPr>
          </a:p>
        </p:txBody>
      </p:sp>
      <p:sp>
        <p:nvSpPr>
          <p:cNvPr id="48" name="Rectangle 14"/>
          <p:cNvSpPr>
            <a:spLocks noChangeArrowheads="1"/>
          </p:cNvSpPr>
          <p:nvPr/>
        </p:nvSpPr>
        <p:spPr bwMode="blackWhite">
          <a:xfrm>
            <a:off x="5894388" y="2320282"/>
            <a:ext cx="2786062" cy="612475"/>
          </a:xfrm>
          <a:prstGeom prst="rect">
            <a:avLst/>
          </a:prstGeom>
          <a:solidFill>
            <a:srgbClr val="FFFFFF"/>
          </a:solidFill>
          <a:ln w="12700" algn="ctr">
            <a:solidFill>
              <a:srgbClr val="800000"/>
            </a:solidFill>
            <a:miter lim="800000"/>
            <a:headEnd type="none" w="sm" len="sm"/>
            <a:tailEnd type="none" w="sm" len="sm"/>
          </a:ln>
          <a:effectLst>
            <a:outerShdw dist="35921" dir="2700000" algn="ctr" rotWithShape="0">
              <a:srgbClr val="000000"/>
            </a:outerShdw>
          </a:effectLst>
        </p:spPr>
        <p:txBody>
          <a:bodyPr tIns="91440" bIns="109728" anchor="ctr">
            <a:spAutoFit/>
          </a:bodyPr>
          <a:lstStyle/>
          <a:p>
            <a:pPr algn="ctr">
              <a:lnSpc>
                <a:spcPct val="95000"/>
              </a:lnSpc>
              <a:defRPr/>
            </a:pPr>
            <a:r>
              <a:rPr kumimoji="1" lang="tr-TR" sz="1400" dirty="0" smtClean="0">
                <a:solidFill>
                  <a:srgbClr val="800000"/>
                </a:solidFill>
                <a:latin typeface="Tahoma" pitchFamily="34" charset="0"/>
              </a:rPr>
              <a:t>Hakem değerlendirmesine gönderilmesi</a:t>
            </a:r>
            <a:endParaRPr kumimoji="1" lang="en-AU" sz="1400" dirty="0">
              <a:solidFill>
                <a:srgbClr val="800000"/>
              </a:solidFill>
              <a:latin typeface="Tahoma" pitchFamily="34" charset="0"/>
            </a:endParaRPr>
          </a:p>
        </p:txBody>
      </p:sp>
      <p:sp>
        <p:nvSpPr>
          <p:cNvPr id="49" name="Rectangle 29"/>
          <p:cNvSpPr>
            <a:spLocks noChangeArrowheads="1"/>
          </p:cNvSpPr>
          <p:nvPr/>
        </p:nvSpPr>
        <p:spPr bwMode="blackWhite">
          <a:xfrm>
            <a:off x="3989388" y="4234878"/>
            <a:ext cx="4691062" cy="466281"/>
          </a:xfrm>
          <a:prstGeom prst="rect">
            <a:avLst/>
          </a:prstGeom>
          <a:solidFill>
            <a:srgbClr val="FFFFFF"/>
          </a:solidFill>
          <a:ln w="12700" algn="ctr">
            <a:solidFill>
              <a:srgbClr val="800000"/>
            </a:solidFill>
            <a:miter lim="800000"/>
            <a:headEnd type="none" w="sm" len="sm"/>
            <a:tailEnd type="none" w="sm" len="sm"/>
          </a:ln>
          <a:effectLst>
            <a:outerShdw dist="35921" dir="2700000" algn="ctr" rotWithShape="0">
              <a:srgbClr val="000000"/>
            </a:outerShdw>
          </a:effectLst>
        </p:spPr>
        <p:txBody>
          <a:bodyPr tIns="91440" bIns="109728" anchor="ctr">
            <a:spAutoFit/>
          </a:bodyPr>
          <a:lstStyle/>
          <a:p>
            <a:pPr algn="ctr">
              <a:lnSpc>
                <a:spcPct val="95000"/>
              </a:lnSpc>
              <a:defRPr/>
            </a:pPr>
            <a:r>
              <a:rPr kumimoji="1" lang="tr-TR" sz="1800" dirty="0" smtClean="0">
                <a:solidFill>
                  <a:srgbClr val="800000"/>
                </a:solidFill>
                <a:latin typeface="Tahoma" pitchFamily="34" charset="0"/>
              </a:rPr>
              <a:t>Kabul/ret/ilave revizyonlar</a:t>
            </a:r>
            <a:endParaRPr kumimoji="1" lang="en-AU" sz="1800" dirty="0">
              <a:solidFill>
                <a:srgbClr val="800000"/>
              </a:solidFill>
              <a:latin typeface="Tahoma" pitchFamily="34" charset="0"/>
            </a:endParaRPr>
          </a:p>
        </p:txBody>
      </p:sp>
    </p:spTree>
  </p:cSld>
  <p:clrMapOvr>
    <a:masterClrMapping/>
  </p:clrMapOvr>
  <p:transition>
    <p:wipe dir="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0211" name="Rectangle 4"/>
          <p:cNvSpPr>
            <a:spLocks noGrp="1" noChangeArrowheads="1"/>
          </p:cNvSpPr>
          <p:nvPr>
            <p:ph type="title"/>
          </p:nvPr>
        </p:nvSpPr>
        <p:spPr/>
        <p:txBody>
          <a:bodyPr>
            <a:normAutofit/>
          </a:bodyPr>
          <a:lstStyle/>
          <a:p>
            <a:pPr eaLnBrk="1" hangingPunct="1"/>
            <a:r>
              <a:rPr lang="tr-TR" dirty="0" smtClean="0"/>
              <a:t>Başvuru süreci</a:t>
            </a:r>
            <a:endParaRPr lang="en-GB" dirty="0"/>
          </a:p>
        </p:txBody>
      </p:sp>
      <p:sp>
        <p:nvSpPr>
          <p:cNvPr id="350212" name="Rectangle 5"/>
          <p:cNvSpPr>
            <a:spLocks noGrp="1" noChangeArrowheads="1"/>
          </p:cNvSpPr>
          <p:nvPr>
            <p:ph idx="1"/>
          </p:nvPr>
        </p:nvSpPr>
        <p:spPr/>
        <p:txBody>
          <a:bodyPr/>
          <a:lstStyle/>
          <a:p>
            <a:r>
              <a:rPr lang="tr-TR" dirty="0" smtClean="0"/>
              <a:t>Hangi dergiye başvurmalıyım</a:t>
            </a:r>
            <a:r>
              <a:rPr lang="en-GB" dirty="0" smtClean="0"/>
              <a:t>?</a:t>
            </a:r>
          </a:p>
          <a:p>
            <a:pPr lvl="1"/>
            <a:r>
              <a:rPr lang="tr-TR" dirty="0" smtClean="0"/>
              <a:t>Makaleniz temel bilimle mi ilgili klinik mi? Genel bir konuyla mı ilgili çok spesifik mi?</a:t>
            </a:r>
          </a:p>
          <a:p>
            <a:pPr lvl="1"/>
            <a:r>
              <a:rPr lang="tr-TR" dirty="0" smtClean="0"/>
              <a:t>Hedefinizle ilgili (dergi, editör) mümkün olduğunca çok bilgi toplayın</a:t>
            </a:r>
          </a:p>
          <a:p>
            <a:pPr lvl="1"/>
            <a:r>
              <a:rPr lang="tr-TR" dirty="0" smtClean="0"/>
              <a:t>Talimatları yazarlara okuyun, eğer makaleniz talimatlara uygun değilse revize edin veya başka bir yere başvurun</a:t>
            </a:r>
          </a:p>
          <a:p>
            <a:pPr lvl="1"/>
            <a:r>
              <a:rPr lang="tr-TR" dirty="0" smtClean="0"/>
              <a:t>Derginin amacına ve kapsamına, önceki sayılarına, başvuru politikalarına, ret oranlarına vs. bakın</a:t>
            </a:r>
          </a:p>
          <a:p>
            <a:pPr lvl="1"/>
            <a:r>
              <a:rPr lang="tr-TR" dirty="0" smtClean="0"/>
              <a:t>Tavsiye için meslektaşlarınıza ve akıl hocalarınıza danışın</a:t>
            </a:r>
          </a:p>
          <a:p>
            <a:pPr lvl="1"/>
            <a:r>
              <a:rPr lang="tr-TR" dirty="0" smtClean="0"/>
              <a:t>Dergi doğru okuyucu kitlesine, indekslemeye ve </a:t>
            </a:r>
            <a:r>
              <a:rPr lang="tr-TR" dirty="0" err="1" smtClean="0"/>
              <a:t>impakt</a:t>
            </a:r>
            <a:r>
              <a:rPr lang="tr-TR" dirty="0" smtClean="0"/>
              <a:t> faktörüne sahip mi?</a:t>
            </a:r>
          </a:p>
        </p:txBody>
      </p:sp>
    </p:spTree>
  </p:cSld>
  <p:clrMapOvr>
    <a:masterClrMapping/>
  </p:clrMapOvr>
  <p:transition>
    <p:wipe dir="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2259" name="Rectangle 10"/>
          <p:cNvSpPr>
            <a:spLocks noGrp="1" noChangeArrowheads="1"/>
          </p:cNvSpPr>
          <p:nvPr>
            <p:ph type="title"/>
          </p:nvPr>
        </p:nvSpPr>
        <p:spPr/>
        <p:txBody>
          <a:bodyPr/>
          <a:lstStyle/>
          <a:p>
            <a:r>
              <a:rPr lang="tr-TR" dirty="0" smtClean="0"/>
              <a:t>Başvuru süreci</a:t>
            </a:r>
            <a:endParaRPr lang="en-GB" dirty="0"/>
          </a:p>
        </p:txBody>
      </p:sp>
      <p:sp>
        <p:nvSpPr>
          <p:cNvPr id="352260" name="Rectangle 11"/>
          <p:cNvSpPr>
            <a:spLocks noGrp="1" noChangeArrowheads="1"/>
          </p:cNvSpPr>
          <p:nvPr>
            <p:ph idx="1"/>
          </p:nvPr>
        </p:nvSpPr>
        <p:spPr/>
        <p:txBody>
          <a:bodyPr/>
          <a:lstStyle/>
          <a:p>
            <a:r>
              <a:rPr lang="tr-TR" dirty="0" smtClean="0"/>
              <a:t>Hangi dergide yayınlanmak istediğiniz konusunda gerçekçi olun</a:t>
            </a:r>
          </a:p>
          <a:p>
            <a:pPr lvl="1">
              <a:buNone/>
            </a:pPr>
            <a:endParaRPr lang="en-GB" dirty="0" smtClean="0"/>
          </a:p>
          <a:p>
            <a:pPr lvl="1"/>
            <a:r>
              <a:rPr lang="en-GB" dirty="0" smtClean="0"/>
              <a:t>JAMA (</a:t>
            </a:r>
            <a:r>
              <a:rPr lang="tr-TR" dirty="0" smtClean="0"/>
              <a:t>ret oranı</a:t>
            </a:r>
            <a:r>
              <a:rPr lang="en-GB" dirty="0" smtClean="0"/>
              <a:t> </a:t>
            </a:r>
            <a:r>
              <a:rPr lang="tr-TR" dirty="0" smtClean="0"/>
              <a:t>%</a:t>
            </a:r>
            <a:r>
              <a:rPr lang="en-GB" dirty="0" smtClean="0"/>
              <a:t>92)</a:t>
            </a:r>
          </a:p>
          <a:p>
            <a:pPr lvl="1"/>
            <a:endParaRPr lang="en-GB" dirty="0" smtClean="0"/>
          </a:p>
          <a:p>
            <a:pPr lvl="1"/>
            <a:r>
              <a:rPr lang="en-GB" dirty="0" smtClean="0"/>
              <a:t>Lancet (</a:t>
            </a:r>
            <a:r>
              <a:rPr lang="tr-TR" dirty="0" smtClean="0"/>
              <a:t>ret oranı</a:t>
            </a:r>
            <a:r>
              <a:rPr lang="en-GB" dirty="0" smtClean="0"/>
              <a:t> </a:t>
            </a:r>
            <a:r>
              <a:rPr lang="tr-TR" dirty="0"/>
              <a:t>%</a:t>
            </a:r>
            <a:r>
              <a:rPr lang="en-GB" dirty="0" smtClean="0"/>
              <a:t>90)</a:t>
            </a:r>
          </a:p>
          <a:p>
            <a:pPr lvl="1"/>
            <a:endParaRPr lang="en-GB" dirty="0" smtClean="0"/>
          </a:p>
          <a:p>
            <a:pPr lvl="1"/>
            <a:r>
              <a:rPr lang="en-GB" dirty="0" smtClean="0"/>
              <a:t>NEJM </a:t>
            </a:r>
            <a:r>
              <a:rPr lang="en-GB" dirty="0"/>
              <a:t>(ret </a:t>
            </a:r>
            <a:r>
              <a:rPr lang="en-GB" dirty="0" err="1"/>
              <a:t>oranı</a:t>
            </a:r>
            <a:r>
              <a:rPr lang="en-GB" dirty="0"/>
              <a:t> %</a:t>
            </a:r>
            <a:r>
              <a:rPr lang="en-GB" dirty="0" smtClean="0"/>
              <a:t>92)</a:t>
            </a:r>
          </a:p>
          <a:p>
            <a:pPr lvl="1"/>
            <a:endParaRPr lang="en-GB" dirty="0" smtClean="0"/>
          </a:p>
          <a:p>
            <a:pPr lvl="1"/>
            <a:r>
              <a:rPr lang="en-GB" dirty="0" smtClean="0"/>
              <a:t>BMJ </a:t>
            </a:r>
            <a:r>
              <a:rPr lang="en-GB" dirty="0"/>
              <a:t>(ret </a:t>
            </a:r>
            <a:r>
              <a:rPr lang="en-GB" dirty="0" err="1"/>
              <a:t>oranı</a:t>
            </a:r>
            <a:r>
              <a:rPr lang="en-GB" dirty="0"/>
              <a:t> %</a:t>
            </a:r>
            <a:r>
              <a:rPr lang="en-GB" dirty="0" smtClean="0"/>
              <a:t>93)</a:t>
            </a:r>
            <a:endParaRPr lang="en-GB" dirty="0"/>
          </a:p>
        </p:txBody>
      </p:sp>
    </p:spTree>
  </p:cSld>
  <p:clrMapOvr>
    <a:masterClrMapping/>
  </p:clrMapOvr>
  <p:transition>
    <p:wipe dir="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4307" name="Rectangle 4"/>
          <p:cNvSpPr>
            <a:spLocks noGrp="1" noChangeArrowheads="1"/>
          </p:cNvSpPr>
          <p:nvPr>
            <p:ph type="title"/>
          </p:nvPr>
        </p:nvSpPr>
        <p:spPr/>
        <p:txBody>
          <a:bodyPr/>
          <a:lstStyle/>
          <a:p>
            <a:r>
              <a:rPr lang="tr-TR" dirty="0" smtClean="0"/>
              <a:t>Başvuru süreci</a:t>
            </a:r>
            <a:endParaRPr lang="en-GB" dirty="0"/>
          </a:p>
        </p:txBody>
      </p:sp>
      <p:sp>
        <p:nvSpPr>
          <p:cNvPr id="354308" name="Rectangle 5"/>
          <p:cNvSpPr>
            <a:spLocks noGrp="1" noChangeArrowheads="1"/>
          </p:cNvSpPr>
          <p:nvPr>
            <p:ph idx="1"/>
          </p:nvPr>
        </p:nvSpPr>
        <p:spPr/>
        <p:txBody>
          <a:bodyPr/>
          <a:lstStyle/>
          <a:p>
            <a:r>
              <a:rPr lang="tr-TR" dirty="0" smtClean="0"/>
              <a:t>Sorunsuz başvuru için ipuçları</a:t>
            </a:r>
            <a:endParaRPr lang="en-GB" dirty="0" smtClean="0"/>
          </a:p>
          <a:p>
            <a:pPr lvl="1"/>
            <a:endParaRPr lang="en-GB" dirty="0" smtClean="0"/>
          </a:p>
          <a:p>
            <a:pPr lvl="1"/>
            <a:r>
              <a:rPr lang="tr-TR" dirty="0" smtClean="0"/>
              <a:t>Sadece dergiye göndermeye uygun olup olmadığı konusunda emin olmamanız halinde, makalenizle ilgili ilgiyi açıklığa kavuşturmak için başvuru öncesinde dergiyle iletişim kurun</a:t>
            </a:r>
          </a:p>
          <a:p>
            <a:pPr lvl="1"/>
            <a:endParaRPr lang="en-GB" dirty="0" smtClean="0"/>
          </a:p>
          <a:p>
            <a:pPr lvl="1"/>
            <a:r>
              <a:rPr lang="tr-TR" dirty="0" smtClean="0"/>
              <a:t>Yazar rehber kurallarını ve talimatlarını okuyun ve izleyin</a:t>
            </a:r>
          </a:p>
          <a:p>
            <a:pPr lvl="1"/>
            <a:endParaRPr lang="en-GB" dirty="0" smtClean="0"/>
          </a:p>
          <a:p>
            <a:pPr lvl="1"/>
            <a:r>
              <a:rPr lang="tr-TR" dirty="0" smtClean="0"/>
              <a:t>Derginin, makalelerin nasıl gönderilmesini tercih ettiğini bulun (çevrimiçi, e-posta, posta)</a:t>
            </a:r>
          </a:p>
          <a:p>
            <a:pPr lvl="1"/>
            <a:endParaRPr lang="en-GB" dirty="0" smtClean="0"/>
          </a:p>
          <a:p>
            <a:pPr lvl="1"/>
            <a:r>
              <a:rPr lang="tr-TR" dirty="0" smtClean="0"/>
              <a:t>Gerekli tüm evrakları ilk seferde temin edin (metin, şekiller, beyanlar, telif hakkı devri)</a:t>
            </a:r>
            <a:endParaRPr lang="en-GB" dirty="0"/>
          </a:p>
        </p:txBody>
      </p:sp>
    </p:spTree>
  </p:cSld>
  <p:clrMapOvr>
    <a:masterClrMapping/>
  </p:clrMapOvr>
  <p:transition>
    <p:wipe dir="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6355" name="Rectangle 2"/>
          <p:cNvSpPr>
            <a:spLocks noGrp="1" noChangeArrowheads="1"/>
          </p:cNvSpPr>
          <p:nvPr>
            <p:ph type="title"/>
          </p:nvPr>
        </p:nvSpPr>
        <p:spPr/>
        <p:txBody>
          <a:bodyPr/>
          <a:lstStyle/>
          <a:p>
            <a:r>
              <a:rPr lang="tr-TR" dirty="0" smtClean="0"/>
              <a:t>Editörler bir makalede ne aralar</a:t>
            </a:r>
            <a:r>
              <a:rPr lang="en-NZ" dirty="0" smtClean="0"/>
              <a:t>...</a:t>
            </a:r>
            <a:endParaRPr lang="en-GB" dirty="0"/>
          </a:p>
        </p:txBody>
      </p:sp>
      <p:sp>
        <p:nvSpPr>
          <p:cNvPr id="356356" name="Rectangle 3"/>
          <p:cNvSpPr>
            <a:spLocks noGrp="1" noChangeArrowheads="1"/>
          </p:cNvSpPr>
          <p:nvPr>
            <p:ph idx="1"/>
          </p:nvPr>
        </p:nvSpPr>
        <p:spPr/>
        <p:txBody>
          <a:bodyPr/>
          <a:lstStyle/>
          <a:p>
            <a:r>
              <a:rPr lang="tr-TR" dirty="0" smtClean="0"/>
              <a:t>Yenilik</a:t>
            </a:r>
            <a:endParaRPr lang="en-GB" dirty="0" smtClean="0"/>
          </a:p>
          <a:p>
            <a:pPr lvl="1"/>
            <a:r>
              <a:rPr lang="tr-TR" dirty="0" smtClean="0"/>
              <a:t>Yeni bir hasta, yeni bir hasta popülasyonu, yeni bir konuyla ilgili bilgiler</a:t>
            </a:r>
          </a:p>
          <a:p>
            <a:pPr lvl="1"/>
            <a:endParaRPr lang="en-GB" dirty="0" smtClean="0"/>
          </a:p>
          <a:p>
            <a:pPr lvl="1"/>
            <a:r>
              <a:rPr lang="tr-TR" dirty="0" smtClean="0"/>
              <a:t>Tartışmalı bir alanla ilgili kesin veriler</a:t>
            </a:r>
          </a:p>
          <a:p>
            <a:pPr lvl="1"/>
            <a:endParaRPr lang="en-NZ" dirty="0" smtClean="0"/>
          </a:p>
          <a:p>
            <a:pPr lvl="1"/>
            <a:r>
              <a:rPr lang="tr-TR" dirty="0" smtClean="0"/>
              <a:t>Önceki bulguların genişletilmesi</a:t>
            </a:r>
            <a:endParaRPr lang="en-NZ" dirty="0" smtClean="0"/>
          </a:p>
          <a:p>
            <a:pPr lvl="1"/>
            <a:endParaRPr lang="en-NZ" dirty="0" smtClean="0"/>
          </a:p>
          <a:p>
            <a:pPr lvl="1"/>
            <a:r>
              <a:rPr lang="tr-TR" dirty="0" smtClean="0"/>
              <a:t>Büyük bir araştırma popülasyonu (teyit edici veriler)</a:t>
            </a:r>
          </a:p>
          <a:p>
            <a:pPr lvl="1"/>
            <a:endParaRPr lang="en-NZ" dirty="0" smtClean="0"/>
          </a:p>
          <a:p>
            <a:r>
              <a:rPr lang="tr-TR" dirty="0" smtClean="0"/>
              <a:t>İpucu</a:t>
            </a:r>
            <a:r>
              <a:rPr lang="en-GB" dirty="0" smtClean="0"/>
              <a:t>:</a:t>
            </a:r>
          </a:p>
          <a:p>
            <a:pPr lvl="1"/>
            <a:r>
              <a:rPr lang="tr-TR" dirty="0" smtClean="0"/>
              <a:t>Bulgularınızın getirdiği yeniliği bir kapak yazısıyla Editöre iletin</a:t>
            </a:r>
            <a:endParaRPr lang="en-GB" dirty="0"/>
          </a:p>
        </p:txBody>
      </p:sp>
    </p:spTree>
  </p:cSld>
  <p:clrMapOvr>
    <a:masterClrMapping/>
  </p:clrMapOvr>
  <p:transition>
    <p:wipe dir="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03" name="Rectangle 2"/>
          <p:cNvSpPr>
            <a:spLocks noGrp="1" noChangeArrowheads="1"/>
          </p:cNvSpPr>
          <p:nvPr>
            <p:ph type="title"/>
          </p:nvPr>
        </p:nvSpPr>
        <p:spPr/>
        <p:txBody>
          <a:bodyPr/>
          <a:lstStyle/>
          <a:p>
            <a:r>
              <a:rPr lang="sv-SE" dirty="0"/>
              <a:t>Editörler bir makalede ne aralar...</a:t>
            </a:r>
            <a:endParaRPr lang="en-GB" dirty="0"/>
          </a:p>
        </p:txBody>
      </p:sp>
      <p:sp>
        <p:nvSpPr>
          <p:cNvPr id="358404" name="Rectangle 3"/>
          <p:cNvSpPr>
            <a:spLocks noGrp="1" noChangeArrowheads="1"/>
          </p:cNvSpPr>
          <p:nvPr>
            <p:ph idx="1"/>
          </p:nvPr>
        </p:nvSpPr>
        <p:spPr/>
        <p:txBody>
          <a:bodyPr/>
          <a:lstStyle/>
          <a:p>
            <a:r>
              <a:rPr lang="tr-TR" dirty="0" err="1" smtClean="0"/>
              <a:t>İlgililik</a:t>
            </a:r>
            <a:endParaRPr lang="en-GB" dirty="0" smtClean="0"/>
          </a:p>
          <a:p>
            <a:pPr lvl="1"/>
            <a:endParaRPr lang="en-GB" dirty="0" smtClean="0"/>
          </a:p>
          <a:p>
            <a:pPr lvl="1"/>
            <a:r>
              <a:rPr lang="tr-TR" dirty="0" smtClean="0"/>
              <a:t>Klinik pratik üzerindeki etkisi (eski bir soruna yeni bir cevap, uzlaştırıcı kanıt, kabul gören pratiğin değiştirilmesi)</a:t>
            </a:r>
          </a:p>
          <a:p>
            <a:pPr lvl="1"/>
            <a:r>
              <a:rPr lang="tr-TR" dirty="0" smtClean="0"/>
              <a:t>Hastalığın ciddiyetini tanılamak veya </a:t>
            </a:r>
            <a:r>
              <a:rPr lang="tr-TR" dirty="0" err="1" smtClean="0"/>
              <a:t>kantifiye</a:t>
            </a:r>
            <a:r>
              <a:rPr lang="tr-TR" dirty="0" smtClean="0"/>
              <a:t> etmek için bir yöntem geliştirin/ doğrulayın</a:t>
            </a:r>
          </a:p>
          <a:p>
            <a:pPr lvl="1"/>
            <a:r>
              <a:rPr lang="tr-TR" dirty="0" smtClean="0"/>
              <a:t>Hastalığın mekanizmasını ortaya koyun</a:t>
            </a:r>
          </a:p>
          <a:p>
            <a:pPr lvl="1"/>
            <a:r>
              <a:rPr lang="tr-TR" dirty="0" smtClean="0"/>
              <a:t>Bir «hipotez» oluşturun</a:t>
            </a:r>
          </a:p>
          <a:p>
            <a:pPr lvl="1"/>
            <a:endParaRPr lang="en-NZ" dirty="0" smtClean="0"/>
          </a:p>
          <a:p>
            <a:r>
              <a:rPr lang="tr-TR" dirty="0" smtClean="0"/>
              <a:t>İpucu</a:t>
            </a:r>
            <a:r>
              <a:rPr lang="en-GB" dirty="0" smtClean="0"/>
              <a:t>:</a:t>
            </a:r>
          </a:p>
          <a:p>
            <a:pPr lvl="1"/>
            <a:r>
              <a:rPr lang="tr-TR" dirty="0" smtClean="0"/>
              <a:t>Bulgularınızın </a:t>
            </a:r>
            <a:r>
              <a:rPr lang="tr-TR" dirty="0" err="1" smtClean="0"/>
              <a:t>ilgililiğini</a:t>
            </a:r>
            <a:r>
              <a:rPr lang="tr-TR" dirty="0" smtClean="0"/>
              <a:t> bir kapak yazısıyla Editöre iletin</a:t>
            </a:r>
            <a:endParaRPr lang="en-GB" dirty="0"/>
          </a:p>
        </p:txBody>
      </p:sp>
    </p:spTree>
  </p:cSld>
  <p:clrMapOvr>
    <a:masterClrMapping/>
  </p:clrMapOvr>
  <p:transition>
    <p:wipe dir="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0451" name="Rectangle 2"/>
          <p:cNvSpPr>
            <a:spLocks noGrp="1" noChangeArrowheads="1"/>
          </p:cNvSpPr>
          <p:nvPr>
            <p:ph type="title"/>
          </p:nvPr>
        </p:nvSpPr>
        <p:spPr/>
        <p:txBody>
          <a:bodyPr/>
          <a:lstStyle/>
          <a:p>
            <a:r>
              <a:rPr lang="sv-SE" dirty="0"/>
              <a:t>Editörler bir makalede ne aralar...</a:t>
            </a:r>
            <a:endParaRPr lang="en-GB" dirty="0"/>
          </a:p>
        </p:txBody>
      </p:sp>
      <p:sp>
        <p:nvSpPr>
          <p:cNvPr id="360452" name="Rectangle 3"/>
          <p:cNvSpPr>
            <a:spLocks noGrp="1" noChangeArrowheads="1"/>
          </p:cNvSpPr>
          <p:nvPr>
            <p:ph idx="1"/>
          </p:nvPr>
        </p:nvSpPr>
        <p:spPr/>
        <p:txBody>
          <a:bodyPr/>
          <a:lstStyle/>
          <a:p>
            <a:r>
              <a:rPr lang="tr-TR" dirty="0" smtClean="0"/>
              <a:t>Kalite</a:t>
            </a:r>
            <a:endParaRPr lang="en-GB" dirty="0" smtClean="0"/>
          </a:p>
          <a:p>
            <a:pPr lvl="1"/>
            <a:endParaRPr lang="en-GB" dirty="0" smtClean="0"/>
          </a:p>
          <a:p>
            <a:pPr lvl="1"/>
            <a:r>
              <a:rPr lang="tr-TR" dirty="0" smtClean="0"/>
              <a:t>Uygun bir şekilde güçlendirilmiş mantıklı metodoloji</a:t>
            </a:r>
          </a:p>
          <a:p>
            <a:pPr lvl="1"/>
            <a:endParaRPr lang="en-GB" dirty="0" smtClean="0"/>
          </a:p>
          <a:p>
            <a:pPr lvl="1"/>
            <a:r>
              <a:rPr lang="tr-TR" dirty="0" smtClean="0"/>
              <a:t>Kapsamlı ve analitik</a:t>
            </a:r>
          </a:p>
          <a:p>
            <a:pPr lvl="1"/>
            <a:endParaRPr lang="en-GB" dirty="0" smtClean="0"/>
          </a:p>
          <a:p>
            <a:pPr lvl="1"/>
            <a:r>
              <a:rPr lang="tr-TR" dirty="0" smtClean="0"/>
              <a:t>İyi sunulmuş ve iyi yazılmış</a:t>
            </a:r>
          </a:p>
          <a:p>
            <a:pPr lvl="1"/>
            <a:endParaRPr lang="en-NZ" dirty="0" smtClean="0"/>
          </a:p>
          <a:p>
            <a:r>
              <a:rPr lang="tr-TR" dirty="0" smtClean="0"/>
              <a:t>Başvurunuzun en yüksek kalitede olduğundan emin olun</a:t>
            </a:r>
          </a:p>
        </p:txBody>
      </p:sp>
    </p:spTree>
  </p:cSld>
  <p:clrMapOvr>
    <a:masterClrMapping/>
  </p:clrMapOvr>
  <p:transition>
    <p:wipe dir="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6051" name="Rectangle 2"/>
          <p:cNvSpPr>
            <a:spLocks noGrp="1" noChangeArrowheads="1"/>
          </p:cNvSpPr>
          <p:nvPr>
            <p:ph type="title"/>
          </p:nvPr>
        </p:nvSpPr>
        <p:spPr/>
        <p:txBody>
          <a:bodyPr/>
          <a:lstStyle/>
          <a:p>
            <a:r>
              <a:rPr lang="tr-TR" dirty="0" smtClean="0"/>
              <a:t>Hakem değerlendirmesi süreci</a:t>
            </a:r>
            <a:endParaRPr lang="en-GB" dirty="0"/>
          </a:p>
        </p:txBody>
      </p:sp>
      <p:sp>
        <p:nvSpPr>
          <p:cNvPr id="386052" name="Rectangle 3"/>
          <p:cNvSpPr>
            <a:spLocks noGrp="1" noChangeArrowheads="1"/>
          </p:cNvSpPr>
          <p:nvPr>
            <p:ph idx="1"/>
          </p:nvPr>
        </p:nvSpPr>
        <p:spPr/>
        <p:txBody>
          <a:bodyPr/>
          <a:lstStyle/>
          <a:p>
            <a:r>
              <a:rPr lang="tr-TR" dirty="0" smtClean="0"/>
              <a:t>Hakem değerlendirmesi</a:t>
            </a:r>
            <a:endParaRPr lang="en-NZ" dirty="0" smtClean="0"/>
          </a:p>
          <a:p>
            <a:pPr lvl="1"/>
            <a:r>
              <a:rPr lang="tr-TR" dirty="0" smtClean="0"/>
              <a:t>Bir yazarın araştırmasını veya fikirlerini, alandaki uzmanların incelemesine tabi tutma sürecidir</a:t>
            </a:r>
          </a:p>
          <a:p>
            <a:pPr lvl="1"/>
            <a:r>
              <a:rPr lang="tr-TR" dirty="0" smtClean="0"/>
              <a:t>Dergi editörleri tarafından gönderilen metinleri kontrol etmek ve aralarından seçim yapmak için kullanılır</a:t>
            </a:r>
          </a:p>
          <a:p>
            <a:pPr lvl="1"/>
            <a:r>
              <a:rPr lang="tr-TR" dirty="0" smtClean="0"/>
              <a:t>Dengeyi sağlamaya yardımcı olur</a:t>
            </a:r>
          </a:p>
          <a:p>
            <a:pPr lvl="1"/>
            <a:r>
              <a:rPr lang="tr-TR" dirty="0" smtClean="0"/>
              <a:t>Diğerlerinin üzerine inşa edebileceği güvenilir bir bilgi bütünü sağlamak için kritik öneme sahiptir</a:t>
            </a:r>
            <a:endParaRPr lang="en-NZ" dirty="0" smtClean="0"/>
          </a:p>
          <a:p>
            <a:r>
              <a:rPr lang="tr-TR" dirty="0" smtClean="0"/>
              <a:t>İpucu</a:t>
            </a:r>
            <a:r>
              <a:rPr lang="en-NZ" dirty="0" smtClean="0"/>
              <a:t>:</a:t>
            </a:r>
          </a:p>
          <a:p>
            <a:pPr lvl="1"/>
            <a:r>
              <a:rPr lang="tr-TR" dirty="0" smtClean="0"/>
              <a:t>Hakem değerlendirmesinden geçmemiş yayınlara, akademisyenler ve uzmanlar tarafından şüpheyle bakılır</a:t>
            </a:r>
            <a:endParaRPr lang="en-NZ" dirty="0" smtClean="0"/>
          </a:p>
        </p:txBody>
      </p:sp>
    </p:spTree>
  </p:cSld>
  <p:clrMapOvr>
    <a:masterClrMapping/>
  </p:clrMapOvr>
  <p:transition>
    <p:wipe dir="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0147" name="Rectangle 2"/>
          <p:cNvSpPr>
            <a:spLocks noGrp="1" noChangeArrowheads="1"/>
          </p:cNvSpPr>
          <p:nvPr>
            <p:ph type="title"/>
          </p:nvPr>
        </p:nvSpPr>
        <p:spPr/>
        <p:txBody>
          <a:bodyPr/>
          <a:lstStyle/>
          <a:p>
            <a:r>
              <a:rPr lang="en-NZ" dirty="0" err="1"/>
              <a:t>Hakem</a:t>
            </a:r>
            <a:r>
              <a:rPr lang="en-NZ" dirty="0"/>
              <a:t> </a:t>
            </a:r>
            <a:r>
              <a:rPr lang="en-NZ" dirty="0" err="1"/>
              <a:t>değerlendirmesi</a:t>
            </a:r>
            <a:r>
              <a:rPr lang="en-NZ" dirty="0"/>
              <a:t> </a:t>
            </a:r>
            <a:r>
              <a:rPr lang="en-NZ" dirty="0" err="1"/>
              <a:t>süreci</a:t>
            </a:r>
            <a:endParaRPr lang="en-GB" dirty="0"/>
          </a:p>
        </p:txBody>
      </p:sp>
      <p:sp>
        <p:nvSpPr>
          <p:cNvPr id="390148" name="Rectangle 3"/>
          <p:cNvSpPr>
            <a:spLocks noGrp="1" noChangeArrowheads="1"/>
          </p:cNvSpPr>
          <p:nvPr>
            <p:ph idx="1"/>
          </p:nvPr>
        </p:nvSpPr>
        <p:spPr>
          <a:xfrm>
            <a:off x="228600" y="1371600"/>
            <a:ext cx="8534400" cy="4724400"/>
          </a:xfrm>
        </p:spPr>
        <p:txBody>
          <a:bodyPr/>
          <a:lstStyle/>
          <a:p>
            <a:r>
              <a:rPr lang="tr-TR" dirty="0" smtClean="0"/>
              <a:t>Editörler ve hakemlerden gelen talepler</a:t>
            </a:r>
            <a:endParaRPr lang="en-GB" dirty="0" smtClean="0"/>
          </a:p>
          <a:p>
            <a:pPr lvl="1"/>
            <a:endParaRPr lang="en-GB" dirty="0" smtClean="0"/>
          </a:p>
          <a:p>
            <a:r>
              <a:rPr lang="tr-TR" dirty="0" smtClean="0"/>
              <a:t>Editörün ilk değerlendirmesi</a:t>
            </a:r>
            <a:endParaRPr lang="en-GB" dirty="0" smtClean="0"/>
          </a:p>
          <a:p>
            <a:pPr lvl="1"/>
            <a:r>
              <a:rPr lang="tr-TR" dirty="0" smtClean="0"/>
              <a:t>Makale hakem değerlendirmesine gitmeden önce değişiklikler isteyebilir</a:t>
            </a:r>
          </a:p>
          <a:p>
            <a:pPr lvl="2"/>
            <a:r>
              <a:rPr lang="tr-TR" dirty="0" smtClean="0"/>
              <a:t>Genellikle</a:t>
            </a:r>
            <a:r>
              <a:rPr lang="en-NZ" dirty="0" smtClean="0"/>
              <a:t>: </a:t>
            </a:r>
            <a:r>
              <a:rPr lang="tr-TR" dirty="0" smtClean="0"/>
              <a:t>Uzunluk</a:t>
            </a:r>
            <a:r>
              <a:rPr lang="en-NZ" dirty="0" smtClean="0"/>
              <a:t>, </a:t>
            </a:r>
            <a:r>
              <a:rPr lang="tr-TR" dirty="0" smtClean="0"/>
              <a:t>Netlik</a:t>
            </a:r>
            <a:r>
              <a:rPr lang="en-NZ" dirty="0" smtClean="0"/>
              <a:t>, </a:t>
            </a:r>
            <a:r>
              <a:rPr lang="tr-TR" dirty="0" smtClean="0"/>
              <a:t>Odaklanma</a:t>
            </a:r>
            <a:endParaRPr lang="en-NZ" dirty="0" smtClean="0"/>
          </a:p>
          <a:p>
            <a:pPr lvl="1"/>
            <a:r>
              <a:rPr lang="tr-TR" dirty="0" smtClean="0"/>
              <a:t>En önemlisi – editörü neyi neden yaptığınız ve neyi neden yapmadığınız konusunda bilgilendirin</a:t>
            </a:r>
          </a:p>
          <a:p>
            <a:pPr lvl="1"/>
            <a:r>
              <a:rPr lang="tr-TR" dirty="0" smtClean="0"/>
              <a:t>Yöneltilen her yoruma cevap verin</a:t>
            </a:r>
          </a:p>
          <a:p>
            <a:r>
              <a:rPr lang="tr-TR" dirty="0" smtClean="0"/>
              <a:t>Hakemlerin raporu</a:t>
            </a:r>
            <a:endParaRPr lang="en-NZ" dirty="0" smtClean="0"/>
          </a:p>
          <a:p>
            <a:pPr lvl="1"/>
            <a:r>
              <a:rPr lang="tr-TR" dirty="0" smtClean="0"/>
              <a:t>Hakemler hata bulabilirler – bunlar düzeltilmelidir</a:t>
            </a:r>
          </a:p>
          <a:p>
            <a:pPr lvl="1"/>
            <a:r>
              <a:rPr lang="tr-TR" dirty="0" smtClean="0"/>
              <a:t>Hakemler önerilerde bulunabilirler – bunlar tercihe bağlı olabilir ancak eğer mümkünse bu önerilere uymak iyi bir fikirdir</a:t>
            </a:r>
            <a:endParaRPr lang="en-GB" dirty="0"/>
          </a:p>
        </p:txBody>
      </p:sp>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0"/>
          <p:cNvSpPr>
            <a:spLocks noGrp="1" noChangeArrowheads="1"/>
          </p:cNvSpPr>
          <p:nvPr>
            <p:ph type="title"/>
          </p:nvPr>
        </p:nvSpPr>
        <p:spPr/>
        <p:txBody>
          <a:bodyPr/>
          <a:lstStyle/>
          <a:p>
            <a:r>
              <a:rPr lang="tr-TR" smtClean="0"/>
              <a:t>Giriş</a:t>
            </a:r>
            <a:r>
              <a:rPr lang="en-GB" dirty="0" smtClean="0"/>
              <a:t>				</a:t>
            </a:r>
            <a:r>
              <a:rPr lang="en-GB" dirty="0" smtClean="0">
                <a:solidFill>
                  <a:srgbClr val="0070C0"/>
                </a:solidFill>
              </a:rPr>
              <a:t> 	</a:t>
            </a:r>
            <a:r>
              <a:rPr lang="en-GB" sz="6700" dirty="0" smtClean="0">
                <a:solidFill>
                  <a:srgbClr val="FFCC00"/>
                </a:solidFill>
              </a:rPr>
              <a:t> </a:t>
            </a:r>
            <a:r>
              <a:rPr lang="en-GB" sz="6700" dirty="0" err="1" smtClean="0">
                <a:solidFill>
                  <a:srgbClr val="FFCC00"/>
                </a:solidFill>
              </a:rPr>
              <a:t>I</a:t>
            </a:r>
            <a:r>
              <a:rPr lang="en-GB" dirty="0" err="1" smtClean="0"/>
              <a:t>MRaD</a:t>
            </a:r>
            <a:endParaRPr lang="en-GB" dirty="0" smtClean="0">
              <a:solidFill>
                <a:srgbClr val="FFC000"/>
              </a:solidFill>
            </a:endParaRPr>
          </a:p>
        </p:txBody>
      </p:sp>
      <p:sp>
        <p:nvSpPr>
          <p:cNvPr id="29700" name="Rectangle 11"/>
          <p:cNvSpPr>
            <a:spLocks noGrp="1" noChangeArrowheads="1"/>
          </p:cNvSpPr>
          <p:nvPr>
            <p:ph idx="1"/>
          </p:nvPr>
        </p:nvSpPr>
        <p:spPr>
          <a:xfrm>
            <a:off x="152400" y="1447800"/>
            <a:ext cx="8763000" cy="4648200"/>
          </a:xfrm>
        </p:spPr>
        <p:txBody>
          <a:bodyPr/>
          <a:lstStyle/>
          <a:p>
            <a:r>
              <a:rPr lang="tr-TR" dirty="0" smtClean="0"/>
              <a:t>Okuyucuya, makalenizle ilgili anahtar arka plan bilgileri sunun</a:t>
            </a:r>
          </a:p>
          <a:p>
            <a:r>
              <a:rPr lang="tr-TR" dirty="0" smtClean="0"/>
              <a:t>Şunları açıkça ifade edin</a:t>
            </a:r>
            <a:r>
              <a:rPr lang="en-GB" dirty="0" smtClean="0"/>
              <a:t>:</a:t>
            </a:r>
          </a:p>
          <a:p>
            <a:pPr lvl="1"/>
            <a:r>
              <a:rPr lang="tr-TR" dirty="0" smtClean="0"/>
              <a:t>Araştırmanın sorduğu soru neden önemli</a:t>
            </a:r>
          </a:p>
          <a:p>
            <a:pPr lvl="1"/>
            <a:r>
              <a:rPr lang="tr-TR" dirty="0" smtClean="0"/>
              <a:t>Konuyla ilgili diğer hangi araştırmalar yayınlandı</a:t>
            </a:r>
          </a:p>
          <a:p>
            <a:pPr lvl="1"/>
            <a:r>
              <a:rPr lang="tr-TR" dirty="0" smtClean="0"/>
              <a:t>Araştırmanın önemi ne (araştırmayı neden yaptık?)</a:t>
            </a:r>
          </a:p>
          <a:p>
            <a:r>
              <a:rPr lang="tr-TR" dirty="0" smtClean="0"/>
              <a:t>İpuçları</a:t>
            </a:r>
            <a:r>
              <a:rPr lang="en-GB" dirty="0" smtClean="0"/>
              <a:t>:</a:t>
            </a:r>
          </a:p>
          <a:p>
            <a:pPr lvl="1"/>
            <a:r>
              <a:rPr lang="tr-TR" dirty="0" smtClean="0"/>
              <a:t>Anahtar noktalara sadık kalın</a:t>
            </a:r>
            <a:endParaRPr lang="en-GB" dirty="0" smtClean="0"/>
          </a:p>
          <a:p>
            <a:pPr lvl="1"/>
            <a:r>
              <a:rPr lang="tr-TR" dirty="0" smtClean="0"/>
              <a:t>Okuyucu için bir bağlam sunun</a:t>
            </a:r>
            <a:endParaRPr lang="en-GB" dirty="0" smtClean="0"/>
          </a:p>
          <a:p>
            <a:pPr lvl="1"/>
            <a:r>
              <a:rPr lang="tr-TR" dirty="0" smtClean="0"/>
              <a:t>Kısa ve öz tutun</a:t>
            </a:r>
            <a:r>
              <a:rPr lang="en-GB" dirty="0" smtClean="0"/>
              <a:t> (</a:t>
            </a:r>
            <a:r>
              <a:rPr lang="tr-TR" dirty="0" smtClean="0"/>
              <a:t>300 kelimeyi hedefleyin</a:t>
            </a:r>
            <a:r>
              <a:rPr lang="en-GB" dirty="0" smtClean="0"/>
              <a:t>)</a:t>
            </a:r>
          </a:p>
          <a:p>
            <a:pPr lvl="1"/>
            <a:r>
              <a:rPr lang="tr-TR" dirty="0" smtClean="0"/>
              <a:t>Anlatımınızı basit tutun</a:t>
            </a:r>
            <a:endParaRPr lang="en-GB" dirty="0" smtClean="0"/>
          </a:p>
          <a:p>
            <a:pPr>
              <a:buNone/>
            </a:pPr>
            <a:endParaRPr lang="en-NZ" dirty="0" smtClean="0"/>
          </a:p>
        </p:txBody>
      </p:sp>
    </p:spTree>
  </p:cSld>
  <p:clrMapOvr>
    <a:masterClrMapping/>
  </p:clrMapOvr>
  <p:transition>
    <p:wipe dir="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4243" name="Rectangle 2"/>
          <p:cNvSpPr>
            <a:spLocks noGrp="1" noChangeArrowheads="1"/>
          </p:cNvSpPr>
          <p:nvPr>
            <p:ph type="title"/>
          </p:nvPr>
        </p:nvSpPr>
        <p:spPr/>
        <p:txBody>
          <a:bodyPr/>
          <a:lstStyle/>
          <a:p>
            <a:r>
              <a:rPr lang="en-NZ" dirty="0" err="1"/>
              <a:t>Hakem</a:t>
            </a:r>
            <a:r>
              <a:rPr lang="en-NZ" dirty="0"/>
              <a:t> </a:t>
            </a:r>
            <a:r>
              <a:rPr lang="en-NZ" dirty="0" err="1"/>
              <a:t>değerlendirmesi</a:t>
            </a:r>
            <a:r>
              <a:rPr lang="en-NZ" dirty="0"/>
              <a:t> </a:t>
            </a:r>
            <a:r>
              <a:rPr lang="en-NZ" dirty="0" err="1"/>
              <a:t>süreci</a:t>
            </a:r>
            <a:endParaRPr lang="en-GB" dirty="0"/>
          </a:p>
        </p:txBody>
      </p:sp>
      <p:sp>
        <p:nvSpPr>
          <p:cNvPr id="394244" name="Rectangle 3"/>
          <p:cNvSpPr>
            <a:spLocks noGrp="1" noChangeArrowheads="1"/>
          </p:cNvSpPr>
          <p:nvPr>
            <p:ph idx="1"/>
          </p:nvPr>
        </p:nvSpPr>
        <p:spPr/>
        <p:txBody>
          <a:bodyPr/>
          <a:lstStyle/>
          <a:p>
            <a:r>
              <a:rPr lang="tr-TR" dirty="0" smtClean="0"/>
              <a:t>Hakem yorumlarının gereğini yapmak</a:t>
            </a:r>
            <a:endParaRPr lang="en-NZ" dirty="0" smtClean="0"/>
          </a:p>
          <a:p>
            <a:pPr lvl="1"/>
            <a:r>
              <a:rPr lang="tr-TR" dirty="0" smtClean="0"/>
              <a:t>Metinde revize edilmiş metinlerin belirgin olması için ‘değişiklikleri izle’ özelliği açık çalışın veya farklı renk kullanın</a:t>
            </a:r>
          </a:p>
          <a:p>
            <a:pPr lvl="1"/>
            <a:r>
              <a:rPr lang="tr-TR" dirty="0" smtClean="0"/>
              <a:t>Hakem yorumlarına verilen cevapları listeleyen ayrı bir sayfa ekleyin</a:t>
            </a:r>
          </a:p>
          <a:p>
            <a:pPr lvl="1"/>
            <a:r>
              <a:rPr lang="tr-TR" dirty="0" smtClean="0"/>
              <a:t>Yanıtlarda hakem yorumlarını da yazın</a:t>
            </a:r>
          </a:p>
          <a:p>
            <a:pPr lvl="1"/>
            <a:r>
              <a:rPr lang="tr-TR" dirty="0" smtClean="0"/>
              <a:t>Ayrı ayrı yorumlara cevap verin</a:t>
            </a:r>
          </a:p>
          <a:p>
            <a:pPr lvl="1"/>
            <a:r>
              <a:rPr lang="tr-TR" dirty="0" smtClean="0"/>
              <a:t>Hangi eylemin gerçekleştirildiğini en baştan belirtin (neyin yapıldığını/yapılmadığını) ve daha sonra nedenini açıklayın</a:t>
            </a:r>
          </a:p>
          <a:p>
            <a:pPr lvl="1"/>
            <a:r>
              <a:rPr lang="tr-TR" dirty="0" smtClean="0"/>
              <a:t>Editör, revize edilmiş metni ve yazarın cevaplarını ikinci bir inceleme için hakemlere gönderebilir</a:t>
            </a:r>
            <a:endParaRPr lang="en-GB" dirty="0"/>
          </a:p>
        </p:txBody>
      </p:sp>
    </p:spTree>
  </p:cSld>
  <p:clrMapOvr>
    <a:masterClrMapping/>
  </p:clrMapOvr>
  <p:transition>
    <p:wipe dir="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6291" name="Rectangle 2"/>
          <p:cNvSpPr>
            <a:spLocks noGrp="1" noChangeArrowheads="1"/>
          </p:cNvSpPr>
          <p:nvPr>
            <p:ph type="title"/>
          </p:nvPr>
        </p:nvSpPr>
        <p:spPr/>
        <p:txBody>
          <a:bodyPr/>
          <a:lstStyle/>
          <a:p>
            <a:r>
              <a:rPr lang="en-NZ" dirty="0" err="1"/>
              <a:t>Hakem</a:t>
            </a:r>
            <a:r>
              <a:rPr lang="en-NZ" dirty="0"/>
              <a:t> </a:t>
            </a:r>
            <a:r>
              <a:rPr lang="en-NZ" dirty="0" err="1"/>
              <a:t>değerlendirmesi</a:t>
            </a:r>
            <a:r>
              <a:rPr lang="en-NZ" dirty="0"/>
              <a:t> </a:t>
            </a:r>
            <a:r>
              <a:rPr lang="en-NZ" dirty="0" err="1"/>
              <a:t>süreci</a:t>
            </a:r>
            <a:endParaRPr lang="en-GB" dirty="0"/>
          </a:p>
        </p:txBody>
      </p:sp>
      <p:sp>
        <p:nvSpPr>
          <p:cNvPr id="396292" name="Rectangle 3"/>
          <p:cNvSpPr>
            <a:spLocks noGrp="1" noChangeArrowheads="1"/>
          </p:cNvSpPr>
          <p:nvPr>
            <p:ph idx="1"/>
          </p:nvPr>
        </p:nvSpPr>
        <p:spPr/>
        <p:txBody>
          <a:bodyPr/>
          <a:lstStyle/>
          <a:p>
            <a:r>
              <a:rPr lang="tr-TR" dirty="0" smtClean="0"/>
              <a:t>Hakem değerlendirmesi sürecinin zayıf yönleri</a:t>
            </a:r>
            <a:endParaRPr lang="en-NZ" dirty="0" smtClean="0"/>
          </a:p>
          <a:p>
            <a:pPr lvl="1">
              <a:buNone/>
            </a:pPr>
            <a:endParaRPr lang="en-NZ" dirty="0" smtClean="0"/>
          </a:p>
          <a:p>
            <a:pPr lvl="1"/>
            <a:r>
              <a:rPr lang="tr-TR" dirty="0" smtClean="0"/>
              <a:t>Yavaştır</a:t>
            </a:r>
            <a:endParaRPr lang="en-NZ" dirty="0" smtClean="0"/>
          </a:p>
          <a:p>
            <a:pPr lvl="1"/>
            <a:endParaRPr lang="en-NZ" dirty="0" smtClean="0"/>
          </a:p>
          <a:p>
            <a:pPr lvl="1"/>
            <a:r>
              <a:rPr lang="tr-TR" dirty="0" smtClean="0"/>
              <a:t>Taraflılık potansiyeli</a:t>
            </a:r>
            <a:endParaRPr lang="en-NZ" dirty="0" smtClean="0"/>
          </a:p>
          <a:p>
            <a:pPr lvl="1"/>
            <a:endParaRPr lang="en-NZ" dirty="0" smtClean="0"/>
          </a:p>
          <a:p>
            <a:pPr lvl="1"/>
            <a:r>
              <a:rPr lang="tr-TR" dirty="0" smtClean="0"/>
              <a:t>Çıkar çatışması</a:t>
            </a:r>
            <a:endParaRPr lang="en-NZ" dirty="0" smtClean="0"/>
          </a:p>
          <a:p>
            <a:pPr lvl="1">
              <a:buNone/>
            </a:pPr>
            <a:endParaRPr lang="en-NZ" dirty="0" smtClean="0"/>
          </a:p>
          <a:p>
            <a:pPr lvl="1"/>
            <a:r>
              <a:rPr lang="tr-TR" dirty="0" smtClean="0"/>
              <a:t>İntihal</a:t>
            </a:r>
            <a:r>
              <a:rPr lang="en-GB" dirty="0" smtClean="0"/>
              <a:t> / </a:t>
            </a:r>
            <a:r>
              <a:rPr lang="en-GB" dirty="0" err="1" smtClean="0"/>
              <a:t>Plagiarizm</a:t>
            </a:r>
            <a:endParaRPr lang="en-NZ" dirty="0" smtClean="0"/>
          </a:p>
          <a:p>
            <a:pPr lvl="1">
              <a:buNone/>
            </a:pPr>
            <a:endParaRPr lang="en-NZ" dirty="0" smtClean="0"/>
          </a:p>
          <a:p>
            <a:pPr lvl="1"/>
            <a:r>
              <a:rPr lang="tr-TR" dirty="0" smtClean="0"/>
              <a:t>Hakem değerlendirmesinde başarısızlık</a:t>
            </a:r>
            <a:endParaRPr lang="en-NZ" dirty="0" smtClean="0"/>
          </a:p>
          <a:p>
            <a:endParaRPr lang="en-NZ" dirty="0" smtClean="0"/>
          </a:p>
        </p:txBody>
      </p:sp>
    </p:spTree>
  </p:cSld>
  <p:clrMapOvr>
    <a:masterClrMapping/>
  </p:clrMapOvr>
  <p:transition>
    <p:wipe dir="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0387" name="Rectangle 2"/>
          <p:cNvSpPr>
            <a:spLocks noGrp="1" noChangeArrowheads="1"/>
          </p:cNvSpPr>
          <p:nvPr>
            <p:ph type="title"/>
          </p:nvPr>
        </p:nvSpPr>
        <p:spPr/>
        <p:txBody>
          <a:bodyPr/>
          <a:lstStyle/>
          <a:p>
            <a:r>
              <a:rPr lang="en-GB" dirty="0" err="1"/>
              <a:t>Hakem</a:t>
            </a:r>
            <a:r>
              <a:rPr lang="en-GB" dirty="0"/>
              <a:t> </a:t>
            </a:r>
            <a:r>
              <a:rPr lang="en-GB" dirty="0" err="1"/>
              <a:t>değerlendirmesi</a:t>
            </a:r>
            <a:r>
              <a:rPr lang="en-GB" dirty="0"/>
              <a:t> </a:t>
            </a:r>
            <a:r>
              <a:rPr lang="en-GB" dirty="0" err="1"/>
              <a:t>süreci</a:t>
            </a:r>
            <a:endParaRPr lang="en-GB" dirty="0"/>
          </a:p>
        </p:txBody>
      </p:sp>
      <p:sp>
        <p:nvSpPr>
          <p:cNvPr id="400388" name="Rectangle 3"/>
          <p:cNvSpPr>
            <a:spLocks noGrp="1" noChangeArrowheads="1"/>
          </p:cNvSpPr>
          <p:nvPr>
            <p:ph idx="1"/>
          </p:nvPr>
        </p:nvSpPr>
        <p:spPr/>
        <p:txBody>
          <a:bodyPr/>
          <a:lstStyle/>
          <a:p>
            <a:r>
              <a:rPr lang="tr-TR" dirty="0" smtClean="0"/>
              <a:t>Yaygın ret nedenleri</a:t>
            </a:r>
            <a:r>
              <a:rPr lang="en-NZ" dirty="0" smtClean="0"/>
              <a:t/>
            </a:r>
            <a:br>
              <a:rPr lang="en-NZ" dirty="0" smtClean="0"/>
            </a:br>
            <a:endParaRPr lang="en-NZ" dirty="0" smtClean="0"/>
          </a:p>
          <a:p>
            <a:pPr lvl="1"/>
            <a:r>
              <a:rPr lang="tr-TR" dirty="0" smtClean="0"/>
              <a:t>Gerçekçi olmayan hedef dergi</a:t>
            </a:r>
          </a:p>
          <a:p>
            <a:pPr lvl="1"/>
            <a:r>
              <a:rPr lang="tr-TR" dirty="0" smtClean="0"/>
              <a:t>Makale yeni bir şey anlatmıyor</a:t>
            </a:r>
          </a:p>
          <a:p>
            <a:pPr lvl="1"/>
            <a:r>
              <a:rPr lang="tr-TR" dirty="0" smtClean="0"/>
              <a:t>Diğer başka çalışmalarla örtüşüyor – makale daha fazla makale çıkarmak için parçalara bölünmüş</a:t>
            </a:r>
          </a:p>
          <a:p>
            <a:pPr lvl="1"/>
            <a:r>
              <a:rPr lang="tr-TR" dirty="0" smtClean="0"/>
              <a:t>Makale klinik olarak ilgili değil</a:t>
            </a:r>
          </a:p>
          <a:p>
            <a:pPr lvl="1"/>
            <a:r>
              <a:rPr lang="tr-TR" dirty="0" smtClean="0"/>
              <a:t>Araştırma tasarımı önemli şekilde kusurlu</a:t>
            </a:r>
          </a:p>
          <a:p>
            <a:pPr lvl="1"/>
            <a:r>
              <a:rPr lang="tr-TR" dirty="0" smtClean="0"/>
              <a:t>Hakem değerlendirmesi yorumlarına yetersiz bir şekilde yanıt verilmiş</a:t>
            </a:r>
          </a:p>
          <a:p>
            <a:pPr lvl="1"/>
            <a:r>
              <a:rPr lang="tr-TR" dirty="0" smtClean="0"/>
              <a:t>Makale daha önce reddedilmiş ancak başvuru öncesinde sorunlar giderilmemiş</a:t>
            </a:r>
          </a:p>
          <a:p>
            <a:pPr lvl="1"/>
            <a:r>
              <a:rPr lang="en-NZ" dirty="0" smtClean="0"/>
              <a:t>‘</a:t>
            </a:r>
            <a:r>
              <a:rPr lang="tr-TR" dirty="0" smtClean="0"/>
              <a:t>Sahtekarlık</a:t>
            </a:r>
            <a:r>
              <a:rPr lang="en-NZ" dirty="0" smtClean="0"/>
              <a:t>’ — </a:t>
            </a:r>
            <a:r>
              <a:rPr lang="tr-TR" dirty="0" smtClean="0"/>
              <a:t>genellikle intihal</a:t>
            </a:r>
            <a:endParaRPr lang="en-GB" dirty="0"/>
          </a:p>
        </p:txBody>
      </p:sp>
    </p:spTree>
  </p:cSld>
  <p:clrMapOvr>
    <a:masterClrMapping/>
  </p:clrMapOvr>
  <p:transition>
    <p:wipe dir="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dirty="0" err="1"/>
              <a:t>Hakem</a:t>
            </a:r>
            <a:r>
              <a:rPr lang="en-GB" dirty="0"/>
              <a:t> </a:t>
            </a:r>
            <a:r>
              <a:rPr lang="en-GB" dirty="0" err="1"/>
              <a:t>değerlendirmesi</a:t>
            </a:r>
            <a:r>
              <a:rPr lang="en-GB" dirty="0"/>
              <a:t> </a:t>
            </a:r>
            <a:r>
              <a:rPr lang="en-GB" dirty="0" err="1"/>
              <a:t>süreci</a:t>
            </a:r>
            <a:endParaRPr lang="en-GB" dirty="0"/>
          </a:p>
        </p:txBody>
      </p:sp>
      <p:sp>
        <p:nvSpPr>
          <p:cNvPr id="398340" name="Rectangle 3"/>
          <p:cNvSpPr>
            <a:spLocks noGrp="1" noChangeArrowheads="1"/>
          </p:cNvSpPr>
          <p:nvPr>
            <p:ph idx="1"/>
          </p:nvPr>
        </p:nvSpPr>
        <p:spPr/>
        <p:txBody>
          <a:bodyPr/>
          <a:lstStyle/>
          <a:p>
            <a:r>
              <a:rPr lang="tr-TR" dirty="0" smtClean="0"/>
              <a:t>Negatif bir sonucu önlemek</a:t>
            </a:r>
            <a:endParaRPr lang="en-NZ" dirty="0" smtClean="0"/>
          </a:p>
          <a:p>
            <a:pPr lvl="1"/>
            <a:r>
              <a:rPr lang="tr-TR" sz="1800" dirty="0" smtClean="0"/>
              <a:t>Hiçbir şey gizlemeyin</a:t>
            </a:r>
            <a:endParaRPr lang="en-GB" sz="1800" dirty="0" smtClean="0"/>
          </a:p>
          <a:p>
            <a:pPr lvl="2"/>
            <a:r>
              <a:rPr lang="tr-TR" sz="1800" dirty="0" smtClean="0"/>
              <a:t>Çıkar çatışmalarını, aldığınız fonları (kurumsal veya ticari) beyan edin</a:t>
            </a:r>
          </a:p>
          <a:p>
            <a:pPr lvl="2"/>
            <a:r>
              <a:rPr lang="tr-TR" sz="1800" dirty="0" smtClean="0"/>
              <a:t>Yazarlık kriterlerini bildiğinizde ve herkesin bunlara uygun olduğundan emin olun</a:t>
            </a:r>
          </a:p>
          <a:p>
            <a:pPr lvl="2"/>
            <a:r>
              <a:rPr lang="tr-TR" sz="1800" dirty="0" smtClean="0"/>
              <a:t>Diğer katkıda bulunanların rollerini beyan edin</a:t>
            </a:r>
          </a:p>
          <a:p>
            <a:pPr lvl="1"/>
            <a:r>
              <a:rPr lang="tr-TR" sz="1800" dirty="0" smtClean="0"/>
              <a:t>«Kuralları» kırmaya çalışmayın</a:t>
            </a:r>
            <a:endParaRPr lang="en-GB" sz="1800" dirty="0" smtClean="0"/>
          </a:p>
          <a:p>
            <a:pPr lvl="2"/>
            <a:r>
              <a:rPr lang="tr-TR" sz="1800" dirty="0" smtClean="0"/>
              <a:t>ASLA aynı anda birden çok dergiye başvuru yapmayın</a:t>
            </a:r>
          </a:p>
          <a:p>
            <a:pPr lvl="2"/>
            <a:r>
              <a:rPr lang="tr-TR" sz="1800" dirty="0" smtClean="0"/>
              <a:t>Son tarihlere uyun ve her türlü plan değişikliğini bildirin</a:t>
            </a:r>
          </a:p>
          <a:p>
            <a:pPr lvl="1"/>
            <a:r>
              <a:rPr lang="tr-TR" sz="1800" dirty="0" smtClean="0"/>
              <a:t>Eğer reddedilirse</a:t>
            </a:r>
            <a:r>
              <a:rPr lang="en-GB" sz="1800" dirty="0" smtClean="0"/>
              <a:t>?</a:t>
            </a:r>
          </a:p>
          <a:p>
            <a:pPr lvl="2"/>
            <a:r>
              <a:rPr lang="tr-TR" sz="1800" dirty="0" smtClean="0"/>
              <a:t>Başka bir dergiyi denemekte sorun yoktur – ancak önce önerilen iyileştirmeleri yapın (özellikle hakem değerlendirmesinden sonra reddedilmişse)</a:t>
            </a:r>
            <a:endParaRPr lang="en-GB" sz="1800" dirty="0"/>
          </a:p>
        </p:txBody>
      </p:sp>
    </p:spTree>
  </p:cSld>
  <p:clrMapOvr>
    <a:masterClrMapping/>
  </p:clrMapOvr>
  <p:transition>
    <p:wipe dir="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2979" name="Rectangle 5"/>
          <p:cNvSpPr>
            <a:spLocks noGrp="1" noChangeArrowheads="1"/>
          </p:cNvSpPr>
          <p:nvPr>
            <p:ph type="title"/>
          </p:nvPr>
        </p:nvSpPr>
        <p:spPr/>
        <p:txBody>
          <a:bodyPr/>
          <a:lstStyle/>
          <a:p>
            <a:r>
              <a:rPr lang="tr-TR" dirty="0" smtClean="0"/>
              <a:t>Yayınlanmak kuralları izlemeyi gerektirir</a:t>
            </a:r>
            <a:endParaRPr lang="en-GB" dirty="0"/>
          </a:p>
        </p:txBody>
      </p:sp>
      <p:sp>
        <p:nvSpPr>
          <p:cNvPr id="382980" name="Rectangle 6"/>
          <p:cNvSpPr>
            <a:spLocks noGrp="1" noChangeArrowheads="1"/>
          </p:cNvSpPr>
          <p:nvPr>
            <p:ph idx="1"/>
          </p:nvPr>
        </p:nvSpPr>
        <p:spPr/>
        <p:txBody>
          <a:bodyPr/>
          <a:lstStyle/>
          <a:p>
            <a:r>
              <a:rPr lang="tr-TR" sz="2000" dirty="0" smtClean="0"/>
              <a:t>Dergi seçiminizi planlayın – gerçekçi olun</a:t>
            </a:r>
          </a:p>
          <a:p>
            <a:r>
              <a:rPr lang="tr-TR" sz="2000" dirty="0" smtClean="0"/>
              <a:t>Dergi içeriklerinde editörlerin ne aradığını dikkate alın?</a:t>
            </a:r>
          </a:p>
          <a:p>
            <a:pPr lvl="1"/>
            <a:r>
              <a:rPr lang="tr-TR" sz="1600" dirty="0" smtClean="0"/>
              <a:t>Önce editörlerle konuşabilirsiniz – editörler de insandır!</a:t>
            </a:r>
          </a:p>
          <a:p>
            <a:pPr lvl="1"/>
            <a:r>
              <a:rPr lang="tr-TR" sz="1600" dirty="0" smtClean="0"/>
              <a:t>Editörler, okunacak ve alıntılanacak iyi makaleler isterler</a:t>
            </a:r>
          </a:p>
          <a:p>
            <a:r>
              <a:rPr lang="tr-TR" sz="2000" dirty="0" smtClean="0"/>
              <a:t>Süreci izleyin</a:t>
            </a:r>
            <a:endParaRPr lang="en-GB" sz="2000" dirty="0" smtClean="0"/>
          </a:p>
          <a:p>
            <a:pPr lvl="1"/>
            <a:r>
              <a:rPr lang="tr-TR" sz="1600" dirty="0" smtClean="0"/>
              <a:t>Dürüst ve profesyonel olun</a:t>
            </a:r>
          </a:p>
          <a:p>
            <a:pPr lvl="1"/>
            <a:r>
              <a:rPr lang="tr-TR" sz="1600" dirty="0" smtClean="0"/>
              <a:t>Asla bilgi saklamayın</a:t>
            </a:r>
          </a:p>
          <a:p>
            <a:pPr lvl="1"/>
            <a:r>
              <a:rPr lang="tr-TR" sz="1600" dirty="0" smtClean="0"/>
              <a:t>Kuralları kırmayın</a:t>
            </a:r>
          </a:p>
          <a:p>
            <a:r>
              <a:rPr lang="tr-TR" sz="2000" dirty="0" smtClean="0"/>
              <a:t>Editörlerden ve hakemlerden gelen yorumları dikkate alın</a:t>
            </a:r>
          </a:p>
          <a:p>
            <a:r>
              <a:rPr lang="tr-TR" sz="2000" dirty="0" smtClean="0"/>
              <a:t>Başarılı olmayabileceğinizi bilin ama pes etmeyin!</a:t>
            </a:r>
          </a:p>
          <a:p>
            <a:r>
              <a:rPr lang="tr-TR" sz="2000" dirty="0" smtClean="0"/>
              <a:t>Süreç zaman alır</a:t>
            </a:r>
            <a:endParaRPr lang="en-GB" sz="2000" dirty="0" smtClean="0"/>
          </a:p>
          <a:p>
            <a:pPr lvl="1"/>
            <a:r>
              <a:rPr lang="tr-TR" sz="1600" dirty="0" smtClean="0"/>
              <a:t>Hakem değerlendirmesinin ortalama 2-3 ay sürmesini bekleyin</a:t>
            </a:r>
          </a:p>
          <a:p>
            <a:pPr lvl="1"/>
            <a:r>
              <a:rPr lang="tr-TR" sz="1600" dirty="0" smtClean="0"/>
              <a:t>Kabul sonrası yayınlanma 3-12 ay sürer (dergiye bağlı olarak) ama makaleler basılı olarak yayınlanmadan önce genellikle nihai olmayan versiyonları çevrimiçi olarak yayınlanır</a:t>
            </a:r>
            <a:endParaRPr lang="en-GB" sz="1600" dirty="0"/>
          </a:p>
        </p:txBody>
      </p:sp>
    </p:spTree>
  </p:cSld>
  <p:clrMapOvr>
    <a:masterClrMapping/>
  </p:clrMapOvr>
  <p:transition>
    <p:wipe dir="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p:cNvSpPr>
            <a:spLocks noChangeArrowheads="1"/>
          </p:cNvSpPr>
          <p:nvPr/>
        </p:nvSpPr>
        <p:spPr bwMode="auto">
          <a:xfrm>
            <a:off x="0" y="3505200"/>
            <a:ext cx="4419600" cy="2133600"/>
          </a:xfrm>
          <a:prstGeom prst="rect">
            <a:avLst/>
          </a:prstGeom>
          <a:solidFill>
            <a:srgbClr val="0768A9">
              <a:alpha val="91000"/>
            </a:srgbClr>
          </a:solidFill>
          <a:ln w="9525">
            <a:noFill/>
            <a:miter lim="800000"/>
            <a:headEnd/>
            <a:tailEnd/>
          </a:ln>
        </p:spPr>
        <p:txBody>
          <a:bodyPr anchor="ctr"/>
          <a:lstStyle/>
          <a:p>
            <a:pPr marL="457200" indent="0" algn="l" eaLnBrk="1" hangingPunct="1"/>
            <a:r>
              <a:rPr lang="tr-TR" sz="3800" i="1" dirty="0" smtClean="0">
                <a:solidFill>
                  <a:schemeClr val="bg1"/>
                </a:solidFill>
                <a:latin typeface="Trebuchet MS" pitchFamily="80" charset="0"/>
              </a:rPr>
              <a:t>Teşekkürler</a:t>
            </a:r>
            <a:r>
              <a:rPr lang="en-US" sz="3800" i="1" dirty="0" smtClean="0">
                <a:solidFill>
                  <a:schemeClr val="bg1"/>
                </a:solidFill>
                <a:latin typeface="Trebuchet MS" pitchFamily="80" charset="0"/>
              </a:rPr>
              <a:t>!</a:t>
            </a:r>
          </a:p>
          <a:p>
            <a:pPr marL="457200" indent="0" algn="l" eaLnBrk="1" hangingPunct="1"/>
            <a:endParaRPr lang="en-US" sz="3800" i="1" dirty="0">
              <a:solidFill>
                <a:schemeClr val="bg1"/>
              </a:solidFill>
              <a:latin typeface="Trebuchet MS" pitchFamily="80" charset="0"/>
            </a:endParaRPr>
          </a:p>
          <a:p>
            <a:pPr marL="457200" indent="0" algn="l" eaLnBrk="1" hangingPunct="1"/>
            <a:r>
              <a:rPr lang="en-US" sz="2000" i="1" dirty="0" smtClean="0">
                <a:solidFill>
                  <a:schemeClr val="bg1"/>
                </a:solidFill>
                <a:latin typeface="Trebuchet MS" pitchFamily="80" charset="0"/>
              </a:rPr>
              <a:t>gunes.kara@wolterskluwer.com</a:t>
            </a:r>
            <a:endParaRPr lang="en-US" sz="2000" i="1" dirty="0">
              <a:solidFill>
                <a:schemeClr val="bg1"/>
              </a:solidFill>
              <a:latin typeface="Trebuchet MS" pitchFamily="80" charset="0"/>
            </a:endParaRPr>
          </a:p>
        </p:txBody>
      </p:sp>
    </p:spTree>
    <p:extLst>
      <p:ext uri="{BB962C8B-B14F-4D97-AF65-F5344CB8AC3E}">
        <p14:creationId xmlns:p14="http://schemas.microsoft.com/office/powerpoint/2010/main" val="1099799134"/>
      </p:ext>
    </p:extLst>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3" name="Rectangle 10"/>
          <p:cNvSpPr>
            <a:spLocks noGrp="1" noChangeArrowheads="1"/>
          </p:cNvSpPr>
          <p:nvPr>
            <p:ph type="title"/>
          </p:nvPr>
        </p:nvSpPr>
        <p:spPr/>
        <p:txBody>
          <a:bodyPr/>
          <a:lstStyle/>
          <a:p>
            <a:r>
              <a:rPr lang="tr-TR" dirty="0" smtClean="0"/>
              <a:t>Giriş</a:t>
            </a:r>
            <a:r>
              <a:rPr lang="en-GB" dirty="0" smtClean="0"/>
              <a:t>					</a:t>
            </a:r>
            <a:r>
              <a:rPr lang="en-GB" sz="6700" dirty="0" err="1" smtClean="0">
                <a:solidFill>
                  <a:srgbClr val="FFCC00"/>
                </a:solidFill>
              </a:rPr>
              <a:t>I</a:t>
            </a:r>
            <a:r>
              <a:rPr lang="en-GB" dirty="0" err="1" smtClean="0"/>
              <a:t>MRaD</a:t>
            </a:r>
            <a:endParaRPr lang="en-GB" dirty="0" smtClean="0"/>
          </a:p>
        </p:txBody>
      </p:sp>
      <p:sp>
        <p:nvSpPr>
          <p:cNvPr id="12" name="Content Placeholder 11"/>
          <p:cNvSpPr>
            <a:spLocks noGrp="1"/>
          </p:cNvSpPr>
          <p:nvPr>
            <p:ph idx="1"/>
          </p:nvPr>
        </p:nvSpPr>
        <p:spPr/>
        <p:txBody>
          <a:bodyPr/>
          <a:lstStyle/>
          <a:p>
            <a:r>
              <a:rPr lang="tr-TR" dirty="0" smtClean="0"/>
              <a:t>Eğer birden çok hedef varsa</a:t>
            </a:r>
            <a:r>
              <a:rPr lang="en-GB" dirty="0" smtClean="0"/>
              <a:t>...</a:t>
            </a:r>
          </a:p>
          <a:p>
            <a:r>
              <a:rPr lang="tr-TR" dirty="0" smtClean="0"/>
              <a:t>İkincil hedeften önce birincil hedefi açıklayın</a:t>
            </a:r>
            <a:endParaRPr lang="en-GB" dirty="0" smtClean="0"/>
          </a:p>
          <a:p>
            <a:pPr>
              <a:buNone/>
            </a:pPr>
            <a:endParaRPr lang="en-GB" dirty="0"/>
          </a:p>
        </p:txBody>
      </p:sp>
      <p:sp>
        <p:nvSpPr>
          <p:cNvPr id="148485" name="Text Box 5"/>
          <p:cNvSpPr txBox="1">
            <a:spLocks noChangeArrowheads="1"/>
          </p:cNvSpPr>
          <p:nvPr/>
        </p:nvSpPr>
        <p:spPr bwMode="auto">
          <a:xfrm>
            <a:off x="914400" y="2133600"/>
            <a:ext cx="7867650" cy="457200"/>
          </a:xfrm>
          <a:prstGeom prst="rect">
            <a:avLst/>
          </a:prstGeom>
          <a:noFill/>
          <a:ln w="9525" algn="ctr">
            <a:noFill/>
            <a:miter lim="800000"/>
            <a:headEnd/>
            <a:tailEnd/>
          </a:ln>
          <a:effectLst/>
        </p:spPr>
        <p:txBody>
          <a:bodyPr>
            <a:spAutoFit/>
          </a:bodyPr>
          <a:lstStyle/>
          <a:p>
            <a:pPr>
              <a:spcBef>
                <a:spcPct val="50000"/>
              </a:spcBef>
            </a:pPr>
            <a:endParaRPr lang="en-GB" sz="2400">
              <a:latin typeface="Times" pitchFamily="18" charset="0"/>
            </a:endParaRPr>
          </a:p>
        </p:txBody>
      </p:sp>
      <p:grpSp>
        <p:nvGrpSpPr>
          <p:cNvPr id="2" name="Group 23"/>
          <p:cNvGrpSpPr>
            <a:grpSpLocks/>
          </p:cNvGrpSpPr>
          <p:nvPr/>
        </p:nvGrpSpPr>
        <p:grpSpPr bwMode="auto">
          <a:xfrm>
            <a:off x="381000" y="3124200"/>
            <a:ext cx="1797050" cy="914400"/>
            <a:chOff x="0" y="1774"/>
            <a:chExt cx="1132" cy="576"/>
          </a:xfrm>
        </p:grpSpPr>
        <p:sp>
          <p:nvSpPr>
            <p:cNvPr id="148487" name="Text Box 7"/>
            <p:cNvSpPr txBox="1">
              <a:spLocks noChangeArrowheads="1"/>
            </p:cNvSpPr>
            <p:nvPr/>
          </p:nvSpPr>
          <p:spPr bwMode="auto">
            <a:xfrm>
              <a:off x="0" y="1910"/>
              <a:ext cx="1132" cy="349"/>
            </a:xfrm>
            <a:prstGeom prst="rect">
              <a:avLst/>
            </a:prstGeom>
            <a:noFill/>
            <a:ln w="38100" algn="ctr">
              <a:noFill/>
              <a:miter lim="800000"/>
              <a:headEnd/>
              <a:tailEnd/>
            </a:ln>
            <a:effectLst/>
          </p:spPr>
          <p:txBody>
            <a:bodyPr>
              <a:spAutoFit/>
            </a:bodyPr>
            <a:lstStyle/>
            <a:p>
              <a:pPr>
                <a:spcBef>
                  <a:spcPct val="50000"/>
                </a:spcBef>
              </a:pPr>
              <a:r>
                <a:rPr lang="tr-TR" sz="1200" b="1" dirty="0" smtClean="0"/>
                <a:t>Araştırma sorusu / </a:t>
              </a:r>
            </a:p>
            <a:p>
              <a:pPr>
                <a:spcBef>
                  <a:spcPct val="50000"/>
                </a:spcBef>
              </a:pPr>
              <a:r>
                <a:rPr lang="tr-TR" sz="1200" b="1" dirty="0" smtClean="0"/>
                <a:t>Arka Plan</a:t>
              </a:r>
              <a:endParaRPr lang="en-GB" sz="1200" b="1" dirty="0"/>
            </a:p>
          </p:txBody>
        </p:sp>
        <p:sp>
          <p:nvSpPr>
            <p:cNvPr id="148500" name="Oval 20"/>
            <p:cNvSpPr>
              <a:spLocks noChangeArrowheads="1"/>
            </p:cNvSpPr>
            <p:nvPr/>
          </p:nvSpPr>
          <p:spPr bwMode="auto">
            <a:xfrm>
              <a:off x="0" y="1774"/>
              <a:ext cx="1024" cy="576"/>
            </a:xfrm>
            <a:prstGeom prst="ellipse">
              <a:avLst/>
            </a:prstGeom>
            <a:noFill/>
            <a:ln w="38100" algn="ctr">
              <a:solidFill>
                <a:srgbClr val="FF0000"/>
              </a:solidFill>
              <a:round/>
              <a:headEnd/>
              <a:tailEnd/>
            </a:ln>
            <a:effectLst/>
          </p:spPr>
          <p:txBody>
            <a:bodyPr wrap="none" anchor="ctr"/>
            <a:lstStyle/>
            <a:p>
              <a:endParaRPr lang="en-GB"/>
            </a:p>
          </p:txBody>
        </p:sp>
      </p:grpSp>
      <p:sp>
        <p:nvSpPr>
          <p:cNvPr id="148504" name="Text Box 24"/>
          <p:cNvSpPr txBox="1">
            <a:spLocks noChangeArrowheads="1"/>
          </p:cNvSpPr>
          <p:nvPr/>
        </p:nvSpPr>
        <p:spPr bwMode="auto">
          <a:xfrm>
            <a:off x="4657725" y="6313488"/>
            <a:ext cx="4397375" cy="400110"/>
          </a:xfrm>
          <a:prstGeom prst="rect">
            <a:avLst/>
          </a:prstGeom>
          <a:noFill/>
          <a:ln w="38100" algn="ctr">
            <a:noFill/>
            <a:miter lim="800000"/>
            <a:headEnd/>
            <a:tailEnd/>
          </a:ln>
          <a:effectLst/>
        </p:spPr>
        <p:txBody>
          <a:bodyPr>
            <a:spAutoFit/>
          </a:bodyPr>
          <a:lstStyle/>
          <a:p>
            <a:pPr algn="r">
              <a:spcBef>
                <a:spcPct val="50000"/>
              </a:spcBef>
            </a:pPr>
            <a:r>
              <a:rPr lang="en-GB" sz="1000" dirty="0" err="1" smtClean="0"/>
              <a:t>Magnussen</a:t>
            </a:r>
            <a:r>
              <a:rPr lang="en-GB" sz="1000" dirty="0" smtClean="0"/>
              <a:t> et </a:t>
            </a:r>
            <a:r>
              <a:rPr lang="en-GB" sz="1000" dirty="0"/>
              <a:t>al. </a:t>
            </a:r>
            <a:br>
              <a:rPr lang="en-GB" sz="1000" dirty="0"/>
            </a:br>
            <a:r>
              <a:rPr lang="en-GB" sz="1000" dirty="0" smtClean="0"/>
              <a:t>Circulation 2010; 122:1604-1611</a:t>
            </a:r>
            <a:endParaRPr lang="en-GB" sz="1000" dirty="0"/>
          </a:p>
        </p:txBody>
      </p:sp>
      <p:sp>
        <p:nvSpPr>
          <p:cNvPr id="14" name="Content Placeholder 11"/>
          <p:cNvSpPr txBox="1">
            <a:spLocks/>
          </p:cNvSpPr>
          <p:nvPr/>
        </p:nvSpPr>
        <p:spPr bwMode="auto">
          <a:xfrm>
            <a:off x="2057400" y="2743200"/>
            <a:ext cx="7010399" cy="3657600"/>
          </a:xfrm>
          <a:prstGeom prst="rect">
            <a:avLst/>
          </a:prstGeom>
          <a:noFill/>
          <a:ln w="9525">
            <a:noFill/>
            <a:miter lim="800000"/>
            <a:headEnd/>
            <a:tailEnd/>
          </a:ln>
        </p:spPr>
        <p:txBody>
          <a:bodyPr vert="horz" wrap="square" lIns="18288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Tx/>
              <a:buSzTx/>
              <a:tabLst/>
              <a:defRPr/>
            </a:pPr>
            <a:r>
              <a:rPr kumimoji="0" lang="en-US" sz="1000" b="0" i="0" u="none" strike="noStrike" kern="0" cap="none" spc="0" normalizeH="0" baseline="0" noProof="0" dirty="0" smtClean="0">
                <a:ln>
                  <a:noFill/>
                </a:ln>
                <a:solidFill>
                  <a:srgbClr val="0768A9"/>
                </a:solidFill>
                <a:effectLst/>
                <a:uLnTx/>
                <a:uFillTx/>
                <a:latin typeface="+mn-lt"/>
                <a:ea typeface="+mn-ea"/>
                <a:cs typeface="ＭＳ Ｐゴシック"/>
              </a:rPr>
              <a:t>	</a:t>
            </a:r>
            <a:r>
              <a:rPr kumimoji="0" lang="en-US" sz="1000" b="0" i="0" u="none" strike="noStrike" kern="0" cap="none" spc="0" normalizeH="0" baseline="0" noProof="0" dirty="0" smtClean="0">
                <a:ln>
                  <a:noFill/>
                </a:ln>
                <a:solidFill>
                  <a:schemeClr val="tx1"/>
                </a:solidFill>
                <a:effectLst/>
                <a:uLnTx/>
                <a:uFillTx/>
                <a:latin typeface="+mn-lt"/>
                <a:ea typeface="+mn-ea"/>
                <a:cs typeface="ＭＳ Ｐゴシック"/>
              </a:rPr>
              <a:t>The clinical utility of identifying pediatric metabolic syndrome (</a:t>
            </a:r>
            <a:r>
              <a:rPr kumimoji="0" lang="en-US" sz="1000" b="0" i="0" u="none" strike="noStrike" kern="0" cap="none" spc="0" normalizeH="0" baseline="0" noProof="0" dirty="0" err="1" smtClean="0">
                <a:ln>
                  <a:noFill/>
                </a:ln>
                <a:solidFill>
                  <a:schemeClr val="tx1"/>
                </a:solidFill>
                <a:effectLst/>
                <a:uLnTx/>
                <a:uFillTx/>
                <a:latin typeface="+mn-lt"/>
                <a:ea typeface="+mn-ea"/>
                <a:cs typeface="ＭＳ Ｐゴシック"/>
              </a:rPr>
              <a:t>MetS</a:t>
            </a:r>
            <a:r>
              <a:rPr kumimoji="0" lang="en-US" sz="1000" b="0" i="0" u="none" strike="noStrike" kern="0" cap="none" spc="0" normalizeH="0" baseline="0" noProof="0" dirty="0" smtClean="0">
                <a:ln>
                  <a:noFill/>
                </a:ln>
                <a:solidFill>
                  <a:schemeClr val="tx1"/>
                </a:solidFill>
                <a:effectLst/>
                <a:uLnTx/>
                <a:uFillTx/>
                <a:latin typeface="+mn-lt"/>
                <a:ea typeface="+mn-ea"/>
                <a:cs typeface="ＭＳ Ｐゴシック"/>
              </a:rPr>
              <a:t>) has been questioned recently because of evidence demonstrating marked short-term instability in the categorical diagnosis.</a:t>
            </a:r>
            <a:r>
              <a:rPr kumimoji="0" lang="en-US" sz="1000" b="0" i="0" u="none" strike="noStrike" kern="0" cap="none" spc="0" normalizeH="0" baseline="30000" noProof="0" dirty="0" smtClean="0">
                <a:ln>
                  <a:noFill/>
                </a:ln>
                <a:solidFill>
                  <a:schemeClr val="tx1"/>
                </a:solidFill>
                <a:effectLst/>
                <a:uLnTx/>
                <a:uFillTx/>
                <a:latin typeface="+mn-lt"/>
                <a:ea typeface="+mn-ea"/>
                <a:cs typeface="ＭＳ Ｐゴシック"/>
                <a:hlinkClick r:id="rId3"/>
              </a:rPr>
              <a:t>1–3</a:t>
            </a:r>
            <a:r>
              <a:rPr kumimoji="0" lang="en-US" sz="1000" b="0" i="0" u="none" strike="noStrike" kern="0" cap="none" spc="0" normalizeH="0" baseline="0" noProof="0" dirty="0" smtClean="0">
                <a:ln>
                  <a:noFill/>
                </a:ln>
                <a:solidFill>
                  <a:schemeClr val="tx1"/>
                </a:solidFill>
                <a:effectLst/>
                <a:uLnTx/>
                <a:uFillTx/>
                <a:latin typeface="+mn-lt"/>
                <a:ea typeface="+mn-ea"/>
                <a:cs typeface="ＭＳ Ｐゴシック"/>
              </a:rPr>
              <a:t> Although instability of the diagnosis is an important concern, particularly in relation to considerations of pharmacotherapy in children and adolescents (herein referred to as youth), it is only 1 component in prediction. An equally important consideration concerns whether pediatric </a:t>
            </a:r>
            <a:r>
              <a:rPr kumimoji="0" lang="en-US" sz="1000" b="0" i="0" u="none" strike="noStrike" kern="0" cap="none" spc="0" normalizeH="0" baseline="0" noProof="0" dirty="0" err="1" smtClean="0">
                <a:ln>
                  <a:noFill/>
                </a:ln>
                <a:solidFill>
                  <a:schemeClr val="tx1"/>
                </a:solidFill>
                <a:effectLst/>
                <a:uLnTx/>
                <a:uFillTx/>
                <a:latin typeface="+mn-lt"/>
                <a:ea typeface="+mn-ea"/>
                <a:cs typeface="ＭＳ Ｐゴシック"/>
              </a:rPr>
              <a:t>MetS</a:t>
            </a:r>
            <a:r>
              <a:rPr kumimoji="0" lang="en-US" sz="1000" b="0" i="0" u="none" strike="noStrike" kern="0" cap="none" spc="0" normalizeH="0" baseline="0" noProof="0" dirty="0" smtClean="0">
                <a:ln>
                  <a:noFill/>
                </a:ln>
                <a:solidFill>
                  <a:schemeClr val="tx1"/>
                </a:solidFill>
                <a:effectLst/>
                <a:uLnTx/>
                <a:uFillTx/>
                <a:latin typeface="+mn-lt"/>
                <a:ea typeface="+mn-ea"/>
                <a:cs typeface="ＭＳ Ｐゴシック"/>
              </a:rPr>
              <a:t> identifies those at increased risk of subsequent disease later in life. Adults with </a:t>
            </a:r>
            <a:r>
              <a:rPr kumimoji="0" lang="en-US" sz="1000" b="0" i="0" u="none" strike="noStrike" kern="0" cap="none" spc="0" normalizeH="0" baseline="0" noProof="0" dirty="0" err="1" smtClean="0">
                <a:ln>
                  <a:noFill/>
                </a:ln>
                <a:solidFill>
                  <a:schemeClr val="tx1"/>
                </a:solidFill>
                <a:effectLst/>
                <a:uLnTx/>
                <a:uFillTx/>
                <a:latin typeface="+mn-lt"/>
                <a:ea typeface="+mn-ea"/>
                <a:cs typeface="ＭＳ Ｐゴシック"/>
              </a:rPr>
              <a:t>MetS</a:t>
            </a:r>
            <a:r>
              <a:rPr kumimoji="0" lang="en-US" sz="1000" b="0" i="0" u="none" strike="noStrike" kern="0" cap="none" spc="0" normalizeH="0" baseline="0" noProof="0" dirty="0" smtClean="0">
                <a:ln>
                  <a:noFill/>
                </a:ln>
                <a:solidFill>
                  <a:schemeClr val="tx1"/>
                </a:solidFill>
                <a:effectLst/>
                <a:uLnTx/>
                <a:uFillTx/>
                <a:latin typeface="+mn-lt"/>
                <a:ea typeface="+mn-ea"/>
                <a:cs typeface="ＭＳ Ｐゴシック"/>
              </a:rPr>
              <a:t> are at increased risk of type 2 diabetes mellitus (T2DM)</a:t>
            </a:r>
            <a:r>
              <a:rPr kumimoji="0" lang="en-US" sz="1000" b="0" i="0" u="none" strike="noStrike" kern="0" cap="none" spc="0" normalizeH="0" baseline="30000" noProof="0" dirty="0" smtClean="0">
                <a:ln>
                  <a:noFill/>
                </a:ln>
                <a:solidFill>
                  <a:schemeClr val="tx1"/>
                </a:solidFill>
                <a:effectLst/>
                <a:uLnTx/>
                <a:uFillTx/>
                <a:latin typeface="+mn-lt"/>
                <a:ea typeface="+mn-ea"/>
                <a:cs typeface="ＭＳ Ｐゴシック"/>
                <a:hlinkClick r:id="rId3"/>
              </a:rPr>
              <a:t>4</a:t>
            </a:r>
            <a:r>
              <a:rPr kumimoji="0" lang="en-US" sz="1000" b="0" i="0" u="none" strike="noStrike" kern="0" cap="none" spc="0" normalizeH="0" baseline="0" noProof="0" dirty="0" smtClean="0">
                <a:ln>
                  <a:noFill/>
                </a:ln>
                <a:solidFill>
                  <a:schemeClr val="tx1"/>
                </a:solidFill>
                <a:effectLst/>
                <a:uLnTx/>
                <a:uFillTx/>
                <a:latin typeface="+mn-lt"/>
                <a:ea typeface="+mn-ea"/>
                <a:cs typeface="ＭＳ Ｐゴシック"/>
              </a:rPr>
              <a:t> and cardiovascular disease,</a:t>
            </a:r>
            <a:r>
              <a:rPr kumimoji="0" lang="en-US" sz="1000" b="0" i="0" u="none" strike="noStrike" kern="0" cap="none" spc="0" normalizeH="0" baseline="30000" noProof="0" dirty="0" smtClean="0">
                <a:ln>
                  <a:noFill/>
                </a:ln>
                <a:solidFill>
                  <a:schemeClr val="tx1"/>
                </a:solidFill>
                <a:effectLst/>
                <a:uLnTx/>
                <a:uFillTx/>
                <a:latin typeface="+mn-lt"/>
                <a:ea typeface="+mn-ea"/>
                <a:cs typeface="ＭＳ Ｐゴシック"/>
                <a:hlinkClick r:id="rId3"/>
              </a:rPr>
              <a:t>4</a:t>
            </a:r>
            <a:r>
              <a:rPr kumimoji="0" lang="en-US" sz="1000" b="0" i="0" u="none" strike="noStrike" kern="0" cap="none" spc="0" normalizeH="0" baseline="0" noProof="0" dirty="0" smtClean="0">
                <a:ln>
                  <a:noFill/>
                </a:ln>
                <a:solidFill>
                  <a:schemeClr val="tx1"/>
                </a:solidFill>
                <a:effectLst/>
                <a:uLnTx/>
                <a:uFillTx/>
                <a:latin typeface="+mn-lt"/>
                <a:ea typeface="+mn-ea"/>
                <a:cs typeface="ＭＳ Ｐゴシック"/>
              </a:rPr>
              <a:t> but the evidence base for youth is not well established. For example, although some studies suggest that pediatric </a:t>
            </a:r>
            <a:r>
              <a:rPr kumimoji="0" lang="en-US" sz="1000" b="0" i="0" u="none" strike="noStrike" kern="0" cap="none" spc="0" normalizeH="0" baseline="0" noProof="0" dirty="0" err="1" smtClean="0">
                <a:ln>
                  <a:noFill/>
                </a:ln>
                <a:solidFill>
                  <a:schemeClr val="tx1"/>
                </a:solidFill>
                <a:effectLst/>
                <a:uLnTx/>
                <a:uFillTx/>
                <a:latin typeface="+mn-lt"/>
                <a:ea typeface="+mn-ea"/>
                <a:cs typeface="ＭＳ Ｐゴシック"/>
              </a:rPr>
              <a:t>MetS</a:t>
            </a:r>
            <a:r>
              <a:rPr kumimoji="0" lang="en-US" sz="1000" b="0" i="0" u="none" strike="noStrike" kern="0" cap="none" spc="0" normalizeH="0" baseline="0" noProof="0" dirty="0" smtClean="0">
                <a:ln>
                  <a:noFill/>
                </a:ln>
                <a:solidFill>
                  <a:schemeClr val="tx1"/>
                </a:solidFill>
                <a:effectLst/>
                <a:uLnTx/>
                <a:uFillTx/>
                <a:latin typeface="+mn-lt"/>
                <a:ea typeface="+mn-ea"/>
                <a:cs typeface="ＭＳ Ｐゴシック"/>
              </a:rPr>
              <a:t> predicts adult MetS,</a:t>
            </a:r>
            <a:r>
              <a:rPr kumimoji="0" lang="en-US" sz="1000" b="0" i="0" u="none" strike="noStrike" kern="0" cap="none" spc="0" normalizeH="0" baseline="30000" noProof="0" dirty="0" smtClean="0">
                <a:ln>
                  <a:noFill/>
                </a:ln>
                <a:solidFill>
                  <a:schemeClr val="tx1"/>
                </a:solidFill>
                <a:effectLst/>
                <a:uLnTx/>
                <a:uFillTx/>
                <a:latin typeface="+mn-lt"/>
                <a:ea typeface="+mn-ea"/>
                <a:cs typeface="ＭＳ Ｐゴシック"/>
                <a:hlinkClick r:id="rId3"/>
              </a:rPr>
              <a:t>5–7</a:t>
            </a:r>
            <a:r>
              <a:rPr kumimoji="0" lang="en-US" sz="1000" b="0" i="0" u="none" strike="noStrike" kern="0" cap="none" spc="0" normalizeH="0" baseline="0" noProof="0" dirty="0" smtClean="0">
                <a:ln>
                  <a:noFill/>
                </a:ln>
                <a:solidFill>
                  <a:schemeClr val="tx1"/>
                </a:solidFill>
                <a:effectLst/>
                <a:uLnTx/>
                <a:uFillTx/>
                <a:latin typeface="+mn-lt"/>
                <a:ea typeface="+mn-ea"/>
                <a:cs typeface="ＭＳ Ｐゴシック"/>
              </a:rPr>
              <a:t> few studies have examined the link between </a:t>
            </a:r>
            <a:r>
              <a:rPr kumimoji="0" lang="en-US" sz="1000" b="0" i="0" u="none" strike="noStrike" kern="0" cap="none" spc="0" normalizeH="0" baseline="0" noProof="0" dirty="0" err="1" smtClean="0">
                <a:ln>
                  <a:noFill/>
                </a:ln>
                <a:solidFill>
                  <a:schemeClr val="tx1"/>
                </a:solidFill>
                <a:effectLst/>
                <a:uLnTx/>
                <a:uFillTx/>
                <a:latin typeface="+mn-lt"/>
                <a:ea typeface="+mn-ea"/>
                <a:cs typeface="ＭＳ Ｐゴシック"/>
              </a:rPr>
              <a:t>MetS</a:t>
            </a:r>
            <a:r>
              <a:rPr kumimoji="0" lang="en-US" sz="1000" b="0" i="0" u="none" strike="noStrike" kern="0" cap="none" spc="0" normalizeH="0" baseline="0" noProof="0" dirty="0" smtClean="0">
                <a:ln>
                  <a:noFill/>
                </a:ln>
                <a:solidFill>
                  <a:schemeClr val="tx1"/>
                </a:solidFill>
                <a:effectLst/>
                <a:uLnTx/>
                <a:uFillTx/>
                <a:latin typeface="+mn-lt"/>
                <a:ea typeface="+mn-ea"/>
                <a:cs typeface="ＭＳ Ｐゴシック"/>
              </a:rPr>
              <a:t> in youth and risk of future cardiovascular disease </a:t>
            </a:r>
            <a:r>
              <a:rPr kumimoji="0" lang="en-US" sz="1000" b="0" i="0" u="none" strike="noStrike" kern="0" cap="none" spc="0" normalizeH="0" baseline="30000" noProof="0" dirty="0" smtClean="0">
                <a:ln>
                  <a:noFill/>
                </a:ln>
                <a:solidFill>
                  <a:schemeClr val="tx1"/>
                </a:solidFill>
                <a:effectLst/>
                <a:uLnTx/>
                <a:uFillTx/>
                <a:latin typeface="+mn-lt"/>
                <a:ea typeface="+mn-ea"/>
                <a:cs typeface="ＭＳ Ｐゴシック"/>
                <a:hlinkClick r:id="rId3"/>
              </a:rPr>
              <a:t>8</a:t>
            </a:r>
            <a:r>
              <a:rPr kumimoji="0" lang="en-US" sz="1000" b="0" i="0" u="none" strike="noStrike" kern="0" cap="none" spc="0" normalizeH="0" baseline="0" noProof="0" dirty="0" smtClean="0">
                <a:ln>
                  <a:noFill/>
                </a:ln>
                <a:solidFill>
                  <a:schemeClr val="tx1"/>
                </a:solidFill>
                <a:effectLst/>
                <a:uLnTx/>
                <a:uFillTx/>
                <a:latin typeface="+mn-lt"/>
                <a:ea typeface="+mn-ea"/>
                <a:cs typeface="ＭＳ Ｐゴシック"/>
              </a:rPr>
              <a:t> and T2DM in adulthood.</a:t>
            </a:r>
            <a:r>
              <a:rPr kumimoji="0" lang="en-US" sz="1000" b="0" i="0" u="none" strike="noStrike" kern="0" cap="none" spc="0" normalizeH="0" baseline="30000" noProof="0" dirty="0" smtClean="0">
                <a:ln>
                  <a:noFill/>
                </a:ln>
                <a:solidFill>
                  <a:schemeClr val="tx1"/>
                </a:solidFill>
                <a:effectLst/>
                <a:uLnTx/>
                <a:uFillTx/>
                <a:latin typeface="+mn-lt"/>
                <a:ea typeface="+mn-ea"/>
                <a:cs typeface="ＭＳ Ｐゴシック"/>
                <a:hlinkClick r:id="rId3"/>
              </a:rPr>
              <a:t>7</a:t>
            </a:r>
            <a:r>
              <a:rPr kumimoji="0" lang="en-US" sz="1000" b="0" i="0" u="none" strike="noStrike" kern="0" cap="none" spc="0" normalizeH="0" baseline="0" noProof="0" dirty="0" smtClean="0">
                <a:ln>
                  <a:noFill/>
                </a:ln>
                <a:solidFill>
                  <a:schemeClr val="tx1"/>
                </a:solidFill>
                <a:effectLst/>
                <a:uLnTx/>
                <a:uFillTx/>
                <a:latin typeface="+mn-lt"/>
                <a:ea typeface="+mn-ea"/>
                <a:cs typeface="ＭＳ Ｐゴシック"/>
              </a:rPr>
              <a:t> Furthermore, the existing data are limited by very small case numbers and did not fully consider the contribution of each </a:t>
            </a:r>
            <a:r>
              <a:rPr kumimoji="0" lang="en-US" sz="1000" b="0" i="0" u="none" strike="noStrike" kern="0" cap="none" spc="0" normalizeH="0" baseline="0" noProof="0" dirty="0" err="1" smtClean="0">
                <a:ln>
                  <a:noFill/>
                </a:ln>
                <a:solidFill>
                  <a:schemeClr val="tx1"/>
                </a:solidFill>
                <a:effectLst/>
                <a:uLnTx/>
                <a:uFillTx/>
                <a:latin typeface="+mn-lt"/>
                <a:ea typeface="+mn-ea"/>
                <a:cs typeface="ＭＳ Ｐゴシック"/>
              </a:rPr>
              <a:t>MetS</a:t>
            </a:r>
            <a:r>
              <a:rPr kumimoji="0" lang="en-US" sz="1000" b="0" i="0" u="none" strike="noStrike" kern="0" cap="none" spc="0" normalizeH="0" baseline="0" noProof="0" dirty="0" smtClean="0">
                <a:ln>
                  <a:noFill/>
                </a:ln>
                <a:solidFill>
                  <a:schemeClr val="tx1"/>
                </a:solidFill>
                <a:effectLst/>
                <a:uLnTx/>
                <a:uFillTx/>
                <a:latin typeface="+mn-lt"/>
                <a:ea typeface="+mn-ea"/>
                <a:cs typeface="ＭＳ Ｐゴシック"/>
              </a:rPr>
              <a:t> component to risk prediction.</a:t>
            </a:r>
            <a:r>
              <a:rPr kumimoji="0" lang="en-US" sz="1000" b="0" i="0" u="none" strike="noStrike" kern="0" cap="none" spc="0" normalizeH="0" baseline="30000" noProof="0" dirty="0" smtClean="0">
                <a:ln>
                  <a:noFill/>
                </a:ln>
                <a:solidFill>
                  <a:schemeClr val="tx1"/>
                </a:solidFill>
                <a:effectLst/>
                <a:uLnTx/>
                <a:uFillTx/>
                <a:latin typeface="+mn-lt"/>
                <a:ea typeface="+mn-ea"/>
                <a:cs typeface="ＭＳ Ｐゴシック"/>
                <a:hlinkClick r:id="rId3"/>
              </a:rPr>
              <a:t>9</a:t>
            </a:r>
            <a:r>
              <a:rPr kumimoji="0" lang="en-US" sz="1000" b="0" i="0" u="none" strike="noStrike" kern="0" cap="none" spc="0" normalizeH="0" baseline="0" noProof="0" dirty="0" smtClean="0">
                <a:ln>
                  <a:noFill/>
                </a:ln>
                <a:solidFill>
                  <a:schemeClr val="tx1"/>
                </a:solidFill>
                <a:effectLst/>
                <a:uLnTx/>
                <a:uFillTx/>
                <a:latin typeface="+mn-lt"/>
                <a:ea typeface="+mn-ea"/>
                <a:cs typeface="ＭＳ Ｐゴシック"/>
              </a:rPr>
              <a:t> It is therefore evident that the current understanding of youth </a:t>
            </a:r>
            <a:r>
              <a:rPr kumimoji="0" lang="en-US" sz="1000" b="0" i="0" u="none" strike="noStrike" kern="0" cap="none" spc="0" normalizeH="0" baseline="0" noProof="0" dirty="0" err="1" smtClean="0">
                <a:ln>
                  <a:noFill/>
                </a:ln>
                <a:solidFill>
                  <a:schemeClr val="tx1"/>
                </a:solidFill>
                <a:effectLst/>
                <a:uLnTx/>
                <a:uFillTx/>
                <a:latin typeface="+mn-lt"/>
                <a:ea typeface="+mn-ea"/>
                <a:cs typeface="ＭＳ Ｐゴシック"/>
              </a:rPr>
              <a:t>MetS</a:t>
            </a:r>
            <a:r>
              <a:rPr kumimoji="0" lang="en-US" sz="1000" b="0" i="0" u="none" strike="noStrike" kern="0" cap="none" spc="0" normalizeH="0" baseline="0" noProof="0" dirty="0" smtClean="0">
                <a:ln>
                  <a:noFill/>
                </a:ln>
                <a:solidFill>
                  <a:schemeClr val="tx1"/>
                </a:solidFill>
                <a:effectLst/>
                <a:uLnTx/>
                <a:uFillTx/>
                <a:latin typeface="+mn-lt"/>
                <a:ea typeface="+mn-ea"/>
                <a:cs typeface="ＭＳ Ｐゴシック"/>
              </a:rPr>
              <a:t> and its components and their association with adult </a:t>
            </a:r>
            <a:r>
              <a:rPr kumimoji="0" lang="en-US" sz="1000" b="0" i="0" u="none" strike="noStrike" kern="0" cap="none" spc="0" normalizeH="0" baseline="0" noProof="0" dirty="0" err="1" smtClean="0">
                <a:ln>
                  <a:noFill/>
                </a:ln>
                <a:solidFill>
                  <a:schemeClr val="tx1"/>
                </a:solidFill>
                <a:effectLst/>
                <a:uLnTx/>
                <a:uFillTx/>
                <a:latin typeface="+mn-lt"/>
                <a:ea typeface="+mn-ea"/>
                <a:cs typeface="ＭＳ Ｐゴシック"/>
              </a:rPr>
              <a:t>cardiometabolic</a:t>
            </a:r>
            <a:r>
              <a:rPr kumimoji="0" lang="en-US" sz="1000" b="0" i="0" u="none" strike="noStrike" kern="0" cap="none" spc="0" normalizeH="0" baseline="0" noProof="0" dirty="0" smtClean="0">
                <a:ln>
                  <a:noFill/>
                </a:ln>
                <a:solidFill>
                  <a:schemeClr val="tx1"/>
                </a:solidFill>
                <a:effectLst/>
                <a:uLnTx/>
                <a:uFillTx/>
                <a:latin typeface="+mn-lt"/>
                <a:ea typeface="+mn-ea"/>
                <a:cs typeface="ＭＳ Ｐゴシック"/>
              </a:rPr>
              <a:t>-related outcomes is in its infancy, and there is clearly a need for data from large-scale longitudinal studies on the utility of identifying pediatric </a:t>
            </a:r>
            <a:r>
              <a:rPr kumimoji="0" lang="en-US" sz="1000" b="0" i="0" u="none" strike="noStrike" kern="0" cap="none" spc="0" normalizeH="0" baseline="0" noProof="0" dirty="0" err="1" smtClean="0">
                <a:ln>
                  <a:noFill/>
                </a:ln>
                <a:solidFill>
                  <a:schemeClr val="tx1"/>
                </a:solidFill>
                <a:effectLst/>
                <a:uLnTx/>
                <a:uFillTx/>
                <a:latin typeface="+mn-lt"/>
                <a:ea typeface="+mn-ea"/>
                <a:cs typeface="ＭＳ Ｐゴシック"/>
              </a:rPr>
              <a:t>MetS</a:t>
            </a:r>
            <a:r>
              <a:rPr kumimoji="0" lang="en-US" sz="1000" b="0" i="0" u="none" strike="noStrike" kern="0" cap="none" spc="0" normalizeH="0" baseline="0" noProof="0" dirty="0" smtClean="0">
                <a:ln>
                  <a:noFill/>
                </a:ln>
                <a:solidFill>
                  <a:schemeClr val="tx1"/>
                </a:solidFill>
                <a:effectLst/>
                <a:uLnTx/>
                <a:uFillTx/>
                <a:latin typeface="+mn-lt"/>
                <a:ea typeface="+mn-ea"/>
                <a:cs typeface="ＭＳ Ｐゴシック"/>
              </a:rPr>
              <a:t>.</a:t>
            </a:r>
          </a:p>
          <a:p>
            <a:pPr marL="342900" marR="0" lvl="0" indent="-342900" algn="l" defTabSz="914400" rtl="0" eaLnBrk="0" fontAlgn="base" latinLnBrk="0" hangingPunct="0">
              <a:lnSpc>
                <a:spcPct val="100000"/>
              </a:lnSpc>
              <a:spcBef>
                <a:spcPct val="20000"/>
              </a:spcBef>
              <a:spcAft>
                <a:spcPct val="0"/>
              </a:spcAft>
              <a:buClrTx/>
              <a:buSzTx/>
              <a:tabLst/>
              <a:defRPr/>
            </a:pPr>
            <a:r>
              <a:rPr kumimoji="0" lang="en-US" sz="1000" b="0" i="0" u="none" strike="noStrike" kern="0" cap="none" spc="0" normalizeH="0" baseline="0" noProof="0" dirty="0" smtClean="0">
                <a:ln>
                  <a:noFill/>
                </a:ln>
                <a:solidFill>
                  <a:schemeClr val="tx1"/>
                </a:solidFill>
                <a:effectLst/>
                <a:uLnTx/>
                <a:uFillTx/>
                <a:latin typeface="+mn-lt"/>
                <a:ea typeface="+mn-ea"/>
                <a:cs typeface="ＭＳ Ｐゴシック"/>
              </a:rPr>
              <a:t> </a:t>
            </a:r>
          </a:p>
          <a:p>
            <a:pPr marL="342900" marR="0" lvl="0" indent="-342900" algn="l" defTabSz="914400" rtl="0" eaLnBrk="0" fontAlgn="base" latinLnBrk="0" hangingPunct="0">
              <a:lnSpc>
                <a:spcPct val="100000"/>
              </a:lnSpc>
              <a:spcBef>
                <a:spcPct val="20000"/>
              </a:spcBef>
              <a:spcAft>
                <a:spcPct val="0"/>
              </a:spcAft>
              <a:buClrTx/>
              <a:buSzTx/>
              <a:tabLst/>
              <a:defRPr/>
            </a:pPr>
            <a:r>
              <a:rPr kumimoji="0" lang="en-US" sz="1000" b="0" i="0" u="none" strike="noStrike" kern="0" cap="none" spc="0" normalizeH="0" baseline="0" noProof="0" dirty="0" smtClean="0">
                <a:ln>
                  <a:noFill/>
                </a:ln>
                <a:solidFill>
                  <a:schemeClr val="tx1"/>
                </a:solidFill>
                <a:effectLst/>
                <a:uLnTx/>
                <a:uFillTx/>
                <a:latin typeface="+mn-lt"/>
                <a:ea typeface="+mn-ea"/>
                <a:cs typeface="ＭＳ Ｐゴシック"/>
              </a:rPr>
              <a:t>	The present study is based on 2 prospective cohorts, the Bogalusa Heart Study (BHS) and the Cardiovascular Risk in Young Finns Study, that both have </a:t>
            </a:r>
            <a:r>
              <a:rPr kumimoji="0" lang="en-US" sz="1000" b="0" i="0" u="none" strike="noStrike" kern="0" cap="none" spc="0" normalizeH="0" baseline="0" noProof="0" dirty="0" err="1" smtClean="0">
                <a:ln>
                  <a:noFill/>
                </a:ln>
                <a:solidFill>
                  <a:schemeClr val="tx1"/>
                </a:solidFill>
                <a:effectLst/>
                <a:uLnTx/>
                <a:uFillTx/>
                <a:latin typeface="+mn-lt"/>
                <a:ea typeface="+mn-ea"/>
                <a:cs typeface="ＭＳ Ｐゴシック"/>
              </a:rPr>
              <a:t>MetS</a:t>
            </a:r>
            <a:r>
              <a:rPr kumimoji="0" lang="en-US" sz="1000" b="0" i="0" u="none" strike="noStrike" kern="0" cap="none" spc="0" normalizeH="0" baseline="0" noProof="0" dirty="0" smtClean="0">
                <a:ln>
                  <a:noFill/>
                </a:ln>
                <a:solidFill>
                  <a:schemeClr val="tx1"/>
                </a:solidFill>
                <a:effectLst/>
                <a:uLnTx/>
                <a:uFillTx/>
                <a:latin typeface="+mn-lt"/>
                <a:ea typeface="+mn-ea"/>
                <a:cs typeface="ＭＳ Ｐゴシック"/>
              </a:rPr>
              <a:t> risk factor variables measured in youth (baseline) and again in adulthood (follow-up). </a:t>
            </a:r>
            <a:r>
              <a:rPr kumimoji="0" lang="en-US" sz="1000" b="0" i="0" u="none" strike="noStrike" kern="0" cap="none" spc="0" normalizeH="0" baseline="0" noProof="0" dirty="0" smtClean="0">
                <a:ln>
                  <a:noFill/>
                </a:ln>
                <a:solidFill>
                  <a:srgbClr val="FF0000"/>
                </a:solidFill>
                <a:effectLst/>
                <a:uLnTx/>
                <a:uFillTx/>
                <a:latin typeface="+mn-lt"/>
                <a:ea typeface="+mn-ea"/>
                <a:cs typeface="ＭＳ Ｐゴシック"/>
              </a:rPr>
              <a:t>Our aims were to determine the status of pediatric </a:t>
            </a:r>
            <a:r>
              <a:rPr kumimoji="0" lang="en-US" sz="1000" b="0" i="0" u="none" strike="noStrike" kern="0" cap="none" spc="0" normalizeH="0" baseline="0" noProof="0" dirty="0" err="1" smtClean="0">
                <a:ln>
                  <a:noFill/>
                </a:ln>
                <a:solidFill>
                  <a:srgbClr val="FF0000"/>
                </a:solidFill>
                <a:effectLst/>
                <a:uLnTx/>
                <a:uFillTx/>
                <a:latin typeface="+mn-lt"/>
                <a:ea typeface="+mn-ea"/>
                <a:cs typeface="ＭＳ Ｐゴシック"/>
              </a:rPr>
              <a:t>MetS</a:t>
            </a:r>
            <a:r>
              <a:rPr kumimoji="0" lang="en-US" sz="1000" b="0" i="0" u="none" strike="noStrike" kern="0" cap="none" spc="0" normalizeH="0" baseline="0" noProof="0" dirty="0" smtClean="0">
                <a:ln>
                  <a:noFill/>
                </a:ln>
                <a:solidFill>
                  <a:srgbClr val="FF0000"/>
                </a:solidFill>
                <a:effectLst/>
                <a:uLnTx/>
                <a:uFillTx/>
                <a:latin typeface="+mn-lt"/>
                <a:ea typeface="+mn-ea"/>
                <a:cs typeface="ＭＳ Ｐゴシック"/>
              </a:rPr>
              <a:t> as a risk factor for adult </a:t>
            </a:r>
            <a:r>
              <a:rPr kumimoji="0" lang="en-US" sz="1000" b="0" i="0" u="none" strike="noStrike" kern="0" cap="none" spc="0" normalizeH="0" baseline="0" noProof="0" dirty="0" err="1" smtClean="0">
                <a:ln>
                  <a:noFill/>
                </a:ln>
                <a:solidFill>
                  <a:srgbClr val="FF0000"/>
                </a:solidFill>
                <a:effectLst/>
                <a:uLnTx/>
                <a:uFillTx/>
                <a:latin typeface="+mn-lt"/>
                <a:ea typeface="+mn-ea"/>
                <a:cs typeface="ＭＳ Ｐゴシック"/>
              </a:rPr>
              <a:t>MetS</a:t>
            </a:r>
            <a:r>
              <a:rPr kumimoji="0" lang="en-US" sz="1000" b="0" i="0" u="none" strike="noStrike" kern="0" cap="none" spc="0" normalizeH="0" baseline="0" noProof="0" dirty="0" smtClean="0">
                <a:ln>
                  <a:noFill/>
                </a:ln>
                <a:solidFill>
                  <a:srgbClr val="FF0000"/>
                </a:solidFill>
                <a:effectLst/>
                <a:uLnTx/>
                <a:uFillTx/>
                <a:latin typeface="+mn-lt"/>
                <a:ea typeface="+mn-ea"/>
                <a:cs typeface="ＭＳ Ｐゴシック"/>
              </a:rPr>
              <a:t>, subclinical atherosclerosis (carotid </a:t>
            </a:r>
            <a:r>
              <a:rPr kumimoji="0" lang="en-US" sz="1000" b="0" i="0" u="none" strike="noStrike" kern="0" cap="none" spc="0" normalizeH="0" baseline="0" noProof="0" dirty="0" err="1" smtClean="0">
                <a:ln>
                  <a:noFill/>
                </a:ln>
                <a:solidFill>
                  <a:srgbClr val="FF0000"/>
                </a:solidFill>
                <a:effectLst/>
                <a:uLnTx/>
                <a:uFillTx/>
                <a:latin typeface="+mn-lt"/>
                <a:ea typeface="+mn-ea"/>
                <a:cs typeface="ＭＳ Ｐゴシック"/>
              </a:rPr>
              <a:t>intima</a:t>
            </a:r>
            <a:r>
              <a:rPr kumimoji="0" lang="en-US" sz="1000" b="0" i="0" u="none" strike="noStrike" kern="0" cap="none" spc="0" normalizeH="0" baseline="0" noProof="0" dirty="0" smtClean="0">
                <a:ln>
                  <a:noFill/>
                </a:ln>
                <a:solidFill>
                  <a:srgbClr val="FF0000"/>
                </a:solidFill>
                <a:effectLst/>
                <a:uLnTx/>
                <a:uFillTx/>
                <a:latin typeface="+mn-lt"/>
                <a:ea typeface="+mn-ea"/>
                <a:cs typeface="ＭＳ Ｐゴシック"/>
              </a:rPr>
              <a:t>-media thickness [</a:t>
            </a:r>
            <a:r>
              <a:rPr kumimoji="0" lang="en-US" sz="1000" b="0" i="0" u="none" strike="noStrike" kern="0" cap="none" spc="0" normalizeH="0" baseline="0" noProof="0" dirty="0" err="1" smtClean="0">
                <a:ln>
                  <a:noFill/>
                </a:ln>
                <a:solidFill>
                  <a:srgbClr val="FF0000"/>
                </a:solidFill>
                <a:effectLst/>
                <a:uLnTx/>
                <a:uFillTx/>
                <a:latin typeface="+mn-lt"/>
                <a:ea typeface="+mn-ea"/>
                <a:cs typeface="ＭＳ Ｐゴシック"/>
              </a:rPr>
              <a:t>cIMT</a:t>
            </a:r>
            <a:r>
              <a:rPr kumimoji="0" lang="en-US" sz="1000" b="0" i="0" u="none" strike="noStrike" kern="0" cap="none" spc="0" normalizeH="0" baseline="0" noProof="0" dirty="0" smtClean="0">
                <a:ln>
                  <a:noFill/>
                </a:ln>
                <a:solidFill>
                  <a:srgbClr val="FF0000"/>
                </a:solidFill>
                <a:effectLst/>
                <a:uLnTx/>
                <a:uFillTx/>
                <a:latin typeface="+mn-lt"/>
                <a:ea typeface="+mn-ea"/>
                <a:cs typeface="ＭＳ Ｐゴシック"/>
              </a:rPr>
              <a:t>]), and T2DM and compare and contrast this prediction with its individual components. A secondary aim was to determine the long-term (childhood to adulthood) stability of </a:t>
            </a:r>
            <a:r>
              <a:rPr kumimoji="0" lang="en-US" sz="1000" b="0" i="0" u="none" strike="noStrike" kern="0" cap="none" spc="0" normalizeH="0" baseline="0" noProof="0" dirty="0" err="1" smtClean="0">
                <a:ln>
                  <a:noFill/>
                </a:ln>
                <a:solidFill>
                  <a:srgbClr val="FF0000"/>
                </a:solidFill>
                <a:effectLst/>
                <a:uLnTx/>
                <a:uFillTx/>
                <a:latin typeface="+mn-lt"/>
                <a:ea typeface="+mn-ea"/>
                <a:cs typeface="ＭＳ Ｐゴシック"/>
              </a:rPr>
              <a:t>MetS</a:t>
            </a:r>
            <a:r>
              <a:rPr kumimoji="0" lang="en-US" sz="1000" b="0" i="0" u="none" strike="noStrike" kern="0" cap="none" spc="0" normalizeH="0" baseline="0" noProof="0" dirty="0" smtClean="0">
                <a:ln>
                  <a:noFill/>
                </a:ln>
                <a:solidFill>
                  <a:srgbClr val="FF0000"/>
                </a:solidFill>
                <a:effectLst/>
                <a:uLnTx/>
                <a:uFillTx/>
                <a:latin typeface="+mn-lt"/>
                <a:ea typeface="+mn-ea"/>
                <a:cs typeface="ＭＳ Ｐゴシック"/>
              </a:rPr>
              <a:t>. These aims are in accord with the directions for future research detailed in the February 2009 Scientific Statement from the American Heart Association on </a:t>
            </a:r>
            <a:r>
              <a:rPr kumimoji="0" lang="en-US" sz="1000" b="0" i="0" u="none" strike="noStrike" kern="0" cap="none" spc="0" normalizeH="0" baseline="0" noProof="0" dirty="0" err="1" smtClean="0">
                <a:ln>
                  <a:noFill/>
                </a:ln>
                <a:solidFill>
                  <a:srgbClr val="FF0000"/>
                </a:solidFill>
                <a:effectLst/>
                <a:uLnTx/>
                <a:uFillTx/>
                <a:latin typeface="+mn-lt"/>
                <a:ea typeface="+mn-ea"/>
                <a:cs typeface="ＭＳ Ｐゴシック"/>
              </a:rPr>
              <a:t>MetS</a:t>
            </a:r>
            <a:r>
              <a:rPr kumimoji="0" lang="en-US" sz="1000" b="0" i="0" u="none" strike="noStrike" kern="0" cap="none" spc="0" normalizeH="0" baseline="0" noProof="0" dirty="0" smtClean="0">
                <a:ln>
                  <a:noFill/>
                </a:ln>
                <a:solidFill>
                  <a:srgbClr val="FF0000"/>
                </a:solidFill>
                <a:effectLst/>
                <a:uLnTx/>
                <a:uFillTx/>
                <a:latin typeface="+mn-lt"/>
                <a:ea typeface="+mn-ea"/>
                <a:cs typeface="ＭＳ Ｐゴシック"/>
              </a:rPr>
              <a:t> in children and adolescents.</a:t>
            </a:r>
            <a:r>
              <a:rPr kumimoji="0" lang="en-US" sz="1000" b="0" i="0" u="none" strike="noStrike" kern="0" cap="none" spc="0" normalizeH="0" baseline="30000" noProof="0" dirty="0" smtClean="0">
                <a:ln>
                  <a:noFill/>
                </a:ln>
                <a:solidFill>
                  <a:srgbClr val="FF0000"/>
                </a:solidFill>
                <a:effectLst/>
                <a:uLnTx/>
                <a:uFillTx/>
                <a:latin typeface="+mn-lt"/>
                <a:ea typeface="+mn-ea"/>
                <a:cs typeface="ＭＳ Ｐゴシック"/>
                <a:hlinkClick r:id="rId3"/>
              </a:rPr>
              <a:t>1</a:t>
            </a:r>
            <a:endParaRPr kumimoji="0" lang="en-US" sz="1000" b="0" i="0" u="none" strike="noStrike" kern="0" cap="none" spc="0" normalizeH="0" baseline="30000" noProof="0" dirty="0" smtClean="0">
              <a:ln>
                <a:noFill/>
              </a:ln>
              <a:solidFill>
                <a:srgbClr val="FF0000"/>
              </a:solidFill>
              <a:effectLst/>
              <a:uLnTx/>
              <a:uFillTx/>
              <a:latin typeface="+mn-lt"/>
              <a:ea typeface="+mn-ea"/>
              <a:cs typeface="ＭＳ Ｐゴシック"/>
            </a:endParaRPr>
          </a:p>
          <a:p>
            <a:pPr marL="342900" marR="0" lvl="0" indent="-342900" algn="l" defTabSz="914400" rtl="0" eaLnBrk="0" fontAlgn="base" latinLnBrk="0" hangingPunct="0">
              <a:lnSpc>
                <a:spcPct val="100000"/>
              </a:lnSpc>
              <a:spcBef>
                <a:spcPct val="20000"/>
              </a:spcBef>
              <a:spcAft>
                <a:spcPct val="0"/>
              </a:spcAft>
              <a:buClrTx/>
              <a:buSzTx/>
              <a:tabLst/>
              <a:defRPr/>
            </a:pPr>
            <a:endParaRPr kumimoji="0" lang="en-GB" sz="2400" b="0" i="0" u="none" strike="noStrike" kern="0" cap="none" spc="0" normalizeH="0" baseline="0" noProof="0" dirty="0" smtClean="0">
              <a:ln>
                <a:noFill/>
              </a:ln>
              <a:solidFill>
                <a:srgbClr val="0768A9"/>
              </a:solidFill>
              <a:effectLst/>
              <a:uLnTx/>
              <a:uFillTx/>
              <a:latin typeface="+mn-lt"/>
              <a:ea typeface="+mn-ea"/>
              <a:cs typeface="ＭＳ Ｐゴシック"/>
            </a:endParaRPr>
          </a:p>
        </p:txBody>
      </p:sp>
      <p:grpSp>
        <p:nvGrpSpPr>
          <p:cNvPr id="16" name="Group 23"/>
          <p:cNvGrpSpPr>
            <a:grpSpLocks/>
          </p:cNvGrpSpPr>
          <p:nvPr/>
        </p:nvGrpSpPr>
        <p:grpSpPr bwMode="auto">
          <a:xfrm>
            <a:off x="457200" y="4953000"/>
            <a:ext cx="1797050" cy="914400"/>
            <a:chOff x="0" y="1774"/>
            <a:chExt cx="1132" cy="576"/>
          </a:xfrm>
        </p:grpSpPr>
        <p:sp>
          <p:nvSpPr>
            <p:cNvPr id="17" name="Text Box 7"/>
            <p:cNvSpPr txBox="1">
              <a:spLocks noChangeArrowheads="1"/>
            </p:cNvSpPr>
            <p:nvPr/>
          </p:nvSpPr>
          <p:spPr bwMode="auto">
            <a:xfrm>
              <a:off x="0" y="1910"/>
              <a:ext cx="1132" cy="349"/>
            </a:xfrm>
            <a:prstGeom prst="rect">
              <a:avLst/>
            </a:prstGeom>
            <a:noFill/>
            <a:ln w="38100" algn="ctr">
              <a:noFill/>
              <a:miter lim="800000"/>
              <a:headEnd/>
              <a:tailEnd/>
            </a:ln>
            <a:effectLst/>
          </p:spPr>
          <p:txBody>
            <a:bodyPr>
              <a:spAutoFit/>
            </a:bodyPr>
            <a:lstStyle/>
            <a:p>
              <a:pPr>
                <a:spcBef>
                  <a:spcPct val="50000"/>
                </a:spcBef>
              </a:pPr>
              <a:r>
                <a:rPr lang="tr-TR" sz="1200" b="1" dirty="0" smtClean="0"/>
                <a:t>Hedefler</a:t>
              </a:r>
            </a:p>
            <a:p>
              <a:pPr>
                <a:spcBef>
                  <a:spcPct val="50000"/>
                </a:spcBef>
              </a:pPr>
              <a:r>
                <a:rPr lang="tr-TR" sz="1200" b="1" dirty="0" smtClean="0"/>
                <a:t>Birincil / ikincil</a:t>
              </a:r>
              <a:endParaRPr lang="en-GB" sz="1200" b="1" dirty="0"/>
            </a:p>
          </p:txBody>
        </p:sp>
        <p:sp>
          <p:nvSpPr>
            <p:cNvPr id="18" name="Oval 20"/>
            <p:cNvSpPr>
              <a:spLocks noChangeArrowheads="1"/>
            </p:cNvSpPr>
            <p:nvPr/>
          </p:nvSpPr>
          <p:spPr bwMode="auto">
            <a:xfrm>
              <a:off x="0" y="1774"/>
              <a:ext cx="1024" cy="576"/>
            </a:xfrm>
            <a:prstGeom prst="ellipse">
              <a:avLst/>
            </a:prstGeom>
            <a:noFill/>
            <a:ln w="38100" algn="ctr">
              <a:solidFill>
                <a:srgbClr val="FF0000"/>
              </a:solidFill>
              <a:round/>
              <a:headEnd/>
              <a:tailEnd/>
            </a:ln>
            <a:effectLst/>
          </p:spPr>
          <p:txBody>
            <a:bodyPr wrap="none" anchor="ctr"/>
            <a:lstStyle/>
            <a:p>
              <a:endParaRPr lang="en-GB"/>
            </a:p>
          </p:txBody>
        </p:sp>
      </p:grpSp>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9"/>
          <p:cNvSpPr>
            <a:spLocks noGrp="1" noChangeArrowheads="1"/>
          </p:cNvSpPr>
          <p:nvPr>
            <p:ph type="title"/>
          </p:nvPr>
        </p:nvSpPr>
        <p:spPr/>
        <p:txBody>
          <a:bodyPr/>
          <a:lstStyle/>
          <a:p>
            <a:r>
              <a:rPr lang="tr-TR" sz="2800" dirty="0" smtClean="0"/>
              <a:t>Yöntemler</a:t>
            </a:r>
            <a:r>
              <a:rPr lang="en-GB" dirty="0" smtClean="0"/>
              <a:t>					 	</a:t>
            </a:r>
            <a:r>
              <a:rPr lang="en-GB" dirty="0" err="1" smtClean="0"/>
              <a:t>I</a:t>
            </a:r>
            <a:r>
              <a:rPr lang="en-GB" sz="6700" dirty="0" err="1" smtClean="0">
                <a:solidFill>
                  <a:srgbClr val="FFCC00"/>
                </a:solidFill>
              </a:rPr>
              <a:t>M</a:t>
            </a:r>
            <a:r>
              <a:rPr lang="en-GB" dirty="0" err="1" smtClean="0"/>
              <a:t>RaD</a:t>
            </a:r>
            <a:endParaRPr lang="en-GB" dirty="0" smtClean="0"/>
          </a:p>
        </p:txBody>
      </p:sp>
      <p:sp>
        <p:nvSpPr>
          <p:cNvPr id="31747" name="Rectangle 10"/>
          <p:cNvSpPr>
            <a:spLocks noGrp="1" noChangeArrowheads="1"/>
          </p:cNvSpPr>
          <p:nvPr>
            <p:ph idx="1"/>
          </p:nvPr>
        </p:nvSpPr>
        <p:spPr>
          <a:xfrm>
            <a:off x="304801" y="1524000"/>
            <a:ext cx="7924800" cy="4495800"/>
          </a:xfrm>
        </p:spPr>
        <p:txBody>
          <a:bodyPr/>
          <a:lstStyle/>
          <a:p>
            <a:r>
              <a:rPr lang="tr-TR" dirty="0" smtClean="0"/>
              <a:t>Okuyucunun, araştırma yöntemlerinizi, çalışma tasarımınızı vs. bilmesi için yeterli miktar ayrıntı verin</a:t>
            </a:r>
          </a:p>
          <a:p>
            <a:r>
              <a:rPr lang="tr-TR" dirty="0" smtClean="0"/>
              <a:t>Belirtin</a:t>
            </a:r>
            <a:r>
              <a:rPr lang="en-GB" dirty="0" smtClean="0"/>
              <a:t>:</a:t>
            </a:r>
          </a:p>
          <a:p>
            <a:pPr lvl="1"/>
            <a:r>
              <a:rPr lang="tr-TR" dirty="0" smtClean="0"/>
              <a:t>Ne yaptınız</a:t>
            </a:r>
            <a:endParaRPr lang="en-GB" dirty="0" smtClean="0"/>
          </a:p>
          <a:p>
            <a:r>
              <a:rPr lang="tr-TR" dirty="0" smtClean="0"/>
              <a:t>İpuçları</a:t>
            </a:r>
            <a:r>
              <a:rPr lang="en-GB" dirty="0" smtClean="0"/>
              <a:t>:</a:t>
            </a:r>
          </a:p>
          <a:p>
            <a:pPr lvl="1"/>
            <a:r>
              <a:rPr lang="tr-TR" dirty="0" smtClean="0"/>
              <a:t>Tasarım ve kontrolleri açıklayın (</a:t>
            </a:r>
            <a:r>
              <a:rPr lang="tr-TR" dirty="0" err="1" smtClean="0"/>
              <a:t>örn</a:t>
            </a:r>
            <a:r>
              <a:rPr lang="tr-TR" dirty="0" smtClean="0"/>
              <a:t>. geriye dönük gözlemsel araştırma, vaka kontrollü, gönüllüler vs.)</a:t>
            </a:r>
          </a:p>
          <a:p>
            <a:pPr lvl="1"/>
            <a:r>
              <a:rPr lang="tr-TR" dirty="0" smtClean="0"/>
              <a:t>Seçim kriterlerini açıklayın (</a:t>
            </a:r>
            <a:r>
              <a:rPr lang="tr-TR" dirty="0" err="1" smtClean="0"/>
              <a:t>örn</a:t>
            </a:r>
            <a:r>
              <a:rPr lang="tr-TR" dirty="0" smtClean="0"/>
              <a:t>. </a:t>
            </a:r>
            <a:r>
              <a:rPr lang="tr-TR" dirty="0"/>
              <a:t>h</a:t>
            </a:r>
            <a:r>
              <a:rPr lang="tr-TR" dirty="0" smtClean="0"/>
              <a:t>astalar için)</a:t>
            </a:r>
          </a:p>
          <a:p>
            <a:pPr lvl="1"/>
            <a:r>
              <a:rPr lang="tr-TR" dirty="0" smtClean="0"/>
              <a:t>Detaylı olarak açıklamak yerine standart yöntemler için referanslar kullanın</a:t>
            </a:r>
          </a:p>
          <a:p>
            <a:pPr lvl="1"/>
            <a:r>
              <a:rPr lang="tr-TR" dirty="0" smtClean="0"/>
              <a:t>İstatistiki yöntemleri, klinik deneme kaydını ve etik onayını unutmayın</a:t>
            </a:r>
          </a:p>
        </p:txBody>
      </p:sp>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03" name="Rectangle 9"/>
          <p:cNvSpPr>
            <a:spLocks noGrp="1" noChangeArrowheads="1"/>
          </p:cNvSpPr>
          <p:nvPr>
            <p:ph type="title"/>
          </p:nvPr>
        </p:nvSpPr>
        <p:spPr/>
        <p:txBody>
          <a:bodyPr/>
          <a:lstStyle/>
          <a:p>
            <a:r>
              <a:rPr lang="tr-TR" sz="2800" dirty="0" smtClean="0"/>
              <a:t>Yöntemler</a:t>
            </a:r>
            <a:r>
              <a:rPr lang="en-GB" dirty="0" smtClean="0"/>
              <a:t>						</a:t>
            </a:r>
            <a:r>
              <a:rPr lang="en-GB" dirty="0" err="1" smtClean="0"/>
              <a:t>I</a:t>
            </a:r>
            <a:r>
              <a:rPr lang="en-GB" sz="6700" dirty="0" err="1" smtClean="0">
                <a:solidFill>
                  <a:srgbClr val="FFCC00"/>
                </a:solidFill>
              </a:rPr>
              <a:t>M</a:t>
            </a:r>
            <a:r>
              <a:rPr lang="en-GB" dirty="0" err="1" smtClean="0"/>
              <a:t>RaD</a:t>
            </a:r>
            <a:endParaRPr lang="en-GB" dirty="0" smtClean="0"/>
          </a:p>
        </p:txBody>
      </p:sp>
      <p:sp>
        <p:nvSpPr>
          <p:cNvPr id="11" name="Content Placeholder 10"/>
          <p:cNvSpPr>
            <a:spLocks noGrp="1"/>
          </p:cNvSpPr>
          <p:nvPr>
            <p:ph idx="1"/>
          </p:nvPr>
        </p:nvSpPr>
        <p:spPr>
          <a:xfrm>
            <a:off x="1905000" y="1524000"/>
            <a:ext cx="7239000" cy="4495800"/>
          </a:xfrm>
        </p:spPr>
        <p:txBody>
          <a:bodyPr/>
          <a:lstStyle/>
          <a:p>
            <a:pPr>
              <a:spcAft>
                <a:spcPts val="600"/>
              </a:spcAft>
              <a:buNone/>
            </a:pPr>
            <a:r>
              <a:rPr lang="en-US" sz="1000" dirty="0" smtClean="0">
                <a:solidFill>
                  <a:schemeClr val="tx1"/>
                </a:solidFill>
              </a:rPr>
              <a:t>	This is a prospective, controlled, randomized study conducted at 4 European centers. The objective of the study is to compare a dynamic anterior cervical plate system (ABC, </a:t>
            </a:r>
            <a:r>
              <a:rPr lang="en-US" sz="1000" dirty="0" err="1" smtClean="0">
                <a:solidFill>
                  <a:schemeClr val="tx1"/>
                </a:solidFill>
              </a:rPr>
              <a:t>Aesculap</a:t>
            </a:r>
            <a:r>
              <a:rPr lang="en-US" sz="1000" dirty="0" smtClean="0">
                <a:solidFill>
                  <a:schemeClr val="tx1"/>
                </a:solidFill>
              </a:rPr>
              <a:t> AG &amp; Co. KG, Germany) with a rigid (CSLP, </a:t>
            </a:r>
            <a:r>
              <a:rPr lang="en-US" sz="1000" dirty="0" err="1" smtClean="0">
                <a:solidFill>
                  <a:schemeClr val="tx1"/>
                </a:solidFill>
              </a:rPr>
              <a:t>Synthes</a:t>
            </a:r>
            <a:r>
              <a:rPr lang="en-US" sz="1000" dirty="0" smtClean="0">
                <a:solidFill>
                  <a:schemeClr val="tx1"/>
                </a:solidFill>
              </a:rPr>
              <a:t>, Switzerland) anterior cervical plate system.</a:t>
            </a:r>
          </a:p>
          <a:p>
            <a:pPr>
              <a:spcAft>
                <a:spcPts val="600"/>
              </a:spcAft>
              <a:buNone/>
            </a:pPr>
            <a:r>
              <a:rPr lang="en-US" sz="1000" dirty="0" smtClean="0">
                <a:solidFill>
                  <a:schemeClr val="tx1"/>
                </a:solidFill>
              </a:rPr>
              <a:t> 	</a:t>
            </a:r>
            <a:r>
              <a:rPr lang="en-US" sz="1000" dirty="0" smtClean="0">
                <a:solidFill>
                  <a:srgbClr val="FF0000"/>
                </a:solidFill>
              </a:rPr>
              <a:t>Implant complication (primary endpoint) is defined as any failure of the implant such as screw pull-out of at least 2 threads, screw breakage, plate loosening, and plate dislodgement or plate breakage. The following radiographic fusion related findings are assessed as secondary endpoints: segmental mobility (differences in tip to tip distance of the outermost aspects of the </a:t>
            </a:r>
            <a:r>
              <a:rPr lang="en-US" sz="1000" dirty="0" err="1" smtClean="0">
                <a:solidFill>
                  <a:srgbClr val="FF0000"/>
                </a:solidFill>
              </a:rPr>
              <a:t>spinous</a:t>
            </a:r>
            <a:r>
              <a:rPr lang="en-US" sz="1000" dirty="0" smtClean="0">
                <a:solidFill>
                  <a:srgbClr val="FF0000"/>
                </a:solidFill>
              </a:rPr>
              <a:t> processes of the treated vertebrae in full flexion and full extension on standard lateral radiograph films), absence of </a:t>
            </a:r>
            <a:r>
              <a:rPr lang="en-US" sz="1000" dirty="0" err="1" smtClean="0">
                <a:solidFill>
                  <a:srgbClr val="FF0000"/>
                </a:solidFill>
              </a:rPr>
              <a:t>radiolucencies</a:t>
            </a:r>
            <a:r>
              <a:rPr lang="en-US" sz="1000" dirty="0" smtClean="0">
                <a:solidFill>
                  <a:srgbClr val="FF0000"/>
                </a:solidFill>
              </a:rPr>
              <a:t>, absence of bone sclerosis, and evidence of bridging </a:t>
            </a:r>
            <a:r>
              <a:rPr lang="en-US" sz="1000" dirty="0" err="1" smtClean="0">
                <a:solidFill>
                  <a:srgbClr val="FF0000"/>
                </a:solidFill>
              </a:rPr>
              <a:t>trabecular</a:t>
            </a:r>
            <a:r>
              <a:rPr lang="en-US" sz="1000" dirty="0" smtClean="0">
                <a:solidFill>
                  <a:srgbClr val="FF0000"/>
                </a:solidFill>
              </a:rPr>
              <a:t> bone within the fusion area. Loss of </a:t>
            </a:r>
            <a:r>
              <a:rPr lang="en-US" sz="1000" dirty="0" err="1" smtClean="0">
                <a:solidFill>
                  <a:srgbClr val="FF0000"/>
                </a:solidFill>
              </a:rPr>
              <a:t>lordosis</a:t>
            </a:r>
            <a:r>
              <a:rPr lang="en-US" sz="1000" dirty="0" smtClean="0">
                <a:solidFill>
                  <a:srgbClr val="FF0000"/>
                </a:solidFill>
              </a:rPr>
              <a:t> (secondary endpoint) is analyzed as loss of segmental endplate angle, with respect to the </a:t>
            </a:r>
            <a:r>
              <a:rPr lang="en-US" sz="1000" dirty="0" err="1" smtClean="0">
                <a:solidFill>
                  <a:srgbClr val="FF0000"/>
                </a:solidFill>
              </a:rPr>
              <a:t>intraoperative</a:t>
            </a:r>
            <a:r>
              <a:rPr lang="en-US" sz="1000" dirty="0" smtClean="0">
                <a:solidFill>
                  <a:srgbClr val="FF0000"/>
                </a:solidFill>
              </a:rPr>
              <a:t> or earliest postoperative radiograph. All the above-mentioned fusion related findings and radiographic measurements were evaluated by an independent reviewer. Correction of magnification, based on the total plate length, was performed for all distances measured. Outcome measures (secondary endpoints) used are the Visual Analog Scale (VAS) and the Neck Disability Index (NDI).</a:t>
            </a:r>
          </a:p>
          <a:p>
            <a:pPr>
              <a:spcAft>
                <a:spcPts val="600"/>
              </a:spcAft>
              <a:buNone/>
            </a:pPr>
            <a:r>
              <a:rPr lang="en-US" sz="1000" dirty="0" smtClean="0">
                <a:solidFill>
                  <a:schemeClr val="tx1"/>
                </a:solidFill>
              </a:rPr>
              <a:t> 	</a:t>
            </a:r>
            <a:r>
              <a:rPr lang="en-US" sz="1000" dirty="0" smtClean="0">
                <a:solidFill>
                  <a:srgbClr val="6600FF"/>
                </a:solidFill>
              </a:rPr>
              <a:t>The respective ethic committees of all participating countries have approved the study and all patients gave their written informed consent before enrolment into the study. Inclusion as well as exclusion criteria are summarized in </a:t>
            </a:r>
            <a:r>
              <a:rPr lang="en-US" sz="1000" dirty="0" smtClean="0">
                <a:solidFill>
                  <a:srgbClr val="6600FF"/>
                </a:solidFill>
                <a:hlinkClick r:id="rId4"/>
              </a:rPr>
              <a:t>Table 1</a:t>
            </a:r>
            <a:r>
              <a:rPr lang="en-US" sz="1000" dirty="0" smtClean="0">
                <a:solidFill>
                  <a:srgbClr val="6600FF"/>
                </a:solidFill>
              </a:rPr>
              <a:t>. </a:t>
            </a:r>
            <a:r>
              <a:rPr lang="en-US" sz="1000" dirty="0" smtClean="0">
                <a:solidFill>
                  <a:schemeClr val="tx1"/>
                </a:solidFill>
              </a:rPr>
              <a:t>One hundred thirty-two patients were enrolled between October 25, 2003 and December 31, 2004, and randomly assigned before skin incision to receive either a dynamic plate </a:t>
            </a:r>
            <a:r>
              <a:rPr lang="en-US" sz="1000" baseline="30000" dirty="0" smtClean="0">
                <a:solidFill>
                  <a:schemeClr val="tx1"/>
                </a:solidFill>
                <a:hlinkClick r:id="rId4"/>
              </a:rPr>
              <a:t>18</a:t>
            </a:r>
            <a:r>
              <a:rPr lang="en-US" sz="1000" baseline="30000" dirty="0" smtClean="0">
                <a:solidFill>
                  <a:schemeClr val="tx1"/>
                </a:solidFill>
              </a:rPr>
              <a:t> </a:t>
            </a:r>
            <a:r>
              <a:rPr lang="en-US" sz="1000" dirty="0" smtClean="0">
                <a:solidFill>
                  <a:schemeClr val="tx1"/>
                </a:solidFill>
              </a:rPr>
              <a:t>(study group, n = 69), or a constrained, rigid plate </a:t>
            </a:r>
            <a:r>
              <a:rPr lang="en-US" sz="1000" baseline="30000" dirty="0" smtClean="0">
                <a:solidFill>
                  <a:schemeClr val="tx1"/>
                </a:solidFill>
                <a:hlinkClick r:id="rId4"/>
              </a:rPr>
              <a:t>15</a:t>
            </a:r>
            <a:r>
              <a:rPr lang="en-US" sz="1000" dirty="0" smtClean="0">
                <a:solidFill>
                  <a:schemeClr val="tx1"/>
                </a:solidFill>
              </a:rPr>
              <a:t> (control group, n = 63) in the setting of anterior cervical plating. Patients assigned to the study group underwent a routine anterior cervical </a:t>
            </a:r>
            <a:r>
              <a:rPr lang="en-US" sz="1000" dirty="0" err="1" smtClean="0">
                <a:solidFill>
                  <a:schemeClr val="tx1"/>
                </a:solidFill>
              </a:rPr>
              <a:t>discectomy</a:t>
            </a:r>
            <a:r>
              <a:rPr lang="en-US" sz="1000" dirty="0" smtClean="0">
                <a:solidFill>
                  <a:schemeClr val="tx1"/>
                </a:solidFill>
              </a:rPr>
              <a:t> with </a:t>
            </a:r>
            <a:r>
              <a:rPr lang="en-US" sz="1000" dirty="0" err="1" smtClean="0">
                <a:solidFill>
                  <a:schemeClr val="tx1"/>
                </a:solidFill>
              </a:rPr>
              <a:t>tricortical</a:t>
            </a:r>
            <a:r>
              <a:rPr lang="en-US" sz="1000" dirty="0" smtClean="0">
                <a:solidFill>
                  <a:schemeClr val="tx1"/>
                </a:solidFill>
              </a:rPr>
              <a:t> iliac crest </a:t>
            </a:r>
            <a:r>
              <a:rPr lang="en-US" sz="1000" dirty="0" err="1" smtClean="0">
                <a:solidFill>
                  <a:schemeClr val="tx1"/>
                </a:solidFill>
              </a:rPr>
              <a:t>autograft</a:t>
            </a:r>
            <a:r>
              <a:rPr lang="en-US" sz="1000" dirty="0" smtClean="0">
                <a:solidFill>
                  <a:schemeClr val="tx1"/>
                </a:solidFill>
              </a:rPr>
              <a:t> fusion including a dynamic plate with screws locked in </a:t>
            </a:r>
            <a:r>
              <a:rPr lang="en-US" sz="1000" dirty="0" err="1" smtClean="0">
                <a:solidFill>
                  <a:schemeClr val="tx1"/>
                </a:solidFill>
              </a:rPr>
              <a:t>ap</a:t>
            </a:r>
            <a:r>
              <a:rPr lang="en-US" sz="1000" dirty="0" smtClean="0">
                <a:solidFill>
                  <a:schemeClr val="tx1"/>
                </a:solidFill>
              </a:rPr>
              <a:t>–position (ABC, </a:t>
            </a:r>
            <a:r>
              <a:rPr lang="en-US" sz="1000" dirty="0" err="1" smtClean="0">
                <a:solidFill>
                  <a:schemeClr val="tx1"/>
                </a:solidFill>
              </a:rPr>
              <a:t>Aesculap</a:t>
            </a:r>
            <a:r>
              <a:rPr lang="en-US" sz="1000" dirty="0" smtClean="0">
                <a:solidFill>
                  <a:schemeClr val="tx1"/>
                </a:solidFill>
              </a:rPr>
              <a:t> AG &amp; Co. KG). Patients, assigned to the control group, received a rigid plate (CSLP, </a:t>
            </a:r>
            <a:r>
              <a:rPr lang="en-US" sz="1000" dirty="0" err="1" smtClean="0">
                <a:solidFill>
                  <a:schemeClr val="tx1"/>
                </a:solidFill>
              </a:rPr>
              <a:t>Synthes</a:t>
            </a:r>
            <a:r>
              <a:rPr lang="en-US" sz="1000" dirty="0" smtClean="0">
                <a:solidFill>
                  <a:schemeClr val="tx1"/>
                </a:solidFill>
              </a:rPr>
              <a:t>, Switzerland) following the insertion of a </a:t>
            </a:r>
            <a:r>
              <a:rPr lang="en-US" sz="1000" dirty="0" err="1" smtClean="0">
                <a:solidFill>
                  <a:schemeClr val="tx1"/>
                </a:solidFill>
              </a:rPr>
              <a:t>tricortical</a:t>
            </a:r>
            <a:r>
              <a:rPr lang="en-US" sz="1000" dirty="0" smtClean="0">
                <a:solidFill>
                  <a:schemeClr val="tx1"/>
                </a:solidFill>
              </a:rPr>
              <a:t> iliac crest </a:t>
            </a:r>
            <a:r>
              <a:rPr lang="en-US" sz="1000" dirty="0" err="1" smtClean="0">
                <a:solidFill>
                  <a:schemeClr val="tx1"/>
                </a:solidFill>
              </a:rPr>
              <a:t>autograft</a:t>
            </a:r>
            <a:r>
              <a:rPr lang="en-US" sz="1000" dirty="0" smtClean="0">
                <a:solidFill>
                  <a:schemeClr val="tx1"/>
                </a:solidFill>
              </a:rPr>
              <a:t>.</a:t>
            </a:r>
          </a:p>
          <a:p>
            <a:pPr>
              <a:spcAft>
                <a:spcPts val="600"/>
              </a:spcAft>
              <a:buNone/>
            </a:pPr>
            <a:r>
              <a:rPr lang="en-US" sz="1000" dirty="0" smtClean="0">
                <a:solidFill>
                  <a:schemeClr val="tx1"/>
                </a:solidFill>
              </a:rPr>
              <a:t>	The ABC plate is a plate with screws locked only in </a:t>
            </a:r>
            <a:r>
              <a:rPr lang="en-US" sz="1000" dirty="0" err="1" smtClean="0">
                <a:solidFill>
                  <a:schemeClr val="tx1"/>
                </a:solidFill>
              </a:rPr>
              <a:t>ap</a:t>
            </a:r>
            <a:r>
              <a:rPr lang="en-US" sz="1000" dirty="0" smtClean="0">
                <a:solidFill>
                  <a:schemeClr val="tx1"/>
                </a:solidFill>
              </a:rPr>
              <a:t> direction. However, the screws may glide towards each other. Thus, such a device allows axial settling in response to graft </a:t>
            </a:r>
            <a:r>
              <a:rPr lang="en-US" sz="1000" dirty="0" err="1" smtClean="0">
                <a:solidFill>
                  <a:schemeClr val="tx1"/>
                </a:solidFill>
              </a:rPr>
              <a:t>resorption</a:t>
            </a:r>
            <a:r>
              <a:rPr lang="en-US" sz="1000" dirty="0" smtClean="0">
                <a:solidFill>
                  <a:schemeClr val="tx1"/>
                </a:solidFill>
              </a:rPr>
              <a:t>, and it maintains the graft under load. The CSLP is a device for anterior cervical spine fixation in which the screws are tightly locked to the plate.</a:t>
            </a:r>
          </a:p>
          <a:p>
            <a:pPr>
              <a:buNone/>
            </a:pPr>
            <a:r>
              <a:rPr lang="en-US" sz="1000" dirty="0" smtClean="0">
                <a:solidFill>
                  <a:schemeClr val="tx1"/>
                </a:solidFill>
              </a:rPr>
              <a:t>	 Surgery was performed by experienced spine surgeons only. No external </a:t>
            </a:r>
            <a:r>
              <a:rPr lang="en-US" sz="1000" dirty="0" err="1" smtClean="0">
                <a:solidFill>
                  <a:schemeClr val="tx1"/>
                </a:solidFill>
              </a:rPr>
              <a:t>ortheses</a:t>
            </a:r>
            <a:r>
              <a:rPr lang="en-US" sz="1000" dirty="0" smtClean="0">
                <a:solidFill>
                  <a:schemeClr val="tx1"/>
                </a:solidFill>
              </a:rPr>
              <a:t> were given to the patients after completed surgery. All patients were mobilized at the day of surgery. Follow-up examinations took place before discharge, 3 and 6 months as well as 2 years after surgery.</a:t>
            </a:r>
          </a:p>
          <a:p>
            <a:endParaRPr lang="en-GB" dirty="0"/>
          </a:p>
        </p:txBody>
      </p:sp>
      <p:grpSp>
        <p:nvGrpSpPr>
          <p:cNvPr id="2" name="Group 12"/>
          <p:cNvGrpSpPr>
            <a:grpSpLocks/>
          </p:cNvGrpSpPr>
          <p:nvPr/>
        </p:nvGrpSpPr>
        <p:grpSpPr bwMode="auto">
          <a:xfrm>
            <a:off x="0" y="2133600"/>
            <a:ext cx="2528888" cy="784225"/>
            <a:chOff x="-736" y="2660"/>
            <a:chExt cx="1593" cy="494"/>
          </a:xfrm>
        </p:grpSpPr>
        <p:sp>
          <p:nvSpPr>
            <p:cNvPr id="153608" name="Text Box 8"/>
            <p:cNvSpPr txBox="1">
              <a:spLocks noChangeArrowheads="1"/>
            </p:cNvSpPr>
            <p:nvPr/>
          </p:nvSpPr>
          <p:spPr bwMode="auto">
            <a:xfrm>
              <a:off x="-635" y="2756"/>
              <a:ext cx="1492" cy="397"/>
            </a:xfrm>
            <a:prstGeom prst="rect">
              <a:avLst/>
            </a:prstGeom>
            <a:noFill/>
            <a:ln w="38100" algn="ctr">
              <a:noFill/>
              <a:miter lim="800000"/>
              <a:headEnd/>
              <a:tailEnd/>
            </a:ln>
            <a:effectLst/>
          </p:spPr>
          <p:txBody>
            <a:bodyPr wrap="square">
              <a:spAutoFit/>
            </a:bodyPr>
            <a:lstStyle/>
            <a:p>
              <a:pPr>
                <a:spcBef>
                  <a:spcPct val="50000"/>
                </a:spcBef>
              </a:pPr>
              <a:r>
                <a:rPr lang="tr-TR" sz="1000" b="1" dirty="0" smtClean="0"/>
                <a:t>Birincil ve ikincil bitiş noktası (</a:t>
              </a:r>
              <a:r>
                <a:rPr lang="tr-TR" sz="1000" b="1" dirty="0" err="1" smtClean="0"/>
                <a:t>endpoint</a:t>
              </a:r>
              <a:r>
                <a:rPr lang="tr-TR" sz="1000" b="1" dirty="0" smtClean="0"/>
                <a:t>)</a:t>
              </a:r>
            </a:p>
            <a:p>
              <a:pPr>
                <a:spcBef>
                  <a:spcPct val="50000"/>
                </a:spcBef>
              </a:pPr>
              <a:r>
                <a:rPr lang="tr-TR" sz="1000" b="1" dirty="0" smtClean="0"/>
                <a:t>          değerlendirmeleri</a:t>
              </a:r>
              <a:endParaRPr lang="en-GB" sz="1000" b="1" dirty="0"/>
            </a:p>
          </p:txBody>
        </p:sp>
        <p:sp>
          <p:nvSpPr>
            <p:cNvPr id="153609" name="Oval 9"/>
            <p:cNvSpPr>
              <a:spLocks noChangeArrowheads="1"/>
            </p:cNvSpPr>
            <p:nvPr/>
          </p:nvSpPr>
          <p:spPr bwMode="auto">
            <a:xfrm>
              <a:off x="-736" y="2660"/>
              <a:ext cx="1472" cy="494"/>
            </a:xfrm>
            <a:prstGeom prst="ellipse">
              <a:avLst/>
            </a:prstGeom>
            <a:noFill/>
            <a:ln w="38100" algn="ctr">
              <a:solidFill>
                <a:srgbClr val="FF0000"/>
              </a:solidFill>
              <a:round/>
              <a:headEnd/>
              <a:tailEnd/>
            </a:ln>
            <a:effectLst/>
          </p:spPr>
          <p:txBody>
            <a:bodyPr wrap="none" anchor="ctr"/>
            <a:lstStyle/>
            <a:p>
              <a:endParaRPr lang="en-GB"/>
            </a:p>
          </p:txBody>
        </p:sp>
      </p:grpSp>
      <p:sp>
        <p:nvSpPr>
          <p:cNvPr id="153616" name="Text Box 16"/>
          <p:cNvSpPr txBox="1">
            <a:spLocks noChangeArrowheads="1"/>
          </p:cNvSpPr>
          <p:nvPr/>
        </p:nvSpPr>
        <p:spPr bwMode="auto">
          <a:xfrm>
            <a:off x="4746625" y="6304002"/>
            <a:ext cx="4397375" cy="553998"/>
          </a:xfrm>
          <a:prstGeom prst="rect">
            <a:avLst/>
          </a:prstGeom>
          <a:noFill/>
          <a:ln w="38100" algn="ctr">
            <a:noFill/>
            <a:miter lim="800000"/>
            <a:headEnd/>
            <a:tailEnd/>
          </a:ln>
          <a:effectLst/>
        </p:spPr>
        <p:txBody>
          <a:bodyPr>
            <a:spAutoFit/>
          </a:bodyPr>
          <a:lstStyle/>
          <a:p>
            <a:pPr algn="r">
              <a:spcBef>
                <a:spcPct val="50000"/>
              </a:spcBef>
            </a:pPr>
            <a:r>
              <a:rPr lang="en-GB" sz="1000" dirty="0" err="1" smtClean="0"/>
              <a:t>Pitzen</a:t>
            </a:r>
            <a:r>
              <a:rPr lang="en-GB" sz="1000" dirty="0" smtClean="0"/>
              <a:t> et </a:t>
            </a:r>
            <a:r>
              <a:rPr lang="en-GB" sz="1000" dirty="0"/>
              <a:t>al. </a:t>
            </a:r>
            <a:br>
              <a:rPr lang="en-GB" sz="1000" dirty="0"/>
            </a:br>
            <a:r>
              <a:rPr lang="en-GB" sz="1000" dirty="0" smtClean="0"/>
              <a:t>Spine 2008; 34:641-646 </a:t>
            </a:r>
            <a:r>
              <a:rPr lang="en-GB" sz="1000" dirty="0"/>
              <a:t/>
            </a:r>
            <a:br>
              <a:rPr lang="en-GB" sz="1000" dirty="0"/>
            </a:br>
            <a:endParaRPr lang="en-GB" sz="1000" dirty="0"/>
          </a:p>
        </p:txBody>
      </p:sp>
      <p:grpSp>
        <p:nvGrpSpPr>
          <p:cNvPr id="12" name="Group 12"/>
          <p:cNvGrpSpPr>
            <a:grpSpLocks/>
          </p:cNvGrpSpPr>
          <p:nvPr/>
        </p:nvGrpSpPr>
        <p:grpSpPr bwMode="auto">
          <a:xfrm>
            <a:off x="0" y="3581400"/>
            <a:ext cx="2528888" cy="784225"/>
            <a:chOff x="-736" y="2660"/>
            <a:chExt cx="1593" cy="494"/>
          </a:xfrm>
        </p:grpSpPr>
        <p:sp>
          <p:nvSpPr>
            <p:cNvPr id="13" name="Text Box 8"/>
            <p:cNvSpPr txBox="1">
              <a:spLocks noChangeArrowheads="1"/>
            </p:cNvSpPr>
            <p:nvPr/>
          </p:nvSpPr>
          <p:spPr bwMode="auto">
            <a:xfrm>
              <a:off x="-635" y="2756"/>
              <a:ext cx="1492" cy="194"/>
            </a:xfrm>
            <a:prstGeom prst="rect">
              <a:avLst/>
            </a:prstGeom>
            <a:noFill/>
            <a:ln w="38100" algn="ctr">
              <a:noFill/>
              <a:miter lim="800000"/>
              <a:headEnd/>
              <a:tailEnd/>
            </a:ln>
            <a:effectLst/>
          </p:spPr>
          <p:txBody>
            <a:bodyPr wrap="square">
              <a:spAutoFit/>
            </a:bodyPr>
            <a:lstStyle/>
            <a:p>
              <a:pPr>
                <a:spcBef>
                  <a:spcPct val="50000"/>
                </a:spcBef>
              </a:pPr>
              <a:r>
                <a:rPr lang="tr-TR" sz="1400" b="1" dirty="0" smtClean="0"/>
                <a:t>Etik ve seçim kriterleri</a:t>
              </a:r>
              <a:endParaRPr lang="en-GB" sz="1400" b="1" dirty="0"/>
            </a:p>
          </p:txBody>
        </p:sp>
        <p:sp>
          <p:nvSpPr>
            <p:cNvPr id="14" name="Oval 9"/>
            <p:cNvSpPr>
              <a:spLocks noChangeArrowheads="1"/>
            </p:cNvSpPr>
            <p:nvPr/>
          </p:nvSpPr>
          <p:spPr bwMode="auto">
            <a:xfrm>
              <a:off x="-736" y="2660"/>
              <a:ext cx="1472" cy="494"/>
            </a:xfrm>
            <a:prstGeom prst="ellipse">
              <a:avLst/>
            </a:prstGeom>
            <a:noFill/>
            <a:ln w="38100" algn="ctr">
              <a:solidFill>
                <a:srgbClr val="FF0000"/>
              </a:solidFill>
              <a:round/>
              <a:headEnd/>
              <a:tailEnd/>
            </a:ln>
            <a:effectLst/>
          </p:spPr>
          <p:txBody>
            <a:bodyPr wrap="none" anchor="ctr"/>
            <a:lstStyle/>
            <a:p>
              <a:endParaRPr lang="en-GB"/>
            </a:p>
          </p:txBody>
        </p:sp>
      </p:grpSp>
    </p:spTree>
  </p:cSld>
  <p:clrMapOvr>
    <a:overrideClrMapping bg1="lt1" tx1="dk1" bg2="lt2" tx2="dk2" accent1="accent1" accent2="accent2" accent3="accent3" accent4="accent4" accent5="accent5" accent6="accent6" hlink="hlink" folHlink="folHlink"/>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p:txBody>
          <a:bodyPr/>
          <a:lstStyle/>
          <a:p>
            <a:r>
              <a:rPr lang="tr-TR" sz="2400" dirty="0" smtClean="0"/>
              <a:t>Yöntemler</a:t>
            </a:r>
            <a:r>
              <a:rPr lang="en-NZ" sz="2400" dirty="0" smtClean="0"/>
              <a:t>...</a:t>
            </a:r>
            <a:r>
              <a:rPr lang="tr-TR" sz="2400" dirty="0" smtClean="0"/>
              <a:t>araştırma tasarımı</a:t>
            </a:r>
            <a:r>
              <a:rPr lang="en-NZ" dirty="0" smtClean="0"/>
              <a:t>			</a:t>
            </a:r>
            <a:r>
              <a:rPr lang="en-GB" dirty="0" err="1" smtClean="0"/>
              <a:t>I</a:t>
            </a:r>
            <a:r>
              <a:rPr lang="en-GB" sz="6700" dirty="0" err="1" smtClean="0">
                <a:solidFill>
                  <a:srgbClr val="FFCC00"/>
                </a:solidFill>
              </a:rPr>
              <a:t>M</a:t>
            </a:r>
            <a:r>
              <a:rPr lang="en-GB" dirty="0" err="1" smtClean="0"/>
              <a:t>RaD</a:t>
            </a:r>
            <a:endParaRPr lang="en-GB" dirty="0" smtClean="0"/>
          </a:p>
        </p:txBody>
      </p:sp>
      <p:sp>
        <p:nvSpPr>
          <p:cNvPr id="9" name="Content Placeholder 8"/>
          <p:cNvSpPr>
            <a:spLocks noGrp="1"/>
          </p:cNvSpPr>
          <p:nvPr>
            <p:ph idx="1"/>
          </p:nvPr>
        </p:nvSpPr>
        <p:spPr>
          <a:xfrm>
            <a:off x="2743200" y="1447800"/>
            <a:ext cx="5791201" cy="4495800"/>
          </a:xfrm>
        </p:spPr>
        <p:txBody>
          <a:bodyPr/>
          <a:lstStyle/>
          <a:p>
            <a:pPr>
              <a:spcAft>
                <a:spcPts val="600"/>
              </a:spcAft>
              <a:buNone/>
            </a:pPr>
            <a:r>
              <a:rPr lang="en-US" sz="1000" dirty="0" smtClean="0">
                <a:solidFill>
                  <a:schemeClr val="tx1"/>
                </a:solidFill>
              </a:rPr>
              <a:t>	Study Design</a:t>
            </a:r>
          </a:p>
          <a:p>
            <a:pPr>
              <a:spcAft>
                <a:spcPts val="600"/>
              </a:spcAft>
              <a:buNone/>
            </a:pPr>
            <a:r>
              <a:rPr lang="en-US" sz="1000" dirty="0" smtClean="0">
                <a:solidFill>
                  <a:schemeClr val="tx1"/>
                </a:solidFill>
              </a:rPr>
              <a:t> 	This study was to ascertain the hypothesis that RES was superior to RFA for the treatment of small HCC. We set overall survival as the primary end point, and recurrence-free survival and overall recurrence as secondary end points. Incidence of adverse events and length of hospitalization were also compared. Because of the nature of the interventions, the double-blind technique was not used. The protocol conformed to the ethical guidelines of the 1975 Declaration of Helsinki as reflected in a priori approval by the Clinical Trial Ethics Committee of West China Hospital, Sichuan University. This trial was registered at the Chinese Clinical Trial Register (ChiCTR-TRC-00000372). Informed consent was obtained from each recruited patient.</a:t>
            </a:r>
          </a:p>
          <a:p>
            <a:pPr>
              <a:spcAft>
                <a:spcPts val="600"/>
              </a:spcAft>
              <a:buNone/>
            </a:pPr>
            <a:r>
              <a:rPr lang="en-US" sz="1000" dirty="0" smtClean="0">
                <a:solidFill>
                  <a:schemeClr val="tx1"/>
                </a:solidFill>
              </a:rPr>
              <a:t>  	Sample Size</a:t>
            </a:r>
          </a:p>
          <a:p>
            <a:pPr>
              <a:spcAft>
                <a:spcPts val="600"/>
              </a:spcAft>
              <a:buNone/>
            </a:pPr>
            <a:r>
              <a:rPr lang="en-US" sz="1000" dirty="0" smtClean="0">
                <a:solidFill>
                  <a:schemeClr val="tx1"/>
                </a:solidFill>
              </a:rPr>
              <a:t> 	We used a 5-year overall survival rate after treatment to be the outcome measurement to estimate the sample size. According to our past data, we estimated that the 5-year overall survival rate would be 60% with RES and 40% with RFA.</a:t>
            </a:r>
          </a:p>
          <a:p>
            <a:pPr>
              <a:buNone/>
            </a:pPr>
            <a:r>
              <a:rPr lang="en-US" sz="1000" dirty="0" smtClean="0">
                <a:solidFill>
                  <a:schemeClr val="tx1"/>
                </a:solidFill>
              </a:rPr>
              <a:t> 	A sample size of at least 115 patients in each group was calculated to be needed to detect a difference at 5% type-I error and 80% power for a 2-tailed log-rank test with 15% of patients supposed to be lost to follow-up.</a:t>
            </a:r>
          </a:p>
          <a:p>
            <a:endParaRPr lang="en-GB" dirty="0"/>
          </a:p>
        </p:txBody>
      </p:sp>
      <p:grpSp>
        <p:nvGrpSpPr>
          <p:cNvPr id="2" name="Group 19"/>
          <p:cNvGrpSpPr>
            <a:grpSpLocks/>
          </p:cNvGrpSpPr>
          <p:nvPr/>
        </p:nvGrpSpPr>
        <p:grpSpPr bwMode="auto">
          <a:xfrm>
            <a:off x="685800" y="2057400"/>
            <a:ext cx="2046287" cy="784225"/>
            <a:chOff x="4343" y="1655"/>
            <a:chExt cx="1289" cy="494"/>
          </a:xfrm>
        </p:grpSpPr>
        <p:sp>
          <p:nvSpPr>
            <p:cNvPr id="111625" name="Text Box 9"/>
            <p:cNvSpPr txBox="1">
              <a:spLocks noChangeArrowheads="1"/>
            </p:cNvSpPr>
            <p:nvPr/>
          </p:nvSpPr>
          <p:spPr bwMode="auto">
            <a:xfrm>
              <a:off x="4535" y="1751"/>
              <a:ext cx="1069" cy="291"/>
            </a:xfrm>
            <a:prstGeom prst="rect">
              <a:avLst/>
            </a:prstGeom>
            <a:noFill/>
            <a:ln w="38100" algn="ctr">
              <a:noFill/>
              <a:miter lim="800000"/>
              <a:headEnd/>
              <a:tailEnd/>
            </a:ln>
            <a:effectLst/>
          </p:spPr>
          <p:txBody>
            <a:bodyPr>
              <a:spAutoFit/>
            </a:bodyPr>
            <a:lstStyle/>
            <a:p>
              <a:pPr>
                <a:spcBef>
                  <a:spcPct val="50000"/>
                </a:spcBef>
              </a:pPr>
              <a:r>
                <a:rPr lang="tr-TR" sz="1200" b="1" dirty="0" smtClean="0"/>
                <a:t>Araştırma tasarımını açıklayın</a:t>
              </a:r>
              <a:endParaRPr lang="en-GB" sz="1200" b="1" dirty="0"/>
            </a:p>
          </p:txBody>
        </p:sp>
        <p:sp>
          <p:nvSpPr>
            <p:cNvPr id="111627" name="Oval 11"/>
            <p:cNvSpPr>
              <a:spLocks noChangeArrowheads="1"/>
            </p:cNvSpPr>
            <p:nvPr/>
          </p:nvSpPr>
          <p:spPr bwMode="auto">
            <a:xfrm>
              <a:off x="4343" y="1655"/>
              <a:ext cx="1289" cy="494"/>
            </a:xfrm>
            <a:prstGeom prst="ellipse">
              <a:avLst/>
            </a:prstGeom>
            <a:noFill/>
            <a:ln w="38100" algn="ctr">
              <a:solidFill>
                <a:srgbClr val="FF0000"/>
              </a:solidFill>
              <a:round/>
              <a:headEnd/>
              <a:tailEnd/>
            </a:ln>
            <a:effectLst/>
          </p:spPr>
          <p:txBody>
            <a:bodyPr wrap="none" anchor="ctr"/>
            <a:lstStyle/>
            <a:p>
              <a:endParaRPr lang="en-GB"/>
            </a:p>
          </p:txBody>
        </p:sp>
      </p:grpSp>
      <p:sp>
        <p:nvSpPr>
          <p:cNvPr id="111638" name="Text Box 22"/>
          <p:cNvSpPr txBox="1">
            <a:spLocks noChangeArrowheads="1"/>
          </p:cNvSpPr>
          <p:nvPr/>
        </p:nvSpPr>
        <p:spPr bwMode="auto">
          <a:xfrm>
            <a:off x="4657725" y="6313488"/>
            <a:ext cx="4397375" cy="400110"/>
          </a:xfrm>
          <a:prstGeom prst="rect">
            <a:avLst/>
          </a:prstGeom>
          <a:noFill/>
          <a:ln w="38100" algn="ctr">
            <a:noFill/>
            <a:miter lim="800000"/>
            <a:headEnd/>
            <a:tailEnd/>
          </a:ln>
          <a:effectLst/>
        </p:spPr>
        <p:txBody>
          <a:bodyPr>
            <a:spAutoFit/>
          </a:bodyPr>
          <a:lstStyle/>
          <a:p>
            <a:pPr algn="r">
              <a:spcBef>
                <a:spcPct val="50000"/>
              </a:spcBef>
            </a:pPr>
            <a:r>
              <a:rPr lang="en-GB" sz="1000" dirty="0" smtClean="0"/>
              <a:t>Huang </a:t>
            </a:r>
            <a:r>
              <a:rPr lang="en-GB" sz="1000" dirty="0"/>
              <a:t>et al. </a:t>
            </a:r>
            <a:br>
              <a:rPr lang="en-GB" sz="1000" dirty="0"/>
            </a:br>
            <a:r>
              <a:rPr lang="en-GB" sz="1000" dirty="0" smtClean="0"/>
              <a:t>Annals of Surgery 2010; 252:903-912</a:t>
            </a:r>
            <a:endParaRPr lang="en-GB" sz="1000" dirty="0"/>
          </a:p>
        </p:txBody>
      </p:sp>
    </p:spTree>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1_ICML_v3">
  <a:themeElements>
    <a:clrScheme name="ICML_v3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ICML_v3">
      <a:majorFont>
        <a:latin typeface="Trebuchet MS"/>
        <a:ea typeface="ＭＳ Ｐゴシック"/>
        <a:cs typeface=""/>
      </a:majorFont>
      <a:minorFont>
        <a:latin typeface="Trebuchet MS"/>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ICML_v3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CML_v3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CML_v3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CML_v3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CML_v3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CML_v3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CML_v3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CML_v3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CML_v3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CML_v3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CML_v3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CML_v3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ICML_v3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docProps/app.xml><?xml version="1.0" encoding="utf-8"?>
<Properties xmlns="http://schemas.openxmlformats.org/officeDocument/2006/extended-properties" xmlns:vt="http://schemas.openxmlformats.org/officeDocument/2006/docPropsVTypes">
  <Template/>
  <TotalTime>0</TotalTime>
  <Words>3408</Words>
  <Application>Microsoft Office PowerPoint</Application>
  <PresentationFormat>On-screen Show (4:3)</PresentationFormat>
  <Paragraphs>643</Paragraphs>
  <Slides>55</Slides>
  <Notes>38</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55</vt:i4>
      </vt:variant>
    </vt:vector>
  </HeadingPairs>
  <TitlesOfParts>
    <vt:vector size="63" baseType="lpstr">
      <vt:lpstr>ＭＳ Ｐゴシック</vt:lpstr>
      <vt:lpstr>Arial</vt:lpstr>
      <vt:lpstr>Calibri</vt:lpstr>
      <vt:lpstr>Tahoma</vt:lpstr>
      <vt:lpstr>Times</vt:lpstr>
      <vt:lpstr>Trebuchet MS</vt:lpstr>
      <vt:lpstr>1_ICML_v3</vt:lpstr>
      <vt:lpstr>Custom Design</vt:lpstr>
      <vt:lpstr>PowerPoint Presentation</vt:lpstr>
      <vt:lpstr>Gündem</vt:lpstr>
      <vt:lpstr>Planlama</vt:lpstr>
      <vt:lpstr>IMRaD Yapısı </vt:lpstr>
      <vt:lpstr>Giriş       IMRaD</vt:lpstr>
      <vt:lpstr>Giriş     IMRaD</vt:lpstr>
      <vt:lpstr>Yöntemler       IMRaD</vt:lpstr>
      <vt:lpstr>Yöntemler      IMRaD</vt:lpstr>
      <vt:lpstr>Yöntemler...araştırma tasarımı   IMRaD</vt:lpstr>
      <vt:lpstr>Sonuçlar     IMRaD </vt:lpstr>
      <vt:lpstr>Sonuçlar      IMRaD</vt:lpstr>
      <vt:lpstr>Sonuçlar      IMRaD</vt:lpstr>
      <vt:lpstr>Sonuçlar: Hasta ve prosedür verileri</vt:lpstr>
      <vt:lpstr>Sonuçlar: Hasta ve prosedür verileri</vt:lpstr>
      <vt:lpstr>Sonuçlar      IMRaD </vt:lpstr>
      <vt:lpstr>Sonuçlar: Özet   IMRaD</vt:lpstr>
      <vt:lpstr>Tartışma      IMRaD </vt:lpstr>
      <vt:lpstr>Tartışma      IMRaD</vt:lpstr>
      <vt:lpstr>Tartışma      IMRaD</vt:lpstr>
      <vt:lpstr>Tartışma      IMRaD</vt:lpstr>
      <vt:lpstr>Başlığın önemi</vt:lpstr>
      <vt:lpstr> Başlıklar</vt:lpstr>
      <vt:lpstr>Başlıklar</vt:lpstr>
      <vt:lpstr>Özetler</vt:lpstr>
      <vt:lpstr>Referanslar</vt:lpstr>
      <vt:lpstr>Anahtar kelimeler</vt:lpstr>
      <vt:lpstr>Kabuller ve Bilgilendirmeler</vt:lpstr>
      <vt:lpstr>Kabuller ve Bilgilendirmeler</vt:lpstr>
      <vt:lpstr>Genel Bilgiler: Yazar Kim?</vt:lpstr>
      <vt:lpstr>Genel Bilgiler: Yazar kim?</vt:lpstr>
      <vt:lpstr>Genel Bilgiler: Bir Yazar Olarak Rolünüz</vt:lpstr>
      <vt:lpstr>PowerPoint Presentation</vt:lpstr>
      <vt:lpstr>İyi bir makale yazmak için en iyi stratejiler</vt:lpstr>
      <vt:lpstr>İyi bir makale yazmak için en iyi stratejiler</vt:lpstr>
      <vt:lpstr>İyi bir makale yazmak için en iyi stratejiler</vt:lpstr>
      <vt:lpstr>İyi bir makale yazmak için en iyi stratejiler</vt:lpstr>
      <vt:lpstr>İyi bir makale yazmak için en iyi stratejiler</vt:lpstr>
      <vt:lpstr>İyi bir makale yazmak için en iyi stratejiler</vt:lpstr>
      <vt:lpstr>İyi bir makale yazmak için en iyi stratejiler</vt:lpstr>
      <vt:lpstr>PowerPoint Presentation</vt:lpstr>
      <vt:lpstr>Yayınlama süreci</vt:lpstr>
      <vt:lpstr>Başvuru süreci</vt:lpstr>
      <vt:lpstr>Başvuru süreci</vt:lpstr>
      <vt:lpstr>Başvuru süreci</vt:lpstr>
      <vt:lpstr>Editörler bir makalede ne aralar...</vt:lpstr>
      <vt:lpstr>Editörler bir makalede ne aralar...</vt:lpstr>
      <vt:lpstr>Editörler bir makalede ne aralar...</vt:lpstr>
      <vt:lpstr>Hakem değerlendirmesi süreci</vt:lpstr>
      <vt:lpstr>Hakem değerlendirmesi süreci</vt:lpstr>
      <vt:lpstr>Hakem değerlendirmesi süreci</vt:lpstr>
      <vt:lpstr>Hakem değerlendirmesi süreci</vt:lpstr>
      <vt:lpstr>Hakem değerlendirmesi süreci</vt:lpstr>
      <vt:lpstr>Hakem değerlendirmesi süreci</vt:lpstr>
      <vt:lpstr>Yayınlanmak kuralları izlemeyi gerektirir</vt:lpstr>
      <vt:lpstr>PowerPoint Presentation</vt:lpstr>
    </vt:vector>
  </TitlesOfParts>
  <Company>Ovid Technologies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OvidSP April 2010 Enhancements Customer-Facing Presentation</dc:title>
  <dc:creator>Dane Johnson</dc:creator>
  <cp:lastModifiedBy>Kara, Gunes</cp:lastModifiedBy>
  <cp:revision>993</cp:revision>
  <dcterms:created xsi:type="dcterms:W3CDTF">2008-07-25T20:22:59Z</dcterms:created>
  <dcterms:modified xsi:type="dcterms:W3CDTF">2015-05-01T11:53:45Z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0x010100E830CC3A2FEF5E47A8EB485548363ECF</vt:lpwstr>
  </property>
  <property fmtid="{D5CDD505-2E9C-101B-9397-08002B2CF9AE}" pid="3" name="Description0">
    <vt:lpwstr>OvidSP April 2010 Enhancements Customer-Facing Presentation</vt:lpwstr>
  </property>
  <property fmtid="{D5CDD505-2E9C-101B-9397-08002B2CF9AE}" pid="4" name="_dlc_ExpireDate">
    <vt:lpwstr>2011-04-05T15:04:13Z</vt:lpwstr>
  </property>
  <property fmtid="{D5CDD505-2E9C-101B-9397-08002B2CF9AE}" pid="5" name="_dlc_ExpireDateSaved">
    <vt:lpwstr/>
  </property>
</Properties>
</file>