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526" r:id="rId2"/>
    <p:sldId id="562" r:id="rId3"/>
    <p:sldId id="603" r:id="rId4"/>
    <p:sldId id="604" r:id="rId5"/>
    <p:sldId id="605" r:id="rId6"/>
    <p:sldId id="606" r:id="rId7"/>
    <p:sldId id="607" r:id="rId8"/>
    <p:sldId id="609" r:id="rId9"/>
    <p:sldId id="611" r:id="rId10"/>
    <p:sldId id="616" r:id="rId11"/>
    <p:sldId id="617" r:id="rId12"/>
    <p:sldId id="618" r:id="rId13"/>
    <p:sldId id="619" r:id="rId14"/>
    <p:sldId id="620" r:id="rId15"/>
    <p:sldId id="621" r:id="rId16"/>
    <p:sldId id="702" r:id="rId17"/>
    <p:sldId id="703" r:id="rId18"/>
    <p:sldId id="704" r:id="rId19"/>
    <p:sldId id="706" r:id="rId20"/>
    <p:sldId id="707" r:id="rId21"/>
    <p:sldId id="736" r:id="rId22"/>
    <p:sldId id="729" r:id="rId23"/>
    <p:sldId id="730" r:id="rId24"/>
    <p:sldId id="731" r:id="rId25"/>
    <p:sldId id="732" r:id="rId26"/>
    <p:sldId id="733" r:id="rId27"/>
    <p:sldId id="734" r:id="rId28"/>
    <p:sldId id="735" r:id="rId29"/>
    <p:sldId id="705" r:id="rId30"/>
    <p:sldId id="710" r:id="rId31"/>
    <p:sldId id="708" r:id="rId32"/>
    <p:sldId id="709" r:id="rId33"/>
    <p:sldId id="711" r:id="rId34"/>
    <p:sldId id="648" r:id="rId35"/>
    <p:sldId id="5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0" autoAdjust="0"/>
    <p:restoredTop sz="84635" autoAdjust="0"/>
  </p:normalViewPr>
  <p:slideViewPr>
    <p:cSldViewPr>
      <p:cViewPr varScale="1">
        <p:scale>
          <a:sx n="98" d="100"/>
          <a:sy n="98" d="100"/>
        </p:scale>
        <p:origin x="-8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E82B6-5542-4238-82C4-F685BADA65EC}" type="datetimeFigureOut">
              <a:rPr lang="tr-TR" smtClean="0"/>
              <a:pPr/>
              <a:t>26.10.15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EF97-B88E-42F6-B41A-2FFC56A9312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39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7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74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7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6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1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031678"/>
            <a:ext cx="7772400" cy="1757362"/>
          </a:xfrm>
        </p:spPr>
        <p:txBody>
          <a:bodyPr/>
          <a:lstStyle/>
          <a:p>
            <a:r>
              <a:rPr lang="tr-TR" b="1" noProof="0" dirty="0" smtClean="0">
                <a:solidFill>
                  <a:srgbClr val="0000FF"/>
                </a:solidFill>
              </a:rPr>
              <a:t>Makalenin Bitirilmesi ve Dergi Seçimi</a:t>
            </a:r>
            <a:endParaRPr lang="tr-TR" b="1" noProof="0" dirty="0">
              <a:solidFill>
                <a:srgbClr val="0000FF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 fontScale="85000" lnSpcReduction="20000"/>
          </a:bodyPr>
          <a:lstStyle/>
          <a:p>
            <a:r>
              <a:rPr lang="tr-TR" noProof="0" smtClean="0">
                <a:solidFill>
                  <a:schemeClr val="tx2"/>
                </a:solidFill>
              </a:rPr>
              <a:t>Prof. Bünyamin ŞAHİN</a:t>
            </a:r>
          </a:p>
          <a:p>
            <a:r>
              <a:rPr lang="tr-TR" noProof="0" smtClean="0">
                <a:solidFill>
                  <a:schemeClr val="tx2"/>
                </a:solidFill>
              </a:rPr>
              <a:t>Ondokuz Mayıs Üniversitesi Tıp Fakültesi</a:t>
            </a:r>
          </a:p>
          <a:p>
            <a:r>
              <a:rPr lang="tr-TR" noProof="0" smtClean="0">
                <a:solidFill>
                  <a:schemeClr val="tx2"/>
                </a:solidFill>
              </a:rPr>
              <a:t>Anatomi Anabilim Dalı</a:t>
            </a:r>
          </a:p>
          <a:p>
            <a:r>
              <a:rPr lang="tr-TR" noProof="0" smtClean="0">
                <a:solidFill>
                  <a:schemeClr val="tx2"/>
                </a:solidFill>
              </a:rPr>
              <a:t>bsahin@omu.edu.tr</a:t>
            </a:r>
            <a:endParaRPr lang="tr-TR" noProof="0">
              <a:solidFill>
                <a:schemeClr val="tx2"/>
              </a:solidFill>
            </a:endParaRPr>
          </a:p>
        </p:txBody>
      </p:sp>
      <p:pic>
        <p:nvPicPr>
          <p:cNvPr id="5" name="Picture 5" descr="F:\Belgeler\Dernek\Amblem\Amblem Son\TSD 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1"/>
            <a:ext cx="2181465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5803"/>
            <a:ext cx="1763688" cy="176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lakbim logosu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40" y="260648"/>
            <a:ext cx="20145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90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zh-CN" sz="3600" b="1" noProof="0" smtClean="0">
                <a:ea typeface="宋体" pitchFamily="2" charset="-122"/>
              </a:rPr>
              <a:t>Dil Düzeltme Hizmetleri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71550" y="18446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altLang="zh-CN" sz="2400" b="1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11188" y="3213100"/>
            <a:ext cx="76342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zh-CN" sz="2400" dirty="0" smtClean="0">
                <a:ea typeface="宋体" pitchFamily="2" charset="-122"/>
              </a:rPr>
              <a:t>Makalenizi bir dergiye sunmadan önce mutlaka profesyonel hizmet sağlayıcılardan dil düzeltmesi hizmeti alınız.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zh-CN" sz="2400" dirty="0" smtClean="0">
                <a:ea typeface="宋体" pitchFamily="2" charset="-122"/>
              </a:rPr>
              <a:t>40-50 Dolara hizmet alabilirsiniz.</a:t>
            </a:r>
            <a:endParaRPr lang="tr-TR" altLang="zh-CN" sz="2400" dirty="0">
              <a:ea typeface="宋体" pitchFamily="2" charset="-122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84213" y="1916113"/>
            <a:ext cx="7634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 algn="ctr">
              <a:spcBef>
                <a:spcPct val="20000"/>
              </a:spcBef>
            </a:pPr>
            <a:r>
              <a:rPr lang="tr-TR" altLang="zh-CN" sz="2800" b="1" dirty="0" smtClean="0">
                <a:solidFill>
                  <a:srgbClr val="FF0000"/>
                </a:solidFill>
                <a:ea typeface="宋体" pitchFamily="2" charset="-122"/>
              </a:rPr>
              <a:t>Makaleniz değerlidir. Ona yatırım yapım.</a:t>
            </a:r>
            <a:endParaRPr lang="tr-TR" altLang="zh-CN" sz="2400" dirty="0">
              <a:ea typeface="宋体" pitchFamily="2" charset="-122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57188" y="5500688"/>
            <a:ext cx="8534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tr-TR" altLang="zh-CN" sz="2400" smtClean="0">
                <a:solidFill>
                  <a:schemeClr val="accent2"/>
                </a:solidFill>
                <a:ea typeface="宋体" pitchFamily="2" charset="-122"/>
              </a:rPr>
              <a:t>Elsevier sayfasından daha fazla bilgi alabilirsiniz: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tr-TR" altLang="zh-CN" sz="2000" smtClean="0">
                <a:solidFill>
                  <a:schemeClr val="accent2"/>
                </a:solidFill>
                <a:ea typeface="宋体" pitchFamily="2" charset="-122"/>
              </a:rPr>
              <a:t> http://www.elsevier.com/wps/find/authorsview.authors/languagepolishing</a:t>
            </a:r>
            <a:endParaRPr lang="tr-TR" altLang="zh-CN" sz="2000">
              <a:solidFill>
                <a:schemeClr val="accent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636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altLang="zh-CN" sz="3600" b="1" noProof="0">
                <a:ea typeface="宋体" pitchFamily="2" charset="-122"/>
              </a:rPr>
              <a:t>Dil Düzeltme Hizmetleri</a:t>
            </a:r>
            <a:endParaRPr lang="tr-TR" altLang="zh-CN" sz="3600" b="1" noProof="0" smtClean="0">
              <a:solidFill>
                <a:schemeClr val="bg2"/>
              </a:solidFill>
              <a:ea typeface="宋体" pitchFamily="2" charset="-12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altLang="zh-CN" sz="2400" b="1" noProof="0" smtClean="0">
                <a:solidFill>
                  <a:schemeClr val="accent2"/>
                </a:solidFill>
                <a:ea typeface="宋体" pitchFamily="2" charset="-122"/>
              </a:rPr>
              <a:t>Tavsiye edilen şirketler</a:t>
            </a:r>
          </a:p>
          <a:p>
            <a:endParaRPr lang="tr-TR" altLang="zh-CN" sz="2400" b="1" noProof="0" smtClean="0">
              <a:solidFill>
                <a:schemeClr val="accent2"/>
              </a:solidFill>
              <a:ea typeface="宋体" pitchFamily="2" charset="-122"/>
            </a:endParaRPr>
          </a:p>
          <a:p>
            <a:pPr lvl="1"/>
            <a:r>
              <a:rPr lang="tr-TR" altLang="zh-CN" sz="2000" noProof="0" smtClean="0">
                <a:ea typeface="宋体" pitchFamily="2" charset="-122"/>
              </a:rPr>
              <a:t>Scribendi</a:t>
            </a:r>
          </a:p>
          <a:p>
            <a:pPr lvl="1"/>
            <a:r>
              <a:rPr lang="tr-TR" altLang="zh-CN" sz="2000" noProof="0" smtClean="0">
                <a:ea typeface="宋体" pitchFamily="2" charset="-122"/>
              </a:rPr>
              <a:t>Edanz Editing</a:t>
            </a:r>
          </a:p>
          <a:p>
            <a:pPr lvl="1"/>
            <a:r>
              <a:rPr lang="tr-TR" altLang="zh-CN" sz="2000" noProof="0" smtClean="0">
                <a:ea typeface="宋体" pitchFamily="2" charset="-122"/>
              </a:rPr>
              <a:t>Liwen Bianji</a:t>
            </a:r>
          </a:p>
          <a:p>
            <a:pPr lvl="1"/>
            <a:r>
              <a:rPr lang="tr-TR" altLang="zh-CN" sz="2000" noProof="0" smtClean="0">
                <a:ea typeface="宋体" pitchFamily="2" charset="-122"/>
              </a:rPr>
              <a:t>International Science Editing</a:t>
            </a:r>
          </a:p>
          <a:p>
            <a:pPr lvl="1"/>
            <a:r>
              <a:rPr lang="tr-TR" altLang="zh-CN" sz="2000" noProof="0" smtClean="0">
                <a:ea typeface="宋体" pitchFamily="2" charset="-122"/>
              </a:rPr>
              <a:t>Asia Science Editing</a:t>
            </a:r>
          </a:p>
          <a:p>
            <a:pPr lvl="1"/>
            <a:r>
              <a:rPr lang="tr-TR" altLang="zh-CN" sz="2000" noProof="0" smtClean="0">
                <a:ea typeface="宋体" pitchFamily="2" charset="-122"/>
              </a:rPr>
              <a:t>SPI Publisher Services </a:t>
            </a:r>
          </a:p>
          <a:p>
            <a:pPr lvl="1"/>
            <a:r>
              <a:rPr lang="tr-TR" altLang="zh-CN" sz="2000" noProof="0" smtClean="0">
                <a:ea typeface="宋体" pitchFamily="2" charset="-122"/>
              </a:rPr>
              <a:t>Diacritech Language Editing Service</a:t>
            </a:r>
            <a:endParaRPr lang="tr-TR" altLang="zh-CN" sz="2000" b="1" noProof="0" smtClean="0">
              <a:solidFill>
                <a:srgbClr val="FF0000"/>
              </a:solidFill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tr-TR" altLang="zh-CN" sz="2400" b="1" noProof="0" smtClean="0">
              <a:solidFill>
                <a:srgbClr val="FF0000"/>
              </a:solidFill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tr-TR" altLang="zh-CN" sz="2400" b="1" noProof="0" smtClean="0">
              <a:solidFill>
                <a:srgbClr val="FF0000"/>
              </a:solidFill>
              <a:ea typeface="宋体" pitchFamily="2" charset="-122"/>
            </a:endParaRPr>
          </a:p>
          <a:p>
            <a:r>
              <a:rPr lang="tr-TR" altLang="zh-CN" sz="2400" b="1" noProof="0" smtClean="0">
                <a:solidFill>
                  <a:srgbClr val="FF0000"/>
                </a:solidFill>
                <a:ea typeface="宋体" pitchFamily="2" charset="-122"/>
              </a:rPr>
              <a:t>Listelenenler dışında da dil düzeltme hizmeti veren kuruluşlar da bulunmaktadır. Dil hizmeti almış olmak makalenin kabul edileceğini garantilemez.</a:t>
            </a:r>
            <a:endParaRPr lang="tr-TR" noProof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971550" y="18446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b="1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39750" y="1484313"/>
            <a:ext cx="76342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</a:pPr>
            <a:endParaRPr lang="en-US" altLang="zh-CN" sz="240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382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2708275"/>
            <a:ext cx="8459787" cy="3168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zh-CN" sz="4000" b="1" noProof="0" smtClean="0">
                <a:solidFill>
                  <a:schemeClr val="accent2"/>
                </a:solidFill>
                <a:ea typeface="宋体" pitchFamily="2" charset="-122"/>
              </a:rPr>
              <a:t>Nitelikli Bilimsel Makale Yazımı</a:t>
            </a:r>
          </a:p>
          <a:p>
            <a:pPr algn="ctr" eaLnBrk="1" hangingPunct="1">
              <a:buFontTx/>
              <a:buNone/>
            </a:pPr>
            <a:endParaRPr lang="tr-TR" altLang="zh-CN" sz="4000" b="1" noProof="0" smtClean="0">
              <a:solidFill>
                <a:schemeClr val="accent2"/>
              </a:solidFill>
              <a:ea typeface="宋体" pitchFamily="2" charset="-122"/>
            </a:endParaRPr>
          </a:p>
          <a:p>
            <a:pPr algn="ctr" eaLnBrk="1" hangingPunct="1">
              <a:buFontTx/>
              <a:buNone/>
            </a:pPr>
            <a:endParaRPr lang="tr-TR" altLang="zh-CN" sz="4000" b="1" noProof="0" smtClean="0">
              <a:solidFill>
                <a:schemeClr val="accent2"/>
              </a:solidFill>
              <a:ea typeface="宋体" pitchFamily="2" charset="-122"/>
            </a:endParaRPr>
          </a:p>
          <a:p>
            <a:pPr algn="r" eaLnBrk="1" hangingPunct="1"/>
            <a:r>
              <a:rPr lang="tr-TR" altLang="zh-CN" sz="4000" b="1" noProof="0" smtClean="0">
                <a:solidFill>
                  <a:schemeClr val="accent2"/>
                </a:solidFill>
                <a:ea typeface="宋体" pitchFamily="2" charset="-122"/>
              </a:rPr>
              <a:t>Teknik Detaylar</a:t>
            </a:r>
          </a:p>
        </p:txBody>
      </p:sp>
    </p:spTree>
    <p:extLst>
      <p:ext uri="{BB962C8B-B14F-4D97-AF65-F5344CB8AC3E}">
        <p14:creationId xmlns:p14="http://schemas.microsoft.com/office/powerpoint/2010/main" val="329641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3600" b="1" noProof="0" smtClean="0">
                <a:solidFill>
                  <a:srgbClr val="000000"/>
                </a:solidFill>
                <a:ea typeface="宋体" pitchFamily="2" charset="-122"/>
              </a:rPr>
              <a:t>Biçim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noProof="0" dirty="0" smtClean="0">
                <a:ea typeface="宋体" pitchFamily="2" charset="-122"/>
              </a:rPr>
              <a:t>Aynı satır aralığı, font ve font büyüklüğü –  Çift satır aralığı, 12 font büyüklüğü ve Times New Roman fontu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noProof="0" dirty="0" smtClean="0">
                <a:ea typeface="宋体" pitchFamily="2" charset="-122"/>
              </a:rPr>
              <a:t>Aynı başlık biçimi ve en fazla 3 seviye alt başlık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noProof="0" dirty="0" smtClean="0">
                <a:ea typeface="宋体" pitchFamily="2" charset="-122"/>
              </a:rPr>
              <a:t>Numaralı sayfalar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noProof="0" dirty="0" smtClean="0">
                <a:ea typeface="宋体" pitchFamily="2" charset="-122"/>
              </a:rPr>
              <a:t>Yazım kurallarına göre gerekirse numaralı satırlar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noProof="0" dirty="0" smtClean="0">
                <a:ea typeface="宋体" pitchFamily="2" charset="-122"/>
              </a:rPr>
              <a:t>Yazım kurallarına göre bölüm başlıkları, şekil ve tablolar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43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3600" b="1" noProof="0" smtClean="0">
                <a:solidFill>
                  <a:srgbClr val="000000"/>
                </a:solidFill>
                <a:ea typeface="宋体" pitchFamily="2" charset="-122"/>
              </a:rPr>
              <a:t>Uzunluk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tr-TR" altLang="zh-CN" b="1" i="1" noProof="0" dirty="0" smtClean="0">
                <a:solidFill>
                  <a:srgbClr val="FF0000"/>
                </a:solidFill>
                <a:ea typeface="宋体" pitchFamily="2" charset="-122"/>
              </a:rPr>
              <a:t>“Sadece esas bilgileri içeren 25-30 sayfa uzunluğunda makale sunum için idealdir”</a:t>
            </a:r>
          </a:p>
          <a:p>
            <a:pPr marL="0" indent="0" algn="r">
              <a:spcBef>
                <a:spcPct val="50000"/>
              </a:spcBef>
              <a:buNone/>
            </a:pPr>
            <a:r>
              <a:rPr lang="tr-TR" altLang="zh-CN" sz="2200" noProof="0" dirty="0" err="1" smtClean="0">
                <a:solidFill>
                  <a:srgbClr val="000099"/>
                </a:solidFill>
                <a:ea typeface="宋体" pitchFamily="2" charset="-122"/>
              </a:rPr>
              <a:t>Julian</a:t>
            </a:r>
            <a:r>
              <a:rPr lang="tr-TR" altLang="zh-CN" sz="2200" noProof="0" dirty="0" smtClean="0">
                <a:solidFill>
                  <a:srgbClr val="000099"/>
                </a:solidFill>
                <a:ea typeface="宋体" pitchFamily="2" charset="-122"/>
              </a:rPr>
              <a:t> </a:t>
            </a:r>
            <a:r>
              <a:rPr lang="tr-TR" altLang="zh-CN" sz="2200" noProof="0" dirty="0" err="1" smtClean="0">
                <a:solidFill>
                  <a:srgbClr val="000099"/>
                </a:solidFill>
                <a:ea typeface="宋体" pitchFamily="2" charset="-122"/>
              </a:rPr>
              <a:t>Eastoe</a:t>
            </a:r>
            <a:r>
              <a:rPr lang="tr-TR" altLang="zh-CN" sz="2200" noProof="0" dirty="0" smtClean="0">
                <a:solidFill>
                  <a:srgbClr val="000099"/>
                </a:solidFill>
                <a:ea typeface="宋体" pitchFamily="2" charset="-122"/>
              </a:rPr>
              <a:t>, </a:t>
            </a:r>
            <a:r>
              <a:rPr lang="tr-TR" altLang="zh-CN" sz="2200" noProof="0" dirty="0" err="1" smtClean="0">
                <a:solidFill>
                  <a:srgbClr val="000099"/>
                </a:solidFill>
                <a:ea typeface="宋体" pitchFamily="2" charset="-122"/>
              </a:rPr>
              <a:t>Co-editor</a:t>
            </a:r>
            <a:r>
              <a:rPr lang="tr-TR" altLang="zh-CN" sz="2200" noProof="0" dirty="0" smtClean="0">
                <a:solidFill>
                  <a:srgbClr val="000099"/>
                </a:solidFill>
                <a:ea typeface="宋体" pitchFamily="2" charset="-122"/>
              </a:rPr>
              <a:t>, </a:t>
            </a:r>
            <a:r>
              <a:rPr lang="tr-TR" altLang="zh-CN" sz="2200" i="1" noProof="0" dirty="0" err="1" smtClean="0">
                <a:solidFill>
                  <a:srgbClr val="000099"/>
                </a:solidFill>
                <a:ea typeface="宋体" pitchFamily="2" charset="-122"/>
              </a:rPr>
              <a:t>Journal</a:t>
            </a:r>
            <a:r>
              <a:rPr lang="tr-TR" altLang="zh-CN" sz="2200" i="1" noProof="0" dirty="0" smtClean="0">
                <a:solidFill>
                  <a:srgbClr val="000099"/>
                </a:solidFill>
                <a:ea typeface="宋体" pitchFamily="2" charset="-122"/>
              </a:rPr>
              <a:t> of </a:t>
            </a:r>
            <a:r>
              <a:rPr lang="tr-TR" altLang="zh-CN" sz="2200" i="1" noProof="0" dirty="0" err="1" smtClean="0">
                <a:solidFill>
                  <a:srgbClr val="000099"/>
                </a:solidFill>
                <a:ea typeface="宋体" pitchFamily="2" charset="-122"/>
              </a:rPr>
              <a:t>Colloid</a:t>
            </a:r>
            <a:r>
              <a:rPr lang="tr-TR" altLang="zh-CN" sz="2200" i="1" noProof="0" dirty="0" smtClean="0">
                <a:solidFill>
                  <a:srgbClr val="000099"/>
                </a:solidFill>
                <a:ea typeface="宋体" pitchFamily="2" charset="-122"/>
              </a:rPr>
              <a:t> </a:t>
            </a:r>
            <a:r>
              <a:rPr lang="tr-TR" altLang="zh-CN" sz="2200" i="1" noProof="0" dirty="0" err="1" smtClean="0">
                <a:solidFill>
                  <a:srgbClr val="000099"/>
                </a:solidFill>
                <a:ea typeface="宋体" pitchFamily="2" charset="-122"/>
              </a:rPr>
              <a:t>and</a:t>
            </a:r>
            <a:r>
              <a:rPr lang="tr-TR" altLang="zh-CN" sz="2200" i="1" noProof="0" dirty="0" smtClean="0">
                <a:solidFill>
                  <a:srgbClr val="000099"/>
                </a:solidFill>
                <a:ea typeface="宋体" pitchFamily="2" charset="-122"/>
              </a:rPr>
              <a:t> </a:t>
            </a:r>
            <a:r>
              <a:rPr lang="tr-TR" altLang="zh-CN" sz="2200" i="1" noProof="0" dirty="0" err="1" smtClean="0">
                <a:solidFill>
                  <a:srgbClr val="000099"/>
                </a:solidFill>
                <a:ea typeface="宋体" pitchFamily="2" charset="-122"/>
              </a:rPr>
              <a:t>Interface</a:t>
            </a:r>
            <a:r>
              <a:rPr lang="tr-TR" altLang="zh-CN" sz="2200" i="1" noProof="0" dirty="0" smtClean="0">
                <a:solidFill>
                  <a:srgbClr val="000099"/>
                </a:solidFill>
                <a:ea typeface="宋体" pitchFamily="2" charset="-122"/>
              </a:rPr>
              <a:t> </a:t>
            </a:r>
            <a:r>
              <a:rPr lang="tr-TR" altLang="zh-CN" sz="2200" i="1" noProof="0" dirty="0" err="1" smtClean="0">
                <a:solidFill>
                  <a:srgbClr val="000099"/>
                </a:solidFill>
                <a:ea typeface="宋体" pitchFamily="2" charset="-122"/>
              </a:rPr>
              <a:t>Science</a:t>
            </a:r>
            <a:endParaRPr lang="tr-TR" altLang="zh-CN" sz="2200" i="1" noProof="0" dirty="0" smtClean="0">
              <a:solidFill>
                <a:srgbClr val="000099"/>
              </a:solidFill>
              <a:ea typeface="宋体" pitchFamily="2" charset="-122"/>
            </a:endParaRPr>
          </a:p>
          <a:p>
            <a:endParaRPr lang="tr-TR" altLang="zh-CN" noProof="0" dirty="0" smtClean="0">
              <a:solidFill>
                <a:srgbClr val="333333"/>
              </a:solidFill>
              <a:ea typeface="宋体" pitchFamily="2" charset="-122"/>
            </a:endParaRPr>
          </a:p>
          <a:p>
            <a:r>
              <a:rPr lang="tr-TR" altLang="zh-CN" noProof="0" dirty="0" smtClean="0">
                <a:solidFill>
                  <a:srgbClr val="333333"/>
                </a:solidFill>
                <a:ea typeface="宋体" pitchFamily="2" charset="-122"/>
              </a:rPr>
              <a:t>Yazım kurallarına uygun sayıda kelime, şekil, grafik ve tablo sınırlamaları</a:t>
            </a:r>
            <a:endParaRPr lang="tr-TR" altLang="zh-CN" noProof="0" dirty="0">
              <a:solidFill>
                <a:srgbClr val="333333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969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zh-CN" sz="3600" b="1" noProof="0" smtClean="0">
                <a:solidFill>
                  <a:srgbClr val="000000"/>
                </a:solidFill>
                <a:ea typeface="宋体" pitchFamily="2" charset="-122"/>
              </a:rPr>
              <a:t>Kısatlmalar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39750" y="1557338"/>
            <a:ext cx="81359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tr-TR" altLang="zh-CN" sz="2400" dirty="0" smtClean="0">
                <a:solidFill>
                  <a:srgbClr val="333333"/>
                </a:solidFill>
                <a:ea typeface="宋体" pitchFamily="2" charset="-122"/>
              </a:rPr>
              <a:t>Standart olmayan kısaltmaları özette ve metinde ayrı ayrı olmak üzere ilk geçtikleri yerde tanımla</a:t>
            </a:r>
          </a:p>
          <a:p>
            <a:pPr marL="342900" indent="-342900">
              <a:buFontTx/>
              <a:buChar char="•"/>
            </a:pPr>
            <a:r>
              <a:rPr lang="tr-TR" altLang="zh-CN" sz="2400" dirty="0" smtClean="0">
                <a:solidFill>
                  <a:srgbClr val="333333"/>
                </a:solidFill>
                <a:ea typeface="宋体" pitchFamily="2" charset="-122"/>
              </a:rPr>
              <a:t>Yazım kurallarında standart kısaltmalar belirtilmişse tekrar tanımlama</a:t>
            </a:r>
          </a:p>
          <a:p>
            <a:pPr marL="342900" indent="-342900">
              <a:buFontTx/>
              <a:buChar char="•"/>
            </a:pPr>
            <a:r>
              <a:rPr lang="tr-TR" altLang="zh-CN" sz="2400" dirty="0" smtClean="0">
                <a:solidFill>
                  <a:srgbClr val="333333"/>
                </a:solidFill>
                <a:ea typeface="宋体" pitchFamily="2" charset="-122"/>
              </a:rPr>
              <a:t>Metinde bir ya da iki kez geçen terimleri kısaltmak yerine olduğu gibi kullan</a:t>
            </a:r>
          </a:p>
          <a:p>
            <a:pPr marL="342900" indent="-342900">
              <a:buFontTx/>
              <a:buChar char="•"/>
            </a:pPr>
            <a:r>
              <a:rPr lang="tr-TR" altLang="zh-CN" sz="2400" dirty="0" smtClean="0">
                <a:solidFill>
                  <a:srgbClr val="333333"/>
                </a:solidFill>
                <a:ea typeface="宋体" pitchFamily="2" charset="-122"/>
              </a:rPr>
              <a:t>Kısaltmaların açıklamasında: kelimelerin baş harflerini büyük yazmaya gerek yok</a:t>
            </a:r>
          </a:p>
          <a:p>
            <a:pPr marL="342900" indent="-342900"/>
            <a:endParaRPr lang="tr-TR" altLang="zh-CN" sz="2400" dirty="0" smtClean="0">
              <a:solidFill>
                <a:srgbClr val="333333"/>
              </a:solidFill>
              <a:ea typeface="宋体" pitchFamily="2" charset="-122"/>
            </a:endParaRPr>
          </a:p>
          <a:p>
            <a:pPr marL="342900" indent="-342900" algn="ctr"/>
            <a:r>
              <a:rPr lang="tr-TR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Ubiquitin</a:t>
            </a:r>
            <a:r>
              <a:rPr lang="tr-TR" altLang="zh-CN" sz="240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tr-TR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Proteasome</a:t>
            </a:r>
            <a:r>
              <a:rPr lang="tr-TR" altLang="zh-CN" sz="240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tr-TR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System</a:t>
            </a:r>
            <a:r>
              <a:rPr lang="tr-TR" altLang="zh-CN" sz="2400" dirty="0" smtClean="0">
                <a:solidFill>
                  <a:srgbClr val="FF0000"/>
                </a:solidFill>
                <a:ea typeface="宋体" pitchFamily="2" charset="-122"/>
              </a:rPr>
              <a:t> (UPS)</a:t>
            </a:r>
          </a:p>
          <a:p>
            <a:pPr marL="342900" indent="-342900" algn="ctr"/>
            <a:r>
              <a:rPr lang="tr-TR" altLang="zh-CN" sz="2400" b="1" dirty="0" smtClean="0">
                <a:solidFill>
                  <a:schemeClr val="accent2"/>
                </a:solidFill>
                <a:ea typeface="宋体" pitchFamily="2" charset="-122"/>
              </a:rPr>
              <a:t>YERİNE</a:t>
            </a:r>
          </a:p>
          <a:p>
            <a:pPr marL="342900" indent="-342900" algn="ctr"/>
            <a:r>
              <a:rPr lang="tr-TR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ubiquitin</a:t>
            </a:r>
            <a:r>
              <a:rPr lang="tr-TR" altLang="zh-CN" sz="240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tr-TR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proteasome</a:t>
            </a:r>
            <a:r>
              <a:rPr lang="tr-TR" altLang="zh-CN" sz="240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tr-TR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system</a:t>
            </a:r>
            <a:r>
              <a:rPr lang="tr-TR" altLang="zh-CN" sz="2400" dirty="0" smtClean="0">
                <a:solidFill>
                  <a:srgbClr val="FF0000"/>
                </a:solidFill>
                <a:ea typeface="宋体" pitchFamily="2" charset="-122"/>
              </a:rPr>
              <a:t> (UPS) </a:t>
            </a:r>
          </a:p>
          <a:p>
            <a:pPr marL="342900" indent="-342900" algn="ctr"/>
            <a:endParaRPr lang="tr-TR" altLang="zh-CN" sz="2400" dirty="0">
              <a:solidFill>
                <a:srgbClr val="FF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96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smtClean="0"/>
              <a:t>Son Tavsiyeler</a:t>
            </a:r>
            <a:endParaRPr lang="tr-T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noProof="0" dirty="0" smtClean="0"/>
              <a:t>Makaleyi olabildiğince açık yazın</a:t>
            </a:r>
          </a:p>
          <a:p>
            <a:r>
              <a:rPr lang="tr-TR" noProof="0" dirty="0" smtClean="0"/>
              <a:t>Tekrarlardan kaçının</a:t>
            </a:r>
          </a:p>
          <a:p>
            <a:r>
              <a:rPr lang="tr-TR" noProof="0" dirty="0" smtClean="0"/>
              <a:t>Çalışmanın ana ekseninden çıkmayın</a:t>
            </a:r>
          </a:p>
          <a:p>
            <a:r>
              <a:rPr lang="tr-TR" noProof="0" dirty="0" smtClean="0"/>
              <a:t>Standart kurallara uyun</a:t>
            </a:r>
          </a:p>
          <a:p>
            <a:r>
              <a:rPr lang="tr-TR" noProof="0" dirty="0" smtClean="0"/>
              <a:t>Dergi yazım kurallarına uyun</a:t>
            </a:r>
          </a:p>
          <a:p>
            <a:r>
              <a:rPr lang="tr-TR" noProof="0" dirty="0" smtClean="0"/>
              <a:t>Makaleyi iyi bir dizilimde tasarlayın</a:t>
            </a:r>
          </a:p>
          <a:p>
            <a:r>
              <a:rPr lang="tr-TR" noProof="0" dirty="0" smtClean="0"/>
              <a:t>En uygun dergiyi seçin</a:t>
            </a:r>
          </a:p>
        </p:txBody>
      </p:sp>
    </p:spTree>
    <p:extLst>
      <p:ext uri="{BB962C8B-B14F-4D97-AF65-F5344CB8AC3E}">
        <p14:creationId xmlns:p14="http://schemas.microsoft.com/office/powerpoint/2010/main" val="186602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smtClean="0"/>
              <a:t>Son Tavsiyeler</a:t>
            </a:r>
            <a:endParaRPr lang="tr-T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 smtClean="0"/>
              <a:t>Sadece hipotezinizle ilgili bilgilerden bahsedin </a:t>
            </a:r>
          </a:p>
          <a:p>
            <a:r>
              <a:rPr lang="tr-TR" noProof="0" dirty="0" smtClean="0"/>
              <a:t>Bir istatistikçiden profesyonel destek alın</a:t>
            </a:r>
          </a:p>
          <a:p>
            <a:r>
              <a:rPr lang="tr-TR" noProof="0" dirty="0" smtClean="0"/>
              <a:t>Makaleyi göndermeden önce bir süreliğine makaleden uzak durun, sonra tekrar okuyun</a:t>
            </a:r>
          </a:p>
          <a:p>
            <a:r>
              <a:rPr lang="tr-TR" noProof="0" dirty="0" smtClean="0"/>
              <a:t>Bir meslektaşınızdan değerlendirme isteyin</a:t>
            </a:r>
          </a:p>
          <a:p>
            <a:r>
              <a:rPr lang="tr-TR" noProof="0" dirty="0" smtClean="0"/>
              <a:t>Makalenizi dil denetiminden geçirtin</a:t>
            </a:r>
          </a:p>
          <a:p>
            <a:endParaRPr lang="tr-T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2645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708275"/>
            <a:ext cx="8459787" cy="3168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zh-CN" sz="4000" b="1" noProof="0" dirty="0" smtClean="0">
                <a:solidFill>
                  <a:schemeClr val="accent2"/>
                </a:solidFill>
                <a:ea typeface="宋体" pitchFamily="2" charset="-122"/>
              </a:rPr>
              <a:t>Nitelikli Bilimsel Makale Yazımı</a:t>
            </a:r>
          </a:p>
          <a:p>
            <a:pPr algn="ctr" eaLnBrk="1" hangingPunct="1">
              <a:buFontTx/>
              <a:buNone/>
            </a:pPr>
            <a:endParaRPr lang="tr-TR" altLang="zh-CN" sz="4000" b="1" noProof="0" dirty="0" smtClean="0">
              <a:solidFill>
                <a:schemeClr val="accent2"/>
              </a:solidFill>
              <a:ea typeface="宋体" pitchFamily="2" charset="-122"/>
            </a:endParaRPr>
          </a:p>
          <a:p>
            <a:pPr algn="ctr" eaLnBrk="1" hangingPunct="1">
              <a:buFontTx/>
              <a:buNone/>
            </a:pPr>
            <a:endParaRPr lang="tr-TR" altLang="zh-CN" sz="4000" b="1" noProof="0" dirty="0" smtClean="0">
              <a:solidFill>
                <a:schemeClr val="accent2"/>
              </a:solidFill>
              <a:ea typeface="宋体" pitchFamily="2" charset="-122"/>
            </a:endParaRPr>
          </a:p>
          <a:p>
            <a:pPr algn="r" eaLnBrk="1" hangingPunct="1"/>
            <a:r>
              <a:rPr lang="tr-TR" altLang="zh-CN" sz="4000" b="1" noProof="0" dirty="0" smtClean="0">
                <a:solidFill>
                  <a:schemeClr val="accent2"/>
                </a:solidFill>
                <a:ea typeface="宋体" pitchFamily="2" charset="-122"/>
              </a:rPr>
              <a:t>Dergi Seçimi ve Sunum</a:t>
            </a:r>
          </a:p>
        </p:txBody>
      </p:sp>
    </p:spTree>
    <p:extLst>
      <p:ext uri="{BB962C8B-B14F-4D97-AF65-F5344CB8AC3E}">
        <p14:creationId xmlns:p14="http://schemas.microsoft.com/office/powerpoint/2010/main" val="300046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 smtClean="0"/>
              <a:t>Dikkat</a:t>
            </a:r>
            <a:endParaRPr lang="tr-T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 smtClean="0"/>
              <a:t>Makaleni birkaç dergiye birden göndererek kumar oynama.</a:t>
            </a:r>
          </a:p>
          <a:p>
            <a:r>
              <a:rPr lang="tr-TR" noProof="0" dirty="0" smtClean="0"/>
              <a:t>Sadece bir dergiye gönder</a:t>
            </a:r>
          </a:p>
          <a:p>
            <a:r>
              <a:rPr lang="tr-TR" noProof="0" dirty="0" smtClean="0"/>
              <a:t>Uluslararası etik standartlar yasaklamıştır. Unutma, editörler çoğunlukla birden fazla dergiye gönderilmiş makaleleri yakalarlar.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3830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3600" b="1" noProof="0" smtClean="0">
                <a:ea typeface="Arial Unicode MS" pitchFamily="34" charset="-122"/>
                <a:cs typeface="Arial Unicode MS" pitchFamily="34" charset="-122"/>
              </a:rPr>
              <a:t>İçerik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3600" noProof="0" dirty="0" smtClean="0">
                <a:solidFill>
                  <a:srgbClr val="000000"/>
                </a:solidFill>
              </a:rPr>
              <a:t>Kabul edilebilir makale yazımı</a:t>
            </a:r>
          </a:p>
          <a:p>
            <a:pPr>
              <a:lnSpc>
                <a:spcPct val="80000"/>
              </a:lnSpc>
            </a:pPr>
            <a:r>
              <a:rPr lang="tr-TR" sz="3600" noProof="0" dirty="0" smtClean="0">
                <a:solidFill>
                  <a:srgbClr val="000000"/>
                </a:solidFill>
              </a:rPr>
              <a:t>Dil, içerik ve biçim gözden geçirmesi</a:t>
            </a:r>
          </a:p>
          <a:p>
            <a:pPr>
              <a:lnSpc>
                <a:spcPct val="80000"/>
              </a:lnSpc>
            </a:pPr>
            <a:r>
              <a:rPr lang="tr-TR" sz="3600" noProof="0" dirty="0" smtClean="0">
                <a:solidFill>
                  <a:srgbClr val="000000"/>
                </a:solidFill>
              </a:rPr>
              <a:t>Uygun dergi seçimi ve gönderilmesi</a:t>
            </a:r>
          </a:p>
          <a:p>
            <a:pPr marL="0" indent="0">
              <a:lnSpc>
                <a:spcPct val="80000"/>
              </a:lnSpc>
              <a:buNone/>
            </a:pPr>
            <a:endParaRPr lang="tr-TR" sz="3600" noProof="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tr-TR" sz="3600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4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Dikkat</a:t>
            </a:r>
            <a:endParaRPr lang="tr-T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 smtClean="0"/>
              <a:t>Dergi yazım kurallarını incelemek kendinize ve editöre zaman kazandıracaktır.</a:t>
            </a:r>
          </a:p>
          <a:p>
            <a:r>
              <a:rPr lang="tr-TR" noProof="0" dirty="0" smtClean="0"/>
              <a:t>Tüm editörler dikkatsiz hazırlanmış makalelerden nefret ederler.</a:t>
            </a:r>
          </a:p>
          <a:p>
            <a:r>
              <a:rPr lang="tr-TR" noProof="0" dirty="0" smtClean="0"/>
              <a:t>Bu durum saygı ya da ihtimam gösterilmemesi olarak algılanır.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2532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kran Resmi 2015-10-21 16.17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5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48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b="1" dirty="0">
                <a:solidFill>
                  <a:srgbClr val="000000"/>
                </a:solidFill>
                <a:ea typeface="宋体" pitchFamily="2" charset="-122"/>
              </a:rPr>
              <a:t>Dergi </a:t>
            </a:r>
            <a:r>
              <a:rPr lang="tr-TR" altLang="zh-CN" b="1" dirty="0" smtClean="0">
                <a:solidFill>
                  <a:srgbClr val="000000"/>
                </a:solidFill>
                <a:ea typeface="宋体" pitchFamily="2" charset="-122"/>
              </a:rPr>
              <a:t>Seçimi</a:t>
            </a:r>
            <a:endParaRPr lang="tr-TR" noProof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noProof="0" dirty="0" smtClean="0"/>
              <a:t>Makalenizi yayınlamak için doğru dergiyi seçmek makalenizin kabulü açısından kilit rol oynayan bir unsurdur. </a:t>
            </a:r>
          </a:p>
          <a:p>
            <a:r>
              <a:rPr lang="tr-TR" noProof="0" dirty="0" smtClean="0"/>
              <a:t>Uygun olmayan bir dergiye göndermeniz durumunda ret cevabı almanız kuvvetle muhtemel olacaktır.</a:t>
            </a:r>
          </a:p>
          <a:p>
            <a:r>
              <a:rPr lang="tr-TR" noProof="0" dirty="0" smtClean="0"/>
              <a:t>Makale için en doğru derginin tespiti de en az makalenin hazırlanması kadar önemli bir unsurdur.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6414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b="1" dirty="0">
                <a:solidFill>
                  <a:srgbClr val="000000"/>
                </a:solidFill>
                <a:ea typeface="宋体" pitchFamily="2" charset="-122"/>
              </a:rPr>
              <a:t>Dergi Seçimi</a:t>
            </a:r>
            <a:endParaRPr lang="tr-T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 smtClean="0"/>
              <a:t>Bariz hata makaleyi yazmadan önce dergiyi seçmek ya da önceden kafasında belirlediği bir dergi için makale yazmaya çalışmak.</a:t>
            </a:r>
          </a:p>
          <a:p>
            <a:r>
              <a:rPr lang="tr-TR" noProof="0" dirty="0" smtClean="0"/>
              <a:t>Dergi araştırmak için makalenin tam anlamıyla bitmiş olması gerekir.</a:t>
            </a:r>
          </a:p>
          <a:p>
            <a:r>
              <a:rPr lang="tr-TR" noProof="0" dirty="0" smtClean="0"/>
              <a:t>Farz edin ki makalenizi yazdınız ve elinizde oldukça başarılı olduğunu düşündüğünüz bir çalışma var.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35799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</a:t>
            </a:r>
            <a:r>
              <a:rPr lang="tr-TR" noProof="0" dirty="0" smtClean="0"/>
              <a:t>erginin sınıfını belirlemek</a:t>
            </a:r>
            <a:endParaRPr lang="tr-T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noProof="0" dirty="0" smtClean="0"/>
              <a:t>SCI/SSCI/AHCI indeksleri tarafından taranan dergiler (Bunlar da kendi içinde etki faktörüne göre A, B ve C olmak üzere ayrılabilir.)</a:t>
            </a:r>
          </a:p>
          <a:p>
            <a:pPr marL="514350" indent="-514350">
              <a:buFont typeface="+mj-lt"/>
              <a:buAutoNum type="arabicPeriod"/>
            </a:pPr>
            <a:r>
              <a:rPr lang="tr-TR" noProof="0" dirty="0" smtClean="0"/>
              <a:t>Diğer indeksler tarafından taranan dergiler</a:t>
            </a:r>
          </a:p>
          <a:p>
            <a:pPr marL="514350" indent="-514350">
              <a:buFont typeface="+mj-lt"/>
              <a:buAutoNum type="arabicPeriod"/>
            </a:pPr>
            <a:r>
              <a:rPr lang="tr-TR" noProof="0" dirty="0" smtClean="0"/>
              <a:t>Herhangi bir indeks tarafından taranmayan uluslararası hakemli dergiler</a:t>
            </a:r>
          </a:p>
          <a:p>
            <a:pPr marL="514350" indent="-514350">
              <a:buFont typeface="+mj-lt"/>
              <a:buAutoNum type="arabicPeriod"/>
            </a:pPr>
            <a:r>
              <a:rPr lang="tr-TR" noProof="0" dirty="0" smtClean="0"/>
              <a:t>Herhangi bir indeks tarafından taranmayan ulusal hakemli dergiler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7941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b="1" dirty="0">
                <a:solidFill>
                  <a:srgbClr val="000000"/>
                </a:solidFill>
                <a:ea typeface="宋体" pitchFamily="2" charset="-122"/>
              </a:rPr>
              <a:t>Dergi Seçimi</a:t>
            </a:r>
            <a:endParaRPr lang="tr-T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 smtClean="0"/>
              <a:t>Makalenin hangi sınıftaki dergiye gönderileceği kararı. </a:t>
            </a:r>
          </a:p>
          <a:p>
            <a:r>
              <a:rPr lang="tr-TR" noProof="0" dirty="0" smtClean="0"/>
              <a:t>İlk sınıf dergilere gönderilecek yayın 3. sınıf dergilere gönderilirse çalışma "boşa gitmiş" olur. </a:t>
            </a:r>
          </a:p>
          <a:p>
            <a:r>
              <a:rPr lang="tr-TR" noProof="0" dirty="0" smtClean="0"/>
              <a:t>3. sınıfta bir dergide yayınlanacak kalitede olan eseri 1. sınıf bir dergiye gönderirseniz bu durumda da aynı gün ret cevabı alırsınız.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2976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b="1" dirty="0">
                <a:solidFill>
                  <a:srgbClr val="000000"/>
                </a:solidFill>
                <a:ea typeface="宋体" pitchFamily="2" charset="-122"/>
              </a:rPr>
              <a:t>Dergi Seçimi</a:t>
            </a:r>
            <a:endParaRPr lang="tr-T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 smtClean="0"/>
              <a:t>"Makalem ne kadar özgün, bilim dünyasına ne kadar katkı sağlayabilir, bilimsel değeri literatürdeki çalışmalara göre ne düzeyde?" gibi soruları sorarak bu konuda bir karara varabilirsiniz.</a:t>
            </a:r>
          </a:p>
          <a:p>
            <a:r>
              <a:rPr lang="tr-TR" noProof="0" dirty="0" smtClean="0"/>
              <a:t>İkinci aşama olarak cevaplamanız gereken soru "hangi dergide yayınlanmalı" sorusu</a:t>
            </a:r>
          </a:p>
          <a:p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617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b="1" dirty="0">
                <a:solidFill>
                  <a:srgbClr val="000000"/>
                </a:solidFill>
                <a:ea typeface="宋体" pitchFamily="2" charset="-122"/>
              </a:rPr>
              <a:t>Dergi Seçimi</a:t>
            </a:r>
            <a:endParaRPr lang="tr-T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smtClean="0"/>
              <a:t>Literatürde son yıllarda sizin konunuzda yayınlanan kaliteli çalışmalar hangi dergilerde yayınlanmış? </a:t>
            </a:r>
          </a:p>
          <a:p>
            <a:r>
              <a:rPr lang="tr-TR" noProof="0" smtClean="0"/>
              <a:t>3-5 aday dergi belirleyebilirsiniz.</a:t>
            </a:r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353132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</a:t>
            </a:r>
            <a:r>
              <a:rPr lang="tr-TR" noProof="0" dirty="0" err="1" smtClean="0"/>
              <a:t>day</a:t>
            </a:r>
            <a:r>
              <a:rPr lang="tr-TR" noProof="0" dirty="0" smtClean="0"/>
              <a:t> dergiler içinden seçim</a:t>
            </a:r>
            <a:endParaRPr lang="tr-T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noProof="0" dirty="0" smtClean="0"/>
              <a:t>Yayın sıklığına göre</a:t>
            </a:r>
          </a:p>
          <a:p>
            <a:r>
              <a:rPr lang="tr-TR" noProof="0" dirty="0" smtClean="0"/>
              <a:t>Etki faktörüne göre</a:t>
            </a:r>
          </a:p>
          <a:p>
            <a:r>
              <a:rPr lang="tr-TR" noProof="0" dirty="0" smtClean="0"/>
              <a:t>Konuya göre</a:t>
            </a:r>
          </a:p>
          <a:p>
            <a:endParaRPr lang="tr-TR" noProof="0" dirty="0" smtClean="0"/>
          </a:p>
          <a:p>
            <a:r>
              <a:rPr lang="tr-TR" noProof="0" dirty="0" smtClean="0"/>
              <a:t>"yazarlara için/</a:t>
            </a:r>
            <a:r>
              <a:rPr lang="tr-TR" noProof="0" dirty="0" err="1" smtClean="0"/>
              <a:t>for</a:t>
            </a:r>
            <a:r>
              <a:rPr lang="tr-TR" noProof="0" dirty="0" smtClean="0"/>
              <a:t> </a:t>
            </a:r>
            <a:r>
              <a:rPr lang="tr-TR" noProof="0" dirty="0" err="1" smtClean="0"/>
              <a:t>authors</a:t>
            </a:r>
            <a:r>
              <a:rPr lang="tr-TR" noProof="0" dirty="0" smtClean="0"/>
              <a:t>" kısmını inceleyerek yazının hangi biçime göre düzenlenmesi gerektiğini öğrenebilirsiniz. Son olarak yazınızı düzenleyip dergiye gönderebilirsiniz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32690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3600" b="1" noProof="0" smtClean="0">
                <a:solidFill>
                  <a:srgbClr val="000000"/>
                </a:solidFill>
                <a:ea typeface="宋体" pitchFamily="2" charset="-122"/>
              </a:rPr>
              <a:t>Hangi Dergi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zh-CN" noProof="0" smtClean="0">
                <a:solidFill>
                  <a:srgbClr val="292929"/>
                </a:solidFill>
                <a:ea typeface="宋体" pitchFamily="2" charset="-122"/>
              </a:rPr>
              <a:t>Gözden geçir: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zh-CN" noProof="0" smtClean="0">
                <a:ea typeface="宋体" pitchFamily="2" charset="-122"/>
              </a:rPr>
              <a:t>Amaç ve hitap edilen kitle (Derginin web sayfası ve son makalelere bak)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zh-CN" noProof="0" smtClean="0">
                <a:ea typeface="宋体" pitchFamily="2" charset="-122"/>
              </a:rPr>
              <a:t>Okuyucular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zh-CN" noProof="0" smtClean="0">
                <a:ea typeface="宋体" pitchFamily="2" charset="-122"/>
              </a:rPr>
              <a:t>Güncel konular (Güncel özetlere bak)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zh-CN" noProof="0" smtClean="0">
                <a:ea typeface="宋体" pitchFamily="2" charset="-122"/>
              </a:rPr>
              <a:t>Bir meslektaştan yardım al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313" y="5445125"/>
            <a:ext cx="842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800" b="1" dirty="0" smtClean="0">
                <a:solidFill>
                  <a:schemeClr val="accent2"/>
                </a:solidFill>
                <a:ea typeface="宋体" pitchFamily="2" charset="-122"/>
              </a:rPr>
              <a:t>En </a:t>
            </a:r>
            <a:r>
              <a:rPr lang="en-GB" altLang="zh-CN" sz="2800" b="1" dirty="0" err="1" smtClean="0">
                <a:solidFill>
                  <a:schemeClr val="accent2"/>
                </a:solidFill>
                <a:ea typeface="宋体" pitchFamily="2" charset="-122"/>
              </a:rPr>
              <a:t>iyisi</a:t>
            </a:r>
            <a:r>
              <a:rPr lang="en-GB" altLang="zh-CN" sz="2800" b="1" dirty="0" smtClean="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en-GB" altLang="zh-CN" sz="2800" b="1" dirty="0" err="1" smtClean="0">
                <a:solidFill>
                  <a:schemeClr val="accent2"/>
                </a:solidFill>
                <a:ea typeface="宋体" pitchFamily="2" charset="-122"/>
              </a:rPr>
              <a:t>göstereceğimiz</a:t>
            </a:r>
            <a:r>
              <a:rPr lang="en-GB" altLang="zh-CN" sz="2800" b="1" dirty="0" smtClean="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en-GB" altLang="zh-CN" sz="2800" b="1" dirty="0" err="1" smtClean="0">
                <a:solidFill>
                  <a:schemeClr val="accent2"/>
                </a:solidFill>
                <a:ea typeface="宋体" pitchFamily="2" charset="-122"/>
              </a:rPr>
              <a:t>bazı</a:t>
            </a:r>
            <a:r>
              <a:rPr lang="en-GB" altLang="zh-CN" sz="2800" b="1" dirty="0" smtClean="0">
                <a:solidFill>
                  <a:schemeClr val="accent2"/>
                </a:solidFill>
                <a:ea typeface="宋体" pitchFamily="2" charset="-122"/>
              </a:rPr>
              <a:t> web </a:t>
            </a:r>
            <a:r>
              <a:rPr lang="en-GB" altLang="zh-CN" sz="2800" b="1" dirty="0" err="1" smtClean="0">
                <a:solidFill>
                  <a:schemeClr val="accent2"/>
                </a:solidFill>
                <a:ea typeface="宋体" pitchFamily="2" charset="-122"/>
              </a:rPr>
              <a:t>sayfalarından</a:t>
            </a:r>
            <a:r>
              <a:rPr lang="en-GB" altLang="zh-CN" sz="2800" b="1" dirty="0" smtClean="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en-GB" altLang="zh-CN" sz="2800" b="1" dirty="0" err="1" smtClean="0">
                <a:solidFill>
                  <a:schemeClr val="accent2"/>
                </a:solidFill>
                <a:ea typeface="宋体" pitchFamily="2" charset="-122"/>
              </a:rPr>
              <a:t>yararlan</a:t>
            </a:r>
            <a:r>
              <a:rPr lang="en-GB" altLang="zh-CN" sz="2800" b="1" dirty="0" smtClean="0">
                <a:solidFill>
                  <a:schemeClr val="accent2"/>
                </a:solidFill>
                <a:ea typeface="宋体" pitchFamily="2" charset="-122"/>
              </a:rPr>
              <a:t>…</a:t>
            </a:r>
            <a:endParaRPr lang="en-US" altLang="zh-CN" sz="2800" b="1" dirty="0">
              <a:solidFill>
                <a:schemeClr val="accent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69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2708275"/>
            <a:ext cx="8459787" cy="3168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zh-CN" sz="4000" b="1" noProof="0" dirty="0" smtClean="0">
                <a:solidFill>
                  <a:schemeClr val="accent2"/>
                </a:solidFill>
                <a:ea typeface="宋体" pitchFamily="2" charset="-122"/>
              </a:rPr>
              <a:t>Nitelikli Bilimsel Makale Yazımı</a:t>
            </a:r>
          </a:p>
          <a:p>
            <a:pPr algn="ctr" eaLnBrk="1" hangingPunct="1">
              <a:buFontTx/>
              <a:buNone/>
            </a:pPr>
            <a:endParaRPr lang="tr-TR" altLang="zh-CN" sz="4000" b="1" noProof="0" dirty="0" smtClean="0">
              <a:solidFill>
                <a:schemeClr val="accent2"/>
              </a:solidFill>
              <a:ea typeface="宋体" pitchFamily="2" charset="-122"/>
            </a:endParaRPr>
          </a:p>
          <a:p>
            <a:pPr algn="ctr" eaLnBrk="1" hangingPunct="1">
              <a:buFontTx/>
              <a:buNone/>
            </a:pPr>
            <a:endParaRPr lang="tr-TR" altLang="zh-CN" sz="4000" b="1" noProof="0" dirty="0" smtClean="0">
              <a:solidFill>
                <a:schemeClr val="accent2"/>
              </a:solidFill>
              <a:ea typeface="宋体" pitchFamily="2" charset="-122"/>
            </a:endParaRPr>
          </a:p>
          <a:p>
            <a:pPr algn="r" eaLnBrk="1" hangingPunct="1"/>
            <a:r>
              <a:rPr lang="tr-TR" altLang="zh-CN" sz="4000" b="1" noProof="0" dirty="0" smtClean="0">
                <a:solidFill>
                  <a:schemeClr val="accent2"/>
                </a:solidFill>
                <a:ea typeface="宋体" pitchFamily="2" charset="-122"/>
              </a:rPr>
              <a:t>Dil</a:t>
            </a:r>
          </a:p>
        </p:txBody>
      </p:sp>
    </p:spTree>
    <p:extLst>
      <p:ext uri="{BB962C8B-B14F-4D97-AF65-F5344CB8AC3E}">
        <p14:creationId xmlns:p14="http://schemas.microsoft.com/office/powerpoint/2010/main" val="39786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noProof="0" smtClean="0"/>
              <a:t>Dergi Seçimi</a:t>
            </a:r>
            <a:br>
              <a:rPr lang="tr-TR" noProof="0" smtClean="0"/>
            </a:br>
            <a:r>
              <a:rPr lang="tr-TR" noProof="0" smtClean="0"/>
              <a:t>http://journalfinder.elsevier.com</a:t>
            </a:r>
            <a:endParaRPr lang="tr-TR" noProof="0"/>
          </a:p>
        </p:txBody>
      </p:sp>
      <p:pic>
        <p:nvPicPr>
          <p:cNvPr id="3" name="Picture 2" descr="Ekran Resmi 2015-05-31 15.2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8" y="1556792"/>
            <a:ext cx="7853204" cy="52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6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noProof="0" smtClean="0"/>
              <a:t>Dergi Seçimi</a:t>
            </a:r>
            <a:br>
              <a:rPr lang="tr-TR" noProof="0" smtClean="0"/>
            </a:br>
            <a:r>
              <a:rPr lang="tr-TR" noProof="0" smtClean="0"/>
              <a:t>http://journalfinder.elsevier.com</a:t>
            </a:r>
            <a:endParaRPr lang="tr-TR" noProof="0"/>
          </a:p>
        </p:txBody>
      </p:sp>
      <p:pic>
        <p:nvPicPr>
          <p:cNvPr id="3" name="Picture 2" descr="Ekran Resmi 2015-05-31 15.2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31478"/>
            <a:ext cx="7632848" cy="53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5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noProof="0" smtClean="0"/>
              <a:t>Jane</a:t>
            </a:r>
            <a:br>
              <a:rPr lang="tr-TR" noProof="0" smtClean="0"/>
            </a:br>
            <a:r>
              <a:rPr lang="tr-TR" noProof="0" smtClean="0"/>
              <a:t>http://www.biosemantics.org/jane/</a:t>
            </a:r>
            <a:endParaRPr lang="tr-TR" noProof="0"/>
          </a:p>
        </p:txBody>
      </p:sp>
      <p:pic>
        <p:nvPicPr>
          <p:cNvPr id="4" name="Picture 3" descr="Ekran Resmi 2015-05-31 15.22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92076"/>
            <a:ext cx="61087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8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noProof="0" smtClean="0"/>
              <a:t>Jane</a:t>
            </a:r>
            <a:br>
              <a:rPr lang="tr-TR" noProof="0" smtClean="0"/>
            </a:br>
            <a:r>
              <a:rPr lang="tr-TR" noProof="0" smtClean="0"/>
              <a:t>http://www.biosemantics.org/jane/</a:t>
            </a:r>
            <a:endParaRPr lang="tr-TR" noProof="0"/>
          </a:p>
        </p:txBody>
      </p:sp>
      <p:pic>
        <p:nvPicPr>
          <p:cNvPr id="3" name="Picture 2" descr="Ekran Resmi 2015-05-31 15.2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7025"/>
            <a:ext cx="7097738" cy="53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6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zh-CN" sz="3600" b="1" noProof="0" smtClean="0">
                <a:solidFill>
                  <a:srgbClr val="000000"/>
                </a:solidFill>
                <a:ea typeface="宋体" pitchFamily="2" charset="-122"/>
              </a:rPr>
              <a:t>Makalenizin kabulünü sağlayanlar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noProof="0" smtClean="0"/>
              <a:t>Detaylara dikkat</a:t>
            </a:r>
          </a:p>
          <a:p>
            <a:r>
              <a:rPr lang="tr-TR" noProof="0" smtClean="0"/>
              <a:t>Kontrol, defalarca kontrol</a:t>
            </a:r>
          </a:p>
          <a:p>
            <a:r>
              <a:rPr lang="tr-TR" noProof="0" smtClean="0"/>
              <a:t>Hakemlerin eleştirilerini dikkate alma</a:t>
            </a:r>
          </a:p>
          <a:p>
            <a:r>
              <a:rPr lang="tr-TR" noProof="0" smtClean="0"/>
              <a:t>İyi Türkçe ya da İngilizce</a:t>
            </a:r>
          </a:p>
          <a:p>
            <a:r>
              <a:rPr lang="tr-TR" noProof="0" smtClean="0"/>
              <a:t>İyi sunum</a:t>
            </a:r>
          </a:p>
          <a:p>
            <a:r>
              <a:rPr lang="tr-TR" noProof="0" smtClean="0"/>
              <a:t>Düzeltme için yeterince çalışma</a:t>
            </a:r>
          </a:p>
          <a:p>
            <a:r>
              <a:rPr lang="tr-TR" noProof="0" smtClean="0"/>
              <a:t>Yeni, orijinal ve daha önce basılmamış çalışmalar</a:t>
            </a:r>
          </a:p>
          <a:p>
            <a:r>
              <a:rPr lang="tr-TR" noProof="0" smtClean="0"/>
              <a:t>Makalenin başkası tarafından incelenmesi</a:t>
            </a:r>
          </a:p>
          <a:p>
            <a:r>
              <a:rPr lang="tr-TR" noProof="0" smtClean="0"/>
              <a:t>Etik kurallara dikkat</a:t>
            </a:r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5243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56992"/>
            <a:ext cx="7772400" cy="1800200"/>
          </a:xfrm>
        </p:spPr>
        <p:txBody>
          <a:bodyPr>
            <a:noAutofit/>
          </a:bodyPr>
          <a:lstStyle/>
          <a:p>
            <a:r>
              <a:rPr lang="tr-TR" sz="2400" noProof="0">
                <a:solidFill>
                  <a:schemeClr val="tx2"/>
                </a:solidFill>
              </a:rPr>
              <a:t>Prof. Bünyamin </a:t>
            </a:r>
            <a:r>
              <a:rPr lang="tr-TR" sz="2400" noProof="0" smtClean="0">
                <a:solidFill>
                  <a:schemeClr val="tx2"/>
                </a:solidFill>
              </a:rPr>
              <a:t>ŞAHİN</a:t>
            </a:r>
            <a:r>
              <a:rPr lang="tr-TR" sz="2400" noProof="0">
                <a:solidFill>
                  <a:schemeClr val="tx2"/>
                </a:solidFill>
              </a:rPr>
              <a:t/>
            </a:r>
            <a:br>
              <a:rPr lang="tr-TR" sz="2400" noProof="0">
                <a:solidFill>
                  <a:schemeClr val="tx2"/>
                </a:solidFill>
              </a:rPr>
            </a:br>
            <a:r>
              <a:rPr lang="tr-TR" sz="2400" noProof="0">
                <a:solidFill>
                  <a:schemeClr val="tx2"/>
                </a:solidFill>
              </a:rPr>
              <a:t>Ondokuz Mayıs Üniversitesi Tıp Fakültesi</a:t>
            </a:r>
            <a:br>
              <a:rPr lang="tr-TR" sz="2400" noProof="0">
                <a:solidFill>
                  <a:schemeClr val="tx2"/>
                </a:solidFill>
              </a:rPr>
            </a:br>
            <a:r>
              <a:rPr lang="tr-TR" sz="2400" noProof="0">
                <a:solidFill>
                  <a:schemeClr val="tx2"/>
                </a:solidFill>
              </a:rPr>
              <a:t>Anatomi Anabilim Dalı</a:t>
            </a:r>
            <a:br>
              <a:rPr lang="tr-TR" sz="2400" noProof="0">
                <a:solidFill>
                  <a:schemeClr val="tx2"/>
                </a:solidFill>
              </a:rPr>
            </a:br>
            <a:r>
              <a:rPr lang="tr-TR" sz="2400" cap="none" noProof="0" smtClean="0">
                <a:solidFill>
                  <a:schemeClr val="tx2"/>
                </a:solidFill>
              </a:rPr>
              <a:t>bsahin</a:t>
            </a:r>
            <a:r>
              <a:rPr lang="tr-TR" sz="2400" noProof="0" smtClean="0">
                <a:solidFill>
                  <a:schemeClr val="tx2"/>
                </a:solidFill>
              </a:rPr>
              <a:t>@</a:t>
            </a:r>
            <a:r>
              <a:rPr lang="tr-TR" sz="2400" cap="none" noProof="0" smtClean="0">
                <a:solidFill>
                  <a:schemeClr val="tx2"/>
                </a:solidFill>
              </a:rPr>
              <a:t>omu.edu.tr</a:t>
            </a:r>
            <a:endParaRPr lang="tr-TR" sz="2400" noProof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268760"/>
            <a:ext cx="7772400" cy="1500187"/>
          </a:xfrm>
        </p:spPr>
        <p:txBody>
          <a:bodyPr>
            <a:normAutofit/>
          </a:bodyPr>
          <a:lstStyle/>
          <a:p>
            <a:r>
              <a:rPr lang="tr-TR" sz="4800" noProof="0" dirty="0" smtClean="0">
                <a:solidFill>
                  <a:srgbClr val="000000"/>
                </a:solidFill>
              </a:rPr>
              <a:t>Teşekkürler</a:t>
            </a:r>
            <a:endParaRPr lang="tr-TR" sz="4800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7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229600" cy="3054350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zh-CN" sz="2800" b="1" i="1" noProof="0" dirty="0" smtClean="0">
                <a:solidFill>
                  <a:srgbClr val="FF0000"/>
                </a:solidFill>
                <a:ea typeface="宋体" pitchFamily="2" charset="-122"/>
              </a:rPr>
              <a:t>“Dergi editörleri incelenecek makale yükü altında olduklarından, gramer ve yazım kontrolü gibi genel ölçütlerle yayınlanmalarına karar verebilirler. O nedenle düzeltilebilecek hatalar yüzünden makalenizin reddedilmesinden sakının. Sunmadan önce makalenizin mükemmel göründüğünden emin olun</a:t>
            </a:r>
            <a:endParaRPr lang="tr-TR" altLang="zh-CN" sz="2800" noProof="0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09723" y="5780088"/>
            <a:ext cx="833874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3200" b="1" dirty="0" err="1" smtClean="0">
                <a:ea typeface="宋体" pitchFamily="2" charset="-122"/>
              </a:rPr>
              <a:t>Yani</a:t>
            </a:r>
            <a:r>
              <a:rPr lang="en-GB" altLang="zh-CN" sz="3200" b="1" dirty="0" smtClean="0">
                <a:ea typeface="宋体" pitchFamily="2" charset="-122"/>
              </a:rPr>
              <a:t>, hem </a:t>
            </a:r>
            <a:r>
              <a:rPr lang="en-GB" altLang="zh-CN" sz="3200" b="1" dirty="0" err="1" smtClean="0">
                <a:ea typeface="宋体" pitchFamily="2" charset="-122"/>
              </a:rPr>
              <a:t>içeriği</a:t>
            </a:r>
            <a:r>
              <a:rPr lang="en-GB" altLang="zh-CN" sz="3200" b="1" dirty="0" smtClean="0">
                <a:ea typeface="宋体" pitchFamily="2" charset="-122"/>
              </a:rPr>
              <a:t> hem de </a:t>
            </a:r>
            <a:r>
              <a:rPr lang="en-GB" altLang="zh-CN" sz="3200" b="1" dirty="0" err="1" smtClean="0">
                <a:ea typeface="宋体" pitchFamily="2" charset="-122"/>
              </a:rPr>
              <a:t>dili</a:t>
            </a:r>
            <a:r>
              <a:rPr lang="en-GB" altLang="zh-CN" sz="3200" b="1" dirty="0" smtClean="0">
                <a:ea typeface="宋体" pitchFamily="2" charset="-122"/>
              </a:rPr>
              <a:t> </a:t>
            </a:r>
            <a:r>
              <a:rPr lang="en-GB" altLang="zh-CN" sz="3200" b="1" dirty="0" err="1" smtClean="0">
                <a:ea typeface="宋体" pitchFamily="2" charset="-122"/>
              </a:rPr>
              <a:t>etkileyici</a:t>
            </a:r>
            <a:r>
              <a:rPr lang="en-GB" altLang="zh-CN" sz="3200" b="1" dirty="0" smtClean="0">
                <a:ea typeface="宋体" pitchFamily="2" charset="-122"/>
              </a:rPr>
              <a:t> </a:t>
            </a:r>
            <a:r>
              <a:rPr lang="en-GB" altLang="zh-CN" sz="3200" b="1" dirty="0" err="1" smtClean="0">
                <a:ea typeface="宋体" pitchFamily="2" charset="-122"/>
              </a:rPr>
              <a:t>olmalıdır</a:t>
            </a:r>
            <a:r>
              <a:rPr lang="en-GB" altLang="zh-CN" sz="3200" b="1" dirty="0" smtClean="0">
                <a:ea typeface="宋体" pitchFamily="2" charset="-122"/>
              </a:rPr>
              <a:t>.</a:t>
            </a:r>
            <a:endParaRPr lang="en-US" altLang="zh-CN" sz="3200" b="1" dirty="0">
              <a:ea typeface="宋体" pitchFamily="2" charset="-122"/>
            </a:endParaRP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1907704" y="4725144"/>
            <a:ext cx="532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400" b="1" i="1">
                <a:solidFill>
                  <a:schemeClr val="accent2"/>
                </a:solidFill>
                <a:ea typeface="宋体" pitchFamily="2" charset="-122"/>
              </a:rPr>
              <a:t>Arnout Jacobs, Elsevier Publishing</a:t>
            </a:r>
            <a:endParaRPr lang="en-US" altLang="zh-CN" sz="2400" b="1" i="1">
              <a:solidFill>
                <a:schemeClr val="accent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72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3600" b="1" noProof="0" smtClean="0">
                <a:solidFill>
                  <a:srgbClr val="000000"/>
                </a:solidFill>
                <a:ea typeface="宋体" pitchFamily="2" charset="-122"/>
              </a:rPr>
              <a:t>Üç C kuralı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411413" y="2955925"/>
            <a:ext cx="381635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sz="2400" b="1" dirty="0" err="1" smtClean="0">
                <a:solidFill>
                  <a:srgbClr val="FF0000"/>
                </a:solidFill>
                <a:ea typeface="宋体" pitchFamily="2" charset="-122"/>
              </a:rPr>
              <a:t>Clarity</a:t>
            </a: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 (Açıklık)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sz="2400" b="1" dirty="0" err="1" smtClean="0">
                <a:solidFill>
                  <a:srgbClr val="FF0000"/>
                </a:solidFill>
                <a:ea typeface="宋体" pitchFamily="2" charset="-122"/>
              </a:rPr>
              <a:t>Conciseness</a:t>
            </a: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 (Özlük)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sz="2400" b="1" dirty="0" err="1" smtClean="0">
                <a:solidFill>
                  <a:srgbClr val="FF0000"/>
                </a:solidFill>
                <a:ea typeface="宋体" pitchFamily="2" charset="-122"/>
              </a:rPr>
              <a:t>Correctness</a:t>
            </a: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 (Doğruluk)</a:t>
            </a:r>
            <a:endParaRPr lang="tr-TR" altLang="zh-CN" sz="24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611188" y="1833563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zh-CN" sz="2400" b="1" smtClean="0">
                <a:solidFill>
                  <a:schemeClr val="tx2"/>
                </a:solidFill>
                <a:ea typeface="宋体" pitchFamily="2" charset="-122"/>
              </a:rPr>
              <a:t>İyi yazılmış makale üç özelliği taşımalıdır:</a:t>
            </a:r>
            <a:endParaRPr lang="tr-TR" altLang="zh-CN" sz="2400" b="1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755650" y="5084763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zh-CN" sz="2400" b="1" smtClean="0">
                <a:solidFill>
                  <a:schemeClr val="accent2"/>
                </a:solidFill>
                <a:ea typeface="宋体" pitchFamily="2" charset="-122"/>
              </a:rPr>
              <a:t>Anahtar: gerekli detayları kaybetmeden olabildiğince öz ve özellikli yazmak</a:t>
            </a:r>
            <a:endParaRPr lang="tr-TR" altLang="zh-CN" sz="2400" b="1">
              <a:solidFill>
                <a:schemeClr val="accent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13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3600" b="1" noProof="0" smtClean="0">
                <a:solidFill>
                  <a:srgbClr val="000000"/>
                </a:solidFill>
                <a:ea typeface="宋体" pitchFamily="2" charset="-122"/>
              </a:rPr>
              <a:t>Düşmanlarımız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55875" y="2768600"/>
            <a:ext cx="3816350" cy="21236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Tekrar (</a:t>
            </a:r>
            <a:r>
              <a:rPr lang="tr-TR" altLang="zh-CN" sz="2400" b="1" dirty="0" err="1" smtClean="0">
                <a:solidFill>
                  <a:srgbClr val="FF0000"/>
                </a:solidFill>
                <a:ea typeface="宋体" pitchFamily="2" charset="-122"/>
              </a:rPr>
              <a:t>Repitation</a:t>
            </a: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Laf kalabalığı (</a:t>
            </a:r>
            <a:r>
              <a:rPr lang="tr-TR" altLang="zh-CN" sz="2400" b="1" dirty="0" err="1" smtClean="0">
                <a:solidFill>
                  <a:srgbClr val="FF0000"/>
                </a:solidFill>
                <a:ea typeface="宋体" pitchFamily="2" charset="-122"/>
              </a:rPr>
              <a:t>Redundancy</a:t>
            </a: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Belirsizlik (</a:t>
            </a:r>
            <a:r>
              <a:rPr lang="tr-TR" altLang="zh-CN" sz="2400" b="1" dirty="0" err="1" smtClean="0">
                <a:solidFill>
                  <a:srgbClr val="FF0000"/>
                </a:solidFill>
                <a:ea typeface="宋体" pitchFamily="2" charset="-122"/>
              </a:rPr>
              <a:t>Ambiguity</a:t>
            </a: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Abartma (</a:t>
            </a:r>
            <a:r>
              <a:rPr lang="tr-TR" altLang="zh-CN" sz="2400" b="1" dirty="0" err="1" smtClean="0">
                <a:solidFill>
                  <a:srgbClr val="FF0000"/>
                </a:solidFill>
                <a:ea typeface="宋体" pitchFamily="2" charset="-122"/>
              </a:rPr>
              <a:t>Exaggeration</a:t>
            </a: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)</a:t>
            </a:r>
            <a:endParaRPr lang="tr-TR" altLang="zh-CN" sz="24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1833563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zh-CN" sz="2400" b="1" smtClean="0">
                <a:solidFill>
                  <a:schemeClr val="tx2"/>
                </a:solidFill>
                <a:ea typeface="宋体" pitchFamily="2" charset="-122"/>
              </a:rPr>
              <a:t>İyi yazılmış makale şunlardan kaçınır</a:t>
            </a:r>
            <a:endParaRPr lang="tr-TR" altLang="zh-CN" sz="2400" b="1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539750" y="5589588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zh-CN" sz="2400" b="1" smtClean="0">
                <a:solidFill>
                  <a:schemeClr val="accent2"/>
                </a:solidFill>
                <a:ea typeface="宋体" pitchFamily="2" charset="-122"/>
              </a:rPr>
              <a:t>Editör ve hakemlerin canını en çok sıkanlar</a:t>
            </a:r>
            <a:endParaRPr lang="tr-TR" altLang="zh-CN" sz="2400" b="1">
              <a:solidFill>
                <a:schemeClr val="accent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025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3600" b="1" noProof="0" smtClean="0">
                <a:solidFill>
                  <a:srgbClr val="000000"/>
                </a:solidFill>
                <a:ea typeface="宋体" pitchFamily="2" charset="-122"/>
              </a:rPr>
              <a:t>Tekrar ve Laf Kalabalığı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7416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zh-CN" sz="2400" b="1" dirty="0" smtClean="0">
                <a:solidFill>
                  <a:schemeClr val="tx2"/>
                </a:solidFill>
                <a:ea typeface="宋体" pitchFamily="2" charset="-122"/>
              </a:rPr>
              <a:t>Makalede yazdığınız cümleleri her bir bölüm için ayrı ayrı yazın. Üşengeçlik göstermeyin. </a:t>
            </a:r>
          </a:p>
          <a:p>
            <a:pPr>
              <a:spcBef>
                <a:spcPct val="50000"/>
              </a:spcBef>
            </a:pPr>
            <a:r>
              <a:rPr lang="tr-TR" altLang="zh-CN" sz="2400" b="1" dirty="0" smtClean="0">
                <a:solidFill>
                  <a:srgbClr val="FF0000"/>
                </a:solidFill>
                <a:ea typeface="宋体" pitchFamily="2" charset="-122"/>
              </a:rPr>
              <a:t>Asla makalenin bir bölümünü kopyalayıp başka bir bölüme yapıştırmayın</a:t>
            </a:r>
            <a:endParaRPr lang="tr-TR" altLang="zh-CN" sz="2400" b="1" i="1" dirty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755650" y="3933825"/>
            <a:ext cx="69119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zh-CN" sz="2400" b="1" smtClean="0">
                <a:solidFill>
                  <a:schemeClr val="tx2"/>
                </a:solidFill>
                <a:ea typeface="宋体" pitchFamily="2" charset="-122"/>
              </a:rPr>
              <a:t>Benzer kelimeleri kullanmaktan sakının!</a:t>
            </a:r>
          </a:p>
          <a:p>
            <a:r>
              <a:rPr lang="tr-TR" altLang="zh-CN" sz="2400" b="1" smtClean="0">
                <a:solidFill>
                  <a:schemeClr val="tx2"/>
                </a:solidFill>
                <a:ea typeface="宋体" pitchFamily="2" charset="-122"/>
              </a:rPr>
              <a:t>	</a:t>
            </a:r>
          </a:p>
          <a:p>
            <a:r>
              <a:rPr lang="tr-TR" altLang="zh-CN" sz="2400" b="1" u="sng" smtClean="0">
                <a:solidFill>
                  <a:srgbClr val="FF0000"/>
                </a:solidFill>
                <a:ea typeface="宋体" pitchFamily="2" charset="-122"/>
              </a:rPr>
              <a:t>In addition</a:t>
            </a:r>
            <a:r>
              <a:rPr lang="tr-TR" altLang="zh-CN" sz="2400" b="1" smtClean="0">
                <a:solidFill>
                  <a:srgbClr val="FF0000"/>
                </a:solidFill>
                <a:ea typeface="宋体" pitchFamily="2" charset="-122"/>
              </a:rPr>
              <a:t>, sections were </a:t>
            </a:r>
            <a:r>
              <a:rPr lang="tr-TR" altLang="zh-CN" sz="2400" b="1" u="sng" smtClean="0">
                <a:solidFill>
                  <a:srgbClr val="FF0000"/>
                </a:solidFill>
                <a:ea typeface="宋体" pitchFamily="2" charset="-122"/>
              </a:rPr>
              <a:t>also</a:t>
            </a:r>
            <a:r>
              <a:rPr lang="tr-TR" altLang="zh-CN" sz="2400" b="1" smtClean="0">
                <a:solidFill>
                  <a:srgbClr val="FF0000"/>
                </a:solidFill>
                <a:ea typeface="宋体" pitchFamily="2" charset="-122"/>
              </a:rPr>
              <a:t> stained with …</a:t>
            </a:r>
          </a:p>
          <a:p>
            <a:endParaRPr lang="tr-TR" altLang="zh-CN" sz="2400" b="1" smtClean="0">
              <a:solidFill>
                <a:srgbClr val="FF0000"/>
              </a:solidFill>
              <a:ea typeface="宋体" pitchFamily="2" charset="-122"/>
            </a:endParaRPr>
          </a:p>
          <a:p>
            <a:r>
              <a:rPr lang="tr-TR" altLang="zh-CN" sz="2400" b="1" u="sng" smtClean="0">
                <a:solidFill>
                  <a:srgbClr val="FF0000"/>
                </a:solidFill>
                <a:ea typeface="宋体" pitchFamily="2" charset="-122"/>
              </a:rPr>
              <a:t>After</a:t>
            </a:r>
            <a:r>
              <a:rPr lang="tr-TR" altLang="zh-CN" sz="2400" b="1" smtClean="0">
                <a:solidFill>
                  <a:srgbClr val="FF0000"/>
                </a:solidFill>
                <a:ea typeface="宋体" pitchFamily="2" charset="-122"/>
              </a:rPr>
              <a:t> centrifugation, pellets were </a:t>
            </a:r>
            <a:r>
              <a:rPr lang="tr-TR" altLang="zh-CN" sz="2400" b="1" u="sng" smtClean="0">
                <a:solidFill>
                  <a:srgbClr val="FF0000"/>
                </a:solidFill>
                <a:ea typeface="宋体" pitchFamily="2" charset="-122"/>
              </a:rPr>
              <a:t>then</a:t>
            </a:r>
            <a:r>
              <a:rPr lang="tr-TR" altLang="zh-CN" sz="2400" b="1" smtClean="0">
                <a:solidFill>
                  <a:srgbClr val="FF0000"/>
                </a:solidFill>
                <a:ea typeface="宋体" pitchFamily="2" charset="-122"/>
              </a:rPr>
              <a:t>…</a:t>
            </a:r>
          </a:p>
          <a:p>
            <a:pPr>
              <a:spcBef>
                <a:spcPct val="50000"/>
              </a:spcBef>
            </a:pPr>
            <a:endParaRPr lang="tr-TR" altLang="zh-CN" sz="2400">
              <a:solidFill>
                <a:srgbClr val="FF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20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3600" b="1" noProof="0" smtClean="0">
                <a:solidFill>
                  <a:srgbClr val="000000"/>
                </a:solidFill>
                <a:ea typeface="宋体" pitchFamily="2" charset="-122"/>
              </a:rPr>
              <a:t>Belirsizlik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8353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800" b="1" dirty="0" smtClean="0">
                <a:ea typeface="宋体" pitchFamily="2" charset="-122"/>
              </a:rPr>
              <a:t>Which, that, </a:t>
            </a:r>
            <a:r>
              <a:rPr lang="en-GB" altLang="zh-CN" sz="2800" b="1" dirty="0" err="1" smtClean="0">
                <a:ea typeface="宋体" pitchFamily="2" charset="-122"/>
              </a:rPr>
              <a:t>virgül</a:t>
            </a:r>
            <a:r>
              <a:rPr lang="en-GB" altLang="zh-CN" sz="2800" b="1" dirty="0" smtClean="0">
                <a:ea typeface="宋体" pitchFamily="2" charset="-122"/>
              </a:rPr>
              <a:t> </a:t>
            </a:r>
            <a:r>
              <a:rPr lang="en-GB" altLang="zh-CN" sz="2800" b="1" dirty="0" err="1" smtClean="0">
                <a:ea typeface="宋体" pitchFamily="2" charset="-122"/>
              </a:rPr>
              <a:t>ya</a:t>
            </a:r>
            <a:r>
              <a:rPr lang="en-GB" altLang="zh-CN" sz="2800" b="1" dirty="0" smtClean="0">
                <a:ea typeface="宋体" pitchFamily="2" charset="-122"/>
              </a:rPr>
              <a:t> da </a:t>
            </a:r>
            <a:r>
              <a:rPr lang="en-GB" altLang="zh-CN" sz="2800" b="1" dirty="0" err="1" smtClean="0">
                <a:ea typeface="宋体" pitchFamily="2" charset="-122"/>
              </a:rPr>
              <a:t>kesmelerin</a:t>
            </a:r>
            <a:r>
              <a:rPr lang="en-GB" altLang="zh-CN" sz="2800" b="1" dirty="0" smtClean="0">
                <a:ea typeface="宋体" pitchFamily="2" charset="-122"/>
              </a:rPr>
              <a:t> </a:t>
            </a:r>
            <a:r>
              <a:rPr lang="en-GB" altLang="zh-CN" sz="2800" b="1" dirty="0" err="1" smtClean="0">
                <a:ea typeface="宋体" pitchFamily="2" charset="-122"/>
              </a:rPr>
              <a:t>kullanımına</a:t>
            </a:r>
            <a:r>
              <a:rPr lang="en-GB" altLang="zh-CN" sz="2800" b="1" dirty="0" smtClean="0">
                <a:ea typeface="宋体" pitchFamily="2" charset="-122"/>
              </a:rPr>
              <a:t> </a:t>
            </a:r>
            <a:r>
              <a:rPr lang="en-GB" altLang="zh-CN" sz="2800" b="1" dirty="0" err="1" smtClean="0">
                <a:ea typeface="宋体" pitchFamily="2" charset="-122"/>
              </a:rPr>
              <a:t>dikkat</a:t>
            </a:r>
            <a:r>
              <a:rPr lang="en-GB" altLang="zh-CN" sz="2800" b="1" dirty="0" smtClean="0">
                <a:ea typeface="宋体" pitchFamily="2" charset="-122"/>
              </a:rPr>
              <a:t>! </a:t>
            </a:r>
            <a:endParaRPr lang="en-US" altLang="zh-CN" sz="2800" b="1" dirty="0">
              <a:ea typeface="宋体" pitchFamily="2" charset="-122"/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468313" y="2997200"/>
            <a:ext cx="8280400" cy="26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400" dirty="0">
                <a:solidFill>
                  <a:schemeClr val="accent2"/>
                </a:solidFill>
                <a:ea typeface="宋体" pitchFamily="2" charset="-122"/>
              </a:rPr>
              <a:t>“</a:t>
            </a:r>
            <a:r>
              <a:rPr lang="en-GB" altLang="zh-CN" sz="2400" b="1" dirty="0">
                <a:solidFill>
                  <a:schemeClr val="accent2"/>
                </a:solidFill>
                <a:ea typeface="宋体" pitchFamily="2" charset="-122"/>
              </a:rPr>
              <a:t>Calcium regulated transcription</a:t>
            </a:r>
            <a:r>
              <a:rPr lang="en-GB" altLang="zh-CN" sz="2400" dirty="0">
                <a:solidFill>
                  <a:schemeClr val="accent2"/>
                </a:solidFill>
                <a:ea typeface="宋体" pitchFamily="2" charset="-122"/>
              </a:rPr>
              <a:t>” </a:t>
            </a:r>
            <a:r>
              <a:rPr lang="en-GB" altLang="zh-CN" sz="2400" dirty="0" smtClean="0">
                <a:solidFill>
                  <a:schemeClr val="accent2"/>
                </a:solidFill>
                <a:ea typeface="宋体" pitchFamily="2" charset="-122"/>
                <a:sym typeface="Wingdings"/>
              </a:rPr>
              <a:t></a:t>
            </a:r>
            <a:r>
              <a:rPr lang="en-GB" altLang="zh-CN" sz="2400" dirty="0" smtClean="0">
                <a:solidFill>
                  <a:schemeClr val="accent2"/>
                </a:solidFill>
                <a:ea typeface="宋体" pitchFamily="2" charset="-122"/>
              </a:rPr>
              <a:t>“</a:t>
            </a:r>
            <a:r>
              <a:rPr lang="en-GB" altLang="zh-CN" sz="2400" b="1" dirty="0">
                <a:solidFill>
                  <a:schemeClr val="accent2"/>
                </a:solidFill>
                <a:ea typeface="宋体" pitchFamily="2" charset="-122"/>
              </a:rPr>
              <a:t>Calcium-regulated </a:t>
            </a:r>
            <a:r>
              <a:rPr lang="en-GB" altLang="zh-CN" sz="2400" b="1" dirty="0" err="1">
                <a:solidFill>
                  <a:schemeClr val="accent2"/>
                </a:solidFill>
                <a:ea typeface="宋体" pitchFamily="2" charset="-122"/>
              </a:rPr>
              <a:t>transcription</a:t>
            </a:r>
            <a:r>
              <a:rPr lang="en-GB" altLang="zh-CN" sz="2400" dirty="0" err="1" smtClean="0">
                <a:solidFill>
                  <a:schemeClr val="accent2"/>
                </a:solidFill>
                <a:ea typeface="宋体" pitchFamily="2" charset="-122"/>
              </a:rPr>
              <a:t>”</a:t>
            </a:r>
            <a:r>
              <a:rPr lang="en-GB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dan</a:t>
            </a:r>
            <a:r>
              <a:rPr lang="en-GB" altLang="zh-CN" sz="240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GB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farklıdır</a:t>
            </a:r>
            <a:r>
              <a:rPr lang="en-GB" altLang="zh-CN" sz="2400" dirty="0" smtClean="0">
                <a:solidFill>
                  <a:srgbClr val="FF0000"/>
                </a:solidFill>
                <a:ea typeface="宋体" pitchFamily="2" charset="-122"/>
              </a:rPr>
              <a:t>.</a:t>
            </a:r>
            <a:endParaRPr lang="en-GB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>
              <a:spcBef>
                <a:spcPct val="20000"/>
              </a:spcBef>
            </a:pPr>
            <a:endParaRPr lang="en-GB" altLang="zh-CN" sz="2400" dirty="0">
              <a:solidFill>
                <a:schemeClr val="accent2"/>
              </a:solidFill>
              <a:ea typeface="宋体" pitchFamily="2" charset="-122"/>
            </a:endParaRPr>
          </a:p>
          <a:p>
            <a:pPr>
              <a:spcBef>
                <a:spcPct val="75000"/>
              </a:spcBef>
            </a:pPr>
            <a:r>
              <a:rPr lang="en-GB" altLang="zh-CN" sz="2400" dirty="0" smtClean="0">
                <a:ea typeface="宋体" pitchFamily="2" charset="-122"/>
              </a:rPr>
              <a:t>“</a:t>
            </a:r>
            <a:r>
              <a:rPr lang="en-GB" altLang="zh-CN" sz="2400" dirty="0">
                <a:ea typeface="宋体" pitchFamily="2" charset="-122"/>
              </a:rPr>
              <a:t>To identify biomarkers of prostate cancer, we performed microarray analysis, using custom </a:t>
            </a:r>
            <a:r>
              <a:rPr lang="en-GB" altLang="zh-CN" sz="2400" dirty="0" err="1">
                <a:ea typeface="宋体" pitchFamily="2" charset="-122"/>
              </a:rPr>
              <a:t>cDNA</a:t>
            </a:r>
            <a:r>
              <a:rPr lang="en-GB" altLang="zh-CN" sz="2400" dirty="0">
                <a:ea typeface="宋体" pitchFamily="2" charset="-122"/>
              </a:rPr>
              <a:t> arrays”</a:t>
            </a:r>
            <a:r>
              <a:rPr lang="en-GB" altLang="zh-CN" sz="2400" dirty="0">
                <a:solidFill>
                  <a:schemeClr val="accent2"/>
                </a:solidFill>
                <a:ea typeface="宋体" pitchFamily="2" charset="-122"/>
              </a:rPr>
              <a:t>  </a:t>
            </a:r>
            <a:r>
              <a:rPr lang="en-GB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cümlesinde</a:t>
            </a:r>
            <a:r>
              <a:rPr lang="en-GB" altLang="zh-CN" sz="240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GB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ikinci</a:t>
            </a:r>
            <a:r>
              <a:rPr lang="en-GB" altLang="zh-CN" sz="240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GB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virgül</a:t>
            </a:r>
            <a:r>
              <a:rPr lang="en-GB" altLang="zh-CN" sz="240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GB" altLang="zh-CN" sz="2400" dirty="0" err="1" smtClean="0">
                <a:solidFill>
                  <a:srgbClr val="FF0000"/>
                </a:solidFill>
                <a:ea typeface="宋体" pitchFamily="2" charset="-122"/>
              </a:rPr>
              <a:t>silinmelidir</a:t>
            </a:r>
            <a:r>
              <a:rPr lang="en-GB" altLang="zh-CN" sz="2400" dirty="0" smtClean="0">
                <a:solidFill>
                  <a:srgbClr val="FF0000"/>
                </a:solidFill>
                <a:ea typeface="宋体" pitchFamily="2" charset="-122"/>
              </a:rPr>
              <a:t>.</a:t>
            </a:r>
            <a:endParaRPr lang="en-GB" altLang="zh-CN" sz="2400" dirty="0">
              <a:solidFill>
                <a:srgbClr val="FF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948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3600" b="1" noProof="0" smtClean="0">
                <a:ea typeface="宋体" pitchFamily="2" charset="-122"/>
              </a:rPr>
              <a:t>Abartma</a:t>
            </a:r>
          </a:p>
        </p:txBody>
      </p:sp>
      <p:graphicFrame>
        <p:nvGraphicFramePr>
          <p:cNvPr id="3074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336460"/>
              </p:ext>
            </p:extLst>
          </p:nvPr>
        </p:nvGraphicFramePr>
        <p:xfrm>
          <a:off x="2483768" y="1484784"/>
          <a:ext cx="4314825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Chart" r:id="rId4" imgW="5000625" imgH="3124200" progId="Excel.Chart.8">
                  <p:embed/>
                </p:oleObj>
              </mc:Choice>
              <mc:Fallback>
                <p:oleObj name="Chart" r:id="rId4" imgW="5000625" imgH="31242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484784"/>
                        <a:ext cx="4314825" cy="269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6" name="Group 19"/>
          <p:cNvGrpSpPr>
            <a:grpSpLocks/>
          </p:cNvGrpSpPr>
          <p:nvPr/>
        </p:nvGrpSpPr>
        <p:grpSpPr bwMode="auto">
          <a:xfrm>
            <a:off x="3132138" y="2133600"/>
            <a:ext cx="863600" cy="366713"/>
            <a:chOff x="2018" y="1434"/>
            <a:chExt cx="544" cy="231"/>
          </a:xfrm>
        </p:grpSpPr>
        <p:sp>
          <p:nvSpPr>
            <p:cNvPr id="3079" name="Line 13"/>
            <p:cNvSpPr>
              <a:spLocks noChangeShapeType="1"/>
            </p:cNvSpPr>
            <p:nvPr/>
          </p:nvSpPr>
          <p:spPr bwMode="auto">
            <a:xfrm flipV="1">
              <a:off x="2554" y="1571"/>
              <a:ext cx="0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14"/>
            <p:cNvSpPr>
              <a:spLocks noChangeShapeType="1"/>
            </p:cNvSpPr>
            <p:nvPr/>
          </p:nvSpPr>
          <p:spPr bwMode="auto">
            <a:xfrm flipV="1">
              <a:off x="2026" y="1571"/>
              <a:ext cx="0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15"/>
            <p:cNvSpPr>
              <a:spLocks noChangeShapeType="1"/>
            </p:cNvSpPr>
            <p:nvPr/>
          </p:nvSpPr>
          <p:spPr bwMode="auto">
            <a:xfrm>
              <a:off x="2018" y="1571"/>
              <a:ext cx="5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Text Box 16"/>
            <p:cNvSpPr txBox="1">
              <a:spLocks noChangeArrowheads="1"/>
            </p:cNvSpPr>
            <p:nvPr/>
          </p:nvSpPr>
          <p:spPr bwMode="auto">
            <a:xfrm>
              <a:off x="2200" y="143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zh-CN">
                  <a:solidFill>
                    <a:srgbClr val="FF0000"/>
                  </a:solidFill>
                  <a:ea typeface="宋体" pitchFamily="2" charset="-122"/>
                </a:rPr>
                <a:t>*</a:t>
              </a:r>
              <a:endParaRPr lang="en-US" altLang="zh-CN">
                <a:solidFill>
                  <a:srgbClr val="FF0000"/>
                </a:solidFill>
                <a:ea typeface="宋体" pitchFamily="2" charset="-122"/>
              </a:endParaRPr>
            </a:p>
          </p:txBody>
        </p:sp>
      </p:grp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755576" y="4508500"/>
            <a:ext cx="7848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800" b="1" i="1" dirty="0">
                <a:solidFill>
                  <a:schemeClr val="accent2"/>
                </a:solidFill>
                <a:ea typeface="宋体" pitchFamily="2" charset="-122"/>
              </a:rPr>
              <a:t>“There was a </a:t>
            </a:r>
            <a:r>
              <a:rPr lang="en-GB" altLang="zh-CN" sz="2800" b="1" i="1" dirty="0">
                <a:solidFill>
                  <a:srgbClr val="FF0000"/>
                </a:solidFill>
                <a:ea typeface="宋体" pitchFamily="2" charset="-122"/>
              </a:rPr>
              <a:t>massive</a:t>
            </a:r>
            <a:r>
              <a:rPr lang="en-GB" altLang="zh-CN" sz="2800" b="1" i="1" dirty="0">
                <a:solidFill>
                  <a:schemeClr val="accent2"/>
                </a:solidFill>
                <a:ea typeface="宋体" pitchFamily="2" charset="-122"/>
              </a:rPr>
              <a:t> decrease in the number of </a:t>
            </a:r>
            <a:r>
              <a:rPr lang="en-GB" altLang="zh-CN" sz="2800" b="1" i="1" dirty="0" err="1">
                <a:solidFill>
                  <a:schemeClr val="accent2"/>
                </a:solidFill>
                <a:ea typeface="宋体" pitchFamily="2" charset="-122"/>
              </a:rPr>
              <a:t>tumors</a:t>
            </a:r>
            <a:r>
              <a:rPr lang="en-GB" altLang="zh-CN" sz="2800" b="1" i="1" dirty="0">
                <a:solidFill>
                  <a:schemeClr val="accent2"/>
                </a:solidFill>
                <a:ea typeface="宋体" pitchFamily="2" charset="-122"/>
              </a:rPr>
              <a:t> following </a:t>
            </a:r>
            <a:r>
              <a:rPr lang="en-GB" altLang="zh-CN" sz="2800" b="1" i="1" dirty="0" err="1">
                <a:solidFill>
                  <a:schemeClr val="accent2"/>
                </a:solidFill>
                <a:ea typeface="宋体" pitchFamily="2" charset="-122"/>
              </a:rPr>
              <a:t>p.o.</a:t>
            </a:r>
            <a:r>
              <a:rPr lang="en-GB" altLang="zh-CN" sz="2800" b="1" i="1" dirty="0">
                <a:solidFill>
                  <a:schemeClr val="accent2"/>
                </a:solidFill>
                <a:ea typeface="宋体" pitchFamily="2" charset="-122"/>
              </a:rPr>
              <a:t> administration of green tea”</a:t>
            </a:r>
            <a:endParaRPr lang="en-US" altLang="zh-CN" sz="2800" b="1" i="1" dirty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1258888" y="5876925"/>
            <a:ext cx="6913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800" b="1" dirty="0" err="1" smtClean="0">
                <a:solidFill>
                  <a:srgbClr val="FF0000"/>
                </a:solidFill>
                <a:ea typeface="宋体" pitchFamily="2" charset="-122"/>
              </a:rPr>
              <a:t>Farklılık</a:t>
            </a:r>
            <a:r>
              <a:rPr lang="en-GB" altLang="zh-CN" sz="2800" b="1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GB" altLang="zh-CN" sz="2800" b="1" dirty="0" err="1" smtClean="0">
                <a:ea typeface="宋体" pitchFamily="2" charset="-122"/>
              </a:rPr>
              <a:t>belirtilmeli</a:t>
            </a:r>
            <a:r>
              <a:rPr lang="en-GB" altLang="zh-CN" sz="2800" b="1" dirty="0" smtClean="0">
                <a:ea typeface="宋体" pitchFamily="2" charset="-122"/>
              </a:rPr>
              <a:t> </a:t>
            </a:r>
            <a:r>
              <a:rPr lang="en-GB" altLang="zh-CN" sz="2800" b="1" dirty="0" err="1" smtClean="0">
                <a:ea typeface="宋体" pitchFamily="2" charset="-122"/>
              </a:rPr>
              <a:t>ancak</a:t>
            </a:r>
            <a:r>
              <a:rPr lang="en-GB" altLang="zh-CN" sz="2800" b="1" dirty="0" smtClean="0">
                <a:ea typeface="宋体" pitchFamily="2" charset="-122"/>
              </a:rPr>
              <a:t> </a:t>
            </a:r>
            <a:r>
              <a:rPr lang="en-GB" altLang="zh-CN" sz="2800" b="1" dirty="0" err="1" smtClean="0">
                <a:solidFill>
                  <a:srgbClr val="FF0000"/>
                </a:solidFill>
                <a:ea typeface="宋体" pitchFamily="2" charset="-122"/>
              </a:rPr>
              <a:t>abartılmamalıdır</a:t>
            </a:r>
            <a:r>
              <a:rPr lang="en-GB" altLang="zh-CN" sz="2800" b="1" dirty="0" smtClean="0">
                <a:ea typeface="宋体" pitchFamily="2" charset="-122"/>
              </a:rPr>
              <a:t>.</a:t>
            </a:r>
            <a:endParaRPr lang="en-US" altLang="zh-CN" sz="24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45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3976</TotalTime>
  <Words>1022</Words>
  <Application>Microsoft Macintosh PowerPoint</Application>
  <PresentationFormat>On-screen Show (4:3)</PresentationFormat>
  <Paragraphs>167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Chart</vt:lpstr>
      <vt:lpstr>Makalenin Bitirilmesi ve Dergi Seçimi</vt:lpstr>
      <vt:lpstr>İçerik</vt:lpstr>
      <vt:lpstr>PowerPoint Presentation</vt:lpstr>
      <vt:lpstr>PowerPoint Presentation</vt:lpstr>
      <vt:lpstr>Üç C kuralı</vt:lpstr>
      <vt:lpstr>Düşmanlarımız</vt:lpstr>
      <vt:lpstr>Tekrar ve Laf Kalabalığı</vt:lpstr>
      <vt:lpstr>Belirsizlik</vt:lpstr>
      <vt:lpstr>Abartma</vt:lpstr>
      <vt:lpstr>Dil Düzeltme Hizmetleri</vt:lpstr>
      <vt:lpstr>Dil Düzeltme Hizmetleri</vt:lpstr>
      <vt:lpstr>PowerPoint Presentation</vt:lpstr>
      <vt:lpstr>Biçim</vt:lpstr>
      <vt:lpstr>Uzunluk</vt:lpstr>
      <vt:lpstr>Kısatlmalar</vt:lpstr>
      <vt:lpstr>Son Tavsiyeler</vt:lpstr>
      <vt:lpstr>Son Tavsiyeler</vt:lpstr>
      <vt:lpstr>PowerPoint Presentation</vt:lpstr>
      <vt:lpstr>Dikkat</vt:lpstr>
      <vt:lpstr>Dikkat</vt:lpstr>
      <vt:lpstr>PowerPoint Presentation</vt:lpstr>
      <vt:lpstr>Dergi Seçimi</vt:lpstr>
      <vt:lpstr>Dergi Seçimi</vt:lpstr>
      <vt:lpstr>Derginin sınıfını belirlemek</vt:lpstr>
      <vt:lpstr>Dergi Seçimi</vt:lpstr>
      <vt:lpstr>Dergi Seçimi</vt:lpstr>
      <vt:lpstr>Dergi Seçimi</vt:lpstr>
      <vt:lpstr>Aday dergiler içinden seçim</vt:lpstr>
      <vt:lpstr>Hangi Dergi</vt:lpstr>
      <vt:lpstr>Dergi Seçimi http://journalfinder.elsevier.com</vt:lpstr>
      <vt:lpstr>Dergi Seçimi http://journalfinder.elsevier.com</vt:lpstr>
      <vt:lpstr>Jane http://www.biosemantics.org/jane/</vt:lpstr>
      <vt:lpstr>Jane http://www.biosemantics.org/jane/</vt:lpstr>
      <vt:lpstr>Makalenizin kabulünü sağlayanlar</vt:lpstr>
      <vt:lpstr>Prof. Bünyamin ŞAHİN Ondokuz Mayıs Üniversitesi Tıp Fakültesi Anatomi Anabilim Dalı bsahin@omu.edu.tr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scientific papers</dc:title>
  <dc:creator>Bunyamin</dc:creator>
  <cp:lastModifiedBy>Bünyamin Şahin</cp:lastModifiedBy>
  <cp:revision>157</cp:revision>
  <dcterms:created xsi:type="dcterms:W3CDTF">2006-08-16T00:00:00Z</dcterms:created>
  <dcterms:modified xsi:type="dcterms:W3CDTF">2015-10-26T15:45:35Z</dcterms:modified>
</cp:coreProperties>
</file>