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4" r:id="rId5"/>
    <p:sldId id="266" r:id="rId6"/>
    <p:sldId id="267" r:id="rId7"/>
    <p:sldId id="285" r:id="rId8"/>
    <p:sldId id="286" r:id="rId9"/>
    <p:sldId id="287" r:id="rId10"/>
    <p:sldId id="288" r:id="rId11"/>
    <p:sldId id="30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2" r:id="rId22"/>
    <p:sldId id="298" r:id="rId23"/>
    <p:sldId id="299" r:id="rId24"/>
    <p:sldId id="300" r:id="rId25"/>
    <p:sldId id="268" r:id="rId26"/>
    <p:sldId id="269" r:id="rId27"/>
    <p:sldId id="270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03" autoAdjust="0"/>
  </p:normalViewPr>
  <p:slideViewPr>
    <p:cSldViewPr>
      <p:cViewPr varScale="1">
        <p:scale>
          <a:sx n="131" d="100"/>
          <a:sy n="131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499225" cy="236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cs typeface="Chalkduster"/>
              </a:rPr>
              <a:t>MAKALENİN DERGİYE GÖNDERİLMEK ÜZERE HAZIRLANMASI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7108825" cy="1371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Prof. Dr.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Özdağ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Ankara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Üniversitesi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Biyoteknoloji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Enstitüsü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hilalozdag@gmail.com</a:t>
            </a:r>
            <a:endParaRPr lang="en-US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14340" name="Picture 2" descr="Biyotek-bey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5955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COVER LETTER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5" name="Picture 4" descr="Screen Shot 2015-10-26 at 13.2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943600" cy="530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COVER LETTER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2" name="Picture 1" descr="Screen Shot 2015-10-26 at 13.2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3915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sunulan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derginin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konu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/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ilgi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alanı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uyumlu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olması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207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  <a:extLst/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Hematolojik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hastalıkta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genetik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analizleri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içeren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aşağıdaki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örnek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dergilerden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hangisine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gönderilmeli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: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Blood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Nature Genetics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British journal of hematology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Leukemia</a:t>
            </a:r>
          </a:p>
        </p:txBody>
      </p:sp>
    </p:spTree>
    <p:extLst>
      <p:ext uri="{BB962C8B-B14F-4D97-AF65-F5344CB8AC3E}">
        <p14:creationId xmlns:p14="http://schemas.microsoft.com/office/powerpoint/2010/main" val="9896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  <a:extLst/>
        </p:spPr>
        <p:txBody>
          <a:bodyPr rtlCol="0">
            <a:normAutofit fontScale="85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sunulan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özgün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bulgu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sahada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ne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ölçüde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“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yeni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”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bilgi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kavram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yaklaşım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?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kullanılan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deneysel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tasarım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bulguları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hangi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seviyede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doğruluyor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(in vitro – in vivo –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hayvan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modeli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–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hastalar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932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77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Editör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Çalışmayı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derginin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çerçevesine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uygun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buldu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ise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Sunulan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bulguların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saha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için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dergisinde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yayınlanabilirliğinin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sorgulanabilir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olduğunu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düşünüyorsa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makaleyi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doğrudan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veya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gönderilmesine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karar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vermek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üzere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editör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yardımcısına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editörü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gönderecektir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1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92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sorunun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özgünlüğü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literatürdeki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yerini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sorgular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Verilen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atıfları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değerlendirir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sorgular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Deneysel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tasarımın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sorunun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cevabını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bulmaya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uygun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olup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olmadığını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değerlendirir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92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Deneysel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tasarımda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ilk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sorgulanacak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materyel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sayısının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uygunluğudur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Kullanılan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deneysel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metodoloji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kadar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metodolojinin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analizi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için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kullanılan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yöntemler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önemlidir</a:t>
            </a:r>
            <a:r>
              <a:rPr lang="en-US" dirty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109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Dikkat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edilmesi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gerekenler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62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Bu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noktada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hassas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noktaların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doğru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istatistik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gelir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Doğru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istatistik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yaklaşım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ancak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çalışma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başta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tasarlanırken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istatistik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göz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önünde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bulunduruldu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başarılabilir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lvl="1" algn="just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Bu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nedenle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istatistiğe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ihtiyaç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duyulan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çalışmalarınızda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çalışma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başlamadan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istatistik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uzmanları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görüşmek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danışmanlık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almak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çalışmaya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ortak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almak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yararlı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gereklidir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4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85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Editör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Revizyon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durumunda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2.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cover letter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sorularına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cevap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verildiği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ayrıntılar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için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cevap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mektubu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refere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edilerek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yayınlanmak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üzere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tekrar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değerlendirmesi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istemi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iletilir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0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-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halkduster"/>
                <a:cs typeface="Chalkduster"/>
              </a:rPr>
              <a:t>INSTRUCTIONS FOR AUTHORS</a:t>
            </a:r>
            <a:endParaRPr lang="en-US" sz="3200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5-10-18 at 10.4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29400" cy="532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76200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5" name="Picture 4" descr="Screen Shot 2015-10-26 at 13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43481"/>
            <a:ext cx="5791200" cy="51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2" name="Picture 1" descr="Screen Shot 2015-10-26 at 13.3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622179" cy="4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85000" lnSpcReduction="1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Revize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edilen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dışında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cevap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mektubu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yazılmalıdır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Her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her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eleştirisi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eleştiriler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alıntılanarak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cevapları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ayrıntılı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olarak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altlarına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yazılmalıdır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1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Her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zaman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teşekkür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ederek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başlanmalıdır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sonu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gelmeyecek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tartışmalara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yol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açabilecek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ifadelerden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kaçınılmalıdır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Dilbilgisi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literatür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bilgisi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gibi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minör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düzeltmeler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revize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yapılan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düzeltmeler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sayfa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satır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numarası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refere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edilerek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belirtilmelidir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5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halkduster"/>
                <a:cs typeface="Chalkduster"/>
              </a:rPr>
              <a:t>EDİTÖRLER </a:t>
            </a:r>
            <a:r>
              <a:rPr lang="en-US" sz="3600" dirty="0" err="1" smtClean="0">
                <a:latin typeface="Chalkduster"/>
                <a:cs typeface="Chalkduster"/>
              </a:rPr>
              <a:t>ve</a:t>
            </a:r>
            <a:r>
              <a:rPr lang="en-US" sz="3600" dirty="0" smtClean="0">
                <a:latin typeface="Chalkduster"/>
                <a:cs typeface="Chalkduster"/>
              </a:rPr>
              <a:t> HAKEMLER</a:t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Revizyon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extLst/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Her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zaman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teşekkür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ederek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başlanmalıdır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Hakemler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sonu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gelmeyecek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tartışmalara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yol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açabilecek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ifadelerden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kaçınılmalıdır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Dilbilgisi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literatür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bilgisi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gibi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minör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düzeltmeler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revize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yapılan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düzeltmeler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sayfa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satır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numarası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refere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edilerek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belirtilmelidir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jam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808" r="18333"/>
          <a:stretch>
            <a:fillRect/>
          </a:stretch>
        </p:blipFill>
        <p:spPr bwMode="auto">
          <a:xfrm>
            <a:off x="1066800" y="1600200"/>
            <a:ext cx="72390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Yazarların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sürecini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beğenmelerinde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etki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eden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faktörler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: “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Makalem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yayınlandığına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göre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iyi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600" dirty="0" err="1" smtClean="0">
                <a:latin typeface="Chalkboard SE Bold"/>
                <a:ea typeface="+mj-ea"/>
                <a:cs typeface="Chalkboard SE Bold"/>
              </a:rPr>
              <a:t>yapılmış</a:t>
            </a:r>
            <a:r>
              <a:rPr lang="en-US" sz="3600" dirty="0" smtClean="0">
                <a:latin typeface="Chalkboard SE Bold"/>
                <a:ea typeface="+mj-ea"/>
                <a:cs typeface="Chalkboard SE Bold"/>
              </a:rPr>
              <a:t>…”</a:t>
            </a:r>
            <a:endParaRPr lang="en-US" sz="3600" dirty="0">
              <a:latin typeface="Chalkboard SE Bold"/>
              <a:ea typeface="+mj-ea"/>
              <a:cs typeface="Chalkboard SE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Yazar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isimlerinin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bilinmesinin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sürecine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etkileri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: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Yazar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isminin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kapatılmasının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üstüne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etkisi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olmuştur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ancak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daha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geniş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araştırma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000" dirty="0" err="1" smtClean="0">
                <a:latin typeface="Chalkboard SE Bold"/>
                <a:ea typeface="+mj-ea"/>
                <a:cs typeface="Chalkboard SE Bold"/>
              </a:rPr>
              <a:t>yapılmalıdır</a:t>
            </a:r>
            <a:r>
              <a:rPr lang="en-US" sz="3000" dirty="0" smtClean="0">
                <a:latin typeface="Chalkboard SE Bold"/>
                <a:ea typeface="+mj-ea"/>
                <a:cs typeface="Chalkboard SE Bold"/>
              </a:rPr>
              <a:t>.</a:t>
            </a:r>
            <a:endParaRPr lang="en-US" sz="3000" dirty="0">
              <a:latin typeface="Chalkboard SE Bold"/>
              <a:ea typeface="+mj-ea"/>
              <a:cs typeface="Chalkboard SE Bold"/>
            </a:endParaRPr>
          </a:p>
        </p:txBody>
      </p:sp>
      <p:pic>
        <p:nvPicPr>
          <p:cNvPr id="26626" name="Picture 3" descr="jama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900" r="16667"/>
          <a:stretch>
            <a:fillRect/>
          </a:stretch>
        </p:blipFill>
        <p:spPr bwMode="auto">
          <a:xfrm>
            <a:off x="1219200" y="1371600"/>
            <a:ext cx="70104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08" y="524435"/>
            <a:ext cx="8991600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Hakemleri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harekete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geçirmek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: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Faks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,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telefon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veya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eposta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ile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uyarmanın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farkı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gözlenmemiştir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.</a:t>
            </a:r>
            <a:endParaRPr lang="en-US" sz="3200" dirty="0">
              <a:latin typeface="Chalkboard SE Bold"/>
              <a:ea typeface="+mj-ea"/>
              <a:cs typeface="Chalkboard SE Bold"/>
            </a:endParaRPr>
          </a:p>
        </p:txBody>
      </p:sp>
      <p:pic>
        <p:nvPicPr>
          <p:cNvPr id="27650" name="Content Placeholder 3" descr="jama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6473" r="16762" b="-439"/>
          <a:stretch>
            <a:fillRect/>
          </a:stretch>
        </p:blipFill>
        <p:spPr>
          <a:xfrm>
            <a:off x="1403350" y="1755775"/>
            <a:ext cx="6705600" cy="4381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51" y="563562"/>
            <a:ext cx="8794376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Editörün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değerlendirme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kalitesine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ilişkin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geri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bildirimde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bulunmasının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üzerine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etkileri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: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Editörün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bu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nevi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girişiminin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hakemlik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kalitesi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üzerine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etkisi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 </a:t>
            </a:r>
            <a:r>
              <a:rPr lang="en-US" sz="3200" dirty="0" err="1" smtClean="0">
                <a:latin typeface="Chalkboard SE Bold"/>
                <a:ea typeface="+mj-ea"/>
                <a:cs typeface="Chalkboard SE Bold"/>
              </a:rPr>
              <a:t>olmamıştır</a:t>
            </a:r>
            <a:r>
              <a:rPr lang="en-US" sz="3200" dirty="0" smtClean="0">
                <a:latin typeface="Chalkboard SE Bold"/>
                <a:ea typeface="+mj-ea"/>
                <a:cs typeface="Chalkboard SE Bold"/>
              </a:rPr>
              <a:t>.</a:t>
            </a:r>
            <a:endParaRPr lang="en-US" sz="3200" dirty="0">
              <a:latin typeface="Chalkboard SE Bold"/>
              <a:ea typeface="+mj-ea"/>
              <a:cs typeface="Chalkboard SE Bold"/>
            </a:endParaRPr>
          </a:p>
        </p:txBody>
      </p:sp>
      <p:pic>
        <p:nvPicPr>
          <p:cNvPr id="29698" name="Content Placeholder 3" descr="jama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r="10467" b="1842"/>
          <a:stretch/>
        </p:blipFill>
        <p:spPr>
          <a:xfrm>
            <a:off x="1219200" y="2175288"/>
            <a:ext cx="7200482" cy="407311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YAZIM KURALLARI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403860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2400" dirty="0" err="1" smtClean="0">
                <a:latin typeface="Chalkduster"/>
                <a:ea typeface="+mn-ea"/>
                <a:cs typeface="Chalkduster"/>
              </a:rPr>
              <a:t>Makale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yazımının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bir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kelime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işlemcisi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program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ile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yazılması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 (Word, Pages </a:t>
            </a:r>
            <a:r>
              <a:rPr lang="en-US" sz="2400" dirty="0" err="1" smtClean="0">
                <a:latin typeface="Chalkduster"/>
                <a:ea typeface="+mn-ea"/>
                <a:cs typeface="Chalkduster"/>
              </a:rPr>
              <a:t>vb</a:t>
            </a:r>
            <a:r>
              <a:rPr lang="en-US" sz="2400" dirty="0" smtClean="0">
                <a:latin typeface="Chalkduster"/>
                <a:ea typeface="+mn-ea"/>
                <a:cs typeface="Chalkduster"/>
              </a:rPr>
              <a:t>)</a:t>
            </a: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2400" dirty="0" err="1" smtClean="0">
                <a:latin typeface="Chalkduster"/>
                <a:cs typeface="Chalkduster"/>
              </a:rPr>
              <a:t>Makalenin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gönderileceği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derginin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istediği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yazım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formatı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ayrıntılı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olarak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incelenmeli</a:t>
            </a:r>
            <a:endParaRPr lang="en-US" sz="2400" dirty="0" smtClean="0"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Chalkduster"/>
                <a:cs typeface="Chalkduster"/>
              </a:rPr>
              <a:t>Bu </a:t>
            </a:r>
            <a:r>
              <a:rPr lang="en-US" sz="2400" dirty="0" err="1" smtClean="0">
                <a:latin typeface="Chalkduster"/>
                <a:cs typeface="Chalkduster"/>
              </a:rPr>
              <a:t>programların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imla</a:t>
            </a:r>
            <a:r>
              <a:rPr lang="en-US" sz="2400" dirty="0" smtClean="0">
                <a:latin typeface="Chalkduster"/>
                <a:cs typeface="Chalkduster"/>
              </a:rPr>
              <a:t>/</a:t>
            </a:r>
            <a:r>
              <a:rPr lang="en-US" sz="2400" dirty="0" err="1" smtClean="0">
                <a:latin typeface="Chalkduster"/>
                <a:cs typeface="Chalkduster"/>
              </a:rPr>
              <a:t>dilbilgisi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düzeltme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araçlarından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faydalanılması</a:t>
            </a:r>
            <a:endParaRPr lang="en-US" sz="2400" dirty="0" smtClean="0"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2400" dirty="0" err="1" smtClean="0">
                <a:latin typeface="Chalkduster"/>
                <a:cs typeface="Chalkduster"/>
              </a:rPr>
              <a:t>Makale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yazımı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bittikten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sonra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İngilizce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düzeltme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hizmeti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alınması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şart</a:t>
            </a:r>
            <a:r>
              <a:rPr lang="en-US" sz="2400" dirty="0" smtClean="0">
                <a:latin typeface="Chalkduster"/>
                <a:cs typeface="Chalkduster"/>
              </a:rPr>
              <a:t>. Bu </a:t>
            </a:r>
            <a:r>
              <a:rPr lang="en-US" sz="2400" dirty="0" err="1" smtClean="0">
                <a:latin typeface="Chalkduster"/>
                <a:cs typeface="Chalkduster"/>
              </a:rPr>
              <a:t>hizmetin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ana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dili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İngilizce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olan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bir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uzmandan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alınması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err="1" smtClean="0">
                <a:latin typeface="Chalkduster"/>
                <a:cs typeface="Chalkduster"/>
              </a:rPr>
              <a:t>gerekli</a:t>
            </a:r>
            <a:r>
              <a:rPr lang="en-US" sz="2400" dirty="0" smtClean="0">
                <a:latin typeface="Chalkduster"/>
                <a:cs typeface="Chalkduster"/>
              </a:rPr>
              <a:t>.</a:t>
            </a:r>
          </a:p>
          <a:p>
            <a:pPr marL="0" indent="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MAKALENİN YAPISI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648200"/>
          </a:xfrm>
          <a:extLst/>
        </p:spPr>
        <p:txBody>
          <a:bodyPr rtlCol="0">
            <a:normAutofit fontScale="77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ÖZET (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Bazı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durumlarda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özetin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de alt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bölümlere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ayrılması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istenebilir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)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GİRİŞ 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MATERYEL METOD 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BULGULAR (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Bazı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durumlarda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tartışma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beraber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verilmesi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istenebilir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Aksi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durumda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yorumlarına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girmeden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yalnızca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bulgular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verilmelidir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03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MAKALENİN YAPISI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648200"/>
          </a:xfrm>
          <a:extLst/>
        </p:spPr>
        <p:txBody>
          <a:bodyPr rtlCol="0">
            <a:normAutofit lnSpcReduction="1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Tartışma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Sonuç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Ekler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bütününde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verilemeyecek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ayrıntıda</a:t>
            </a:r>
            <a:r>
              <a:rPr lang="en-US" dirty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materyele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ait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bilgi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metod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bulgular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olarak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sunulabilir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)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TITLE PAGE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343400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Başlığı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Yazar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isimleri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kurumları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Sorumlu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yazar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Mevcut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daimi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adresleri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ŞEKİLLER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343400"/>
          </a:xfrm>
          <a:extLst/>
        </p:spPr>
        <p:txBody>
          <a:bodyPr rtlCol="0">
            <a:normAutofit fontScale="85000" lnSpcReduction="1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EPS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veya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PDF</a:t>
            </a: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TIFF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veya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JPEG: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renkli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siyah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beyaz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fotoğraf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300 dpi</a:t>
            </a: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TIFF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veya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JPEG: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siyah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beyaz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çizimlerde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1000 dpi</a:t>
            </a: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TIFF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veya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JPEG: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renkli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siyah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beyaz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çizim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karışık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olduğunda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min 500 dpi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7096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ATIF STİLİ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343400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Yazım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formatında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belirlenen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atıf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stiline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dikkat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edilmeli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yazım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sırasında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kullanılan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referans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düzenleyici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programda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(EndNote, Papers,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Zotero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vb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stil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seçilmeli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.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337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halkduster"/>
                <a:ea typeface="+mj-ea"/>
                <a:cs typeface="Chalkduster"/>
              </a:rPr>
              <a:t>COVER LETTER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  <a:extLst/>
        </p:spPr>
        <p:txBody>
          <a:bodyPr rtlCol="0">
            <a:normAutofit fontScale="62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ismi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Sunduğu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hipotez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bulgularının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mevcut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literatür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içindeki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özgünlük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önemini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kısaca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tanımlanması</a:t>
            </a:r>
            <a:endParaRPr lang="en-US" dirty="0" smtClean="0">
              <a:solidFill>
                <a:srgbClr val="FFFFFF"/>
              </a:solidFill>
              <a:latin typeface="Chalkduster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Her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yazarın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yazımındaki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yeri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rolünün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tanımlanması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Makalenin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yalnızca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dergiye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yayınlanmak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üzere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gönderilmiş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olduğunun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Chalkduster"/>
              </a:rPr>
              <a:t>teyidi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Yazarlar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arasında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menfaat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çatışması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(conflict of interest)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olmadığının</a:t>
            </a:r>
            <a:r>
              <a:rPr lang="en-US" dirty="0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ea typeface="+mn-ea"/>
                <a:cs typeface="Chalkduster"/>
              </a:rPr>
              <a:t>beyanı</a:t>
            </a:r>
            <a:endParaRPr lang="en-US" dirty="0" smtClean="0">
              <a:solidFill>
                <a:srgbClr val="FFFFFF"/>
              </a:solidFill>
              <a:latin typeface="Chalkduster"/>
              <a:ea typeface="+mn-ea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499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708</Words>
  <Application>Microsoft Macintosh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MAKALENİN DERGİYE GÖNDERİLMEK ÜZERE HAZIRLANMASI</vt:lpstr>
      <vt:lpstr>INSTRUCTIONS FOR AUTHORS</vt:lpstr>
      <vt:lpstr>YAZIM KURALLARI</vt:lpstr>
      <vt:lpstr>MAKALENİN YAPISI</vt:lpstr>
      <vt:lpstr>MAKALENİN YAPISI</vt:lpstr>
      <vt:lpstr>TITLE PAGE</vt:lpstr>
      <vt:lpstr>ŞEKİLLER</vt:lpstr>
      <vt:lpstr>ATIF STİLİ</vt:lpstr>
      <vt:lpstr>COVER LETTER</vt:lpstr>
      <vt:lpstr>COVER LETTER</vt:lpstr>
      <vt:lpstr>COVER LETTER</vt:lpstr>
      <vt:lpstr>EDİTÖRLER ve HAKEMLER Dikkat edilmesi gerekenler</vt:lpstr>
      <vt:lpstr>EDİTÖRLER ve HAKEMLER Dikkat edilmesi gerekenler</vt:lpstr>
      <vt:lpstr>EDİTÖRLER ve HAKEMLER Dikkat edilmesi gerekenler</vt:lpstr>
      <vt:lpstr>EDİTÖRLER ve HAKEMLER Dikkat edilmesi gerekenler</vt:lpstr>
      <vt:lpstr>EDİTÖRLER ve HAKEMLER Dikkat edilmesi gerekenler</vt:lpstr>
      <vt:lpstr>EDİTÖRLER ve HAKEMLER Dikkat edilmesi gerekenler</vt:lpstr>
      <vt:lpstr>EDİTÖRLER ve HAKEMLER Dikkat edilmesi gerekenler</vt:lpstr>
      <vt:lpstr>EDİTÖRLER ve HAKEMLER Revizyon</vt:lpstr>
      <vt:lpstr>EDİTÖRLER ve HAKEMLER Revizyon</vt:lpstr>
      <vt:lpstr>EDİTÖRLER ve HAKEMLER Revizyon</vt:lpstr>
      <vt:lpstr>EDİTÖRLER ve HAKEMLER Revizyon</vt:lpstr>
      <vt:lpstr>EDİTÖRLER ve HAKEMLER Revizyon</vt:lpstr>
      <vt:lpstr>EDİTÖRLER ve HAKEMLER Revizyon</vt:lpstr>
      <vt:lpstr>Yazarların hakemlik sürecini beğenmelerinde etki eden faktörler: “Makalem yayınlandığına göre hakemlik iyi yapılmış…”</vt:lpstr>
      <vt:lpstr>Yazar isimlerinin bilinmesinin hakemlik sürecine etkileri: Yazar isminin kapatılmasının hakemlik üstüne etkisi olmuştur ancak daha geniş araştırma yapılmalıdır.</vt:lpstr>
      <vt:lpstr>Hakemleri harekete geçirmek: Faks, telefon veya eposta ile uyarmanın farkı gözlenmemiştir.</vt:lpstr>
      <vt:lpstr>Editörün değerlendirme kalitesine ilişkin geri bildirimde bulunmasının hakemlik üzerine etkileri: Editörün bu nevi girişiminin hakemlik kalitesi üzerine etkisi olmamıştır.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Hilal Ozdag</cp:lastModifiedBy>
  <cp:revision>22</cp:revision>
  <dcterms:created xsi:type="dcterms:W3CDTF">2012-07-05T13:18:19Z</dcterms:created>
  <dcterms:modified xsi:type="dcterms:W3CDTF">2015-10-26T11:38:19Z</dcterms:modified>
</cp:coreProperties>
</file>