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526" r:id="rId2"/>
    <p:sldId id="704" r:id="rId3"/>
    <p:sldId id="700" r:id="rId4"/>
    <p:sldId id="737" r:id="rId5"/>
    <p:sldId id="738" r:id="rId6"/>
    <p:sldId id="739" r:id="rId7"/>
    <p:sldId id="740" r:id="rId8"/>
    <p:sldId id="741" r:id="rId9"/>
    <p:sldId id="742" r:id="rId10"/>
    <p:sldId id="743" r:id="rId11"/>
    <p:sldId id="744" r:id="rId12"/>
    <p:sldId id="745" r:id="rId13"/>
    <p:sldId id="747" r:id="rId14"/>
    <p:sldId id="736" r:id="rId15"/>
    <p:sldId id="701" r:id="rId16"/>
    <p:sldId id="702" r:id="rId17"/>
    <p:sldId id="703" r:id="rId18"/>
    <p:sldId id="705" r:id="rId19"/>
    <p:sldId id="706" r:id="rId20"/>
    <p:sldId id="707" r:id="rId21"/>
    <p:sldId id="708" r:id="rId22"/>
    <p:sldId id="734" r:id="rId23"/>
    <p:sldId id="714" r:id="rId24"/>
    <p:sldId id="709" r:id="rId25"/>
    <p:sldId id="710" r:id="rId26"/>
    <p:sldId id="711" r:id="rId27"/>
    <p:sldId id="712" r:id="rId28"/>
    <p:sldId id="713" r:id="rId29"/>
    <p:sldId id="715" r:id="rId30"/>
    <p:sldId id="716" r:id="rId31"/>
    <p:sldId id="717" r:id="rId32"/>
    <p:sldId id="718" r:id="rId33"/>
    <p:sldId id="720" r:id="rId34"/>
    <p:sldId id="721" r:id="rId35"/>
    <p:sldId id="722" r:id="rId36"/>
    <p:sldId id="723" r:id="rId37"/>
    <p:sldId id="724" r:id="rId38"/>
    <p:sldId id="725" r:id="rId39"/>
    <p:sldId id="735" r:id="rId40"/>
    <p:sldId id="726" r:id="rId41"/>
    <p:sldId id="727" r:id="rId42"/>
    <p:sldId id="728" r:id="rId43"/>
    <p:sldId id="729" r:id="rId44"/>
    <p:sldId id="730" r:id="rId45"/>
    <p:sldId id="731" r:id="rId46"/>
    <p:sldId id="732" r:id="rId47"/>
    <p:sldId id="5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7" autoAdjust="0"/>
    <p:restoredTop sz="84672" autoAdjust="0"/>
  </p:normalViewPr>
  <p:slideViewPr>
    <p:cSldViewPr>
      <p:cViewPr varScale="1">
        <p:scale>
          <a:sx n="121" d="100"/>
          <a:sy n="121" d="100"/>
        </p:scale>
        <p:origin x="-416" y="-120"/>
      </p:cViewPr>
      <p:guideLst>
        <p:guide orient="horz" pos="2160"/>
        <p:guide pos="2880"/>
      </p:guideLst>
    </p:cSldViewPr>
  </p:slideViewPr>
  <p:outlineViewPr>
    <p:cViewPr>
      <p:scale>
        <a:sx n="33" d="100"/>
        <a:sy n="33" d="100"/>
      </p:scale>
      <p:origin x="0" y="2936"/>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E82B6-5542-4238-82C4-F685BADA65EC}" type="datetimeFigureOut">
              <a:rPr lang="tr-TR" smtClean="0"/>
              <a:pPr/>
              <a:t>22.10.15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EF97-B88E-42F6-B41A-2FFC56A9312D}" type="slidenum">
              <a:rPr lang="tr-TR" smtClean="0"/>
              <a:pPr/>
              <a:t>‹#›</a:t>
            </a:fld>
            <a:endParaRPr lang="tr-TR"/>
          </a:p>
        </p:txBody>
      </p:sp>
    </p:spTree>
    <p:extLst>
      <p:ext uri="{BB962C8B-B14F-4D97-AF65-F5344CB8AC3E}">
        <p14:creationId xmlns:p14="http://schemas.microsoft.com/office/powerpoint/2010/main" val="107239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674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146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551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45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06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82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17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3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95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414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22190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jpeg"/><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031678"/>
            <a:ext cx="7772400" cy="1757362"/>
          </a:xfrm>
        </p:spPr>
        <p:txBody>
          <a:bodyPr/>
          <a:lstStyle/>
          <a:p>
            <a:r>
              <a:rPr lang="tr-TR" b="1" noProof="0" smtClean="0">
                <a:solidFill>
                  <a:srgbClr val="0000FF"/>
                </a:solidFill>
              </a:rPr>
              <a:t>Referans Verme ve Yönetim</a:t>
            </a:r>
            <a:endParaRPr lang="tr-TR" b="1" noProof="0">
              <a:solidFill>
                <a:srgbClr val="0000FF"/>
              </a:solidFill>
            </a:endParaRPr>
          </a:p>
        </p:txBody>
      </p:sp>
      <p:sp>
        <p:nvSpPr>
          <p:cNvPr id="3" name="Alt Başlık 2"/>
          <p:cNvSpPr>
            <a:spLocks noGrp="1"/>
          </p:cNvSpPr>
          <p:nvPr>
            <p:ph type="subTitle" idx="1"/>
          </p:nvPr>
        </p:nvSpPr>
        <p:spPr>
          <a:xfrm>
            <a:off x="683568" y="3886200"/>
            <a:ext cx="7776864" cy="1752600"/>
          </a:xfrm>
        </p:spPr>
        <p:txBody>
          <a:bodyPr>
            <a:normAutofit fontScale="85000" lnSpcReduction="20000"/>
          </a:bodyPr>
          <a:lstStyle/>
          <a:p>
            <a:r>
              <a:rPr lang="tr-TR" noProof="0" smtClean="0">
                <a:solidFill>
                  <a:schemeClr val="tx2"/>
                </a:solidFill>
              </a:rPr>
              <a:t>Prof. Bünyamin ŞAHİN</a:t>
            </a:r>
          </a:p>
          <a:p>
            <a:r>
              <a:rPr lang="tr-TR" noProof="0" smtClean="0">
                <a:solidFill>
                  <a:schemeClr val="tx2"/>
                </a:solidFill>
              </a:rPr>
              <a:t>Ondokuz Mayıs Üniversitesi Tıp Fakültesi</a:t>
            </a:r>
          </a:p>
          <a:p>
            <a:r>
              <a:rPr lang="tr-TR" noProof="0" smtClean="0">
                <a:solidFill>
                  <a:schemeClr val="tx2"/>
                </a:solidFill>
              </a:rPr>
              <a:t>Anatomi Anabilim Dalı</a:t>
            </a:r>
          </a:p>
          <a:p>
            <a:r>
              <a:rPr lang="tr-TR" noProof="0" smtClean="0">
                <a:solidFill>
                  <a:schemeClr val="tx2"/>
                </a:solidFill>
              </a:rPr>
              <a:t>bsahin@omu.edu.tr</a:t>
            </a:r>
            <a:endParaRPr lang="tr-TR" noProof="0">
              <a:solidFill>
                <a:schemeClr val="tx2"/>
              </a:solidFill>
            </a:endParaRPr>
          </a:p>
        </p:txBody>
      </p:sp>
      <p:pic>
        <p:nvPicPr>
          <p:cNvPr id="5" name="Picture 5" descr="F:\Belgeler\Dernek\Amblem\Amblem Son\TSD 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28601"/>
            <a:ext cx="2181465" cy="19811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95803"/>
            <a:ext cx="1763688" cy="176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ulakbim logos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640" y="260648"/>
            <a:ext cx="20145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903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sz="2800" noProof="0" dirty="0"/>
              <a:t>-Aynı anda birden fazla belgeye değinme yapılıyorsa, bunlar en eski yayından yeni yayına doğru sıralanmalı ve yayın araları “ ; ” ile ayrılmalıdır. Aynı yıla ait eserler yazarların soyadları esas alınarak alfabetik sıraya göre dizilmelidir.</a:t>
            </a:r>
          </a:p>
          <a:p>
            <a:r>
              <a:rPr lang="tr-TR" sz="2800" b="1" noProof="0" dirty="0"/>
              <a:t>Örnek 7:</a:t>
            </a:r>
            <a:r>
              <a:rPr lang="tr-TR" sz="2800" noProof="0" dirty="0"/>
              <a:t> </a:t>
            </a:r>
            <a:r>
              <a:rPr lang="tr-TR" sz="2800" noProof="0" dirty="0" err="1"/>
              <a:t>Koklear</a:t>
            </a:r>
            <a:r>
              <a:rPr lang="tr-TR" sz="2800" noProof="0" dirty="0"/>
              <a:t> </a:t>
            </a:r>
            <a:r>
              <a:rPr lang="tr-TR" sz="2800" noProof="0" dirty="0" err="1"/>
              <a:t>nukleus</a:t>
            </a:r>
            <a:r>
              <a:rPr lang="tr-TR" sz="2800" noProof="0" dirty="0"/>
              <a:t> ile beynin yüksek merkezleri arasında özel bağlantılar bulunmuştur (</a:t>
            </a:r>
            <a:r>
              <a:rPr lang="tr-TR" sz="2800" noProof="0" dirty="0" err="1"/>
              <a:t>Guinan</a:t>
            </a:r>
            <a:r>
              <a:rPr lang="tr-TR" sz="2800" noProof="0" dirty="0"/>
              <a:t> ve ark., 1972; </a:t>
            </a:r>
            <a:r>
              <a:rPr lang="tr-TR" sz="2800" noProof="0" dirty="0" err="1"/>
              <a:t>Kane</a:t>
            </a:r>
            <a:r>
              <a:rPr lang="tr-TR" sz="2800" noProof="0" dirty="0"/>
              <a:t>, 1976; </a:t>
            </a:r>
            <a:r>
              <a:rPr lang="tr-TR" sz="2800" noProof="0" dirty="0" err="1"/>
              <a:t>Kane</a:t>
            </a:r>
            <a:r>
              <a:rPr lang="tr-TR" sz="2800" noProof="0" dirty="0"/>
              <a:t> ve </a:t>
            </a:r>
            <a:r>
              <a:rPr lang="tr-TR" sz="2800" noProof="0" dirty="0" err="1"/>
              <a:t>Finn</a:t>
            </a:r>
            <a:r>
              <a:rPr lang="tr-TR" sz="2800" noProof="0" dirty="0"/>
              <a:t>, 1987). </a:t>
            </a:r>
            <a:endParaRPr lang="tr-TR" sz="2800" noProof="0" dirty="0">
              <a:latin typeface="+mj-lt"/>
            </a:endParaRPr>
          </a:p>
        </p:txBody>
      </p:sp>
    </p:spTree>
    <p:extLst>
      <p:ext uri="{BB962C8B-B14F-4D97-AF65-F5344CB8AC3E}">
        <p14:creationId xmlns:p14="http://schemas.microsoft.com/office/powerpoint/2010/main" val="207991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sz="2800" noProof="0" dirty="0"/>
              <a:t>-Aynı yazarın değişik yıllardaki yayınları aynı anda kaynak olarak gösteriliyorsa, yayın tarihleri eskiden yeniye doğru sıralanmalı ve aralarına “ ; “ konularak ayrılmalıdır.</a:t>
            </a:r>
          </a:p>
          <a:p>
            <a:r>
              <a:rPr lang="tr-TR" sz="2800" b="1" noProof="0" dirty="0"/>
              <a:t>Örnek 8:</a:t>
            </a:r>
            <a:r>
              <a:rPr lang="tr-TR" sz="2800" noProof="0" dirty="0"/>
              <a:t> (Kaplan, 1992; 1993; 1995; 1996).</a:t>
            </a:r>
          </a:p>
          <a:p>
            <a:r>
              <a:rPr lang="tr-TR" sz="2800" noProof="0" dirty="0"/>
              <a:t>-Aynı yazarın aynı yıl içerisindeki değişik yayınları aynı anda kaynak olarak gösteriliyorsa, yayın tarihlerinin yanına alfabe harfleri (a, b, ..) konularak yazılmalıdır.</a:t>
            </a:r>
          </a:p>
          <a:p>
            <a:r>
              <a:rPr lang="tr-TR" sz="2800" b="1" noProof="0" dirty="0"/>
              <a:t>Örnek 9: </a:t>
            </a:r>
            <a:r>
              <a:rPr lang="tr-TR" sz="2800" noProof="0" dirty="0"/>
              <a:t>(Kaplan, 1994a; 1994b; 1994c)</a:t>
            </a:r>
            <a:r>
              <a:rPr lang="tr-TR" sz="2800" noProof="0" dirty="0" smtClean="0"/>
              <a:t>.</a:t>
            </a:r>
            <a:endParaRPr lang="tr-TR" sz="2800" noProof="0" dirty="0"/>
          </a:p>
        </p:txBody>
      </p:sp>
    </p:spTree>
    <p:extLst>
      <p:ext uri="{BB962C8B-B14F-4D97-AF65-F5344CB8AC3E}">
        <p14:creationId xmlns:p14="http://schemas.microsoft.com/office/powerpoint/2010/main" val="903122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sz="2400" noProof="0" dirty="0"/>
              <a:t>-Bir başka yayından aynen alınan bir şekil ve çizelge yapılacak değinme ise; şekil veya çizelge açıklamasından sonra, parantez içerisinde değinilen yayının yazarının soyadı yazılıp “den” yada “dan” takılarından yazarın soyadına uygun olanı yazılmalı sonra yayın tarihi belirtilmelidir.</a:t>
            </a:r>
          </a:p>
          <a:p>
            <a:r>
              <a:rPr lang="tr-TR" sz="2400" b="1" noProof="0" dirty="0"/>
              <a:t>Örnek 10:</a:t>
            </a:r>
            <a:r>
              <a:rPr lang="tr-TR" sz="2400" noProof="0" dirty="0"/>
              <a:t> </a:t>
            </a:r>
            <a:r>
              <a:rPr lang="tr-TR" sz="2400" noProof="0" dirty="0" smtClean="0"/>
              <a:t>(Şahin’den</a:t>
            </a:r>
            <a:r>
              <a:rPr lang="tr-TR" sz="2400" noProof="0" dirty="0"/>
              <a:t>, 1996)</a:t>
            </a:r>
          </a:p>
          <a:p>
            <a:r>
              <a:rPr lang="tr-TR" sz="2400" noProof="0" dirty="0"/>
              <a:t>-Tez içinde, bir başka kaynaktan alınmış bir bölüm, aynen aktarılmak isteniyorsa; bu tür bir alıntı, ana metnin son satırından itibaren iki aralık boşluk bırakıldıktan sonra satır başından başlayarak, ayrı bir paragraf halinde ayıraç içerisinde (“ ....”) yazılmalıdır. </a:t>
            </a:r>
            <a:endParaRPr lang="tr-TR" sz="2400" noProof="0" dirty="0">
              <a:latin typeface="+mj-lt"/>
            </a:endParaRPr>
          </a:p>
        </p:txBody>
      </p:sp>
    </p:spTree>
    <p:extLst>
      <p:ext uri="{BB962C8B-B14F-4D97-AF65-F5344CB8AC3E}">
        <p14:creationId xmlns:p14="http://schemas.microsoft.com/office/powerpoint/2010/main" val="37012165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pPr>
              <a:lnSpc>
                <a:spcPct val="80000"/>
              </a:lnSpc>
            </a:pPr>
            <a:r>
              <a:rPr lang="tr-TR" noProof="0" smtClean="0"/>
              <a:t>İlk izlenimler önemlidir. Bazı hakemler ilk önce kaynaklara bakarak ön bir yargıda bulunabilirler.</a:t>
            </a:r>
          </a:p>
          <a:p>
            <a:pPr>
              <a:lnSpc>
                <a:spcPct val="80000"/>
              </a:lnSpc>
            </a:pPr>
            <a:r>
              <a:rPr lang="tr-TR" noProof="0" smtClean="0"/>
              <a:t>Başkalarının düşüncelerini, görüşlerini bilgi kaynağını bildirmeden ve atıfta bulunmadan bilinçli olarak ya da farkında olmadan alıp kullanmak ve kendi görüşünüz gibi sunmak </a:t>
            </a:r>
            <a:r>
              <a:rPr lang="tr-TR" altLang="ja-JP" noProof="0" smtClean="0">
                <a:latin typeface="Arial"/>
              </a:rPr>
              <a:t>“</a:t>
            </a:r>
            <a:r>
              <a:rPr lang="tr-TR" noProof="0" smtClean="0"/>
              <a:t>Aşırma</a:t>
            </a:r>
            <a:r>
              <a:rPr lang="tr-TR" altLang="ja-JP" noProof="0" smtClean="0">
                <a:latin typeface="Arial"/>
              </a:rPr>
              <a:t>”</a:t>
            </a:r>
            <a:r>
              <a:rPr lang="tr-TR" noProof="0" smtClean="0"/>
              <a:t>(intihal), olarak adlandırılmakta ve bu etik dışı yani bilimsel bir suç sayılmaktadır</a:t>
            </a:r>
            <a:endParaRPr lang="tr-TR" noProof="0">
              <a:latin typeface="+mj-lt"/>
            </a:endParaRPr>
          </a:p>
        </p:txBody>
      </p:sp>
    </p:spTree>
    <p:extLst>
      <p:ext uri="{BB962C8B-B14F-4D97-AF65-F5344CB8AC3E}">
        <p14:creationId xmlns:p14="http://schemas.microsoft.com/office/powerpoint/2010/main" val="1427209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a:solidFill>
                  <a:srgbClr val="0000FF"/>
                </a:solidFill>
              </a:rPr>
              <a:t>Referans alıntılanması</a:t>
            </a:r>
          </a:p>
        </p:txBody>
      </p:sp>
      <p:sp>
        <p:nvSpPr>
          <p:cNvPr id="746499" name="Rectangle 3"/>
          <p:cNvSpPr>
            <a:spLocks noGrp="1" noChangeArrowheads="1"/>
          </p:cNvSpPr>
          <p:nvPr>
            <p:ph type="body" idx="1"/>
          </p:nvPr>
        </p:nvSpPr>
        <p:spPr/>
        <p:txBody>
          <a:bodyPr>
            <a:noAutofit/>
          </a:bodyPr>
          <a:lstStyle/>
          <a:p>
            <a:pPr>
              <a:spcBef>
                <a:spcPct val="0"/>
              </a:spcBef>
              <a:buFontTx/>
              <a:buChar char="•"/>
            </a:pPr>
            <a:r>
              <a:rPr lang="tr-TR" noProof="0" smtClean="0"/>
              <a:t>Metin içinde kullanılan tüm atıflar kaynakça bölümünde tam künyeleri ile verilmelidir. </a:t>
            </a:r>
          </a:p>
          <a:p>
            <a:pPr>
              <a:spcBef>
                <a:spcPct val="0"/>
              </a:spcBef>
              <a:buClrTx/>
              <a:buSzTx/>
              <a:buFontTx/>
              <a:buChar char="•"/>
            </a:pPr>
            <a:r>
              <a:rPr lang="tr-TR" noProof="0" smtClean="0">
                <a:latin typeface="+mj-lt"/>
              </a:rPr>
              <a:t>Dergi yazım kuralları çok sıkı takip edilmeli (Alfabetik veya sıraya göre dizilim)</a:t>
            </a:r>
          </a:p>
          <a:p>
            <a:pPr>
              <a:spcBef>
                <a:spcPct val="0"/>
              </a:spcBef>
              <a:buClrTx/>
              <a:buSzTx/>
              <a:buFontTx/>
              <a:buChar char="•"/>
            </a:pPr>
            <a:r>
              <a:rPr lang="tr-TR" noProof="0" smtClean="0">
                <a:latin typeface="+mj-lt"/>
              </a:rPr>
              <a:t>Dergi isimlerinde standart kısaltmaların kullanımı </a:t>
            </a:r>
          </a:p>
          <a:p>
            <a:pPr>
              <a:spcBef>
                <a:spcPct val="0"/>
              </a:spcBef>
              <a:buClrTx/>
              <a:buSzTx/>
              <a:buFontTx/>
              <a:buChar char="•"/>
            </a:pPr>
            <a:r>
              <a:rPr lang="tr-TR" noProof="0" smtClean="0">
                <a:latin typeface="+mj-lt"/>
              </a:rPr>
              <a:t>Bazı dergiler kaynak sayısına sınırlama getirebilir</a:t>
            </a:r>
            <a:endParaRPr lang="tr-TR" sz="4000" noProof="0">
              <a:latin typeface="+mj-lt"/>
            </a:endParaRPr>
          </a:p>
        </p:txBody>
      </p:sp>
    </p:spTree>
    <p:extLst>
      <p:ext uri="{BB962C8B-B14F-4D97-AF65-F5344CB8AC3E}">
        <p14:creationId xmlns:p14="http://schemas.microsoft.com/office/powerpoint/2010/main" val="514562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solidFill>
                  <a:srgbClr val="0000FF"/>
                </a:solidFill>
              </a:rPr>
              <a:t>Referans alıntılanması</a:t>
            </a:r>
            <a:endParaRPr lang="tr-TR" noProof="0">
              <a:solidFill>
                <a:srgbClr val="0000FF"/>
              </a:solidFill>
            </a:endParaRPr>
          </a:p>
        </p:txBody>
      </p:sp>
      <p:sp>
        <p:nvSpPr>
          <p:cNvPr id="3" name="Content Placeholder 2"/>
          <p:cNvSpPr>
            <a:spLocks noGrp="1"/>
          </p:cNvSpPr>
          <p:nvPr>
            <p:ph idx="1"/>
          </p:nvPr>
        </p:nvSpPr>
        <p:spPr/>
        <p:txBody>
          <a:bodyPr/>
          <a:lstStyle/>
          <a:p>
            <a:r>
              <a:rPr lang="tr-TR" noProof="0" smtClean="0"/>
              <a:t>Kullanılan kaynaklar doğrudan yapılan çalışma ile ilgili olmalıdır</a:t>
            </a:r>
          </a:p>
          <a:p>
            <a:r>
              <a:rPr lang="tr-TR" noProof="0" smtClean="0"/>
              <a:t>Çoğunlukla 40’tan fazla kaynak kullanımı uygun olmayabilir</a:t>
            </a:r>
          </a:p>
          <a:p>
            <a:r>
              <a:rPr lang="tr-TR" noProof="0" smtClean="0"/>
              <a:t>Yazım hataları son derece önemlidir</a:t>
            </a:r>
          </a:p>
          <a:p>
            <a:r>
              <a:rPr lang="tr-TR" noProof="0" smtClean="0"/>
              <a:t>Bir harf hatası bile atıf almaya engel olabilir</a:t>
            </a:r>
          </a:p>
          <a:p>
            <a:r>
              <a:rPr lang="tr-TR" noProof="0" smtClean="0"/>
              <a:t>Hatalı yazımlardan yazar sorumludur</a:t>
            </a:r>
          </a:p>
        </p:txBody>
      </p:sp>
    </p:spTree>
    <p:extLst>
      <p:ext uri="{BB962C8B-B14F-4D97-AF65-F5344CB8AC3E}">
        <p14:creationId xmlns:p14="http://schemas.microsoft.com/office/powerpoint/2010/main" val="24474165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solidFill>
                  <a:srgbClr val="0000FF"/>
                </a:solidFill>
              </a:rPr>
              <a:t>Referans alıntılanması</a:t>
            </a:r>
            <a:endParaRPr lang="tr-TR" noProof="0">
              <a:solidFill>
                <a:srgbClr val="0000FF"/>
              </a:solidFill>
            </a:endParaRPr>
          </a:p>
        </p:txBody>
      </p:sp>
      <p:sp>
        <p:nvSpPr>
          <p:cNvPr id="3" name="Content Placeholder 2"/>
          <p:cNvSpPr>
            <a:spLocks noGrp="1"/>
          </p:cNvSpPr>
          <p:nvPr>
            <p:ph idx="1"/>
          </p:nvPr>
        </p:nvSpPr>
        <p:spPr/>
        <p:txBody>
          <a:bodyPr>
            <a:normAutofit lnSpcReduction="10000"/>
          </a:bodyPr>
          <a:lstStyle/>
          <a:p>
            <a:r>
              <a:rPr lang="tr-TR" noProof="0" smtClean="0"/>
              <a:t>Metinde yapılan atıfların tümü kaynakçada, kaynakçada olan kaynakların tümü de metinde bulunmalıdır. </a:t>
            </a:r>
          </a:p>
          <a:p>
            <a:r>
              <a:rPr lang="tr-TR" noProof="0" smtClean="0"/>
              <a:t>Metinde yazılış ile kaynaklarda yazılışlar kontrol edilmelidir.</a:t>
            </a:r>
          </a:p>
          <a:p>
            <a:r>
              <a:rPr lang="tr-TR" noProof="0" smtClean="0"/>
              <a:t>İyi düzenlenmezse gönderilen dergi makalenizin daha önce bir başka dergiye sunulduğunu hatta hangi dergiye sunulduğunu anlarlar</a:t>
            </a:r>
            <a:endParaRPr lang="tr-TR" noProof="0"/>
          </a:p>
        </p:txBody>
      </p:sp>
    </p:spTree>
    <p:extLst>
      <p:ext uri="{BB962C8B-B14F-4D97-AF65-F5344CB8AC3E}">
        <p14:creationId xmlns:p14="http://schemas.microsoft.com/office/powerpoint/2010/main" val="147387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noProof="0" smtClean="0"/>
              <a:t>En iyisi mi...</a:t>
            </a:r>
            <a:endParaRPr lang="tr-TR" noProof="0"/>
          </a:p>
        </p:txBody>
      </p:sp>
      <p:sp>
        <p:nvSpPr>
          <p:cNvPr id="5" name="Subtitle 4"/>
          <p:cNvSpPr>
            <a:spLocks noGrp="1"/>
          </p:cNvSpPr>
          <p:nvPr>
            <p:ph type="subTitle" idx="1"/>
          </p:nvPr>
        </p:nvSpPr>
        <p:spPr/>
        <p:txBody>
          <a:bodyPr/>
          <a:lstStyle/>
          <a:p>
            <a:r>
              <a:rPr lang="tr-TR" noProof="0" smtClean="0">
                <a:solidFill>
                  <a:srgbClr val="0000FF"/>
                </a:solidFill>
              </a:rPr>
              <a:t>Bir referans düzenleme programı kullanın</a:t>
            </a:r>
            <a:endParaRPr lang="tr-TR" noProof="0">
              <a:solidFill>
                <a:srgbClr val="0000FF"/>
              </a:solidFill>
            </a:endParaRPr>
          </a:p>
        </p:txBody>
      </p:sp>
    </p:spTree>
    <p:extLst>
      <p:ext uri="{BB962C8B-B14F-4D97-AF65-F5344CB8AC3E}">
        <p14:creationId xmlns:p14="http://schemas.microsoft.com/office/powerpoint/2010/main" val="4082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tr-TR" noProof="0" smtClean="0">
                <a:solidFill>
                  <a:srgbClr val="0000FF"/>
                </a:solidFill>
              </a:rPr>
              <a:t>EndNote®</a:t>
            </a:r>
            <a:endParaRPr lang="tr-TR" noProof="0">
              <a:solidFill>
                <a:srgbClr val="0000FF"/>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49989715"/>
              </p:ext>
            </p:extLst>
          </p:nvPr>
        </p:nvGraphicFramePr>
        <p:xfrm>
          <a:off x="539551" y="5589240"/>
          <a:ext cx="3593733" cy="792088"/>
        </p:xfrm>
        <a:graphic>
          <a:graphicData uri="http://schemas.openxmlformats.org/presentationml/2006/ole">
            <mc:AlternateContent xmlns:mc="http://schemas.openxmlformats.org/markup-compatibility/2006">
              <mc:Choice xmlns:v="urn:schemas-microsoft-com:vml" Requires="v">
                <p:oleObj spid="_x0000_s1035" name="Document" r:id="rId4" imgW="3111500" imgH="685800" progId="Word.Document.12">
                  <p:embed/>
                </p:oleObj>
              </mc:Choice>
              <mc:Fallback>
                <p:oleObj name="Document" r:id="rId4" imgW="3111500" imgH="685800" progId="Word.Document.12">
                  <p:embed/>
                  <p:pic>
                    <p:nvPicPr>
                      <p:cNvPr id="0" name=""/>
                      <p:cNvPicPr/>
                      <p:nvPr/>
                    </p:nvPicPr>
                    <p:blipFill>
                      <a:blip r:embed="rId5"/>
                      <a:stretch>
                        <a:fillRect/>
                      </a:stretch>
                    </p:blipFill>
                    <p:spPr>
                      <a:xfrm>
                        <a:off x="539551" y="5589240"/>
                        <a:ext cx="3593733" cy="792088"/>
                      </a:xfrm>
                      <a:prstGeom prst="rect">
                        <a:avLst/>
                      </a:prstGeom>
                    </p:spPr>
                  </p:pic>
                </p:oleObj>
              </mc:Fallback>
            </mc:AlternateContent>
          </a:graphicData>
        </a:graphic>
      </p:graphicFrame>
      <p:sp>
        <p:nvSpPr>
          <p:cNvPr id="10" name="Rectangle 9"/>
          <p:cNvSpPr/>
          <p:nvPr/>
        </p:nvSpPr>
        <p:spPr>
          <a:xfrm>
            <a:off x="3563888" y="5013176"/>
            <a:ext cx="4572000" cy="923330"/>
          </a:xfrm>
          <a:prstGeom prst="rect">
            <a:avLst/>
          </a:prstGeom>
        </p:spPr>
        <p:txBody>
          <a:bodyPr>
            <a:spAutoFit/>
          </a:bodyPr>
          <a:lstStyle/>
          <a:p>
            <a:endParaRPr lang="tr-TR" dirty="0"/>
          </a:p>
          <a:p>
            <a:r>
              <a:rPr lang="en-US" dirty="0"/>
              <a:t/>
            </a:r>
            <a:br>
              <a:rPr lang="en-US" dirty="0"/>
            </a:br>
            <a:endParaRPr lang="en-US" dirty="0"/>
          </a:p>
        </p:txBody>
      </p:sp>
      <p:pic>
        <p:nvPicPr>
          <p:cNvPr id="12" name="Picture 11" descr="Ekran Resmi 2015-10-18 19.33.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5517232"/>
            <a:ext cx="3429000" cy="977900"/>
          </a:xfrm>
          <a:prstGeom prst="rect">
            <a:avLst/>
          </a:prstGeom>
        </p:spPr>
      </p:pic>
    </p:spTree>
    <p:extLst>
      <p:ext uri="{BB962C8B-B14F-4D97-AF65-F5344CB8AC3E}">
        <p14:creationId xmlns:p14="http://schemas.microsoft.com/office/powerpoint/2010/main" val="338630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noProof="0"/>
          </a:p>
        </p:txBody>
      </p:sp>
      <p:sp>
        <p:nvSpPr>
          <p:cNvPr id="3" name="Content Placeholder 2"/>
          <p:cNvSpPr>
            <a:spLocks noGrp="1"/>
          </p:cNvSpPr>
          <p:nvPr>
            <p:ph idx="1"/>
          </p:nvPr>
        </p:nvSpPr>
        <p:spPr/>
        <p:txBody>
          <a:bodyPr>
            <a:normAutofit fontScale="92500"/>
          </a:bodyPr>
          <a:lstStyle/>
          <a:p>
            <a:r>
              <a:rPr lang="tr-TR" noProof="0" smtClean="0"/>
              <a:t>Bilimsel çalışma sürecinizde en güçlü araştırma yönetim çözümü ve en esnek bibliyografya oluşturm aracıdır.</a:t>
            </a:r>
          </a:p>
          <a:p>
            <a:r>
              <a:rPr lang="tr-TR" noProof="0" smtClean="0"/>
              <a:t>Akademik  veritabanlarında (PubMed, Web of Science, Ebsco, Ovid, ProQuest vb.) tek bir arayüz kullanarak kaynak ve tam metin makaleler bulma,</a:t>
            </a:r>
          </a:p>
          <a:p>
            <a:r>
              <a:rPr lang="tr-TR" noProof="0" smtClean="0"/>
              <a:t>Kişisel  kütüphane oluşturma ve kaynak yönetimi (kişisel  ve akıllı gruplar, kaynak paylaşımı,  manuel referans kaydı...),</a:t>
            </a:r>
          </a:p>
          <a:p>
            <a:endParaRPr lang="tr-TR" noProof="0"/>
          </a:p>
        </p:txBody>
      </p:sp>
    </p:spTree>
    <p:extLst>
      <p:ext uri="{BB962C8B-B14F-4D97-AF65-F5344CB8AC3E}">
        <p14:creationId xmlns:p14="http://schemas.microsoft.com/office/powerpoint/2010/main" val="420934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solidFill>
                  <a:srgbClr val="0000FF"/>
                </a:solidFill>
              </a:rPr>
              <a:t>İçerik</a:t>
            </a:r>
            <a:endParaRPr lang="tr-TR" noProof="0">
              <a:solidFill>
                <a:srgbClr val="0000FF"/>
              </a:solidFill>
            </a:endParaRPr>
          </a:p>
        </p:txBody>
      </p:sp>
      <p:sp>
        <p:nvSpPr>
          <p:cNvPr id="3" name="Content Placeholder 2"/>
          <p:cNvSpPr>
            <a:spLocks noGrp="1"/>
          </p:cNvSpPr>
          <p:nvPr>
            <p:ph idx="1"/>
          </p:nvPr>
        </p:nvSpPr>
        <p:spPr/>
        <p:txBody>
          <a:bodyPr/>
          <a:lstStyle/>
          <a:p>
            <a:r>
              <a:rPr lang="tr-TR" noProof="0" smtClean="0"/>
              <a:t>Kaynakların yazılması</a:t>
            </a:r>
          </a:p>
          <a:p>
            <a:r>
              <a:rPr lang="tr-TR" noProof="0" smtClean="0"/>
              <a:t>Kaynakların düzenlenmesi</a:t>
            </a:r>
          </a:p>
          <a:p>
            <a:r>
              <a:rPr lang="tr-TR" noProof="0" smtClean="0"/>
              <a:t>EndNote kullanımı</a:t>
            </a:r>
          </a:p>
          <a:p>
            <a:r>
              <a:rPr lang="tr-TR" noProof="0" smtClean="0"/>
              <a:t>Mendeley kullanımı</a:t>
            </a:r>
          </a:p>
        </p:txBody>
      </p:sp>
    </p:spTree>
    <p:extLst>
      <p:ext uri="{BB962C8B-B14F-4D97-AF65-F5344CB8AC3E}">
        <p14:creationId xmlns:p14="http://schemas.microsoft.com/office/powerpoint/2010/main" val="2098315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noProof="0"/>
          </a:p>
        </p:txBody>
      </p:sp>
      <p:sp>
        <p:nvSpPr>
          <p:cNvPr id="3" name="Content Placeholder 2"/>
          <p:cNvSpPr>
            <a:spLocks noGrp="1"/>
          </p:cNvSpPr>
          <p:nvPr>
            <p:ph idx="1"/>
          </p:nvPr>
        </p:nvSpPr>
        <p:spPr/>
        <p:txBody>
          <a:bodyPr/>
          <a:lstStyle/>
          <a:p>
            <a:r>
              <a:rPr lang="tr-TR" noProof="0" smtClean="0"/>
              <a:t>Makale, tez, kitap yazım sürecinizde sunulan  hazır dergi şablonları, </a:t>
            </a:r>
          </a:p>
          <a:p>
            <a:r>
              <a:rPr lang="tr-TR" noProof="0" smtClean="0"/>
              <a:t>6000’ün üzerinde dergi\bibliyografya stili (APA, MLA, Chicago, Turabian...) ile kolay hatasız atıf ve referans listeleri oluşturma veya dönüştürme,</a:t>
            </a:r>
          </a:p>
          <a:p>
            <a:r>
              <a:rPr lang="tr-TR" noProof="0" smtClean="0"/>
              <a:t>Bütün bunlar EndNote’un sizin için yapabileceklerinden yalnızca birkaçı!</a:t>
            </a:r>
          </a:p>
          <a:p>
            <a:endParaRPr lang="tr-TR" noProof="0"/>
          </a:p>
        </p:txBody>
      </p:sp>
    </p:spTree>
    <p:extLst>
      <p:ext uri="{BB962C8B-B14F-4D97-AF65-F5344CB8AC3E}">
        <p14:creationId xmlns:p14="http://schemas.microsoft.com/office/powerpoint/2010/main" val="338330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noProof="0"/>
          </a:p>
        </p:txBody>
      </p:sp>
      <p:sp>
        <p:nvSpPr>
          <p:cNvPr id="3" name="Content Placeholder 2"/>
          <p:cNvSpPr>
            <a:spLocks noGrp="1"/>
          </p:cNvSpPr>
          <p:nvPr>
            <p:ph idx="1"/>
          </p:nvPr>
        </p:nvSpPr>
        <p:spPr/>
        <p:txBody>
          <a:bodyPr>
            <a:normAutofit/>
          </a:bodyPr>
          <a:lstStyle/>
          <a:p>
            <a:r>
              <a:rPr lang="tr-TR" noProof="0" dirty="0" smtClean="0"/>
              <a:t>Araştırma, makale yazım ve gönderme sürecinizi hızlandırır.</a:t>
            </a:r>
          </a:p>
          <a:p>
            <a:r>
              <a:rPr lang="tr-TR" noProof="0" dirty="0" smtClean="0"/>
              <a:t>Referans materyalleri arama, düzenleme ve paylaşımını kolaylaştırır</a:t>
            </a:r>
            <a:r>
              <a:rPr lang="tr-TR" noProof="0" dirty="0" smtClean="0"/>
              <a:t>. </a:t>
            </a:r>
            <a:endParaRPr lang="tr-TR" noProof="0" dirty="0" smtClean="0"/>
          </a:p>
          <a:p>
            <a:r>
              <a:rPr lang="tr-TR" noProof="0" dirty="0" err="1" smtClean="0"/>
              <a:t>EndNote</a:t>
            </a:r>
            <a:r>
              <a:rPr lang="tr-TR" noProof="0" dirty="0" smtClean="0"/>
              <a:t> ile kolay kaynakçalar oluşturma ve</a:t>
            </a:r>
          </a:p>
          <a:p>
            <a:r>
              <a:rPr lang="tr-TR" noProof="0" dirty="0" smtClean="0"/>
              <a:t>Çok daha fazlası</a:t>
            </a:r>
            <a:endParaRPr lang="tr-TR" noProof="0" dirty="0"/>
          </a:p>
        </p:txBody>
      </p:sp>
    </p:spTree>
    <p:extLst>
      <p:ext uri="{BB962C8B-B14F-4D97-AF65-F5344CB8AC3E}">
        <p14:creationId xmlns:p14="http://schemas.microsoft.com/office/powerpoint/2010/main" val="424231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kran Resmi 2015-10-20 16.4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5732767"/>
          </a:xfrm>
          <a:prstGeom prst="rect">
            <a:avLst/>
          </a:prstGeom>
        </p:spPr>
      </p:pic>
    </p:spTree>
    <p:extLst>
      <p:ext uri="{BB962C8B-B14F-4D97-AF65-F5344CB8AC3E}">
        <p14:creationId xmlns:p14="http://schemas.microsoft.com/office/powerpoint/2010/main" val="372978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Araştır/Topla </a:t>
            </a:r>
            <a:endParaRPr lang="tr-TR" noProof="0"/>
          </a:p>
        </p:txBody>
      </p:sp>
      <p:sp>
        <p:nvSpPr>
          <p:cNvPr id="3" name="Content Placeholder 2"/>
          <p:cNvSpPr>
            <a:spLocks noGrp="1"/>
          </p:cNvSpPr>
          <p:nvPr>
            <p:ph idx="1"/>
          </p:nvPr>
        </p:nvSpPr>
        <p:spPr/>
        <p:txBody>
          <a:bodyPr/>
          <a:lstStyle/>
          <a:p>
            <a:r>
              <a:rPr lang="tr-TR" noProof="0" dirty="0" smtClean="0"/>
              <a:t>Online </a:t>
            </a:r>
            <a:r>
              <a:rPr lang="tr-TR" noProof="0" dirty="0" err="1" smtClean="0"/>
              <a:t>veritabanlarında</a:t>
            </a:r>
            <a:r>
              <a:rPr lang="tr-TR" noProof="0" dirty="0" smtClean="0"/>
              <a:t> </a:t>
            </a:r>
          </a:p>
          <a:p>
            <a:r>
              <a:rPr lang="tr-TR" dirty="0"/>
              <a:t>M</a:t>
            </a:r>
            <a:r>
              <a:rPr lang="tr-TR" noProof="0" dirty="0" err="1" smtClean="0"/>
              <a:t>akale</a:t>
            </a:r>
            <a:r>
              <a:rPr lang="tr-TR" noProof="0" dirty="0" smtClean="0"/>
              <a:t>/kaynak arama, </a:t>
            </a:r>
          </a:p>
          <a:p>
            <a:r>
              <a:rPr lang="tr-TR" dirty="0"/>
              <a:t>O</a:t>
            </a:r>
            <a:r>
              <a:rPr lang="tr-TR" noProof="0" dirty="0" err="1" smtClean="0"/>
              <a:t>tomatik</a:t>
            </a:r>
            <a:r>
              <a:rPr lang="tr-TR" noProof="0" dirty="0" smtClean="0"/>
              <a:t> </a:t>
            </a:r>
            <a:r>
              <a:rPr lang="tr-TR" noProof="0" dirty="0" smtClean="0"/>
              <a:t>makalelere ait Tam Metin </a:t>
            </a:r>
            <a:r>
              <a:rPr lang="tr-TR" noProof="0" dirty="0" err="1" smtClean="0"/>
              <a:t>Pdf</a:t>
            </a:r>
            <a:r>
              <a:rPr lang="tr-TR" noProof="0" dirty="0" smtClean="0"/>
              <a:t> bulma </a:t>
            </a:r>
          </a:p>
          <a:p>
            <a:r>
              <a:rPr lang="tr-TR" noProof="0" dirty="0" smtClean="0"/>
              <a:t>Referans </a:t>
            </a:r>
            <a:r>
              <a:rPr lang="tr-TR" noProof="0" dirty="0" smtClean="0"/>
              <a:t>kayıtlarınızı otomatik güncelleme konusunda sunduğu kolaylıklarla detaylara daha az, </a:t>
            </a:r>
          </a:p>
          <a:p>
            <a:r>
              <a:rPr lang="tr-TR" noProof="0" dirty="0" smtClean="0"/>
              <a:t>araştırmalarınıza daha çok zaman ayırmanızı sağlayacaktır. </a:t>
            </a:r>
            <a:endParaRPr lang="tr-TR" noProof="0" dirty="0"/>
          </a:p>
        </p:txBody>
      </p:sp>
    </p:spTree>
    <p:extLst>
      <p:ext uri="{BB962C8B-B14F-4D97-AF65-F5344CB8AC3E}">
        <p14:creationId xmlns:p14="http://schemas.microsoft.com/office/powerpoint/2010/main" val="106269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Araştır/Topla </a:t>
            </a:r>
            <a:endParaRPr lang="tr-TR" noProof="0"/>
          </a:p>
        </p:txBody>
      </p:sp>
      <p:sp>
        <p:nvSpPr>
          <p:cNvPr id="3" name="Content Placeholder 2"/>
          <p:cNvSpPr>
            <a:spLocks noGrp="1"/>
          </p:cNvSpPr>
          <p:nvPr>
            <p:ph idx="1"/>
          </p:nvPr>
        </p:nvSpPr>
        <p:spPr/>
        <p:txBody>
          <a:bodyPr/>
          <a:lstStyle/>
          <a:p>
            <a:r>
              <a:rPr lang="tr-TR" noProof="0" dirty="0" smtClean="0"/>
              <a:t>Herhangi bir online </a:t>
            </a:r>
            <a:r>
              <a:rPr lang="tr-TR" noProof="0" dirty="0" err="1" smtClean="0"/>
              <a:t>veritabanından</a:t>
            </a:r>
            <a:r>
              <a:rPr lang="tr-TR" noProof="0" dirty="0" smtClean="0"/>
              <a:t> referansları </a:t>
            </a:r>
            <a:r>
              <a:rPr lang="tr-TR" noProof="0" dirty="0" err="1" smtClean="0"/>
              <a:t>EndNote</a:t>
            </a:r>
            <a:r>
              <a:rPr lang="tr-TR" noProof="0" dirty="0" smtClean="0"/>
              <a:t> kütüphanenize gönderin.</a:t>
            </a:r>
          </a:p>
          <a:p>
            <a:r>
              <a:rPr lang="tr-TR" noProof="0" dirty="0" smtClean="0"/>
              <a:t>YA DA- doğrudan </a:t>
            </a:r>
            <a:r>
              <a:rPr lang="tr-TR" noProof="0" dirty="0" err="1" smtClean="0"/>
              <a:t>EndNote</a:t>
            </a:r>
            <a:r>
              <a:rPr lang="tr-TR" noProof="0" dirty="0" smtClean="0"/>
              <a:t> içerisinden, tek bir </a:t>
            </a:r>
            <a:r>
              <a:rPr lang="tr-TR" noProof="0" dirty="0" err="1" smtClean="0"/>
              <a:t>arayüz</a:t>
            </a:r>
            <a:r>
              <a:rPr lang="tr-TR" noProof="0" dirty="0" smtClean="0"/>
              <a:t> kullanarak, yüzlerce online kaynaktan referans ve tam metin </a:t>
            </a:r>
            <a:r>
              <a:rPr lang="tr-TR" noProof="0" dirty="0" err="1" smtClean="0"/>
              <a:t>pdf’lerini</a:t>
            </a:r>
            <a:r>
              <a:rPr lang="tr-TR" noProof="0" dirty="0" smtClean="0"/>
              <a:t> indirin. </a:t>
            </a:r>
            <a:endParaRPr lang="tr-TR" noProof="0" dirty="0"/>
          </a:p>
        </p:txBody>
      </p:sp>
      <p:grpSp>
        <p:nvGrpSpPr>
          <p:cNvPr id="4" name="Group 1"/>
          <p:cNvGrpSpPr>
            <a:grpSpLocks/>
          </p:cNvGrpSpPr>
          <p:nvPr/>
        </p:nvGrpSpPr>
        <p:grpSpPr bwMode="auto">
          <a:xfrm>
            <a:off x="241951" y="4107180"/>
            <a:ext cx="8479110" cy="2778125"/>
            <a:chOff x="383" y="-3330"/>
            <a:chExt cx="13352" cy="4375"/>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 y="-3330"/>
              <a:ext cx="7215" cy="40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7"/>
            <p:cNvGrpSpPr>
              <a:grpSpLocks/>
            </p:cNvGrpSpPr>
            <p:nvPr/>
          </p:nvGrpSpPr>
          <p:grpSpPr bwMode="auto">
            <a:xfrm>
              <a:off x="2917" y="-2075"/>
              <a:ext cx="10818" cy="3120"/>
              <a:chOff x="2917" y="-2075"/>
              <a:chExt cx="10818" cy="3120"/>
            </a:xfrm>
          </p:grpSpPr>
          <p:sp>
            <p:nvSpPr>
              <p:cNvPr id="6" name="Freeform 8"/>
              <p:cNvSpPr>
                <a:spLocks/>
              </p:cNvSpPr>
              <p:nvPr/>
            </p:nvSpPr>
            <p:spPr bwMode="auto">
              <a:xfrm>
                <a:off x="2917" y="-1829"/>
                <a:ext cx="1977" cy="946"/>
              </a:xfrm>
              <a:custGeom>
                <a:avLst/>
                <a:gdLst>
                  <a:gd name="T0" fmla="+- 0 2917 2917"/>
                  <a:gd name="T1" fmla="*/ T0 w 1977"/>
                  <a:gd name="T2" fmla="+- 0 -3344 -3817"/>
                  <a:gd name="T3" fmla="*/ -3344 h 946"/>
                  <a:gd name="T4" fmla="+- 0 2930 2917"/>
                  <a:gd name="T5" fmla="*/ T4 w 1977"/>
                  <a:gd name="T6" fmla="+- 0 -3421 -3817"/>
                  <a:gd name="T7" fmla="*/ -3421 h 946"/>
                  <a:gd name="T8" fmla="+- 0 2967 2917"/>
                  <a:gd name="T9" fmla="*/ T8 w 1977"/>
                  <a:gd name="T10" fmla="+- 0 -3494 -3817"/>
                  <a:gd name="T11" fmla="*/ -3494 h 946"/>
                  <a:gd name="T12" fmla="+- 0 3027 2917"/>
                  <a:gd name="T13" fmla="*/ T12 w 1977"/>
                  <a:gd name="T14" fmla="+- 0 -3561 -3817"/>
                  <a:gd name="T15" fmla="*/ -3561 h 946"/>
                  <a:gd name="T16" fmla="+- 0 3108 2917"/>
                  <a:gd name="T17" fmla="*/ T16 w 1977"/>
                  <a:gd name="T18" fmla="+- 0 -3623 -3817"/>
                  <a:gd name="T19" fmla="*/ -3623 h 946"/>
                  <a:gd name="T20" fmla="+- 0 3207 2917"/>
                  <a:gd name="T21" fmla="*/ T20 w 1977"/>
                  <a:gd name="T22" fmla="+- 0 -3679 -3817"/>
                  <a:gd name="T23" fmla="*/ -3679 h 946"/>
                  <a:gd name="T24" fmla="+- 0 3262 2917"/>
                  <a:gd name="T25" fmla="*/ T24 w 1977"/>
                  <a:gd name="T26" fmla="+- 0 -3703 -3817"/>
                  <a:gd name="T27" fmla="*/ -3703 h 946"/>
                  <a:gd name="T28" fmla="+- 0 3322 2917"/>
                  <a:gd name="T29" fmla="*/ T28 w 1977"/>
                  <a:gd name="T30" fmla="+- 0 -3726 -3817"/>
                  <a:gd name="T31" fmla="*/ -3726 h 946"/>
                  <a:gd name="T32" fmla="+- 0 3385 2917"/>
                  <a:gd name="T33" fmla="*/ T32 w 1977"/>
                  <a:gd name="T34" fmla="+- 0 -3746 -3817"/>
                  <a:gd name="T35" fmla="*/ -3746 h 946"/>
                  <a:gd name="T36" fmla="+- 0 3451 2917"/>
                  <a:gd name="T37" fmla="*/ T36 w 1977"/>
                  <a:gd name="T38" fmla="+- 0 -3764 -3817"/>
                  <a:gd name="T39" fmla="*/ -3764 h 946"/>
                  <a:gd name="T40" fmla="+- 0 3521 2917"/>
                  <a:gd name="T41" fmla="*/ T40 w 1977"/>
                  <a:gd name="T42" fmla="+- 0 -3780 -3817"/>
                  <a:gd name="T43" fmla="*/ -3780 h 946"/>
                  <a:gd name="T44" fmla="+- 0 3593 2917"/>
                  <a:gd name="T45" fmla="*/ T44 w 1977"/>
                  <a:gd name="T46" fmla="+- 0 -3793 -3817"/>
                  <a:gd name="T47" fmla="*/ -3793 h 946"/>
                  <a:gd name="T48" fmla="+- 0 3668 2917"/>
                  <a:gd name="T49" fmla="*/ T48 w 1977"/>
                  <a:gd name="T50" fmla="+- 0 -3803 -3817"/>
                  <a:gd name="T51" fmla="*/ -3803 h 946"/>
                  <a:gd name="T52" fmla="+- 0 3745 2917"/>
                  <a:gd name="T53" fmla="*/ T52 w 1977"/>
                  <a:gd name="T54" fmla="+- 0 -3811 -3817"/>
                  <a:gd name="T55" fmla="*/ -3811 h 946"/>
                  <a:gd name="T56" fmla="+- 0 3825 2917"/>
                  <a:gd name="T57" fmla="*/ T56 w 1977"/>
                  <a:gd name="T58" fmla="+- 0 -3815 -3817"/>
                  <a:gd name="T59" fmla="*/ -3815 h 946"/>
                  <a:gd name="T60" fmla="+- 0 3906 2917"/>
                  <a:gd name="T61" fmla="*/ T60 w 1977"/>
                  <a:gd name="T62" fmla="+- 0 -3817 -3817"/>
                  <a:gd name="T63" fmla="*/ -3817 h 946"/>
                  <a:gd name="T64" fmla="+- 0 3987 2917"/>
                  <a:gd name="T65" fmla="*/ T64 w 1977"/>
                  <a:gd name="T66" fmla="+- 0 -3815 -3817"/>
                  <a:gd name="T67" fmla="*/ -3815 h 946"/>
                  <a:gd name="T68" fmla="+- 0 4066 2917"/>
                  <a:gd name="T69" fmla="*/ T68 w 1977"/>
                  <a:gd name="T70" fmla="+- 0 -3811 -3817"/>
                  <a:gd name="T71" fmla="*/ -3811 h 946"/>
                  <a:gd name="T72" fmla="+- 0 4143 2917"/>
                  <a:gd name="T73" fmla="*/ T72 w 1977"/>
                  <a:gd name="T74" fmla="+- 0 -3803 -3817"/>
                  <a:gd name="T75" fmla="*/ -3803 h 946"/>
                  <a:gd name="T76" fmla="+- 0 4218 2917"/>
                  <a:gd name="T77" fmla="*/ T76 w 1977"/>
                  <a:gd name="T78" fmla="+- 0 -3793 -3817"/>
                  <a:gd name="T79" fmla="*/ -3793 h 946"/>
                  <a:gd name="T80" fmla="+- 0 4291 2917"/>
                  <a:gd name="T81" fmla="*/ T80 w 1977"/>
                  <a:gd name="T82" fmla="+- 0 -3780 -3817"/>
                  <a:gd name="T83" fmla="*/ -3780 h 946"/>
                  <a:gd name="T84" fmla="+- 0 4360 2917"/>
                  <a:gd name="T85" fmla="*/ T84 w 1977"/>
                  <a:gd name="T86" fmla="+- 0 -3764 -3817"/>
                  <a:gd name="T87" fmla="*/ -3764 h 946"/>
                  <a:gd name="T88" fmla="+- 0 4427 2917"/>
                  <a:gd name="T89" fmla="*/ T88 w 1977"/>
                  <a:gd name="T90" fmla="+- 0 -3746 -3817"/>
                  <a:gd name="T91" fmla="*/ -3746 h 946"/>
                  <a:gd name="T92" fmla="+- 0 4490 2917"/>
                  <a:gd name="T93" fmla="*/ T92 w 1977"/>
                  <a:gd name="T94" fmla="+- 0 -3726 -3817"/>
                  <a:gd name="T95" fmla="*/ -3726 h 946"/>
                  <a:gd name="T96" fmla="+- 0 4549 2917"/>
                  <a:gd name="T97" fmla="*/ T96 w 1977"/>
                  <a:gd name="T98" fmla="+- 0 -3703 -3817"/>
                  <a:gd name="T99" fmla="*/ -3703 h 946"/>
                  <a:gd name="T100" fmla="+- 0 4605 2917"/>
                  <a:gd name="T101" fmla="*/ T100 w 1977"/>
                  <a:gd name="T102" fmla="+- 0 -3679 -3817"/>
                  <a:gd name="T103" fmla="*/ -3679 h 946"/>
                  <a:gd name="T104" fmla="+- 0 4704 2917"/>
                  <a:gd name="T105" fmla="*/ T104 w 1977"/>
                  <a:gd name="T106" fmla="+- 0 -3623 -3817"/>
                  <a:gd name="T107" fmla="*/ -3623 h 946"/>
                  <a:gd name="T108" fmla="+- 0 4784 2917"/>
                  <a:gd name="T109" fmla="*/ T108 w 1977"/>
                  <a:gd name="T110" fmla="+- 0 -3561 -3817"/>
                  <a:gd name="T111" fmla="*/ -3561 h 946"/>
                  <a:gd name="T112" fmla="+- 0 4844 2917"/>
                  <a:gd name="T113" fmla="*/ T112 w 1977"/>
                  <a:gd name="T114" fmla="+- 0 -3494 -3817"/>
                  <a:gd name="T115" fmla="*/ -3494 h 946"/>
                  <a:gd name="T116" fmla="+- 0 4881 2917"/>
                  <a:gd name="T117" fmla="*/ T116 w 1977"/>
                  <a:gd name="T118" fmla="+- 0 -3421 -3817"/>
                  <a:gd name="T119" fmla="*/ -3421 h 946"/>
                  <a:gd name="T120" fmla="+- 0 4894 2917"/>
                  <a:gd name="T121" fmla="*/ T120 w 1977"/>
                  <a:gd name="T122" fmla="+- 0 -3344 -3817"/>
                  <a:gd name="T123" fmla="*/ -3344 h 946"/>
                  <a:gd name="T124" fmla="+- 0 4891 2917"/>
                  <a:gd name="T125" fmla="*/ T124 w 1977"/>
                  <a:gd name="T126" fmla="+- 0 -3305 -3817"/>
                  <a:gd name="T127" fmla="*/ -3305 h 946"/>
                  <a:gd name="T128" fmla="+- 0 4866 2917"/>
                  <a:gd name="T129" fmla="*/ T128 w 1977"/>
                  <a:gd name="T130" fmla="+- 0 -3231 -3817"/>
                  <a:gd name="T131" fmla="*/ -3231 h 946"/>
                  <a:gd name="T132" fmla="+- 0 4817 2917"/>
                  <a:gd name="T133" fmla="*/ T132 w 1977"/>
                  <a:gd name="T134" fmla="+- 0 -3160 -3817"/>
                  <a:gd name="T135" fmla="*/ -3160 h 946"/>
                  <a:gd name="T136" fmla="+- 0 4746 2917"/>
                  <a:gd name="T137" fmla="*/ T136 w 1977"/>
                  <a:gd name="T138" fmla="+- 0 -3095 -3817"/>
                  <a:gd name="T139" fmla="*/ -3095 h 946"/>
                  <a:gd name="T140" fmla="+- 0 4656 2917"/>
                  <a:gd name="T141" fmla="*/ T140 w 1977"/>
                  <a:gd name="T142" fmla="+- 0 -3036 -3817"/>
                  <a:gd name="T143" fmla="*/ -3036 h 946"/>
                  <a:gd name="T144" fmla="+- 0 4549 2917"/>
                  <a:gd name="T145" fmla="*/ T144 w 1977"/>
                  <a:gd name="T146" fmla="+- 0 -2985 -3817"/>
                  <a:gd name="T147" fmla="*/ -2985 h 946"/>
                  <a:gd name="T148" fmla="+- 0 4490 2917"/>
                  <a:gd name="T149" fmla="*/ T148 w 1977"/>
                  <a:gd name="T150" fmla="+- 0 -2963 -3817"/>
                  <a:gd name="T151" fmla="*/ -2963 h 946"/>
                  <a:gd name="T152" fmla="+- 0 4427 2917"/>
                  <a:gd name="T153" fmla="*/ T152 w 1977"/>
                  <a:gd name="T154" fmla="+- 0 -2942 -3817"/>
                  <a:gd name="T155" fmla="*/ -2942 h 946"/>
                  <a:gd name="T156" fmla="+- 0 4360 2917"/>
                  <a:gd name="T157" fmla="*/ T156 w 1977"/>
                  <a:gd name="T158" fmla="+- 0 -2924 -3817"/>
                  <a:gd name="T159" fmla="*/ -2924 h 946"/>
                  <a:gd name="T160" fmla="+- 0 4291 2917"/>
                  <a:gd name="T161" fmla="*/ T160 w 1977"/>
                  <a:gd name="T162" fmla="+- 0 -2908 -3817"/>
                  <a:gd name="T163" fmla="*/ -2908 h 946"/>
                  <a:gd name="T164" fmla="+- 0 4218 2917"/>
                  <a:gd name="T165" fmla="*/ T164 w 1977"/>
                  <a:gd name="T166" fmla="+- 0 -2895 -3817"/>
                  <a:gd name="T167" fmla="*/ -2895 h 946"/>
                  <a:gd name="T168" fmla="+- 0 4143 2917"/>
                  <a:gd name="T169" fmla="*/ T168 w 1977"/>
                  <a:gd name="T170" fmla="+- 0 -2885 -3817"/>
                  <a:gd name="T171" fmla="*/ -2885 h 946"/>
                  <a:gd name="T172" fmla="+- 0 4066 2917"/>
                  <a:gd name="T173" fmla="*/ T172 w 1977"/>
                  <a:gd name="T174" fmla="+- 0 -2878 -3817"/>
                  <a:gd name="T175" fmla="*/ -2878 h 946"/>
                  <a:gd name="T176" fmla="+- 0 3987 2917"/>
                  <a:gd name="T177" fmla="*/ T176 w 1977"/>
                  <a:gd name="T178" fmla="+- 0 -2873 -3817"/>
                  <a:gd name="T179" fmla="*/ -2873 h 946"/>
                  <a:gd name="T180" fmla="+- 0 3906 2917"/>
                  <a:gd name="T181" fmla="*/ T180 w 1977"/>
                  <a:gd name="T182" fmla="+- 0 -2871 -3817"/>
                  <a:gd name="T183" fmla="*/ -2871 h 946"/>
                  <a:gd name="T184" fmla="+- 0 3825 2917"/>
                  <a:gd name="T185" fmla="*/ T184 w 1977"/>
                  <a:gd name="T186" fmla="+- 0 -2873 -3817"/>
                  <a:gd name="T187" fmla="*/ -2873 h 946"/>
                  <a:gd name="T188" fmla="+- 0 3745 2917"/>
                  <a:gd name="T189" fmla="*/ T188 w 1977"/>
                  <a:gd name="T190" fmla="+- 0 -2878 -3817"/>
                  <a:gd name="T191" fmla="*/ -2878 h 946"/>
                  <a:gd name="T192" fmla="+- 0 3668 2917"/>
                  <a:gd name="T193" fmla="*/ T192 w 1977"/>
                  <a:gd name="T194" fmla="+- 0 -2885 -3817"/>
                  <a:gd name="T195" fmla="*/ -2885 h 946"/>
                  <a:gd name="T196" fmla="+- 0 3593 2917"/>
                  <a:gd name="T197" fmla="*/ T196 w 1977"/>
                  <a:gd name="T198" fmla="+- 0 -2895 -3817"/>
                  <a:gd name="T199" fmla="*/ -2895 h 946"/>
                  <a:gd name="T200" fmla="+- 0 3521 2917"/>
                  <a:gd name="T201" fmla="*/ T200 w 1977"/>
                  <a:gd name="T202" fmla="+- 0 -2908 -3817"/>
                  <a:gd name="T203" fmla="*/ -2908 h 946"/>
                  <a:gd name="T204" fmla="+- 0 3451 2917"/>
                  <a:gd name="T205" fmla="*/ T204 w 1977"/>
                  <a:gd name="T206" fmla="+- 0 -2924 -3817"/>
                  <a:gd name="T207" fmla="*/ -2924 h 946"/>
                  <a:gd name="T208" fmla="+- 0 3385 2917"/>
                  <a:gd name="T209" fmla="*/ T208 w 1977"/>
                  <a:gd name="T210" fmla="+- 0 -2942 -3817"/>
                  <a:gd name="T211" fmla="*/ -2942 h 946"/>
                  <a:gd name="T212" fmla="+- 0 3322 2917"/>
                  <a:gd name="T213" fmla="*/ T212 w 1977"/>
                  <a:gd name="T214" fmla="+- 0 -2963 -3817"/>
                  <a:gd name="T215" fmla="*/ -2963 h 946"/>
                  <a:gd name="T216" fmla="+- 0 3262 2917"/>
                  <a:gd name="T217" fmla="*/ T216 w 1977"/>
                  <a:gd name="T218" fmla="+- 0 -2985 -3817"/>
                  <a:gd name="T219" fmla="*/ -2985 h 946"/>
                  <a:gd name="T220" fmla="+- 0 3207 2917"/>
                  <a:gd name="T221" fmla="*/ T220 w 1977"/>
                  <a:gd name="T222" fmla="+- 0 -3010 -3817"/>
                  <a:gd name="T223" fmla="*/ -3010 h 946"/>
                  <a:gd name="T224" fmla="+- 0 3108 2917"/>
                  <a:gd name="T225" fmla="*/ T224 w 1977"/>
                  <a:gd name="T226" fmla="+- 0 -3065 -3817"/>
                  <a:gd name="T227" fmla="*/ -3065 h 946"/>
                  <a:gd name="T228" fmla="+- 0 3027 2917"/>
                  <a:gd name="T229" fmla="*/ T228 w 1977"/>
                  <a:gd name="T230" fmla="+- 0 -3127 -3817"/>
                  <a:gd name="T231" fmla="*/ -3127 h 946"/>
                  <a:gd name="T232" fmla="+- 0 2967 2917"/>
                  <a:gd name="T233" fmla="*/ T232 w 1977"/>
                  <a:gd name="T234" fmla="+- 0 -3195 -3817"/>
                  <a:gd name="T235" fmla="*/ -3195 h 946"/>
                  <a:gd name="T236" fmla="+- 0 2930 2917"/>
                  <a:gd name="T237" fmla="*/ T236 w 1977"/>
                  <a:gd name="T238" fmla="+- 0 -3267 -3817"/>
                  <a:gd name="T239" fmla="*/ -3267 h 946"/>
                  <a:gd name="T240" fmla="+- 0 2917 2917"/>
                  <a:gd name="T241" fmla="*/ T240 w 1977"/>
                  <a:gd name="T242" fmla="+- 0 -3344 -3817"/>
                  <a:gd name="T243" fmla="*/ -3344 h 9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977" h="946">
                    <a:moveTo>
                      <a:pt x="0" y="473"/>
                    </a:moveTo>
                    <a:lnTo>
                      <a:pt x="13" y="396"/>
                    </a:lnTo>
                    <a:lnTo>
                      <a:pt x="50" y="323"/>
                    </a:lnTo>
                    <a:lnTo>
                      <a:pt x="110" y="256"/>
                    </a:lnTo>
                    <a:lnTo>
                      <a:pt x="191" y="194"/>
                    </a:lnTo>
                    <a:lnTo>
                      <a:pt x="290" y="138"/>
                    </a:lnTo>
                    <a:lnTo>
                      <a:pt x="345" y="114"/>
                    </a:lnTo>
                    <a:lnTo>
                      <a:pt x="405" y="91"/>
                    </a:lnTo>
                    <a:lnTo>
                      <a:pt x="468" y="71"/>
                    </a:lnTo>
                    <a:lnTo>
                      <a:pt x="534" y="53"/>
                    </a:lnTo>
                    <a:lnTo>
                      <a:pt x="604" y="37"/>
                    </a:lnTo>
                    <a:lnTo>
                      <a:pt x="676" y="24"/>
                    </a:lnTo>
                    <a:lnTo>
                      <a:pt x="751" y="14"/>
                    </a:lnTo>
                    <a:lnTo>
                      <a:pt x="828" y="6"/>
                    </a:lnTo>
                    <a:lnTo>
                      <a:pt x="908" y="2"/>
                    </a:lnTo>
                    <a:lnTo>
                      <a:pt x="989" y="0"/>
                    </a:lnTo>
                    <a:lnTo>
                      <a:pt x="1070" y="2"/>
                    </a:lnTo>
                    <a:lnTo>
                      <a:pt x="1149" y="6"/>
                    </a:lnTo>
                    <a:lnTo>
                      <a:pt x="1226" y="14"/>
                    </a:lnTo>
                    <a:lnTo>
                      <a:pt x="1301" y="24"/>
                    </a:lnTo>
                    <a:lnTo>
                      <a:pt x="1374" y="37"/>
                    </a:lnTo>
                    <a:lnTo>
                      <a:pt x="1443" y="53"/>
                    </a:lnTo>
                    <a:lnTo>
                      <a:pt x="1510" y="71"/>
                    </a:lnTo>
                    <a:lnTo>
                      <a:pt x="1573" y="91"/>
                    </a:lnTo>
                    <a:lnTo>
                      <a:pt x="1632" y="114"/>
                    </a:lnTo>
                    <a:lnTo>
                      <a:pt x="1688" y="138"/>
                    </a:lnTo>
                    <a:lnTo>
                      <a:pt x="1787" y="194"/>
                    </a:lnTo>
                    <a:lnTo>
                      <a:pt x="1867" y="256"/>
                    </a:lnTo>
                    <a:lnTo>
                      <a:pt x="1927" y="323"/>
                    </a:lnTo>
                    <a:lnTo>
                      <a:pt x="1964" y="396"/>
                    </a:lnTo>
                    <a:lnTo>
                      <a:pt x="1977" y="473"/>
                    </a:lnTo>
                    <a:lnTo>
                      <a:pt x="1974" y="512"/>
                    </a:lnTo>
                    <a:lnTo>
                      <a:pt x="1949" y="586"/>
                    </a:lnTo>
                    <a:lnTo>
                      <a:pt x="1900" y="657"/>
                    </a:lnTo>
                    <a:lnTo>
                      <a:pt x="1829" y="722"/>
                    </a:lnTo>
                    <a:lnTo>
                      <a:pt x="1739" y="781"/>
                    </a:lnTo>
                    <a:lnTo>
                      <a:pt x="1632" y="832"/>
                    </a:lnTo>
                    <a:lnTo>
                      <a:pt x="1573" y="854"/>
                    </a:lnTo>
                    <a:lnTo>
                      <a:pt x="1510" y="875"/>
                    </a:lnTo>
                    <a:lnTo>
                      <a:pt x="1443" y="893"/>
                    </a:lnTo>
                    <a:lnTo>
                      <a:pt x="1374" y="909"/>
                    </a:lnTo>
                    <a:lnTo>
                      <a:pt x="1301" y="922"/>
                    </a:lnTo>
                    <a:lnTo>
                      <a:pt x="1226" y="932"/>
                    </a:lnTo>
                    <a:lnTo>
                      <a:pt x="1149" y="939"/>
                    </a:lnTo>
                    <a:lnTo>
                      <a:pt x="1070" y="944"/>
                    </a:lnTo>
                    <a:lnTo>
                      <a:pt x="989" y="946"/>
                    </a:lnTo>
                    <a:lnTo>
                      <a:pt x="908" y="944"/>
                    </a:lnTo>
                    <a:lnTo>
                      <a:pt x="828" y="939"/>
                    </a:lnTo>
                    <a:lnTo>
                      <a:pt x="751" y="932"/>
                    </a:lnTo>
                    <a:lnTo>
                      <a:pt x="676" y="922"/>
                    </a:lnTo>
                    <a:lnTo>
                      <a:pt x="604" y="909"/>
                    </a:lnTo>
                    <a:lnTo>
                      <a:pt x="534" y="893"/>
                    </a:lnTo>
                    <a:lnTo>
                      <a:pt x="468" y="875"/>
                    </a:lnTo>
                    <a:lnTo>
                      <a:pt x="405" y="854"/>
                    </a:lnTo>
                    <a:lnTo>
                      <a:pt x="345" y="832"/>
                    </a:lnTo>
                    <a:lnTo>
                      <a:pt x="290" y="807"/>
                    </a:lnTo>
                    <a:lnTo>
                      <a:pt x="191" y="752"/>
                    </a:lnTo>
                    <a:lnTo>
                      <a:pt x="110" y="690"/>
                    </a:lnTo>
                    <a:lnTo>
                      <a:pt x="50" y="622"/>
                    </a:lnTo>
                    <a:lnTo>
                      <a:pt x="13" y="550"/>
                    </a:lnTo>
                    <a:lnTo>
                      <a:pt x="0" y="473"/>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 y="-2075"/>
                <a:ext cx="6883" cy="312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873863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Araştır/Topla </a:t>
            </a:r>
            <a:endParaRPr lang="tr-TR" noProof="0"/>
          </a:p>
        </p:txBody>
      </p:sp>
      <p:sp>
        <p:nvSpPr>
          <p:cNvPr id="3" name="Content Placeholder 2"/>
          <p:cNvSpPr>
            <a:spLocks noGrp="1"/>
          </p:cNvSpPr>
          <p:nvPr>
            <p:ph idx="1"/>
          </p:nvPr>
        </p:nvSpPr>
        <p:spPr>
          <a:xfrm>
            <a:off x="251520" y="1340768"/>
            <a:ext cx="8712968" cy="4525963"/>
          </a:xfrm>
        </p:spPr>
        <p:txBody>
          <a:bodyPr>
            <a:normAutofit/>
          </a:bodyPr>
          <a:lstStyle/>
          <a:p>
            <a:r>
              <a:rPr lang="tr-TR" sz="2400" noProof="0" smtClean="0"/>
              <a:t>Bir PDF dosyasını veya bir klasördeki PDF dosyalarınızı EndNote kütüphanenize ekleyin.</a:t>
            </a:r>
          </a:p>
          <a:p>
            <a:r>
              <a:rPr lang="tr-TR" sz="2400" noProof="0" smtClean="0"/>
              <a:t>PDF’ler import edildiğinde kaynakça bilgileri otomatik oluşturulsun.</a:t>
            </a:r>
          </a:p>
          <a:p>
            <a:r>
              <a:rPr lang="tr-TR" sz="2400" noProof="0" smtClean="0"/>
              <a:t>Tam metin PDF’lerin veya eklediğiniz notların içeriğinde de arama yapın</a:t>
            </a:r>
          </a:p>
          <a:p>
            <a:endParaRPr lang="tr-TR" noProof="0"/>
          </a:p>
        </p:txBody>
      </p:sp>
      <p:grpSp>
        <p:nvGrpSpPr>
          <p:cNvPr id="4" name="Group 1"/>
          <p:cNvGrpSpPr>
            <a:grpSpLocks/>
          </p:cNvGrpSpPr>
          <p:nvPr/>
        </p:nvGrpSpPr>
        <p:grpSpPr bwMode="auto">
          <a:xfrm>
            <a:off x="928575" y="3834604"/>
            <a:ext cx="7675872" cy="3023397"/>
            <a:chOff x="187" y="4474"/>
            <a:chExt cx="14213" cy="6326"/>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 y="4538"/>
              <a:ext cx="7985" cy="573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 y="4474"/>
              <a:ext cx="4166" cy="5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 y="4781"/>
              <a:ext cx="3239" cy="409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 y="6694"/>
              <a:ext cx="2419" cy="14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7001"/>
              <a:ext cx="1492" cy="5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 y="6499"/>
              <a:ext cx="1896" cy="1013"/>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2"/>
            <p:cNvSpPr>
              <a:spLocks/>
            </p:cNvSpPr>
            <p:nvPr/>
          </p:nvSpPr>
          <p:spPr bwMode="auto">
            <a:xfrm>
              <a:off x="447" y="6614"/>
              <a:ext cx="1668" cy="784"/>
            </a:xfrm>
            <a:custGeom>
              <a:avLst/>
              <a:gdLst>
                <a:gd name="T0" fmla="+- 0 447 447"/>
                <a:gd name="T1" fmla="*/ T0 w 1668"/>
                <a:gd name="T2" fmla="+- 0 7006 6614"/>
                <a:gd name="T3" fmla="*/ 7006 h 784"/>
                <a:gd name="T4" fmla="+- 0 458 447"/>
                <a:gd name="T5" fmla="*/ T4 w 1668"/>
                <a:gd name="T6" fmla="+- 0 6943 6614"/>
                <a:gd name="T7" fmla="*/ 6943 h 784"/>
                <a:gd name="T8" fmla="+- 0 489 447"/>
                <a:gd name="T9" fmla="*/ T8 w 1668"/>
                <a:gd name="T10" fmla="+- 0 6882 6614"/>
                <a:gd name="T11" fmla="*/ 6882 h 784"/>
                <a:gd name="T12" fmla="+- 0 540 447"/>
                <a:gd name="T13" fmla="*/ T12 w 1668"/>
                <a:gd name="T14" fmla="+- 0 6826 6614"/>
                <a:gd name="T15" fmla="*/ 6826 h 784"/>
                <a:gd name="T16" fmla="+- 0 608 447"/>
                <a:gd name="T17" fmla="*/ T16 w 1668"/>
                <a:gd name="T18" fmla="+- 0 6775 6614"/>
                <a:gd name="T19" fmla="*/ 6775 h 784"/>
                <a:gd name="T20" fmla="+- 0 691 447"/>
                <a:gd name="T21" fmla="*/ T20 w 1668"/>
                <a:gd name="T22" fmla="+- 0 6729 6614"/>
                <a:gd name="T23" fmla="*/ 6729 h 784"/>
                <a:gd name="T24" fmla="+- 0 788 447"/>
                <a:gd name="T25" fmla="*/ T24 w 1668"/>
                <a:gd name="T26" fmla="+- 0 6690 6614"/>
                <a:gd name="T27" fmla="*/ 6690 h 784"/>
                <a:gd name="T28" fmla="+- 0 898 447"/>
                <a:gd name="T29" fmla="*/ T28 w 1668"/>
                <a:gd name="T30" fmla="+- 0 6658 6614"/>
                <a:gd name="T31" fmla="*/ 6658 h 784"/>
                <a:gd name="T32" fmla="+- 0 956 447"/>
                <a:gd name="T33" fmla="*/ T32 w 1668"/>
                <a:gd name="T34" fmla="+- 0 6645 6614"/>
                <a:gd name="T35" fmla="*/ 6645 h 784"/>
                <a:gd name="T36" fmla="+- 0 1017 447"/>
                <a:gd name="T37" fmla="*/ T36 w 1668"/>
                <a:gd name="T38" fmla="+- 0 6634 6614"/>
                <a:gd name="T39" fmla="*/ 6634 h 784"/>
                <a:gd name="T40" fmla="+- 0 1080 447"/>
                <a:gd name="T41" fmla="*/ T40 w 1668"/>
                <a:gd name="T42" fmla="+- 0 6625 6614"/>
                <a:gd name="T43" fmla="*/ 6625 h 784"/>
                <a:gd name="T44" fmla="+- 0 1146 447"/>
                <a:gd name="T45" fmla="*/ T44 w 1668"/>
                <a:gd name="T46" fmla="+- 0 6619 6614"/>
                <a:gd name="T47" fmla="*/ 6619 h 784"/>
                <a:gd name="T48" fmla="+- 0 1212 447"/>
                <a:gd name="T49" fmla="*/ T48 w 1668"/>
                <a:gd name="T50" fmla="+- 0 6615 6614"/>
                <a:gd name="T51" fmla="*/ 6615 h 784"/>
                <a:gd name="T52" fmla="+- 0 1281 447"/>
                <a:gd name="T53" fmla="*/ T52 w 1668"/>
                <a:gd name="T54" fmla="+- 0 6614 6614"/>
                <a:gd name="T55" fmla="*/ 6614 h 784"/>
                <a:gd name="T56" fmla="+- 0 1349 447"/>
                <a:gd name="T57" fmla="*/ T56 w 1668"/>
                <a:gd name="T58" fmla="+- 0 6615 6614"/>
                <a:gd name="T59" fmla="*/ 6615 h 784"/>
                <a:gd name="T60" fmla="+- 0 1416 447"/>
                <a:gd name="T61" fmla="*/ T60 w 1668"/>
                <a:gd name="T62" fmla="+- 0 6619 6614"/>
                <a:gd name="T63" fmla="*/ 6619 h 784"/>
                <a:gd name="T64" fmla="+- 0 1481 447"/>
                <a:gd name="T65" fmla="*/ T64 w 1668"/>
                <a:gd name="T66" fmla="+- 0 6625 6614"/>
                <a:gd name="T67" fmla="*/ 6625 h 784"/>
                <a:gd name="T68" fmla="+- 0 1544 447"/>
                <a:gd name="T69" fmla="*/ T68 w 1668"/>
                <a:gd name="T70" fmla="+- 0 6634 6614"/>
                <a:gd name="T71" fmla="*/ 6634 h 784"/>
                <a:gd name="T72" fmla="+- 0 1605 447"/>
                <a:gd name="T73" fmla="*/ T72 w 1668"/>
                <a:gd name="T74" fmla="+- 0 6645 6614"/>
                <a:gd name="T75" fmla="*/ 6645 h 784"/>
                <a:gd name="T76" fmla="+- 0 1664 447"/>
                <a:gd name="T77" fmla="*/ T76 w 1668"/>
                <a:gd name="T78" fmla="+- 0 6658 6614"/>
                <a:gd name="T79" fmla="*/ 6658 h 784"/>
                <a:gd name="T80" fmla="+- 0 1773 447"/>
                <a:gd name="T81" fmla="*/ T80 w 1668"/>
                <a:gd name="T82" fmla="+- 0 6690 6614"/>
                <a:gd name="T83" fmla="*/ 6690 h 784"/>
                <a:gd name="T84" fmla="+- 0 1870 447"/>
                <a:gd name="T85" fmla="*/ T84 w 1668"/>
                <a:gd name="T86" fmla="+- 0 6729 6614"/>
                <a:gd name="T87" fmla="*/ 6729 h 784"/>
                <a:gd name="T88" fmla="+- 0 1954 447"/>
                <a:gd name="T89" fmla="*/ T88 w 1668"/>
                <a:gd name="T90" fmla="+- 0 6775 6614"/>
                <a:gd name="T91" fmla="*/ 6775 h 784"/>
                <a:gd name="T92" fmla="+- 0 2022 447"/>
                <a:gd name="T93" fmla="*/ T92 w 1668"/>
                <a:gd name="T94" fmla="+- 0 6826 6614"/>
                <a:gd name="T95" fmla="*/ 6826 h 784"/>
                <a:gd name="T96" fmla="+- 0 2072 447"/>
                <a:gd name="T97" fmla="*/ T96 w 1668"/>
                <a:gd name="T98" fmla="+- 0 6882 6614"/>
                <a:gd name="T99" fmla="*/ 6882 h 784"/>
                <a:gd name="T100" fmla="+- 0 2104 447"/>
                <a:gd name="T101" fmla="*/ T100 w 1668"/>
                <a:gd name="T102" fmla="+- 0 6943 6614"/>
                <a:gd name="T103" fmla="*/ 6943 h 784"/>
                <a:gd name="T104" fmla="+- 0 2115 447"/>
                <a:gd name="T105" fmla="*/ T104 w 1668"/>
                <a:gd name="T106" fmla="+- 0 7006 6614"/>
                <a:gd name="T107" fmla="*/ 7006 h 784"/>
                <a:gd name="T108" fmla="+- 0 2112 447"/>
                <a:gd name="T109" fmla="*/ T108 w 1668"/>
                <a:gd name="T110" fmla="+- 0 7038 6614"/>
                <a:gd name="T111" fmla="*/ 7038 h 784"/>
                <a:gd name="T112" fmla="+- 0 2090 447"/>
                <a:gd name="T113" fmla="*/ T112 w 1668"/>
                <a:gd name="T114" fmla="+- 0 7100 6614"/>
                <a:gd name="T115" fmla="*/ 7100 h 784"/>
                <a:gd name="T116" fmla="+- 0 2049 447"/>
                <a:gd name="T117" fmla="*/ T116 w 1668"/>
                <a:gd name="T118" fmla="+- 0 7159 6614"/>
                <a:gd name="T119" fmla="*/ 7159 h 784"/>
                <a:gd name="T120" fmla="+- 0 1990 447"/>
                <a:gd name="T121" fmla="*/ T120 w 1668"/>
                <a:gd name="T122" fmla="+- 0 7213 6614"/>
                <a:gd name="T123" fmla="*/ 7213 h 784"/>
                <a:gd name="T124" fmla="+- 0 1914 447"/>
                <a:gd name="T125" fmla="*/ T124 w 1668"/>
                <a:gd name="T126" fmla="+- 0 7261 6614"/>
                <a:gd name="T127" fmla="*/ 7261 h 784"/>
                <a:gd name="T128" fmla="+- 0 1823 447"/>
                <a:gd name="T129" fmla="*/ T128 w 1668"/>
                <a:gd name="T130" fmla="+- 0 7304 6614"/>
                <a:gd name="T131" fmla="*/ 7304 h 784"/>
                <a:gd name="T132" fmla="+- 0 1720 447"/>
                <a:gd name="T133" fmla="*/ T132 w 1668"/>
                <a:gd name="T134" fmla="+- 0 7340 6614"/>
                <a:gd name="T135" fmla="*/ 7340 h 784"/>
                <a:gd name="T136" fmla="+- 0 1605 447"/>
                <a:gd name="T137" fmla="*/ T136 w 1668"/>
                <a:gd name="T138" fmla="+- 0 7368 6614"/>
                <a:gd name="T139" fmla="*/ 7368 h 784"/>
                <a:gd name="T140" fmla="+- 0 1544 447"/>
                <a:gd name="T141" fmla="*/ T140 w 1668"/>
                <a:gd name="T142" fmla="+- 0 7378 6614"/>
                <a:gd name="T143" fmla="*/ 7378 h 784"/>
                <a:gd name="T144" fmla="+- 0 1481 447"/>
                <a:gd name="T145" fmla="*/ T144 w 1668"/>
                <a:gd name="T146" fmla="+- 0 7387 6614"/>
                <a:gd name="T147" fmla="*/ 7387 h 784"/>
                <a:gd name="T148" fmla="+- 0 1416 447"/>
                <a:gd name="T149" fmla="*/ T148 w 1668"/>
                <a:gd name="T150" fmla="+- 0 7393 6614"/>
                <a:gd name="T151" fmla="*/ 7393 h 784"/>
                <a:gd name="T152" fmla="+- 0 1349 447"/>
                <a:gd name="T153" fmla="*/ T152 w 1668"/>
                <a:gd name="T154" fmla="+- 0 7397 6614"/>
                <a:gd name="T155" fmla="*/ 7397 h 784"/>
                <a:gd name="T156" fmla="+- 0 1281 447"/>
                <a:gd name="T157" fmla="*/ T156 w 1668"/>
                <a:gd name="T158" fmla="+- 0 7398 6614"/>
                <a:gd name="T159" fmla="*/ 7398 h 784"/>
                <a:gd name="T160" fmla="+- 0 1212 447"/>
                <a:gd name="T161" fmla="*/ T160 w 1668"/>
                <a:gd name="T162" fmla="+- 0 7397 6614"/>
                <a:gd name="T163" fmla="*/ 7397 h 784"/>
                <a:gd name="T164" fmla="+- 0 1146 447"/>
                <a:gd name="T165" fmla="*/ T164 w 1668"/>
                <a:gd name="T166" fmla="+- 0 7393 6614"/>
                <a:gd name="T167" fmla="*/ 7393 h 784"/>
                <a:gd name="T168" fmla="+- 0 1080 447"/>
                <a:gd name="T169" fmla="*/ T168 w 1668"/>
                <a:gd name="T170" fmla="+- 0 7387 6614"/>
                <a:gd name="T171" fmla="*/ 7387 h 784"/>
                <a:gd name="T172" fmla="+- 0 1017 447"/>
                <a:gd name="T173" fmla="*/ T172 w 1668"/>
                <a:gd name="T174" fmla="+- 0 7378 6614"/>
                <a:gd name="T175" fmla="*/ 7378 h 784"/>
                <a:gd name="T176" fmla="+- 0 956 447"/>
                <a:gd name="T177" fmla="*/ T176 w 1668"/>
                <a:gd name="T178" fmla="+- 0 7368 6614"/>
                <a:gd name="T179" fmla="*/ 7368 h 784"/>
                <a:gd name="T180" fmla="+- 0 898 447"/>
                <a:gd name="T181" fmla="*/ T180 w 1668"/>
                <a:gd name="T182" fmla="+- 0 7355 6614"/>
                <a:gd name="T183" fmla="*/ 7355 h 784"/>
                <a:gd name="T184" fmla="+- 0 788 447"/>
                <a:gd name="T185" fmla="*/ T184 w 1668"/>
                <a:gd name="T186" fmla="+- 0 7323 6614"/>
                <a:gd name="T187" fmla="*/ 7323 h 784"/>
                <a:gd name="T188" fmla="+- 0 691 447"/>
                <a:gd name="T189" fmla="*/ T188 w 1668"/>
                <a:gd name="T190" fmla="+- 0 7284 6614"/>
                <a:gd name="T191" fmla="*/ 7284 h 784"/>
                <a:gd name="T192" fmla="+- 0 608 447"/>
                <a:gd name="T193" fmla="*/ T192 w 1668"/>
                <a:gd name="T194" fmla="+- 0 7238 6614"/>
                <a:gd name="T195" fmla="*/ 7238 h 784"/>
                <a:gd name="T196" fmla="+- 0 540 447"/>
                <a:gd name="T197" fmla="*/ T196 w 1668"/>
                <a:gd name="T198" fmla="+- 0 7186 6614"/>
                <a:gd name="T199" fmla="*/ 7186 h 784"/>
                <a:gd name="T200" fmla="+- 0 489 447"/>
                <a:gd name="T201" fmla="*/ T200 w 1668"/>
                <a:gd name="T202" fmla="+- 0 7130 6614"/>
                <a:gd name="T203" fmla="*/ 7130 h 784"/>
                <a:gd name="T204" fmla="+- 0 458 447"/>
                <a:gd name="T205" fmla="*/ T204 w 1668"/>
                <a:gd name="T206" fmla="+- 0 7070 6614"/>
                <a:gd name="T207" fmla="*/ 7070 h 784"/>
                <a:gd name="T208" fmla="+- 0 447 447"/>
                <a:gd name="T209" fmla="*/ T208 w 1668"/>
                <a:gd name="T210" fmla="+- 0 7006 6614"/>
                <a:gd name="T211" fmla="*/ 7006 h 7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1668" h="784">
                  <a:moveTo>
                    <a:pt x="0" y="392"/>
                  </a:moveTo>
                  <a:lnTo>
                    <a:pt x="11" y="329"/>
                  </a:lnTo>
                  <a:lnTo>
                    <a:pt x="42" y="268"/>
                  </a:lnTo>
                  <a:lnTo>
                    <a:pt x="93" y="212"/>
                  </a:lnTo>
                  <a:lnTo>
                    <a:pt x="161" y="161"/>
                  </a:lnTo>
                  <a:lnTo>
                    <a:pt x="244" y="115"/>
                  </a:lnTo>
                  <a:lnTo>
                    <a:pt x="341" y="76"/>
                  </a:lnTo>
                  <a:lnTo>
                    <a:pt x="451" y="44"/>
                  </a:lnTo>
                  <a:lnTo>
                    <a:pt x="509" y="31"/>
                  </a:lnTo>
                  <a:lnTo>
                    <a:pt x="570" y="20"/>
                  </a:lnTo>
                  <a:lnTo>
                    <a:pt x="633" y="11"/>
                  </a:lnTo>
                  <a:lnTo>
                    <a:pt x="699" y="5"/>
                  </a:lnTo>
                  <a:lnTo>
                    <a:pt x="765" y="1"/>
                  </a:lnTo>
                  <a:lnTo>
                    <a:pt x="834" y="0"/>
                  </a:lnTo>
                  <a:lnTo>
                    <a:pt x="902" y="1"/>
                  </a:lnTo>
                  <a:lnTo>
                    <a:pt x="969" y="5"/>
                  </a:lnTo>
                  <a:lnTo>
                    <a:pt x="1034" y="11"/>
                  </a:lnTo>
                  <a:lnTo>
                    <a:pt x="1097" y="20"/>
                  </a:lnTo>
                  <a:lnTo>
                    <a:pt x="1158" y="31"/>
                  </a:lnTo>
                  <a:lnTo>
                    <a:pt x="1217" y="44"/>
                  </a:lnTo>
                  <a:lnTo>
                    <a:pt x="1326" y="76"/>
                  </a:lnTo>
                  <a:lnTo>
                    <a:pt x="1423" y="115"/>
                  </a:lnTo>
                  <a:lnTo>
                    <a:pt x="1507" y="161"/>
                  </a:lnTo>
                  <a:lnTo>
                    <a:pt x="1575" y="212"/>
                  </a:lnTo>
                  <a:lnTo>
                    <a:pt x="1625" y="268"/>
                  </a:lnTo>
                  <a:lnTo>
                    <a:pt x="1657" y="329"/>
                  </a:lnTo>
                  <a:lnTo>
                    <a:pt x="1668" y="392"/>
                  </a:lnTo>
                  <a:lnTo>
                    <a:pt x="1665" y="424"/>
                  </a:lnTo>
                  <a:lnTo>
                    <a:pt x="1643" y="486"/>
                  </a:lnTo>
                  <a:lnTo>
                    <a:pt x="1602" y="545"/>
                  </a:lnTo>
                  <a:lnTo>
                    <a:pt x="1543" y="599"/>
                  </a:lnTo>
                  <a:lnTo>
                    <a:pt x="1467" y="647"/>
                  </a:lnTo>
                  <a:lnTo>
                    <a:pt x="1376" y="690"/>
                  </a:lnTo>
                  <a:lnTo>
                    <a:pt x="1273" y="726"/>
                  </a:lnTo>
                  <a:lnTo>
                    <a:pt x="1158" y="754"/>
                  </a:lnTo>
                  <a:lnTo>
                    <a:pt x="1097" y="764"/>
                  </a:lnTo>
                  <a:lnTo>
                    <a:pt x="1034" y="773"/>
                  </a:lnTo>
                  <a:lnTo>
                    <a:pt x="969" y="779"/>
                  </a:lnTo>
                  <a:lnTo>
                    <a:pt x="902" y="783"/>
                  </a:lnTo>
                  <a:lnTo>
                    <a:pt x="834" y="784"/>
                  </a:lnTo>
                  <a:lnTo>
                    <a:pt x="765" y="783"/>
                  </a:lnTo>
                  <a:lnTo>
                    <a:pt x="699" y="779"/>
                  </a:lnTo>
                  <a:lnTo>
                    <a:pt x="633" y="773"/>
                  </a:lnTo>
                  <a:lnTo>
                    <a:pt x="570" y="764"/>
                  </a:lnTo>
                  <a:lnTo>
                    <a:pt x="509" y="754"/>
                  </a:lnTo>
                  <a:lnTo>
                    <a:pt x="451" y="741"/>
                  </a:lnTo>
                  <a:lnTo>
                    <a:pt x="341" y="709"/>
                  </a:lnTo>
                  <a:lnTo>
                    <a:pt x="244" y="670"/>
                  </a:lnTo>
                  <a:lnTo>
                    <a:pt x="161" y="624"/>
                  </a:lnTo>
                  <a:lnTo>
                    <a:pt x="93" y="572"/>
                  </a:lnTo>
                  <a:lnTo>
                    <a:pt x="42" y="516"/>
                  </a:lnTo>
                  <a:lnTo>
                    <a:pt x="11" y="456"/>
                  </a:lnTo>
                  <a:lnTo>
                    <a:pt x="0" y="392"/>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15"/>
            <p:cNvGrpSpPr>
              <a:grpSpLocks/>
            </p:cNvGrpSpPr>
            <p:nvPr/>
          </p:nvGrpSpPr>
          <p:grpSpPr bwMode="auto">
            <a:xfrm>
              <a:off x="3547" y="4678"/>
              <a:ext cx="10853" cy="6122"/>
              <a:chOff x="3547" y="4678"/>
              <a:chExt cx="10853" cy="6122"/>
            </a:xfrm>
          </p:grpSpPr>
          <p:pic>
            <p:nvPicPr>
              <p:cNvPr id="309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4" y="4678"/>
                <a:ext cx="6936" cy="6122"/>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1" y="4986"/>
                <a:ext cx="6378" cy="568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7" y="6826"/>
                <a:ext cx="1668" cy="9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21"/>
            <p:cNvGrpSpPr>
              <a:grpSpLocks/>
            </p:cNvGrpSpPr>
            <p:nvPr/>
          </p:nvGrpSpPr>
          <p:grpSpPr bwMode="auto">
            <a:xfrm>
              <a:off x="3601" y="6939"/>
              <a:ext cx="1440" cy="682"/>
              <a:chOff x="3601" y="6939"/>
              <a:chExt cx="1440" cy="682"/>
            </a:xfrm>
          </p:grpSpPr>
          <p:sp>
            <p:nvSpPr>
              <p:cNvPr id="8" name="Freeform 22"/>
              <p:cNvSpPr>
                <a:spLocks/>
              </p:cNvSpPr>
              <p:nvPr/>
            </p:nvSpPr>
            <p:spPr bwMode="auto">
              <a:xfrm>
                <a:off x="3601" y="6939"/>
                <a:ext cx="1440" cy="682"/>
              </a:xfrm>
              <a:custGeom>
                <a:avLst/>
                <a:gdLst>
                  <a:gd name="T0" fmla="+- 0 3601 3601"/>
                  <a:gd name="T1" fmla="*/ T0 w 1440"/>
                  <a:gd name="T2" fmla="+- 0 7280 6939"/>
                  <a:gd name="T3" fmla="*/ 7280 h 682"/>
                  <a:gd name="T4" fmla="+- 0 3621 3601"/>
                  <a:gd name="T5" fmla="*/ T4 w 1440"/>
                  <a:gd name="T6" fmla="+- 0 7198 6939"/>
                  <a:gd name="T7" fmla="*/ 7198 h 682"/>
                  <a:gd name="T8" fmla="+- 0 3657 3601"/>
                  <a:gd name="T9" fmla="*/ T8 w 1440"/>
                  <a:gd name="T10" fmla="+- 0 7148 6939"/>
                  <a:gd name="T11" fmla="*/ 7148 h 682"/>
                  <a:gd name="T12" fmla="+- 0 3708 3601"/>
                  <a:gd name="T13" fmla="*/ T12 w 1440"/>
                  <a:gd name="T14" fmla="+- 0 7101 6939"/>
                  <a:gd name="T15" fmla="*/ 7101 h 682"/>
                  <a:gd name="T16" fmla="+- 0 3774 3601"/>
                  <a:gd name="T17" fmla="*/ T16 w 1440"/>
                  <a:gd name="T18" fmla="+- 0 7058 6939"/>
                  <a:gd name="T19" fmla="*/ 7058 h 682"/>
                  <a:gd name="T20" fmla="+- 0 3852 3601"/>
                  <a:gd name="T21" fmla="*/ T20 w 1440"/>
                  <a:gd name="T22" fmla="+- 0 7021 6939"/>
                  <a:gd name="T23" fmla="*/ 7021 h 682"/>
                  <a:gd name="T24" fmla="+- 0 3941 3601"/>
                  <a:gd name="T25" fmla="*/ T24 w 1440"/>
                  <a:gd name="T26" fmla="+- 0 6990 6939"/>
                  <a:gd name="T27" fmla="*/ 6990 h 682"/>
                  <a:gd name="T28" fmla="+- 0 4040 3601"/>
                  <a:gd name="T29" fmla="*/ T28 w 1440"/>
                  <a:gd name="T30" fmla="+- 0 6966 6939"/>
                  <a:gd name="T31" fmla="*/ 6966 h 682"/>
                  <a:gd name="T32" fmla="+- 0 4148 3601"/>
                  <a:gd name="T33" fmla="*/ T32 w 1440"/>
                  <a:gd name="T34" fmla="+- 0 6949 6939"/>
                  <a:gd name="T35" fmla="*/ 6949 h 682"/>
                  <a:gd name="T36" fmla="+- 0 4262 3601"/>
                  <a:gd name="T37" fmla="*/ T36 w 1440"/>
                  <a:gd name="T38" fmla="+- 0 6940 6939"/>
                  <a:gd name="T39" fmla="*/ 6940 h 682"/>
                  <a:gd name="T40" fmla="+- 0 4321 3601"/>
                  <a:gd name="T41" fmla="*/ T40 w 1440"/>
                  <a:gd name="T42" fmla="+- 0 6939 6939"/>
                  <a:gd name="T43" fmla="*/ 6939 h 682"/>
                  <a:gd name="T44" fmla="+- 0 4380 3601"/>
                  <a:gd name="T45" fmla="*/ T44 w 1440"/>
                  <a:gd name="T46" fmla="+- 0 6940 6939"/>
                  <a:gd name="T47" fmla="*/ 6940 h 682"/>
                  <a:gd name="T48" fmla="+- 0 4494 3601"/>
                  <a:gd name="T49" fmla="*/ T48 w 1440"/>
                  <a:gd name="T50" fmla="+- 0 6949 6939"/>
                  <a:gd name="T51" fmla="*/ 6949 h 682"/>
                  <a:gd name="T52" fmla="+- 0 4601 3601"/>
                  <a:gd name="T53" fmla="*/ T52 w 1440"/>
                  <a:gd name="T54" fmla="+- 0 6966 6939"/>
                  <a:gd name="T55" fmla="*/ 6966 h 682"/>
                  <a:gd name="T56" fmla="+- 0 4700 3601"/>
                  <a:gd name="T57" fmla="*/ T56 w 1440"/>
                  <a:gd name="T58" fmla="+- 0 6990 6939"/>
                  <a:gd name="T59" fmla="*/ 6990 h 682"/>
                  <a:gd name="T60" fmla="+- 0 4789 3601"/>
                  <a:gd name="T61" fmla="*/ T60 w 1440"/>
                  <a:gd name="T62" fmla="+- 0 7021 6939"/>
                  <a:gd name="T63" fmla="*/ 7021 h 682"/>
                  <a:gd name="T64" fmla="+- 0 4867 3601"/>
                  <a:gd name="T65" fmla="*/ T64 w 1440"/>
                  <a:gd name="T66" fmla="+- 0 7058 6939"/>
                  <a:gd name="T67" fmla="*/ 7058 h 682"/>
                  <a:gd name="T68" fmla="+- 0 4933 3601"/>
                  <a:gd name="T69" fmla="*/ T68 w 1440"/>
                  <a:gd name="T70" fmla="+- 0 7101 6939"/>
                  <a:gd name="T71" fmla="*/ 7101 h 682"/>
                  <a:gd name="T72" fmla="+- 0 4984 3601"/>
                  <a:gd name="T73" fmla="*/ T72 w 1440"/>
                  <a:gd name="T74" fmla="+- 0 7148 6939"/>
                  <a:gd name="T75" fmla="*/ 7148 h 682"/>
                  <a:gd name="T76" fmla="+- 0 5020 3601"/>
                  <a:gd name="T77" fmla="*/ T76 w 1440"/>
                  <a:gd name="T78" fmla="+- 0 7198 6939"/>
                  <a:gd name="T79" fmla="*/ 7198 h 682"/>
                  <a:gd name="T80" fmla="+- 0 5041 3601"/>
                  <a:gd name="T81" fmla="*/ T80 w 1440"/>
                  <a:gd name="T82" fmla="+- 0 7280 6939"/>
                  <a:gd name="T83" fmla="*/ 7280 h 682"/>
                  <a:gd name="T84" fmla="+- 0 5038 3601"/>
                  <a:gd name="T85" fmla="*/ T84 w 1440"/>
                  <a:gd name="T86" fmla="+- 0 7308 6939"/>
                  <a:gd name="T87" fmla="*/ 7308 h 682"/>
                  <a:gd name="T88" fmla="+- 0 5004 3601"/>
                  <a:gd name="T89" fmla="*/ T88 w 1440"/>
                  <a:gd name="T90" fmla="+- 0 7388 6939"/>
                  <a:gd name="T91" fmla="*/ 7388 h 682"/>
                  <a:gd name="T92" fmla="+- 0 4960 3601"/>
                  <a:gd name="T93" fmla="*/ T92 w 1440"/>
                  <a:gd name="T94" fmla="+- 0 7437 6939"/>
                  <a:gd name="T95" fmla="*/ 7437 h 682"/>
                  <a:gd name="T96" fmla="+- 0 4902 3601"/>
                  <a:gd name="T97" fmla="*/ T96 w 1440"/>
                  <a:gd name="T98" fmla="+- 0 7482 6939"/>
                  <a:gd name="T99" fmla="*/ 7482 h 682"/>
                  <a:gd name="T100" fmla="+- 0 4830 3601"/>
                  <a:gd name="T101" fmla="*/ T100 w 1440"/>
                  <a:gd name="T102" fmla="+- 0 7522 6939"/>
                  <a:gd name="T103" fmla="*/ 7522 h 682"/>
                  <a:gd name="T104" fmla="+- 0 4746 3601"/>
                  <a:gd name="T105" fmla="*/ T104 w 1440"/>
                  <a:gd name="T106" fmla="+- 0 7556 6939"/>
                  <a:gd name="T107" fmla="*/ 7556 h 682"/>
                  <a:gd name="T108" fmla="+- 0 4652 3601"/>
                  <a:gd name="T109" fmla="*/ T108 w 1440"/>
                  <a:gd name="T110" fmla="+- 0 7584 6939"/>
                  <a:gd name="T111" fmla="*/ 7584 h 682"/>
                  <a:gd name="T112" fmla="+- 0 4548 3601"/>
                  <a:gd name="T113" fmla="*/ T112 w 1440"/>
                  <a:gd name="T114" fmla="+- 0 7604 6939"/>
                  <a:gd name="T115" fmla="*/ 7604 h 682"/>
                  <a:gd name="T116" fmla="+- 0 4437 3601"/>
                  <a:gd name="T117" fmla="*/ T116 w 1440"/>
                  <a:gd name="T118" fmla="+- 0 7617 6939"/>
                  <a:gd name="T119" fmla="*/ 7617 h 682"/>
                  <a:gd name="T120" fmla="+- 0 4321 3601"/>
                  <a:gd name="T121" fmla="*/ T120 w 1440"/>
                  <a:gd name="T122" fmla="+- 0 7622 6939"/>
                  <a:gd name="T123" fmla="*/ 7622 h 682"/>
                  <a:gd name="T124" fmla="+- 0 4262 3601"/>
                  <a:gd name="T125" fmla="*/ T124 w 1440"/>
                  <a:gd name="T126" fmla="+- 0 7621 6939"/>
                  <a:gd name="T127" fmla="*/ 7621 h 682"/>
                  <a:gd name="T128" fmla="+- 0 4148 3601"/>
                  <a:gd name="T129" fmla="*/ T128 w 1440"/>
                  <a:gd name="T130" fmla="+- 0 7612 6939"/>
                  <a:gd name="T131" fmla="*/ 7612 h 682"/>
                  <a:gd name="T132" fmla="+- 0 4040 3601"/>
                  <a:gd name="T133" fmla="*/ T132 w 1440"/>
                  <a:gd name="T134" fmla="+- 0 7595 6939"/>
                  <a:gd name="T135" fmla="*/ 7595 h 682"/>
                  <a:gd name="T136" fmla="+- 0 3941 3601"/>
                  <a:gd name="T137" fmla="*/ T136 w 1440"/>
                  <a:gd name="T138" fmla="+- 0 7571 6939"/>
                  <a:gd name="T139" fmla="*/ 7571 h 682"/>
                  <a:gd name="T140" fmla="+- 0 3852 3601"/>
                  <a:gd name="T141" fmla="*/ T140 w 1440"/>
                  <a:gd name="T142" fmla="+- 0 7540 6939"/>
                  <a:gd name="T143" fmla="*/ 7540 h 682"/>
                  <a:gd name="T144" fmla="+- 0 3774 3601"/>
                  <a:gd name="T145" fmla="*/ T144 w 1440"/>
                  <a:gd name="T146" fmla="+- 0 7503 6939"/>
                  <a:gd name="T147" fmla="*/ 7503 h 682"/>
                  <a:gd name="T148" fmla="+- 0 3708 3601"/>
                  <a:gd name="T149" fmla="*/ T148 w 1440"/>
                  <a:gd name="T150" fmla="+- 0 7460 6939"/>
                  <a:gd name="T151" fmla="*/ 7460 h 682"/>
                  <a:gd name="T152" fmla="+- 0 3657 3601"/>
                  <a:gd name="T153" fmla="*/ T152 w 1440"/>
                  <a:gd name="T154" fmla="+- 0 7413 6939"/>
                  <a:gd name="T155" fmla="*/ 7413 h 682"/>
                  <a:gd name="T156" fmla="+- 0 3621 3601"/>
                  <a:gd name="T157" fmla="*/ T156 w 1440"/>
                  <a:gd name="T158" fmla="+- 0 7362 6939"/>
                  <a:gd name="T159" fmla="*/ 7362 h 682"/>
                  <a:gd name="T160" fmla="+- 0 3601 3601"/>
                  <a:gd name="T161" fmla="*/ T160 w 1440"/>
                  <a:gd name="T162" fmla="+- 0 7280 6939"/>
                  <a:gd name="T163" fmla="*/ 7280 h 6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440" h="682">
                    <a:moveTo>
                      <a:pt x="0" y="341"/>
                    </a:moveTo>
                    <a:lnTo>
                      <a:pt x="20" y="259"/>
                    </a:lnTo>
                    <a:lnTo>
                      <a:pt x="56" y="209"/>
                    </a:lnTo>
                    <a:lnTo>
                      <a:pt x="107" y="162"/>
                    </a:lnTo>
                    <a:lnTo>
                      <a:pt x="173" y="119"/>
                    </a:lnTo>
                    <a:lnTo>
                      <a:pt x="251" y="82"/>
                    </a:lnTo>
                    <a:lnTo>
                      <a:pt x="340" y="51"/>
                    </a:lnTo>
                    <a:lnTo>
                      <a:pt x="439" y="27"/>
                    </a:lnTo>
                    <a:lnTo>
                      <a:pt x="547" y="10"/>
                    </a:lnTo>
                    <a:lnTo>
                      <a:pt x="661" y="1"/>
                    </a:lnTo>
                    <a:lnTo>
                      <a:pt x="720" y="0"/>
                    </a:lnTo>
                    <a:lnTo>
                      <a:pt x="779" y="1"/>
                    </a:lnTo>
                    <a:lnTo>
                      <a:pt x="893" y="10"/>
                    </a:lnTo>
                    <a:lnTo>
                      <a:pt x="1000" y="27"/>
                    </a:lnTo>
                    <a:lnTo>
                      <a:pt x="1099" y="51"/>
                    </a:lnTo>
                    <a:lnTo>
                      <a:pt x="1188" y="82"/>
                    </a:lnTo>
                    <a:lnTo>
                      <a:pt x="1266" y="119"/>
                    </a:lnTo>
                    <a:lnTo>
                      <a:pt x="1332" y="162"/>
                    </a:lnTo>
                    <a:lnTo>
                      <a:pt x="1383" y="209"/>
                    </a:lnTo>
                    <a:lnTo>
                      <a:pt x="1419" y="259"/>
                    </a:lnTo>
                    <a:lnTo>
                      <a:pt x="1440" y="341"/>
                    </a:lnTo>
                    <a:lnTo>
                      <a:pt x="1437" y="369"/>
                    </a:lnTo>
                    <a:lnTo>
                      <a:pt x="1403" y="449"/>
                    </a:lnTo>
                    <a:lnTo>
                      <a:pt x="1359" y="498"/>
                    </a:lnTo>
                    <a:lnTo>
                      <a:pt x="1301" y="543"/>
                    </a:lnTo>
                    <a:lnTo>
                      <a:pt x="1229" y="583"/>
                    </a:lnTo>
                    <a:lnTo>
                      <a:pt x="1145" y="617"/>
                    </a:lnTo>
                    <a:lnTo>
                      <a:pt x="1051" y="645"/>
                    </a:lnTo>
                    <a:lnTo>
                      <a:pt x="947" y="665"/>
                    </a:lnTo>
                    <a:lnTo>
                      <a:pt x="836" y="678"/>
                    </a:lnTo>
                    <a:lnTo>
                      <a:pt x="720" y="683"/>
                    </a:lnTo>
                    <a:lnTo>
                      <a:pt x="661" y="682"/>
                    </a:lnTo>
                    <a:lnTo>
                      <a:pt x="547" y="673"/>
                    </a:lnTo>
                    <a:lnTo>
                      <a:pt x="439" y="656"/>
                    </a:lnTo>
                    <a:lnTo>
                      <a:pt x="340" y="632"/>
                    </a:lnTo>
                    <a:lnTo>
                      <a:pt x="251" y="601"/>
                    </a:lnTo>
                    <a:lnTo>
                      <a:pt x="173" y="564"/>
                    </a:lnTo>
                    <a:lnTo>
                      <a:pt x="107" y="521"/>
                    </a:lnTo>
                    <a:lnTo>
                      <a:pt x="56" y="474"/>
                    </a:lnTo>
                    <a:lnTo>
                      <a:pt x="20" y="423"/>
                    </a:lnTo>
                    <a:lnTo>
                      <a:pt x="0" y="341"/>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24866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Araştır/Topla </a:t>
            </a:r>
            <a:endParaRPr lang="tr-TR" noProof="0"/>
          </a:p>
        </p:txBody>
      </p:sp>
      <p:sp>
        <p:nvSpPr>
          <p:cNvPr id="3" name="Content Placeholder 2"/>
          <p:cNvSpPr>
            <a:spLocks noGrp="1"/>
          </p:cNvSpPr>
          <p:nvPr>
            <p:ph idx="1"/>
          </p:nvPr>
        </p:nvSpPr>
        <p:spPr>
          <a:xfrm>
            <a:off x="457200" y="1340768"/>
            <a:ext cx="8229600" cy="4525963"/>
          </a:xfrm>
        </p:spPr>
        <p:txBody>
          <a:bodyPr>
            <a:normAutofit/>
          </a:bodyPr>
          <a:lstStyle/>
          <a:p>
            <a:r>
              <a:rPr lang="tr-TR" sz="2000" noProof="0" smtClean="0"/>
              <a:t>Tek bir tıklama ile referans kayıtlarınıza ait tam metin pdf’leri indirin. </a:t>
            </a:r>
          </a:p>
          <a:p>
            <a:r>
              <a:rPr lang="tr-TR" sz="2000" noProof="0" smtClean="0"/>
              <a:t>Erişiminiz olan online veritabanlarında makale\kaynak veya tam metinlerini arayın.</a:t>
            </a:r>
          </a:p>
          <a:p>
            <a:r>
              <a:rPr lang="tr-TR" sz="2000" noProof="0" smtClean="0"/>
              <a:t>Referans kayıtlarınıza ait PDF’leri otomatik indirin ve dosya olarak ekleyin</a:t>
            </a:r>
          </a:p>
          <a:p>
            <a:endParaRPr lang="tr-TR" noProof="0"/>
          </a:p>
        </p:txBody>
      </p:sp>
      <p:grpSp>
        <p:nvGrpSpPr>
          <p:cNvPr id="4" name="Group 1"/>
          <p:cNvGrpSpPr>
            <a:grpSpLocks/>
          </p:cNvGrpSpPr>
          <p:nvPr/>
        </p:nvGrpSpPr>
        <p:grpSpPr bwMode="auto">
          <a:xfrm>
            <a:off x="0" y="2791786"/>
            <a:ext cx="9144000" cy="4066214"/>
            <a:chOff x="0" y="4397"/>
            <a:chExt cx="14400" cy="6403"/>
          </a:xfrm>
        </p:grpSpPr>
        <p:grpSp>
          <p:nvGrpSpPr>
            <p:cNvPr id="5" name="Group 5"/>
            <p:cNvGrpSpPr>
              <a:grpSpLocks/>
            </p:cNvGrpSpPr>
            <p:nvPr/>
          </p:nvGrpSpPr>
          <p:grpSpPr bwMode="auto">
            <a:xfrm>
              <a:off x="0" y="4397"/>
              <a:ext cx="14400" cy="6403"/>
              <a:chOff x="0" y="4397"/>
              <a:chExt cx="14400" cy="6403"/>
            </a:xfrm>
          </p:grpSpPr>
          <p:sp>
            <p:nvSpPr>
              <p:cNvPr id="12" name="Freeform 6"/>
              <p:cNvSpPr>
                <a:spLocks/>
              </p:cNvSpPr>
              <p:nvPr/>
            </p:nvSpPr>
            <p:spPr bwMode="auto">
              <a:xfrm>
                <a:off x="0" y="9531"/>
                <a:ext cx="4840" cy="996"/>
              </a:xfrm>
              <a:custGeom>
                <a:avLst/>
                <a:gdLst>
                  <a:gd name="T0" fmla="*/ 4889 w 4840"/>
                  <a:gd name="T1" fmla="+- 0 10361 9531"/>
                  <a:gd name="T2" fmla="*/ 10361 h 996"/>
                  <a:gd name="T3" fmla="*/ 4889 w 4840"/>
                  <a:gd name="T4" fmla="+- 0 9697 9531"/>
                  <a:gd name="T5" fmla="*/ 9697 h 996"/>
                  <a:gd name="T6" fmla="*/ 4888 w 4840"/>
                  <a:gd name="T7" fmla="+- 0 9674 9531"/>
                  <a:gd name="T8" fmla="*/ 9674 h 996"/>
                  <a:gd name="T9" fmla="*/ 4866 w 4840"/>
                  <a:gd name="T10" fmla="+- 0 9611 9531"/>
                  <a:gd name="T11" fmla="*/ 9611 h 996"/>
                  <a:gd name="T12" fmla="*/ 4822 w 4840"/>
                  <a:gd name="T13" fmla="+- 0 9563 9531"/>
                  <a:gd name="T14" fmla="*/ 9563 h 996"/>
                  <a:gd name="T15" fmla="*/ 4763 w 4840"/>
                  <a:gd name="T16" fmla="+- 0 9536 9531"/>
                  <a:gd name="T17" fmla="*/ 9536 h 996"/>
                  <a:gd name="T18" fmla="*/ 4740 w 4840"/>
                  <a:gd name="T19" fmla="+- 0 9532 9531"/>
                  <a:gd name="T20" fmla="*/ 9532 h 996"/>
                  <a:gd name="T21" fmla="*/ 50 w 4840"/>
                  <a:gd name="T22" fmla="+- 0 9531 9531"/>
                  <a:gd name="T23" fmla="*/ 9531 h 996"/>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4840" h="996">
                    <a:moveTo>
                      <a:pt x="4889" y="830"/>
                    </a:moveTo>
                    <a:lnTo>
                      <a:pt x="4889" y="166"/>
                    </a:lnTo>
                    <a:lnTo>
                      <a:pt x="4888" y="143"/>
                    </a:lnTo>
                    <a:lnTo>
                      <a:pt x="4866" y="80"/>
                    </a:lnTo>
                    <a:lnTo>
                      <a:pt x="4822" y="32"/>
                    </a:lnTo>
                    <a:lnTo>
                      <a:pt x="4763" y="5"/>
                    </a:lnTo>
                    <a:lnTo>
                      <a:pt x="4740" y="1"/>
                    </a:lnTo>
                    <a:lnTo>
                      <a:pt x="5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0" y="9531"/>
                <a:ext cx="4840" cy="996"/>
              </a:xfrm>
              <a:custGeom>
                <a:avLst/>
                <a:gdLst>
                  <a:gd name="T0" fmla="*/ 50 w 4840"/>
                  <a:gd name="T1" fmla="+- 0 10527 9531"/>
                  <a:gd name="T2" fmla="*/ 10527 h 996"/>
                  <a:gd name="T3" fmla="*/ 4723 w 4840"/>
                  <a:gd name="T4" fmla="+- 0 10527 9531"/>
                  <a:gd name="T5" fmla="*/ 10527 h 996"/>
                  <a:gd name="T6" fmla="*/ 4746 w 4840"/>
                  <a:gd name="T7" fmla="+- 0 10525 9531"/>
                  <a:gd name="T8" fmla="*/ 10525 h 996"/>
                  <a:gd name="T9" fmla="*/ 4809 w 4840"/>
                  <a:gd name="T10" fmla="+- 0 10503 9531"/>
                  <a:gd name="T11" fmla="*/ 10503 h 996"/>
                  <a:gd name="T12" fmla="*/ 4857 w 4840"/>
                  <a:gd name="T13" fmla="+- 0 10460 9531"/>
                  <a:gd name="T14" fmla="*/ 10460 h 996"/>
                  <a:gd name="T15" fmla="*/ 4885 w 4840"/>
                  <a:gd name="T16" fmla="+- 0 10400 9531"/>
                  <a:gd name="T17" fmla="*/ 10400 h 996"/>
                  <a:gd name="T18" fmla="*/ 4889 w 4840"/>
                  <a:gd name="T19" fmla="+- 0 10378 9531"/>
                  <a:gd name="T20" fmla="*/ 10378 h 996"/>
                  <a:gd name="T21" fmla="*/ 4889 w 4840"/>
                  <a:gd name="T22" fmla="+- 0 10361 9531"/>
                  <a:gd name="T23" fmla="*/ 10361 h 996"/>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4840" h="996">
                    <a:moveTo>
                      <a:pt x="50" y="996"/>
                    </a:moveTo>
                    <a:lnTo>
                      <a:pt x="4723" y="996"/>
                    </a:lnTo>
                    <a:lnTo>
                      <a:pt x="4746" y="994"/>
                    </a:lnTo>
                    <a:lnTo>
                      <a:pt x="4809" y="972"/>
                    </a:lnTo>
                    <a:lnTo>
                      <a:pt x="4857" y="929"/>
                    </a:lnTo>
                    <a:lnTo>
                      <a:pt x="4885" y="869"/>
                    </a:lnTo>
                    <a:lnTo>
                      <a:pt x="4889" y="847"/>
                    </a:lnTo>
                    <a:lnTo>
                      <a:pt x="4889" y="83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 y="4397"/>
                <a:ext cx="7385" cy="64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 y="4705"/>
                <a:ext cx="6807" cy="57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 y="9862"/>
                <a:ext cx="2150" cy="29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 y="9127"/>
                <a:ext cx="2206" cy="11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3"/>
            <p:cNvGrpSpPr>
              <a:grpSpLocks/>
            </p:cNvGrpSpPr>
            <p:nvPr/>
          </p:nvGrpSpPr>
          <p:grpSpPr bwMode="auto">
            <a:xfrm>
              <a:off x="7151" y="9240"/>
              <a:ext cx="1977" cy="946"/>
              <a:chOff x="7151" y="9240"/>
              <a:chExt cx="1977" cy="946"/>
            </a:xfrm>
          </p:grpSpPr>
          <p:sp>
            <p:nvSpPr>
              <p:cNvPr id="11" name="Freeform 14"/>
              <p:cNvSpPr>
                <a:spLocks/>
              </p:cNvSpPr>
              <p:nvPr/>
            </p:nvSpPr>
            <p:spPr bwMode="auto">
              <a:xfrm>
                <a:off x="7151" y="9240"/>
                <a:ext cx="1977" cy="946"/>
              </a:xfrm>
              <a:custGeom>
                <a:avLst/>
                <a:gdLst>
                  <a:gd name="T0" fmla="+- 0 7151 7151"/>
                  <a:gd name="T1" fmla="*/ T0 w 1977"/>
                  <a:gd name="T2" fmla="+- 0 9713 9240"/>
                  <a:gd name="T3" fmla="*/ 9713 h 946"/>
                  <a:gd name="T4" fmla="+- 0 7164 7151"/>
                  <a:gd name="T5" fmla="*/ T4 w 1977"/>
                  <a:gd name="T6" fmla="+- 0 9636 9240"/>
                  <a:gd name="T7" fmla="*/ 9636 h 946"/>
                  <a:gd name="T8" fmla="+- 0 7202 7151"/>
                  <a:gd name="T9" fmla="*/ T8 w 1977"/>
                  <a:gd name="T10" fmla="+- 0 9564 9240"/>
                  <a:gd name="T11" fmla="*/ 9564 h 946"/>
                  <a:gd name="T12" fmla="+- 0 7262 7151"/>
                  <a:gd name="T13" fmla="*/ T12 w 1977"/>
                  <a:gd name="T14" fmla="+- 0 9496 9240"/>
                  <a:gd name="T15" fmla="*/ 9496 h 946"/>
                  <a:gd name="T16" fmla="+- 0 7342 7151"/>
                  <a:gd name="T17" fmla="*/ T16 w 1977"/>
                  <a:gd name="T18" fmla="+- 0 9434 9240"/>
                  <a:gd name="T19" fmla="*/ 9434 h 946"/>
                  <a:gd name="T20" fmla="+- 0 7441 7151"/>
                  <a:gd name="T21" fmla="*/ T20 w 1977"/>
                  <a:gd name="T22" fmla="+- 0 9379 9240"/>
                  <a:gd name="T23" fmla="*/ 9379 h 946"/>
                  <a:gd name="T24" fmla="+- 0 7497 7151"/>
                  <a:gd name="T25" fmla="*/ T24 w 1977"/>
                  <a:gd name="T26" fmla="+- 0 9354 9240"/>
                  <a:gd name="T27" fmla="*/ 9354 h 946"/>
                  <a:gd name="T28" fmla="+- 0 7556 7151"/>
                  <a:gd name="T29" fmla="*/ T28 w 1977"/>
                  <a:gd name="T30" fmla="+- 0 9331 9240"/>
                  <a:gd name="T31" fmla="*/ 9331 h 946"/>
                  <a:gd name="T32" fmla="+- 0 7619 7151"/>
                  <a:gd name="T33" fmla="*/ T32 w 1977"/>
                  <a:gd name="T34" fmla="+- 0 9311 9240"/>
                  <a:gd name="T35" fmla="*/ 9311 h 946"/>
                  <a:gd name="T36" fmla="+- 0 7686 7151"/>
                  <a:gd name="T37" fmla="*/ T36 w 1977"/>
                  <a:gd name="T38" fmla="+- 0 9293 9240"/>
                  <a:gd name="T39" fmla="*/ 9293 h 946"/>
                  <a:gd name="T40" fmla="+- 0 7755 7151"/>
                  <a:gd name="T41" fmla="*/ T40 w 1977"/>
                  <a:gd name="T42" fmla="+- 0 9277 9240"/>
                  <a:gd name="T43" fmla="*/ 9277 h 946"/>
                  <a:gd name="T44" fmla="+- 0 7827 7151"/>
                  <a:gd name="T45" fmla="*/ T44 w 1977"/>
                  <a:gd name="T46" fmla="+- 0 9264 9240"/>
                  <a:gd name="T47" fmla="*/ 9264 h 946"/>
                  <a:gd name="T48" fmla="+- 0 7902 7151"/>
                  <a:gd name="T49" fmla="*/ T48 w 1977"/>
                  <a:gd name="T50" fmla="+- 0 9254 9240"/>
                  <a:gd name="T51" fmla="*/ 9254 h 946"/>
                  <a:gd name="T52" fmla="+- 0 7980 7151"/>
                  <a:gd name="T53" fmla="*/ T52 w 1977"/>
                  <a:gd name="T54" fmla="+- 0 9246 9240"/>
                  <a:gd name="T55" fmla="*/ 9246 h 946"/>
                  <a:gd name="T56" fmla="+- 0 8059 7151"/>
                  <a:gd name="T57" fmla="*/ T56 w 1977"/>
                  <a:gd name="T58" fmla="+- 0 9242 9240"/>
                  <a:gd name="T59" fmla="*/ 9242 h 946"/>
                  <a:gd name="T60" fmla="+- 0 8140 7151"/>
                  <a:gd name="T61" fmla="*/ T60 w 1977"/>
                  <a:gd name="T62" fmla="+- 0 9240 9240"/>
                  <a:gd name="T63" fmla="*/ 9240 h 946"/>
                  <a:gd name="T64" fmla="+- 0 8221 7151"/>
                  <a:gd name="T65" fmla="*/ T64 w 1977"/>
                  <a:gd name="T66" fmla="+- 0 9242 9240"/>
                  <a:gd name="T67" fmla="*/ 9242 h 946"/>
                  <a:gd name="T68" fmla="+- 0 8300 7151"/>
                  <a:gd name="T69" fmla="*/ T68 w 1977"/>
                  <a:gd name="T70" fmla="+- 0 9246 9240"/>
                  <a:gd name="T71" fmla="*/ 9246 h 946"/>
                  <a:gd name="T72" fmla="+- 0 8378 7151"/>
                  <a:gd name="T73" fmla="*/ T72 w 1977"/>
                  <a:gd name="T74" fmla="+- 0 9254 9240"/>
                  <a:gd name="T75" fmla="*/ 9254 h 946"/>
                  <a:gd name="T76" fmla="+- 0 8452 7151"/>
                  <a:gd name="T77" fmla="*/ T76 w 1977"/>
                  <a:gd name="T78" fmla="+- 0 9264 9240"/>
                  <a:gd name="T79" fmla="*/ 9264 h 946"/>
                  <a:gd name="T80" fmla="+- 0 8525 7151"/>
                  <a:gd name="T81" fmla="*/ T80 w 1977"/>
                  <a:gd name="T82" fmla="+- 0 9277 9240"/>
                  <a:gd name="T83" fmla="*/ 9277 h 946"/>
                  <a:gd name="T84" fmla="+- 0 8594 7151"/>
                  <a:gd name="T85" fmla="*/ T84 w 1977"/>
                  <a:gd name="T86" fmla="+- 0 9293 9240"/>
                  <a:gd name="T87" fmla="*/ 9293 h 946"/>
                  <a:gd name="T88" fmla="+- 0 8661 7151"/>
                  <a:gd name="T89" fmla="*/ T88 w 1977"/>
                  <a:gd name="T90" fmla="+- 0 9311 9240"/>
                  <a:gd name="T91" fmla="*/ 9311 h 946"/>
                  <a:gd name="T92" fmla="+- 0 8724 7151"/>
                  <a:gd name="T93" fmla="*/ T92 w 1977"/>
                  <a:gd name="T94" fmla="+- 0 9331 9240"/>
                  <a:gd name="T95" fmla="*/ 9331 h 946"/>
                  <a:gd name="T96" fmla="+- 0 8783 7151"/>
                  <a:gd name="T97" fmla="*/ T96 w 1977"/>
                  <a:gd name="T98" fmla="+- 0 9354 9240"/>
                  <a:gd name="T99" fmla="*/ 9354 h 946"/>
                  <a:gd name="T100" fmla="+- 0 8839 7151"/>
                  <a:gd name="T101" fmla="*/ T100 w 1977"/>
                  <a:gd name="T102" fmla="+- 0 9379 9240"/>
                  <a:gd name="T103" fmla="*/ 9379 h 946"/>
                  <a:gd name="T104" fmla="+- 0 8938 7151"/>
                  <a:gd name="T105" fmla="*/ T104 w 1977"/>
                  <a:gd name="T106" fmla="+- 0 9434 9240"/>
                  <a:gd name="T107" fmla="*/ 9434 h 946"/>
                  <a:gd name="T108" fmla="+- 0 9018 7151"/>
                  <a:gd name="T109" fmla="*/ T108 w 1977"/>
                  <a:gd name="T110" fmla="+- 0 9496 9240"/>
                  <a:gd name="T111" fmla="*/ 9496 h 946"/>
                  <a:gd name="T112" fmla="+- 0 9078 7151"/>
                  <a:gd name="T113" fmla="*/ T112 w 1977"/>
                  <a:gd name="T114" fmla="+- 0 9564 9240"/>
                  <a:gd name="T115" fmla="*/ 9564 h 946"/>
                  <a:gd name="T116" fmla="+- 0 9116 7151"/>
                  <a:gd name="T117" fmla="*/ T116 w 1977"/>
                  <a:gd name="T118" fmla="+- 0 9636 9240"/>
                  <a:gd name="T119" fmla="*/ 9636 h 946"/>
                  <a:gd name="T120" fmla="+- 0 9129 7151"/>
                  <a:gd name="T121" fmla="*/ T120 w 1977"/>
                  <a:gd name="T122" fmla="+- 0 9713 9240"/>
                  <a:gd name="T123" fmla="*/ 9713 h 946"/>
                  <a:gd name="T124" fmla="+- 0 9125 7151"/>
                  <a:gd name="T125" fmla="*/ T124 w 1977"/>
                  <a:gd name="T126" fmla="+- 0 9752 9240"/>
                  <a:gd name="T127" fmla="*/ 9752 h 946"/>
                  <a:gd name="T128" fmla="+- 0 9100 7151"/>
                  <a:gd name="T129" fmla="*/ T128 w 1977"/>
                  <a:gd name="T130" fmla="+- 0 9827 9240"/>
                  <a:gd name="T131" fmla="*/ 9827 h 946"/>
                  <a:gd name="T132" fmla="+- 0 9051 7151"/>
                  <a:gd name="T133" fmla="*/ T132 w 1977"/>
                  <a:gd name="T134" fmla="+- 0 9897 9240"/>
                  <a:gd name="T135" fmla="*/ 9897 h 946"/>
                  <a:gd name="T136" fmla="+- 0 8981 7151"/>
                  <a:gd name="T137" fmla="*/ T136 w 1977"/>
                  <a:gd name="T138" fmla="+- 0 9962 9240"/>
                  <a:gd name="T139" fmla="*/ 9962 h 946"/>
                  <a:gd name="T140" fmla="+- 0 8891 7151"/>
                  <a:gd name="T141" fmla="*/ T140 w 1977"/>
                  <a:gd name="T142" fmla="+- 0 10021 9240"/>
                  <a:gd name="T143" fmla="*/ 10021 h 946"/>
                  <a:gd name="T144" fmla="+- 0 8783 7151"/>
                  <a:gd name="T145" fmla="*/ T144 w 1977"/>
                  <a:gd name="T146" fmla="+- 0 10072 9240"/>
                  <a:gd name="T147" fmla="*/ 10072 h 946"/>
                  <a:gd name="T148" fmla="+- 0 8724 7151"/>
                  <a:gd name="T149" fmla="*/ T148 w 1977"/>
                  <a:gd name="T150" fmla="+- 0 10095 9240"/>
                  <a:gd name="T151" fmla="*/ 10095 h 946"/>
                  <a:gd name="T152" fmla="+- 0 8661 7151"/>
                  <a:gd name="T153" fmla="*/ T152 w 1977"/>
                  <a:gd name="T154" fmla="+- 0 10115 9240"/>
                  <a:gd name="T155" fmla="*/ 10115 h 946"/>
                  <a:gd name="T156" fmla="+- 0 8594 7151"/>
                  <a:gd name="T157" fmla="*/ T156 w 1977"/>
                  <a:gd name="T158" fmla="+- 0 10133 9240"/>
                  <a:gd name="T159" fmla="*/ 10133 h 946"/>
                  <a:gd name="T160" fmla="+- 0 8525 7151"/>
                  <a:gd name="T161" fmla="*/ T160 w 1977"/>
                  <a:gd name="T162" fmla="+- 0 10149 9240"/>
                  <a:gd name="T163" fmla="*/ 10149 h 946"/>
                  <a:gd name="T164" fmla="+- 0 8452 7151"/>
                  <a:gd name="T165" fmla="*/ T164 w 1977"/>
                  <a:gd name="T166" fmla="+- 0 10162 9240"/>
                  <a:gd name="T167" fmla="*/ 10162 h 946"/>
                  <a:gd name="T168" fmla="+- 0 8378 7151"/>
                  <a:gd name="T169" fmla="*/ T168 w 1977"/>
                  <a:gd name="T170" fmla="+- 0 10172 9240"/>
                  <a:gd name="T171" fmla="*/ 10172 h 946"/>
                  <a:gd name="T172" fmla="+- 0 8300 7151"/>
                  <a:gd name="T173" fmla="*/ T172 w 1977"/>
                  <a:gd name="T174" fmla="+- 0 10180 9240"/>
                  <a:gd name="T175" fmla="*/ 10180 h 946"/>
                  <a:gd name="T176" fmla="+- 0 8221 7151"/>
                  <a:gd name="T177" fmla="*/ T176 w 1977"/>
                  <a:gd name="T178" fmla="+- 0 10184 9240"/>
                  <a:gd name="T179" fmla="*/ 10184 h 946"/>
                  <a:gd name="T180" fmla="+- 0 8140 7151"/>
                  <a:gd name="T181" fmla="*/ T180 w 1977"/>
                  <a:gd name="T182" fmla="+- 0 10186 9240"/>
                  <a:gd name="T183" fmla="*/ 10186 h 946"/>
                  <a:gd name="T184" fmla="+- 0 8059 7151"/>
                  <a:gd name="T185" fmla="*/ T184 w 1977"/>
                  <a:gd name="T186" fmla="+- 0 10184 9240"/>
                  <a:gd name="T187" fmla="*/ 10184 h 946"/>
                  <a:gd name="T188" fmla="+- 0 7980 7151"/>
                  <a:gd name="T189" fmla="*/ T188 w 1977"/>
                  <a:gd name="T190" fmla="+- 0 10180 9240"/>
                  <a:gd name="T191" fmla="*/ 10180 h 946"/>
                  <a:gd name="T192" fmla="+- 0 7902 7151"/>
                  <a:gd name="T193" fmla="*/ T192 w 1977"/>
                  <a:gd name="T194" fmla="+- 0 10172 9240"/>
                  <a:gd name="T195" fmla="*/ 10172 h 946"/>
                  <a:gd name="T196" fmla="+- 0 7827 7151"/>
                  <a:gd name="T197" fmla="*/ T196 w 1977"/>
                  <a:gd name="T198" fmla="+- 0 10162 9240"/>
                  <a:gd name="T199" fmla="*/ 10162 h 946"/>
                  <a:gd name="T200" fmla="+- 0 7755 7151"/>
                  <a:gd name="T201" fmla="*/ T200 w 1977"/>
                  <a:gd name="T202" fmla="+- 0 10149 9240"/>
                  <a:gd name="T203" fmla="*/ 10149 h 946"/>
                  <a:gd name="T204" fmla="+- 0 7686 7151"/>
                  <a:gd name="T205" fmla="*/ T204 w 1977"/>
                  <a:gd name="T206" fmla="+- 0 10133 9240"/>
                  <a:gd name="T207" fmla="*/ 10133 h 946"/>
                  <a:gd name="T208" fmla="+- 0 7619 7151"/>
                  <a:gd name="T209" fmla="*/ T208 w 1977"/>
                  <a:gd name="T210" fmla="+- 0 10115 9240"/>
                  <a:gd name="T211" fmla="*/ 10115 h 946"/>
                  <a:gd name="T212" fmla="+- 0 7556 7151"/>
                  <a:gd name="T213" fmla="*/ T212 w 1977"/>
                  <a:gd name="T214" fmla="+- 0 10095 9240"/>
                  <a:gd name="T215" fmla="*/ 10095 h 946"/>
                  <a:gd name="T216" fmla="+- 0 7497 7151"/>
                  <a:gd name="T217" fmla="*/ T216 w 1977"/>
                  <a:gd name="T218" fmla="+- 0 10072 9240"/>
                  <a:gd name="T219" fmla="*/ 10072 h 946"/>
                  <a:gd name="T220" fmla="+- 0 7441 7151"/>
                  <a:gd name="T221" fmla="*/ T220 w 1977"/>
                  <a:gd name="T222" fmla="+- 0 10047 9240"/>
                  <a:gd name="T223" fmla="*/ 10047 h 946"/>
                  <a:gd name="T224" fmla="+- 0 7342 7151"/>
                  <a:gd name="T225" fmla="*/ T224 w 1977"/>
                  <a:gd name="T226" fmla="+- 0 9992 9240"/>
                  <a:gd name="T227" fmla="*/ 9992 h 946"/>
                  <a:gd name="T228" fmla="+- 0 7262 7151"/>
                  <a:gd name="T229" fmla="*/ T228 w 1977"/>
                  <a:gd name="T230" fmla="+- 0 9930 9240"/>
                  <a:gd name="T231" fmla="*/ 9930 h 946"/>
                  <a:gd name="T232" fmla="+- 0 7202 7151"/>
                  <a:gd name="T233" fmla="*/ T232 w 1977"/>
                  <a:gd name="T234" fmla="+- 0 9862 9240"/>
                  <a:gd name="T235" fmla="*/ 9862 h 946"/>
                  <a:gd name="T236" fmla="+- 0 7164 7151"/>
                  <a:gd name="T237" fmla="*/ T236 w 1977"/>
                  <a:gd name="T238" fmla="+- 0 9790 9240"/>
                  <a:gd name="T239" fmla="*/ 9790 h 946"/>
                  <a:gd name="T240" fmla="+- 0 7151 7151"/>
                  <a:gd name="T241" fmla="*/ T240 w 1977"/>
                  <a:gd name="T242" fmla="+- 0 9713 9240"/>
                  <a:gd name="T243" fmla="*/ 9713 h 9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977" h="946">
                    <a:moveTo>
                      <a:pt x="0" y="473"/>
                    </a:moveTo>
                    <a:lnTo>
                      <a:pt x="13" y="396"/>
                    </a:lnTo>
                    <a:lnTo>
                      <a:pt x="51" y="324"/>
                    </a:lnTo>
                    <a:lnTo>
                      <a:pt x="111" y="256"/>
                    </a:lnTo>
                    <a:lnTo>
                      <a:pt x="191" y="194"/>
                    </a:lnTo>
                    <a:lnTo>
                      <a:pt x="290" y="139"/>
                    </a:lnTo>
                    <a:lnTo>
                      <a:pt x="346" y="114"/>
                    </a:lnTo>
                    <a:lnTo>
                      <a:pt x="405" y="91"/>
                    </a:lnTo>
                    <a:lnTo>
                      <a:pt x="468" y="71"/>
                    </a:lnTo>
                    <a:lnTo>
                      <a:pt x="535" y="53"/>
                    </a:lnTo>
                    <a:lnTo>
                      <a:pt x="604" y="37"/>
                    </a:lnTo>
                    <a:lnTo>
                      <a:pt x="676" y="24"/>
                    </a:lnTo>
                    <a:lnTo>
                      <a:pt x="751" y="14"/>
                    </a:lnTo>
                    <a:lnTo>
                      <a:pt x="829" y="6"/>
                    </a:lnTo>
                    <a:lnTo>
                      <a:pt x="908" y="2"/>
                    </a:lnTo>
                    <a:lnTo>
                      <a:pt x="989" y="0"/>
                    </a:lnTo>
                    <a:lnTo>
                      <a:pt x="1070" y="2"/>
                    </a:lnTo>
                    <a:lnTo>
                      <a:pt x="1149" y="6"/>
                    </a:lnTo>
                    <a:lnTo>
                      <a:pt x="1227" y="14"/>
                    </a:lnTo>
                    <a:lnTo>
                      <a:pt x="1301" y="24"/>
                    </a:lnTo>
                    <a:lnTo>
                      <a:pt x="1374" y="37"/>
                    </a:lnTo>
                    <a:lnTo>
                      <a:pt x="1443" y="53"/>
                    </a:lnTo>
                    <a:lnTo>
                      <a:pt x="1510" y="71"/>
                    </a:lnTo>
                    <a:lnTo>
                      <a:pt x="1573" y="91"/>
                    </a:lnTo>
                    <a:lnTo>
                      <a:pt x="1632" y="114"/>
                    </a:lnTo>
                    <a:lnTo>
                      <a:pt x="1688" y="139"/>
                    </a:lnTo>
                    <a:lnTo>
                      <a:pt x="1787" y="194"/>
                    </a:lnTo>
                    <a:lnTo>
                      <a:pt x="1867" y="256"/>
                    </a:lnTo>
                    <a:lnTo>
                      <a:pt x="1927" y="324"/>
                    </a:lnTo>
                    <a:lnTo>
                      <a:pt x="1965" y="396"/>
                    </a:lnTo>
                    <a:lnTo>
                      <a:pt x="1978" y="473"/>
                    </a:lnTo>
                    <a:lnTo>
                      <a:pt x="1974" y="512"/>
                    </a:lnTo>
                    <a:lnTo>
                      <a:pt x="1949" y="587"/>
                    </a:lnTo>
                    <a:lnTo>
                      <a:pt x="1900" y="657"/>
                    </a:lnTo>
                    <a:lnTo>
                      <a:pt x="1830" y="722"/>
                    </a:lnTo>
                    <a:lnTo>
                      <a:pt x="1740" y="781"/>
                    </a:lnTo>
                    <a:lnTo>
                      <a:pt x="1632" y="832"/>
                    </a:lnTo>
                    <a:lnTo>
                      <a:pt x="1573" y="855"/>
                    </a:lnTo>
                    <a:lnTo>
                      <a:pt x="1510" y="875"/>
                    </a:lnTo>
                    <a:lnTo>
                      <a:pt x="1443" y="893"/>
                    </a:lnTo>
                    <a:lnTo>
                      <a:pt x="1374" y="909"/>
                    </a:lnTo>
                    <a:lnTo>
                      <a:pt x="1301" y="922"/>
                    </a:lnTo>
                    <a:lnTo>
                      <a:pt x="1227" y="932"/>
                    </a:lnTo>
                    <a:lnTo>
                      <a:pt x="1149" y="940"/>
                    </a:lnTo>
                    <a:lnTo>
                      <a:pt x="1070" y="944"/>
                    </a:lnTo>
                    <a:lnTo>
                      <a:pt x="989" y="946"/>
                    </a:lnTo>
                    <a:lnTo>
                      <a:pt x="908" y="944"/>
                    </a:lnTo>
                    <a:lnTo>
                      <a:pt x="829" y="940"/>
                    </a:lnTo>
                    <a:lnTo>
                      <a:pt x="751" y="932"/>
                    </a:lnTo>
                    <a:lnTo>
                      <a:pt x="676" y="922"/>
                    </a:lnTo>
                    <a:lnTo>
                      <a:pt x="604" y="909"/>
                    </a:lnTo>
                    <a:lnTo>
                      <a:pt x="535" y="893"/>
                    </a:lnTo>
                    <a:lnTo>
                      <a:pt x="468" y="875"/>
                    </a:lnTo>
                    <a:lnTo>
                      <a:pt x="405" y="855"/>
                    </a:lnTo>
                    <a:lnTo>
                      <a:pt x="346" y="832"/>
                    </a:lnTo>
                    <a:lnTo>
                      <a:pt x="290" y="807"/>
                    </a:lnTo>
                    <a:lnTo>
                      <a:pt x="191" y="752"/>
                    </a:lnTo>
                    <a:lnTo>
                      <a:pt x="111" y="690"/>
                    </a:lnTo>
                    <a:lnTo>
                      <a:pt x="51" y="622"/>
                    </a:lnTo>
                    <a:lnTo>
                      <a:pt x="13" y="550"/>
                    </a:lnTo>
                    <a:lnTo>
                      <a:pt x="0" y="473"/>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 y="4327"/>
                <a:ext cx="7272" cy="551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 y="4635"/>
                <a:ext cx="6346" cy="4591"/>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 y="5419"/>
                <a:ext cx="4416" cy="168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2" y="5727"/>
                <a:ext cx="3494" cy="765"/>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4" y="4918"/>
                <a:ext cx="1445" cy="1428"/>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1" y="5224"/>
                <a:ext cx="525" cy="51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4" y="6842"/>
                <a:ext cx="1370" cy="26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22"/>
            <p:cNvGrpSpPr>
              <a:grpSpLocks/>
            </p:cNvGrpSpPr>
            <p:nvPr/>
          </p:nvGrpSpPr>
          <p:grpSpPr bwMode="auto">
            <a:xfrm>
              <a:off x="9092" y="7081"/>
              <a:ext cx="1007" cy="2279"/>
              <a:chOff x="9092" y="7081"/>
              <a:chExt cx="1007" cy="2279"/>
            </a:xfrm>
          </p:grpSpPr>
          <p:sp>
            <p:nvSpPr>
              <p:cNvPr id="10" name="Freeform 23"/>
              <p:cNvSpPr>
                <a:spLocks/>
              </p:cNvSpPr>
              <p:nvPr/>
            </p:nvSpPr>
            <p:spPr bwMode="auto">
              <a:xfrm>
                <a:off x="9092" y="7081"/>
                <a:ext cx="1007" cy="2279"/>
              </a:xfrm>
              <a:custGeom>
                <a:avLst/>
                <a:gdLst>
                  <a:gd name="T0" fmla="+- 0 9092 9092"/>
                  <a:gd name="T1" fmla="*/ T0 w 1007"/>
                  <a:gd name="T2" fmla="+- 0 9360 7081"/>
                  <a:gd name="T3" fmla="*/ 9360 h 2279"/>
                  <a:gd name="T4" fmla="+- 0 10099 9092"/>
                  <a:gd name="T5" fmla="*/ T4 w 1007"/>
                  <a:gd name="T6" fmla="+- 0 7081 7081"/>
                  <a:gd name="T7" fmla="*/ 7081 h 2279"/>
                </a:gdLst>
                <a:ahLst/>
                <a:cxnLst>
                  <a:cxn ang="0">
                    <a:pos x="T1" y="T3"/>
                  </a:cxn>
                  <a:cxn ang="0">
                    <a:pos x="T5" y="T7"/>
                  </a:cxn>
                </a:cxnLst>
                <a:rect l="0" t="0" r="r" b="b"/>
                <a:pathLst>
                  <a:path w="1007" h="2279">
                    <a:moveTo>
                      <a:pt x="0" y="2279"/>
                    </a:moveTo>
                    <a:lnTo>
                      <a:pt x="1007" y="0"/>
                    </a:ln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24"/>
            <p:cNvGrpSpPr>
              <a:grpSpLocks/>
            </p:cNvGrpSpPr>
            <p:nvPr/>
          </p:nvGrpSpPr>
          <p:grpSpPr bwMode="auto">
            <a:xfrm>
              <a:off x="9987" y="7081"/>
              <a:ext cx="128" cy="138"/>
              <a:chOff x="9987" y="7081"/>
              <a:chExt cx="128" cy="138"/>
            </a:xfrm>
          </p:grpSpPr>
          <p:sp>
            <p:nvSpPr>
              <p:cNvPr id="9" name="Freeform 25"/>
              <p:cNvSpPr>
                <a:spLocks/>
              </p:cNvSpPr>
              <p:nvPr/>
            </p:nvSpPr>
            <p:spPr bwMode="auto">
              <a:xfrm>
                <a:off x="9987" y="7081"/>
                <a:ext cx="128" cy="138"/>
              </a:xfrm>
              <a:custGeom>
                <a:avLst/>
                <a:gdLst>
                  <a:gd name="T0" fmla="+- 0 10115 9987"/>
                  <a:gd name="T1" fmla="*/ T0 w 128"/>
                  <a:gd name="T2" fmla="+- 0 7219 7081"/>
                  <a:gd name="T3" fmla="*/ 7219 h 138"/>
                  <a:gd name="T4" fmla="+- 0 10099 9987"/>
                  <a:gd name="T5" fmla="*/ T4 w 128"/>
                  <a:gd name="T6" fmla="+- 0 7081 7081"/>
                  <a:gd name="T7" fmla="*/ 7081 h 138"/>
                  <a:gd name="T8" fmla="+- 0 9987 9987"/>
                  <a:gd name="T9" fmla="*/ T8 w 128"/>
                  <a:gd name="T10" fmla="+- 0 7162 7081"/>
                  <a:gd name="T11" fmla="*/ 7162 h 138"/>
                </a:gdLst>
                <a:ahLst/>
                <a:cxnLst>
                  <a:cxn ang="0">
                    <a:pos x="T1" y="T3"/>
                  </a:cxn>
                  <a:cxn ang="0">
                    <a:pos x="T5" y="T7"/>
                  </a:cxn>
                  <a:cxn ang="0">
                    <a:pos x="T9" y="T11"/>
                  </a:cxn>
                </a:cxnLst>
                <a:rect l="0" t="0" r="r" b="b"/>
                <a:pathLst>
                  <a:path w="128" h="138">
                    <a:moveTo>
                      <a:pt x="128" y="138"/>
                    </a:moveTo>
                    <a:lnTo>
                      <a:pt x="112" y="0"/>
                    </a:lnTo>
                    <a:lnTo>
                      <a:pt x="0" y="81"/>
                    </a:ln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087151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Araştır/Topla </a:t>
            </a:r>
            <a:endParaRPr lang="tr-TR" noProof="0"/>
          </a:p>
        </p:txBody>
      </p:sp>
      <p:sp>
        <p:nvSpPr>
          <p:cNvPr id="3" name="Content Placeholder 2"/>
          <p:cNvSpPr>
            <a:spLocks noGrp="1"/>
          </p:cNvSpPr>
          <p:nvPr>
            <p:ph idx="1"/>
          </p:nvPr>
        </p:nvSpPr>
        <p:spPr>
          <a:xfrm>
            <a:off x="457200" y="1412776"/>
            <a:ext cx="8229600" cy="2476872"/>
          </a:xfrm>
        </p:spPr>
        <p:txBody>
          <a:bodyPr>
            <a:normAutofit/>
          </a:bodyPr>
          <a:lstStyle/>
          <a:p>
            <a:r>
              <a:rPr lang="tr-TR" sz="2800" noProof="0" smtClean="0"/>
              <a:t>Kişisel kütüphaneniz her zaman hatasız ve güncel kalsın! Referans kayıtlarınıza ait hatalı ve eksik bilgileri kolayca bulun, düzeltin ve tamamlayın.</a:t>
            </a:r>
            <a:endParaRPr lang="tr-TR" sz="2800" noProof="0"/>
          </a:p>
        </p:txBody>
      </p:sp>
      <p:grpSp>
        <p:nvGrpSpPr>
          <p:cNvPr id="4" name="Group 1"/>
          <p:cNvGrpSpPr>
            <a:grpSpLocks/>
          </p:cNvGrpSpPr>
          <p:nvPr/>
        </p:nvGrpSpPr>
        <p:grpSpPr bwMode="auto">
          <a:xfrm>
            <a:off x="0" y="2813936"/>
            <a:ext cx="9144000" cy="3870692"/>
            <a:chOff x="0" y="4432"/>
            <a:chExt cx="14400" cy="6095"/>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 y="4432"/>
              <a:ext cx="5282" cy="59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2"/>
            <p:cNvGrpSpPr>
              <a:grpSpLocks/>
            </p:cNvGrpSpPr>
            <p:nvPr/>
          </p:nvGrpSpPr>
          <p:grpSpPr bwMode="auto">
            <a:xfrm>
              <a:off x="0" y="6554"/>
              <a:ext cx="4840" cy="3973"/>
              <a:chOff x="0" y="6554"/>
              <a:chExt cx="4840" cy="3973"/>
            </a:xfrm>
          </p:grpSpPr>
          <p:sp>
            <p:nvSpPr>
              <p:cNvPr id="9" name="Freeform 13"/>
              <p:cNvSpPr>
                <a:spLocks/>
              </p:cNvSpPr>
              <p:nvPr/>
            </p:nvSpPr>
            <p:spPr bwMode="auto">
              <a:xfrm>
                <a:off x="0" y="9531"/>
                <a:ext cx="4840" cy="996"/>
              </a:xfrm>
              <a:custGeom>
                <a:avLst/>
                <a:gdLst>
                  <a:gd name="T0" fmla="*/ 4889 w 4840"/>
                  <a:gd name="T1" fmla="+- 0 10361 9531"/>
                  <a:gd name="T2" fmla="*/ 10361 h 996"/>
                  <a:gd name="T3" fmla="*/ 4889 w 4840"/>
                  <a:gd name="T4" fmla="+- 0 9697 9531"/>
                  <a:gd name="T5" fmla="*/ 9697 h 996"/>
                  <a:gd name="T6" fmla="*/ 4888 w 4840"/>
                  <a:gd name="T7" fmla="+- 0 9674 9531"/>
                  <a:gd name="T8" fmla="*/ 9674 h 996"/>
                  <a:gd name="T9" fmla="*/ 4866 w 4840"/>
                  <a:gd name="T10" fmla="+- 0 9611 9531"/>
                  <a:gd name="T11" fmla="*/ 9611 h 996"/>
                  <a:gd name="T12" fmla="*/ 4822 w 4840"/>
                  <a:gd name="T13" fmla="+- 0 9563 9531"/>
                  <a:gd name="T14" fmla="*/ 9563 h 996"/>
                  <a:gd name="T15" fmla="*/ 4763 w 4840"/>
                  <a:gd name="T16" fmla="+- 0 9536 9531"/>
                  <a:gd name="T17" fmla="*/ 9536 h 996"/>
                  <a:gd name="T18" fmla="*/ 4740 w 4840"/>
                  <a:gd name="T19" fmla="+- 0 9532 9531"/>
                  <a:gd name="T20" fmla="*/ 9532 h 996"/>
                  <a:gd name="T21" fmla="*/ 50 w 4840"/>
                  <a:gd name="T22" fmla="+- 0 9531 9531"/>
                  <a:gd name="T23" fmla="*/ 9531 h 996"/>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4840" h="996">
                    <a:moveTo>
                      <a:pt x="4889" y="830"/>
                    </a:moveTo>
                    <a:lnTo>
                      <a:pt x="4889" y="166"/>
                    </a:lnTo>
                    <a:lnTo>
                      <a:pt x="4888" y="143"/>
                    </a:lnTo>
                    <a:lnTo>
                      <a:pt x="4866" y="80"/>
                    </a:lnTo>
                    <a:lnTo>
                      <a:pt x="4822" y="32"/>
                    </a:lnTo>
                    <a:lnTo>
                      <a:pt x="4763" y="5"/>
                    </a:lnTo>
                    <a:lnTo>
                      <a:pt x="4740" y="1"/>
                    </a:lnTo>
                    <a:lnTo>
                      <a:pt x="50"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 y="6554"/>
                <a:ext cx="2206" cy="14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6"/>
            <p:cNvGrpSpPr>
              <a:grpSpLocks/>
            </p:cNvGrpSpPr>
            <p:nvPr/>
          </p:nvGrpSpPr>
          <p:grpSpPr bwMode="auto">
            <a:xfrm>
              <a:off x="1883" y="5383"/>
              <a:ext cx="12517" cy="4889"/>
              <a:chOff x="1883" y="5383"/>
              <a:chExt cx="12517" cy="4889"/>
            </a:xfrm>
          </p:grpSpPr>
          <p:sp>
            <p:nvSpPr>
              <p:cNvPr id="8" name="Freeform 17"/>
              <p:cNvSpPr>
                <a:spLocks/>
              </p:cNvSpPr>
              <p:nvPr/>
            </p:nvSpPr>
            <p:spPr bwMode="auto">
              <a:xfrm>
                <a:off x="1883" y="6668"/>
                <a:ext cx="1977" cy="1216"/>
              </a:xfrm>
              <a:custGeom>
                <a:avLst/>
                <a:gdLst>
                  <a:gd name="T0" fmla="+- 0 1895 1883"/>
                  <a:gd name="T1" fmla="*/ T0 w 1977"/>
                  <a:gd name="T2" fmla="+- 0 7177 6668"/>
                  <a:gd name="T3" fmla="*/ 7177 h 1216"/>
                  <a:gd name="T4" fmla="+- 0 1993 1883"/>
                  <a:gd name="T5" fmla="*/ T4 w 1977"/>
                  <a:gd name="T6" fmla="+- 0 6997 6668"/>
                  <a:gd name="T7" fmla="*/ 6997 h 1216"/>
                  <a:gd name="T8" fmla="+- 0 2172 1883"/>
                  <a:gd name="T9" fmla="*/ T8 w 1977"/>
                  <a:gd name="T10" fmla="+- 0 6846 6668"/>
                  <a:gd name="T11" fmla="*/ 6846 h 1216"/>
                  <a:gd name="T12" fmla="+- 0 2287 1883"/>
                  <a:gd name="T13" fmla="*/ T12 w 1977"/>
                  <a:gd name="T14" fmla="+- 0 6786 6668"/>
                  <a:gd name="T15" fmla="*/ 6786 h 1216"/>
                  <a:gd name="T16" fmla="+- 0 2417 1883"/>
                  <a:gd name="T17" fmla="*/ T16 w 1977"/>
                  <a:gd name="T18" fmla="+- 0 6736 6668"/>
                  <a:gd name="T19" fmla="*/ 6736 h 1216"/>
                  <a:gd name="T20" fmla="+- 0 2559 1883"/>
                  <a:gd name="T21" fmla="*/ T20 w 1977"/>
                  <a:gd name="T22" fmla="+- 0 6699 6668"/>
                  <a:gd name="T23" fmla="*/ 6699 h 1216"/>
                  <a:gd name="T24" fmla="+- 0 2711 1883"/>
                  <a:gd name="T25" fmla="*/ T24 w 1977"/>
                  <a:gd name="T26" fmla="+- 0 6676 6668"/>
                  <a:gd name="T27" fmla="*/ 6676 h 1216"/>
                  <a:gd name="T28" fmla="+- 0 2871 1883"/>
                  <a:gd name="T29" fmla="*/ T28 w 1977"/>
                  <a:gd name="T30" fmla="+- 0 6668 6668"/>
                  <a:gd name="T31" fmla="*/ 6668 h 1216"/>
                  <a:gd name="T32" fmla="+- 0 3032 1883"/>
                  <a:gd name="T33" fmla="*/ T32 w 1977"/>
                  <a:gd name="T34" fmla="+- 0 6676 6668"/>
                  <a:gd name="T35" fmla="*/ 6676 h 1216"/>
                  <a:gd name="T36" fmla="+- 0 3184 1883"/>
                  <a:gd name="T37" fmla="*/ T36 w 1977"/>
                  <a:gd name="T38" fmla="+- 0 6699 6668"/>
                  <a:gd name="T39" fmla="*/ 6699 h 1216"/>
                  <a:gd name="T40" fmla="+- 0 3326 1883"/>
                  <a:gd name="T41" fmla="*/ T40 w 1977"/>
                  <a:gd name="T42" fmla="+- 0 6736 6668"/>
                  <a:gd name="T43" fmla="*/ 6736 h 1216"/>
                  <a:gd name="T44" fmla="+- 0 3455 1883"/>
                  <a:gd name="T45" fmla="*/ T44 w 1977"/>
                  <a:gd name="T46" fmla="+- 0 6786 6668"/>
                  <a:gd name="T47" fmla="*/ 6786 h 1216"/>
                  <a:gd name="T48" fmla="+- 0 3570 1883"/>
                  <a:gd name="T49" fmla="*/ T48 w 1977"/>
                  <a:gd name="T50" fmla="+- 0 6846 6668"/>
                  <a:gd name="T51" fmla="*/ 6846 h 1216"/>
                  <a:gd name="T52" fmla="+- 0 3712 1883"/>
                  <a:gd name="T53" fmla="*/ T52 w 1977"/>
                  <a:gd name="T54" fmla="+- 0 6956 6668"/>
                  <a:gd name="T55" fmla="*/ 6956 h 1216"/>
                  <a:gd name="T56" fmla="+- 0 3831 1883"/>
                  <a:gd name="T57" fmla="*/ T56 w 1977"/>
                  <a:gd name="T58" fmla="+- 0 7130 6668"/>
                  <a:gd name="T59" fmla="*/ 7130 h 1216"/>
                  <a:gd name="T60" fmla="+- 0 3860 1883"/>
                  <a:gd name="T61" fmla="*/ T60 w 1977"/>
                  <a:gd name="T62" fmla="+- 0 7276 6668"/>
                  <a:gd name="T63" fmla="*/ 7276 h 1216"/>
                  <a:gd name="T64" fmla="+- 0 3831 1883"/>
                  <a:gd name="T65" fmla="*/ T64 w 1977"/>
                  <a:gd name="T66" fmla="+- 0 7422 6668"/>
                  <a:gd name="T67" fmla="*/ 7422 h 1216"/>
                  <a:gd name="T68" fmla="+- 0 3712 1883"/>
                  <a:gd name="T69" fmla="*/ T68 w 1977"/>
                  <a:gd name="T70" fmla="+- 0 7596 6668"/>
                  <a:gd name="T71" fmla="*/ 7596 h 1216"/>
                  <a:gd name="T72" fmla="+- 0 3570 1883"/>
                  <a:gd name="T73" fmla="*/ T72 w 1977"/>
                  <a:gd name="T74" fmla="+- 0 7706 6668"/>
                  <a:gd name="T75" fmla="*/ 7706 h 1216"/>
                  <a:gd name="T76" fmla="+- 0 3455 1883"/>
                  <a:gd name="T77" fmla="*/ T76 w 1977"/>
                  <a:gd name="T78" fmla="+- 0 7767 6668"/>
                  <a:gd name="T79" fmla="*/ 7767 h 1216"/>
                  <a:gd name="T80" fmla="+- 0 3326 1883"/>
                  <a:gd name="T81" fmla="*/ T80 w 1977"/>
                  <a:gd name="T82" fmla="+- 0 7816 6668"/>
                  <a:gd name="T83" fmla="*/ 7816 h 1216"/>
                  <a:gd name="T84" fmla="+- 0 3184 1883"/>
                  <a:gd name="T85" fmla="*/ T84 w 1977"/>
                  <a:gd name="T86" fmla="+- 0 7853 6668"/>
                  <a:gd name="T87" fmla="*/ 7853 h 1216"/>
                  <a:gd name="T88" fmla="+- 0 3032 1883"/>
                  <a:gd name="T89" fmla="*/ T88 w 1977"/>
                  <a:gd name="T90" fmla="+- 0 7876 6668"/>
                  <a:gd name="T91" fmla="*/ 7876 h 1216"/>
                  <a:gd name="T92" fmla="+- 0 2871 1883"/>
                  <a:gd name="T93" fmla="*/ T92 w 1977"/>
                  <a:gd name="T94" fmla="+- 0 7884 6668"/>
                  <a:gd name="T95" fmla="*/ 7884 h 1216"/>
                  <a:gd name="T96" fmla="+- 0 2711 1883"/>
                  <a:gd name="T97" fmla="*/ T96 w 1977"/>
                  <a:gd name="T98" fmla="+- 0 7876 6668"/>
                  <a:gd name="T99" fmla="*/ 7876 h 1216"/>
                  <a:gd name="T100" fmla="+- 0 2559 1883"/>
                  <a:gd name="T101" fmla="*/ T100 w 1977"/>
                  <a:gd name="T102" fmla="+- 0 7853 6668"/>
                  <a:gd name="T103" fmla="*/ 7853 h 1216"/>
                  <a:gd name="T104" fmla="+- 0 2417 1883"/>
                  <a:gd name="T105" fmla="*/ T104 w 1977"/>
                  <a:gd name="T106" fmla="+- 0 7816 6668"/>
                  <a:gd name="T107" fmla="*/ 7816 h 1216"/>
                  <a:gd name="T108" fmla="+- 0 2287 1883"/>
                  <a:gd name="T109" fmla="*/ T108 w 1977"/>
                  <a:gd name="T110" fmla="+- 0 7767 6668"/>
                  <a:gd name="T111" fmla="*/ 7767 h 1216"/>
                  <a:gd name="T112" fmla="+- 0 2172 1883"/>
                  <a:gd name="T113" fmla="*/ T112 w 1977"/>
                  <a:gd name="T114" fmla="+- 0 7706 6668"/>
                  <a:gd name="T115" fmla="*/ 7706 h 1216"/>
                  <a:gd name="T116" fmla="+- 0 2031 1883"/>
                  <a:gd name="T117" fmla="*/ T116 w 1977"/>
                  <a:gd name="T118" fmla="+- 0 7596 6668"/>
                  <a:gd name="T119" fmla="*/ 7596 h 1216"/>
                  <a:gd name="T120" fmla="+- 0 1911 1883"/>
                  <a:gd name="T121" fmla="*/ T120 w 1977"/>
                  <a:gd name="T122" fmla="+- 0 7422 6668"/>
                  <a:gd name="T123" fmla="*/ 7422 h 1216"/>
                  <a:gd name="T124" fmla="+- 0 1883 1883"/>
                  <a:gd name="T125" fmla="*/ T124 w 1977"/>
                  <a:gd name="T126" fmla="+- 0 7276 6668"/>
                  <a:gd name="T127" fmla="*/ 7276 h 1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977" h="1216">
                    <a:moveTo>
                      <a:pt x="0" y="608"/>
                    </a:moveTo>
                    <a:lnTo>
                      <a:pt x="12" y="509"/>
                    </a:lnTo>
                    <a:lnTo>
                      <a:pt x="50" y="416"/>
                    </a:lnTo>
                    <a:lnTo>
                      <a:pt x="110" y="329"/>
                    </a:lnTo>
                    <a:lnTo>
                      <a:pt x="190" y="249"/>
                    </a:lnTo>
                    <a:lnTo>
                      <a:pt x="289" y="178"/>
                    </a:lnTo>
                    <a:lnTo>
                      <a:pt x="345" y="147"/>
                    </a:lnTo>
                    <a:lnTo>
                      <a:pt x="404" y="118"/>
                    </a:lnTo>
                    <a:lnTo>
                      <a:pt x="467" y="91"/>
                    </a:lnTo>
                    <a:lnTo>
                      <a:pt x="534" y="68"/>
                    </a:lnTo>
                    <a:lnTo>
                      <a:pt x="603" y="48"/>
                    </a:lnTo>
                    <a:lnTo>
                      <a:pt x="676" y="31"/>
                    </a:lnTo>
                    <a:lnTo>
                      <a:pt x="751" y="18"/>
                    </a:lnTo>
                    <a:lnTo>
                      <a:pt x="828" y="8"/>
                    </a:lnTo>
                    <a:lnTo>
                      <a:pt x="907" y="2"/>
                    </a:lnTo>
                    <a:lnTo>
                      <a:pt x="988" y="0"/>
                    </a:lnTo>
                    <a:lnTo>
                      <a:pt x="1069" y="2"/>
                    </a:lnTo>
                    <a:lnTo>
                      <a:pt x="1149" y="8"/>
                    </a:lnTo>
                    <a:lnTo>
                      <a:pt x="1226" y="18"/>
                    </a:lnTo>
                    <a:lnTo>
                      <a:pt x="1301" y="31"/>
                    </a:lnTo>
                    <a:lnTo>
                      <a:pt x="1373" y="48"/>
                    </a:lnTo>
                    <a:lnTo>
                      <a:pt x="1443" y="68"/>
                    </a:lnTo>
                    <a:lnTo>
                      <a:pt x="1509" y="91"/>
                    </a:lnTo>
                    <a:lnTo>
                      <a:pt x="1572" y="118"/>
                    </a:lnTo>
                    <a:lnTo>
                      <a:pt x="1632" y="147"/>
                    </a:lnTo>
                    <a:lnTo>
                      <a:pt x="1687" y="178"/>
                    </a:lnTo>
                    <a:lnTo>
                      <a:pt x="1739" y="213"/>
                    </a:lnTo>
                    <a:lnTo>
                      <a:pt x="1829" y="288"/>
                    </a:lnTo>
                    <a:lnTo>
                      <a:pt x="1899" y="371"/>
                    </a:lnTo>
                    <a:lnTo>
                      <a:pt x="1948" y="462"/>
                    </a:lnTo>
                    <a:lnTo>
                      <a:pt x="1974" y="558"/>
                    </a:lnTo>
                    <a:lnTo>
                      <a:pt x="1977" y="608"/>
                    </a:lnTo>
                    <a:lnTo>
                      <a:pt x="1974" y="658"/>
                    </a:lnTo>
                    <a:lnTo>
                      <a:pt x="1948" y="754"/>
                    </a:lnTo>
                    <a:lnTo>
                      <a:pt x="1899" y="845"/>
                    </a:lnTo>
                    <a:lnTo>
                      <a:pt x="1829" y="928"/>
                    </a:lnTo>
                    <a:lnTo>
                      <a:pt x="1739" y="1004"/>
                    </a:lnTo>
                    <a:lnTo>
                      <a:pt x="1687" y="1038"/>
                    </a:lnTo>
                    <a:lnTo>
                      <a:pt x="1632" y="1070"/>
                    </a:lnTo>
                    <a:lnTo>
                      <a:pt x="1572" y="1099"/>
                    </a:lnTo>
                    <a:lnTo>
                      <a:pt x="1509" y="1125"/>
                    </a:lnTo>
                    <a:lnTo>
                      <a:pt x="1443" y="1148"/>
                    </a:lnTo>
                    <a:lnTo>
                      <a:pt x="1373" y="1168"/>
                    </a:lnTo>
                    <a:lnTo>
                      <a:pt x="1301" y="1185"/>
                    </a:lnTo>
                    <a:lnTo>
                      <a:pt x="1226" y="1198"/>
                    </a:lnTo>
                    <a:lnTo>
                      <a:pt x="1149" y="1208"/>
                    </a:lnTo>
                    <a:lnTo>
                      <a:pt x="1069" y="1214"/>
                    </a:lnTo>
                    <a:lnTo>
                      <a:pt x="988" y="1216"/>
                    </a:lnTo>
                    <a:lnTo>
                      <a:pt x="907" y="1214"/>
                    </a:lnTo>
                    <a:lnTo>
                      <a:pt x="828" y="1208"/>
                    </a:lnTo>
                    <a:lnTo>
                      <a:pt x="751" y="1198"/>
                    </a:lnTo>
                    <a:lnTo>
                      <a:pt x="676" y="1185"/>
                    </a:lnTo>
                    <a:lnTo>
                      <a:pt x="603" y="1168"/>
                    </a:lnTo>
                    <a:lnTo>
                      <a:pt x="534" y="1148"/>
                    </a:lnTo>
                    <a:lnTo>
                      <a:pt x="467" y="1125"/>
                    </a:lnTo>
                    <a:lnTo>
                      <a:pt x="404" y="1099"/>
                    </a:lnTo>
                    <a:lnTo>
                      <a:pt x="345" y="1070"/>
                    </a:lnTo>
                    <a:lnTo>
                      <a:pt x="289" y="1038"/>
                    </a:lnTo>
                    <a:lnTo>
                      <a:pt x="238" y="1004"/>
                    </a:lnTo>
                    <a:lnTo>
                      <a:pt x="148" y="928"/>
                    </a:lnTo>
                    <a:lnTo>
                      <a:pt x="77" y="845"/>
                    </a:lnTo>
                    <a:lnTo>
                      <a:pt x="28" y="754"/>
                    </a:lnTo>
                    <a:lnTo>
                      <a:pt x="3" y="658"/>
                    </a:lnTo>
                    <a:lnTo>
                      <a:pt x="0" y="608"/>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 y="5383"/>
                <a:ext cx="8479" cy="4889"/>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 y="5691"/>
                <a:ext cx="7799" cy="396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802633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Araştır/Topla </a:t>
            </a:r>
            <a:endParaRPr lang="tr-TR" noProof="0"/>
          </a:p>
        </p:txBody>
      </p:sp>
      <p:sp>
        <p:nvSpPr>
          <p:cNvPr id="3" name="Content Placeholder 2"/>
          <p:cNvSpPr>
            <a:spLocks noGrp="1"/>
          </p:cNvSpPr>
          <p:nvPr>
            <p:ph idx="1"/>
          </p:nvPr>
        </p:nvSpPr>
        <p:spPr>
          <a:xfrm>
            <a:off x="457200" y="1412776"/>
            <a:ext cx="8229600" cy="4525963"/>
          </a:xfrm>
        </p:spPr>
        <p:txBody>
          <a:bodyPr/>
          <a:lstStyle/>
          <a:p>
            <a:r>
              <a:rPr lang="tr-TR" noProof="0" smtClean="0"/>
              <a:t>Araştırmalarınızı düzenlemek için kişisel ve akıllı grupları kullanın</a:t>
            </a:r>
          </a:p>
          <a:p>
            <a:endParaRPr lang="tr-TR" noProof="0"/>
          </a:p>
        </p:txBody>
      </p:sp>
      <p:grpSp>
        <p:nvGrpSpPr>
          <p:cNvPr id="4" name="Group 1"/>
          <p:cNvGrpSpPr>
            <a:grpSpLocks/>
          </p:cNvGrpSpPr>
          <p:nvPr/>
        </p:nvGrpSpPr>
        <p:grpSpPr bwMode="auto">
          <a:xfrm>
            <a:off x="140344" y="2897839"/>
            <a:ext cx="6937222" cy="2966945"/>
            <a:chOff x="223" y="4564"/>
            <a:chExt cx="10924" cy="467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 y="4564"/>
              <a:ext cx="8243" cy="46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 y="6936"/>
              <a:ext cx="2206" cy="144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p:cNvGrpSpPr>
              <a:grpSpLocks/>
            </p:cNvGrpSpPr>
            <p:nvPr/>
          </p:nvGrpSpPr>
          <p:grpSpPr bwMode="auto">
            <a:xfrm>
              <a:off x="372" y="7051"/>
              <a:ext cx="1977" cy="1216"/>
              <a:chOff x="372" y="7051"/>
              <a:chExt cx="1977" cy="1216"/>
            </a:xfrm>
          </p:grpSpPr>
          <p:sp>
            <p:nvSpPr>
              <p:cNvPr id="12" name="Freeform 6"/>
              <p:cNvSpPr>
                <a:spLocks/>
              </p:cNvSpPr>
              <p:nvPr/>
            </p:nvSpPr>
            <p:spPr bwMode="auto">
              <a:xfrm>
                <a:off x="372" y="7051"/>
                <a:ext cx="1977" cy="1216"/>
              </a:xfrm>
              <a:custGeom>
                <a:avLst/>
                <a:gdLst>
                  <a:gd name="T0" fmla="+- 0 385 372"/>
                  <a:gd name="T1" fmla="*/ T0 w 1977"/>
                  <a:gd name="T2" fmla="+- 0 7560 7051"/>
                  <a:gd name="T3" fmla="*/ 7560 h 1216"/>
                  <a:gd name="T4" fmla="+- 0 482 372"/>
                  <a:gd name="T5" fmla="*/ T4 w 1977"/>
                  <a:gd name="T6" fmla="+- 0 7380 7051"/>
                  <a:gd name="T7" fmla="*/ 7380 h 1216"/>
                  <a:gd name="T8" fmla="+- 0 661 372"/>
                  <a:gd name="T9" fmla="*/ T8 w 1977"/>
                  <a:gd name="T10" fmla="+- 0 7229 7051"/>
                  <a:gd name="T11" fmla="*/ 7229 h 1216"/>
                  <a:gd name="T12" fmla="+- 0 776 372"/>
                  <a:gd name="T13" fmla="*/ T12 w 1977"/>
                  <a:gd name="T14" fmla="+- 0 7168 7051"/>
                  <a:gd name="T15" fmla="*/ 7168 h 1216"/>
                  <a:gd name="T16" fmla="+- 0 906 372"/>
                  <a:gd name="T17" fmla="*/ T16 w 1977"/>
                  <a:gd name="T18" fmla="+- 0 7119 7051"/>
                  <a:gd name="T19" fmla="*/ 7119 h 1216"/>
                  <a:gd name="T20" fmla="+- 0 1048 372"/>
                  <a:gd name="T21" fmla="*/ T20 w 1977"/>
                  <a:gd name="T22" fmla="+- 0 7082 7051"/>
                  <a:gd name="T23" fmla="*/ 7082 h 1216"/>
                  <a:gd name="T24" fmla="+- 0 1200 372"/>
                  <a:gd name="T25" fmla="*/ T24 w 1977"/>
                  <a:gd name="T26" fmla="+- 0 7059 7051"/>
                  <a:gd name="T27" fmla="*/ 7059 h 1216"/>
                  <a:gd name="T28" fmla="+- 0 1360 372"/>
                  <a:gd name="T29" fmla="*/ T28 w 1977"/>
                  <a:gd name="T30" fmla="+- 0 7051 7051"/>
                  <a:gd name="T31" fmla="*/ 7051 h 1216"/>
                  <a:gd name="T32" fmla="+- 0 1521 372"/>
                  <a:gd name="T33" fmla="*/ T32 w 1977"/>
                  <a:gd name="T34" fmla="+- 0 7059 7051"/>
                  <a:gd name="T35" fmla="*/ 7059 h 1216"/>
                  <a:gd name="T36" fmla="+- 0 1673 372"/>
                  <a:gd name="T37" fmla="*/ T36 w 1977"/>
                  <a:gd name="T38" fmla="+- 0 7082 7051"/>
                  <a:gd name="T39" fmla="*/ 7082 h 1216"/>
                  <a:gd name="T40" fmla="+- 0 1815 372"/>
                  <a:gd name="T41" fmla="*/ T40 w 1977"/>
                  <a:gd name="T42" fmla="+- 0 7119 7051"/>
                  <a:gd name="T43" fmla="*/ 7119 h 1216"/>
                  <a:gd name="T44" fmla="+- 0 1944 372"/>
                  <a:gd name="T45" fmla="*/ T44 w 1977"/>
                  <a:gd name="T46" fmla="+- 0 7168 7051"/>
                  <a:gd name="T47" fmla="*/ 7168 h 1216"/>
                  <a:gd name="T48" fmla="+- 0 2059 372"/>
                  <a:gd name="T49" fmla="*/ T48 w 1977"/>
                  <a:gd name="T50" fmla="+- 0 7229 7051"/>
                  <a:gd name="T51" fmla="*/ 7229 h 1216"/>
                  <a:gd name="T52" fmla="+- 0 2201 372"/>
                  <a:gd name="T53" fmla="*/ T52 w 1977"/>
                  <a:gd name="T54" fmla="+- 0 7339 7051"/>
                  <a:gd name="T55" fmla="*/ 7339 h 1216"/>
                  <a:gd name="T56" fmla="+- 0 2320 372"/>
                  <a:gd name="T57" fmla="*/ T56 w 1977"/>
                  <a:gd name="T58" fmla="+- 0 7513 7051"/>
                  <a:gd name="T59" fmla="*/ 7513 h 1216"/>
                  <a:gd name="T60" fmla="+- 0 2349 372"/>
                  <a:gd name="T61" fmla="*/ T60 w 1977"/>
                  <a:gd name="T62" fmla="+- 0 7659 7051"/>
                  <a:gd name="T63" fmla="*/ 7659 h 1216"/>
                  <a:gd name="T64" fmla="+- 0 2320 372"/>
                  <a:gd name="T65" fmla="*/ T64 w 1977"/>
                  <a:gd name="T66" fmla="+- 0 7805 7051"/>
                  <a:gd name="T67" fmla="*/ 7805 h 1216"/>
                  <a:gd name="T68" fmla="+- 0 2201 372"/>
                  <a:gd name="T69" fmla="*/ T68 w 1977"/>
                  <a:gd name="T70" fmla="+- 0 7979 7051"/>
                  <a:gd name="T71" fmla="*/ 7979 h 1216"/>
                  <a:gd name="T72" fmla="+- 0 2059 372"/>
                  <a:gd name="T73" fmla="*/ T72 w 1977"/>
                  <a:gd name="T74" fmla="+- 0 8089 7051"/>
                  <a:gd name="T75" fmla="*/ 8089 h 1216"/>
                  <a:gd name="T76" fmla="+- 0 1944 372"/>
                  <a:gd name="T77" fmla="*/ T76 w 1977"/>
                  <a:gd name="T78" fmla="+- 0 8149 7051"/>
                  <a:gd name="T79" fmla="*/ 8149 h 1216"/>
                  <a:gd name="T80" fmla="+- 0 1815 372"/>
                  <a:gd name="T81" fmla="*/ T80 w 1977"/>
                  <a:gd name="T82" fmla="+- 0 8199 7051"/>
                  <a:gd name="T83" fmla="*/ 8199 h 1216"/>
                  <a:gd name="T84" fmla="+- 0 1673 372"/>
                  <a:gd name="T85" fmla="*/ T84 w 1977"/>
                  <a:gd name="T86" fmla="+- 0 8236 7051"/>
                  <a:gd name="T87" fmla="*/ 8236 h 1216"/>
                  <a:gd name="T88" fmla="+- 0 1521 372"/>
                  <a:gd name="T89" fmla="*/ T88 w 1977"/>
                  <a:gd name="T90" fmla="+- 0 8259 7051"/>
                  <a:gd name="T91" fmla="*/ 8259 h 1216"/>
                  <a:gd name="T92" fmla="+- 0 1360 372"/>
                  <a:gd name="T93" fmla="*/ T92 w 1977"/>
                  <a:gd name="T94" fmla="+- 0 8267 7051"/>
                  <a:gd name="T95" fmla="*/ 8267 h 1216"/>
                  <a:gd name="T96" fmla="+- 0 1200 372"/>
                  <a:gd name="T97" fmla="*/ T96 w 1977"/>
                  <a:gd name="T98" fmla="+- 0 8259 7051"/>
                  <a:gd name="T99" fmla="*/ 8259 h 1216"/>
                  <a:gd name="T100" fmla="+- 0 1048 372"/>
                  <a:gd name="T101" fmla="*/ T100 w 1977"/>
                  <a:gd name="T102" fmla="+- 0 8236 7051"/>
                  <a:gd name="T103" fmla="*/ 8236 h 1216"/>
                  <a:gd name="T104" fmla="+- 0 906 372"/>
                  <a:gd name="T105" fmla="*/ T104 w 1977"/>
                  <a:gd name="T106" fmla="+- 0 8199 7051"/>
                  <a:gd name="T107" fmla="*/ 8199 h 1216"/>
                  <a:gd name="T108" fmla="+- 0 776 372"/>
                  <a:gd name="T109" fmla="*/ T108 w 1977"/>
                  <a:gd name="T110" fmla="+- 0 8149 7051"/>
                  <a:gd name="T111" fmla="*/ 8149 h 1216"/>
                  <a:gd name="T112" fmla="+- 0 661 372"/>
                  <a:gd name="T113" fmla="*/ T112 w 1977"/>
                  <a:gd name="T114" fmla="+- 0 8089 7051"/>
                  <a:gd name="T115" fmla="*/ 8089 h 1216"/>
                  <a:gd name="T116" fmla="+- 0 520 372"/>
                  <a:gd name="T117" fmla="*/ T116 w 1977"/>
                  <a:gd name="T118" fmla="+- 0 7979 7051"/>
                  <a:gd name="T119" fmla="*/ 7979 h 1216"/>
                  <a:gd name="T120" fmla="+- 0 400 372"/>
                  <a:gd name="T121" fmla="*/ T120 w 1977"/>
                  <a:gd name="T122" fmla="+- 0 7805 7051"/>
                  <a:gd name="T123" fmla="*/ 7805 h 1216"/>
                  <a:gd name="T124" fmla="+- 0 372 372"/>
                  <a:gd name="T125" fmla="*/ T124 w 1977"/>
                  <a:gd name="T126" fmla="+- 0 7659 7051"/>
                  <a:gd name="T127" fmla="*/ 7659 h 12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977" h="1216">
                    <a:moveTo>
                      <a:pt x="0" y="608"/>
                    </a:moveTo>
                    <a:lnTo>
                      <a:pt x="13" y="509"/>
                    </a:lnTo>
                    <a:lnTo>
                      <a:pt x="50" y="416"/>
                    </a:lnTo>
                    <a:lnTo>
                      <a:pt x="110" y="329"/>
                    </a:lnTo>
                    <a:lnTo>
                      <a:pt x="190" y="249"/>
                    </a:lnTo>
                    <a:lnTo>
                      <a:pt x="289" y="178"/>
                    </a:lnTo>
                    <a:lnTo>
                      <a:pt x="345" y="146"/>
                    </a:lnTo>
                    <a:lnTo>
                      <a:pt x="404" y="117"/>
                    </a:lnTo>
                    <a:lnTo>
                      <a:pt x="468" y="91"/>
                    </a:lnTo>
                    <a:lnTo>
                      <a:pt x="534" y="68"/>
                    </a:lnTo>
                    <a:lnTo>
                      <a:pt x="603" y="48"/>
                    </a:lnTo>
                    <a:lnTo>
                      <a:pt x="676" y="31"/>
                    </a:lnTo>
                    <a:lnTo>
                      <a:pt x="751" y="18"/>
                    </a:lnTo>
                    <a:lnTo>
                      <a:pt x="828" y="8"/>
                    </a:lnTo>
                    <a:lnTo>
                      <a:pt x="907" y="2"/>
                    </a:lnTo>
                    <a:lnTo>
                      <a:pt x="988" y="0"/>
                    </a:lnTo>
                    <a:lnTo>
                      <a:pt x="1069" y="2"/>
                    </a:lnTo>
                    <a:lnTo>
                      <a:pt x="1149" y="8"/>
                    </a:lnTo>
                    <a:lnTo>
                      <a:pt x="1226" y="18"/>
                    </a:lnTo>
                    <a:lnTo>
                      <a:pt x="1301" y="31"/>
                    </a:lnTo>
                    <a:lnTo>
                      <a:pt x="1373" y="48"/>
                    </a:lnTo>
                    <a:lnTo>
                      <a:pt x="1443" y="68"/>
                    </a:lnTo>
                    <a:lnTo>
                      <a:pt x="1509" y="91"/>
                    </a:lnTo>
                    <a:lnTo>
                      <a:pt x="1572" y="117"/>
                    </a:lnTo>
                    <a:lnTo>
                      <a:pt x="1632" y="146"/>
                    </a:lnTo>
                    <a:lnTo>
                      <a:pt x="1687" y="178"/>
                    </a:lnTo>
                    <a:lnTo>
                      <a:pt x="1739" y="212"/>
                    </a:lnTo>
                    <a:lnTo>
                      <a:pt x="1829" y="288"/>
                    </a:lnTo>
                    <a:lnTo>
                      <a:pt x="1899" y="371"/>
                    </a:lnTo>
                    <a:lnTo>
                      <a:pt x="1948" y="462"/>
                    </a:lnTo>
                    <a:lnTo>
                      <a:pt x="1974" y="558"/>
                    </a:lnTo>
                    <a:lnTo>
                      <a:pt x="1977" y="608"/>
                    </a:lnTo>
                    <a:lnTo>
                      <a:pt x="1974" y="658"/>
                    </a:lnTo>
                    <a:lnTo>
                      <a:pt x="1948" y="754"/>
                    </a:lnTo>
                    <a:lnTo>
                      <a:pt x="1899" y="844"/>
                    </a:lnTo>
                    <a:lnTo>
                      <a:pt x="1829" y="928"/>
                    </a:lnTo>
                    <a:lnTo>
                      <a:pt x="1739" y="1003"/>
                    </a:lnTo>
                    <a:lnTo>
                      <a:pt x="1687" y="1038"/>
                    </a:lnTo>
                    <a:lnTo>
                      <a:pt x="1632" y="1069"/>
                    </a:lnTo>
                    <a:lnTo>
                      <a:pt x="1572" y="1098"/>
                    </a:lnTo>
                    <a:lnTo>
                      <a:pt x="1509" y="1125"/>
                    </a:lnTo>
                    <a:lnTo>
                      <a:pt x="1443" y="1148"/>
                    </a:lnTo>
                    <a:lnTo>
                      <a:pt x="1373" y="1168"/>
                    </a:lnTo>
                    <a:lnTo>
                      <a:pt x="1301" y="1185"/>
                    </a:lnTo>
                    <a:lnTo>
                      <a:pt x="1226" y="1198"/>
                    </a:lnTo>
                    <a:lnTo>
                      <a:pt x="1149" y="1208"/>
                    </a:lnTo>
                    <a:lnTo>
                      <a:pt x="1069" y="1214"/>
                    </a:lnTo>
                    <a:lnTo>
                      <a:pt x="988" y="1216"/>
                    </a:lnTo>
                    <a:lnTo>
                      <a:pt x="907" y="1214"/>
                    </a:lnTo>
                    <a:lnTo>
                      <a:pt x="828" y="1208"/>
                    </a:lnTo>
                    <a:lnTo>
                      <a:pt x="751" y="1198"/>
                    </a:lnTo>
                    <a:lnTo>
                      <a:pt x="676" y="1185"/>
                    </a:lnTo>
                    <a:lnTo>
                      <a:pt x="603" y="1168"/>
                    </a:lnTo>
                    <a:lnTo>
                      <a:pt x="534" y="1148"/>
                    </a:lnTo>
                    <a:lnTo>
                      <a:pt x="468" y="1125"/>
                    </a:lnTo>
                    <a:lnTo>
                      <a:pt x="404" y="1098"/>
                    </a:lnTo>
                    <a:lnTo>
                      <a:pt x="345" y="1069"/>
                    </a:lnTo>
                    <a:lnTo>
                      <a:pt x="289" y="1038"/>
                    </a:lnTo>
                    <a:lnTo>
                      <a:pt x="238" y="1003"/>
                    </a:lnTo>
                    <a:lnTo>
                      <a:pt x="148" y="928"/>
                    </a:lnTo>
                    <a:lnTo>
                      <a:pt x="77" y="844"/>
                    </a:lnTo>
                    <a:lnTo>
                      <a:pt x="28" y="754"/>
                    </a:lnTo>
                    <a:lnTo>
                      <a:pt x="3" y="658"/>
                    </a:lnTo>
                    <a:lnTo>
                      <a:pt x="0" y="608"/>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 y="4800"/>
                <a:ext cx="8878" cy="6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 y="5107"/>
                <a:ext cx="8329" cy="537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25" y="7373"/>
                <a:ext cx="1375" cy="122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3" y="7680"/>
                <a:ext cx="832" cy="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1"/>
            <p:cNvGrpSpPr>
              <a:grpSpLocks/>
            </p:cNvGrpSpPr>
            <p:nvPr/>
          </p:nvGrpSpPr>
          <p:grpSpPr bwMode="auto">
            <a:xfrm>
              <a:off x="6057" y="8203"/>
              <a:ext cx="5090" cy="376"/>
              <a:chOff x="6057" y="8203"/>
              <a:chExt cx="5090" cy="376"/>
            </a:xfrm>
          </p:grpSpPr>
          <p:sp>
            <p:nvSpPr>
              <p:cNvPr id="11" name="Freeform 12"/>
              <p:cNvSpPr>
                <a:spLocks/>
              </p:cNvSpPr>
              <p:nvPr/>
            </p:nvSpPr>
            <p:spPr bwMode="auto">
              <a:xfrm>
                <a:off x="6057" y="8203"/>
                <a:ext cx="5090" cy="376"/>
              </a:xfrm>
              <a:custGeom>
                <a:avLst/>
                <a:gdLst>
                  <a:gd name="T0" fmla="+- 0 6057 6057"/>
                  <a:gd name="T1" fmla="*/ T0 w 5090"/>
                  <a:gd name="T2" fmla="+- 0 8203 8203"/>
                  <a:gd name="T3" fmla="*/ 8203 h 376"/>
                  <a:gd name="T4" fmla="+- 0 11147 6057"/>
                  <a:gd name="T5" fmla="*/ T4 w 5090"/>
                  <a:gd name="T6" fmla="+- 0 8203 8203"/>
                  <a:gd name="T7" fmla="*/ 8203 h 376"/>
                  <a:gd name="T8" fmla="+- 0 11147 6057"/>
                  <a:gd name="T9" fmla="*/ T8 w 5090"/>
                  <a:gd name="T10" fmla="+- 0 8579 8203"/>
                  <a:gd name="T11" fmla="*/ 8579 h 376"/>
                  <a:gd name="T12" fmla="+- 0 6057 6057"/>
                  <a:gd name="T13" fmla="*/ T12 w 5090"/>
                  <a:gd name="T14" fmla="+- 0 8579 8203"/>
                  <a:gd name="T15" fmla="*/ 8579 h 376"/>
                  <a:gd name="T16" fmla="+- 0 6057 6057"/>
                  <a:gd name="T17" fmla="*/ T16 w 5090"/>
                  <a:gd name="T18" fmla="+- 0 8203 8203"/>
                  <a:gd name="T19" fmla="*/ 8203 h 376"/>
                </a:gdLst>
                <a:ahLst/>
                <a:cxnLst>
                  <a:cxn ang="0">
                    <a:pos x="T1" y="T3"/>
                  </a:cxn>
                  <a:cxn ang="0">
                    <a:pos x="T5" y="T7"/>
                  </a:cxn>
                  <a:cxn ang="0">
                    <a:pos x="T9" y="T11"/>
                  </a:cxn>
                  <a:cxn ang="0">
                    <a:pos x="T13" y="T15"/>
                  </a:cxn>
                  <a:cxn ang="0">
                    <a:pos x="T17" y="T19"/>
                  </a:cxn>
                </a:cxnLst>
                <a:rect l="0" t="0" r="r" b="b"/>
                <a:pathLst>
                  <a:path w="5090" h="376">
                    <a:moveTo>
                      <a:pt x="0" y="0"/>
                    </a:moveTo>
                    <a:lnTo>
                      <a:pt x="5090" y="0"/>
                    </a:lnTo>
                    <a:lnTo>
                      <a:pt x="5090" y="376"/>
                    </a:lnTo>
                    <a:lnTo>
                      <a:pt x="0" y="376"/>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 y="6588"/>
                <a:ext cx="1670" cy="1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4"/>
            <p:cNvGrpSpPr>
              <a:grpSpLocks/>
            </p:cNvGrpSpPr>
            <p:nvPr/>
          </p:nvGrpSpPr>
          <p:grpSpPr bwMode="auto">
            <a:xfrm>
              <a:off x="4975" y="6888"/>
              <a:ext cx="1225" cy="1271"/>
              <a:chOff x="4975" y="6888"/>
              <a:chExt cx="1225" cy="1271"/>
            </a:xfrm>
          </p:grpSpPr>
          <p:sp>
            <p:nvSpPr>
              <p:cNvPr id="10" name="Freeform 15"/>
              <p:cNvSpPr>
                <a:spLocks/>
              </p:cNvSpPr>
              <p:nvPr/>
            </p:nvSpPr>
            <p:spPr bwMode="auto">
              <a:xfrm>
                <a:off x="4975" y="6888"/>
                <a:ext cx="1225" cy="1271"/>
              </a:xfrm>
              <a:custGeom>
                <a:avLst/>
                <a:gdLst>
                  <a:gd name="T0" fmla="+- 0 6200 4975"/>
                  <a:gd name="T1" fmla="*/ T0 w 1225"/>
                  <a:gd name="T2" fmla="+- 0 8159 6888"/>
                  <a:gd name="T3" fmla="*/ 8159 h 1271"/>
                  <a:gd name="T4" fmla="+- 0 4975 4975"/>
                  <a:gd name="T5" fmla="*/ T4 w 1225"/>
                  <a:gd name="T6" fmla="+- 0 6888 6888"/>
                  <a:gd name="T7" fmla="*/ 6888 h 1271"/>
                </a:gdLst>
                <a:ahLst/>
                <a:cxnLst>
                  <a:cxn ang="0">
                    <a:pos x="T1" y="T3"/>
                  </a:cxn>
                  <a:cxn ang="0">
                    <a:pos x="T5" y="T7"/>
                  </a:cxn>
                </a:cxnLst>
                <a:rect l="0" t="0" r="r" b="b"/>
                <a:pathLst>
                  <a:path w="1225" h="1271">
                    <a:moveTo>
                      <a:pt x="1225" y="1271"/>
                    </a:moveTo>
                    <a:lnTo>
                      <a:pt x="0" y="0"/>
                    </a:lnTo>
                  </a:path>
                </a:pathLst>
              </a:custGeom>
              <a:noFill/>
              <a:ln w="3175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6"/>
            <p:cNvGrpSpPr>
              <a:grpSpLocks/>
            </p:cNvGrpSpPr>
            <p:nvPr/>
          </p:nvGrpSpPr>
          <p:grpSpPr bwMode="auto">
            <a:xfrm>
              <a:off x="4975" y="6888"/>
              <a:ext cx="167" cy="169"/>
              <a:chOff x="4975" y="6888"/>
              <a:chExt cx="167" cy="169"/>
            </a:xfrm>
          </p:grpSpPr>
          <p:sp>
            <p:nvSpPr>
              <p:cNvPr id="9" name="Freeform 17"/>
              <p:cNvSpPr>
                <a:spLocks/>
              </p:cNvSpPr>
              <p:nvPr/>
            </p:nvSpPr>
            <p:spPr bwMode="auto">
              <a:xfrm>
                <a:off x="4975" y="6888"/>
                <a:ext cx="167" cy="169"/>
              </a:xfrm>
              <a:custGeom>
                <a:avLst/>
                <a:gdLst>
                  <a:gd name="T0" fmla="+- 0 5016 4975"/>
                  <a:gd name="T1" fmla="*/ T0 w 167"/>
                  <a:gd name="T2" fmla="+- 0 7057 6888"/>
                  <a:gd name="T3" fmla="*/ 7057 h 169"/>
                  <a:gd name="T4" fmla="+- 0 4975 4975"/>
                  <a:gd name="T5" fmla="*/ T4 w 167"/>
                  <a:gd name="T6" fmla="+- 0 6888 6888"/>
                  <a:gd name="T7" fmla="*/ 6888 h 169"/>
                  <a:gd name="T8" fmla="+- 0 5142 4975"/>
                  <a:gd name="T9" fmla="*/ T8 w 167"/>
                  <a:gd name="T10" fmla="+- 0 6935 6888"/>
                  <a:gd name="T11" fmla="*/ 6935 h 169"/>
                </a:gdLst>
                <a:ahLst/>
                <a:cxnLst>
                  <a:cxn ang="0">
                    <a:pos x="T1" y="T3"/>
                  </a:cxn>
                  <a:cxn ang="0">
                    <a:pos x="T5" y="T7"/>
                  </a:cxn>
                  <a:cxn ang="0">
                    <a:pos x="T9" y="T11"/>
                  </a:cxn>
                </a:cxnLst>
                <a:rect l="0" t="0" r="r" b="b"/>
                <a:pathLst>
                  <a:path w="167" h="169">
                    <a:moveTo>
                      <a:pt x="41" y="169"/>
                    </a:moveTo>
                    <a:lnTo>
                      <a:pt x="0" y="0"/>
                    </a:lnTo>
                    <a:lnTo>
                      <a:pt x="167" y="47"/>
                    </a:lnTo>
                  </a:path>
                </a:pathLst>
              </a:custGeom>
              <a:noFill/>
              <a:ln w="3175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6972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Kaynakça yazma</a:t>
            </a:r>
            <a:endParaRPr lang="tr-TR" noProof="0"/>
          </a:p>
        </p:txBody>
      </p:sp>
      <p:sp>
        <p:nvSpPr>
          <p:cNvPr id="3" name="Content Placeholder 2"/>
          <p:cNvSpPr>
            <a:spLocks noGrp="1"/>
          </p:cNvSpPr>
          <p:nvPr>
            <p:ph idx="1"/>
          </p:nvPr>
        </p:nvSpPr>
        <p:spPr/>
        <p:txBody>
          <a:bodyPr>
            <a:normAutofit/>
          </a:bodyPr>
          <a:lstStyle/>
          <a:p>
            <a:r>
              <a:rPr lang="tr-TR" noProof="0" dirty="0" smtClean="0"/>
              <a:t>Her derginin tercih ettiği bir stil ve her organizasyonun yazılım gereksinimleri vardır. Farklı yazım kuralları için 6000’den fazla bibliyografik stili içeren </a:t>
            </a:r>
            <a:r>
              <a:rPr lang="tr-TR" noProof="0" dirty="0" err="1" smtClean="0"/>
              <a:t>EndNote</a:t>
            </a:r>
            <a:r>
              <a:rPr lang="tr-TR" noProof="0" dirty="0" smtClean="0"/>
              <a:t> </a:t>
            </a:r>
            <a:r>
              <a:rPr lang="tr-TR" noProof="0" dirty="0" smtClean="0"/>
              <a:t>stil </a:t>
            </a:r>
            <a:r>
              <a:rPr lang="tr-TR" noProof="0" dirty="0" smtClean="0"/>
              <a:t>Koleksiyonu tüm ihtiyaçlarınızı karşılayacaktır.</a:t>
            </a:r>
          </a:p>
          <a:p>
            <a:r>
              <a:rPr lang="tr-TR" noProof="0" dirty="0" smtClean="0"/>
              <a:t>Yayıncıların sizden talep ettiği makale yazım kuralları konusunda </a:t>
            </a:r>
            <a:r>
              <a:rPr lang="tr-TR" noProof="0" dirty="0" err="1" smtClean="0"/>
              <a:t>EndNote</a:t>
            </a:r>
            <a:r>
              <a:rPr lang="tr-TR" noProof="0" dirty="0" smtClean="0"/>
              <a:t> hazır </a:t>
            </a:r>
            <a:r>
              <a:rPr lang="tr-TR" noProof="0" dirty="0" smtClean="0"/>
              <a:t>makale şablonları </a:t>
            </a:r>
            <a:r>
              <a:rPr lang="tr-TR" noProof="0" dirty="0" smtClean="0"/>
              <a:t>en büyük yardımcınız olacaktır. </a:t>
            </a:r>
            <a:endParaRPr lang="tr-TR" noProof="0" dirty="0"/>
          </a:p>
        </p:txBody>
      </p:sp>
    </p:spTree>
    <p:extLst>
      <p:ext uri="{BB962C8B-B14F-4D97-AF65-F5344CB8AC3E}">
        <p14:creationId xmlns:p14="http://schemas.microsoft.com/office/powerpoint/2010/main" val="351241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pPr>
              <a:spcBef>
                <a:spcPct val="0"/>
              </a:spcBef>
              <a:buFontTx/>
              <a:buChar char="•"/>
            </a:pPr>
            <a:r>
              <a:rPr lang="tr-TR" sz="3600" noProof="0" smtClean="0"/>
              <a:t>Gerekli ve mümkün olan her yerde fikirler ve alıntılar yapılmış araştırmalara atıfta bulunarak desteklenir</a:t>
            </a:r>
          </a:p>
          <a:p>
            <a:pPr>
              <a:spcBef>
                <a:spcPct val="0"/>
              </a:spcBef>
              <a:buFontTx/>
              <a:buChar char="•"/>
            </a:pPr>
            <a:r>
              <a:rPr lang="tr-TR" sz="3600" noProof="0" smtClean="0"/>
              <a:t> Kağıtçıbaşı ve Berry (1989) bireycilik ve toplulukçuluk eğilimlerini ......... Davranışçı ekolün bazı öğrenme kuramları (örn., Hull, 1952) ......... </a:t>
            </a:r>
          </a:p>
          <a:p>
            <a:pPr>
              <a:spcBef>
                <a:spcPct val="0"/>
              </a:spcBef>
              <a:buFontTx/>
              <a:buChar char="•"/>
            </a:pPr>
            <a:endParaRPr lang="tr-TR" sz="3600" noProof="0" smtClean="0"/>
          </a:p>
          <a:p>
            <a:pPr>
              <a:spcBef>
                <a:spcPct val="0"/>
              </a:spcBef>
              <a:buFontTx/>
              <a:buChar char="•"/>
            </a:pPr>
            <a:endParaRPr lang="tr-TR" sz="3600" noProof="0">
              <a:latin typeface="+mj-lt"/>
            </a:endParaRPr>
          </a:p>
        </p:txBody>
      </p:sp>
    </p:spTree>
    <p:extLst>
      <p:ext uri="{BB962C8B-B14F-4D97-AF65-F5344CB8AC3E}">
        <p14:creationId xmlns:p14="http://schemas.microsoft.com/office/powerpoint/2010/main" val="3434121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Kaynakça yazma</a:t>
            </a:r>
            <a:endParaRPr lang="tr-TR" noProof="0"/>
          </a:p>
        </p:txBody>
      </p:sp>
      <p:sp>
        <p:nvSpPr>
          <p:cNvPr id="3" name="Content Placeholder 2"/>
          <p:cNvSpPr>
            <a:spLocks noGrp="1"/>
          </p:cNvSpPr>
          <p:nvPr>
            <p:ph idx="1"/>
          </p:nvPr>
        </p:nvSpPr>
        <p:spPr/>
        <p:txBody>
          <a:bodyPr>
            <a:normAutofit/>
          </a:bodyPr>
          <a:lstStyle/>
          <a:p>
            <a:r>
              <a:rPr lang="tr-TR" sz="2800" noProof="0" smtClean="0"/>
              <a:t>Atıflarınız anında dokümanınıza eklenecektir.</a:t>
            </a:r>
          </a:p>
          <a:p>
            <a:r>
              <a:rPr lang="tr-TR" sz="2800" noProof="0" smtClean="0"/>
              <a:t>Atıflarınızı gerçekleştirdiğinizde referans listeniz dokümanınızın sonunda aynı anda otomatik olarak oluşturulacaktır. </a:t>
            </a:r>
            <a:endParaRPr lang="tr-TR" sz="2800" noProof="0"/>
          </a:p>
        </p:txBody>
      </p:sp>
      <p:grpSp>
        <p:nvGrpSpPr>
          <p:cNvPr id="4" name="Group 1"/>
          <p:cNvGrpSpPr>
            <a:grpSpLocks/>
          </p:cNvGrpSpPr>
          <p:nvPr/>
        </p:nvGrpSpPr>
        <p:grpSpPr bwMode="auto">
          <a:xfrm>
            <a:off x="1115616" y="3429000"/>
            <a:ext cx="6984776" cy="3312368"/>
            <a:chOff x="626" y="517"/>
            <a:chExt cx="10109" cy="4572"/>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 y="1757"/>
              <a:ext cx="1373" cy="93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p:cNvGrpSpPr>
              <a:grpSpLocks/>
            </p:cNvGrpSpPr>
            <p:nvPr/>
          </p:nvGrpSpPr>
          <p:grpSpPr bwMode="auto">
            <a:xfrm>
              <a:off x="626" y="517"/>
              <a:ext cx="10109" cy="4572"/>
              <a:chOff x="626" y="517"/>
              <a:chExt cx="10109" cy="4572"/>
            </a:xfrm>
          </p:grpSpPr>
          <p:sp>
            <p:nvSpPr>
              <p:cNvPr id="6" name="Freeform 4"/>
              <p:cNvSpPr>
                <a:spLocks/>
              </p:cNvSpPr>
              <p:nvPr/>
            </p:nvSpPr>
            <p:spPr bwMode="auto">
              <a:xfrm>
                <a:off x="4731" y="1872"/>
                <a:ext cx="1147" cy="705"/>
              </a:xfrm>
              <a:custGeom>
                <a:avLst/>
                <a:gdLst>
                  <a:gd name="T0" fmla="+- 0 4731 4731"/>
                  <a:gd name="T1" fmla="*/ T0 w 1147"/>
                  <a:gd name="T2" fmla="+- 0 2225 1872"/>
                  <a:gd name="T3" fmla="*/ 2225 h 705"/>
                  <a:gd name="T4" fmla="+- 0 4747 4731"/>
                  <a:gd name="T5" fmla="*/ T4 w 1147"/>
                  <a:gd name="T6" fmla="+- 0 2140 1872"/>
                  <a:gd name="T7" fmla="*/ 2140 h 705"/>
                  <a:gd name="T8" fmla="+- 0 4795 4731"/>
                  <a:gd name="T9" fmla="*/ T8 w 1147"/>
                  <a:gd name="T10" fmla="+- 0 2063 1872"/>
                  <a:gd name="T11" fmla="*/ 2063 h 705"/>
                  <a:gd name="T12" fmla="+- 0 4841 4731"/>
                  <a:gd name="T13" fmla="*/ T12 w 1147"/>
                  <a:gd name="T14" fmla="+- 0 2016 1872"/>
                  <a:gd name="T15" fmla="*/ 2016 h 705"/>
                  <a:gd name="T16" fmla="+- 0 4899 4731"/>
                  <a:gd name="T17" fmla="*/ T16 w 1147"/>
                  <a:gd name="T18" fmla="+- 0 1975 1872"/>
                  <a:gd name="T19" fmla="*/ 1975 h 705"/>
                  <a:gd name="T20" fmla="+- 0 4965 4731"/>
                  <a:gd name="T21" fmla="*/ T20 w 1147"/>
                  <a:gd name="T22" fmla="+- 0 1940 1872"/>
                  <a:gd name="T23" fmla="*/ 1940 h 705"/>
                  <a:gd name="T24" fmla="+- 0 5040 4731"/>
                  <a:gd name="T25" fmla="*/ T24 w 1147"/>
                  <a:gd name="T26" fmla="+- 0 1912 1872"/>
                  <a:gd name="T27" fmla="*/ 1912 h 705"/>
                  <a:gd name="T28" fmla="+- 0 5123 4731"/>
                  <a:gd name="T29" fmla="*/ T28 w 1147"/>
                  <a:gd name="T30" fmla="+- 0 1890 1872"/>
                  <a:gd name="T31" fmla="*/ 1890 h 705"/>
                  <a:gd name="T32" fmla="+- 0 5211 4731"/>
                  <a:gd name="T33" fmla="*/ T32 w 1147"/>
                  <a:gd name="T34" fmla="+- 0 1877 1872"/>
                  <a:gd name="T35" fmla="*/ 1877 h 705"/>
                  <a:gd name="T36" fmla="+- 0 5304 4731"/>
                  <a:gd name="T37" fmla="*/ T36 w 1147"/>
                  <a:gd name="T38" fmla="+- 0 1872 1872"/>
                  <a:gd name="T39" fmla="*/ 1872 h 705"/>
                  <a:gd name="T40" fmla="+- 0 5351 4731"/>
                  <a:gd name="T41" fmla="*/ T40 w 1147"/>
                  <a:gd name="T42" fmla="+- 0 1873 1872"/>
                  <a:gd name="T43" fmla="*/ 1873 h 705"/>
                  <a:gd name="T44" fmla="+- 0 5442 4731"/>
                  <a:gd name="T45" fmla="*/ T44 w 1147"/>
                  <a:gd name="T46" fmla="+- 0 1882 1872"/>
                  <a:gd name="T47" fmla="*/ 1882 h 705"/>
                  <a:gd name="T48" fmla="+- 0 5527 4731"/>
                  <a:gd name="T49" fmla="*/ T48 w 1147"/>
                  <a:gd name="T50" fmla="+- 0 1900 1872"/>
                  <a:gd name="T51" fmla="*/ 1900 h 705"/>
                  <a:gd name="T52" fmla="+- 0 5606 4731"/>
                  <a:gd name="T53" fmla="*/ T52 w 1147"/>
                  <a:gd name="T54" fmla="+- 0 1925 1872"/>
                  <a:gd name="T55" fmla="*/ 1925 h 705"/>
                  <a:gd name="T56" fmla="+- 0 5677 4731"/>
                  <a:gd name="T57" fmla="*/ T56 w 1147"/>
                  <a:gd name="T58" fmla="+- 0 1957 1872"/>
                  <a:gd name="T59" fmla="*/ 1957 h 705"/>
                  <a:gd name="T60" fmla="+- 0 5739 4731"/>
                  <a:gd name="T61" fmla="*/ T60 w 1147"/>
                  <a:gd name="T62" fmla="+- 0 1995 1872"/>
                  <a:gd name="T63" fmla="*/ 1995 h 705"/>
                  <a:gd name="T64" fmla="+- 0 5791 4731"/>
                  <a:gd name="T65" fmla="*/ T64 w 1147"/>
                  <a:gd name="T66" fmla="+- 0 2039 1872"/>
                  <a:gd name="T67" fmla="*/ 2039 h 705"/>
                  <a:gd name="T68" fmla="+- 0 5832 4731"/>
                  <a:gd name="T69" fmla="*/ T68 w 1147"/>
                  <a:gd name="T70" fmla="+- 0 2087 1872"/>
                  <a:gd name="T71" fmla="*/ 2087 h 705"/>
                  <a:gd name="T72" fmla="+- 0 5870 4731"/>
                  <a:gd name="T73" fmla="*/ T72 w 1147"/>
                  <a:gd name="T74" fmla="+- 0 2167 1872"/>
                  <a:gd name="T75" fmla="*/ 2167 h 705"/>
                  <a:gd name="T76" fmla="+- 0 5877 4731"/>
                  <a:gd name="T77" fmla="*/ T76 w 1147"/>
                  <a:gd name="T78" fmla="+- 0 2225 1872"/>
                  <a:gd name="T79" fmla="*/ 2225 h 705"/>
                  <a:gd name="T80" fmla="+- 0 5875 4731"/>
                  <a:gd name="T81" fmla="*/ T80 w 1147"/>
                  <a:gd name="T82" fmla="+- 0 2254 1872"/>
                  <a:gd name="T83" fmla="*/ 2254 h 705"/>
                  <a:gd name="T84" fmla="+- 0 5848 4731"/>
                  <a:gd name="T85" fmla="*/ T84 w 1147"/>
                  <a:gd name="T86" fmla="+- 0 2336 1872"/>
                  <a:gd name="T87" fmla="*/ 2336 h 705"/>
                  <a:gd name="T88" fmla="+- 0 5813 4731"/>
                  <a:gd name="T89" fmla="*/ T88 w 1147"/>
                  <a:gd name="T90" fmla="+- 0 2387 1872"/>
                  <a:gd name="T91" fmla="*/ 2387 h 705"/>
                  <a:gd name="T92" fmla="+- 0 5767 4731"/>
                  <a:gd name="T93" fmla="*/ T92 w 1147"/>
                  <a:gd name="T94" fmla="+- 0 2433 1872"/>
                  <a:gd name="T95" fmla="*/ 2433 h 705"/>
                  <a:gd name="T96" fmla="+- 0 5709 4731"/>
                  <a:gd name="T97" fmla="*/ T96 w 1147"/>
                  <a:gd name="T98" fmla="+- 0 2474 1872"/>
                  <a:gd name="T99" fmla="*/ 2474 h 705"/>
                  <a:gd name="T100" fmla="+- 0 5643 4731"/>
                  <a:gd name="T101" fmla="*/ T100 w 1147"/>
                  <a:gd name="T102" fmla="+- 0 2509 1872"/>
                  <a:gd name="T103" fmla="*/ 2509 h 705"/>
                  <a:gd name="T104" fmla="+- 0 5567 4731"/>
                  <a:gd name="T105" fmla="*/ T104 w 1147"/>
                  <a:gd name="T106" fmla="+- 0 2538 1872"/>
                  <a:gd name="T107" fmla="*/ 2538 h 705"/>
                  <a:gd name="T108" fmla="+- 0 5485 4731"/>
                  <a:gd name="T109" fmla="*/ T108 w 1147"/>
                  <a:gd name="T110" fmla="+- 0 2559 1872"/>
                  <a:gd name="T111" fmla="*/ 2559 h 705"/>
                  <a:gd name="T112" fmla="+- 0 5397 4731"/>
                  <a:gd name="T113" fmla="*/ T112 w 1147"/>
                  <a:gd name="T114" fmla="+- 0 2572 1872"/>
                  <a:gd name="T115" fmla="*/ 2572 h 705"/>
                  <a:gd name="T116" fmla="+- 0 5304 4731"/>
                  <a:gd name="T117" fmla="*/ T116 w 1147"/>
                  <a:gd name="T118" fmla="+- 0 2577 1872"/>
                  <a:gd name="T119" fmla="*/ 2577 h 705"/>
                  <a:gd name="T120" fmla="+- 0 5257 4731"/>
                  <a:gd name="T121" fmla="*/ T120 w 1147"/>
                  <a:gd name="T122" fmla="+- 0 2576 1872"/>
                  <a:gd name="T123" fmla="*/ 2576 h 705"/>
                  <a:gd name="T124" fmla="+- 0 5166 4731"/>
                  <a:gd name="T125" fmla="*/ T124 w 1147"/>
                  <a:gd name="T126" fmla="+- 0 2567 1872"/>
                  <a:gd name="T127" fmla="*/ 2567 h 705"/>
                  <a:gd name="T128" fmla="+- 0 5081 4731"/>
                  <a:gd name="T129" fmla="*/ T128 w 1147"/>
                  <a:gd name="T130" fmla="+- 0 2549 1872"/>
                  <a:gd name="T131" fmla="*/ 2549 h 705"/>
                  <a:gd name="T132" fmla="+- 0 5002 4731"/>
                  <a:gd name="T133" fmla="*/ T132 w 1147"/>
                  <a:gd name="T134" fmla="+- 0 2524 1872"/>
                  <a:gd name="T135" fmla="*/ 2524 h 705"/>
                  <a:gd name="T136" fmla="+- 0 4931 4731"/>
                  <a:gd name="T137" fmla="*/ T136 w 1147"/>
                  <a:gd name="T138" fmla="+- 0 2492 1872"/>
                  <a:gd name="T139" fmla="*/ 2492 h 705"/>
                  <a:gd name="T140" fmla="+- 0 4869 4731"/>
                  <a:gd name="T141" fmla="*/ T140 w 1147"/>
                  <a:gd name="T142" fmla="+- 0 2454 1872"/>
                  <a:gd name="T143" fmla="*/ 2454 h 705"/>
                  <a:gd name="T144" fmla="+- 0 4817 4731"/>
                  <a:gd name="T145" fmla="*/ T144 w 1147"/>
                  <a:gd name="T146" fmla="+- 0 2410 1872"/>
                  <a:gd name="T147" fmla="*/ 2410 h 705"/>
                  <a:gd name="T148" fmla="+- 0 4776 4731"/>
                  <a:gd name="T149" fmla="*/ T148 w 1147"/>
                  <a:gd name="T150" fmla="+- 0 2362 1872"/>
                  <a:gd name="T151" fmla="*/ 2362 h 705"/>
                  <a:gd name="T152" fmla="+- 0 4738 4731"/>
                  <a:gd name="T153" fmla="*/ T152 w 1147"/>
                  <a:gd name="T154" fmla="+- 0 2282 1872"/>
                  <a:gd name="T155" fmla="*/ 2282 h 705"/>
                  <a:gd name="T156" fmla="+- 0 4731 4731"/>
                  <a:gd name="T157" fmla="*/ T156 w 1147"/>
                  <a:gd name="T158" fmla="+- 0 2225 1872"/>
                  <a:gd name="T159" fmla="*/ 2225 h 7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47" h="705">
                    <a:moveTo>
                      <a:pt x="0" y="353"/>
                    </a:moveTo>
                    <a:lnTo>
                      <a:pt x="16" y="268"/>
                    </a:lnTo>
                    <a:lnTo>
                      <a:pt x="64" y="191"/>
                    </a:lnTo>
                    <a:lnTo>
                      <a:pt x="110" y="144"/>
                    </a:lnTo>
                    <a:lnTo>
                      <a:pt x="168" y="103"/>
                    </a:lnTo>
                    <a:lnTo>
                      <a:pt x="234" y="68"/>
                    </a:lnTo>
                    <a:lnTo>
                      <a:pt x="309" y="40"/>
                    </a:lnTo>
                    <a:lnTo>
                      <a:pt x="392" y="18"/>
                    </a:lnTo>
                    <a:lnTo>
                      <a:pt x="480" y="5"/>
                    </a:lnTo>
                    <a:lnTo>
                      <a:pt x="573" y="0"/>
                    </a:lnTo>
                    <a:lnTo>
                      <a:pt x="620" y="1"/>
                    </a:lnTo>
                    <a:lnTo>
                      <a:pt x="711" y="10"/>
                    </a:lnTo>
                    <a:lnTo>
                      <a:pt x="796" y="28"/>
                    </a:lnTo>
                    <a:lnTo>
                      <a:pt x="875" y="53"/>
                    </a:lnTo>
                    <a:lnTo>
                      <a:pt x="946" y="85"/>
                    </a:lnTo>
                    <a:lnTo>
                      <a:pt x="1008" y="123"/>
                    </a:lnTo>
                    <a:lnTo>
                      <a:pt x="1060" y="167"/>
                    </a:lnTo>
                    <a:lnTo>
                      <a:pt x="1101" y="215"/>
                    </a:lnTo>
                    <a:lnTo>
                      <a:pt x="1139" y="295"/>
                    </a:lnTo>
                    <a:lnTo>
                      <a:pt x="1146" y="353"/>
                    </a:lnTo>
                    <a:lnTo>
                      <a:pt x="1144" y="382"/>
                    </a:lnTo>
                    <a:lnTo>
                      <a:pt x="1117" y="464"/>
                    </a:lnTo>
                    <a:lnTo>
                      <a:pt x="1082" y="515"/>
                    </a:lnTo>
                    <a:lnTo>
                      <a:pt x="1036" y="561"/>
                    </a:lnTo>
                    <a:lnTo>
                      <a:pt x="978" y="602"/>
                    </a:lnTo>
                    <a:lnTo>
                      <a:pt x="912" y="637"/>
                    </a:lnTo>
                    <a:lnTo>
                      <a:pt x="836" y="666"/>
                    </a:lnTo>
                    <a:lnTo>
                      <a:pt x="754" y="687"/>
                    </a:lnTo>
                    <a:lnTo>
                      <a:pt x="666" y="700"/>
                    </a:lnTo>
                    <a:lnTo>
                      <a:pt x="573" y="705"/>
                    </a:lnTo>
                    <a:lnTo>
                      <a:pt x="526" y="704"/>
                    </a:lnTo>
                    <a:lnTo>
                      <a:pt x="435" y="695"/>
                    </a:lnTo>
                    <a:lnTo>
                      <a:pt x="350" y="677"/>
                    </a:lnTo>
                    <a:lnTo>
                      <a:pt x="271" y="652"/>
                    </a:lnTo>
                    <a:lnTo>
                      <a:pt x="200" y="620"/>
                    </a:lnTo>
                    <a:lnTo>
                      <a:pt x="138" y="582"/>
                    </a:lnTo>
                    <a:lnTo>
                      <a:pt x="86" y="538"/>
                    </a:lnTo>
                    <a:lnTo>
                      <a:pt x="45" y="490"/>
                    </a:lnTo>
                    <a:lnTo>
                      <a:pt x="7" y="410"/>
                    </a:lnTo>
                    <a:lnTo>
                      <a:pt x="0" y="353"/>
                    </a:lnTo>
                    <a:close/>
                  </a:path>
                </a:pathLst>
              </a:cu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 y="517"/>
                <a:ext cx="10106" cy="45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 y="825"/>
                <a:ext cx="9180" cy="364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 y="1285"/>
                <a:ext cx="4255" cy="223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 y="1592"/>
                <a:ext cx="3315" cy="132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20336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Kaynakça yazma</a:t>
            </a:r>
            <a:endParaRPr lang="tr-TR" noProof="0"/>
          </a:p>
        </p:txBody>
      </p:sp>
      <p:sp>
        <p:nvSpPr>
          <p:cNvPr id="3" name="Content Placeholder 2"/>
          <p:cNvSpPr>
            <a:spLocks noGrp="1"/>
          </p:cNvSpPr>
          <p:nvPr>
            <p:ph idx="1"/>
          </p:nvPr>
        </p:nvSpPr>
        <p:spPr>
          <a:xfrm>
            <a:off x="457200" y="1484784"/>
            <a:ext cx="8229600" cy="4525963"/>
          </a:xfrm>
        </p:spPr>
        <p:txBody>
          <a:bodyPr>
            <a:normAutofit/>
          </a:bodyPr>
          <a:lstStyle/>
          <a:p>
            <a:r>
              <a:rPr lang="tr-TR" sz="2800" noProof="0" smtClean="0"/>
              <a:t>İhtiyacınız olduğunda defalarca stil değişikliği gerçekleştirebilirsiniz.</a:t>
            </a:r>
          </a:p>
          <a:p>
            <a:r>
              <a:rPr lang="tr-TR" sz="2800" noProof="0" smtClean="0"/>
              <a:t>Kişiselleştirme araçlarını kullanarak kendi stilinizi oluşturun. </a:t>
            </a:r>
            <a:endParaRPr lang="tr-TR" sz="2800" noProof="0"/>
          </a:p>
        </p:txBody>
      </p:sp>
      <p:grpSp>
        <p:nvGrpSpPr>
          <p:cNvPr id="7" name="Group 1"/>
          <p:cNvGrpSpPr>
            <a:grpSpLocks/>
          </p:cNvGrpSpPr>
          <p:nvPr/>
        </p:nvGrpSpPr>
        <p:grpSpPr bwMode="auto">
          <a:xfrm>
            <a:off x="90170" y="3284984"/>
            <a:ext cx="9053830" cy="3957620"/>
            <a:chOff x="142" y="4306"/>
            <a:chExt cx="14258" cy="6232"/>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 y="4306"/>
              <a:ext cx="6926" cy="54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 y="4613"/>
              <a:ext cx="6000" cy="450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 y="4399"/>
              <a:ext cx="7687" cy="613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 y="4707"/>
              <a:ext cx="7014" cy="52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0"/>
            <p:cNvGrpSpPr>
              <a:grpSpLocks/>
            </p:cNvGrpSpPr>
            <p:nvPr/>
          </p:nvGrpSpPr>
          <p:grpSpPr bwMode="auto">
            <a:xfrm>
              <a:off x="1973" y="4934"/>
              <a:ext cx="11672" cy="4597"/>
              <a:chOff x="1973" y="4934"/>
              <a:chExt cx="11672" cy="4597"/>
            </a:xfrm>
          </p:grpSpPr>
          <p:pic>
            <p:nvPicPr>
              <p:cNvPr id="820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4934"/>
                <a:ext cx="3211" cy="354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0" y="5243"/>
                <a:ext cx="2285" cy="2617"/>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5" y="5136"/>
                <a:ext cx="5790" cy="439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9641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Direct Export</a:t>
            </a:r>
            <a:endParaRPr lang="tr-TR" noProof="0"/>
          </a:p>
        </p:txBody>
      </p:sp>
      <p:sp>
        <p:nvSpPr>
          <p:cNvPr id="3" name="Content Placeholder 2"/>
          <p:cNvSpPr>
            <a:spLocks noGrp="1"/>
          </p:cNvSpPr>
          <p:nvPr>
            <p:ph idx="1"/>
          </p:nvPr>
        </p:nvSpPr>
        <p:spPr>
          <a:xfrm>
            <a:off x="457200" y="1412776"/>
            <a:ext cx="8229600" cy="4525963"/>
          </a:xfrm>
        </p:spPr>
        <p:txBody>
          <a:bodyPr/>
          <a:lstStyle/>
          <a:p>
            <a:r>
              <a:rPr lang="tr-TR" noProof="0" smtClean="0"/>
              <a:t>PubMed’deki referans kayıtlarınızı  tek adımda kişisel EndNote kütüphanenize aktarın.</a:t>
            </a:r>
            <a:endParaRPr lang="tr-TR" noProof="0"/>
          </a:p>
        </p:txBody>
      </p:sp>
      <p:grpSp>
        <p:nvGrpSpPr>
          <p:cNvPr id="4" name="Group 1"/>
          <p:cNvGrpSpPr>
            <a:grpSpLocks/>
          </p:cNvGrpSpPr>
          <p:nvPr/>
        </p:nvGrpSpPr>
        <p:grpSpPr bwMode="auto">
          <a:xfrm>
            <a:off x="0" y="2708920"/>
            <a:ext cx="9144000" cy="4099871"/>
            <a:chOff x="0" y="4344"/>
            <a:chExt cx="14400" cy="6456"/>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 y="9958"/>
              <a:ext cx="2603" cy="84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4"/>
              <a:ext cx="14400" cy="645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 y="4652"/>
              <a:ext cx="13879" cy="592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 y="6972"/>
              <a:ext cx="4440" cy="276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7"/>
            <p:cNvGrpSpPr>
              <a:grpSpLocks/>
            </p:cNvGrpSpPr>
            <p:nvPr/>
          </p:nvGrpSpPr>
          <p:grpSpPr bwMode="auto">
            <a:xfrm>
              <a:off x="5798" y="6949"/>
              <a:ext cx="4485" cy="2805"/>
              <a:chOff x="5798" y="6949"/>
              <a:chExt cx="4485" cy="2805"/>
            </a:xfrm>
          </p:grpSpPr>
          <p:sp>
            <p:nvSpPr>
              <p:cNvPr id="6" name="Freeform 8"/>
              <p:cNvSpPr>
                <a:spLocks/>
              </p:cNvSpPr>
              <p:nvPr/>
            </p:nvSpPr>
            <p:spPr bwMode="auto">
              <a:xfrm>
                <a:off x="5798" y="6949"/>
                <a:ext cx="4485" cy="2805"/>
              </a:xfrm>
              <a:custGeom>
                <a:avLst/>
                <a:gdLst>
                  <a:gd name="T0" fmla="+- 0 5798 5798"/>
                  <a:gd name="T1" fmla="*/ T0 w 4485"/>
                  <a:gd name="T2" fmla="+- 0 6949 6949"/>
                  <a:gd name="T3" fmla="*/ 6949 h 2805"/>
                  <a:gd name="T4" fmla="+- 0 10283 5798"/>
                  <a:gd name="T5" fmla="*/ T4 w 4485"/>
                  <a:gd name="T6" fmla="+- 0 6949 6949"/>
                  <a:gd name="T7" fmla="*/ 6949 h 2805"/>
                  <a:gd name="T8" fmla="+- 0 10283 5798"/>
                  <a:gd name="T9" fmla="*/ T8 w 4485"/>
                  <a:gd name="T10" fmla="+- 0 9754 6949"/>
                  <a:gd name="T11" fmla="*/ 9754 h 2805"/>
                  <a:gd name="T12" fmla="+- 0 5798 5798"/>
                  <a:gd name="T13" fmla="*/ T12 w 4485"/>
                  <a:gd name="T14" fmla="+- 0 9754 6949"/>
                  <a:gd name="T15" fmla="*/ 9754 h 2805"/>
                  <a:gd name="T16" fmla="+- 0 5798 5798"/>
                  <a:gd name="T17" fmla="*/ T16 w 4485"/>
                  <a:gd name="T18" fmla="+- 0 6949 6949"/>
                  <a:gd name="T19" fmla="*/ 6949 h 2805"/>
                </a:gdLst>
                <a:ahLst/>
                <a:cxnLst>
                  <a:cxn ang="0">
                    <a:pos x="T1" y="T3"/>
                  </a:cxn>
                  <a:cxn ang="0">
                    <a:pos x="T5" y="T7"/>
                  </a:cxn>
                  <a:cxn ang="0">
                    <a:pos x="T9" y="T11"/>
                  </a:cxn>
                  <a:cxn ang="0">
                    <a:pos x="T13" y="T15"/>
                  </a:cxn>
                  <a:cxn ang="0">
                    <a:pos x="T17" y="T19"/>
                  </a:cxn>
                </a:cxnLst>
                <a:rect l="0" t="0" r="r" b="b"/>
                <a:pathLst>
                  <a:path w="4485" h="2805">
                    <a:moveTo>
                      <a:pt x="0" y="0"/>
                    </a:moveTo>
                    <a:lnTo>
                      <a:pt x="4485" y="0"/>
                    </a:lnTo>
                    <a:lnTo>
                      <a:pt x="4485" y="2805"/>
                    </a:lnTo>
                    <a:lnTo>
                      <a:pt x="0" y="2805"/>
                    </a:lnTo>
                    <a:lnTo>
                      <a:pt x="0"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9096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tr-TR" noProof="0">
              <a:solidFill>
                <a:srgbClr val="0000FF"/>
              </a:solidFill>
            </a:endParaRPr>
          </a:p>
        </p:txBody>
      </p:sp>
      <p:sp>
        <p:nvSpPr>
          <p:cNvPr id="10" name="Rectangle 9"/>
          <p:cNvSpPr/>
          <p:nvPr/>
        </p:nvSpPr>
        <p:spPr>
          <a:xfrm>
            <a:off x="3563888" y="5013176"/>
            <a:ext cx="4572000" cy="923330"/>
          </a:xfrm>
          <a:prstGeom prst="rect">
            <a:avLst/>
          </a:prstGeom>
        </p:spPr>
        <p:txBody>
          <a:bodyPr>
            <a:spAutoFit/>
          </a:bodyPr>
          <a:lstStyle/>
          <a:p>
            <a:endParaRPr lang="tr-TR" dirty="0"/>
          </a:p>
          <a:p>
            <a:r>
              <a:rPr lang="en-US" dirty="0"/>
              <a:t/>
            </a:r>
            <a:br>
              <a:rPr lang="en-US" dirty="0"/>
            </a:br>
            <a:endParaRPr lang="en-US" dirty="0"/>
          </a:p>
        </p:txBody>
      </p:sp>
      <p:pic>
        <p:nvPicPr>
          <p:cNvPr id="2" name="Picture 1" descr="Ekran Resmi 2015-10-18 20.0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132856"/>
            <a:ext cx="6807200" cy="1498600"/>
          </a:xfrm>
          <a:prstGeom prst="rect">
            <a:avLst/>
          </a:prstGeom>
        </p:spPr>
      </p:pic>
      <p:sp>
        <p:nvSpPr>
          <p:cNvPr id="3" name="Rectangle 2"/>
          <p:cNvSpPr/>
          <p:nvPr/>
        </p:nvSpPr>
        <p:spPr>
          <a:xfrm>
            <a:off x="1547664" y="4427820"/>
            <a:ext cx="6109365" cy="707886"/>
          </a:xfrm>
          <a:prstGeom prst="rect">
            <a:avLst/>
          </a:prstGeom>
        </p:spPr>
        <p:txBody>
          <a:bodyPr wrap="none">
            <a:spAutoFit/>
          </a:bodyPr>
          <a:lstStyle/>
          <a:p>
            <a:r>
              <a:rPr lang="en-US" sz="4000" dirty="0" smtClean="0"/>
              <a:t>http:</a:t>
            </a:r>
            <a:r>
              <a:rPr lang="en-US" sz="4000" dirty="0"/>
              <a:t>//</a:t>
            </a:r>
            <a:r>
              <a:rPr lang="en-US" sz="4000" dirty="0" err="1"/>
              <a:t>www.mendeley.com</a:t>
            </a:r>
            <a:r>
              <a:rPr lang="en-US" sz="4000" dirty="0"/>
              <a:t>/</a:t>
            </a:r>
          </a:p>
        </p:txBody>
      </p:sp>
    </p:spTree>
    <p:extLst>
      <p:ext uri="{BB962C8B-B14F-4D97-AF65-F5344CB8AC3E}">
        <p14:creationId xmlns:p14="http://schemas.microsoft.com/office/powerpoint/2010/main" val="541420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smtClean="0"/>
              <a:t>Genel Bilgi</a:t>
            </a:r>
            <a:endParaRPr lang="tr-TR" noProof="0"/>
          </a:p>
        </p:txBody>
      </p:sp>
      <p:sp>
        <p:nvSpPr>
          <p:cNvPr id="3" name="Content Placeholder 2"/>
          <p:cNvSpPr>
            <a:spLocks noGrp="1"/>
          </p:cNvSpPr>
          <p:nvPr>
            <p:ph idx="1"/>
          </p:nvPr>
        </p:nvSpPr>
        <p:spPr/>
        <p:txBody>
          <a:bodyPr/>
          <a:lstStyle/>
          <a:p>
            <a:r>
              <a:rPr lang="tr-TR" noProof="0" smtClean="0"/>
              <a:t>Ücretsiz</a:t>
            </a:r>
          </a:p>
          <a:p>
            <a:r>
              <a:rPr lang="tr-TR" noProof="0" smtClean="0"/>
              <a:t>EndNote ile çok benzer</a:t>
            </a:r>
          </a:p>
          <a:p>
            <a:r>
              <a:rPr lang="tr-TR" noProof="0" smtClean="0"/>
              <a:t>Mac ve Windows sürümleri mevcut</a:t>
            </a:r>
          </a:p>
          <a:p>
            <a:r>
              <a:rPr lang="tr-TR" noProof="0" smtClean="0"/>
              <a:t>Basit ve kolay</a:t>
            </a:r>
            <a:endParaRPr lang="tr-TR" noProof="0"/>
          </a:p>
        </p:txBody>
      </p:sp>
    </p:spTree>
    <p:extLst>
      <p:ext uri="{BB962C8B-B14F-4D97-AF65-F5344CB8AC3E}">
        <p14:creationId xmlns:p14="http://schemas.microsoft.com/office/powerpoint/2010/main" val="2746994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kran Resmi 2015-10-18 20.10.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5086"/>
            <a:ext cx="9144000" cy="2494701"/>
          </a:xfrm>
          <a:prstGeom prst="rect">
            <a:avLst/>
          </a:prstGeom>
        </p:spPr>
      </p:pic>
    </p:spTree>
    <p:extLst>
      <p:ext uri="{BB962C8B-B14F-4D97-AF65-F5344CB8AC3E}">
        <p14:creationId xmlns:p14="http://schemas.microsoft.com/office/powerpoint/2010/main" val="481742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2m10s4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143500"/>
          </a:xfrm>
          <a:prstGeom prst="rect">
            <a:avLst/>
          </a:prstGeom>
        </p:spPr>
      </p:pic>
    </p:spTree>
    <p:extLst>
      <p:ext uri="{BB962C8B-B14F-4D97-AF65-F5344CB8AC3E}">
        <p14:creationId xmlns:p14="http://schemas.microsoft.com/office/powerpoint/2010/main" val="1644001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2m22s6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143500"/>
          </a:xfrm>
          <a:prstGeom prst="rect">
            <a:avLst/>
          </a:prstGeom>
        </p:spPr>
      </p:pic>
    </p:spTree>
    <p:extLst>
      <p:ext uri="{BB962C8B-B14F-4D97-AF65-F5344CB8AC3E}">
        <p14:creationId xmlns:p14="http://schemas.microsoft.com/office/powerpoint/2010/main" val="2196699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3m07s46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 y="836712"/>
            <a:ext cx="9144000" cy="5143500"/>
          </a:xfrm>
          <a:prstGeom prst="rect">
            <a:avLst/>
          </a:prstGeom>
        </p:spPr>
      </p:pic>
    </p:spTree>
    <p:extLst>
      <p:ext uri="{BB962C8B-B14F-4D97-AF65-F5344CB8AC3E}">
        <p14:creationId xmlns:p14="http://schemas.microsoft.com/office/powerpoint/2010/main" val="3067062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kran Resmi 2015-10-20 16.49.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1146"/>
            <a:ext cx="9144000" cy="5686838"/>
          </a:xfrm>
          <a:prstGeom prst="rect">
            <a:avLst/>
          </a:prstGeom>
        </p:spPr>
      </p:pic>
    </p:spTree>
    <p:extLst>
      <p:ext uri="{BB962C8B-B14F-4D97-AF65-F5344CB8AC3E}">
        <p14:creationId xmlns:p14="http://schemas.microsoft.com/office/powerpoint/2010/main" val="207352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sz="3600" noProof="0"/>
              <a:t>-Tek yazarlı eserler kaynak gösterildiğinde, cümlenin sonunda ve parantez içerisinde yazarın soyadı ve yayınladığı yıl yazılmalıdır;</a:t>
            </a:r>
          </a:p>
          <a:p>
            <a:r>
              <a:rPr lang="tr-TR" sz="3600" b="1" noProof="0"/>
              <a:t>-Örnek 1:</a:t>
            </a:r>
            <a:r>
              <a:rPr lang="tr-TR" sz="3600" noProof="0"/>
              <a:t> Stereolojik analiz için dokuların histolojik takip işlemleri yapıların boyutlarının değişimine neden olur (Gundersen, 1986).</a:t>
            </a:r>
          </a:p>
          <a:p>
            <a:pPr>
              <a:spcBef>
                <a:spcPct val="0"/>
              </a:spcBef>
              <a:buClrTx/>
              <a:buSzTx/>
              <a:buFontTx/>
              <a:buChar char="•"/>
            </a:pPr>
            <a:endParaRPr lang="tr-TR" sz="3600" noProof="0">
              <a:latin typeface="+mj-lt"/>
            </a:endParaRPr>
          </a:p>
        </p:txBody>
      </p:sp>
    </p:spTree>
    <p:extLst>
      <p:ext uri="{BB962C8B-B14F-4D97-AF65-F5344CB8AC3E}">
        <p14:creationId xmlns:p14="http://schemas.microsoft.com/office/powerpoint/2010/main" val="15288921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4m09s1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0118"/>
            <a:ext cx="9144000" cy="5143500"/>
          </a:xfrm>
          <a:prstGeom prst="rect">
            <a:avLst/>
          </a:prstGeom>
        </p:spPr>
      </p:pic>
    </p:spTree>
    <p:extLst>
      <p:ext uri="{BB962C8B-B14F-4D97-AF65-F5344CB8AC3E}">
        <p14:creationId xmlns:p14="http://schemas.microsoft.com/office/powerpoint/2010/main" val="4291368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4m30s76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5165"/>
            <a:ext cx="9144000" cy="5143500"/>
          </a:xfrm>
          <a:prstGeom prst="rect">
            <a:avLst/>
          </a:prstGeom>
        </p:spPr>
      </p:pic>
    </p:spTree>
    <p:extLst>
      <p:ext uri="{BB962C8B-B14F-4D97-AF65-F5344CB8AC3E}">
        <p14:creationId xmlns:p14="http://schemas.microsoft.com/office/powerpoint/2010/main" val="3965699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4m41s28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143500"/>
          </a:xfrm>
          <a:prstGeom prst="rect">
            <a:avLst/>
          </a:prstGeom>
        </p:spPr>
      </p:pic>
    </p:spTree>
    <p:extLst>
      <p:ext uri="{BB962C8B-B14F-4D97-AF65-F5344CB8AC3E}">
        <p14:creationId xmlns:p14="http://schemas.microsoft.com/office/powerpoint/2010/main" val="1450756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4m56s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143500"/>
          </a:xfrm>
          <a:prstGeom prst="rect">
            <a:avLst/>
          </a:prstGeom>
        </p:spPr>
      </p:pic>
    </p:spTree>
    <p:extLst>
      <p:ext uri="{BB962C8B-B14F-4D97-AF65-F5344CB8AC3E}">
        <p14:creationId xmlns:p14="http://schemas.microsoft.com/office/powerpoint/2010/main" val="1742145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5m17s58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213"/>
            <a:ext cx="9144000" cy="5143500"/>
          </a:xfrm>
          <a:prstGeom prst="rect">
            <a:avLst/>
          </a:prstGeom>
        </p:spPr>
      </p:pic>
    </p:spTree>
    <p:extLst>
      <p:ext uri="{BB962C8B-B14F-4D97-AF65-F5344CB8AC3E}">
        <p14:creationId xmlns:p14="http://schemas.microsoft.com/office/powerpoint/2010/main" val="3366037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5m45s6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9796"/>
            <a:ext cx="9144000" cy="5143500"/>
          </a:xfrm>
          <a:prstGeom prst="rect">
            <a:avLst/>
          </a:prstGeom>
        </p:spPr>
      </p:pic>
    </p:spTree>
    <p:extLst>
      <p:ext uri="{BB962C8B-B14F-4D97-AF65-F5344CB8AC3E}">
        <p14:creationId xmlns:p14="http://schemas.microsoft.com/office/powerpoint/2010/main" val="2364459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csnap-2015-10-18-20h16m02s06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958"/>
            <a:ext cx="9144000" cy="5143500"/>
          </a:xfrm>
          <a:prstGeom prst="rect">
            <a:avLst/>
          </a:prstGeom>
        </p:spPr>
      </p:pic>
    </p:spTree>
    <p:extLst>
      <p:ext uri="{BB962C8B-B14F-4D97-AF65-F5344CB8AC3E}">
        <p14:creationId xmlns:p14="http://schemas.microsoft.com/office/powerpoint/2010/main" val="2245540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56992"/>
            <a:ext cx="7772400" cy="1800200"/>
          </a:xfrm>
        </p:spPr>
        <p:txBody>
          <a:bodyPr>
            <a:noAutofit/>
          </a:bodyPr>
          <a:lstStyle/>
          <a:p>
            <a:r>
              <a:rPr lang="tr-TR" sz="2400" noProof="0">
                <a:solidFill>
                  <a:schemeClr val="tx2"/>
                </a:solidFill>
              </a:rPr>
              <a:t>Prof. Bünyamin </a:t>
            </a:r>
            <a:r>
              <a:rPr lang="tr-TR" sz="2400" noProof="0" smtClean="0">
                <a:solidFill>
                  <a:schemeClr val="tx2"/>
                </a:solidFill>
              </a:rPr>
              <a:t>ŞAHİN</a:t>
            </a:r>
            <a:r>
              <a:rPr lang="tr-TR" sz="2400" noProof="0">
                <a:solidFill>
                  <a:schemeClr val="tx2"/>
                </a:solidFill>
              </a:rPr>
              <a:t/>
            </a:r>
            <a:br>
              <a:rPr lang="tr-TR" sz="2400" noProof="0">
                <a:solidFill>
                  <a:schemeClr val="tx2"/>
                </a:solidFill>
              </a:rPr>
            </a:br>
            <a:r>
              <a:rPr lang="tr-TR" sz="2400" noProof="0">
                <a:solidFill>
                  <a:schemeClr val="tx2"/>
                </a:solidFill>
              </a:rPr>
              <a:t>Ondokuz Mayıs Üniversitesi Tıp Fakültesi</a:t>
            </a:r>
            <a:br>
              <a:rPr lang="tr-TR" sz="2400" noProof="0">
                <a:solidFill>
                  <a:schemeClr val="tx2"/>
                </a:solidFill>
              </a:rPr>
            </a:br>
            <a:r>
              <a:rPr lang="tr-TR" sz="2400" noProof="0">
                <a:solidFill>
                  <a:schemeClr val="tx2"/>
                </a:solidFill>
              </a:rPr>
              <a:t>Anatomi Anabilim Dalı</a:t>
            </a:r>
            <a:br>
              <a:rPr lang="tr-TR" sz="2400" noProof="0">
                <a:solidFill>
                  <a:schemeClr val="tx2"/>
                </a:solidFill>
              </a:rPr>
            </a:br>
            <a:r>
              <a:rPr lang="tr-TR" sz="2400" cap="none" noProof="0" smtClean="0">
                <a:solidFill>
                  <a:schemeClr val="tx2"/>
                </a:solidFill>
              </a:rPr>
              <a:t>bsahin</a:t>
            </a:r>
            <a:r>
              <a:rPr lang="tr-TR" sz="2400" noProof="0" smtClean="0">
                <a:solidFill>
                  <a:schemeClr val="tx2"/>
                </a:solidFill>
              </a:rPr>
              <a:t>@</a:t>
            </a:r>
            <a:r>
              <a:rPr lang="tr-TR" sz="2400" cap="none" noProof="0" smtClean="0">
                <a:solidFill>
                  <a:schemeClr val="tx2"/>
                </a:solidFill>
              </a:rPr>
              <a:t>omu.edu.tr</a:t>
            </a:r>
            <a:endParaRPr lang="tr-TR" sz="2400" noProof="0">
              <a:solidFill>
                <a:schemeClr val="tx2"/>
              </a:solidFill>
            </a:endParaRPr>
          </a:p>
        </p:txBody>
      </p:sp>
      <p:sp>
        <p:nvSpPr>
          <p:cNvPr id="3" name="Text Placeholder 2"/>
          <p:cNvSpPr>
            <a:spLocks noGrp="1"/>
          </p:cNvSpPr>
          <p:nvPr>
            <p:ph type="body" idx="1"/>
          </p:nvPr>
        </p:nvSpPr>
        <p:spPr>
          <a:xfrm>
            <a:off x="827584" y="1268760"/>
            <a:ext cx="7772400" cy="1500187"/>
          </a:xfrm>
        </p:spPr>
        <p:txBody>
          <a:bodyPr>
            <a:normAutofit/>
          </a:bodyPr>
          <a:lstStyle/>
          <a:p>
            <a:r>
              <a:rPr lang="tr-TR" sz="4800" noProof="0" dirty="0" smtClean="0">
                <a:solidFill>
                  <a:srgbClr val="000000"/>
                </a:solidFill>
              </a:rPr>
              <a:t>Teşekkürler</a:t>
            </a:r>
            <a:endParaRPr lang="tr-TR" sz="4800" noProof="0" dirty="0">
              <a:solidFill>
                <a:srgbClr val="000000"/>
              </a:solidFill>
            </a:endParaRPr>
          </a:p>
        </p:txBody>
      </p:sp>
    </p:spTree>
    <p:extLst>
      <p:ext uri="{BB962C8B-B14F-4D97-AF65-F5344CB8AC3E}">
        <p14:creationId xmlns:p14="http://schemas.microsoft.com/office/powerpoint/2010/main" val="1887778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noProof="0"/>
              <a:t>-Tek yazarlı bir eser araştırıcının soyadı ile başlayan bir cümle kurgusu içerisinde aktarılıyorsa, yazarın soyadından sonra parantez içerisinde çalışmanın yayınlandığı yıl yazılmalı, cümlenin sonunda kaynak tekrar yazılmamalıdır.</a:t>
            </a:r>
          </a:p>
          <a:p>
            <a:r>
              <a:rPr lang="tr-TR" b="1" noProof="0"/>
              <a:t>Örnek 2: </a:t>
            </a:r>
            <a:r>
              <a:rPr lang="tr-TR" noProof="0"/>
              <a:t>Gundersen (1986), stereolojik analiz için dokuların takip işlemlerinin yapıların boyutlarında değişime neden olduğunu bildirmiştir.</a:t>
            </a:r>
          </a:p>
          <a:p>
            <a:pPr>
              <a:spcBef>
                <a:spcPct val="0"/>
              </a:spcBef>
              <a:buClrTx/>
              <a:buSzTx/>
              <a:buFontTx/>
              <a:buChar char="•"/>
            </a:pPr>
            <a:endParaRPr lang="tr-TR" noProof="0">
              <a:latin typeface="+mj-lt"/>
            </a:endParaRPr>
          </a:p>
        </p:txBody>
      </p:sp>
    </p:spTree>
    <p:extLst>
      <p:ext uri="{BB962C8B-B14F-4D97-AF65-F5344CB8AC3E}">
        <p14:creationId xmlns:p14="http://schemas.microsoft.com/office/powerpoint/2010/main" val="8135334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noProof="0"/>
              <a:t>-İki yazarlı eserler kaynak gösterildiğinde, yazar soyadları arasına “ve” sözcüğü konmalıdır;</a:t>
            </a:r>
          </a:p>
          <a:p>
            <a:r>
              <a:rPr lang="tr-TR" b="1" noProof="0"/>
              <a:t>Örnek 3:</a:t>
            </a:r>
            <a:r>
              <a:rPr lang="tr-TR" noProof="0"/>
              <a:t> İnhibitör yan bantlarının bulunup bulunmamasına göre ses sınıflandırılması yapılmıştır (Evans ve Nelson, 1973)</a:t>
            </a:r>
            <a:r>
              <a:rPr lang="tr-TR" noProof="0" smtClean="0"/>
              <a:t>.</a:t>
            </a:r>
            <a:endParaRPr lang="tr-TR" noProof="0"/>
          </a:p>
        </p:txBody>
      </p:sp>
    </p:spTree>
    <p:extLst>
      <p:ext uri="{BB962C8B-B14F-4D97-AF65-F5344CB8AC3E}">
        <p14:creationId xmlns:p14="http://schemas.microsoft.com/office/powerpoint/2010/main" val="1453930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noProof="0"/>
              <a:t>-İki yazarlı bir eser araştırıcıların soyadları ile başlayan bir cümle kurgusu içerisinde aktarılıyorsa, yazarların “ve” ile ayrılan soyadlarından sonra parantez içerisinde çalışmanın yayınlandığı yıl yazılmalı, cümlenin sonunda kaynak tekrar yazılmamalıdır.</a:t>
            </a:r>
          </a:p>
          <a:p>
            <a:r>
              <a:rPr lang="tr-TR" b="1" noProof="0"/>
              <a:t>Örnek 4: </a:t>
            </a:r>
            <a:r>
              <a:rPr lang="tr-TR" noProof="0"/>
              <a:t>Evans ve Nelson (1973), inhibitör yan bantlarının bulunup bulunmamasına göre ses sınıflandırması yapılmıştır. </a:t>
            </a:r>
            <a:endParaRPr lang="tr-TR" noProof="0">
              <a:latin typeface="+mj-lt"/>
            </a:endParaRPr>
          </a:p>
        </p:txBody>
      </p:sp>
    </p:spTree>
    <p:extLst>
      <p:ext uri="{BB962C8B-B14F-4D97-AF65-F5344CB8AC3E}">
        <p14:creationId xmlns:p14="http://schemas.microsoft.com/office/powerpoint/2010/main" val="3067475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noProof="0"/>
              <a:t>-İkiden fazla yazarlı eserler kaynak gösterildiğinde, cümlenin sonunda ve parantez içerisinde ilk yazarın soyadı ve arkadaşları anlamına gelen ark. kısaltması ile çalışmanın yayınlandığı yıl yazılmalıdır.</a:t>
            </a:r>
          </a:p>
          <a:p>
            <a:r>
              <a:rPr lang="tr-TR" b="1" noProof="0"/>
              <a:t>Örnek 5:</a:t>
            </a:r>
            <a:r>
              <a:rPr lang="tr-TR" noProof="0"/>
              <a:t> Melatonin ve jel platelet uygulamalarının siyatik sinir rejenerasyonu üzerine belirgin etkisinin olmadığı gözlemlenmiştir (Kaplan ve ark., 2011). </a:t>
            </a:r>
            <a:endParaRPr lang="tr-TR" noProof="0">
              <a:latin typeface="+mj-lt"/>
            </a:endParaRPr>
          </a:p>
        </p:txBody>
      </p:sp>
    </p:spTree>
    <p:extLst>
      <p:ext uri="{BB962C8B-B14F-4D97-AF65-F5344CB8AC3E}">
        <p14:creationId xmlns:p14="http://schemas.microsoft.com/office/powerpoint/2010/main" val="23337927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tr-TR" noProof="0" smtClean="0">
                <a:solidFill>
                  <a:srgbClr val="0000FF"/>
                </a:solidFill>
              </a:rPr>
              <a:t>Kaynaklar</a:t>
            </a:r>
            <a:endParaRPr lang="tr-TR" noProof="0">
              <a:solidFill>
                <a:srgbClr val="0000FF"/>
              </a:solidFill>
            </a:endParaRPr>
          </a:p>
        </p:txBody>
      </p:sp>
      <p:sp>
        <p:nvSpPr>
          <p:cNvPr id="746499" name="Rectangle 3"/>
          <p:cNvSpPr>
            <a:spLocks noGrp="1" noChangeArrowheads="1"/>
          </p:cNvSpPr>
          <p:nvPr>
            <p:ph type="body" idx="1"/>
          </p:nvPr>
        </p:nvSpPr>
        <p:spPr/>
        <p:txBody>
          <a:bodyPr>
            <a:noAutofit/>
          </a:bodyPr>
          <a:lstStyle/>
          <a:p>
            <a:r>
              <a:rPr lang="tr-TR" sz="2800" noProof="0"/>
              <a:t>-İkiden fazla yazarlı bir eser araştırıcıların soyadları ile başlayan bir cümle kurgusu içerisinde aktarılıyorsa, cümlenin başında ilk yazarın soyadı ve arkadaşları anlamına gelen ark. kısaltması ile parantez içinde çalışmanın yayınlandığı yıl yazılmalıdır, cümlenin sonunda kaynak tekrar yazılmamalıdır.</a:t>
            </a:r>
          </a:p>
          <a:p>
            <a:r>
              <a:rPr lang="tr-TR" sz="2800" b="1" noProof="0"/>
              <a:t>Örnek 6: </a:t>
            </a:r>
            <a:r>
              <a:rPr lang="tr-TR" sz="2800" noProof="0"/>
              <a:t>Kaplan ve ark. (2011), melatonin ve jel platelet uygulamalarının siyatik sinir rejenerasyonu üzerine belirgin bir etkisinin olmadığını gözlemlemişlerdir. </a:t>
            </a:r>
            <a:endParaRPr lang="tr-TR" sz="2800" noProof="0">
              <a:latin typeface="+mj-lt"/>
            </a:endParaRPr>
          </a:p>
        </p:txBody>
      </p:sp>
    </p:spTree>
    <p:extLst>
      <p:ext uri="{BB962C8B-B14F-4D97-AF65-F5344CB8AC3E}">
        <p14:creationId xmlns:p14="http://schemas.microsoft.com/office/powerpoint/2010/main" val="15112500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4115</TotalTime>
  <Words>1288</Words>
  <Application>Microsoft Macintosh PowerPoint</Application>
  <PresentationFormat>On-screen Show (4:3)</PresentationFormat>
  <Paragraphs>118</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Document</vt:lpstr>
      <vt:lpstr>Referans Verme ve Yönetim</vt:lpstr>
      <vt:lpstr>İçerik</vt:lpstr>
      <vt:lpstr>Kaynaklar</vt:lpstr>
      <vt:lpstr>Kaynaklar</vt:lpstr>
      <vt:lpstr>Kaynaklar</vt:lpstr>
      <vt:lpstr>Kaynaklar</vt:lpstr>
      <vt:lpstr>Kaynaklar</vt:lpstr>
      <vt:lpstr>Kaynaklar</vt:lpstr>
      <vt:lpstr>Kaynaklar</vt:lpstr>
      <vt:lpstr>Kaynaklar</vt:lpstr>
      <vt:lpstr>Kaynaklar</vt:lpstr>
      <vt:lpstr>Kaynaklar</vt:lpstr>
      <vt:lpstr>Kaynaklar</vt:lpstr>
      <vt:lpstr>Referans alıntılanması</vt:lpstr>
      <vt:lpstr>Referans alıntılanması</vt:lpstr>
      <vt:lpstr>Referans alıntılanması</vt:lpstr>
      <vt:lpstr>En iyisi mi...</vt:lpstr>
      <vt:lpstr>EndNote®</vt:lpstr>
      <vt:lpstr>PowerPoint Presentation</vt:lpstr>
      <vt:lpstr>PowerPoint Presentation</vt:lpstr>
      <vt:lpstr>PowerPoint Presentation</vt:lpstr>
      <vt:lpstr>PowerPoint Presentation</vt:lpstr>
      <vt:lpstr>Araştır/Topla </vt:lpstr>
      <vt:lpstr>Araştır/Topla </vt:lpstr>
      <vt:lpstr>Araştır/Topla </vt:lpstr>
      <vt:lpstr>Araştır/Topla </vt:lpstr>
      <vt:lpstr>Araştır/Topla </vt:lpstr>
      <vt:lpstr>Araştır/Topla </vt:lpstr>
      <vt:lpstr>Kaynakça yazma</vt:lpstr>
      <vt:lpstr>Kaynakça yazma</vt:lpstr>
      <vt:lpstr>Kaynakça yazma</vt:lpstr>
      <vt:lpstr>Direct Export</vt:lpstr>
      <vt:lpstr>PowerPoint Presentation</vt:lpstr>
      <vt:lpstr>Genel Bilgi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 Bünyamin ŞAHİN Ondokuz Mayıs Üniversitesi Tıp Fakültesi Anatomi Anabilim Dalı bsahin@omu.edu.tr</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scientific papers</dc:title>
  <dc:creator>Bunyamin</dc:creator>
  <cp:lastModifiedBy>Bünyamin Şahin</cp:lastModifiedBy>
  <cp:revision>168</cp:revision>
  <dcterms:created xsi:type="dcterms:W3CDTF">2006-08-16T00:00:00Z</dcterms:created>
  <dcterms:modified xsi:type="dcterms:W3CDTF">2015-10-22T15:52:32Z</dcterms:modified>
</cp:coreProperties>
</file>