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59" r:id="rId3"/>
    <p:sldId id="283" r:id="rId4"/>
    <p:sldId id="261" r:id="rId5"/>
    <p:sldId id="284" r:id="rId6"/>
    <p:sldId id="262" r:id="rId7"/>
    <p:sldId id="263" r:id="rId8"/>
    <p:sldId id="304" r:id="rId9"/>
    <p:sldId id="305" r:id="rId10"/>
    <p:sldId id="306" r:id="rId11"/>
    <p:sldId id="285" r:id="rId12"/>
    <p:sldId id="293" r:id="rId13"/>
    <p:sldId id="292" r:id="rId14"/>
    <p:sldId id="264" r:id="rId15"/>
    <p:sldId id="282" r:id="rId16"/>
    <p:sldId id="265" r:id="rId17"/>
    <p:sldId id="286" r:id="rId18"/>
    <p:sldId id="287" r:id="rId19"/>
    <p:sldId id="28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03" autoAdjust="0"/>
  </p:normalViewPr>
  <p:slideViewPr>
    <p:cSldViewPr>
      <p:cViewPr varScale="1">
        <p:scale>
          <a:sx n="131" d="100"/>
          <a:sy n="131" d="100"/>
        </p:scale>
        <p:origin x="-9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927E9-81AD-264A-9688-57F1D6CA18C2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B910-2AA7-6548-983C-D1410A53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295400"/>
            <a:ext cx="6499225" cy="2362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cs typeface="Chalkduster"/>
              </a:rPr>
              <a:t>BİLİMSEL </a:t>
            </a:r>
            <a:br>
              <a:rPr lang="en-US" dirty="0" smtClean="0">
                <a:latin typeface="Chalkduster"/>
                <a:cs typeface="Chalkduster"/>
              </a:rPr>
            </a:br>
            <a:r>
              <a:rPr lang="en-US" dirty="0" smtClean="0">
                <a:latin typeface="Chalkduster"/>
                <a:cs typeface="Chalkduster"/>
              </a:rPr>
              <a:t>YAYIN ETİĞİ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7108825" cy="13716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Prof. Dr.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Özdağ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Ankara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Üniversitesi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Biyoteknoloji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Enstitüsü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hilalozdag@gmail.com</a:t>
            </a:r>
            <a:endParaRPr lang="en-US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14340" name="Picture 2" descr="Biyotek-beya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25955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5-10-18 at 13.0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852431" cy="5120915"/>
          </a:xfrm>
          <a:prstGeom prst="rect">
            <a:avLst/>
          </a:prstGeom>
        </p:spPr>
      </p:pic>
      <p:pic>
        <p:nvPicPr>
          <p:cNvPr id="5" name="Picture 4" descr="Screen Shot 2015-10-18 at 13.0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442069" cy="32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DİLİMLEME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8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042275" cy="1336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Chalkboard SE Bold"/>
                <a:ea typeface="+mj-ea"/>
                <a:cs typeface="Chalkboard SE Bold"/>
              </a:rPr>
              <a:t>Bir </a:t>
            </a:r>
            <a:r>
              <a:rPr lang="tr-TR" dirty="0" err="1" smtClean="0">
                <a:latin typeface="Chalkboard SE Bold"/>
                <a:ea typeface="+mj-ea"/>
                <a:cs typeface="Chalkboard SE Bold"/>
              </a:rPr>
              <a:t>DiLİMLEME</a:t>
            </a:r>
            <a:r>
              <a:rPr lang="tr-TR" dirty="0" smtClean="0">
                <a:latin typeface="Chalkboard SE Bold"/>
                <a:ea typeface="+mj-ea"/>
                <a:cs typeface="Chalkboard SE Bold"/>
              </a:rPr>
              <a:t> Örneği</a:t>
            </a:r>
            <a:endParaRPr lang="en-US" dirty="0">
              <a:latin typeface="Chalkboard SE Bold"/>
              <a:ea typeface="+mj-ea"/>
              <a:cs typeface="Chalkboard SE Bold"/>
            </a:endParaRPr>
          </a:p>
        </p:txBody>
      </p:sp>
    </p:spTree>
    <p:extLst>
      <p:ext uri="{BB962C8B-B14F-4D97-AF65-F5344CB8AC3E}">
        <p14:creationId xmlns:p14="http://schemas.microsoft.com/office/powerpoint/2010/main" val="172796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HAK EDİLEN YAZARLIK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halkduster"/>
                <a:ea typeface="+mj-ea"/>
                <a:cs typeface="Chalkduster"/>
              </a:rPr>
              <a:t>MAKALEDE YAZARLIK:</a:t>
            </a:r>
            <a:br>
              <a:rPr lang="en-US" sz="3600" dirty="0">
                <a:latin typeface="Chalkduster"/>
                <a:ea typeface="+mj-ea"/>
                <a:cs typeface="Chalkduster"/>
              </a:rPr>
            </a:br>
            <a:r>
              <a:rPr lang="en-US" sz="3600" dirty="0">
                <a:latin typeface="Chalkduster"/>
                <a:ea typeface="+mj-ea"/>
                <a:cs typeface="Chalkduster"/>
              </a:rPr>
              <a:t>Vancouver </a:t>
            </a:r>
            <a:r>
              <a:rPr lang="en-US" sz="3600" dirty="0" err="1">
                <a:latin typeface="Chalkduster"/>
                <a:ea typeface="+mj-ea"/>
                <a:cs typeface="Chalkduster"/>
              </a:rPr>
              <a:t>Protokolü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144000" cy="4953000"/>
          </a:xfrm>
        </p:spPr>
        <p:txBody>
          <a:bodyPr>
            <a:noAutofit/>
          </a:bodyPr>
          <a:lstStyle/>
          <a:p>
            <a:pPr algn="just" eaLnBrk="1" hangingPunct="1">
              <a:buFont typeface="Wingdings" charset="0"/>
              <a:buChar char="Ø"/>
            </a:pP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Bir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makalede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yazar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olabilmek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için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aşağıdaki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3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kriterin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dahilinde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çalışmaya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katkıda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bulunulmuş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olması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duster"/>
                <a:cs typeface="Chalkduster"/>
              </a:rPr>
              <a:t>gerekmektedir</a:t>
            </a:r>
            <a:r>
              <a:rPr lang="en-US" sz="2200" b="1" dirty="0" smtClean="0">
                <a:solidFill>
                  <a:srgbClr val="FF6600"/>
                </a:solidFill>
                <a:latin typeface="Chalkduster"/>
                <a:cs typeface="Chalkduster"/>
              </a:rPr>
              <a:t>: </a:t>
            </a:r>
          </a:p>
          <a:p>
            <a:pPr algn="just" eaLnBrk="1" hangingPunct="1">
              <a:buFont typeface="Wingdings" charset="0"/>
              <a:buChar char="Ø"/>
            </a:pPr>
            <a:endParaRPr lang="en-US" sz="2200" b="1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duster"/>
                <a:cs typeface="Chalkduster"/>
              </a:rPr>
              <a:t>Çalışmanın</a:t>
            </a:r>
            <a:r>
              <a:rPr lang="en-US" sz="2200" dirty="0" smtClean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fikri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temellerinin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oluşturulması</a:t>
            </a:r>
            <a:r>
              <a:rPr lang="en-US" sz="2200" dirty="0">
                <a:latin typeface="Chalkduster"/>
                <a:cs typeface="Chalkduster"/>
              </a:rPr>
              <a:t>, </a:t>
            </a:r>
            <a:r>
              <a:rPr lang="en-US" sz="2200" dirty="0" err="1">
                <a:latin typeface="Chalkduster"/>
                <a:cs typeface="Chalkduster"/>
              </a:rPr>
              <a:t>tasarımı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veya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verinin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analizi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ile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 smtClean="0">
                <a:latin typeface="Chalkduster"/>
                <a:cs typeface="Chalkduster"/>
              </a:rPr>
              <a:t>yorumlanması</a:t>
            </a: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duster"/>
                <a:cs typeface="Chalkduster"/>
              </a:rPr>
              <a:t>Makalenin</a:t>
            </a:r>
            <a:r>
              <a:rPr lang="en-US" sz="2200" dirty="0" smtClean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yazılması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veya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entellektüel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içeriğine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yönelik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eleştirel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değerlendirmenin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 smtClean="0">
                <a:latin typeface="Chalkduster"/>
                <a:cs typeface="Chalkduster"/>
              </a:rPr>
              <a:t>yapılması</a:t>
            </a:r>
            <a:endParaRPr lang="en-US" sz="2200" dirty="0" smtClean="0">
              <a:latin typeface="Chalkduster"/>
              <a:cs typeface="Chalkduster"/>
            </a:endParaRPr>
          </a:p>
          <a:p>
            <a:pPr marL="457200" lvl="1" indent="0" algn="just">
              <a:buNone/>
            </a:pP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duster"/>
                <a:cs typeface="Chalkduster"/>
              </a:rPr>
              <a:t>Makalenin</a:t>
            </a:r>
            <a:r>
              <a:rPr lang="en-US" sz="2200" dirty="0" smtClean="0">
                <a:latin typeface="Chalkduster"/>
                <a:cs typeface="Chalkduster"/>
              </a:rPr>
              <a:t> </a:t>
            </a:r>
            <a:r>
              <a:rPr lang="en-US" sz="2200" dirty="0">
                <a:latin typeface="Chalkduster"/>
                <a:cs typeface="Chalkduster"/>
              </a:rPr>
              <a:t>son </a:t>
            </a:r>
            <a:r>
              <a:rPr lang="en-US" sz="2200" dirty="0" err="1">
                <a:latin typeface="Chalkduster"/>
                <a:cs typeface="Chalkduster"/>
              </a:rPr>
              <a:t>halinin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 smtClean="0">
                <a:latin typeface="Chalkduster"/>
                <a:cs typeface="Chalkduster"/>
              </a:rPr>
              <a:t>onaylanması</a:t>
            </a:r>
            <a:endParaRPr lang="en-US" sz="2200" dirty="0" smtClean="0">
              <a:latin typeface="Chalkduster"/>
              <a:cs typeface="Chalkduster"/>
            </a:endParaRPr>
          </a:p>
          <a:p>
            <a:pPr algn="just" eaLnBrk="1" hangingPunct="1"/>
            <a:endParaRPr lang="en-US" sz="2200" dirty="0">
              <a:latin typeface="Chalkduster"/>
              <a:cs typeface="Chalkduster"/>
            </a:endParaRPr>
          </a:p>
          <a:p>
            <a:pPr algn="just" eaLnBrk="1" hangingPunct="1"/>
            <a:endParaRPr lang="en-US" sz="22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halkduster"/>
                <a:ea typeface="+mj-ea"/>
                <a:cs typeface="Chalkduster"/>
              </a:rPr>
              <a:t>MAKALEDE YAZARLIK:</a:t>
            </a:r>
            <a:br>
              <a:rPr lang="en-US" sz="3600" dirty="0">
                <a:latin typeface="Chalkduster"/>
                <a:ea typeface="+mj-ea"/>
                <a:cs typeface="Chalkduster"/>
              </a:rPr>
            </a:br>
            <a:r>
              <a:rPr lang="en-US" sz="3600" dirty="0">
                <a:latin typeface="Chalkduster"/>
                <a:ea typeface="+mj-ea"/>
                <a:cs typeface="Chalkduster"/>
              </a:rPr>
              <a:t>Vancouver </a:t>
            </a:r>
            <a:r>
              <a:rPr lang="en-US" sz="3600" dirty="0" err="1">
                <a:latin typeface="Chalkduster"/>
                <a:ea typeface="+mj-ea"/>
                <a:cs typeface="Chalkduster"/>
              </a:rPr>
              <a:t>Protokolü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-34425" y="1295400"/>
            <a:ext cx="9144000" cy="4953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endParaRPr lang="en-US" sz="2200" dirty="0">
              <a:latin typeface="Chalkduster"/>
              <a:cs typeface="Chalkduster"/>
            </a:endParaRPr>
          </a:p>
          <a:p>
            <a:pPr algn="just" eaLnBrk="1" hangingPunct="1">
              <a:buFont typeface="Wingdings" charset="0"/>
              <a:buChar char="Ø"/>
            </a:pPr>
            <a:r>
              <a:rPr lang="en-US" sz="2200" dirty="0" err="1" smtClean="0">
                <a:solidFill>
                  <a:srgbClr val="FF6600"/>
                </a:solidFill>
                <a:latin typeface="Chalkduster"/>
                <a:cs typeface="Chalkduster"/>
              </a:rPr>
              <a:t>Aşağıdaki</a:t>
            </a:r>
            <a:r>
              <a:rPr lang="en-US" sz="2200" dirty="0" smtClean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duster"/>
                <a:cs typeface="Chalkduster"/>
              </a:rPr>
              <a:t>durumlar</a:t>
            </a:r>
            <a:r>
              <a:rPr lang="en-US" sz="2200" dirty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duster"/>
                <a:cs typeface="Chalkduster"/>
              </a:rPr>
              <a:t>makale</a:t>
            </a:r>
            <a:r>
              <a:rPr lang="en-US" sz="2200" dirty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duster"/>
                <a:cs typeface="Chalkduster"/>
              </a:rPr>
              <a:t>yazarlığı</a:t>
            </a:r>
            <a:r>
              <a:rPr lang="en-US" sz="2200" dirty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duster"/>
                <a:cs typeface="Chalkduster"/>
              </a:rPr>
              <a:t>için</a:t>
            </a:r>
            <a:r>
              <a:rPr lang="en-US" sz="2200" dirty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duster"/>
                <a:cs typeface="Chalkduster"/>
              </a:rPr>
              <a:t>gerekçe</a:t>
            </a:r>
            <a:r>
              <a:rPr lang="en-US" sz="2200" dirty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duster"/>
                <a:cs typeface="Chalkduster"/>
              </a:rPr>
              <a:t>kabul</a:t>
            </a:r>
            <a:r>
              <a:rPr lang="en-US" sz="2200" dirty="0">
                <a:solidFill>
                  <a:srgbClr val="FF6600"/>
                </a:solidFill>
                <a:latin typeface="Chalkduster"/>
                <a:cs typeface="Chalkduster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Chalkduster"/>
                <a:cs typeface="Chalkduster"/>
              </a:rPr>
              <a:t>edilemez</a:t>
            </a:r>
            <a:r>
              <a:rPr lang="en-US" sz="2200" dirty="0" smtClean="0">
                <a:solidFill>
                  <a:srgbClr val="FF6600"/>
                </a:solidFill>
                <a:latin typeface="Chalkduster"/>
                <a:cs typeface="Chalkduster"/>
              </a:rPr>
              <a:t>:</a:t>
            </a:r>
          </a:p>
          <a:p>
            <a:pPr algn="just" eaLnBrk="1" hangingPunct="1">
              <a:buFont typeface="Wingdings" charset="0"/>
              <a:buChar char="Ø"/>
            </a:pP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duster"/>
                <a:cs typeface="Chalkduster"/>
              </a:rPr>
              <a:t>Çalışma</a:t>
            </a:r>
            <a:r>
              <a:rPr lang="en-US" sz="2200" dirty="0" smtClean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için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gerekli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çalışma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altyapısı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ve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finansal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desteğin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bulunması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veya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sağlanması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duster"/>
                <a:cs typeface="Chalkduster"/>
              </a:rPr>
              <a:t>Yalnızca</a:t>
            </a:r>
            <a:r>
              <a:rPr lang="en-US" sz="2200" dirty="0" smtClean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örnek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veya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veri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 smtClean="0">
                <a:latin typeface="Chalkduster"/>
                <a:cs typeface="Chalkduster"/>
              </a:rPr>
              <a:t>toplanması</a:t>
            </a: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Chalkduster"/>
              <a:cs typeface="Chalkduster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duster"/>
                <a:cs typeface="Chalkduster"/>
              </a:rPr>
              <a:t>Araştırma</a:t>
            </a:r>
            <a:r>
              <a:rPr lang="en-US" sz="2200" dirty="0" smtClean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grubunun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bağlı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bulunduğu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kurumun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yöneticiliğinin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icra</a:t>
            </a:r>
            <a:r>
              <a:rPr lang="en-US" sz="2200" dirty="0">
                <a:latin typeface="Chalkduster"/>
                <a:cs typeface="Chalkduster"/>
              </a:rPr>
              <a:t> </a:t>
            </a:r>
            <a:r>
              <a:rPr lang="en-US" sz="2200" dirty="0" err="1">
                <a:latin typeface="Chalkduster"/>
                <a:cs typeface="Chalkduster"/>
              </a:rPr>
              <a:t>edilmesi</a:t>
            </a:r>
            <a:endParaRPr lang="en-US" sz="2200" dirty="0">
              <a:latin typeface="Chalkduster"/>
              <a:cs typeface="Chalkduster"/>
            </a:endParaRPr>
          </a:p>
          <a:p>
            <a:pPr algn="just" eaLnBrk="1" hangingPunct="1"/>
            <a:endParaRPr lang="en-US" sz="22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6145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3434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Chalkduster"/>
                <a:cs typeface="Chalkduster"/>
              </a:rPr>
              <a:t>Üniversite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Etik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Kurulu</a:t>
            </a:r>
            <a:r>
              <a:rPr lang="en-US" dirty="0">
                <a:latin typeface="Chalkduster"/>
                <a:cs typeface="Chalkduster"/>
              </a:rPr>
              <a:t> (</a:t>
            </a:r>
            <a:r>
              <a:rPr lang="en-US" dirty="0" err="1">
                <a:latin typeface="Chalkduster"/>
                <a:cs typeface="Chalkduster"/>
              </a:rPr>
              <a:t>İhtisas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komisyonları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kurulmalı-Yayın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Etiği</a:t>
            </a:r>
            <a:r>
              <a:rPr lang="en-US" dirty="0">
                <a:latin typeface="Chalkduster"/>
                <a:cs typeface="Chalkduster"/>
              </a:rPr>
              <a:t>/Mobbing…. </a:t>
            </a:r>
            <a:r>
              <a:rPr lang="en-US" dirty="0" err="1">
                <a:latin typeface="Chalkduster"/>
                <a:cs typeface="Chalkduster"/>
              </a:rPr>
              <a:t>Aynı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kurullar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tarafından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değerlendirilemez</a:t>
            </a:r>
            <a:r>
              <a:rPr lang="en-US" dirty="0" smtClean="0">
                <a:latin typeface="Chalkduster"/>
                <a:cs typeface="Chalkduster"/>
              </a:rPr>
              <a:t>)</a:t>
            </a:r>
          </a:p>
          <a:p>
            <a:pPr algn="just" eaLnBrk="1" hangingPunct="1">
              <a:lnSpc>
                <a:spcPct val="110000"/>
              </a:lnSpc>
            </a:pPr>
            <a:endParaRPr lang="en-US" dirty="0" smtClean="0">
              <a:latin typeface="Chalkduster"/>
              <a:cs typeface="Chalkduster"/>
            </a:endParaRPr>
          </a:p>
          <a:p>
            <a:pPr lvl="1" algn="just">
              <a:lnSpc>
                <a:spcPct val="110000"/>
              </a:lnSpc>
            </a:pPr>
            <a:r>
              <a:rPr lang="en-US" dirty="0" err="1" smtClean="0">
                <a:latin typeface="Chalkduster"/>
                <a:cs typeface="Chalkduster"/>
              </a:rPr>
              <a:t>Matematik</a:t>
            </a:r>
            <a:r>
              <a:rPr lang="en-US" dirty="0" smtClean="0">
                <a:latin typeface="Chalkduster"/>
                <a:cs typeface="Chalkduster"/>
              </a:rPr>
              <a:t>, </a:t>
            </a:r>
            <a:r>
              <a:rPr lang="en-US" dirty="0" err="1" smtClean="0">
                <a:latin typeface="Chalkduster"/>
                <a:cs typeface="Chalkduster"/>
              </a:rPr>
              <a:t>teorik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bilgisayar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yüksek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enerji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fiziği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sahalarında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yazar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isimleri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alfabetik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olarak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sıralanıyor</a:t>
            </a:r>
            <a:r>
              <a:rPr lang="en-US" dirty="0">
                <a:latin typeface="Chalkduster"/>
                <a:cs typeface="Chalkduster"/>
              </a:rPr>
              <a:t>. Hardy-</a:t>
            </a:r>
            <a:r>
              <a:rPr lang="en-US" dirty="0" err="1">
                <a:latin typeface="Chalkduster"/>
                <a:cs typeface="Chalkduster"/>
              </a:rPr>
              <a:t>Littlewood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smtClean="0">
                <a:latin typeface="Chalkduster"/>
                <a:cs typeface="Chalkduster"/>
              </a:rPr>
              <a:t>Rule</a:t>
            </a:r>
          </a:p>
          <a:p>
            <a:pPr lvl="1" algn="just">
              <a:lnSpc>
                <a:spcPct val="110000"/>
              </a:lnSpc>
            </a:pPr>
            <a:endParaRPr lang="en-US" dirty="0" smtClean="0">
              <a:latin typeface="Chalkduster"/>
              <a:cs typeface="Chalkduster"/>
            </a:endParaRPr>
          </a:p>
          <a:p>
            <a:pPr lvl="1" algn="just">
              <a:lnSpc>
                <a:spcPct val="110000"/>
              </a:lnSpc>
            </a:pPr>
            <a:r>
              <a:rPr lang="en-US" dirty="0" err="1" smtClean="0">
                <a:latin typeface="Chalkduster"/>
                <a:cs typeface="Chalkduster"/>
              </a:rPr>
              <a:t>Farklı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bilim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sahalarında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alan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dergilerinin</a:t>
            </a:r>
            <a:r>
              <a:rPr lang="en-US" dirty="0" smtClean="0">
                <a:latin typeface="Chalkduster"/>
                <a:cs typeface="Chalkduster"/>
              </a:rPr>
              <a:t> impact </a:t>
            </a:r>
            <a:r>
              <a:rPr lang="en-US" dirty="0" err="1" smtClean="0">
                <a:latin typeface="Chalkduster"/>
                <a:cs typeface="Chalkduster"/>
              </a:rPr>
              <a:t>faktörleri</a:t>
            </a:r>
            <a:r>
              <a:rPr lang="en-US" dirty="0" smtClean="0">
                <a:latin typeface="Chalkduster"/>
                <a:cs typeface="Chalkduster"/>
              </a:rPr>
              <a:t>, </a:t>
            </a:r>
            <a:r>
              <a:rPr lang="en-US" dirty="0" err="1" smtClean="0">
                <a:latin typeface="Chalkduster"/>
                <a:cs typeface="Chalkduster"/>
              </a:rPr>
              <a:t>araştırmacıların</a:t>
            </a:r>
            <a:r>
              <a:rPr lang="en-US" dirty="0" smtClean="0">
                <a:latin typeface="Chalkduster"/>
                <a:cs typeface="Chalkduster"/>
              </a:rPr>
              <a:t> h-</a:t>
            </a:r>
            <a:r>
              <a:rPr lang="en-US" dirty="0" err="1" smtClean="0">
                <a:latin typeface="Chalkduster"/>
                <a:cs typeface="Chalkduster"/>
              </a:rPr>
              <a:t>indeksleri</a:t>
            </a:r>
            <a:r>
              <a:rPr lang="en-US" dirty="0" smtClean="0">
                <a:latin typeface="Chalkduster"/>
                <a:cs typeface="Chalkduster"/>
              </a:rPr>
              <a:t> o </a:t>
            </a:r>
            <a:r>
              <a:rPr lang="en-US" dirty="0" err="1" smtClean="0">
                <a:latin typeface="Chalkduster"/>
                <a:cs typeface="Chalkduster"/>
              </a:rPr>
              <a:t>alan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içinde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karşılaştırılmalıdır</a:t>
            </a:r>
            <a:r>
              <a:rPr lang="en-US" dirty="0" smtClean="0">
                <a:latin typeface="Chalkduster"/>
                <a:cs typeface="Chalkduster"/>
              </a:rPr>
              <a:t>. </a:t>
            </a:r>
            <a:r>
              <a:rPr lang="en-US" dirty="0" err="1" smtClean="0">
                <a:latin typeface="Chalkduster"/>
                <a:cs typeface="Chalkduster"/>
              </a:rPr>
              <a:t>Matematik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dergilerini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onkoloji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dergilerini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performans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kriterlerine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göre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kıyaslamaya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kalkmak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elmayı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çam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ağacı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ile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kıyaslamaya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benzeyecektir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457200" lvl="1" indent="0" algn="just">
              <a:lnSpc>
                <a:spcPct val="110000"/>
              </a:lnSpc>
              <a:buNone/>
            </a:pPr>
            <a:endParaRPr lang="en-US" dirty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844675"/>
            <a:ext cx="8839200" cy="4343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endParaRPr lang="en-US" dirty="0">
              <a:latin typeface="Chalkduster"/>
              <a:cs typeface="Chalkduster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Chalkduster"/>
                <a:cs typeface="Chalkduster"/>
              </a:rPr>
              <a:t>Üniversite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Senatosu</a:t>
            </a:r>
            <a:endParaRPr lang="en-US" dirty="0" smtClean="0">
              <a:latin typeface="Chalkduster"/>
              <a:cs typeface="Chalkduster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Chalkduster"/>
              <a:cs typeface="Chalkduster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smtClean="0">
                <a:latin typeface="Chalkduster"/>
                <a:cs typeface="Chalkduster"/>
              </a:rPr>
              <a:t>YÖK</a:t>
            </a: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9419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844675"/>
            <a:ext cx="8839200" cy="4343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endParaRPr lang="en-US" dirty="0">
              <a:latin typeface="Chalkduster"/>
              <a:cs typeface="Chalkduster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Chalkduster"/>
                <a:cs typeface="Chalkduster"/>
              </a:rPr>
              <a:t>Bilimsel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Dergi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Etik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Kuralları</a:t>
            </a:r>
            <a:endParaRPr lang="en-US" dirty="0" smtClean="0">
              <a:latin typeface="Chalkduster"/>
              <a:cs typeface="Chalkduster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68112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844675"/>
            <a:ext cx="8839200" cy="4343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endParaRPr lang="en-US" dirty="0">
              <a:latin typeface="Chalkduster"/>
              <a:cs typeface="Chalkduster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Chalkduster"/>
                <a:cs typeface="Chalkduster"/>
              </a:rPr>
              <a:t>Bilimsel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Dergi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Yönetimlerinden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oluşacak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bir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kurul</a:t>
            </a:r>
            <a:r>
              <a:rPr lang="en-US" dirty="0">
                <a:latin typeface="Chalkduster"/>
                <a:cs typeface="Chalkduster"/>
              </a:rPr>
              <a:t> (COPE-</a:t>
            </a:r>
            <a:r>
              <a:rPr lang="en-US" dirty="0" err="1">
                <a:latin typeface="Chalkduster"/>
                <a:cs typeface="Chalkduster"/>
              </a:rPr>
              <a:t>Comitee</a:t>
            </a:r>
            <a:r>
              <a:rPr lang="en-US" dirty="0">
                <a:latin typeface="Chalkduster"/>
                <a:cs typeface="Chalkduster"/>
              </a:rPr>
              <a:t> on Publication Ethics)</a:t>
            </a:r>
          </a:p>
        </p:txBody>
      </p:sp>
    </p:spTree>
    <p:extLst>
      <p:ext uri="{BB962C8B-B14F-4D97-AF65-F5344CB8AC3E}">
        <p14:creationId xmlns:p14="http://schemas.microsoft.com/office/powerpoint/2010/main" val="303017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Chalkduster"/>
                <a:cs typeface="Chalkduster"/>
              </a:rPr>
              <a:t>Yayın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Etiğinde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Temel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Konular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58225" cy="4937125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Bilimsel araştırmaların sonuçlarının bilim camiası paylaşılması amacını taşıyan makale hazırlama ve yayına gönderme süreci belirli etik kural ve düzenlemeleri gerektirmektedir. Bu süreçte </a:t>
            </a:r>
            <a:r>
              <a:rPr lang="tr-TR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etik: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Makalenin </a:t>
            </a:r>
            <a:r>
              <a:rPr lang="tr-TR" dirty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temelini teşkil eden araştırma sonuçlarının doğruluğu, </a:t>
            </a:r>
            <a:endParaRPr lang="tr-TR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marL="457200" lvl="1" indent="0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>
              <a:solidFill>
                <a:srgbClr val="FFFFFF"/>
              </a:solidFill>
              <a:latin typeface="Chalkduster"/>
              <a:cs typeface="Chalkduster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Makalenin </a:t>
            </a:r>
            <a:r>
              <a:rPr lang="tr-TR" dirty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temelini teşkil eden araştırma sonuçlarının özgünlüğü, </a:t>
            </a:r>
            <a:endParaRPr lang="tr-TR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marL="457200" lvl="1" indent="0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>
              <a:solidFill>
                <a:srgbClr val="FFFFFF"/>
              </a:solidFill>
              <a:latin typeface="Chalkduster"/>
              <a:cs typeface="Chalkduster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Makalede </a:t>
            </a:r>
            <a:r>
              <a:rPr lang="tr-TR" dirty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yazarlık konusunun liyakat ve hakkaniyet esaslarına göre düzenlenmesi ile ilgili olarak önem kazanmaktadır.</a:t>
            </a:r>
            <a:endParaRPr lang="en-US" dirty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943" y="-76200"/>
            <a:ext cx="9525000" cy="1143000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Yayının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tekrar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olduğunu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düşünüyorsanız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..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0722" name="Content Placeholder 3" descr="cope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1182" r="29626" b="20729"/>
          <a:stretch/>
        </p:blipFill>
        <p:spPr>
          <a:xfrm>
            <a:off x="1676400" y="1143000"/>
            <a:ext cx="5410200" cy="524569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9982199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Chalkduster"/>
                <a:ea typeface="+mj-ea"/>
                <a:cs typeface="Chalkduster"/>
              </a:rPr>
              <a:t>Yayında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200" dirty="0" err="1" smtClean="0">
                <a:latin typeface="Chalkduster"/>
                <a:ea typeface="+mj-ea"/>
                <a:cs typeface="Chalkduster"/>
              </a:rPr>
              <a:t>bir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200" dirty="0" err="1" smtClean="0">
                <a:latin typeface="Chalkduster"/>
                <a:ea typeface="+mj-ea"/>
                <a:cs typeface="Chalkduster"/>
              </a:rPr>
              <a:t>intihalden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br>
              <a:rPr lang="en-US" sz="3200" dirty="0" smtClean="0">
                <a:latin typeface="Chalkduster"/>
                <a:ea typeface="+mj-ea"/>
                <a:cs typeface="Chalkduster"/>
              </a:rPr>
            </a:br>
            <a:r>
              <a:rPr lang="en-US" sz="32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2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1746" name="Content Placeholder 3" descr="cope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21182" r="25943" b="21182"/>
          <a:stretch/>
        </p:blipFill>
        <p:spPr>
          <a:xfrm>
            <a:off x="1447800" y="990600"/>
            <a:ext cx="6219379" cy="521533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10058400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Fabrikasyon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veriden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2770" name="Content Placeholder 3" descr="cope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1182" r="30853" b="21182"/>
          <a:stretch/>
        </p:blipFill>
        <p:spPr>
          <a:xfrm>
            <a:off x="1447800" y="914400"/>
            <a:ext cx="5562600" cy="54860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62" y="-28139"/>
            <a:ext cx="9277351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Çıkar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çatışmasından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3794" name="Content Placeholder 3" descr="cope1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1337" r="30152" b="31486"/>
          <a:stretch/>
        </p:blipFill>
        <p:spPr>
          <a:xfrm>
            <a:off x="1447800" y="1143000"/>
            <a:ext cx="6400800" cy="513040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Etik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izinlerle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ilgili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bir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şüpheniz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varsa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4818" name="Content Placeholder 3" descr="cope1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23731" r="25592" b="21336"/>
          <a:stretch/>
        </p:blipFill>
        <p:spPr>
          <a:xfrm>
            <a:off x="1295400" y="838200"/>
            <a:ext cx="6427105" cy="5410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2400"/>
            <a:ext cx="8641976" cy="731838"/>
          </a:xfrm>
          <a:extLst/>
        </p:spPr>
        <p:txBody>
          <a:bodyPr rtlCol="0">
            <a:normAutofit fontScale="90000"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Editörle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ilgili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şikayetler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5842" name="Content Placeholder 3" descr="cope1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22397" r="24540" b="9550"/>
          <a:stretch/>
        </p:blipFill>
        <p:spPr>
          <a:xfrm>
            <a:off x="1828800" y="1066800"/>
            <a:ext cx="5224112" cy="537264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Kurumsal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Yapılanma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400"/>
          </a:xfrm>
          <a:extLst/>
        </p:spPr>
        <p:txBody>
          <a:bodyPr rtlCol="0">
            <a:normAutofit fontScale="92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latin typeface="Chalkduster"/>
                <a:ea typeface="+mn-ea"/>
                <a:cs typeface="Chalkduster"/>
              </a:rPr>
              <a:t>Yayın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etiği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ile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doğrudan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ilişkili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olan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hakemlik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sürecinin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ilke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uygulamalarının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belirlenmesi</a:t>
            </a:r>
            <a:endParaRPr lang="en-US" dirty="0" smtClean="0"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latin typeface="Chalkduster"/>
                <a:ea typeface="+mn-ea"/>
                <a:cs typeface="Chalkduster"/>
              </a:rPr>
              <a:t>Yayın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etiğine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uygun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olmayan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durumlarda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uygulanması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gereken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yol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,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alınması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gereken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tedbir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yaptırımların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belirlenmesi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için</a:t>
            </a:r>
            <a:endParaRPr lang="en-US" dirty="0" smtClean="0"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latin typeface="Chalkduster"/>
                <a:ea typeface="+mn-ea"/>
                <a:cs typeface="Chalkduster"/>
              </a:rPr>
              <a:t>Kurumsal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yapılanma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n-ea"/>
                <a:cs typeface="Chalkduster"/>
              </a:rPr>
              <a:t>elzemdir</a:t>
            </a:r>
            <a:r>
              <a:rPr lang="en-US" dirty="0" smtClean="0">
                <a:latin typeface="Chalkduster"/>
                <a:ea typeface="+mn-ea"/>
                <a:cs typeface="Chalkduster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33951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Yapılması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Gerekenler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Eğitim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43400"/>
          </a:xfrm>
          <a:extLst/>
        </p:spPr>
        <p:txBody>
          <a:bodyPr rtlCol="0">
            <a:normAutofit fontScale="700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Lisans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eğitiminden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itibaren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ders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kitaplarının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paralelinde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odaklı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eğitim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sınavların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yanısıra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ödev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temelli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değerlendirme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Lisansüstü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eğitim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özellikle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doktorada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uygulamalı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proje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yazım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eğitimlerinin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yapılması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doktora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yeterlik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sınavının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kuru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bilgi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sınavı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olmaktan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çıkarılması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Bilimsel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araştırma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yapmanın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yani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yayınlamak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proje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yürütücülüğü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yapmanın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akademisyenliğin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en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önemli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performans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kriterlerinin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başında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yer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aldığının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verilecek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taltiflerle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onaylanması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Yapılması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Gerekenler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Etik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  <a:extLst/>
        </p:spPr>
        <p:txBody>
          <a:bodyPr rtlCol="0">
            <a:normAutofit fontScale="77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ÜAK, YÖK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Üniversitelerin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evrensel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yayın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etiği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yaptırımlarını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tespit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edip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ilkelerin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arkasında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duracak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yasal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düzenlemeleri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hayata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geçirmesi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Yayın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etiği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ilgili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üniversiteler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/YÖK/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ÜAK’ta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ihtisas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komisyonlarının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kurulması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komisyonlarda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bilim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sahaları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arasındaki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farklı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teamüllerin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gözardı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edilmemesine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dikkat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edilmesi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AMA HEPSİNDEN ÖNEMLİSİ….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FABRİKASYON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Akademik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Camianın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Kendisine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Karşı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Dürüst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Olması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Chalkduster"/>
                <a:cs typeface="Chalkduster"/>
              </a:rPr>
              <a:t>Soruşturulması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gereken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yayın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etiği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problemi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olduğunda</a:t>
            </a:r>
            <a:r>
              <a:rPr lang="en-US" dirty="0" smtClean="0">
                <a:latin typeface="Chalkduster"/>
                <a:cs typeface="Chalkduster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latin typeface="Chalkduster"/>
              <a:cs typeface="Chalkduster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halkduster"/>
                <a:cs typeface="Chalkduster"/>
              </a:rPr>
              <a:t>Girilecek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olan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jürilerin</a:t>
            </a:r>
            <a:endParaRPr lang="en-US" dirty="0">
              <a:latin typeface="Chalkduster"/>
              <a:cs typeface="Chalkduster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halkduster"/>
                <a:cs typeface="Chalkduster"/>
              </a:rPr>
              <a:t>Alınacak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olan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projelerin</a:t>
            </a:r>
            <a:endParaRPr lang="en-US" dirty="0">
              <a:latin typeface="Chalkduster"/>
              <a:cs typeface="Chalkduster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halkduster"/>
                <a:cs typeface="Chalkduster"/>
              </a:rPr>
              <a:t>Sınava</a:t>
            </a:r>
            <a:r>
              <a:rPr lang="en-US" dirty="0">
                <a:latin typeface="Chalkduster"/>
                <a:cs typeface="Chalkduster"/>
              </a:rPr>
              <a:t>/</a:t>
            </a:r>
            <a:r>
              <a:rPr lang="en-US" dirty="0" err="1">
                <a:latin typeface="Chalkduster"/>
                <a:cs typeface="Chalkduster"/>
              </a:rPr>
              <a:t>Doçentliğe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vs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girecek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öğrencilerin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düşünülmemesi</a:t>
            </a:r>
            <a:endParaRPr lang="en-US" dirty="0">
              <a:latin typeface="Chalkduster"/>
              <a:cs typeface="Chalkduster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Chalkduster"/>
              <a:cs typeface="Chalkduster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Chalkduster"/>
              <a:cs typeface="Chalkduster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dirty="0" smtClean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1218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Akademik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Camianın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Kendisine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Karşı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Dürüst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Olması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09800"/>
            <a:ext cx="8991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akademisyenin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işleyebileceği</a:t>
            </a:r>
            <a:r>
              <a:rPr lang="en-US" dirty="0" smtClean="0">
                <a:latin typeface="Chalkduster"/>
                <a:cs typeface="Chalkduster"/>
              </a:rPr>
              <a:t> en </a:t>
            </a:r>
            <a:r>
              <a:rPr lang="en-US" dirty="0" err="1" smtClean="0">
                <a:latin typeface="Chalkduster"/>
                <a:cs typeface="Chalkduster"/>
              </a:rPr>
              <a:t>büyük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mesleki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suç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olan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/</a:t>
            </a:r>
            <a:r>
              <a:rPr lang="en-US" dirty="0" err="1" smtClean="0">
                <a:latin typeface="Chalkduster"/>
                <a:cs typeface="Chalkduster"/>
              </a:rPr>
              <a:t>fabrikasyon</a:t>
            </a:r>
            <a:r>
              <a:rPr lang="en-US" dirty="0" smtClean="0">
                <a:latin typeface="Chalkduster"/>
                <a:cs typeface="Chalkduster"/>
              </a:rPr>
              <a:t>/</a:t>
            </a:r>
            <a:r>
              <a:rPr lang="en-US" dirty="0" err="1" smtClean="0">
                <a:latin typeface="Chalkduster"/>
                <a:cs typeface="Chalkduster"/>
              </a:rPr>
              <a:t>dilimleme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vb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etik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ihlalleri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ortaya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çıkarmayı</a:t>
            </a:r>
            <a:r>
              <a:rPr lang="en-US" smtClean="0">
                <a:latin typeface="Chalkduster"/>
                <a:cs typeface="Chalkduster"/>
              </a:rPr>
              <a:t>, </a:t>
            </a:r>
            <a:r>
              <a:rPr lang="en-US" dirty="0" err="1" smtClean="0">
                <a:latin typeface="Chalkduster"/>
                <a:cs typeface="Chalkduster"/>
              </a:rPr>
              <a:t>üzerine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gitmeyi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duster"/>
                <a:cs typeface="Chalkduster"/>
              </a:rPr>
              <a:t>AYIPLAMAYI</a:t>
            </a:r>
            <a:r>
              <a:rPr lang="en-US" dirty="0" smtClean="0">
                <a:latin typeface="Chalkduster"/>
                <a:cs typeface="Chalkduster"/>
              </a:rPr>
              <a:t> RİSK </a:t>
            </a:r>
            <a:r>
              <a:rPr lang="en-US" dirty="0" err="1" smtClean="0">
                <a:latin typeface="Chalkduster"/>
                <a:cs typeface="Chalkduster"/>
              </a:rPr>
              <a:t>olarak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değerlendirmemek</a:t>
            </a:r>
            <a:r>
              <a:rPr lang="en-US" dirty="0" smtClean="0">
                <a:latin typeface="Chalkduster"/>
                <a:cs typeface="Chalkduster"/>
              </a:rPr>
              <a:t>!</a:t>
            </a:r>
          </a:p>
          <a:p>
            <a:pPr lvl="1" algn="just">
              <a:lnSpc>
                <a:spcPct val="120000"/>
              </a:lnSpc>
            </a:pPr>
            <a:endParaRPr lang="en-US" dirty="0">
              <a:latin typeface="Chalkduster"/>
              <a:cs typeface="Chalkduster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en-US" dirty="0" smtClean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8850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372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Chalkduster"/>
                <a:cs typeface="Chalkduster"/>
              </a:rPr>
              <a:t>Veri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Fabrikasyonuna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Karşı</a:t>
            </a:r>
            <a:r>
              <a:rPr lang="en-US" sz="3600" dirty="0">
                <a:latin typeface="Chalkduster"/>
                <a:cs typeface="Chalkduster"/>
              </a:rPr>
              <a:t>:</a:t>
            </a:r>
            <a:br>
              <a:rPr lang="en-US" sz="3600" dirty="0">
                <a:latin typeface="Chalkduster"/>
                <a:cs typeface="Chalkduster"/>
              </a:rPr>
            </a:br>
            <a:r>
              <a:rPr lang="en-US" sz="3600" dirty="0" err="1">
                <a:latin typeface="Chalkduster"/>
                <a:cs typeface="Chalkduster"/>
              </a:rPr>
              <a:t>Verilerde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orijinallik</a:t>
            </a:r>
            <a:r>
              <a:rPr lang="en-US" sz="3600" dirty="0">
                <a:latin typeface="Chalkduster"/>
                <a:cs typeface="Chalkduster"/>
              </a:rPr>
              <a:t>, </a:t>
            </a:r>
            <a:r>
              <a:rPr lang="en-US" sz="3600" dirty="0" err="1" smtClean="0">
                <a:latin typeface="Chalkduster"/>
                <a:cs typeface="Chalkduster"/>
              </a:rPr>
              <a:t>güvenilirlik</a:t>
            </a:r>
            <a:r>
              <a:rPr lang="en-US" sz="3600" dirty="0" smtClean="0">
                <a:latin typeface="Chalkduster"/>
                <a:cs typeface="Chalkduster"/>
              </a:rPr>
              <a:t/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Kayıt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Tutma</a:t>
            </a:r>
            <a:endParaRPr lang="en-US" sz="3600" dirty="0">
              <a:latin typeface="Chalkduster"/>
              <a:cs typeface="Chalkduster"/>
            </a:endParaRPr>
          </a:p>
        </p:txBody>
      </p:sp>
      <p:pic>
        <p:nvPicPr>
          <p:cNvPr id="18434" name="Content Placeholder 3" descr="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25" y="2057400"/>
            <a:ext cx="5305425" cy="2773363"/>
          </a:xfrm>
        </p:spPr>
      </p:pic>
      <p:pic>
        <p:nvPicPr>
          <p:cNvPr id="18435" name="Picture 4" descr="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r="22806" b="34444"/>
          <a:stretch>
            <a:fillRect/>
          </a:stretch>
        </p:blipFill>
        <p:spPr bwMode="auto">
          <a:xfrm>
            <a:off x="5334000" y="3657600"/>
            <a:ext cx="36401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İNTİHAL</a:t>
            </a:r>
            <a:br>
              <a:rPr lang="en-US" dirty="0" smtClean="0">
                <a:latin typeface="Chalkduster"/>
                <a:cs typeface="Chalkduster"/>
              </a:rPr>
            </a:b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63"/>
            <a:ext cx="9220200" cy="1336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>
                <a:latin typeface="Chalkduster"/>
                <a:ea typeface="+mj-ea"/>
                <a:cs typeface="Chalkduster"/>
              </a:rPr>
              <a:t>Makalenin temelini teşkil eden araştırma sonuçlarının özgünlüğü 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19458" name="Picture 4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298" r="20833" b="3758"/>
          <a:stretch>
            <a:fillRect/>
          </a:stretch>
        </p:blipFill>
        <p:spPr bwMode="auto">
          <a:xfrm>
            <a:off x="381000" y="1295400"/>
            <a:ext cx="39131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4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8092" r="22501" b="13319"/>
          <a:stretch/>
        </p:blipFill>
        <p:spPr bwMode="auto">
          <a:xfrm>
            <a:off x="4800600" y="1371600"/>
            <a:ext cx="4171950" cy="23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5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9704" r="26666" b="24313"/>
          <a:stretch/>
        </p:blipFill>
        <p:spPr bwMode="auto">
          <a:xfrm>
            <a:off x="457200" y="4191000"/>
            <a:ext cx="3352800" cy="20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5-09-23 at 17.12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4114799" cy="266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0"/>
            <a:ext cx="8042275" cy="1336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halkboard SE Bold"/>
                <a:ea typeface="+mj-ea"/>
                <a:cs typeface="Chalkboard SE Bold"/>
              </a:rPr>
              <a:t>Makalenin temelini teşkil eden araştırma sonuçlarının özgünlüğü </a:t>
            </a:r>
            <a:endParaRPr lang="en-US" dirty="0">
              <a:latin typeface="Chalkboard SE Bold"/>
              <a:ea typeface="+mj-ea"/>
              <a:cs typeface="Chalkboard SE Bold"/>
            </a:endParaRPr>
          </a:p>
        </p:txBody>
      </p:sp>
      <p:pic>
        <p:nvPicPr>
          <p:cNvPr id="20482" name="Picture 2" descr="Screen Shot 2015-03-24 at 15.1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4559" r="14223" b="8978"/>
          <a:stretch>
            <a:fillRect/>
          </a:stretch>
        </p:blipFill>
        <p:spPr bwMode="auto">
          <a:xfrm>
            <a:off x="755650" y="1412875"/>
            <a:ext cx="75692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5-10-18 at 13.0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705600" cy="51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1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5-10-18 at 13.0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219200"/>
            <a:ext cx="42644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540</Words>
  <Application>Microsoft Macintosh PowerPoint</Application>
  <PresentationFormat>On-screen Show (4:3)</PresentationFormat>
  <Paragraphs>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BİLİMSEL  YAYIN ETİĞİ </vt:lpstr>
      <vt:lpstr>Yayın Etiğinde Temel Konular</vt:lpstr>
      <vt:lpstr>FABRİKASYON</vt:lpstr>
      <vt:lpstr>Veri Fabrikasyonuna Karşı: Verilerde orijinallik, güvenilirlik Kayıt Tutma</vt:lpstr>
      <vt:lpstr>İNTİHAL </vt:lpstr>
      <vt:lpstr>Makalenin temelini teşkil eden araştırma sonuçlarının özgünlüğü </vt:lpstr>
      <vt:lpstr>Makalenin temelini teşkil eden araştırma sonuçlarının özgünlüğü </vt:lpstr>
      <vt:lpstr>Ve bir intihal hikayesi!</vt:lpstr>
      <vt:lpstr>Ve bir intihal hikayesi!</vt:lpstr>
      <vt:lpstr>Ve bir intihal hikayesi!</vt:lpstr>
      <vt:lpstr>DİLİMLEME</vt:lpstr>
      <vt:lpstr>Bir DiLİMLEME Örneği</vt:lpstr>
      <vt:lpstr>HAK EDİLEN YAZARLIK</vt:lpstr>
      <vt:lpstr>MAKALEDE YAZARLIK: Vancouver Protokolü</vt:lpstr>
      <vt:lpstr>MAKALEDE YAZARLIK: Vancouver Protokolü</vt:lpstr>
      <vt:lpstr>ETİK DÜZENLEMELER İCRAİ YAPILANMA</vt:lpstr>
      <vt:lpstr>ETİK DÜZENLEMELER İCRAİ YAPILANMA</vt:lpstr>
      <vt:lpstr>ETİK DÜZENLEMELER İCRAİ YAPILANMA</vt:lpstr>
      <vt:lpstr>ETİK DÜZENLEMELER İCRAİ YAPILANMA</vt:lpstr>
      <vt:lpstr>Yayının tekrar olduğunu düşünüyorsanız..</vt:lpstr>
      <vt:lpstr>Yayında bir intihalden  şüpheleniyorsanız</vt:lpstr>
      <vt:lpstr>Fabrikasyon veriden şüpheleniyorsanız</vt:lpstr>
      <vt:lpstr>Çıkar çatışmasından şüpheleniyorsanız</vt:lpstr>
      <vt:lpstr>Etik izinlerle ilgili bir şüpheniz varsa</vt:lpstr>
      <vt:lpstr>Editörle ilgili şikayetler</vt:lpstr>
      <vt:lpstr>Kurumsal Yapılanma</vt:lpstr>
      <vt:lpstr>Yapılması Gerekenler Eğitim</vt:lpstr>
      <vt:lpstr>Yapılması Gerekenler Etik</vt:lpstr>
      <vt:lpstr>AMA HEPSİNDEN ÖNEMLİSİ….</vt:lpstr>
      <vt:lpstr>Akademik Camianın Kendisine Karşı Dürüst Olması</vt:lpstr>
      <vt:lpstr>Akademik Camianın Kendisine Karşı Dürüst Olması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Hilal Ozdag</cp:lastModifiedBy>
  <cp:revision>15</cp:revision>
  <cp:lastPrinted>2015-10-18T10:12:32Z</cp:lastPrinted>
  <dcterms:created xsi:type="dcterms:W3CDTF">2012-07-05T13:18:19Z</dcterms:created>
  <dcterms:modified xsi:type="dcterms:W3CDTF">2015-10-26T11:35:55Z</dcterms:modified>
</cp:coreProperties>
</file>