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9"/>
  </p:notesMasterIdLst>
  <p:sldIdLst>
    <p:sldId id="526" r:id="rId2"/>
    <p:sldId id="562" r:id="rId3"/>
    <p:sldId id="563" r:id="rId4"/>
    <p:sldId id="773" r:id="rId5"/>
    <p:sldId id="769" r:id="rId6"/>
    <p:sldId id="770" r:id="rId7"/>
    <p:sldId id="771" r:id="rId8"/>
    <p:sldId id="772" r:id="rId9"/>
    <p:sldId id="571" r:id="rId10"/>
    <p:sldId id="730" r:id="rId11"/>
    <p:sldId id="572" r:id="rId12"/>
    <p:sldId id="663" r:id="rId13"/>
    <p:sldId id="664" r:id="rId14"/>
    <p:sldId id="667" r:id="rId15"/>
    <p:sldId id="668" r:id="rId16"/>
    <p:sldId id="669" r:id="rId17"/>
    <p:sldId id="793" r:id="rId18"/>
    <p:sldId id="649" r:id="rId19"/>
    <p:sldId id="650" r:id="rId20"/>
    <p:sldId id="651" r:id="rId21"/>
    <p:sldId id="652" r:id="rId22"/>
    <p:sldId id="656" r:id="rId23"/>
    <p:sldId id="657" r:id="rId24"/>
    <p:sldId id="662" r:id="rId25"/>
    <p:sldId id="661" r:id="rId26"/>
    <p:sldId id="653" r:id="rId27"/>
    <p:sldId id="654" r:id="rId28"/>
    <p:sldId id="655" r:id="rId29"/>
    <p:sldId id="729" r:id="rId30"/>
    <p:sldId id="670" r:id="rId31"/>
    <p:sldId id="671" r:id="rId32"/>
    <p:sldId id="731" r:id="rId33"/>
    <p:sldId id="672" r:id="rId34"/>
    <p:sldId id="673" r:id="rId35"/>
    <p:sldId id="675" r:id="rId36"/>
    <p:sldId id="676" r:id="rId37"/>
    <p:sldId id="677" r:id="rId38"/>
    <p:sldId id="732" r:id="rId39"/>
    <p:sldId id="733" r:id="rId40"/>
    <p:sldId id="734" r:id="rId41"/>
    <p:sldId id="735" r:id="rId42"/>
    <p:sldId id="736" r:id="rId43"/>
    <p:sldId id="737" r:id="rId44"/>
    <p:sldId id="738" r:id="rId45"/>
    <p:sldId id="739" r:id="rId46"/>
    <p:sldId id="740" r:id="rId47"/>
    <p:sldId id="741" r:id="rId48"/>
    <p:sldId id="742" r:id="rId49"/>
    <p:sldId id="743" r:id="rId50"/>
    <p:sldId id="744" r:id="rId51"/>
    <p:sldId id="745" r:id="rId52"/>
    <p:sldId id="751" r:id="rId53"/>
    <p:sldId id="746" r:id="rId54"/>
    <p:sldId id="747" r:id="rId55"/>
    <p:sldId id="748" r:id="rId56"/>
    <p:sldId id="749" r:id="rId57"/>
    <p:sldId id="750" r:id="rId58"/>
    <p:sldId id="752" r:id="rId59"/>
    <p:sldId id="678" r:id="rId60"/>
    <p:sldId id="679" r:id="rId61"/>
    <p:sldId id="680" r:id="rId62"/>
    <p:sldId id="685" r:id="rId63"/>
    <p:sldId id="686" r:id="rId64"/>
    <p:sldId id="687" r:id="rId65"/>
    <p:sldId id="688" r:id="rId66"/>
    <p:sldId id="691" r:id="rId67"/>
    <p:sldId id="692" r:id="rId68"/>
    <p:sldId id="695" r:id="rId69"/>
    <p:sldId id="753" r:id="rId70"/>
    <p:sldId id="754" r:id="rId71"/>
    <p:sldId id="696" r:id="rId72"/>
    <p:sldId id="698" r:id="rId73"/>
    <p:sldId id="697" r:id="rId74"/>
    <p:sldId id="794" r:id="rId75"/>
    <p:sldId id="774" r:id="rId76"/>
    <p:sldId id="775" r:id="rId77"/>
    <p:sldId id="755" r:id="rId78"/>
    <p:sldId id="756" r:id="rId79"/>
    <p:sldId id="757" r:id="rId80"/>
    <p:sldId id="758" r:id="rId81"/>
    <p:sldId id="759" r:id="rId82"/>
    <p:sldId id="776" r:id="rId83"/>
    <p:sldId id="777" r:id="rId84"/>
    <p:sldId id="778" r:id="rId85"/>
    <p:sldId id="760" r:id="rId86"/>
    <p:sldId id="779" r:id="rId87"/>
    <p:sldId id="780" r:id="rId88"/>
    <p:sldId id="781" r:id="rId89"/>
    <p:sldId id="782" r:id="rId90"/>
    <p:sldId id="783" r:id="rId91"/>
    <p:sldId id="784" r:id="rId92"/>
    <p:sldId id="785" r:id="rId93"/>
    <p:sldId id="786" r:id="rId94"/>
    <p:sldId id="787" r:id="rId95"/>
    <p:sldId id="788" r:id="rId96"/>
    <p:sldId id="789" r:id="rId97"/>
    <p:sldId id="790" r:id="rId98"/>
    <p:sldId id="762" r:id="rId99"/>
    <p:sldId id="791" r:id="rId100"/>
    <p:sldId id="763" r:id="rId101"/>
    <p:sldId id="764" r:id="rId102"/>
    <p:sldId id="699" r:id="rId103"/>
    <p:sldId id="792" r:id="rId104"/>
    <p:sldId id="765" r:id="rId105"/>
    <p:sldId id="766" r:id="rId106"/>
    <p:sldId id="767" r:id="rId107"/>
    <p:sldId id="500"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84635" autoAdjust="0"/>
  </p:normalViewPr>
  <p:slideViewPr>
    <p:cSldViewPr>
      <p:cViewPr varScale="1">
        <p:scale>
          <a:sx n="122" d="100"/>
          <a:sy n="122" d="100"/>
        </p:scale>
        <p:origin x="-384" y="-104"/>
      </p:cViewPr>
      <p:guideLst>
        <p:guide orient="horz" pos="2160"/>
        <p:guide pos="2880"/>
      </p:guideLst>
    </p:cSldViewPr>
  </p:slideViewPr>
  <p:outlineViewPr>
    <p:cViewPr>
      <p:scale>
        <a:sx n="33" d="100"/>
        <a:sy n="33" d="100"/>
      </p:scale>
      <p:origin x="0" y="41096"/>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interSettings" Target="printerSettings/printerSettings1.bin"/><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 Id="rId3"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E82B6-5542-4238-82C4-F685BADA65EC}" type="datetimeFigureOut">
              <a:rPr lang="tr-TR" smtClean="0"/>
              <a:pPr/>
              <a:t>22.10.15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EF97-B88E-42F6-B41A-2FFC56A9312D}" type="slidenum">
              <a:rPr lang="tr-TR" smtClean="0"/>
              <a:pPr/>
              <a:t>‹#›</a:t>
            </a:fld>
            <a:endParaRPr lang="tr-TR"/>
          </a:p>
        </p:txBody>
      </p:sp>
    </p:spTree>
    <p:extLst>
      <p:ext uri="{BB962C8B-B14F-4D97-AF65-F5344CB8AC3E}">
        <p14:creationId xmlns:p14="http://schemas.microsoft.com/office/powerpoint/2010/main" val="107239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555011"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684035"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686083"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696323"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577539"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575491"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591875"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587779"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613379"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595971"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667651"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sz="1400"/>
          </a:p>
        </p:txBody>
      </p:sp>
      <p:sp>
        <p:nvSpPr>
          <p:cNvPr id="671747" name="Rectangle 3"/>
          <p:cNvSpPr>
            <a:spLocks noGrp="1" noRot="1" noChangeAspect="1" noChangeArrowheads="1" noTextEdit="1"/>
          </p:cNvSpPr>
          <p:nvPr>
            <p:ph type="sldImg"/>
          </p:nvPr>
        </p:nvSpPr>
        <p:spPr>
          <a:xfrm>
            <a:off x="-1350963" y="-1087438"/>
            <a:ext cx="4568826" cy="3425826"/>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67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146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551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450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06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82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17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3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956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2414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22190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wmf"/><Relationship Id="rId3" Type="http://schemas.openxmlformats.org/officeDocument/2006/relationships/image" Target="../media/image2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 Id="rId3" Type="http://schemas.openxmlformats.org/officeDocument/2006/relationships/image" Target="../media/image3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0.emf"/><Relationship Id="rId5" Type="http://schemas.openxmlformats.org/officeDocument/2006/relationships/oleObject" Target="../embeddings/oleObject2.bin"/><Relationship Id="rId6" Type="http://schemas.openxmlformats.org/officeDocument/2006/relationships/image" Target="../media/image51.emf"/><Relationship Id="rId7" Type="http://schemas.openxmlformats.org/officeDocument/2006/relationships/oleObject" Target="../embeddings/Microsoft_Excel_97_-_2004_Worksheet1.xls"/><Relationship Id="rId8" Type="http://schemas.openxmlformats.org/officeDocument/2006/relationships/image" Target="../media/image52.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3.emf"/><Relationship Id="rId5" Type="http://schemas.openxmlformats.org/officeDocument/2006/relationships/oleObject" Target="../embeddings/Microsoft_Excel_97_-_2004_Worksheet2.xls"/><Relationship Id="rId6" Type="http://schemas.openxmlformats.org/officeDocument/2006/relationships/image" Target="../media/image5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 Id="rId3" Type="http://schemas.openxmlformats.org/officeDocument/2006/relationships/image" Target="../media/image56.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png"/><Relationship Id="rId3" Type="http://schemas.openxmlformats.org/officeDocument/2006/relationships/image" Target="../media/image5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031678"/>
            <a:ext cx="7772400" cy="1757362"/>
          </a:xfrm>
        </p:spPr>
        <p:txBody>
          <a:bodyPr/>
          <a:lstStyle/>
          <a:p>
            <a:r>
              <a:rPr lang="tr-TR" b="1" dirty="0" smtClean="0">
                <a:solidFill>
                  <a:srgbClr val="0000FF"/>
                </a:solidFill>
              </a:rPr>
              <a:t>Bilimsel Makale Yazma Süreçleri</a:t>
            </a:r>
            <a:endParaRPr lang="tr-TR" b="1" noProof="0" dirty="0">
              <a:solidFill>
                <a:srgbClr val="0000FF"/>
              </a:solidFill>
            </a:endParaRPr>
          </a:p>
        </p:txBody>
      </p:sp>
      <p:sp>
        <p:nvSpPr>
          <p:cNvPr id="3" name="Alt Başlık 2"/>
          <p:cNvSpPr>
            <a:spLocks noGrp="1"/>
          </p:cNvSpPr>
          <p:nvPr>
            <p:ph type="subTitle" idx="1"/>
          </p:nvPr>
        </p:nvSpPr>
        <p:spPr>
          <a:xfrm>
            <a:off x="683568" y="3886200"/>
            <a:ext cx="7776864" cy="1752600"/>
          </a:xfrm>
        </p:spPr>
        <p:txBody>
          <a:bodyPr>
            <a:normAutofit fontScale="85000" lnSpcReduction="20000"/>
          </a:bodyPr>
          <a:lstStyle/>
          <a:p>
            <a:r>
              <a:rPr lang="tr-TR" noProof="0" dirty="0" smtClean="0">
                <a:solidFill>
                  <a:schemeClr val="tx2"/>
                </a:solidFill>
              </a:rPr>
              <a:t>Prof. Bünyamin ŞAHİN</a:t>
            </a:r>
          </a:p>
          <a:p>
            <a:r>
              <a:rPr lang="tr-TR" noProof="0" dirty="0" smtClean="0">
                <a:solidFill>
                  <a:schemeClr val="tx2"/>
                </a:solidFill>
              </a:rPr>
              <a:t>Ondokuz Mayıs Üniversitesi Tıp Fakültesi</a:t>
            </a:r>
          </a:p>
          <a:p>
            <a:r>
              <a:rPr lang="tr-TR" noProof="0" dirty="0" smtClean="0">
                <a:solidFill>
                  <a:schemeClr val="tx2"/>
                </a:solidFill>
              </a:rPr>
              <a:t>Anatomi Anabilim Dalı</a:t>
            </a:r>
          </a:p>
          <a:p>
            <a:r>
              <a:rPr lang="tr-TR" noProof="0" dirty="0" err="1" smtClean="0">
                <a:solidFill>
                  <a:schemeClr val="tx2"/>
                </a:solidFill>
              </a:rPr>
              <a:t>bsahin@omu.edu.tr</a:t>
            </a:r>
            <a:endParaRPr lang="tr-TR" noProof="0" dirty="0">
              <a:solidFill>
                <a:schemeClr val="tx2"/>
              </a:solidFill>
            </a:endParaRPr>
          </a:p>
        </p:txBody>
      </p:sp>
      <p:pic>
        <p:nvPicPr>
          <p:cNvPr id="5" name="Picture 5" descr="F:\Belgeler\Dernek\Amblem\Amblem Son\TSD 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28601"/>
            <a:ext cx="2181465" cy="19811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95803"/>
            <a:ext cx="1763688" cy="176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ulakbim logosu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640" y="260648"/>
            <a:ext cx="20145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903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noProof="0" smtClean="0"/>
              <a:t>Bilimsel Makalenin Bölümleri</a:t>
            </a:r>
            <a:endParaRPr lang="tr-TR" noProof="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38851441"/>
              </p:ext>
            </p:extLst>
          </p:nvPr>
        </p:nvGraphicFramePr>
        <p:xfrm>
          <a:off x="457200" y="1600200"/>
          <a:ext cx="8229600" cy="4114800"/>
        </p:xfrm>
        <a:graphic>
          <a:graphicData uri="http://schemas.openxmlformats.org/drawingml/2006/table">
            <a:tbl>
              <a:tblPr firstRow="1" bandRow="1">
                <a:tableStyleId>{5C22544A-7EE6-4342-B048-85BDC9FD1C3A}</a:tableStyleId>
              </a:tblPr>
              <a:tblGrid>
                <a:gridCol w="4258816"/>
                <a:gridCol w="3970784"/>
              </a:tblGrid>
              <a:tr h="370840">
                <a:tc>
                  <a:txBody>
                    <a:bodyPr/>
                    <a:lstStyle/>
                    <a:p>
                      <a:r>
                        <a:rPr lang="tr-TR" sz="2400" noProof="0" dirty="0" smtClean="0"/>
                        <a:t>İçerik</a:t>
                      </a:r>
                      <a:endParaRPr lang="en-US" sz="2400" noProof="0" dirty="0"/>
                    </a:p>
                  </a:txBody>
                  <a:tcPr/>
                </a:tc>
                <a:tc>
                  <a:txBody>
                    <a:bodyPr/>
                    <a:lstStyle/>
                    <a:p>
                      <a:r>
                        <a:rPr lang="en-US" sz="2400" noProof="0" dirty="0" smtClean="0"/>
                        <a:t> </a:t>
                      </a:r>
                      <a:r>
                        <a:rPr lang="tr-TR" sz="2400" noProof="0" dirty="0" smtClean="0"/>
                        <a:t>Makalenin bölümleri</a:t>
                      </a:r>
                      <a:endParaRPr lang="en-US" sz="2400" noProof="0" dirty="0"/>
                    </a:p>
                  </a:txBody>
                  <a:tcPr/>
                </a:tc>
              </a:tr>
              <a:tr h="370840">
                <a:tc>
                  <a:txBody>
                    <a:bodyPr/>
                    <a:lstStyle/>
                    <a:p>
                      <a:r>
                        <a:rPr lang="tr-TR" sz="2400" noProof="0" dirty="0" smtClean="0"/>
                        <a:t>Makalenin kısaltılmış</a:t>
                      </a:r>
                      <a:r>
                        <a:rPr lang="tr-TR" sz="2400" baseline="0" noProof="0" dirty="0" smtClean="0"/>
                        <a:t> hali</a:t>
                      </a:r>
                      <a:endParaRPr lang="en-US" sz="2400" noProof="0" dirty="0"/>
                    </a:p>
                  </a:txBody>
                  <a:tcPr/>
                </a:tc>
                <a:tc>
                  <a:txBody>
                    <a:bodyPr/>
                    <a:lstStyle/>
                    <a:p>
                      <a:r>
                        <a:rPr lang="tr-TR" sz="2400" noProof="0" dirty="0" smtClean="0"/>
                        <a:t>Özet</a:t>
                      </a:r>
                      <a:endParaRPr lang="en-US" sz="2400" noProof="0" dirty="0"/>
                    </a:p>
                  </a:txBody>
                  <a:tcPr/>
                </a:tc>
              </a:tr>
              <a:tr h="370840">
                <a:tc>
                  <a:txBody>
                    <a:bodyPr/>
                    <a:lstStyle/>
                    <a:p>
                      <a:r>
                        <a:rPr lang="tr-TR" sz="2400" noProof="0" dirty="0" smtClean="0"/>
                        <a:t>Problemin tanımı</a:t>
                      </a:r>
                      <a:endParaRPr lang="en-US" sz="2400" noProof="0" dirty="0"/>
                    </a:p>
                  </a:txBody>
                  <a:tcPr/>
                </a:tc>
                <a:tc>
                  <a:txBody>
                    <a:bodyPr/>
                    <a:lstStyle/>
                    <a:p>
                      <a:r>
                        <a:rPr lang="tr-TR" sz="2400" noProof="0" dirty="0" smtClean="0"/>
                        <a:t>Giriş</a:t>
                      </a:r>
                      <a:endParaRPr lang="en-US" sz="2400" noProof="0" dirty="0"/>
                    </a:p>
                  </a:txBody>
                  <a:tcPr/>
                </a:tc>
              </a:tr>
              <a:tr h="370840">
                <a:tc>
                  <a:txBody>
                    <a:bodyPr/>
                    <a:lstStyle/>
                    <a:p>
                      <a:r>
                        <a:rPr lang="tr-TR" sz="2400" noProof="0" dirty="0" smtClean="0"/>
                        <a:t>Problemin çözüm</a:t>
                      </a:r>
                      <a:r>
                        <a:rPr lang="tr-TR" sz="2400" baseline="0" noProof="0" dirty="0" smtClean="0"/>
                        <a:t> yolları</a:t>
                      </a:r>
                      <a:endParaRPr lang="en-US" sz="2400" noProof="0" dirty="0"/>
                    </a:p>
                  </a:txBody>
                  <a:tcPr/>
                </a:tc>
                <a:tc>
                  <a:txBody>
                    <a:bodyPr/>
                    <a:lstStyle/>
                    <a:p>
                      <a:r>
                        <a:rPr lang="tr-TR" sz="2400" noProof="0" dirty="0" smtClean="0"/>
                        <a:t>Materyal ve Metot</a:t>
                      </a:r>
                      <a:endParaRPr lang="en-US" sz="2400" noProof="0" dirty="0"/>
                    </a:p>
                  </a:txBody>
                  <a:tcPr/>
                </a:tc>
              </a:tr>
              <a:tr h="370840">
                <a:tc>
                  <a:txBody>
                    <a:bodyPr/>
                    <a:lstStyle/>
                    <a:p>
                      <a:r>
                        <a:rPr lang="tr-TR" sz="2400" noProof="0" dirty="0" smtClean="0"/>
                        <a:t>Problemi çözmek için bulunanlar</a:t>
                      </a:r>
                      <a:endParaRPr lang="en-US" sz="2400" noProof="0" dirty="0"/>
                    </a:p>
                  </a:txBody>
                  <a:tcPr/>
                </a:tc>
                <a:tc>
                  <a:txBody>
                    <a:bodyPr/>
                    <a:lstStyle/>
                    <a:p>
                      <a:r>
                        <a:rPr lang="tr-TR" sz="2400" noProof="0" dirty="0" smtClean="0"/>
                        <a:t>Bulgular</a:t>
                      </a:r>
                      <a:endParaRPr lang="en-US" sz="2400" noProof="0" dirty="0"/>
                    </a:p>
                  </a:txBody>
                  <a:tcPr/>
                </a:tc>
              </a:tr>
              <a:tr h="370840">
                <a:tc>
                  <a:txBody>
                    <a:bodyPr/>
                    <a:lstStyle/>
                    <a:p>
                      <a:r>
                        <a:rPr lang="tr-TR" sz="2400" noProof="0" dirty="0" smtClean="0"/>
                        <a:t>Bulguların yorumlanması</a:t>
                      </a:r>
                      <a:endParaRPr lang="en-US" sz="2400" noProof="0" dirty="0"/>
                    </a:p>
                  </a:txBody>
                  <a:tcPr/>
                </a:tc>
                <a:tc>
                  <a:txBody>
                    <a:bodyPr/>
                    <a:lstStyle/>
                    <a:p>
                      <a:r>
                        <a:rPr lang="tr-TR" sz="2400" noProof="0" dirty="0" smtClean="0"/>
                        <a:t>Tartışma</a:t>
                      </a:r>
                      <a:endParaRPr lang="en-US" sz="2400" noProof="0" dirty="0"/>
                    </a:p>
                  </a:txBody>
                  <a:tcPr/>
                </a:tc>
              </a:tr>
              <a:tr h="370840">
                <a:tc>
                  <a:txBody>
                    <a:bodyPr/>
                    <a:lstStyle/>
                    <a:p>
                      <a:r>
                        <a:rPr lang="tr-TR" sz="2400" noProof="0" dirty="0" smtClean="0"/>
                        <a:t>Katkıların ifade edilmesi</a:t>
                      </a:r>
                      <a:endParaRPr lang="en-US" sz="2400" noProof="0" dirty="0"/>
                    </a:p>
                  </a:txBody>
                  <a:tcPr/>
                </a:tc>
                <a:tc>
                  <a:txBody>
                    <a:bodyPr/>
                    <a:lstStyle/>
                    <a:p>
                      <a:r>
                        <a:rPr lang="tr-TR" sz="2400" noProof="0" dirty="0" smtClean="0"/>
                        <a:t>Teşekkür</a:t>
                      </a:r>
                      <a:r>
                        <a:rPr lang="tr-TR" sz="2400" baseline="0" noProof="0" dirty="0" smtClean="0"/>
                        <a:t> </a:t>
                      </a:r>
                      <a:r>
                        <a:rPr lang="en-US" sz="2400" noProof="0" dirty="0" smtClean="0"/>
                        <a:t>(</a:t>
                      </a:r>
                      <a:r>
                        <a:rPr lang="tr-TR" sz="2400" noProof="0" dirty="0" smtClean="0"/>
                        <a:t>bazen</a:t>
                      </a:r>
                      <a:r>
                        <a:rPr lang="en-US" sz="2400" noProof="0" dirty="0" smtClean="0"/>
                        <a:t>)</a:t>
                      </a:r>
                      <a:endParaRPr lang="en-US" sz="2400" noProof="0" dirty="0"/>
                    </a:p>
                  </a:txBody>
                  <a:tcPr/>
                </a:tc>
              </a:tr>
              <a:tr h="370840">
                <a:tc>
                  <a:txBody>
                    <a:bodyPr/>
                    <a:lstStyle/>
                    <a:p>
                      <a:r>
                        <a:rPr lang="tr-TR" sz="2400" noProof="0" dirty="0" smtClean="0"/>
                        <a:t>Kullanılan</a:t>
                      </a:r>
                      <a:r>
                        <a:rPr lang="tr-TR" sz="2400" baseline="0" noProof="0" dirty="0" smtClean="0"/>
                        <a:t> kaynaklar</a:t>
                      </a:r>
                      <a:endParaRPr lang="en-US" sz="2400" noProof="0" dirty="0"/>
                    </a:p>
                  </a:txBody>
                  <a:tcPr/>
                </a:tc>
                <a:tc>
                  <a:txBody>
                    <a:bodyPr/>
                    <a:lstStyle/>
                    <a:p>
                      <a:r>
                        <a:rPr lang="tr-TR" sz="2400" noProof="0" dirty="0" smtClean="0"/>
                        <a:t>Kaynaklar</a:t>
                      </a:r>
                      <a:endParaRPr lang="en-US" sz="2400" noProof="0" dirty="0"/>
                    </a:p>
                  </a:txBody>
                  <a:tcPr/>
                </a:tc>
              </a:tr>
              <a:tr h="370840">
                <a:tc>
                  <a:txBody>
                    <a:bodyPr/>
                    <a:lstStyle/>
                    <a:p>
                      <a:r>
                        <a:rPr lang="tr-TR" sz="2400" kern="1200" noProof="0" dirty="0" smtClean="0">
                          <a:solidFill>
                            <a:schemeClr val="dk1"/>
                          </a:solidFill>
                          <a:latin typeface="+mn-lt"/>
                          <a:ea typeface="+mn-ea"/>
                          <a:cs typeface="+mn-cs"/>
                        </a:rPr>
                        <a:t>İlave bilgi</a:t>
                      </a:r>
                      <a:endParaRPr lang="en-US" sz="2400" noProof="0" dirty="0"/>
                    </a:p>
                  </a:txBody>
                  <a:tcPr/>
                </a:tc>
                <a:tc>
                  <a:txBody>
                    <a:bodyPr/>
                    <a:lstStyle/>
                    <a:p>
                      <a:r>
                        <a:rPr lang="tr-TR" sz="2400" noProof="0" dirty="0" smtClean="0"/>
                        <a:t>Ekler </a:t>
                      </a:r>
                      <a:r>
                        <a:rPr lang="en-US" sz="2400" noProof="0" dirty="0" smtClean="0"/>
                        <a:t>(</a:t>
                      </a:r>
                      <a:r>
                        <a:rPr lang="tr-TR" sz="2400" noProof="0" dirty="0" smtClean="0"/>
                        <a:t>bazen</a:t>
                      </a:r>
                      <a:r>
                        <a:rPr lang="en-US" sz="2400" noProof="0" dirty="0" smtClean="0"/>
                        <a:t>)</a:t>
                      </a:r>
                      <a:endParaRPr lang="en-US" sz="2400" noProof="0" dirty="0"/>
                    </a:p>
                  </a:txBody>
                  <a:tcPr/>
                </a:tc>
              </a:tr>
            </a:tbl>
          </a:graphicData>
        </a:graphic>
      </p:graphicFrame>
    </p:spTree>
    <p:extLst>
      <p:ext uri="{BB962C8B-B14F-4D97-AF65-F5344CB8AC3E}">
        <p14:creationId xmlns:p14="http://schemas.microsoft.com/office/powerpoint/2010/main" val="253726778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smtClean="0"/>
              <a:t>İyi</a:t>
            </a:r>
            <a:endParaRPr lang="tr-TR" dirty="0"/>
          </a:p>
        </p:txBody>
      </p:sp>
      <p:pic>
        <p:nvPicPr>
          <p:cNvPr id="6" name="Picture 5"/>
          <p:cNvPicPr>
            <a:picLocks noChangeAspect="1"/>
          </p:cNvPicPr>
          <p:nvPr/>
        </p:nvPicPr>
        <p:blipFill>
          <a:blip r:embed="rId3"/>
          <a:stretch>
            <a:fillRect/>
          </a:stretch>
        </p:blipFill>
        <p:spPr>
          <a:xfrm>
            <a:off x="1868692" y="1196752"/>
            <a:ext cx="5392456" cy="5590346"/>
          </a:xfrm>
          <a:prstGeom prst="rect">
            <a:avLst/>
          </a:prstGeom>
        </p:spPr>
      </p:pic>
    </p:spTree>
    <p:extLst>
      <p:ext uri="{BB962C8B-B14F-4D97-AF65-F5344CB8AC3E}">
        <p14:creationId xmlns:p14="http://schemas.microsoft.com/office/powerpoint/2010/main" val="479200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Geliştirilmesi gerekiyor</a:t>
            </a:r>
            <a:endParaRPr lang="tr-TR" dirty="0"/>
          </a:p>
        </p:txBody>
      </p:sp>
      <p:pic>
        <p:nvPicPr>
          <p:cNvPr id="6" name="Picture 5" descr="Ekran Resmi 2013-04-02 18.00.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2896"/>
            <a:ext cx="9144000" cy="3093895"/>
          </a:xfrm>
          <a:prstGeom prst="rect">
            <a:avLst/>
          </a:prstGeom>
        </p:spPr>
      </p:pic>
    </p:spTree>
    <p:extLst>
      <p:ext uri="{BB962C8B-B14F-4D97-AF65-F5344CB8AC3E}">
        <p14:creationId xmlns:p14="http://schemas.microsoft.com/office/powerpoint/2010/main" val="384283650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noProof="0" dirty="0" smtClean="0">
                <a:solidFill>
                  <a:srgbClr val="0000FF"/>
                </a:solidFill>
              </a:rPr>
              <a:t>SON TAVSİYELER</a:t>
            </a:r>
            <a:endParaRPr lang="tr-TR" b="1" noProof="0"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432739"/>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altLang="zh-CN" sz="3600" b="1" noProof="0" smtClean="0">
                <a:solidFill>
                  <a:srgbClr val="000000"/>
                </a:solidFill>
                <a:ea typeface="宋体" pitchFamily="2" charset="-122"/>
              </a:rPr>
              <a:t>Biçim</a:t>
            </a:r>
          </a:p>
        </p:txBody>
      </p:sp>
      <p:sp>
        <p:nvSpPr>
          <p:cNvPr id="13315" name="Rectangle 3"/>
          <p:cNvSpPr>
            <a:spLocks noGrp="1" noChangeArrowheads="1"/>
          </p:cNvSpPr>
          <p:nvPr>
            <p:ph idx="1"/>
          </p:nvPr>
        </p:nvSpPr>
        <p:spPr/>
        <p:txBody>
          <a:bodyPr>
            <a:normAutofit/>
          </a:bodyPr>
          <a:lstStyle/>
          <a:p>
            <a:pPr eaLnBrk="1" hangingPunct="1"/>
            <a:r>
              <a:rPr lang="tr-TR" altLang="zh-CN" sz="2800" noProof="0" smtClean="0">
                <a:ea typeface="宋体" pitchFamily="2" charset="-122"/>
              </a:rPr>
              <a:t>Yazım kurallarını oku ve ona göre makaleni hazırla</a:t>
            </a:r>
          </a:p>
          <a:p>
            <a:pPr eaLnBrk="1" hangingPunct="1"/>
            <a:r>
              <a:rPr lang="tr-TR" altLang="zh-CN" sz="2800" noProof="0" smtClean="0">
                <a:ea typeface="宋体" pitchFamily="2" charset="-122"/>
              </a:rPr>
              <a:t>Doğru yaptığından emin ol:</a:t>
            </a:r>
          </a:p>
          <a:p>
            <a:pPr lvl="1" eaLnBrk="1" hangingPunct="1"/>
            <a:r>
              <a:rPr lang="tr-TR" altLang="zh-CN" sz="2400" noProof="0" smtClean="0">
                <a:ea typeface="宋体" pitchFamily="2" charset="-122"/>
              </a:rPr>
              <a:t>Düzen</a:t>
            </a:r>
          </a:p>
          <a:p>
            <a:pPr lvl="1" eaLnBrk="1" hangingPunct="1"/>
            <a:r>
              <a:rPr lang="tr-TR" altLang="zh-CN" sz="2400" noProof="0" smtClean="0">
                <a:ea typeface="宋体" pitchFamily="2" charset="-122"/>
              </a:rPr>
              <a:t>Bölüm uzunlukları (kelime sınırlamalarına dikkat)</a:t>
            </a:r>
          </a:p>
          <a:p>
            <a:pPr lvl="1" eaLnBrk="1" hangingPunct="1"/>
            <a:r>
              <a:rPr lang="tr-TR" altLang="zh-CN" sz="2400" noProof="0" smtClean="0">
                <a:ea typeface="宋体" pitchFamily="2" charset="-122"/>
              </a:rPr>
              <a:t>Terminoloji, kısaltmalar, yazım kontrolü (Türkçe, Amerikan ya da İngiliz İngilizcesi kontrolü) </a:t>
            </a:r>
          </a:p>
          <a:p>
            <a:pPr lvl="1" eaLnBrk="1" hangingPunct="1"/>
            <a:r>
              <a:rPr lang="tr-TR" altLang="zh-CN" sz="2400" noProof="0" smtClean="0">
                <a:ea typeface="宋体" pitchFamily="2" charset="-122"/>
              </a:rPr>
              <a:t>Kaynakları biçimlendirme</a:t>
            </a:r>
          </a:p>
          <a:p>
            <a:pPr lvl="1" eaLnBrk="1" hangingPunct="1"/>
            <a:r>
              <a:rPr lang="tr-TR" altLang="zh-CN" sz="2400" noProof="0" smtClean="0">
                <a:ea typeface="宋体" pitchFamily="2" charset="-122"/>
              </a:rPr>
              <a:t>Sayılar, yazım, şekil ve tablolar</a:t>
            </a:r>
          </a:p>
          <a:p>
            <a:pPr lvl="1" eaLnBrk="1" hangingPunct="1"/>
            <a:r>
              <a:rPr lang="tr-TR" altLang="zh-CN" sz="2400" noProof="0" smtClean="0">
                <a:ea typeface="宋体" pitchFamily="2" charset="-122"/>
              </a:rPr>
              <a:t>İstatistik</a:t>
            </a:r>
          </a:p>
        </p:txBody>
      </p:sp>
    </p:spTree>
    <p:extLst>
      <p:ext uri="{BB962C8B-B14F-4D97-AF65-F5344CB8AC3E}">
        <p14:creationId xmlns:p14="http://schemas.microsoft.com/office/powerpoint/2010/main" val="133436348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Son Tavsiyeler</a:t>
            </a:r>
            <a:endParaRPr lang="tr-TR" dirty="0"/>
          </a:p>
        </p:txBody>
      </p:sp>
      <p:sp>
        <p:nvSpPr>
          <p:cNvPr id="3" name="Content Placeholder 2"/>
          <p:cNvSpPr>
            <a:spLocks noGrp="1"/>
          </p:cNvSpPr>
          <p:nvPr>
            <p:ph idx="1"/>
          </p:nvPr>
        </p:nvSpPr>
        <p:spPr/>
        <p:txBody>
          <a:bodyPr>
            <a:normAutofit/>
          </a:bodyPr>
          <a:lstStyle/>
          <a:p>
            <a:r>
              <a:rPr lang="tr-TR" smtClean="0"/>
              <a:t>Makaleyi olabildiğince açık yazın</a:t>
            </a:r>
          </a:p>
          <a:p>
            <a:r>
              <a:rPr lang="tr-TR" smtClean="0"/>
              <a:t>Tekrarlardan kaçının</a:t>
            </a:r>
          </a:p>
          <a:p>
            <a:r>
              <a:rPr lang="tr-TR" smtClean="0"/>
              <a:t>Çalışmanın ana ekseninden çıkmayın</a:t>
            </a:r>
          </a:p>
          <a:p>
            <a:r>
              <a:rPr lang="tr-TR" smtClean="0"/>
              <a:t>Standart kurallara uyun</a:t>
            </a:r>
          </a:p>
          <a:p>
            <a:r>
              <a:rPr lang="tr-TR" smtClean="0"/>
              <a:t>Dergi yazım kurallarına uyun</a:t>
            </a:r>
          </a:p>
          <a:p>
            <a:r>
              <a:rPr lang="tr-TR" smtClean="0"/>
              <a:t>Makaleyi iyi bir dizilimde tasarlayın</a:t>
            </a:r>
          </a:p>
          <a:p>
            <a:r>
              <a:rPr lang="tr-TR" smtClean="0"/>
              <a:t>En uygun dergiyi seçin</a:t>
            </a:r>
            <a:endParaRPr lang="tr-TR" dirty="0" smtClean="0"/>
          </a:p>
        </p:txBody>
      </p:sp>
    </p:spTree>
    <p:extLst>
      <p:ext uri="{BB962C8B-B14F-4D97-AF65-F5344CB8AC3E}">
        <p14:creationId xmlns:p14="http://schemas.microsoft.com/office/powerpoint/2010/main" val="292366485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Son Tavsiyeler</a:t>
            </a:r>
            <a:endParaRPr lang="tr-TR" dirty="0"/>
          </a:p>
        </p:txBody>
      </p:sp>
      <p:sp>
        <p:nvSpPr>
          <p:cNvPr id="3" name="Content Placeholder 2"/>
          <p:cNvSpPr>
            <a:spLocks noGrp="1"/>
          </p:cNvSpPr>
          <p:nvPr>
            <p:ph idx="1"/>
          </p:nvPr>
        </p:nvSpPr>
        <p:spPr/>
        <p:txBody>
          <a:bodyPr/>
          <a:lstStyle/>
          <a:p>
            <a:r>
              <a:rPr lang="tr-TR" smtClean="0"/>
              <a:t>Sadece hipotezinizle ilgili bilgilerden bahsedin </a:t>
            </a:r>
          </a:p>
          <a:p>
            <a:r>
              <a:rPr lang="tr-TR" smtClean="0"/>
              <a:t>Bir istatistikçiden profesyonel destek alın</a:t>
            </a:r>
          </a:p>
          <a:p>
            <a:r>
              <a:rPr lang="tr-TR" smtClean="0"/>
              <a:t>Makaleyi göndermeden önce bir süreliğine makaleden uzak durun, sonra tekrar okuyun</a:t>
            </a:r>
          </a:p>
          <a:p>
            <a:r>
              <a:rPr lang="tr-TR" smtClean="0"/>
              <a:t>Bir meslektaşınızdan değerlendirme isteyin</a:t>
            </a:r>
          </a:p>
          <a:p>
            <a:r>
              <a:rPr lang="tr-TR" smtClean="0"/>
              <a:t>Makalenizi dil denetiminden geçirtin</a:t>
            </a:r>
          </a:p>
          <a:p>
            <a:endParaRPr lang="tr-TR" dirty="0" smtClean="0"/>
          </a:p>
        </p:txBody>
      </p:sp>
    </p:spTree>
    <p:extLst>
      <p:ext uri="{BB962C8B-B14F-4D97-AF65-F5344CB8AC3E}">
        <p14:creationId xmlns:p14="http://schemas.microsoft.com/office/powerpoint/2010/main" val="224934854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Kaynaklar</a:t>
            </a:r>
            <a:endParaRPr lang="tr-TR" dirty="0"/>
          </a:p>
        </p:txBody>
      </p:sp>
      <p:sp>
        <p:nvSpPr>
          <p:cNvPr id="3" name="İçerik Yer Tutucusu 2"/>
          <p:cNvSpPr>
            <a:spLocks noGrp="1"/>
          </p:cNvSpPr>
          <p:nvPr>
            <p:ph idx="1"/>
          </p:nvPr>
        </p:nvSpPr>
        <p:spPr/>
        <p:txBody>
          <a:bodyPr>
            <a:normAutofit fontScale="77500" lnSpcReduction="20000"/>
          </a:bodyPr>
          <a:lstStyle/>
          <a:p>
            <a:r>
              <a:rPr lang="tr-TR" smtClean="0"/>
              <a:t>Babor TF, Stenius K, Savva S, O'reilly J. A Eds. Guide for the Perplexed, Second edition. Phil Lange Chapter 5: How to Write a Scientific Paper for a Peer-Reviewed Journal, 2008, 70-81.</a:t>
            </a:r>
          </a:p>
          <a:p>
            <a:r>
              <a:rPr lang="tr-TR" smtClean="0"/>
              <a:t>Day RA, How to Write and Publish A Scientific Paper, 1994.</a:t>
            </a:r>
          </a:p>
          <a:p>
            <a:r>
              <a:rPr lang="tr-TR" smtClean="0"/>
              <a:t>Fathalla MF. A practical guide for health researchers. WHO Regional Publications Eastern Mediterranean Series, 2004.</a:t>
            </a:r>
          </a:p>
          <a:p>
            <a:r>
              <a:rPr lang="tr-TR" smtClean="0"/>
              <a:t>Guidelines for writing scientific papers, honors organismal biology laboratory. Bates College writings, 2012.</a:t>
            </a:r>
          </a:p>
          <a:p>
            <a:r>
              <a:rPr lang="tr-TR" smtClean="0"/>
              <a:t>Woodford FP. Scientific writing for graduate students. Council of Biology Editors, 1989.</a:t>
            </a:r>
            <a:endParaRPr lang="tr-TR" dirty="0"/>
          </a:p>
        </p:txBody>
      </p:sp>
    </p:spTree>
    <p:extLst>
      <p:ext uri="{BB962C8B-B14F-4D97-AF65-F5344CB8AC3E}">
        <p14:creationId xmlns:p14="http://schemas.microsoft.com/office/powerpoint/2010/main" val="1895568635"/>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56992"/>
            <a:ext cx="7772400" cy="1800200"/>
          </a:xfrm>
        </p:spPr>
        <p:txBody>
          <a:bodyPr>
            <a:noAutofit/>
          </a:bodyPr>
          <a:lstStyle/>
          <a:p>
            <a:r>
              <a:rPr lang="tr-TR" sz="2400" noProof="0" dirty="0">
                <a:solidFill>
                  <a:schemeClr val="tx2"/>
                </a:solidFill>
              </a:rPr>
              <a:t>Prof. Bünyamin </a:t>
            </a:r>
            <a:r>
              <a:rPr lang="tr-TR" sz="2400" noProof="0" dirty="0" smtClean="0">
                <a:solidFill>
                  <a:schemeClr val="tx2"/>
                </a:solidFill>
              </a:rPr>
              <a:t>ŞAHİN</a:t>
            </a:r>
            <a:r>
              <a:rPr lang="tr-TR" sz="2400" noProof="0" dirty="0">
                <a:solidFill>
                  <a:schemeClr val="tx2"/>
                </a:solidFill>
              </a:rPr>
              <a:t/>
            </a:r>
            <a:br>
              <a:rPr lang="tr-TR" sz="2400" noProof="0" dirty="0">
                <a:solidFill>
                  <a:schemeClr val="tx2"/>
                </a:solidFill>
              </a:rPr>
            </a:br>
            <a:r>
              <a:rPr lang="tr-TR" sz="2400" noProof="0" dirty="0">
                <a:solidFill>
                  <a:schemeClr val="tx2"/>
                </a:solidFill>
              </a:rPr>
              <a:t>Ondokuz Mayıs Üniversitesi Tıp Fakültesi</a:t>
            </a:r>
            <a:br>
              <a:rPr lang="tr-TR" sz="2400" noProof="0" dirty="0">
                <a:solidFill>
                  <a:schemeClr val="tx2"/>
                </a:solidFill>
              </a:rPr>
            </a:br>
            <a:r>
              <a:rPr lang="tr-TR" sz="2400" noProof="0" dirty="0">
                <a:solidFill>
                  <a:schemeClr val="tx2"/>
                </a:solidFill>
              </a:rPr>
              <a:t>Anatomi Anabilim Dalı</a:t>
            </a:r>
            <a:br>
              <a:rPr lang="tr-TR" sz="2400" noProof="0" dirty="0">
                <a:solidFill>
                  <a:schemeClr val="tx2"/>
                </a:solidFill>
              </a:rPr>
            </a:br>
            <a:r>
              <a:rPr lang="tr-TR" sz="2400" cap="none" noProof="0" dirty="0" err="1" smtClean="0">
                <a:solidFill>
                  <a:schemeClr val="tx2"/>
                </a:solidFill>
              </a:rPr>
              <a:t>bsahin</a:t>
            </a:r>
            <a:r>
              <a:rPr lang="tr-TR" sz="2400" noProof="0" dirty="0" err="1" smtClean="0">
                <a:solidFill>
                  <a:schemeClr val="tx2"/>
                </a:solidFill>
              </a:rPr>
              <a:t>@</a:t>
            </a:r>
            <a:r>
              <a:rPr lang="tr-TR" sz="2400" cap="none" noProof="0" dirty="0" err="1" smtClean="0">
                <a:solidFill>
                  <a:schemeClr val="tx2"/>
                </a:solidFill>
              </a:rPr>
              <a:t>omu.edu.tr</a:t>
            </a:r>
            <a:endParaRPr lang="tr-TR" sz="2400" noProof="0" dirty="0">
              <a:solidFill>
                <a:schemeClr val="tx2"/>
              </a:solidFill>
            </a:endParaRPr>
          </a:p>
        </p:txBody>
      </p:sp>
      <p:sp>
        <p:nvSpPr>
          <p:cNvPr id="3" name="Text Placeholder 2"/>
          <p:cNvSpPr>
            <a:spLocks noGrp="1"/>
          </p:cNvSpPr>
          <p:nvPr>
            <p:ph type="body" idx="1"/>
          </p:nvPr>
        </p:nvSpPr>
        <p:spPr>
          <a:xfrm>
            <a:off x="827584" y="1268760"/>
            <a:ext cx="7772400" cy="1500187"/>
          </a:xfrm>
        </p:spPr>
        <p:txBody>
          <a:bodyPr>
            <a:normAutofit/>
          </a:bodyPr>
          <a:lstStyle/>
          <a:p>
            <a:r>
              <a:rPr lang="tr-TR" sz="4800" noProof="0" dirty="0" smtClean="0">
                <a:solidFill>
                  <a:srgbClr val="000000"/>
                </a:solidFill>
              </a:rPr>
              <a:t>Teşekkürler</a:t>
            </a:r>
            <a:endParaRPr lang="tr-TR" sz="4800" noProof="0" dirty="0">
              <a:solidFill>
                <a:srgbClr val="000000"/>
              </a:solidFill>
            </a:endParaRPr>
          </a:p>
        </p:txBody>
      </p:sp>
    </p:spTree>
    <p:extLst>
      <p:ext uri="{BB962C8B-B14F-4D97-AF65-F5344CB8AC3E}">
        <p14:creationId xmlns:p14="http://schemas.microsoft.com/office/powerpoint/2010/main" val="18877781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549275"/>
            <a:ext cx="8136706" cy="706438"/>
          </a:xfrm>
        </p:spPr>
        <p:txBody>
          <a:bodyPr/>
          <a:lstStyle/>
          <a:p>
            <a:pPr eaLnBrk="1" hangingPunct="1"/>
            <a:r>
              <a:rPr lang="tr-TR" altLang="zh-CN" sz="3600" b="1" noProof="0" smtClean="0">
                <a:solidFill>
                  <a:srgbClr val="000000"/>
                </a:solidFill>
                <a:ea typeface="宋体" pitchFamily="2" charset="-122"/>
              </a:rPr>
              <a:t>Makalenin Bölümleri</a:t>
            </a:r>
          </a:p>
        </p:txBody>
      </p:sp>
      <p:sp>
        <p:nvSpPr>
          <p:cNvPr id="15363" name="Rectangle 4"/>
          <p:cNvSpPr>
            <a:spLocks noGrp="1" noChangeArrowheads="1"/>
          </p:cNvSpPr>
          <p:nvPr>
            <p:ph idx="1"/>
          </p:nvPr>
        </p:nvSpPr>
        <p:spPr>
          <a:xfrm>
            <a:off x="457200" y="1600200"/>
            <a:ext cx="8229600" cy="4852988"/>
          </a:xfrm>
          <a:noFill/>
        </p:spPr>
        <p:txBody>
          <a:bodyPr/>
          <a:lstStyle/>
          <a:p>
            <a:pPr>
              <a:lnSpc>
                <a:spcPct val="80000"/>
              </a:lnSpc>
            </a:pPr>
            <a:r>
              <a:rPr lang="tr-TR" altLang="zh-CN" sz="2400" dirty="0">
                <a:ea typeface="宋体" pitchFamily="2" charset="-122"/>
              </a:rPr>
              <a:t>Yazarlar</a:t>
            </a:r>
          </a:p>
          <a:p>
            <a:pPr eaLnBrk="1" hangingPunct="1">
              <a:lnSpc>
                <a:spcPct val="80000"/>
              </a:lnSpc>
            </a:pPr>
            <a:r>
              <a:rPr lang="tr-TR" altLang="zh-CN" sz="2400" noProof="0" dirty="0" smtClean="0">
                <a:ea typeface="宋体" pitchFamily="2" charset="-122"/>
              </a:rPr>
              <a:t>Başlık</a:t>
            </a:r>
          </a:p>
          <a:p>
            <a:pPr eaLnBrk="1" hangingPunct="1">
              <a:lnSpc>
                <a:spcPct val="80000"/>
              </a:lnSpc>
            </a:pPr>
            <a:r>
              <a:rPr lang="tr-TR" altLang="zh-CN" sz="2400" noProof="0" dirty="0" smtClean="0">
                <a:ea typeface="宋体" pitchFamily="2" charset="-122"/>
              </a:rPr>
              <a:t>Özet</a:t>
            </a:r>
          </a:p>
          <a:p>
            <a:pPr eaLnBrk="1" hangingPunct="1">
              <a:lnSpc>
                <a:spcPct val="80000"/>
              </a:lnSpc>
            </a:pPr>
            <a:r>
              <a:rPr lang="tr-TR" altLang="zh-CN" sz="2400" noProof="0" dirty="0" smtClean="0">
                <a:ea typeface="宋体" pitchFamily="2" charset="-122"/>
              </a:rPr>
              <a:t>Anahtar kelimeler</a:t>
            </a:r>
          </a:p>
          <a:p>
            <a:pPr eaLnBrk="1" hangingPunct="1">
              <a:lnSpc>
                <a:spcPct val="80000"/>
              </a:lnSpc>
              <a:spcBef>
                <a:spcPct val="60000"/>
              </a:spcBef>
            </a:pPr>
            <a:r>
              <a:rPr lang="tr-TR" altLang="zh-CN" sz="2400" noProof="0" dirty="0" smtClean="0">
                <a:ea typeface="宋体" pitchFamily="2" charset="-122"/>
              </a:rPr>
              <a:t>Ana metin (</a:t>
            </a:r>
            <a:r>
              <a:rPr lang="tr-TR" altLang="zh-CN" sz="2400" noProof="0" dirty="0" err="1" smtClean="0">
                <a:ea typeface="宋体" pitchFamily="2" charset="-122"/>
              </a:rPr>
              <a:t>IMRaD</a:t>
            </a:r>
            <a:r>
              <a:rPr lang="tr-TR" altLang="zh-CN" sz="2400" noProof="0" dirty="0" smtClean="0">
                <a:ea typeface="宋体" pitchFamily="2" charset="-122"/>
              </a:rPr>
              <a:t>)</a:t>
            </a:r>
          </a:p>
          <a:p>
            <a:pPr lvl="1" eaLnBrk="1" hangingPunct="1">
              <a:lnSpc>
                <a:spcPct val="80000"/>
              </a:lnSpc>
            </a:pPr>
            <a:r>
              <a:rPr lang="tr-TR" altLang="zh-CN" sz="2400" b="1" u="sng" noProof="0" dirty="0" err="1" smtClean="0">
                <a:solidFill>
                  <a:schemeClr val="accent2"/>
                </a:solidFill>
                <a:ea typeface="宋体" pitchFamily="2" charset="-122"/>
              </a:rPr>
              <a:t>I</a:t>
            </a:r>
            <a:r>
              <a:rPr lang="tr-TR" altLang="zh-CN" sz="2400" noProof="0" dirty="0" err="1" smtClean="0">
                <a:solidFill>
                  <a:schemeClr val="accent2"/>
                </a:solidFill>
                <a:ea typeface="宋体" pitchFamily="2" charset="-122"/>
              </a:rPr>
              <a:t>ntroduction</a:t>
            </a:r>
            <a:endParaRPr lang="tr-TR" altLang="zh-CN" sz="2400" noProof="0" dirty="0" smtClean="0">
              <a:solidFill>
                <a:schemeClr val="accent2"/>
              </a:solidFill>
              <a:ea typeface="宋体" pitchFamily="2" charset="-122"/>
            </a:endParaRPr>
          </a:p>
          <a:p>
            <a:pPr lvl="1" eaLnBrk="1" hangingPunct="1">
              <a:lnSpc>
                <a:spcPct val="80000"/>
              </a:lnSpc>
            </a:pPr>
            <a:r>
              <a:rPr lang="tr-TR" altLang="zh-CN" sz="2400" b="1" u="sng" noProof="0" dirty="0" err="1" smtClean="0">
                <a:solidFill>
                  <a:schemeClr val="accent2"/>
                </a:solidFill>
                <a:ea typeface="宋体" pitchFamily="2" charset="-122"/>
              </a:rPr>
              <a:t>M</a:t>
            </a:r>
            <a:r>
              <a:rPr lang="tr-TR" altLang="zh-CN" sz="2400" noProof="0" dirty="0" err="1" smtClean="0">
                <a:solidFill>
                  <a:schemeClr val="accent2"/>
                </a:solidFill>
                <a:ea typeface="宋体" pitchFamily="2" charset="-122"/>
              </a:rPr>
              <a:t>ethods</a:t>
            </a:r>
            <a:endParaRPr lang="tr-TR" altLang="zh-CN" sz="2400" noProof="0" dirty="0" smtClean="0">
              <a:solidFill>
                <a:schemeClr val="accent2"/>
              </a:solidFill>
              <a:ea typeface="宋体" pitchFamily="2" charset="-122"/>
            </a:endParaRPr>
          </a:p>
          <a:p>
            <a:pPr lvl="1" eaLnBrk="1" hangingPunct="1">
              <a:lnSpc>
                <a:spcPct val="80000"/>
              </a:lnSpc>
            </a:pPr>
            <a:r>
              <a:rPr lang="tr-TR" altLang="zh-CN" sz="2400" b="1" u="sng" noProof="0" dirty="0" err="1" smtClean="0">
                <a:solidFill>
                  <a:schemeClr val="accent2"/>
                </a:solidFill>
                <a:ea typeface="宋体" pitchFamily="2" charset="-122"/>
              </a:rPr>
              <a:t>R</a:t>
            </a:r>
            <a:r>
              <a:rPr lang="tr-TR" altLang="zh-CN" sz="2400" noProof="0" dirty="0" err="1" smtClean="0">
                <a:solidFill>
                  <a:schemeClr val="accent2"/>
                </a:solidFill>
                <a:ea typeface="宋体" pitchFamily="2" charset="-122"/>
              </a:rPr>
              <a:t>esults</a:t>
            </a:r>
            <a:endParaRPr lang="tr-TR" altLang="zh-CN" sz="2400" noProof="0" dirty="0" smtClean="0">
              <a:solidFill>
                <a:schemeClr val="accent2"/>
              </a:solidFill>
              <a:ea typeface="宋体" pitchFamily="2" charset="-122"/>
            </a:endParaRPr>
          </a:p>
          <a:p>
            <a:pPr lvl="1" eaLnBrk="1" hangingPunct="1">
              <a:lnSpc>
                <a:spcPct val="80000"/>
              </a:lnSpc>
            </a:pPr>
            <a:r>
              <a:rPr lang="tr-TR" altLang="zh-CN" sz="2400" b="1" u="sng" noProof="0" dirty="0" err="1" smtClean="0">
                <a:solidFill>
                  <a:schemeClr val="accent2"/>
                </a:solidFill>
                <a:ea typeface="宋体" pitchFamily="2" charset="-122"/>
              </a:rPr>
              <a:t>D</a:t>
            </a:r>
            <a:r>
              <a:rPr lang="tr-TR" altLang="zh-CN" sz="2400" noProof="0" dirty="0" err="1" smtClean="0">
                <a:solidFill>
                  <a:schemeClr val="accent2"/>
                </a:solidFill>
                <a:ea typeface="宋体" pitchFamily="2" charset="-122"/>
              </a:rPr>
              <a:t>iscussion</a:t>
            </a:r>
            <a:r>
              <a:rPr lang="tr-TR" altLang="zh-CN" sz="2400" noProof="0" dirty="0" smtClean="0">
                <a:solidFill>
                  <a:schemeClr val="accent2"/>
                </a:solidFill>
                <a:ea typeface="宋体" pitchFamily="2" charset="-122"/>
              </a:rPr>
              <a:t> (</a:t>
            </a:r>
            <a:r>
              <a:rPr lang="tr-TR" altLang="zh-CN" sz="2400" noProof="0" dirty="0" err="1" smtClean="0">
                <a:solidFill>
                  <a:schemeClr val="accent2"/>
                </a:solidFill>
                <a:ea typeface="宋体" pitchFamily="2" charset="-122"/>
              </a:rPr>
              <a:t>Conclusion</a:t>
            </a:r>
            <a:r>
              <a:rPr lang="tr-TR" altLang="zh-CN" sz="2400" noProof="0" dirty="0" smtClean="0">
                <a:solidFill>
                  <a:schemeClr val="accent2"/>
                </a:solidFill>
                <a:ea typeface="宋体" pitchFamily="2" charset="-122"/>
              </a:rPr>
              <a:t>)</a:t>
            </a:r>
          </a:p>
          <a:p>
            <a:pPr eaLnBrk="1" hangingPunct="1">
              <a:lnSpc>
                <a:spcPct val="80000"/>
              </a:lnSpc>
              <a:spcBef>
                <a:spcPct val="60000"/>
              </a:spcBef>
            </a:pPr>
            <a:r>
              <a:rPr lang="tr-TR" altLang="zh-CN" sz="2400" noProof="0" dirty="0" smtClean="0">
                <a:ea typeface="宋体" pitchFamily="2" charset="-122"/>
              </a:rPr>
              <a:t>Teşekkür</a:t>
            </a:r>
          </a:p>
          <a:p>
            <a:pPr eaLnBrk="1" hangingPunct="1">
              <a:lnSpc>
                <a:spcPct val="80000"/>
              </a:lnSpc>
            </a:pPr>
            <a:r>
              <a:rPr lang="tr-TR" altLang="zh-CN" sz="2400" noProof="0" dirty="0" smtClean="0">
                <a:ea typeface="宋体" pitchFamily="2" charset="-122"/>
              </a:rPr>
              <a:t>Kaynaklar</a:t>
            </a:r>
          </a:p>
          <a:p>
            <a:pPr eaLnBrk="1" hangingPunct="1">
              <a:lnSpc>
                <a:spcPct val="80000"/>
              </a:lnSpc>
            </a:pPr>
            <a:r>
              <a:rPr lang="tr-TR" altLang="zh-CN" sz="2400" noProof="0" dirty="0" smtClean="0">
                <a:ea typeface="宋体" pitchFamily="2" charset="-122"/>
              </a:rPr>
              <a:t>Ekler</a:t>
            </a:r>
          </a:p>
        </p:txBody>
      </p:sp>
      <p:sp>
        <p:nvSpPr>
          <p:cNvPr id="95237" name="Rectangle 5"/>
          <p:cNvSpPr>
            <a:spLocks noChangeArrowheads="1"/>
          </p:cNvSpPr>
          <p:nvPr/>
        </p:nvSpPr>
        <p:spPr bwMode="auto">
          <a:xfrm>
            <a:off x="755650" y="3213100"/>
            <a:ext cx="4032250" cy="1944688"/>
          </a:xfrm>
          <a:prstGeom prst="rect">
            <a:avLst/>
          </a:prstGeom>
          <a:noFill/>
          <a:ln w="28575">
            <a:solidFill>
              <a:srgbClr val="FF0000"/>
            </a:solidFill>
            <a:miter lim="800000"/>
            <a:headEnd/>
            <a:tailEnd/>
          </a:ln>
        </p:spPr>
        <p:txBody>
          <a:bodyPr wrap="none" anchor="ctr"/>
          <a:lstStyle/>
          <a:p>
            <a:endParaRPr lang="zh-CN" altLang="zh-CN">
              <a:ea typeface="宋体" pitchFamily="2" charset="-122"/>
            </a:endParaRPr>
          </a:p>
        </p:txBody>
      </p:sp>
      <p:sp>
        <p:nvSpPr>
          <p:cNvPr id="95238" name="Rectangle 6"/>
          <p:cNvSpPr>
            <a:spLocks noChangeArrowheads="1"/>
          </p:cNvSpPr>
          <p:nvPr/>
        </p:nvSpPr>
        <p:spPr bwMode="auto">
          <a:xfrm>
            <a:off x="755650" y="1557338"/>
            <a:ext cx="2592214" cy="1584325"/>
          </a:xfrm>
          <a:prstGeom prst="rect">
            <a:avLst/>
          </a:prstGeom>
          <a:noFill/>
          <a:ln w="28575">
            <a:solidFill>
              <a:srgbClr val="FF0000"/>
            </a:solidFill>
            <a:miter lim="800000"/>
            <a:headEnd/>
            <a:tailEnd/>
          </a:ln>
        </p:spPr>
        <p:txBody>
          <a:bodyPr wrap="none" anchor="ctr"/>
          <a:lstStyle/>
          <a:p>
            <a:endParaRPr lang="zh-CN" altLang="zh-CN">
              <a:ea typeface="宋体" pitchFamily="2" charset="-122"/>
            </a:endParaRPr>
          </a:p>
        </p:txBody>
      </p:sp>
      <p:sp>
        <p:nvSpPr>
          <p:cNvPr id="95239" name="PubTriangle"/>
          <p:cNvSpPr>
            <a:spLocks noEditPoints="1" noChangeArrowheads="1"/>
          </p:cNvSpPr>
          <p:nvPr/>
        </p:nvSpPr>
        <p:spPr bwMode="auto">
          <a:xfrm rot="2708447">
            <a:off x="3078545" y="1384300"/>
            <a:ext cx="1828800" cy="1828800"/>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noFill/>
          <a:ln w="28575">
            <a:solidFill>
              <a:srgbClr val="FF0000"/>
            </a:solidFill>
            <a:miter lim="800000"/>
            <a:headEnd/>
            <a:tailEnd/>
          </a:ln>
          <a:effectLst>
            <a:outerShdw dist="107763" dir="2700000" algn="ctr" rotWithShape="0">
              <a:srgbClr val="808080"/>
            </a:outerShdw>
          </a:effectLst>
        </p:spPr>
        <p:txBody>
          <a:bodyPr/>
          <a:lstStyle/>
          <a:p>
            <a:pPr>
              <a:defRPr/>
            </a:pPr>
            <a:endParaRPr lang="en-US"/>
          </a:p>
        </p:txBody>
      </p:sp>
      <p:sp>
        <p:nvSpPr>
          <p:cNvPr id="95240" name="PubTriangle"/>
          <p:cNvSpPr>
            <a:spLocks noEditPoints="1" noChangeArrowheads="1"/>
          </p:cNvSpPr>
          <p:nvPr/>
        </p:nvSpPr>
        <p:spPr bwMode="auto">
          <a:xfrm rot="2708447">
            <a:off x="4354513" y="3113088"/>
            <a:ext cx="1828800" cy="1828800"/>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noFill/>
          <a:ln w="28575">
            <a:solidFill>
              <a:srgbClr val="FF0000"/>
            </a:solidFill>
            <a:miter lim="800000"/>
            <a:headEnd/>
            <a:tailEnd/>
          </a:ln>
          <a:effectLst>
            <a:outerShdw dist="107763" dir="2700000" algn="ctr" rotWithShape="0">
              <a:srgbClr val="808080"/>
            </a:outerShdw>
          </a:effectLst>
        </p:spPr>
        <p:txBody>
          <a:bodyPr/>
          <a:lstStyle/>
          <a:p>
            <a:pPr>
              <a:defRPr/>
            </a:pPr>
            <a:endParaRPr lang="en-US"/>
          </a:p>
        </p:txBody>
      </p:sp>
      <p:sp>
        <p:nvSpPr>
          <p:cNvPr id="95241" name="Text Box 9"/>
          <p:cNvSpPr txBox="1">
            <a:spLocks noChangeArrowheads="1"/>
          </p:cNvSpPr>
          <p:nvPr/>
        </p:nvSpPr>
        <p:spPr bwMode="auto">
          <a:xfrm>
            <a:off x="4788024" y="1916113"/>
            <a:ext cx="4248026" cy="830997"/>
          </a:xfrm>
          <a:prstGeom prst="rect">
            <a:avLst/>
          </a:prstGeom>
          <a:noFill/>
          <a:ln w="9525">
            <a:noFill/>
            <a:miter lim="800000"/>
            <a:headEnd/>
            <a:tailEnd/>
          </a:ln>
        </p:spPr>
        <p:txBody>
          <a:bodyPr wrap="square">
            <a:spAutoFit/>
          </a:bodyPr>
          <a:lstStyle/>
          <a:p>
            <a:pPr eaLnBrk="0" hangingPunct="0">
              <a:spcBef>
                <a:spcPct val="50000"/>
              </a:spcBef>
            </a:pPr>
            <a:r>
              <a:rPr lang="en-US" altLang="zh-CN" sz="2400" dirty="0" err="1" smtClean="0">
                <a:latin typeface="Arial Narrow" pitchFamily="34" charset="0"/>
                <a:ea typeface="宋体" pitchFamily="2" charset="-122"/>
              </a:rPr>
              <a:t>Etkin</a:t>
            </a:r>
            <a:r>
              <a:rPr lang="en-US" altLang="zh-CN" sz="2400" dirty="0" smtClean="0">
                <a:latin typeface="Arial Narrow" pitchFamily="34" charset="0"/>
                <a:ea typeface="宋体" pitchFamily="2" charset="-122"/>
              </a:rPr>
              <a:t> </a:t>
            </a:r>
            <a:r>
              <a:rPr lang="en-US" altLang="zh-CN" sz="2400" dirty="0" err="1" smtClean="0">
                <a:latin typeface="Arial Narrow" pitchFamily="34" charset="0"/>
                <a:ea typeface="宋体" pitchFamily="2" charset="-122"/>
              </a:rPr>
              <a:t>indeksleme</a:t>
            </a:r>
            <a:r>
              <a:rPr lang="en-US" altLang="zh-CN" sz="2400" dirty="0" smtClean="0">
                <a:latin typeface="Arial Narrow" pitchFamily="34" charset="0"/>
                <a:ea typeface="宋体" pitchFamily="2" charset="-122"/>
              </a:rPr>
              <a:t> </a:t>
            </a:r>
            <a:r>
              <a:rPr lang="en-US" altLang="zh-CN" sz="2400" dirty="0" err="1" smtClean="0">
                <a:latin typeface="Arial Narrow" pitchFamily="34" charset="0"/>
                <a:ea typeface="宋体" pitchFamily="2" charset="-122"/>
              </a:rPr>
              <a:t>için</a:t>
            </a:r>
            <a:r>
              <a:rPr lang="en-US" altLang="zh-CN" sz="2400" dirty="0" smtClean="0">
                <a:latin typeface="Arial Narrow" pitchFamily="34" charset="0"/>
                <a:ea typeface="宋体" pitchFamily="2" charset="-122"/>
              </a:rPr>
              <a:t> </a:t>
            </a:r>
            <a:r>
              <a:rPr lang="en-US" altLang="zh-CN" sz="2400" dirty="0" err="1" smtClean="0">
                <a:latin typeface="Arial Narrow" pitchFamily="34" charset="0"/>
                <a:ea typeface="宋体" pitchFamily="2" charset="-122"/>
              </a:rPr>
              <a:t>doğru</a:t>
            </a:r>
            <a:r>
              <a:rPr lang="en-US" altLang="zh-CN" sz="2400" dirty="0" smtClean="0">
                <a:latin typeface="Arial Narrow" pitchFamily="34" charset="0"/>
                <a:ea typeface="宋体" pitchFamily="2" charset="-122"/>
              </a:rPr>
              <a:t> </a:t>
            </a:r>
            <a:r>
              <a:rPr lang="en-US" altLang="zh-CN" sz="2400" dirty="0" err="1" smtClean="0">
                <a:latin typeface="Arial Narrow" pitchFamily="34" charset="0"/>
                <a:ea typeface="宋体" pitchFamily="2" charset="-122"/>
              </a:rPr>
              <a:t>ve</a:t>
            </a:r>
            <a:r>
              <a:rPr lang="en-US" altLang="zh-CN" sz="2400" dirty="0" smtClean="0">
                <a:latin typeface="Arial Narrow" pitchFamily="34" charset="0"/>
                <a:ea typeface="宋体" pitchFamily="2" charset="-122"/>
              </a:rPr>
              <a:t> </a:t>
            </a:r>
            <a:r>
              <a:rPr lang="en-US" altLang="zh-CN" sz="2400" dirty="0" err="1" smtClean="0">
                <a:latin typeface="Arial Narrow" pitchFamily="34" charset="0"/>
                <a:ea typeface="宋体" pitchFamily="2" charset="-122"/>
              </a:rPr>
              <a:t>açık</a:t>
            </a:r>
            <a:r>
              <a:rPr lang="en-US" altLang="zh-CN" sz="2400" dirty="0" smtClean="0">
                <a:latin typeface="Arial Narrow" pitchFamily="34" charset="0"/>
                <a:ea typeface="宋体" pitchFamily="2" charset="-122"/>
              </a:rPr>
              <a:t> </a:t>
            </a:r>
            <a:r>
              <a:rPr lang="en-US" altLang="zh-CN" sz="2400" dirty="0" err="1" smtClean="0">
                <a:latin typeface="Arial Narrow" pitchFamily="34" charset="0"/>
                <a:ea typeface="宋体" pitchFamily="2" charset="-122"/>
              </a:rPr>
              <a:t>yazılmalı</a:t>
            </a:r>
            <a:endParaRPr lang="en-US" altLang="zh-CN" sz="2400" dirty="0">
              <a:latin typeface="Arial Narrow" pitchFamily="34" charset="0"/>
              <a:ea typeface="宋体" pitchFamily="2" charset="-122"/>
            </a:endParaRPr>
          </a:p>
        </p:txBody>
      </p:sp>
      <p:sp>
        <p:nvSpPr>
          <p:cNvPr id="95242" name="Text Box 10"/>
          <p:cNvSpPr txBox="1">
            <a:spLocks noChangeArrowheads="1"/>
          </p:cNvSpPr>
          <p:nvPr/>
        </p:nvSpPr>
        <p:spPr bwMode="auto">
          <a:xfrm>
            <a:off x="5940425" y="3860800"/>
            <a:ext cx="3311525" cy="457200"/>
          </a:xfrm>
          <a:prstGeom prst="rect">
            <a:avLst/>
          </a:prstGeom>
          <a:noFill/>
          <a:ln w="9525">
            <a:noFill/>
            <a:miter lim="800000"/>
            <a:headEnd/>
            <a:tailEnd/>
          </a:ln>
        </p:spPr>
        <p:txBody>
          <a:bodyPr>
            <a:spAutoFit/>
          </a:bodyPr>
          <a:lstStyle/>
          <a:p>
            <a:pPr eaLnBrk="0" hangingPunct="0">
              <a:spcBef>
                <a:spcPct val="50000"/>
              </a:spcBef>
            </a:pPr>
            <a:r>
              <a:rPr lang="en-US" altLang="zh-CN" sz="2400" dirty="0" err="1" smtClean="0">
                <a:latin typeface="Arial Narrow" pitchFamily="34" charset="0"/>
                <a:ea typeface="宋体" pitchFamily="2" charset="-122"/>
              </a:rPr>
              <a:t>Herbiri</a:t>
            </a:r>
            <a:r>
              <a:rPr lang="en-US" altLang="zh-CN" sz="2400" dirty="0" smtClean="0">
                <a:latin typeface="Arial Narrow" pitchFamily="34" charset="0"/>
                <a:ea typeface="宋体" pitchFamily="2" charset="-122"/>
              </a:rPr>
              <a:t> </a:t>
            </a:r>
            <a:r>
              <a:rPr lang="en-US" altLang="zh-CN" sz="2400" dirty="0" err="1" smtClean="0">
                <a:latin typeface="Arial Narrow" pitchFamily="34" charset="0"/>
                <a:ea typeface="宋体" pitchFamily="2" charset="-122"/>
              </a:rPr>
              <a:t>farklı</a:t>
            </a:r>
            <a:r>
              <a:rPr lang="en-US" altLang="zh-CN" sz="2400" dirty="0" smtClean="0">
                <a:latin typeface="Arial Narrow" pitchFamily="34" charset="0"/>
                <a:ea typeface="宋体" pitchFamily="2" charset="-122"/>
              </a:rPr>
              <a:t> </a:t>
            </a:r>
            <a:r>
              <a:rPr lang="en-US" altLang="zh-CN" sz="2400" dirty="0" err="1" smtClean="0">
                <a:latin typeface="Arial Narrow" pitchFamily="34" charset="0"/>
                <a:ea typeface="宋体" pitchFamily="2" charset="-122"/>
              </a:rPr>
              <a:t>nitelikte</a:t>
            </a:r>
            <a:endParaRPr lang="en-US" altLang="zh-CN" sz="2400" dirty="0">
              <a:latin typeface="Arial Narrow" pitchFamily="34" charset="0"/>
              <a:ea typeface="宋体" pitchFamily="2" charset="-122"/>
            </a:endParaRPr>
          </a:p>
        </p:txBody>
      </p:sp>
    </p:spTree>
    <p:extLst>
      <p:ext uri="{BB962C8B-B14F-4D97-AF65-F5344CB8AC3E}">
        <p14:creationId xmlns:p14="http://schemas.microsoft.com/office/powerpoint/2010/main" val="794499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8"/>
                                        </p:tgtEl>
                                        <p:attrNameLst>
                                          <p:attrName>style.visibility</p:attrName>
                                        </p:attrNameLst>
                                      </p:cBhvr>
                                      <p:to>
                                        <p:strVal val="visible"/>
                                      </p:to>
                                    </p:set>
                                  </p:childTnLst>
                                </p:cTn>
                              </p:par>
                              <p:par>
                                <p:cTn id="9" presetID="29" presetClass="entr" presetSubtype="0" fill="hold" nodeType="withEffect">
                                  <p:stCondLst>
                                    <p:cond delay="0"/>
                                  </p:stCondLst>
                                  <p:childTnLst>
                                    <p:set>
                                      <p:cBhvr>
                                        <p:cTn id="10" dur="1" fill="hold">
                                          <p:stCondLst>
                                            <p:cond delay="0"/>
                                          </p:stCondLst>
                                        </p:cTn>
                                        <p:tgtEl>
                                          <p:spTgt spid="95239"/>
                                        </p:tgtEl>
                                        <p:attrNameLst>
                                          <p:attrName>style.visibility</p:attrName>
                                        </p:attrNameLst>
                                      </p:cBhvr>
                                      <p:to>
                                        <p:strVal val="visible"/>
                                      </p:to>
                                    </p:set>
                                    <p:anim calcmode="lin" valueType="num">
                                      <p:cBhvr>
                                        <p:cTn id="11" dur="500" fill="hold"/>
                                        <p:tgtEl>
                                          <p:spTgt spid="95239"/>
                                        </p:tgtEl>
                                        <p:attrNameLst>
                                          <p:attrName>ppt_x</p:attrName>
                                        </p:attrNameLst>
                                      </p:cBhvr>
                                      <p:tavLst>
                                        <p:tav tm="0">
                                          <p:val>
                                            <p:strVal val="#ppt_x-.2"/>
                                          </p:val>
                                        </p:tav>
                                        <p:tav tm="100000">
                                          <p:val>
                                            <p:strVal val="#ppt_x"/>
                                          </p:val>
                                        </p:tav>
                                      </p:tavLst>
                                    </p:anim>
                                    <p:anim calcmode="lin" valueType="num">
                                      <p:cBhvr>
                                        <p:cTn id="12" dur="500" fill="hold"/>
                                        <p:tgtEl>
                                          <p:spTgt spid="95239"/>
                                        </p:tgtEl>
                                        <p:attrNameLst>
                                          <p:attrName>ppt_y</p:attrName>
                                        </p:attrNameLst>
                                      </p:cBhvr>
                                      <p:tavLst>
                                        <p:tav tm="0">
                                          <p:val>
                                            <p:strVal val="#ppt_y"/>
                                          </p:val>
                                        </p:tav>
                                        <p:tav tm="100000">
                                          <p:val>
                                            <p:strVal val="#ppt_y"/>
                                          </p:val>
                                        </p:tav>
                                      </p:tavLst>
                                    </p:anim>
                                    <p:animEffect transition="in" filter="wipe(right)" prLst="gradientSize: 0.1">
                                      <p:cBhvr>
                                        <p:cTn id="13" dur="500"/>
                                        <p:tgtEl>
                                          <p:spTgt spid="95239"/>
                                        </p:tgtEl>
                                      </p:cBhvr>
                                    </p:animEffect>
                                  </p:childTnLst>
                                </p:cTn>
                              </p:par>
                              <p:par>
                                <p:cTn id="14" presetID="29" presetClass="entr" presetSubtype="0" fill="hold" nodeType="withEffect">
                                  <p:stCondLst>
                                    <p:cond delay="0"/>
                                  </p:stCondLst>
                                  <p:childTnLst>
                                    <p:set>
                                      <p:cBhvr>
                                        <p:cTn id="15" dur="1" fill="hold">
                                          <p:stCondLst>
                                            <p:cond delay="0"/>
                                          </p:stCondLst>
                                        </p:cTn>
                                        <p:tgtEl>
                                          <p:spTgt spid="95240"/>
                                        </p:tgtEl>
                                        <p:attrNameLst>
                                          <p:attrName>style.visibility</p:attrName>
                                        </p:attrNameLst>
                                      </p:cBhvr>
                                      <p:to>
                                        <p:strVal val="visible"/>
                                      </p:to>
                                    </p:set>
                                    <p:anim calcmode="lin" valueType="num">
                                      <p:cBhvr>
                                        <p:cTn id="16" dur="500" fill="hold"/>
                                        <p:tgtEl>
                                          <p:spTgt spid="95240"/>
                                        </p:tgtEl>
                                        <p:attrNameLst>
                                          <p:attrName>ppt_x</p:attrName>
                                        </p:attrNameLst>
                                      </p:cBhvr>
                                      <p:tavLst>
                                        <p:tav tm="0">
                                          <p:val>
                                            <p:strVal val="#ppt_x-.2"/>
                                          </p:val>
                                        </p:tav>
                                        <p:tav tm="100000">
                                          <p:val>
                                            <p:strVal val="#ppt_x"/>
                                          </p:val>
                                        </p:tav>
                                      </p:tavLst>
                                    </p:anim>
                                    <p:anim calcmode="lin" valueType="num">
                                      <p:cBhvr>
                                        <p:cTn id="17" dur="500" fill="hold"/>
                                        <p:tgtEl>
                                          <p:spTgt spid="95240"/>
                                        </p:tgtEl>
                                        <p:attrNameLst>
                                          <p:attrName>ppt_y</p:attrName>
                                        </p:attrNameLst>
                                      </p:cBhvr>
                                      <p:tavLst>
                                        <p:tav tm="0">
                                          <p:val>
                                            <p:strVal val="#ppt_y"/>
                                          </p:val>
                                        </p:tav>
                                        <p:tav tm="100000">
                                          <p:val>
                                            <p:strVal val="#ppt_y"/>
                                          </p:val>
                                        </p:tav>
                                      </p:tavLst>
                                    </p:anim>
                                    <p:animEffect transition="in" filter="wipe(right)" prLst="gradientSize: 0.1">
                                      <p:cBhvr>
                                        <p:cTn id="18" dur="500"/>
                                        <p:tgtEl>
                                          <p:spTgt spid="9524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95241"/>
                                        </p:tgtEl>
                                        <p:attrNameLst>
                                          <p:attrName>style.visibility</p:attrName>
                                        </p:attrNameLst>
                                      </p:cBhvr>
                                      <p:to>
                                        <p:strVal val="visible"/>
                                      </p:to>
                                    </p:set>
                                    <p:animEffect transition="in" filter="wipe(left)">
                                      <p:cBhvr>
                                        <p:cTn id="22" dur="500"/>
                                        <p:tgtEl>
                                          <p:spTgt spid="95241"/>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5242"/>
                                        </p:tgtEl>
                                        <p:attrNameLst>
                                          <p:attrName>style.visibility</p:attrName>
                                        </p:attrNameLst>
                                      </p:cBhvr>
                                      <p:to>
                                        <p:strVal val="visible"/>
                                      </p:to>
                                    </p:set>
                                    <p:animEffect transition="in" filter="wipe(left)">
                                      <p:cBhvr>
                                        <p:cTn id="26" dur="500"/>
                                        <p:tgtEl>
                                          <p:spTgt spid="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p:bldP spid="95238" grpId="0" animBg="1"/>
      <p:bldP spid="95241" grpId="0"/>
      <p:bldP spid="95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noProof="0" dirty="0" smtClean="0">
                <a:solidFill>
                  <a:srgbClr val="0000FF"/>
                </a:solidFill>
              </a:rPr>
              <a:t>YAZARLIK</a:t>
            </a:r>
            <a:endParaRPr lang="tr-TR" b="1" noProof="0"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81514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Başlık"/>
          <p:cNvSpPr>
            <a:spLocks noGrp="1"/>
          </p:cNvSpPr>
          <p:nvPr>
            <p:ph type="title"/>
          </p:nvPr>
        </p:nvSpPr>
        <p:spPr>
          <a:xfrm>
            <a:off x="457200" y="557808"/>
            <a:ext cx="3898776" cy="1143000"/>
          </a:xfrm>
        </p:spPr>
        <p:txBody>
          <a:bodyPr>
            <a:noAutofit/>
          </a:bodyPr>
          <a:lstStyle/>
          <a:p>
            <a:r>
              <a:rPr lang="tr-TR" sz="3600" noProof="0" smtClean="0"/>
              <a:t>Danışmanım ilk isim olmalı mı?</a:t>
            </a:r>
          </a:p>
        </p:txBody>
      </p:sp>
      <p:pic>
        <p:nvPicPr>
          <p:cNvPr id="18437" name="Picture 19" descr="IMG_7749"/>
          <p:cNvPicPr>
            <a:picLocks noChangeAspect="1" noChangeArrowheads="1"/>
          </p:cNvPicPr>
          <p:nvPr/>
        </p:nvPicPr>
        <p:blipFill>
          <a:blip r:embed="rId2"/>
          <a:srcRect/>
          <a:stretch>
            <a:fillRect/>
          </a:stretch>
        </p:blipFill>
        <p:spPr bwMode="auto">
          <a:xfrm>
            <a:off x="323529" y="2708920"/>
            <a:ext cx="3828488" cy="3281561"/>
          </a:xfrm>
          <a:prstGeom prst="rect">
            <a:avLst/>
          </a:prstGeom>
          <a:noFill/>
          <a:ln w="9525">
            <a:noFill/>
            <a:miter lim="800000"/>
            <a:headEnd/>
            <a:tailEnd/>
          </a:ln>
        </p:spPr>
      </p:pic>
      <p:pic>
        <p:nvPicPr>
          <p:cNvPr id="4" name="Picture 2" descr="E:\Documents and Settings\Administrator\Desktop\Akademik gelişim kursu için materyaller\11.tif"/>
          <p:cNvPicPr>
            <a:picLocks noChangeAspect="1" noChangeArrowheads="1"/>
          </p:cNvPicPr>
          <p:nvPr/>
        </p:nvPicPr>
        <p:blipFill>
          <a:blip r:embed="rId3"/>
          <a:srcRect/>
          <a:stretch>
            <a:fillRect/>
          </a:stretch>
        </p:blipFill>
        <p:spPr bwMode="auto">
          <a:xfrm>
            <a:off x="4594149" y="3061121"/>
            <a:ext cx="4549852" cy="2672135"/>
          </a:xfrm>
          <a:prstGeom prst="rect">
            <a:avLst/>
          </a:prstGeom>
          <a:noFill/>
          <a:ln w="9525">
            <a:noFill/>
            <a:miter lim="800000"/>
            <a:headEnd/>
            <a:tailEnd/>
          </a:ln>
        </p:spPr>
      </p:pic>
      <p:sp>
        <p:nvSpPr>
          <p:cNvPr id="5" name="1 Başlık"/>
          <p:cNvSpPr txBox="1">
            <a:spLocks/>
          </p:cNvSpPr>
          <p:nvPr/>
        </p:nvSpPr>
        <p:spPr>
          <a:xfrm>
            <a:off x="4777680" y="557808"/>
            <a:ext cx="418680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defRPr/>
            </a:pPr>
            <a:r>
              <a:rPr lang="en-US" sz="3600" dirty="0" smtClean="0"/>
              <a:t>Biz </a:t>
            </a:r>
            <a:r>
              <a:rPr lang="en-US" sz="3600" dirty="0" err="1" smtClean="0"/>
              <a:t>olmasak</a:t>
            </a:r>
            <a:r>
              <a:rPr lang="en-US" sz="3600" dirty="0" smtClean="0"/>
              <a:t> </a:t>
            </a:r>
            <a:r>
              <a:rPr lang="en-US" sz="3600" dirty="0" err="1" smtClean="0"/>
              <a:t>siz</a:t>
            </a:r>
            <a:r>
              <a:rPr lang="en-US" sz="3600" dirty="0" smtClean="0"/>
              <a:t> </a:t>
            </a:r>
            <a:r>
              <a:rPr lang="en-US" sz="3600" dirty="0" err="1" smtClean="0"/>
              <a:t>yayın</a:t>
            </a:r>
            <a:r>
              <a:rPr lang="en-US" sz="3600" dirty="0" smtClean="0"/>
              <a:t> </a:t>
            </a:r>
            <a:r>
              <a:rPr lang="en-US" sz="3600" dirty="0" err="1" smtClean="0"/>
              <a:t>yapabilir</a:t>
            </a:r>
            <a:r>
              <a:rPr lang="en-US" sz="3600" dirty="0" smtClean="0"/>
              <a:t> </a:t>
            </a:r>
            <a:r>
              <a:rPr lang="en-US" sz="3600" dirty="0" err="1" smtClean="0"/>
              <a:t>misiniz</a:t>
            </a:r>
            <a:r>
              <a:rPr lang="en-US" sz="3600" dirty="0" smtClean="0"/>
              <a:t> ?</a:t>
            </a:r>
            <a:endParaRPr lang="en-US" sz="3600" dirty="0"/>
          </a:p>
        </p:txBody>
      </p:sp>
    </p:spTree>
    <p:extLst>
      <p:ext uri="{BB962C8B-B14F-4D97-AF65-F5344CB8AC3E}">
        <p14:creationId xmlns:p14="http://schemas.microsoft.com/office/powerpoint/2010/main" val="21887733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14375" y="1071563"/>
            <a:ext cx="4786313" cy="1143000"/>
          </a:xfrm>
        </p:spPr>
        <p:txBody>
          <a:bodyPr>
            <a:normAutofit fontScale="90000"/>
          </a:bodyPr>
          <a:lstStyle/>
          <a:p>
            <a:r>
              <a:rPr lang="tr-TR" noProof="0" smtClean="0"/>
              <a:t>Kimler yazar olabilir?</a:t>
            </a:r>
          </a:p>
        </p:txBody>
      </p:sp>
      <p:sp>
        <p:nvSpPr>
          <p:cNvPr id="149507" name="Rectangle 3"/>
          <p:cNvSpPr>
            <a:spLocks noGrp="1" noChangeArrowheads="1"/>
          </p:cNvSpPr>
          <p:nvPr>
            <p:ph idx="1"/>
          </p:nvPr>
        </p:nvSpPr>
        <p:spPr>
          <a:xfrm>
            <a:off x="755576" y="2924944"/>
            <a:ext cx="7433494" cy="2286000"/>
          </a:xfrm>
        </p:spPr>
        <p:txBody>
          <a:bodyPr>
            <a:normAutofit lnSpcReduction="10000"/>
          </a:bodyPr>
          <a:lstStyle/>
          <a:p>
            <a:pPr marL="274320" indent="-274320" algn="ctr" fontAlgn="auto">
              <a:lnSpc>
                <a:spcPct val="150000"/>
              </a:lnSpc>
              <a:spcBef>
                <a:spcPts val="580"/>
              </a:spcBef>
              <a:spcAft>
                <a:spcPts val="0"/>
              </a:spcAft>
              <a:buFont typeface="Wingdings" pitchFamily="2" charset="2"/>
              <a:buNone/>
              <a:defRPr/>
            </a:pPr>
            <a:r>
              <a:rPr lang="tr-TR" b="1" noProof="0" smtClean="0">
                <a:sym typeface="Monotype Sorts" pitchFamily="2" charset="2"/>
              </a:rPr>
              <a:t>Araştırmanın tasarımı ve gerçekleştirilmesine aktif olarak katılan kişileri içermelidir.</a:t>
            </a:r>
          </a:p>
        </p:txBody>
      </p:sp>
      <p:pic>
        <p:nvPicPr>
          <p:cNvPr id="22531" name="Picture 2" descr="http://2.bp.blogspot.com/-HqQk_U9CYf8/Tbbe61oJZBI/AAAAAAAABwU/TIwCJw6wzzE/s320/63442.jpg"/>
          <p:cNvPicPr>
            <a:picLocks noChangeAspect="1" noChangeArrowheads="1"/>
          </p:cNvPicPr>
          <p:nvPr/>
        </p:nvPicPr>
        <p:blipFill>
          <a:blip r:embed="rId2"/>
          <a:srcRect/>
          <a:stretch>
            <a:fillRect/>
          </a:stretch>
        </p:blipFill>
        <p:spPr bwMode="auto">
          <a:xfrm>
            <a:off x="5929313" y="285750"/>
            <a:ext cx="3052762" cy="3073400"/>
          </a:xfrm>
          <a:prstGeom prst="rect">
            <a:avLst/>
          </a:prstGeom>
          <a:noFill/>
          <a:ln w="9525">
            <a:noFill/>
            <a:miter lim="800000"/>
            <a:headEnd/>
            <a:tailEnd/>
          </a:ln>
        </p:spPr>
      </p:pic>
      <p:sp>
        <p:nvSpPr>
          <p:cNvPr id="5" name="6 Metin kutusu"/>
          <p:cNvSpPr txBox="1">
            <a:spLocks noChangeArrowheads="1"/>
          </p:cNvSpPr>
          <p:nvPr/>
        </p:nvSpPr>
        <p:spPr bwMode="auto">
          <a:xfrm>
            <a:off x="1043608" y="5753373"/>
            <a:ext cx="7200799" cy="830997"/>
          </a:xfrm>
          <a:prstGeom prst="rect">
            <a:avLst/>
          </a:prstGeom>
          <a:solidFill>
            <a:srgbClr val="0070C0"/>
          </a:solidFill>
          <a:ln w="9525">
            <a:noFill/>
            <a:miter lim="800000"/>
            <a:headEnd/>
            <a:tailEnd/>
          </a:ln>
        </p:spPr>
        <p:txBody>
          <a:bodyPr wrap="square">
            <a:spAutoFit/>
          </a:bodyPr>
          <a:lstStyle/>
          <a:p>
            <a:pPr algn="ctr"/>
            <a:r>
              <a:rPr lang="en-US" sz="2400" dirty="0" err="1">
                <a:solidFill>
                  <a:srgbClr val="FFFF00"/>
                </a:solidFill>
                <a:latin typeface="Comic Sans MS" pitchFamily="66" charset="0"/>
                <a:sym typeface="Monotype Sorts"/>
              </a:rPr>
              <a:t>Çalışmanın</a:t>
            </a:r>
            <a:r>
              <a:rPr lang="en-US" sz="2400" dirty="0">
                <a:solidFill>
                  <a:srgbClr val="FFFF00"/>
                </a:solidFill>
                <a:latin typeface="Comic Sans MS" pitchFamily="66" charset="0"/>
                <a:sym typeface="Monotype Sorts"/>
              </a:rPr>
              <a:t>  </a:t>
            </a:r>
            <a:r>
              <a:rPr lang="en-US" sz="2400" dirty="0" err="1">
                <a:solidFill>
                  <a:srgbClr val="FFFF00"/>
                </a:solidFill>
                <a:latin typeface="Comic Sans MS" pitchFamily="66" charset="0"/>
                <a:sym typeface="Monotype Sorts"/>
              </a:rPr>
              <a:t>ana</a:t>
            </a:r>
            <a:r>
              <a:rPr lang="en-US" sz="2400" dirty="0">
                <a:solidFill>
                  <a:srgbClr val="FFFF00"/>
                </a:solidFill>
                <a:latin typeface="Comic Sans MS" pitchFamily="66" charset="0"/>
                <a:sym typeface="Monotype Sorts"/>
              </a:rPr>
              <a:t> </a:t>
            </a:r>
            <a:r>
              <a:rPr lang="en-US" sz="2400" dirty="0" err="1">
                <a:solidFill>
                  <a:srgbClr val="FFFF00"/>
                </a:solidFill>
                <a:latin typeface="Comic Sans MS" pitchFamily="66" charset="0"/>
                <a:sym typeface="Monotype Sorts"/>
              </a:rPr>
              <a:t>üreticisi</a:t>
            </a:r>
            <a:r>
              <a:rPr lang="en-US" sz="2400" dirty="0">
                <a:solidFill>
                  <a:srgbClr val="FFFF00"/>
                </a:solidFill>
                <a:latin typeface="Comic Sans MS" pitchFamily="66" charset="0"/>
                <a:sym typeface="Monotype Sorts"/>
              </a:rPr>
              <a:t>, </a:t>
            </a:r>
            <a:r>
              <a:rPr lang="en-US" sz="2400" dirty="0" err="1">
                <a:solidFill>
                  <a:srgbClr val="FFFF00"/>
                </a:solidFill>
                <a:latin typeface="Comic Sans MS" pitchFamily="66" charset="0"/>
                <a:sym typeface="Monotype Sorts"/>
              </a:rPr>
              <a:t>projeyi</a:t>
            </a:r>
            <a:r>
              <a:rPr lang="en-US" sz="2400" dirty="0">
                <a:solidFill>
                  <a:srgbClr val="FFFF00"/>
                </a:solidFill>
                <a:latin typeface="Comic Sans MS" pitchFamily="66" charset="0"/>
                <a:sym typeface="Monotype Sorts"/>
              </a:rPr>
              <a:t> </a:t>
            </a:r>
            <a:r>
              <a:rPr lang="en-US" sz="2400" dirty="0" err="1">
                <a:solidFill>
                  <a:srgbClr val="FFFF00"/>
                </a:solidFill>
                <a:latin typeface="Comic Sans MS" pitchFamily="66" charset="0"/>
                <a:sym typeface="Monotype Sorts"/>
              </a:rPr>
              <a:t>yapan</a:t>
            </a:r>
            <a:r>
              <a:rPr lang="en-US" sz="2400" dirty="0">
                <a:solidFill>
                  <a:srgbClr val="FFFF00"/>
                </a:solidFill>
                <a:latin typeface="Comic Sans MS" pitchFamily="66" charset="0"/>
                <a:sym typeface="Monotype Sorts"/>
              </a:rPr>
              <a:t> </a:t>
            </a:r>
            <a:r>
              <a:rPr lang="en-US" sz="2400" dirty="0" err="1">
                <a:solidFill>
                  <a:srgbClr val="FFFF00"/>
                </a:solidFill>
                <a:latin typeface="Comic Sans MS" pitchFamily="66" charset="0"/>
                <a:sym typeface="Monotype Sorts"/>
              </a:rPr>
              <a:t>ve</a:t>
            </a:r>
            <a:r>
              <a:rPr lang="en-US" sz="2400" dirty="0">
                <a:solidFill>
                  <a:srgbClr val="FFFF00"/>
                </a:solidFill>
                <a:latin typeface="Comic Sans MS" pitchFamily="66" charset="0"/>
                <a:sym typeface="Monotype Sorts"/>
              </a:rPr>
              <a:t> </a:t>
            </a:r>
            <a:r>
              <a:rPr lang="en-US" sz="2400" dirty="0" err="1">
                <a:solidFill>
                  <a:srgbClr val="FFFF00"/>
                </a:solidFill>
                <a:latin typeface="Comic Sans MS" pitchFamily="66" charset="0"/>
                <a:sym typeface="Monotype Sorts"/>
              </a:rPr>
              <a:t>yazan</a:t>
            </a:r>
            <a:r>
              <a:rPr lang="en-US" sz="2400" dirty="0">
                <a:solidFill>
                  <a:srgbClr val="FFFF00"/>
                </a:solidFill>
                <a:latin typeface="Comic Sans MS" pitchFamily="66" charset="0"/>
                <a:sym typeface="Monotype Sorts"/>
              </a:rPr>
              <a:t> </a:t>
            </a:r>
            <a:r>
              <a:rPr lang="en-US" sz="2400" dirty="0" err="1">
                <a:solidFill>
                  <a:srgbClr val="FFFF00"/>
                </a:solidFill>
                <a:latin typeface="Comic Sans MS" pitchFamily="66" charset="0"/>
                <a:sym typeface="Monotype Sorts"/>
              </a:rPr>
              <a:t>kişinin</a:t>
            </a:r>
            <a:r>
              <a:rPr lang="en-US" sz="2400" dirty="0">
                <a:solidFill>
                  <a:srgbClr val="FFFF00"/>
                </a:solidFill>
                <a:latin typeface="Comic Sans MS" pitchFamily="66" charset="0"/>
                <a:sym typeface="Monotype Sorts"/>
              </a:rPr>
              <a:t> </a:t>
            </a:r>
            <a:r>
              <a:rPr lang="en-US" sz="2400" dirty="0" smtClean="0">
                <a:solidFill>
                  <a:srgbClr val="FFFF00"/>
                </a:solidFill>
                <a:latin typeface="Comic Sans MS" pitchFamily="66" charset="0"/>
                <a:sym typeface="Monotype Sorts"/>
              </a:rPr>
              <a:t>ilk </a:t>
            </a:r>
            <a:r>
              <a:rPr lang="en-US" sz="2400" dirty="0" err="1">
                <a:solidFill>
                  <a:srgbClr val="FFFF00"/>
                </a:solidFill>
                <a:latin typeface="Comic Sans MS" pitchFamily="66" charset="0"/>
                <a:sym typeface="Monotype Sorts"/>
              </a:rPr>
              <a:t>isim</a:t>
            </a:r>
            <a:r>
              <a:rPr lang="en-US" sz="2400" dirty="0">
                <a:solidFill>
                  <a:srgbClr val="FFFF00"/>
                </a:solidFill>
                <a:latin typeface="Comic Sans MS" pitchFamily="66" charset="0"/>
                <a:sym typeface="Monotype Sorts"/>
              </a:rPr>
              <a:t> </a:t>
            </a:r>
            <a:r>
              <a:rPr lang="en-US" sz="2400" dirty="0" err="1">
                <a:solidFill>
                  <a:srgbClr val="FFFF00"/>
                </a:solidFill>
                <a:latin typeface="Comic Sans MS" pitchFamily="66" charset="0"/>
                <a:sym typeface="Monotype Sorts"/>
              </a:rPr>
              <a:t>olması</a:t>
            </a:r>
            <a:endParaRPr lang="en-US" sz="2400" dirty="0">
              <a:solidFill>
                <a:srgbClr val="FFFF00"/>
              </a:solidFill>
              <a:latin typeface="Comic Sans MS" pitchFamily="66" charset="0"/>
              <a:sym typeface="Monotype Sorts"/>
            </a:endParaRPr>
          </a:p>
        </p:txBody>
      </p:sp>
    </p:spTree>
    <p:extLst>
      <p:ext uri="{BB962C8B-B14F-4D97-AF65-F5344CB8AC3E}">
        <p14:creationId xmlns:p14="http://schemas.microsoft.com/office/powerpoint/2010/main" val="31742507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normAutofit/>
          </a:bodyPr>
          <a:lstStyle/>
          <a:p>
            <a:r>
              <a:rPr lang="tr-TR" noProof="0" smtClean="0"/>
              <a:t>Kimler yazar olabilir?</a:t>
            </a:r>
          </a:p>
        </p:txBody>
      </p:sp>
      <p:sp>
        <p:nvSpPr>
          <p:cNvPr id="23554" name="Rectangle 3"/>
          <p:cNvSpPr>
            <a:spLocks noGrp="1" noChangeArrowheads="1"/>
          </p:cNvSpPr>
          <p:nvPr>
            <p:ph idx="1"/>
          </p:nvPr>
        </p:nvSpPr>
        <p:spPr/>
        <p:txBody>
          <a:bodyPr/>
          <a:lstStyle/>
          <a:p>
            <a:pPr marL="381000" indent="-381000" algn="just">
              <a:lnSpc>
                <a:spcPct val="120000"/>
              </a:lnSpc>
            </a:pPr>
            <a:r>
              <a:rPr lang="tr-TR" sz="2800" b="1" noProof="0" smtClean="0">
                <a:solidFill>
                  <a:srgbClr val="0070C0"/>
                </a:solidFill>
              </a:rPr>
              <a:t>Her bir yazar aşağıdaki basamaklara katılmalı</a:t>
            </a:r>
          </a:p>
          <a:p>
            <a:pPr marL="661988" lvl="1" indent="-342900" algn="just">
              <a:lnSpc>
                <a:spcPct val="120000"/>
              </a:lnSpc>
              <a:buClr>
                <a:schemeClr val="accent2"/>
              </a:buClr>
              <a:buFont typeface="Monotype Sorts"/>
              <a:buAutoNum type="arabicPeriod"/>
            </a:pPr>
            <a:r>
              <a:rPr lang="tr-TR" noProof="0" smtClean="0"/>
              <a:t>Tasarım, veri analizi, yorum</a:t>
            </a:r>
          </a:p>
          <a:p>
            <a:pPr marL="661988" lvl="1" indent="-342900" algn="just">
              <a:lnSpc>
                <a:spcPct val="120000"/>
              </a:lnSpc>
              <a:buClr>
                <a:schemeClr val="accent2"/>
              </a:buClr>
              <a:buFont typeface="Monotype Sorts"/>
              <a:buAutoNum type="arabicPeriod"/>
            </a:pPr>
            <a:r>
              <a:rPr lang="tr-TR" noProof="0" smtClean="0"/>
              <a:t>Makalenin ilk yazımı ve düzeltilmesine entelektüel katkı</a:t>
            </a:r>
          </a:p>
          <a:p>
            <a:pPr marL="661988" lvl="1" indent="-342900" algn="just">
              <a:lnSpc>
                <a:spcPct val="120000"/>
              </a:lnSpc>
              <a:buClr>
                <a:schemeClr val="accent2"/>
              </a:buClr>
              <a:buFont typeface="Monotype Sorts"/>
              <a:buAutoNum type="arabicPeriod"/>
            </a:pPr>
            <a:r>
              <a:rPr lang="tr-TR" noProof="0" smtClean="0"/>
              <a:t>Yayının son kopyasının onaylanması</a:t>
            </a:r>
          </a:p>
          <a:p>
            <a:pPr marL="381000" indent="-381000" algn="just">
              <a:lnSpc>
                <a:spcPct val="120000"/>
              </a:lnSpc>
              <a:buClr>
                <a:schemeClr val="accent2"/>
              </a:buClr>
              <a:buFont typeface="Monotype Sorts"/>
              <a:buNone/>
            </a:pPr>
            <a:r>
              <a:rPr lang="tr-TR" sz="2600" noProof="0" smtClean="0"/>
              <a:t>Bu maddelerin üçüne birden katkı şarttır.</a:t>
            </a:r>
            <a:endParaRPr lang="tr-TR" sz="2400" noProof="0" smtClean="0"/>
          </a:p>
        </p:txBody>
      </p:sp>
      <p:sp>
        <p:nvSpPr>
          <p:cNvPr id="23555" name="Text Box 4"/>
          <p:cNvSpPr txBox="1">
            <a:spLocks noChangeArrowheads="1"/>
          </p:cNvSpPr>
          <p:nvPr/>
        </p:nvSpPr>
        <p:spPr bwMode="auto">
          <a:xfrm>
            <a:off x="357188" y="6013152"/>
            <a:ext cx="8464550" cy="584200"/>
          </a:xfrm>
          <a:prstGeom prst="rect">
            <a:avLst/>
          </a:prstGeom>
          <a:noFill/>
          <a:ln w="9525">
            <a:noFill/>
            <a:miter lim="800000"/>
            <a:headEnd/>
            <a:tailEnd/>
          </a:ln>
        </p:spPr>
        <p:txBody>
          <a:bodyPr>
            <a:spAutoFit/>
          </a:bodyPr>
          <a:lstStyle/>
          <a:p>
            <a:pPr algn="ctr"/>
            <a:r>
              <a:rPr lang="en-US" sz="1600" b="1" smtClean="0">
                <a:solidFill>
                  <a:srgbClr val="993366"/>
                </a:solidFill>
                <a:latin typeface="Bookman Old Style" pitchFamily="18" charset="0"/>
              </a:rPr>
              <a:t>ICMJE Uniform Requriements for Manuscripts Submitted to Biomedical Journals: Writing and Editing for Biomedical Publication April 2010</a:t>
            </a:r>
            <a:endParaRPr lang="en-US" sz="1600" b="1">
              <a:solidFill>
                <a:srgbClr val="993366"/>
              </a:solidFill>
              <a:latin typeface="Bookman Old Style" pitchFamily="18" charset="0"/>
            </a:endParaRPr>
          </a:p>
        </p:txBody>
      </p:sp>
    </p:spTree>
    <p:extLst>
      <p:ext uri="{BB962C8B-B14F-4D97-AF65-F5344CB8AC3E}">
        <p14:creationId xmlns:p14="http://schemas.microsoft.com/office/powerpoint/2010/main" val="226285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normAutofit fontScale="90000"/>
          </a:bodyPr>
          <a:lstStyle/>
          <a:p>
            <a:pPr fontAlgn="auto">
              <a:spcAft>
                <a:spcPts val="0"/>
              </a:spcAft>
              <a:defRPr/>
            </a:pPr>
            <a:r>
              <a:rPr lang="tr-TR" sz="4000" noProof="0" dirty="0" smtClean="0"/>
              <a:t>Yazarlık Hakları Konusunda </a:t>
            </a:r>
            <a:br>
              <a:rPr lang="tr-TR" sz="4000" noProof="0" dirty="0" smtClean="0"/>
            </a:br>
            <a:r>
              <a:rPr lang="tr-TR" sz="4000" noProof="0" dirty="0" smtClean="0"/>
              <a:t>Çözüm Önerileri</a:t>
            </a:r>
            <a:endParaRPr lang="tr-TR" sz="4000" noProof="0" dirty="0"/>
          </a:p>
        </p:txBody>
      </p:sp>
      <p:sp>
        <p:nvSpPr>
          <p:cNvPr id="35842" name="Rectangle 5"/>
          <p:cNvSpPr>
            <a:spLocks noGrp="1" noChangeArrowheads="1"/>
          </p:cNvSpPr>
          <p:nvPr>
            <p:ph idx="1"/>
          </p:nvPr>
        </p:nvSpPr>
        <p:spPr/>
        <p:txBody>
          <a:bodyPr>
            <a:normAutofit/>
          </a:bodyPr>
          <a:lstStyle/>
          <a:p>
            <a:r>
              <a:rPr lang="tr-TR" sz="3200" noProof="0" dirty="0" smtClean="0"/>
              <a:t>Oyunun kurallarını önceden belirleyelim</a:t>
            </a:r>
          </a:p>
          <a:p>
            <a:r>
              <a:rPr lang="tr-TR" sz="3200" noProof="0" dirty="0" smtClean="0"/>
              <a:t>Çalışmaya başlarken tüm katılımcıların becerilerini ve deneyimlerini listeleyelim</a:t>
            </a:r>
          </a:p>
          <a:p>
            <a:r>
              <a:rPr lang="tr-TR" sz="3200" noProof="0" dirty="0" smtClean="0"/>
              <a:t>İş bölümünü önceden kesinleştirelim</a:t>
            </a:r>
          </a:p>
          <a:p>
            <a:r>
              <a:rPr lang="tr-TR" sz="3200" noProof="0" dirty="0" smtClean="0"/>
              <a:t>Yazarlık hakkını gerektiren durumları gözden geçirelim</a:t>
            </a:r>
          </a:p>
          <a:p>
            <a:r>
              <a:rPr lang="tr-TR" sz="3200" noProof="0" dirty="0" smtClean="0"/>
              <a:t>Yazarlar sırasını ilk başta belirleyelim</a:t>
            </a:r>
            <a:endParaRPr lang="tr-TR" sz="3200" noProof="0" dirty="0"/>
          </a:p>
        </p:txBody>
      </p:sp>
    </p:spTree>
    <p:extLst>
      <p:ext uri="{BB962C8B-B14F-4D97-AF65-F5344CB8AC3E}">
        <p14:creationId xmlns:p14="http://schemas.microsoft.com/office/powerpoint/2010/main" val="7076212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00FF"/>
                </a:solidFill>
              </a:rPr>
              <a:t>BAŞLIK</a:t>
            </a:r>
            <a:endParaRPr lang="en-US" b="1"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549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Başlık</a:t>
            </a:r>
            <a:endParaRPr lang="tr-TR" noProof="0"/>
          </a:p>
        </p:txBody>
      </p:sp>
      <p:sp>
        <p:nvSpPr>
          <p:cNvPr id="3" name="İçerik Yer Tutucusu 2"/>
          <p:cNvSpPr>
            <a:spLocks noGrp="1"/>
          </p:cNvSpPr>
          <p:nvPr>
            <p:ph idx="1"/>
          </p:nvPr>
        </p:nvSpPr>
        <p:spPr/>
        <p:txBody>
          <a:bodyPr>
            <a:normAutofit/>
          </a:bodyPr>
          <a:lstStyle/>
          <a:p>
            <a:r>
              <a:rPr lang="tr-TR" noProof="0" smtClean="0"/>
              <a:t>Gerekli ve önemlidir. </a:t>
            </a:r>
          </a:p>
          <a:p>
            <a:r>
              <a:rPr lang="tr-TR" noProof="0" smtClean="0"/>
              <a:t>Makale taramalarında ilk bakılan bölümdür.</a:t>
            </a:r>
          </a:p>
          <a:p>
            <a:r>
              <a:rPr lang="tr-TR" noProof="0" smtClean="0"/>
              <a:t>Yetersizliği durumunda çok az kişinin dikkati çekilir. </a:t>
            </a:r>
          </a:p>
          <a:p>
            <a:r>
              <a:rPr lang="tr-TR" noProof="0" smtClean="0"/>
              <a:t>Yapılan çalışmaların anahtar kelimelerini içermelidir. </a:t>
            </a:r>
          </a:p>
          <a:p>
            <a:endParaRPr lang="tr-TR" noProof="0"/>
          </a:p>
        </p:txBody>
      </p:sp>
    </p:spTree>
    <p:extLst>
      <p:ext uri="{BB962C8B-B14F-4D97-AF65-F5344CB8AC3E}">
        <p14:creationId xmlns:p14="http://schemas.microsoft.com/office/powerpoint/2010/main" val="34278975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2" descr="E:\Documents and Settings\Administrator\Desktop\Akademik gelişim kursu için materyaller\17.jpg"/>
          <p:cNvPicPr>
            <a:picLocks noChangeAspect="1" noChangeArrowheads="1"/>
          </p:cNvPicPr>
          <p:nvPr/>
        </p:nvPicPr>
        <p:blipFill>
          <a:blip r:embed="rId2"/>
          <a:srcRect/>
          <a:stretch>
            <a:fillRect/>
          </a:stretch>
        </p:blipFill>
        <p:spPr bwMode="auto">
          <a:xfrm>
            <a:off x="714375" y="980728"/>
            <a:ext cx="8001000" cy="2786063"/>
          </a:xfrm>
          <a:prstGeom prst="rect">
            <a:avLst/>
          </a:prstGeom>
          <a:noFill/>
          <a:ln w="9525">
            <a:noFill/>
            <a:miter lim="800000"/>
            <a:headEnd/>
            <a:tailEnd/>
          </a:ln>
        </p:spPr>
      </p:pic>
      <p:sp>
        <p:nvSpPr>
          <p:cNvPr id="38918" name="İçerik Yer Tutucusu 5"/>
          <p:cNvSpPr txBox="1">
            <a:spLocks/>
          </p:cNvSpPr>
          <p:nvPr/>
        </p:nvSpPr>
        <p:spPr bwMode="auto">
          <a:xfrm>
            <a:off x="714375" y="4071938"/>
            <a:ext cx="7772400" cy="1071562"/>
          </a:xfrm>
          <a:prstGeom prst="rect">
            <a:avLst/>
          </a:prstGeom>
          <a:solidFill>
            <a:schemeClr val="accent1">
              <a:alpha val="85881"/>
            </a:schemeClr>
          </a:solidFill>
          <a:ln w="9525">
            <a:noFill/>
            <a:miter lim="800000"/>
            <a:headEnd/>
            <a:tailEnd/>
          </a:ln>
        </p:spPr>
        <p:txBody>
          <a:bodyPr/>
          <a:lstStyle/>
          <a:p>
            <a:pPr marL="273050" indent="-273050" algn="ctr">
              <a:spcBef>
                <a:spcPts val="575"/>
              </a:spcBef>
              <a:buClr>
                <a:schemeClr val="bg1"/>
              </a:buClr>
              <a:buSzPct val="85000"/>
              <a:buFont typeface="Arial" charset="0"/>
              <a:buChar char="•"/>
            </a:pPr>
            <a:r>
              <a:rPr lang="en-US" sz="2800" b="1" dirty="0" err="1">
                <a:latin typeface="Comic Sans MS" pitchFamily="66" charset="0"/>
              </a:rPr>
              <a:t>Derleme</a:t>
            </a:r>
            <a:r>
              <a:rPr lang="en-US" sz="2800" b="1" dirty="0">
                <a:latin typeface="Comic Sans MS" pitchFamily="66" charset="0"/>
              </a:rPr>
              <a:t> </a:t>
            </a:r>
            <a:r>
              <a:rPr lang="en-US" sz="2800" b="1" dirty="0" err="1">
                <a:latin typeface="Comic Sans MS" pitchFamily="66" charset="0"/>
              </a:rPr>
              <a:t>dışındaki</a:t>
            </a:r>
            <a:r>
              <a:rPr lang="en-US" sz="2800" b="1" dirty="0">
                <a:latin typeface="Comic Sans MS" pitchFamily="66" charset="0"/>
              </a:rPr>
              <a:t> </a:t>
            </a:r>
            <a:r>
              <a:rPr lang="en-US" sz="2800" b="1" dirty="0" err="1">
                <a:latin typeface="Comic Sans MS" pitchFamily="66" charset="0"/>
              </a:rPr>
              <a:t>başlıklar</a:t>
            </a:r>
            <a:r>
              <a:rPr lang="en-US" sz="2800" b="1" dirty="0">
                <a:latin typeface="Comic Sans MS" pitchFamily="66" charset="0"/>
              </a:rPr>
              <a:t> </a:t>
            </a:r>
            <a:r>
              <a:rPr lang="en-US" sz="2800" b="1" dirty="0" err="1">
                <a:latin typeface="Comic Sans MS" pitchFamily="66" charset="0"/>
              </a:rPr>
              <a:t>kitap</a:t>
            </a:r>
            <a:r>
              <a:rPr lang="en-US" sz="2800" b="1" dirty="0">
                <a:latin typeface="Comic Sans MS" pitchFamily="66" charset="0"/>
              </a:rPr>
              <a:t> </a:t>
            </a:r>
            <a:r>
              <a:rPr lang="en-US" sz="2800" b="1" dirty="0" err="1">
                <a:latin typeface="Comic Sans MS" pitchFamily="66" charset="0"/>
              </a:rPr>
              <a:t>bölümünü</a:t>
            </a:r>
            <a:r>
              <a:rPr lang="en-US" sz="2800" b="1" dirty="0">
                <a:latin typeface="Comic Sans MS" pitchFamily="66" charset="0"/>
              </a:rPr>
              <a:t> </a:t>
            </a:r>
            <a:r>
              <a:rPr lang="en-US" sz="2800" b="1" dirty="0" err="1">
                <a:latin typeface="Comic Sans MS" pitchFamily="66" charset="0"/>
              </a:rPr>
              <a:t>andıracak</a:t>
            </a:r>
            <a:r>
              <a:rPr lang="en-US" sz="2800" b="1" dirty="0">
                <a:latin typeface="Comic Sans MS" pitchFamily="66" charset="0"/>
              </a:rPr>
              <a:t> </a:t>
            </a:r>
            <a:r>
              <a:rPr lang="en-US" sz="2800" b="1" dirty="0" err="1">
                <a:latin typeface="Comic Sans MS" pitchFamily="66" charset="0"/>
              </a:rPr>
              <a:t>şeklinde</a:t>
            </a:r>
            <a:r>
              <a:rPr lang="en-US" sz="2800" b="1" dirty="0">
                <a:latin typeface="Comic Sans MS" pitchFamily="66" charset="0"/>
              </a:rPr>
              <a:t> </a:t>
            </a:r>
            <a:r>
              <a:rPr lang="en-US" sz="2800" b="1" dirty="0" err="1">
                <a:latin typeface="Comic Sans MS" pitchFamily="66" charset="0"/>
              </a:rPr>
              <a:t>olmamalı</a:t>
            </a:r>
            <a:endParaRPr lang="en-US" sz="2800" b="1" dirty="0">
              <a:latin typeface="Comic Sans MS" pitchFamily="66" charset="0"/>
            </a:endParaRPr>
          </a:p>
        </p:txBody>
      </p:sp>
      <p:grpSp>
        <p:nvGrpSpPr>
          <p:cNvPr id="5" name="Group 18"/>
          <p:cNvGrpSpPr>
            <a:grpSpLocks/>
          </p:cNvGrpSpPr>
          <p:nvPr/>
        </p:nvGrpSpPr>
        <p:grpSpPr bwMode="auto">
          <a:xfrm>
            <a:off x="683568" y="2348880"/>
            <a:ext cx="1081087" cy="1008063"/>
            <a:chOff x="4740" y="1525"/>
            <a:chExt cx="771" cy="680"/>
          </a:xfrm>
        </p:grpSpPr>
        <p:sp>
          <p:nvSpPr>
            <p:cNvPr id="6" name="Line 16"/>
            <p:cNvSpPr>
              <a:spLocks noChangeShapeType="1"/>
            </p:cNvSpPr>
            <p:nvPr/>
          </p:nvSpPr>
          <p:spPr bwMode="auto">
            <a:xfrm>
              <a:off x="4740" y="1525"/>
              <a:ext cx="771" cy="680"/>
            </a:xfrm>
            <a:prstGeom prst="line">
              <a:avLst/>
            </a:prstGeom>
            <a:noFill/>
            <a:ln w="38100">
              <a:solidFill>
                <a:srgbClr val="FF0000"/>
              </a:solidFill>
              <a:round/>
              <a:headEnd/>
              <a:tailEnd/>
            </a:ln>
          </p:spPr>
          <p:txBody>
            <a:bodyPr/>
            <a:lstStyle/>
            <a:p>
              <a:endParaRPr lang="en-US"/>
            </a:p>
          </p:txBody>
        </p:sp>
        <p:sp>
          <p:nvSpPr>
            <p:cNvPr id="7" name="Line 17"/>
            <p:cNvSpPr>
              <a:spLocks noChangeShapeType="1"/>
            </p:cNvSpPr>
            <p:nvPr/>
          </p:nvSpPr>
          <p:spPr bwMode="auto">
            <a:xfrm flipH="1">
              <a:off x="4740" y="1525"/>
              <a:ext cx="771" cy="680"/>
            </a:xfrm>
            <a:prstGeom prst="line">
              <a:avLst/>
            </a:prstGeom>
            <a:noFill/>
            <a:ln w="38100">
              <a:solidFill>
                <a:srgbClr val="FF0000"/>
              </a:solidFill>
              <a:round/>
              <a:headEnd/>
              <a:tailEnd/>
            </a:ln>
          </p:spPr>
          <p:txBody>
            <a:bodyPr/>
            <a:lstStyle/>
            <a:p>
              <a:endParaRPr lang="en-US"/>
            </a:p>
          </p:txBody>
        </p:sp>
      </p:grpSp>
    </p:spTree>
    <p:extLst>
      <p:ext uri="{BB962C8B-B14F-4D97-AF65-F5344CB8AC3E}">
        <p14:creationId xmlns:p14="http://schemas.microsoft.com/office/powerpoint/2010/main" val="6143982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tr-TR" altLang="zh-CN" sz="3600" b="1" noProof="0" dirty="0" smtClean="0">
                <a:solidFill>
                  <a:srgbClr val="0000FF"/>
                </a:solidFill>
                <a:ea typeface="Arial Unicode MS" pitchFamily="34" charset="-122"/>
                <a:cs typeface="Arial Unicode MS" pitchFamily="34" charset="-122"/>
              </a:rPr>
              <a:t>İÇERİK</a:t>
            </a:r>
          </a:p>
        </p:txBody>
      </p:sp>
      <p:sp>
        <p:nvSpPr>
          <p:cNvPr id="2" name="İçerik Yer Tutucusu 1"/>
          <p:cNvSpPr>
            <a:spLocks noGrp="1"/>
          </p:cNvSpPr>
          <p:nvPr>
            <p:ph idx="1"/>
          </p:nvPr>
        </p:nvSpPr>
        <p:spPr/>
        <p:txBody>
          <a:bodyPr>
            <a:noAutofit/>
          </a:bodyPr>
          <a:lstStyle/>
          <a:p>
            <a:pPr>
              <a:lnSpc>
                <a:spcPct val="80000"/>
              </a:lnSpc>
            </a:pPr>
            <a:r>
              <a:rPr lang="tr-TR" sz="3600" dirty="0">
                <a:solidFill>
                  <a:srgbClr val="000000"/>
                </a:solidFill>
              </a:rPr>
              <a:t>Başarılı bir yazı için </a:t>
            </a:r>
            <a:r>
              <a:rPr lang="tr-TR" sz="3600" dirty="0" smtClean="0">
                <a:solidFill>
                  <a:srgbClr val="000000"/>
                </a:solidFill>
              </a:rPr>
              <a:t>gereksinimler</a:t>
            </a:r>
          </a:p>
          <a:p>
            <a:pPr>
              <a:lnSpc>
                <a:spcPct val="80000"/>
              </a:lnSpc>
            </a:pPr>
            <a:r>
              <a:rPr lang="tr-TR" sz="3600" dirty="0" smtClean="0">
                <a:solidFill>
                  <a:srgbClr val="000000"/>
                </a:solidFill>
              </a:rPr>
              <a:t>Taslak yazma</a:t>
            </a:r>
            <a:endParaRPr lang="tr-TR" sz="3600" dirty="0">
              <a:solidFill>
                <a:srgbClr val="000000"/>
              </a:solidFill>
            </a:endParaRPr>
          </a:p>
          <a:p>
            <a:pPr>
              <a:lnSpc>
                <a:spcPct val="80000"/>
              </a:lnSpc>
            </a:pPr>
            <a:r>
              <a:rPr lang="tr-TR" sz="3600" dirty="0" smtClean="0">
                <a:solidFill>
                  <a:srgbClr val="000000"/>
                </a:solidFill>
              </a:rPr>
              <a:t>Başlık Seçimi ve öz </a:t>
            </a:r>
            <a:r>
              <a:rPr lang="tr-TR" sz="3600" dirty="0">
                <a:solidFill>
                  <a:srgbClr val="000000"/>
                </a:solidFill>
              </a:rPr>
              <a:t>hazırlama</a:t>
            </a:r>
          </a:p>
          <a:p>
            <a:pPr>
              <a:lnSpc>
                <a:spcPct val="80000"/>
              </a:lnSpc>
            </a:pPr>
            <a:r>
              <a:rPr lang="tr-TR" sz="3600" dirty="0" smtClean="0">
                <a:solidFill>
                  <a:srgbClr val="000000"/>
                </a:solidFill>
              </a:rPr>
              <a:t>Girişin </a:t>
            </a:r>
            <a:r>
              <a:rPr lang="tr-TR" sz="3600" dirty="0">
                <a:solidFill>
                  <a:srgbClr val="000000"/>
                </a:solidFill>
              </a:rPr>
              <a:t>yazılması</a:t>
            </a:r>
          </a:p>
          <a:p>
            <a:pPr>
              <a:lnSpc>
                <a:spcPct val="80000"/>
              </a:lnSpc>
            </a:pPr>
            <a:r>
              <a:rPr lang="tr-TR" sz="3600" dirty="0">
                <a:solidFill>
                  <a:srgbClr val="000000"/>
                </a:solidFill>
              </a:rPr>
              <a:t>Materyal metot yazımı</a:t>
            </a:r>
          </a:p>
          <a:p>
            <a:pPr>
              <a:lnSpc>
                <a:spcPct val="80000"/>
              </a:lnSpc>
            </a:pPr>
            <a:r>
              <a:rPr lang="tr-TR" sz="3600" dirty="0">
                <a:solidFill>
                  <a:srgbClr val="000000"/>
                </a:solidFill>
              </a:rPr>
              <a:t>Bulguların yazımı</a:t>
            </a:r>
          </a:p>
          <a:p>
            <a:pPr>
              <a:lnSpc>
                <a:spcPct val="80000"/>
              </a:lnSpc>
            </a:pPr>
            <a:r>
              <a:rPr lang="tr-TR" sz="3600" dirty="0">
                <a:solidFill>
                  <a:srgbClr val="000000"/>
                </a:solidFill>
              </a:rPr>
              <a:t>Tartışma ve sonuç yazımı</a:t>
            </a:r>
          </a:p>
          <a:p>
            <a:pPr>
              <a:lnSpc>
                <a:spcPct val="80000"/>
              </a:lnSpc>
            </a:pPr>
            <a:r>
              <a:rPr lang="tr-TR" sz="3600" dirty="0">
                <a:solidFill>
                  <a:srgbClr val="000000"/>
                </a:solidFill>
              </a:rPr>
              <a:t>Grafik </a:t>
            </a:r>
            <a:r>
              <a:rPr lang="tr-TR" sz="3600" dirty="0" smtClean="0">
                <a:solidFill>
                  <a:srgbClr val="000000"/>
                </a:solidFill>
              </a:rPr>
              <a:t>ve tablo hazırlama</a:t>
            </a:r>
            <a:endParaRPr lang="tr-TR" sz="3600" dirty="0">
              <a:solidFill>
                <a:srgbClr val="000000"/>
              </a:solidFill>
            </a:endParaRPr>
          </a:p>
        </p:txBody>
      </p:sp>
    </p:spTree>
    <p:extLst>
      <p:ext uri="{BB962C8B-B14F-4D97-AF65-F5344CB8AC3E}">
        <p14:creationId xmlns:p14="http://schemas.microsoft.com/office/powerpoint/2010/main" val="18725484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2" descr="E:\Documents and Settings\Administrator\Desktop\Akademik gelişim kursu için materyaller\16.jpg"/>
          <p:cNvPicPr>
            <a:picLocks noChangeAspect="1" noChangeArrowheads="1"/>
          </p:cNvPicPr>
          <p:nvPr/>
        </p:nvPicPr>
        <p:blipFill rotWithShape="1">
          <a:blip r:embed="rId2"/>
          <a:srcRect t="34463"/>
          <a:stretch/>
        </p:blipFill>
        <p:spPr bwMode="auto">
          <a:xfrm>
            <a:off x="642938" y="260648"/>
            <a:ext cx="7858125" cy="1164467"/>
          </a:xfrm>
          <a:prstGeom prst="rect">
            <a:avLst/>
          </a:prstGeom>
          <a:noFill/>
          <a:ln w="9525">
            <a:noFill/>
            <a:miter lim="800000"/>
            <a:headEnd/>
            <a:tailEnd/>
          </a:ln>
        </p:spPr>
      </p:pic>
      <p:sp>
        <p:nvSpPr>
          <p:cNvPr id="39943" name="İçerik Yer Tutucusu 5"/>
          <p:cNvSpPr txBox="1">
            <a:spLocks/>
          </p:cNvSpPr>
          <p:nvPr/>
        </p:nvSpPr>
        <p:spPr bwMode="auto">
          <a:xfrm>
            <a:off x="971600" y="2196344"/>
            <a:ext cx="7236804" cy="1520688"/>
          </a:xfrm>
          <a:prstGeom prst="rect">
            <a:avLst/>
          </a:prstGeom>
          <a:solidFill>
            <a:schemeClr val="accent1">
              <a:alpha val="85881"/>
            </a:schemeClr>
          </a:solidFill>
          <a:ln w="9525">
            <a:noFill/>
            <a:miter lim="800000"/>
            <a:headEnd/>
            <a:tailEnd/>
          </a:ln>
        </p:spPr>
        <p:txBody>
          <a:bodyPr/>
          <a:lstStyle/>
          <a:p>
            <a:pPr marL="273050" indent="-273050">
              <a:spcBef>
                <a:spcPts val="575"/>
              </a:spcBef>
              <a:buClr>
                <a:schemeClr val="bg1"/>
              </a:buClr>
              <a:buSzPct val="85000"/>
              <a:buFont typeface="Arial" charset="0"/>
              <a:buChar char="•"/>
            </a:pPr>
            <a:r>
              <a:rPr lang="en-US" sz="2800" b="1" dirty="0" err="1" smtClean="0">
                <a:latin typeface="Comic Sans MS" pitchFamily="66" charset="0"/>
              </a:rPr>
              <a:t>Öz</a:t>
            </a:r>
            <a:endParaRPr lang="en-US" sz="2800" b="1" dirty="0">
              <a:latin typeface="Comic Sans MS" pitchFamily="66" charset="0"/>
            </a:endParaRPr>
          </a:p>
          <a:p>
            <a:pPr marL="273050" indent="-273050">
              <a:spcBef>
                <a:spcPts val="575"/>
              </a:spcBef>
              <a:buClr>
                <a:schemeClr val="bg1"/>
              </a:buClr>
              <a:buSzPct val="85000"/>
              <a:buFont typeface="Arial" charset="0"/>
              <a:buChar char="•"/>
            </a:pPr>
            <a:r>
              <a:rPr lang="en-US" sz="2800" b="1" dirty="0" err="1">
                <a:latin typeface="Comic Sans MS" pitchFamily="66" charset="0"/>
              </a:rPr>
              <a:t>Dikkat</a:t>
            </a:r>
            <a:r>
              <a:rPr lang="en-US" sz="2800" b="1" dirty="0">
                <a:latin typeface="Comic Sans MS" pitchFamily="66" charset="0"/>
              </a:rPr>
              <a:t> </a:t>
            </a:r>
            <a:r>
              <a:rPr lang="en-US" sz="2800" b="1" dirty="0" err="1">
                <a:latin typeface="Comic Sans MS" pitchFamily="66" charset="0"/>
              </a:rPr>
              <a:t>çekici</a:t>
            </a:r>
            <a:endParaRPr lang="en-US" sz="2800" b="1" dirty="0">
              <a:latin typeface="Comic Sans MS" pitchFamily="66" charset="0"/>
            </a:endParaRPr>
          </a:p>
          <a:p>
            <a:pPr marL="273050" indent="-273050">
              <a:spcBef>
                <a:spcPts val="575"/>
              </a:spcBef>
              <a:buClr>
                <a:schemeClr val="bg1"/>
              </a:buClr>
              <a:buSzPct val="85000"/>
              <a:buFont typeface="Arial" charset="0"/>
              <a:buChar char="•"/>
            </a:pPr>
            <a:r>
              <a:rPr lang="en-US" sz="2800" b="1" dirty="0" err="1">
                <a:latin typeface="Comic Sans MS" pitchFamily="66" charset="0"/>
              </a:rPr>
              <a:t>Makalenin</a:t>
            </a:r>
            <a:r>
              <a:rPr lang="en-US" sz="2800" b="1" dirty="0">
                <a:latin typeface="Comic Sans MS" pitchFamily="66" charset="0"/>
              </a:rPr>
              <a:t> </a:t>
            </a:r>
            <a:r>
              <a:rPr lang="en-US" sz="2800" b="1" dirty="0" err="1">
                <a:latin typeface="Comic Sans MS" pitchFamily="66" charset="0"/>
              </a:rPr>
              <a:t>sunum</a:t>
            </a:r>
            <a:r>
              <a:rPr lang="en-US" sz="2800" b="1" dirty="0">
                <a:latin typeface="Comic Sans MS" pitchFamily="66" charset="0"/>
              </a:rPr>
              <a:t> </a:t>
            </a:r>
            <a:r>
              <a:rPr lang="en-US" sz="2800" b="1" dirty="0" err="1">
                <a:latin typeface="Comic Sans MS" pitchFamily="66" charset="0"/>
              </a:rPr>
              <a:t>amacını</a:t>
            </a:r>
            <a:r>
              <a:rPr lang="en-US" sz="2800" b="1" dirty="0">
                <a:latin typeface="Comic Sans MS" pitchFamily="66" charset="0"/>
              </a:rPr>
              <a:t> </a:t>
            </a:r>
            <a:r>
              <a:rPr lang="en-US" sz="2800" b="1" dirty="0" err="1">
                <a:latin typeface="Comic Sans MS" pitchFamily="66" charset="0"/>
              </a:rPr>
              <a:t>belirtmeli</a:t>
            </a:r>
            <a:endParaRPr lang="en-US" sz="2800" b="1" dirty="0">
              <a:latin typeface="Comic Sans MS" pitchFamily="66"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7504"/>
          <a:stretch/>
        </p:blipFill>
        <p:spPr bwMode="auto">
          <a:xfrm>
            <a:off x="971600" y="1412776"/>
            <a:ext cx="7128792" cy="76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E:\Documents and Settings\Administrator\Desktop\Akademik gelişim kursu için materyaller\19.jpg"/>
          <p:cNvPicPr>
            <a:picLocks noChangeAspect="1" noChangeArrowheads="1"/>
          </p:cNvPicPr>
          <p:nvPr/>
        </p:nvPicPr>
        <p:blipFill>
          <a:blip r:embed="rId4"/>
          <a:srcRect/>
          <a:stretch>
            <a:fillRect/>
          </a:stretch>
        </p:blipFill>
        <p:spPr bwMode="auto">
          <a:xfrm>
            <a:off x="357188" y="3861048"/>
            <a:ext cx="8429625" cy="2371725"/>
          </a:xfrm>
          <a:prstGeom prst="rect">
            <a:avLst/>
          </a:prstGeom>
          <a:noFill/>
          <a:ln w="9525">
            <a:noFill/>
            <a:miter lim="800000"/>
            <a:headEnd/>
            <a:tailEnd/>
          </a:ln>
        </p:spPr>
      </p:pic>
      <p:sp>
        <p:nvSpPr>
          <p:cNvPr id="6" name="İçerik Yer Tutucusu 5"/>
          <p:cNvSpPr txBox="1">
            <a:spLocks/>
          </p:cNvSpPr>
          <p:nvPr/>
        </p:nvSpPr>
        <p:spPr bwMode="auto">
          <a:xfrm>
            <a:off x="3143250" y="6147048"/>
            <a:ext cx="2580878" cy="642938"/>
          </a:xfrm>
          <a:prstGeom prst="rect">
            <a:avLst/>
          </a:prstGeom>
          <a:solidFill>
            <a:schemeClr val="accent1">
              <a:alpha val="85881"/>
            </a:schemeClr>
          </a:solidFill>
          <a:ln w="9525">
            <a:noFill/>
            <a:miter lim="800000"/>
            <a:headEnd/>
            <a:tailEnd/>
          </a:ln>
        </p:spPr>
        <p:txBody>
          <a:bodyPr/>
          <a:lstStyle/>
          <a:p>
            <a:pPr>
              <a:buFont typeface="Arial" charset="0"/>
              <a:buChar char="•"/>
            </a:pPr>
            <a:r>
              <a:rPr lang="en-US" sz="3200" b="1" dirty="0" err="1">
                <a:latin typeface="Perpetua"/>
              </a:rPr>
              <a:t>Soru</a:t>
            </a:r>
            <a:r>
              <a:rPr lang="en-US" sz="3200" b="1" dirty="0">
                <a:latin typeface="Perpetua"/>
              </a:rPr>
              <a:t> </a:t>
            </a:r>
            <a:r>
              <a:rPr lang="en-US" sz="3200" b="1" dirty="0" err="1">
                <a:latin typeface="Perpetua"/>
              </a:rPr>
              <a:t>soran</a:t>
            </a:r>
            <a:endParaRPr lang="en-US" sz="3200" b="1" dirty="0">
              <a:latin typeface="Perpetua"/>
            </a:endParaRPr>
          </a:p>
        </p:txBody>
      </p:sp>
      <p:grpSp>
        <p:nvGrpSpPr>
          <p:cNvPr id="7" name="Group 12"/>
          <p:cNvGrpSpPr>
            <a:grpSpLocks/>
          </p:cNvGrpSpPr>
          <p:nvPr/>
        </p:nvGrpSpPr>
        <p:grpSpPr bwMode="auto">
          <a:xfrm rot="-439390">
            <a:off x="7807962" y="772923"/>
            <a:ext cx="1300162" cy="646112"/>
            <a:chOff x="1474" y="2387"/>
            <a:chExt cx="862" cy="499"/>
          </a:xfrm>
        </p:grpSpPr>
        <p:sp>
          <p:nvSpPr>
            <p:cNvPr id="8" name="Line 10"/>
            <p:cNvSpPr>
              <a:spLocks noChangeShapeType="1"/>
            </p:cNvSpPr>
            <p:nvPr/>
          </p:nvSpPr>
          <p:spPr bwMode="auto">
            <a:xfrm>
              <a:off x="1474" y="2659"/>
              <a:ext cx="181" cy="227"/>
            </a:xfrm>
            <a:prstGeom prst="line">
              <a:avLst/>
            </a:prstGeom>
            <a:noFill/>
            <a:ln w="57150">
              <a:solidFill>
                <a:srgbClr val="66FF33"/>
              </a:solidFill>
              <a:round/>
              <a:headEnd/>
              <a:tailEnd/>
            </a:ln>
          </p:spPr>
          <p:txBody>
            <a:bodyPr/>
            <a:lstStyle/>
            <a:p>
              <a:endParaRPr lang="en-US"/>
            </a:p>
          </p:txBody>
        </p:sp>
        <p:sp>
          <p:nvSpPr>
            <p:cNvPr id="9" name="Line 11"/>
            <p:cNvSpPr>
              <a:spLocks noChangeShapeType="1"/>
            </p:cNvSpPr>
            <p:nvPr/>
          </p:nvSpPr>
          <p:spPr bwMode="auto">
            <a:xfrm flipV="1">
              <a:off x="1655" y="2387"/>
              <a:ext cx="681" cy="499"/>
            </a:xfrm>
            <a:prstGeom prst="line">
              <a:avLst/>
            </a:prstGeom>
            <a:noFill/>
            <a:ln w="57150">
              <a:solidFill>
                <a:srgbClr val="66FF33"/>
              </a:solidFill>
              <a:round/>
              <a:headEnd/>
              <a:tailEnd/>
            </a:ln>
          </p:spPr>
          <p:txBody>
            <a:bodyPr/>
            <a:lstStyle/>
            <a:p>
              <a:endParaRPr lang="en-US"/>
            </a:p>
          </p:txBody>
        </p:sp>
      </p:grpSp>
      <p:grpSp>
        <p:nvGrpSpPr>
          <p:cNvPr id="10" name="Group 12"/>
          <p:cNvGrpSpPr>
            <a:grpSpLocks/>
          </p:cNvGrpSpPr>
          <p:nvPr/>
        </p:nvGrpSpPr>
        <p:grpSpPr bwMode="auto">
          <a:xfrm rot="-439390">
            <a:off x="7789829" y="5381436"/>
            <a:ext cx="1300162" cy="646112"/>
            <a:chOff x="1474" y="2387"/>
            <a:chExt cx="862" cy="499"/>
          </a:xfrm>
        </p:grpSpPr>
        <p:sp>
          <p:nvSpPr>
            <p:cNvPr id="11" name="Line 10"/>
            <p:cNvSpPr>
              <a:spLocks noChangeShapeType="1"/>
            </p:cNvSpPr>
            <p:nvPr/>
          </p:nvSpPr>
          <p:spPr bwMode="auto">
            <a:xfrm>
              <a:off x="1474" y="2659"/>
              <a:ext cx="181" cy="227"/>
            </a:xfrm>
            <a:prstGeom prst="line">
              <a:avLst/>
            </a:prstGeom>
            <a:noFill/>
            <a:ln w="57150">
              <a:solidFill>
                <a:srgbClr val="66FF33"/>
              </a:solidFill>
              <a:round/>
              <a:headEnd/>
              <a:tailEnd/>
            </a:ln>
          </p:spPr>
          <p:txBody>
            <a:bodyPr/>
            <a:lstStyle/>
            <a:p>
              <a:endParaRPr lang="en-US"/>
            </a:p>
          </p:txBody>
        </p:sp>
        <p:sp>
          <p:nvSpPr>
            <p:cNvPr id="12" name="Line 11"/>
            <p:cNvSpPr>
              <a:spLocks noChangeShapeType="1"/>
            </p:cNvSpPr>
            <p:nvPr/>
          </p:nvSpPr>
          <p:spPr bwMode="auto">
            <a:xfrm flipV="1">
              <a:off x="1655" y="2387"/>
              <a:ext cx="681" cy="499"/>
            </a:xfrm>
            <a:prstGeom prst="line">
              <a:avLst/>
            </a:prstGeom>
            <a:noFill/>
            <a:ln w="57150">
              <a:solidFill>
                <a:srgbClr val="66FF33"/>
              </a:solidFill>
              <a:round/>
              <a:headEnd/>
              <a:tailEnd/>
            </a:ln>
          </p:spPr>
          <p:txBody>
            <a:bodyPr/>
            <a:lstStyle/>
            <a:p>
              <a:endParaRPr lang="en-US"/>
            </a:p>
          </p:txBody>
        </p:sp>
      </p:grpSp>
    </p:spTree>
    <p:extLst>
      <p:ext uri="{BB962C8B-B14F-4D97-AF65-F5344CB8AC3E}">
        <p14:creationId xmlns:p14="http://schemas.microsoft.com/office/powerpoint/2010/main" val="35454289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Zayıf-Güçlü</a:t>
            </a:r>
            <a:endParaRPr lang="tr-TR" noProof="0"/>
          </a:p>
        </p:txBody>
      </p:sp>
      <p:sp>
        <p:nvSpPr>
          <p:cNvPr id="3" name="İçerik Yer Tutucusu 2"/>
          <p:cNvSpPr>
            <a:spLocks noGrp="1"/>
          </p:cNvSpPr>
          <p:nvPr>
            <p:ph idx="1"/>
          </p:nvPr>
        </p:nvSpPr>
        <p:spPr/>
        <p:txBody>
          <a:bodyPr>
            <a:normAutofit lnSpcReduction="10000"/>
          </a:bodyPr>
          <a:lstStyle/>
          <a:p>
            <a:r>
              <a:rPr lang="tr-TR" dirty="0" smtClean="0"/>
              <a:t>Şizofrenlerde </a:t>
            </a:r>
            <a:r>
              <a:rPr lang="tr-TR" dirty="0" err="1" smtClean="0"/>
              <a:t>hipokampus</a:t>
            </a:r>
            <a:r>
              <a:rPr lang="tr-TR" dirty="0" smtClean="0"/>
              <a:t> ve </a:t>
            </a:r>
            <a:r>
              <a:rPr lang="tr-TR" dirty="0" err="1" smtClean="0"/>
              <a:t>amygdala</a:t>
            </a:r>
            <a:r>
              <a:rPr lang="tr-TR" dirty="0" smtClean="0"/>
              <a:t> hacimlerinin değerlendirilmesi: bir MRG çalışması</a:t>
            </a:r>
            <a:endParaRPr lang="tr-TR" noProof="0" dirty="0" smtClean="0"/>
          </a:p>
          <a:p>
            <a:endParaRPr lang="tr-TR" noProof="0" dirty="0" smtClean="0"/>
          </a:p>
          <a:p>
            <a:r>
              <a:rPr lang="tr-TR" noProof="0" dirty="0" smtClean="0"/>
              <a:t>Şizofrenlerin </a:t>
            </a:r>
            <a:r>
              <a:rPr lang="tr-TR" noProof="0" dirty="0" err="1" smtClean="0"/>
              <a:t>hipokampus</a:t>
            </a:r>
            <a:r>
              <a:rPr lang="tr-TR" noProof="0" dirty="0" smtClean="0"/>
              <a:t> ve </a:t>
            </a:r>
            <a:r>
              <a:rPr lang="tr-TR" noProof="0" dirty="0" err="1" smtClean="0"/>
              <a:t>amgydalalarının</a:t>
            </a:r>
            <a:r>
              <a:rPr lang="tr-TR" noProof="0" dirty="0" smtClean="0"/>
              <a:t> </a:t>
            </a:r>
            <a:r>
              <a:rPr lang="tr-TR" dirty="0" smtClean="0"/>
              <a:t>sağ-sol taraflara ve cinsiyete bağlı büyüklük değişimleri ve büyüklüğün klinik bulgularla ilişkisi: bir karşılaştırmalı beyin </a:t>
            </a:r>
            <a:r>
              <a:rPr lang="tr-TR" dirty="0" err="1" smtClean="0"/>
              <a:t>segmentasyon</a:t>
            </a:r>
            <a:r>
              <a:rPr lang="tr-TR" dirty="0" smtClean="0"/>
              <a:t> çalışması</a:t>
            </a:r>
            <a:endParaRPr lang="tr-TR" noProof="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2636912"/>
            <a:ext cx="62865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8"/>
          <p:cNvGrpSpPr>
            <a:grpSpLocks/>
          </p:cNvGrpSpPr>
          <p:nvPr/>
        </p:nvGrpSpPr>
        <p:grpSpPr bwMode="auto">
          <a:xfrm>
            <a:off x="7955409" y="1484784"/>
            <a:ext cx="1081087" cy="1008063"/>
            <a:chOff x="4740" y="1525"/>
            <a:chExt cx="771" cy="680"/>
          </a:xfrm>
        </p:grpSpPr>
        <p:sp>
          <p:nvSpPr>
            <p:cNvPr id="6" name="Line 16"/>
            <p:cNvSpPr>
              <a:spLocks noChangeShapeType="1"/>
            </p:cNvSpPr>
            <p:nvPr/>
          </p:nvSpPr>
          <p:spPr bwMode="auto">
            <a:xfrm>
              <a:off x="4740" y="1525"/>
              <a:ext cx="771" cy="680"/>
            </a:xfrm>
            <a:prstGeom prst="line">
              <a:avLst/>
            </a:prstGeom>
            <a:noFill/>
            <a:ln w="50800">
              <a:solidFill>
                <a:srgbClr val="FF0000"/>
              </a:solidFill>
              <a:round/>
              <a:headEnd/>
              <a:tailEnd/>
            </a:ln>
          </p:spPr>
          <p:txBody>
            <a:bodyPr/>
            <a:lstStyle/>
            <a:p>
              <a:endParaRPr lang="en-US"/>
            </a:p>
          </p:txBody>
        </p:sp>
        <p:sp>
          <p:nvSpPr>
            <p:cNvPr id="7" name="Line 17"/>
            <p:cNvSpPr>
              <a:spLocks noChangeShapeType="1"/>
            </p:cNvSpPr>
            <p:nvPr/>
          </p:nvSpPr>
          <p:spPr bwMode="auto">
            <a:xfrm flipH="1">
              <a:off x="4740" y="1525"/>
              <a:ext cx="771" cy="680"/>
            </a:xfrm>
            <a:prstGeom prst="line">
              <a:avLst/>
            </a:prstGeom>
            <a:noFill/>
            <a:ln w="50800">
              <a:solidFill>
                <a:srgbClr val="FF0000"/>
              </a:solidFill>
              <a:round/>
              <a:headEnd/>
              <a:tailEnd/>
            </a:ln>
          </p:spPr>
          <p:txBody>
            <a:bodyPr/>
            <a:lstStyle/>
            <a:p>
              <a:endParaRPr lang="en-US"/>
            </a:p>
          </p:txBody>
        </p:sp>
      </p:grpSp>
      <p:grpSp>
        <p:nvGrpSpPr>
          <p:cNvPr id="8" name="Group 12"/>
          <p:cNvGrpSpPr>
            <a:grpSpLocks/>
          </p:cNvGrpSpPr>
          <p:nvPr/>
        </p:nvGrpSpPr>
        <p:grpSpPr bwMode="auto">
          <a:xfrm rot="-439390">
            <a:off x="7807963" y="5366956"/>
            <a:ext cx="1300162" cy="646112"/>
            <a:chOff x="1474" y="2387"/>
            <a:chExt cx="862" cy="499"/>
          </a:xfrm>
        </p:grpSpPr>
        <p:sp>
          <p:nvSpPr>
            <p:cNvPr id="9" name="Line 10"/>
            <p:cNvSpPr>
              <a:spLocks noChangeShapeType="1"/>
            </p:cNvSpPr>
            <p:nvPr/>
          </p:nvSpPr>
          <p:spPr bwMode="auto">
            <a:xfrm>
              <a:off x="1474" y="2659"/>
              <a:ext cx="181" cy="227"/>
            </a:xfrm>
            <a:prstGeom prst="line">
              <a:avLst/>
            </a:prstGeom>
            <a:noFill/>
            <a:ln w="57150">
              <a:solidFill>
                <a:srgbClr val="66FF33"/>
              </a:solidFill>
              <a:round/>
              <a:headEnd/>
              <a:tailEnd/>
            </a:ln>
          </p:spPr>
          <p:txBody>
            <a:bodyPr/>
            <a:lstStyle/>
            <a:p>
              <a:endParaRPr lang="en-US"/>
            </a:p>
          </p:txBody>
        </p:sp>
        <p:sp>
          <p:nvSpPr>
            <p:cNvPr id="10" name="Line 11"/>
            <p:cNvSpPr>
              <a:spLocks noChangeShapeType="1"/>
            </p:cNvSpPr>
            <p:nvPr/>
          </p:nvSpPr>
          <p:spPr bwMode="auto">
            <a:xfrm flipV="1">
              <a:off x="1655" y="2387"/>
              <a:ext cx="681" cy="499"/>
            </a:xfrm>
            <a:prstGeom prst="line">
              <a:avLst/>
            </a:prstGeom>
            <a:noFill/>
            <a:ln w="57150">
              <a:solidFill>
                <a:srgbClr val="66FF33"/>
              </a:solidFill>
              <a:round/>
              <a:headEnd/>
              <a:tailEnd/>
            </a:ln>
          </p:spPr>
          <p:txBody>
            <a:bodyPr/>
            <a:lstStyle/>
            <a:p>
              <a:endParaRPr lang="en-US"/>
            </a:p>
          </p:txBody>
        </p:sp>
      </p:grpSp>
    </p:spTree>
    <p:extLst>
      <p:ext uri="{BB962C8B-B14F-4D97-AF65-F5344CB8AC3E}">
        <p14:creationId xmlns:p14="http://schemas.microsoft.com/office/powerpoint/2010/main" val="118844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noProof="0" dirty="0" smtClean="0">
                <a:solidFill>
                  <a:srgbClr val="0000FF"/>
                </a:solidFill>
              </a:rPr>
              <a:t>ÖZ</a:t>
            </a:r>
            <a:endParaRPr lang="tr-TR" b="1" noProof="0"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07073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a:bodyPr>
          <a:lstStyle/>
          <a:p>
            <a:r>
              <a:rPr lang="tr-TR" sz="4800" noProof="0" dirty="0" smtClean="0"/>
              <a:t>Öz</a:t>
            </a:r>
            <a:endParaRPr lang="tr-TR" sz="4800" noProof="0" dirty="0"/>
          </a:p>
        </p:txBody>
      </p:sp>
      <p:sp>
        <p:nvSpPr>
          <p:cNvPr id="553987" name="Rectangle 3"/>
          <p:cNvSpPr>
            <a:spLocks noGrp="1" noChangeArrowheads="1"/>
          </p:cNvSpPr>
          <p:nvPr>
            <p:ph idx="1"/>
          </p:nvPr>
        </p:nvSpPr>
        <p:spPr/>
        <p:txBody>
          <a:bodyPr>
            <a:noAutofit/>
          </a:bodyPr>
          <a:lstStyle/>
          <a:p>
            <a:r>
              <a:rPr lang="tr-TR" noProof="0" smtClean="0"/>
              <a:t>Elektronik tarama motorlarında başlıkla beraber görülebilen bölümdür</a:t>
            </a:r>
          </a:p>
          <a:p>
            <a:r>
              <a:rPr lang="tr-TR" noProof="0" smtClean="0"/>
              <a:t>Çoğunlukla okunan tek bölümdür</a:t>
            </a:r>
          </a:p>
          <a:p>
            <a:r>
              <a:rPr lang="tr-TR" noProof="0" smtClean="0"/>
              <a:t>Sadece metin içerir.</a:t>
            </a:r>
          </a:p>
          <a:p>
            <a:r>
              <a:rPr lang="tr-TR" noProof="0" smtClean="0"/>
              <a:t>Özlü yazım, tam cümleler ve hızlıca amaca odaklanma önemli</a:t>
            </a:r>
          </a:p>
          <a:p>
            <a:r>
              <a:rPr lang="tr-TR" noProof="0" smtClean="0"/>
              <a:t>Maksimum uzunluk 200-300 kelime olmalıdır.</a:t>
            </a:r>
          </a:p>
          <a:p>
            <a:pPr marL="609600" indent="-609600"/>
            <a:endParaRPr lang="tr-TR" noProof="0"/>
          </a:p>
        </p:txBody>
      </p:sp>
    </p:spTree>
    <p:extLst>
      <p:ext uri="{BB962C8B-B14F-4D97-AF65-F5344CB8AC3E}">
        <p14:creationId xmlns:p14="http://schemas.microsoft.com/office/powerpoint/2010/main" val="40771907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Başlık"/>
          <p:cNvSpPr>
            <a:spLocks noGrp="1"/>
          </p:cNvSpPr>
          <p:nvPr>
            <p:ph type="title"/>
          </p:nvPr>
        </p:nvSpPr>
        <p:spPr/>
        <p:txBody>
          <a:bodyPr/>
          <a:lstStyle/>
          <a:p>
            <a:r>
              <a:rPr lang="tr-TR" noProof="0" dirty="0" smtClean="0"/>
              <a:t>Özün Bölümleri</a:t>
            </a:r>
          </a:p>
        </p:txBody>
      </p:sp>
      <p:sp>
        <p:nvSpPr>
          <p:cNvPr id="6" name="5 İçerik Yer Tutucusu"/>
          <p:cNvSpPr>
            <a:spLocks noGrp="1"/>
          </p:cNvSpPr>
          <p:nvPr>
            <p:ph idx="1"/>
          </p:nvPr>
        </p:nvSpPr>
        <p:spPr/>
        <p:txBody>
          <a:bodyPr numCol="2">
            <a:noAutofit/>
          </a:bodyPr>
          <a:lstStyle/>
          <a:p>
            <a:pPr marL="274320" indent="-274320" fontAlgn="auto">
              <a:spcBef>
                <a:spcPts val="580"/>
              </a:spcBef>
              <a:spcAft>
                <a:spcPts val="0"/>
              </a:spcAft>
              <a:defRPr/>
            </a:pPr>
            <a:r>
              <a:rPr lang="tr-TR" sz="2800" b="1" noProof="0" dirty="0" smtClean="0">
                <a:solidFill>
                  <a:srgbClr val="0000FF"/>
                </a:solidFill>
              </a:rPr>
              <a:t>AMAÇ</a:t>
            </a:r>
            <a:endParaRPr lang="tr-TR" sz="2800" b="1" noProof="0" dirty="0" smtClean="0">
              <a:solidFill>
                <a:srgbClr val="0000FF"/>
              </a:solidFill>
            </a:endParaRPr>
          </a:p>
          <a:p>
            <a:pPr marL="548640" lvl="1" fontAlgn="auto">
              <a:spcBef>
                <a:spcPts val="370"/>
              </a:spcBef>
              <a:spcAft>
                <a:spcPts val="0"/>
              </a:spcAft>
              <a:defRPr/>
            </a:pPr>
            <a:r>
              <a:rPr lang="tr-TR" sz="2400" noProof="0" dirty="0" smtClean="0"/>
              <a:t>Altyapı</a:t>
            </a:r>
          </a:p>
          <a:p>
            <a:pPr marL="548640" lvl="1" fontAlgn="auto">
              <a:spcBef>
                <a:spcPts val="370"/>
              </a:spcBef>
              <a:spcAft>
                <a:spcPts val="0"/>
              </a:spcAft>
              <a:defRPr/>
            </a:pPr>
            <a:r>
              <a:rPr lang="tr-TR" sz="2400" noProof="0" dirty="0" smtClean="0"/>
              <a:t>Konu ve amaç</a:t>
            </a:r>
          </a:p>
          <a:p>
            <a:pPr marL="274320" indent="-274320" fontAlgn="auto">
              <a:spcBef>
                <a:spcPts val="580"/>
              </a:spcBef>
              <a:spcAft>
                <a:spcPts val="0"/>
              </a:spcAft>
              <a:defRPr/>
            </a:pPr>
            <a:r>
              <a:rPr lang="tr-TR" sz="2800" b="1" noProof="0" dirty="0" smtClean="0">
                <a:solidFill>
                  <a:srgbClr val="0000FF"/>
                </a:solidFill>
              </a:rPr>
              <a:t>MATERYAL ve YÖNTEM</a:t>
            </a:r>
          </a:p>
          <a:p>
            <a:pPr marL="548640" lvl="1" fontAlgn="auto">
              <a:spcBef>
                <a:spcPts val="370"/>
              </a:spcBef>
              <a:spcAft>
                <a:spcPts val="0"/>
              </a:spcAft>
              <a:defRPr/>
            </a:pPr>
            <a:r>
              <a:rPr lang="tr-TR" sz="2400" noProof="0" dirty="0" smtClean="0"/>
              <a:t>Materyaller</a:t>
            </a:r>
          </a:p>
          <a:p>
            <a:pPr marL="548640" lvl="1" fontAlgn="auto">
              <a:spcBef>
                <a:spcPts val="370"/>
              </a:spcBef>
              <a:spcAft>
                <a:spcPts val="0"/>
              </a:spcAft>
              <a:defRPr/>
            </a:pPr>
            <a:r>
              <a:rPr lang="tr-TR" sz="2400" noProof="0" dirty="0" smtClean="0"/>
              <a:t>Yöntem</a:t>
            </a:r>
          </a:p>
          <a:p>
            <a:pPr marL="548640" lvl="1" fontAlgn="auto">
              <a:spcBef>
                <a:spcPts val="370"/>
              </a:spcBef>
              <a:spcAft>
                <a:spcPts val="0"/>
              </a:spcAft>
              <a:defRPr/>
            </a:pPr>
            <a:r>
              <a:rPr lang="tr-TR" sz="2400" noProof="0" dirty="0" smtClean="0"/>
              <a:t>Tasarım</a:t>
            </a:r>
          </a:p>
          <a:p>
            <a:pPr marL="548640" lvl="1" fontAlgn="auto">
              <a:spcBef>
                <a:spcPts val="370"/>
              </a:spcBef>
              <a:spcAft>
                <a:spcPts val="0"/>
              </a:spcAft>
              <a:defRPr/>
            </a:pPr>
            <a:r>
              <a:rPr lang="tr-TR" sz="2400" noProof="0" dirty="0" smtClean="0"/>
              <a:t>İşlemler</a:t>
            </a:r>
          </a:p>
          <a:p>
            <a:pPr marL="548640" lvl="1" fontAlgn="auto">
              <a:spcBef>
                <a:spcPts val="370"/>
              </a:spcBef>
              <a:spcAft>
                <a:spcPts val="0"/>
              </a:spcAft>
              <a:defRPr/>
            </a:pPr>
            <a:r>
              <a:rPr lang="tr-TR" sz="2400" noProof="0" dirty="0" smtClean="0"/>
              <a:t>Denekler</a:t>
            </a:r>
          </a:p>
          <a:p>
            <a:pPr marL="548640" lvl="1" fontAlgn="auto">
              <a:spcBef>
                <a:spcPts val="370"/>
              </a:spcBef>
              <a:spcAft>
                <a:spcPts val="0"/>
              </a:spcAft>
              <a:defRPr/>
            </a:pPr>
            <a:endParaRPr lang="tr-TR" sz="2400" noProof="0" dirty="0" smtClean="0"/>
          </a:p>
          <a:p>
            <a:pPr marL="274320" indent="-274320" fontAlgn="auto">
              <a:spcBef>
                <a:spcPts val="580"/>
              </a:spcBef>
              <a:spcAft>
                <a:spcPts val="0"/>
              </a:spcAft>
              <a:defRPr/>
            </a:pPr>
            <a:r>
              <a:rPr lang="tr-TR" sz="2800" b="1" noProof="0" dirty="0" smtClean="0">
                <a:solidFill>
                  <a:srgbClr val="0000FF"/>
                </a:solidFill>
              </a:rPr>
              <a:t>BULGULAR</a:t>
            </a:r>
          </a:p>
          <a:p>
            <a:pPr marL="548640" lvl="1" fontAlgn="auto">
              <a:spcBef>
                <a:spcPts val="370"/>
              </a:spcBef>
              <a:spcAft>
                <a:spcPts val="0"/>
              </a:spcAft>
              <a:defRPr/>
            </a:pPr>
            <a:r>
              <a:rPr lang="tr-TR" sz="2400" noProof="0" dirty="0" smtClean="0"/>
              <a:t>Bulgular</a:t>
            </a:r>
          </a:p>
          <a:p>
            <a:pPr marL="274320" indent="-274320" fontAlgn="auto">
              <a:spcBef>
                <a:spcPts val="580"/>
              </a:spcBef>
              <a:spcAft>
                <a:spcPts val="0"/>
              </a:spcAft>
              <a:defRPr/>
            </a:pPr>
            <a:r>
              <a:rPr lang="tr-TR" sz="2800" b="1" noProof="0" dirty="0" smtClean="0">
                <a:solidFill>
                  <a:srgbClr val="0000FF"/>
                </a:solidFill>
              </a:rPr>
              <a:t>TARTIŞMA</a:t>
            </a:r>
            <a:endParaRPr lang="tr-TR" sz="2800" noProof="0" dirty="0" smtClean="0">
              <a:solidFill>
                <a:srgbClr val="0000FF"/>
              </a:solidFill>
            </a:endParaRPr>
          </a:p>
          <a:p>
            <a:pPr marL="548640" lvl="1" fontAlgn="auto">
              <a:spcBef>
                <a:spcPts val="370"/>
              </a:spcBef>
              <a:spcAft>
                <a:spcPts val="0"/>
              </a:spcAft>
              <a:defRPr/>
            </a:pPr>
            <a:r>
              <a:rPr lang="tr-TR" sz="2400" noProof="0" dirty="0" smtClean="0"/>
              <a:t>Tartışma</a:t>
            </a:r>
          </a:p>
          <a:p>
            <a:pPr marL="548640" lvl="1" fontAlgn="auto">
              <a:spcBef>
                <a:spcPts val="370"/>
              </a:spcBef>
              <a:spcAft>
                <a:spcPts val="0"/>
              </a:spcAft>
              <a:defRPr/>
            </a:pPr>
            <a:r>
              <a:rPr lang="tr-TR" sz="2400" noProof="0" dirty="0" smtClean="0"/>
              <a:t>Sonuç</a:t>
            </a:r>
          </a:p>
          <a:p>
            <a:pPr marL="548640" lvl="1" fontAlgn="auto">
              <a:spcBef>
                <a:spcPts val="370"/>
              </a:spcBef>
              <a:spcAft>
                <a:spcPts val="0"/>
              </a:spcAft>
              <a:defRPr/>
            </a:pPr>
            <a:r>
              <a:rPr lang="tr-TR" sz="2400" noProof="0" dirty="0" smtClean="0"/>
              <a:t>Çıkarımlar</a:t>
            </a:r>
            <a:endParaRPr lang="tr-TR" sz="2400" noProof="0" dirty="0"/>
          </a:p>
        </p:txBody>
      </p:sp>
    </p:spTree>
    <p:extLst>
      <p:ext uri="{BB962C8B-B14F-4D97-AF65-F5344CB8AC3E}">
        <p14:creationId xmlns:p14="http://schemas.microsoft.com/office/powerpoint/2010/main" val="7581445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u="none" strike="noStrike" baseline="0" noProof="0" dirty="0" smtClean="0">
                <a:solidFill>
                  <a:srgbClr val="0000FF"/>
                </a:solidFill>
              </a:rPr>
              <a:t>Özün</a:t>
            </a:r>
            <a:r>
              <a:rPr lang="tr-TR" sz="3200" b="1" u="none" strike="noStrike" noProof="0" dirty="0" smtClean="0">
                <a:solidFill>
                  <a:srgbClr val="0000FF"/>
                </a:solidFill>
              </a:rPr>
              <a:t> </a:t>
            </a:r>
            <a:r>
              <a:rPr lang="tr-TR" sz="3200" b="1" u="none" strike="noStrike" noProof="0" dirty="0" smtClean="0">
                <a:solidFill>
                  <a:srgbClr val="0000FF"/>
                </a:solidFill>
              </a:rPr>
              <a:t>yeterli ve uygun olduğundan nasıl emin olursunuz</a:t>
            </a:r>
            <a:r>
              <a:rPr lang="tr-TR" sz="3200" b="1" u="none" strike="noStrike" baseline="0" noProof="0" dirty="0" smtClean="0">
                <a:solidFill>
                  <a:srgbClr val="0000FF"/>
                </a:solidFill>
              </a:rPr>
              <a:t>?</a:t>
            </a:r>
            <a:endParaRPr lang="tr-TR" sz="3200" b="1" noProof="0" dirty="0">
              <a:solidFill>
                <a:srgbClr val="0000FF"/>
              </a:solidFill>
            </a:endParaRPr>
          </a:p>
        </p:txBody>
      </p:sp>
      <p:sp>
        <p:nvSpPr>
          <p:cNvPr id="3" name="İçerik Yer Tutucusu 2"/>
          <p:cNvSpPr>
            <a:spLocks noGrp="1"/>
          </p:cNvSpPr>
          <p:nvPr>
            <p:ph idx="1"/>
          </p:nvPr>
        </p:nvSpPr>
        <p:spPr/>
        <p:txBody>
          <a:bodyPr>
            <a:normAutofit/>
          </a:bodyPr>
          <a:lstStyle/>
          <a:p>
            <a:pPr marL="0" indent="0">
              <a:buNone/>
            </a:pPr>
            <a:endParaRPr lang="tr-TR" noProof="0" dirty="0" smtClean="0"/>
          </a:p>
          <a:p>
            <a:r>
              <a:rPr lang="tr-TR" noProof="0" dirty="0" smtClean="0"/>
              <a:t>Çalışmanıza benzer bir araştırmayı yapan kişi olduğunuzu düşünün.</a:t>
            </a:r>
          </a:p>
          <a:p>
            <a:endParaRPr lang="tr-TR" noProof="0" dirty="0" smtClean="0"/>
          </a:p>
          <a:p>
            <a:r>
              <a:rPr lang="tr-TR" noProof="0" dirty="0" smtClean="0"/>
              <a:t>Makalenin ulaşılabilecek tek bölümü özet olması durumunda sunmuş olduğunuz bilgi sizi memnun eder mi?</a:t>
            </a:r>
          </a:p>
          <a:p>
            <a:r>
              <a:rPr lang="tr-TR" noProof="0" dirty="0" smtClean="0"/>
              <a:t>En azından birkaç nicelik verisi içermeli.</a:t>
            </a:r>
          </a:p>
        </p:txBody>
      </p:sp>
    </p:spTree>
    <p:extLst>
      <p:ext uri="{BB962C8B-B14F-4D97-AF65-F5344CB8AC3E}">
        <p14:creationId xmlns:p14="http://schemas.microsoft.com/office/powerpoint/2010/main" val="21948586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noProof="0" dirty="0" smtClean="0"/>
              <a:t>Amaç en fazla 3 cümle olmalıdır</a:t>
            </a:r>
            <a:endParaRPr lang="tr-TR" noProof="0" dirty="0"/>
          </a:p>
        </p:txBody>
      </p:sp>
      <p:sp>
        <p:nvSpPr>
          <p:cNvPr id="3" name="Content Placeholder 2"/>
          <p:cNvSpPr>
            <a:spLocks noGrp="1"/>
          </p:cNvSpPr>
          <p:nvPr>
            <p:ph idx="1"/>
          </p:nvPr>
        </p:nvSpPr>
        <p:spPr/>
        <p:txBody>
          <a:bodyPr>
            <a:normAutofit fontScale="92500" lnSpcReduction="20000"/>
          </a:bodyPr>
          <a:lstStyle/>
          <a:p>
            <a:pPr marL="0" indent="0" algn="just">
              <a:buNone/>
            </a:pPr>
            <a:r>
              <a:rPr lang="tr-TR" b="1" dirty="0"/>
              <a:t>Amaç:</a:t>
            </a:r>
            <a:r>
              <a:rPr lang="tr-TR" dirty="0"/>
              <a:t> Parkinson hastalarının beyin morfolojisindeki değişiklikler ve bunların motor, davranışsal ve algı bulguları ile ilişkisi birçok araştırmacı tarafından incelenmiştir. Bu çalışmaların çoğunda klinik bulguların, bölgesel </a:t>
            </a:r>
            <a:r>
              <a:rPr lang="tr-TR" dirty="0" err="1"/>
              <a:t>atrofi</a:t>
            </a:r>
            <a:r>
              <a:rPr lang="tr-TR" dirty="0"/>
              <a:t> veya beyin ak maddesinde görünen lezyonlar (AML) ile ilişkisi olduğu bulunmuştur. Bu çalışmada Parkinson hastalarında beyin ak maddesinde görülen lezyonların toplam beyin ak maddesine (AMH) oranının, klinik bulgular ile ilişkisini incelemeyi amaçladık</a:t>
            </a:r>
            <a:r>
              <a:rPr lang="tr-TR" dirty="0" smtClean="0"/>
              <a:t>.</a:t>
            </a:r>
            <a:endParaRPr lang="tr-TR" dirty="0"/>
          </a:p>
        </p:txBody>
      </p:sp>
    </p:spTree>
    <p:extLst>
      <p:ext uri="{BB962C8B-B14F-4D97-AF65-F5344CB8AC3E}">
        <p14:creationId xmlns:p14="http://schemas.microsoft.com/office/powerpoint/2010/main" val="390526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noProof="0" dirty="0" err="1" smtClean="0"/>
              <a:t>M&amp;</a:t>
            </a:r>
            <a:r>
              <a:rPr lang="tr-TR" noProof="0" dirty="0" err="1" smtClean="0"/>
              <a:t>M’ta</a:t>
            </a:r>
            <a:r>
              <a:rPr lang="tr-TR" noProof="0" dirty="0" smtClean="0"/>
              <a:t> </a:t>
            </a:r>
            <a:r>
              <a:rPr lang="tr-TR" noProof="0" dirty="0" smtClean="0"/>
              <a:t>gruplar, metotlar ve işlemler hakkında özlü bilgi vermelidir</a:t>
            </a:r>
            <a:endParaRPr lang="tr-TR" noProof="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tr-TR" b="1" dirty="0"/>
              <a:t>Materyal metot: </a:t>
            </a:r>
            <a:r>
              <a:rPr lang="tr-TR" dirty="0"/>
              <a:t>Çalışmaya </a:t>
            </a:r>
            <a:r>
              <a:rPr lang="tr-TR" dirty="0" err="1" smtClean="0"/>
              <a:t>idiyopatik</a:t>
            </a:r>
            <a:r>
              <a:rPr lang="tr-TR" dirty="0" smtClean="0"/>
              <a:t> </a:t>
            </a:r>
            <a:r>
              <a:rPr lang="tr-TR" dirty="0" err="1"/>
              <a:t>Parkison</a:t>
            </a:r>
            <a:r>
              <a:rPr lang="tr-TR" dirty="0"/>
              <a:t> hastalığı (İPH) tanısı konulmuş 54 İPH ile 26 sağlıklı birey dahil edildi. Deneklerden 1 mm kalınlığında ardışık kesitlerden oluşan beyin Manyetik rezonans (MR) görüntüleri alındı. </a:t>
            </a:r>
            <a:r>
              <a:rPr lang="tr-TR" dirty="0" smtClean="0"/>
              <a:t>Görüntülerden </a:t>
            </a:r>
            <a:r>
              <a:rPr lang="tr-TR" dirty="0" err="1"/>
              <a:t>BrainSuite</a:t>
            </a:r>
            <a:r>
              <a:rPr lang="tr-TR" dirty="0"/>
              <a:t> programı ile toplam beyin ak madde hacmi (AMH) hesaplandı. </a:t>
            </a:r>
            <a:r>
              <a:rPr lang="tr-TR" dirty="0" err="1"/>
              <a:t>Fluid-attenuated</a:t>
            </a:r>
            <a:r>
              <a:rPr lang="tr-TR" dirty="0"/>
              <a:t> </a:t>
            </a:r>
            <a:r>
              <a:rPr lang="tr-TR" dirty="0" err="1"/>
              <a:t>inversion</a:t>
            </a:r>
            <a:r>
              <a:rPr lang="tr-TR" dirty="0"/>
              <a:t> </a:t>
            </a:r>
            <a:r>
              <a:rPr lang="tr-TR" dirty="0" err="1"/>
              <a:t>recovery</a:t>
            </a:r>
            <a:r>
              <a:rPr lang="tr-TR" dirty="0"/>
              <a:t> (FLAIR) sekanslı görüntüler üzerinden FSL programı kullanılarak ak madde lezyon hacimleri (AMLH) belirlendi. Beyin ak maddesinde görünen lezyonların toplam beyin akmaddesine oranı gruplar arasında karşılaştırıldı. Ayrıca, bulguların </a:t>
            </a:r>
            <a:r>
              <a:rPr lang="tr-TR" dirty="0" err="1"/>
              <a:t>affektif</a:t>
            </a:r>
            <a:r>
              <a:rPr lang="tr-TR" dirty="0"/>
              <a:t> ve kognitif semptomlarla ilişkisi incelendi. </a:t>
            </a:r>
            <a:endParaRPr lang="en-US" dirty="0"/>
          </a:p>
        </p:txBody>
      </p:sp>
    </p:spTree>
    <p:extLst>
      <p:ext uri="{BB962C8B-B14F-4D97-AF65-F5344CB8AC3E}">
        <p14:creationId xmlns:p14="http://schemas.microsoft.com/office/powerpoint/2010/main" val="153918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noProof="0" dirty="0" smtClean="0"/>
              <a:t>Bulgular, niceliksel veriler ve karşılaştırmanın yönünü </a:t>
            </a:r>
            <a:r>
              <a:rPr lang="tr-TR" sz="3600" noProof="0" dirty="0" smtClean="0"/>
              <a:t>gösterilmelidir.</a:t>
            </a:r>
            <a:endParaRPr lang="tr-TR" sz="3600" noProof="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tr-TR" b="1" dirty="0"/>
              <a:t>Bulgular:</a:t>
            </a:r>
            <a:r>
              <a:rPr lang="tr-TR" dirty="0"/>
              <a:t> Çalışmamızda </a:t>
            </a:r>
            <a:r>
              <a:rPr lang="tr-TR" dirty="0" err="1"/>
              <a:t>İPH’lara</a:t>
            </a:r>
            <a:r>
              <a:rPr lang="tr-TR" dirty="0"/>
              <a:t> ait AMH 324,05 cm</a:t>
            </a:r>
            <a:r>
              <a:rPr lang="tr-TR" baseline="30000" dirty="0"/>
              <a:t>3</a:t>
            </a:r>
            <a:r>
              <a:rPr lang="tr-TR" dirty="0"/>
              <a:t>, kontrol grubunda ise 327,67 cm</a:t>
            </a:r>
            <a:r>
              <a:rPr lang="tr-TR" baseline="30000" dirty="0"/>
              <a:t>3</a:t>
            </a:r>
            <a:r>
              <a:rPr lang="tr-TR" dirty="0"/>
              <a:t> olarak hesap edildi (p&gt;0,05). İPH grubunda AMLH 7,62 cm</a:t>
            </a:r>
            <a:r>
              <a:rPr lang="tr-TR" baseline="30000" dirty="0"/>
              <a:t>3</a:t>
            </a:r>
            <a:r>
              <a:rPr lang="tr-TR" dirty="0"/>
              <a:t> hesaplanırken kontrol grubunda bu değer 5,56 cm</a:t>
            </a:r>
            <a:r>
              <a:rPr lang="tr-TR" baseline="30000" dirty="0"/>
              <a:t>3 </a:t>
            </a:r>
            <a:r>
              <a:rPr lang="tr-TR" dirty="0"/>
              <a:t>olarak hesaplandı (p&gt;0,05). </a:t>
            </a:r>
            <a:r>
              <a:rPr lang="tr-TR" dirty="0" err="1"/>
              <a:t>AMLH’nin</a:t>
            </a:r>
            <a:r>
              <a:rPr lang="tr-TR" dirty="0"/>
              <a:t> kognitif bulgular ile arasında anlamlı bir ilişkisinin bulunmadığı saptandı (P&gt;0,05). </a:t>
            </a:r>
            <a:r>
              <a:rPr lang="tr-TR" dirty="0" err="1"/>
              <a:t>Affektif</a:t>
            </a:r>
            <a:r>
              <a:rPr lang="tr-TR" dirty="0"/>
              <a:t> semptomlara ait sonuçlar AMLH ile karşılaştırdığında da </a:t>
            </a:r>
            <a:r>
              <a:rPr lang="tr-TR" dirty="0" smtClean="0"/>
              <a:t>birbirleri ile ilişki </a:t>
            </a:r>
            <a:r>
              <a:rPr lang="tr-TR" dirty="0"/>
              <a:t>bulunmadığı saptandı (P&gt;0,05). </a:t>
            </a:r>
            <a:endParaRPr lang="en-US" dirty="0"/>
          </a:p>
        </p:txBody>
      </p:sp>
    </p:spTree>
    <p:extLst>
      <p:ext uri="{BB962C8B-B14F-4D97-AF65-F5344CB8AC3E}">
        <p14:creationId xmlns:p14="http://schemas.microsoft.com/office/powerpoint/2010/main" val="2515448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Sonuç, bulgularımızı açıklar. Belirsizlikten kaçınma!</a:t>
            </a:r>
            <a:endParaRPr lang="tr-TR" dirty="0"/>
          </a:p>
        </p:txBody>
      </p:sp>
      <p:sp>
        <p:nvSpPr>
          <p:cNvPr id="3" name="Content Placeholder 2"/>
          <p:cNvSpPr>
            <a:spLocks noGrp="1"/>
          </p:cNvSpPr>
          <p:nvPr>
            <p:ph idx="1"/>
          </p:nvPr>
        </p:nvSpPr>
        <p:spPr/>
        <p:txBody>
          <a:bodyPr/>
          <a:lstStyle/>
          <a:p>
            <a:pPr marL="0" indent="0" algn="just">
              <a:buNone/>
            </a:pPr>
            <a:r>
              <a:rPr lang="tr-TR" b="1" dirty="0"/>
              <a:t>Sonuç:</a:t>
            </a:r>
            <a:r>
              <a:rPr lang="tr-TR" dirty="0"/>
              <a:t> Bulgularımıza göre AMLH ile klinik bulgular arasında ilişki görülmezken, AMLH Parkinson hastalarında ve kontrol grubunda da fark göstermiyordu. </a:t>
            </a:r>
            <a:r>
              <a:rPr lang="tr-TR" dirty="0" err="1"/>
              <a:t>AMLH’nin</a:t>
            </a:r>
            <a:r>
              <a:rPr lang="tr-TR" dirty="0"/>
              <a:t> yaşla ilişkisi olması nedeniyle daha genç bireylerde yapılacak çalışmalarda farklı sonuçlar elde edilebilir. </a:t>
            </a:r>
            <a:endParaRPr lang="en-US" dirty="0"/>
          </a:p>
        </p:txBody>
      </p:sp>
    </p:spTree>
    <p:extLst>
      <p:ext uri="{BB962C8B-B14F-4D97-AF65-F5344CB8AC3E}">
        <p14:creationId xmlns:p14="http://schemas.microsoft.com/office/powerpoint/2010/main" val="26200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r-TR" altLang="zh-CN" sz="3200" b="1" noProof="0" dirty="0" smtClean="0">
                <a:solidFill>
                  <a:srgbClr val="000000"/>
                </a:solidFill>
                <a:ea typeface="宋体" pitchFamily="2" charset="-122"/>
              </a:rPr>
              <a:t>Bunu yayınlayabilir miyim?</a:t>
            </a:r>
          </a:p>
        </p:txBody>
      </p:sp>
      <p:sp>
        <p:nvSpPr>
          <p:cNvPr id="6147" name="Rectangle 3"/>
          <p:cNvSpPr>
            <a:spLocks noGrp="1" noChangeArrowheads="1"/>
          </p:cNvSpPr>
          <p:nvPr>
            <p:ph idx="1"/>
          </p:nvPr>
        </p:nvSpPr>
        <p:spPr>
          <a:noFill/>
        </p:spPr>
        <p:txBody>
          <a:bodyPr>
            <a:normAutofit lnSpcReduction="10000"/>
          </a:bodyPr>
          <a:lstStyle/>
          <a:p>
            <a:pPr eaLnBrk="1" hangingPunct="1">
              <a:spcBef>
                <a:spcPct val="25000"/>
              </a:spcBef>
            </a:pPr>
            <a:r>
              <a:rPr lang="tr-TR" altLang="zh-CN" sz="2400" noProof="0" dirty="0" smtClean="0">
                <a:ea typeface="宋体" pitchFamily="2" charset="-122"/>
              </a:rPr>
              <a:t>Yeni ve ilginç bir şeyler yaptın mı? </a:t>
            </a:r>
          </a:p>
          <a:p>
            <a:pPr eaLnBrk="1" hangingPunct="1">
              <a:spcBef>
                <a:spcPct val="25000"/>
              </a:spcBef>
            </a:pPr>
            <a:r>
              <a:rPr lang="tr-TR" altLang="zh-CN" sz="2400" noProof="0" dirty="0" smtClean="0">
                <a:ea typeface="宋体" pitchFamily="2" charset="-122"/>
              </a:rPr>
              <a:t>Alanındaki güncel sonuçları gözden geçirdin mi? </a:t>
            </a:r>
          </a:p>
          <a:p>
            <a:pPr eaLnBrk="1" hangingPunct="1">
              <a:spcBef>
                <a:spcPct val="25000"/>
              </a:spcBef>
            </a:pPr>
            <a:r>
              <a:rPr lang="tr-TR" altLang="zh-CN" sz="2400" noProof="0" dirty="0" smtClean="0">
                <a:ea typeface="宋体" pitchFamily="2" charset="-122"/>
              </a:rPr>
              <a:t>Bulgularını doğruladın mı? </a:t>
            </a:r>
          </a:p>
          <a:p>
            <a:pPr eaLnBrk="1" hangingPunct="1">
              <a:spcBef>
                <a:spcPct val="25000"/>
              </a:spcBef>
            </a:pPr>
            <a:r>
              <a:rPr lang="tr-TR" altLang="zh-CN" sz="2400" noProof="0" dirty="0" smtClean="0">
                <a:ea typeface="宋体" pitchFamily="2" charset="-122"/>
              </a:rPr>
              <a:t>Uygun kontroller yapıldı mı? </a:t>
            </a:r>
          </a:p>
          <a:p>
            <a:pPr eaLnBrk="1" hangingPunct="1">
              <a:spcBef>
                <a:spcPct val="25000"/>
              </a:spcBef>
            </a:pPr>
            <a:r>
              <a:rPr lang="tr-TR" altLang="zh-CN" sz="2400" noProof="0" dirty="0" smtClean="0">
                <a:ea typeface="宋体" pitchFamily="2" charset="-122"/>
              </a:rPr>
              <a:t>Bulguların iyi bir hikaye söylüyor ya da tamamlanmamış bir hikayeyi mi anlatıyorsun? </a:t>
            </a:r>
          </a:p>
          <a:p>
            <a:pPr eaLnBrk="1" hangingPunct="1">
              <a:spcBef>
                <a:spcPct val="25000"/>
              </a:spcBef>
            </a:pPr>
            <a:r>
              <a:rPr lang="tr-TR" altLang="zh-CN" sz="2400" noProof="0" dirty="0" smtClean="0">
                <a:ea typeface="宋体" pitchFamily="2" charset="-122"/>
              </a:rPr>
              <a:t>Çalışman güncel konularla doğrudan ilişkili mi? </a:t>
            </a:r>
          </a:p>
          <a:p>
            <a:pPr eaLnBrk="1" hangingPunct="1">
              <a:spcBef>
                <a:spcPct val="25000"/>
              </a:spcBef>
            </a:pPr>
            <a:r>
              <a:rPr lang="tr-TR" altLang="zh-CN" sz="2400" noProof="0" dirty="0" smtClean="0">
                <a:ea typeface="宋体" pitchFamily="2" charset="-122"/>
              </a:rPr>
              <a:t>Herhangi bir zor probleme çözüm sundunuz mu?</a:t>
            </a:r>
          </a:p>
          <a:p>
            <a:pPr eaLnBrk="1" hangingPunct="1">
              <a:spcBef>
                <a:spcPct val="25000"/>
              </a:spcBef>
            </a:pPr>
            <a:endParaRPr lang="tr-TR" altLang="zh-CN" sz="2400" b="1" noProof="0" dirty="0" smtClean="0">
              <a:solidFill>
                <a:srgbClr val="FF3300"/>
              </a:solidFill>
              <a:ea typeface="宋体" pitchFamily="2" charset="-122"/>
            </a:endParaRPr>
          </a:p>
          <a:p>
            <a:pPr eaLnBrk="1" hangingPunct="1">
              <a:spcBef>
                <a:spcPct val="25000"/>
              </a:spcBef>
              <a:buFontTx/>
              <a:buNone/>
            </a:pPr>
            <a:r>
              <a:rPr lang="tr-TR" altLang="zh-CN" sz="2400" b="1" noProof="0" dirty="0" smtClean="0">
                <a:solidFill>
                  <a:srgbClr val="FF3300"/>
                </a:solidFill>
                <a:ea typeface="宋体" pitchFamily="2" charset="-122"/>
              </a:rPr>
              <a:t>   Eğer tüm cevaplarınız “Evet” ise makalenizi yazmaya başlayabilirsiniz.</a:t>
            </a:r>
          </a:p>
          <a:p>
            <a:pPr lvl="1" eaLnBrk="1" hangingPunct="1">
              <a:spcBef>
                <a:spcPct val="25000"/>
              </a:spcBef>
              <a:buFontTx/>
              <a:buNone/>
            </a:pPr>
            <a:endParaRPr lang="tr-TR" altLang="zh-CN" sz="2400" noProof="0" dirty="0" smtClean="0">
              <a:ea typeface="宋体" pitchFamily="2" charset="-122"/>
            </a:endParaRPr>
          </a:p>
        </p:txBody>
      </p:sp>
    </p:spTree>
    <p:extLst>
      <p:ext uri="{BB962C8B-B14F-4D97-AF65-F5344CB8AC3E}">
        <p14:creationId xmlns:p14="http://schemas.microsoft.com/office/powerpoint/2010/main" val="38882270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noProof="0" dirty="0" smtClean="0">
                <a:solidFill>
                  <a:srgbClr val="0000FF"/>
                </a:solidFill>
              </a:rPr>
              <a:t>ANATHAR KELİMELER</a:t>
            </a:r>
            <a:endParaRPr lang="tr-TR" b="1" noProof="0" dirty="0">
              <a:solidFill>
                <a:srgbClr val="0000FF"/>
              </a:solidFill>
            </a:endParaRPr>
          </a:p>
        </p:txBody>
      </p:sp>
      <p:sp>
        <p:nvSpPr>
          <p:cNvPr id="3" name="Alt Başlık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0171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noProof="0" dirty="0" smtClean="0">
                <a:solidFill>
                  <a:srgbClr val="0000FF"/>
                </a:solidFill>
              </a:rPr>
              <a:t>Anahtar Kelimeler</a:t>
            </a:r>
            <a:endParaRPr lang="tr-TR" b="1" noProof="0" dirty="0">
              <a:solidFill>
                <a:srgbClr val="0000FF"/>
              </a:solidFill>
            </a:endParaRPr>
          </a:p>
        </p:txBody>
      </p:sp>
      <p:sp>
        <p:nvSpPr>
          <p:cNvPr id="3" name="İçerik Yer Tutucusu 2"/>
          <p:cNvSpPr>
            <a:spLocks noGrp="1"/>
          </p:cNvSpPr>
          <p:nvPr>
            <p:ph idx="1"/>
          </p:nvPr>
        </p:nvSpPr>
        <p:spPr/>
        <p:txBody>
          <a:bodyPr>
            <a:normAutofit/>
          </a:bodyPr>
          <a:lstStyle/>
          <a:p>
            <a:r>
              <a:rPr lang="tr-TR" noProof="0" dirty="0" smtClean="0"/>
              <a:t>İndeksleme için önemlidir. Makalenizin kolay bulunması ve atıf almasını sağlar.</a:t>
            </a:r>
          </a:p>
          <a:p>
            <a:r>
              <a:rPr lang="tr-TR" noProof="0" dirty="0" smtClean="0"/>
              <a:t>Dergi yazım kurallarına bakın</a:t>
            </a:r>
          </a:p>
          <a:p>
            <a:r>
              <a:rPr lang="tr-TR" noProof="0" dirty="0" smtClean="0"/>
              <a:t>İyi seçilmiş olmalı. </a:t>
            </a:r>
          </a:p>
          <a:p>
            <a:r>
              <a:rPr lang="tr-TR" noProof="0" dirty="0" smtClean="0"/>
              <a:t>Başlıkta olmayan kelimeleri seçiniz</a:t>
            </a:r>
          </a:p>
          <a:p>
            <a:pPr marL="0" indent="0">
              <a:buNone/>
            </a:pPr>
            <a:endParaRPr lang="tr-TR" noProof="0" dirty="0"/>
          </a:p>
        </p:txBody>
      </p:sp>
    </p:spTree>
    <p:extLst>
      <p:ext uri="{BB962C8B-B14F-4D97-AF65-F5344CB8AC3E}">
        <p14:creationId xmlns:p14="http://schemas.microsoft.com/office/powerpoint/2010/main" val="3954685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smtClean="0">
                <a:solidFill>
                  <a:srgbClr val="0000FF"/>
                </a:solidFill>
              </a:rPr>
              <a:t>GİRİŞ</a:t>
            </a:r>
            <a:endParaRPr lang="tr-TR" b="1"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3187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normAutofit/>
          </a:bodyPr>
          <a:lstStyle/>
          <a:p>
            <a:r>
              <a:rPr lang="tr-TR" noProof="0" smtClean="0"/>
              <a:t>Giriş</a:t>
            </a:r>
            <a:endParaRPr lang="tr-TR" sz="3600" noProof="0"/>
          </a:p>
        </p:txBody>
      </p:sp>
      <p:sp>
        <p:nvSpPr>
          <p:cNvPr id="576515" name="Rectangle 3"/>
          <p:cNvSpPr>
            <a:spLocks noGrp="1" noChangeArrowheads="1"/>
          </p:cNvSpPr>
          <p:nvPr>
            <p:ph idx="1"/>
          </p:nvPr>
        </p:nvSpPr>
        <p:spPr/>
        <p:txBody>
          <a:bodyPr>
            <a:noAutofit/>
          </a:bodyPr>
          <a:lstStyle/>
          <a:p>
            <a:pPr marL="609600" indent="-609600">
              <a:lnSpc>
                <a:spcPct val="90000"/>
              </a:lnSpc>
            </a:pPr>
            <a:r>
              <a:rPr lang="tr-TR" noProof="0" smtClean="0"/>
              <a:t>Okuyucuyu bilinenden bilinmeye adım adım taşınır. Araştırma sorusu ile bitirilir. </a:t>
            </a:r>
          </a:p>
          <a:p>
            <a:pPr marL="609600" indent="-609600">
              <a:lnSpc>
                <a:spcPct val="90000"/>
              </a:lnSpc>
            </a:pPr>
            <a:endParaRPr lang="tr-TR" noProof="0" smtClean="0"/>
          </a:p>
          <a:p>
            <a:pPr marL="609600" indent="-609600">
              <a:lnSpc>
                <a:spcPct val="90000"/>
              </a:lnSpc>
              <a:buFont typeface="Wingdings" charset="0"/>
              <a:buNone/>
            </a:pPr>
            <a:r>
              <a:rPr lang="tr-TR" noProof="0" smtClean="0"/>
              <a:t>	(Bilinen</a:t>
            </a:r>
            <a:r>
              <a:rPr lang="tr-TR" noProof="0" smtClean="0">
                <a:sym typeface="Wingdings" charset="0"/>
              </a:rPr>
              <a:t>BilinmeyenSoru)</a:t>
            </a:r>
          </a:p>
          <a:p>
            <a:pPr marL="609600" indent="-609600">
              <a:lnSpc>
                <a:spcPct val="90000"/>
              </a:lnSpc>
              <a:buFont typeface="Wingdings" charset="0"/>
              <a:buNone/>
            </a:pPr>
            <a:endParaRPr lang="tr-TR" noProof="0" smtClean="0"/>
          </a:p>
          <a:p>
            <a:pPr marL="609600" indent="-609600">
              <a:lnSpc>
                <a:spcPct val="90000"/>
              </a:lnSpc>
            </a:pPr>
            <a:r>
              <a:rPr lang="tr-TR" noProof="0" smtClean="0"/>
              <a:t>Çalışmada neyin yeni ve önemli olduğunu vurgulanır.</a:t>
            </a:r>
          </a:p>
          <a:p>
            <a:pPr marL="609600" indent="-609600">
              <a:lnSpc>
                <a:spcPct val="90000"/>
              </a:lnSpc>
            </a:pPr>
            <a:r>
              <a:rPr lang="tr-TR" noProof="0" smtClean="0"/>
              <a:t>Amaç belirtilir.</a:t>
            </a:r>
            <a:endParaRPr lang="tr-TR" noProof="0"/>
          </a:p>
        </p:txBody>
      </p:sp>
    </p:spTree>
    <p:extLst>
      <p:ext uri="{BB962C8B-B14F-4D97-AF65-F5344CB8AC3E}">
        <p14:creationId xmlns:p14="http://schemas.microsoft.com/office/powerpoint/2010/main" val="2642931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tr-TR" noProof="0" smtClean="0"/>
              <a:t>Giriş</a:t>
            </a:r>
            <a:endParaRPr lang="tr-TR" sz="3600" noProof="0"/>
          </a:p>
        </p:txBody>
      </p:sp>
      <p:sp>
        <p:nvSpPr>
          <p:cNvPr id="574467" name="Rectangle 3"/>
          <p:cNvSpPr>
            <a:spLocks noGrp="1" noChangeArrowheads="1"/>
          </p:cNvSpPr>
          <p:nvPr>
            <p:ph idx="1"/>
          </p:nvPr>
        </p:nvSpPr>
        <p:spPr/>
        <p:txBody>
          <a:bodyPr>
            <a:normAutofit/>
          </a:bodyPr>
          <a:lstStyle/>
          <a:p>
            <a:pPr marL="609600" indent="-609600">
              <a:lnSpc>
                <a:spcPct val="90000"/>
              </a:lnSpc>
              <a:buFont typeface="Wingdings" charset="0"/>
              <a:buNone/>
            </a:pPr>
            <a:endParaRPr lang="tr-TR" sz="1800" i="1" noProof="0" smtClean="0">
              <a:solidFill>
                <a:srgbClr val="000000"/>
              </a:solidFill>
              <a:latin typeface="Times New Roman" charset="0"/>
              <a:cs typeface="Arial" charset="0"/>
            </a:endParaRPr>
          </a:p>
          <a:p>
            <a:pPr marL="609600" indent="-609600">
              <a:lnSpc>
                <a:spcPct val="90000"/>
              </a:lnSpc>
              <a:buFont typeface="Wingdings" charset="0"/>
              <a:buNone/>
            </a:pPr>
            <a:endParaRPr lang="tr-TR" sz="1800" i="1" noProof="0" smtClean="0">
              <a:solidFill>
                <a:srgbClr val="000000"/>
              </a:solidFill>
              <a:latin typeface="Times New Roman" charset="0"/>
              <a:cs typeface="Arial" charset="0"/>
            </a:endParaRPr>
          </a:p>
          <a:p>
            <a:pPr marL="609600" indent="-609600">
              <a:lnSpc>
                <a:spcPct val="90000"/>
              </a:lnSpc>
              <a:buFont typeface="Wingdings" charset="0"/>
              <a:buNone/>
            </a:pPr>
            <a:r>
              <a:rPr lang="tr-TR" sz="2800" noProof="0" smtClean="0"/>
              <a:t>1. Bilinen</a:t>
            </a:r>
          </a:p>
          <a:p>
            <a:pPr marL="609600" indent="-609600">
              <a:lnSpc>
                <a:spcPct val="90000"/>
              </a:lnSpc>
              <a:buFont typeface="Wingdings" charset="0"/>
              <a:buNone/>
            </a:pPr>
            <a:r>
              <a:rPr lang="tr-TR" sz="2800" noProof="0" smtClean="0"/>
              <a:t>2. Bilinmeyen</a:t>
            </a:r>
          </a:p>
          <a:p>
            <a:pPr marL="609600" indent="-609600">
              <a:lnSpc>
                <a:spcPct val="90000"/>
              </a:lnSpc>
            </a:pPr>
            <a:r>
              <a:rPr lang="tr-TR" sz="2000" noProof="0" smtClean="0"/>
              <a:t>Önceki çalışmalarda sınırlar ve açıklar</a:t>
            </a:r>
          </a:p>
          <a:p>
            <a:pPr marL="609600" indent="-609600">
              <a:lnSpc>
                <a:spcPct val="90000"/>
              </a:lnSpc>
              <a:buFont typeface="Wingdings" charset="0"/>
              <a:buNone/>
            </a:pPr>
            <a:r>
              <a:rPr lang="tr-TR" sz="2800" noProof="0" smtClean="0"/>
              <a:t>3. Öne sürdüğünüz soru</a:t>
            </a:r>
          </a:p>
          <a:p>
            <a:pPr marL="609600" indent="-609600">
              <a:lnSpc>
                <a:spcPct val="90000"/>
              </a:lnSpc>
              <a:buFont typeface="Wingdings" charset="0"/>
              <a:buNone/>
            </a:pPr>
            <a:r>
              <a:rPr lang="tr-TR" sz="2800" noProof="0" smtClean="0"/>
              <a:t>4. Deneysel yaklaşımınız</a:t>
            </a:r>
          </a:p>
          <a:p>
            <a:pPr marL="609600" indent="-609600">
              <a:lnSpc>
                <a:spcPct val="90000"/>
              </a:lnSpc>
              <a:buFont typeface="Wingdings" charset="0"/>
              <a:buNone/>
            </a:pPr>
            <a:r>
              <a:rPr lang="tr-TR" sz="2800" noProof="0" smtClean="0"/>
              <a:t>5. Yaklaşımın neden diğerlerinden yeni, farklı ve önemli olduğu</a:t>
            </a:r>
            <a:endParaRPr lang="tr-TR" sz="2000" u="sng" noProof="0"/>
          </a:p>
        </p:txBody>
      </p:sp>
      <p:grpSp>
        <p:nvGrpSpPr>
          <p:cNvPr id="574468" name="Group 4"/>
          <p:cNvGrpSpPr>
            <a:grpSpLocks/>
          </p:cNvGrpSpPr>
          <p:nvPr/>
        </p:nvGrpSpPr>
        <p:grpSpPr bwMode="auto">
          <a:xfrm>
            <a:off x="5292080" y="2204864"/>
            <a:ext cx="3559696" cy="1368152"/>
            <a:chOff x="3360" y="1968"/>
            <a:chExt cx="2832" cy="624"/>
          </a:xfrm>
        </p:grpSpPr>
        <p:sp>
          <p:nvSpPr>
            <p:cNvPr id="574469" name="AutoShape 5"/>
            <p:cNvSpPr>
              <a:spLocks/>
            </p:cNvSpPr>
            <p:nvPr/>
          </p:nvSpPr>
          <p:spPr bwMode="auto">
            <a:xfrm>
              <a:off x="3360" y="1968"/>
              <a:ext cx="336" cy="624"/>
            </a:xfrm>
            <a:prstGeom prst="rightBrace">
              <a:avLst>
                <a:gd name="adj1" fmla="val 154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000"/>
            </a:p>
          </p:txBody>
        </p:sp>
        <p:sp>
          <p:nvSpPr>
            <p:cNvPr id="574470" name="Text Box 6"/>
            <p:cNvSpPr txBox="1">
              <a:spLocks noChangeArrowheads="1"/>
            </p:cNvSpPr>
            <p:nvPr/>
          </p:nvSpPr>
          <p:spPr bwMode="auto">
            <a:xfrm>
              <a:off x="3744" y="2112"/>
              <a:ext cx="2448"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Clr>
                  <a:srgbClr val="CCFF33"/>
                </a:buClr>
                <a:buSzPct val="70000"/>
                <a:buFont typeface="Wingdings" charset="0"/>
                <a:buNone/>
              </a:pPr>
              <a:r>
                <a:rPr lang="tr-TR" sz="2000" dirty="0" smtClean="0"/>
                <a:t>Önemli literatürü gözden geçirme</a:t>
              </a:r>
              <a:endParaRPr lang="en-US" sz="2000" dirty="0"/>
            </a:p>
          </p:txBody>
        </p:sp>
      </p:grpSp>
    </p:spTree>
    <p:extLst>
      <p:ext uri="{BB962C8B-B14F-4D97-AF65-F5344CB8AC3E}">
        <p14:creationId xmlns:p14="http://schemas.microsoft.com/office/powerpoint/2010/main" val="1160652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noProof="0" smtClean="0"/>
              <a:t>Giriş</a:t>
            </a:r>
            <a:endParaRPr lang="tr-TR" noProof="0"/>
          </a:p>
        </p:txBody>
      </p:sp>
      <p:sp>
        <p:nvSpPr>
          <p:cNvPr id="3" name="2 İçerik Yer Tutucusu"/>
          <p:cNvSpPr>
            <a:spLocks noGrp="1"/>
          </p:cNvSpPr>
          <p:nvPr>
            <p:ph idx="1"/>
          </p:nvPr>
        </p:nvSpPr>
        <p:spPr/>
        <p:txBody>
          <a:bodyPr/>
          <a:lstStyle/>
          <a:p>
            <a:r>
              <a:rPr lang="tr-TR" noProof="0" smtClean="0"/>
              <a:t>Çok uzun olmamalı. </a:t>
            </a:r>
          </a:p>
          <a:p>
            <a:r>
              <a:rPr lang="tr-TR" noProof="0" smtClean="0"/>
              <a:t>3 ya da 4 paragraf</a:t>
            </a:r>
          </a:p>
          <a:p>
            <a:r>
              <a:rPr lang="tr-TR" noProof="0" smtClean="0"/>
              <a:t>Aynı bilgilere sahip meslektaşlara yazıldığını unutmayalım. </a:t>
            </a:r>
          </a:p>
          <a:p>
            <a:r>
              <a:rPr lang="tr-TR" noProof="0" smtClean="0"/>
              <a:t>En önemli bilgiler sunulmalı ve çabucak hipoteze gelinmeli. </a:t>
            </a:r>
            <a:endParaRPr lang="tr-TR" noProof="0"/>
          </a:p>
        </p:txBody>
      </p:sp>
    </p:spTree>
    <p:extLst>
      <p:ext uri="{BB962C8B-B14F-4D97-AF65-F5344CB8AC3E}">
        <p14:creationId xmlns:p14="http://schemas.microsoft.com/office/powerpoint/2010/main" val="16639623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noProof="0" dirty="0" smtClean="0">
                <a:solidFill>
                  <a:srgbClr val="0000FF"/>
                </a:solidFill>
              </a:rPr>
              <a:t>GEREÇ VE YÖNTEM</a:t>
            </a:r>
            <a:endParaRPr lang="tr-TR" b="1" noProof="0"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38003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Genel Bilgi</a:t>
            </a:r>
            <a:endParaRPr lang="tr-TR" noProof="0"/>
          </a:p>
        </p:txBody>
      </p:sp>
      <p:sp>
        <p:nvSpPr>
          <p:cNvPr id="3" name="İçerik Yer Tutucusu 2"/>
          <p:cNvSpPr>
            <a:spLocks noGrp="1"/>
          </p:cNvSpPr>
          <p:nvPr>
            <p:ph idx="1"/>
          </p:nvPr>
        </p:nvSpPr>
        <p:spPr/>
        <p:txBody>
          <a:bodyPr>
            <a:normAutofit/>
          </a:bodyPr>
          <a:lstStyle/>
          <a:p>
            <a:r>
              <a:rPr lang="tr-TR" noProof="0" smtClean="0"/>
              <a:t>Girişte yöntem anlatılmış olmalıydı</a:t>
            </a:r>
          </a:p>
          <a:p>
            <a:r>
              <a:rPr lang="tr-TR" noProof="0" smtClean="0"/>
              <a:t>Yöntemin gerekliliği tanımlanmıştı</a:t>
            </a:r>
          </a:p>
          <a:p>
            <a:r>
              <a:rPr lang="tr-TR" noProof="0" smtClean="0"/>
              <a:t>Sıra detaylarda</a:t>
            </a:r>
          </a:p>
          <a:p>
            <a:r>
              <a:rPr lang="tr-TR" noProof="0" smtClean="0"/>
              <a:t>Tüm ayrıntılar verilir</a:t>
            </a:r>
          </a:p>
          <a:p>
            <a:r>
              <a:rPr lang="tr-TR" noProof="0" smtClean="0"/>
              <a:t>Kullanılan malzeme ve denekler tanımlanır</a:t>
            </a:r>
          </a:p>
          <a:p>
            <a:r>
              <a:rPr lang="tr-TR" noProof="0" smtClean="0"/>
              <a:t>Deney protokolü tarif edilir</a:t>
            </a:r>
          </a:p>
          <a:p>
            <a:r>
              <a:rPr lang="tr-TR" noProof="0" smtClean="0"/>
              <a:t>Deneyi tekrarlamaya yetmeli</a:t>
            </a:r>
          </a:p>
        </p:txBody>
      </p:sp>
      <p:pic>
        <p:nvPicPr>
          <p:cNvPr id="2050" name="Picture 2" descr="C:\Users\user\AppData\Local\Microsoft\Windows\Temporary Internet Files\Content.IE5\FEN7ISFG\MC9002870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196752"/>
            <a:ext cx="1578321" cy="214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9418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Genel Bilgi</a:t>
            </a:r>
            <a:endParaRPr lang="tr-TR" dirty="0"/>
          </a:p>
        </p:txBody>
      </p:sp>
      <p:sp>
        <p:nvSpPr>
          <p:cNvPr id="3" name="İçerik Yer Tutucusu 2"/>
          <p:cNvSpPr>
            <a:spLocks noGrp="1"/>
          </p:cNvSpPr>
          <p:nvPr>
            <p:ph idx="1"/>
          </p:nvPr>
        </p:nvSpPr>
        <p:spPr/>
        <p:txBody>
          <a:bodyPr/>
          <a:lstStyle/>
          <a:p>
            <a:r>
              <a:rPr lang="tr-TR" dirty="0" smtClean="0"/>
              <a:t>İzinler</a:t>
            </a:r>
          </a:p>
          <a:p>
            <a:r>
              <a:rPr lang="tr-TR" dirty="0" smtClean="0"/>
              <a:t>Çalışmanın yürütüldüğü mekan</a:t>
            </a:r>
          </a:p>
          <a:p>
            <a:r>
              <a:rPr lang="tr-TR" dirty="0" smtClean="0"/>
              <a:t>Zaman</a:t>
            </a:r>
          </a:p>
          <a:p>
            <a:r>
              <a:rPr lang="tr-TR" dirty="0" smtClean="0"/>
              <a:t>Kullanılan istatistik</a:t>
            </a:r>
          </a:p>
          <a:p>
            <a:endParaRPr lang="tr-TR" dirty="0"/>
          </a:p>
        </p:txBody>
      </p:sp>
      <p:pic>
        <p:nvPicPr>
          <p:cNvPr id="3075" name="Picture 3" descr="C:\Users\user\AppData\Local\Microsoft\Windows\Temporary Internet Files\Content.IE5\JG1XEVPX\MP9004032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216" y="739896"/>
            <a:ext cx="2081784" cy="31211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AppData\Local\Microsoft\Windows\Temporary Internet Files\Content.IE5\FEN7ISFG\MC9002905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140968"/>
            <a:ext cx="2129073" cy="2064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3198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Yazım Dili</a:t>
            </a:r>
            <a:endParaRPr lang="tr-TR" dirty="0"/>
          </a:p>
        </p:txBody>
      </p:sp>
      <p:sp>
        <p:nvSpPr>
          <p:cNvPr id="3" name="İçerik Yer Tutucusu 2"/>
          <p:cNvSpPr>
            <a:spLocks noGrp="1"/>
          </p:cNvSpPr>
          <p:nvPr>
            <p:ph idx="1"/>
          </p:nvPr>
        </p:nvSpPr>
        <p:spPr/>
        <p:txBody>
          <a:bodyPr>
            <a:normAutofit lnSpcReduction="10000"/>
          </a:bodyPr>
          <a:lstStyle/>
          <a:p>
            <a:r>
              <a:rPr lang="tr-TR" dirty="0" smtClean="0"/>
              <a:t>Geçmiş zaman kipi</a:t>
            </a:r>
          </a:p>
          <a:p>
            <a:r>
              <a:rPr lang="tr-TR" dirty="0" smtClean="0"/>
              <a:t>Ben değil biz</a:t>
            </a:r>
          </a:p>
          <a:p>
            <a:r>
              <a:rPr lang="tr-TR" dirty="0" smtClean="0"/>
              <a:t>Edilgen</a:t>
            </a:r>
          </a:p>
          <a:p>
            <a:r>
              <a:rPr lang="tr-TR" dirty="0" smtClean="0"/>
              <a:t>Düzgün Terminoloji -Jargonlar!</a:t>
            </a:r>
          </a:p>
          <a:p>
            <a:r>
              <a:rPr lang="tr-TR" dirty="0" smtClean="0"/>
              <a:t>Kısa ve anlaşılır cümleler</a:t>
            </a:r>
          </a:p>
          <a:p>
            <a:r>
              <a:rPr lang="tr-TR" dirty="0" smtClean="0"/>
              <a:t>Noktalama, kısaltma ve birimlere dikkat</a:t>
            </a:r>
          </a:p>
          <a:p>
            <a:r>
              <a:rPr lang="tr-TR" dirty="0" smtClean="0"/>
              <a:t>Alt başlıklar</a:t>
            </a:r>
          </a:p>
          <a:p>
            <a:r>
              <a:rPr lang="tr-TR" dirty="0" smtClean="0"/>
              <a:t>Bulgularla paralel yazım</a:t>
            </a:r>
          </a:p>
          <a:p>
            <a:endParaRPr lang="tr-TR" dirty="0"/>
          </a:p>
        </p:txBody>
      </p:sp>
      <p:pic>
        <p:nvPicPr>
          <p:cNvPr id="4101" name="Picture 5" descr="C:\Users\user\AppData\Local\Microsoft\Windows\Temporary Internet Files\Content.IE5\7X5O247Z\MP9003415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980727"/>
            <a:ext cx="3168352" cy="226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125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b="1" smtClean="0">
                <a:solidFill>
                  <a:srgbClr val="0000FF"/>
                </a:solidFill>
              </a:rPr>
              <a:t>TASLAK YAZMA</a:t>
            </a:r>
            <a:endParaRPr lang="tr-TR" b="1" dirty="0">
              <a:solidFill>
                <a:srgbClr val="0000FF"/>
              </a:solidFill>
            </a:endParaRPr>
          </a:p>
        </p:txBody>
      </p:sp>
      <p:sp>
        <p:nvSpPr>
          <p:cNvPr id="5" name="Subtitle 4"/>
          <p:cNvSpPr>
            <a:spLocks noGrp="1"/>
          </p:cNvSpPr>
          <p:nvPr>
            <p:ph type="subTitle" idx="1"/>
          </p:nvPr>
        </p:nvSpPr>
        <p:spPr/>
        <p:txBody>
          <a:bodyPr/>
          <a:lstStyle/>
          <a:p>
            <a:r>
              <a:rPr lang="tr-TR" dirty="0">
                <a:solidFill>
                  <a:schemeClr val="tx1"/>
                </a:solidFill>
              </a:rPr>
              <a:t>Bir taslak yazmak, makaleyi yazmaya karar vermeye yardımcı olur</a:t>
            </a:r>
            <a:r>
              <a:rPr lang="tr-TR" dirty="0" smtClean="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3391063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Gereç ve Yöntem</a:t>
            </a:r>
            <a:endParaRPr lang="tr-TR" dirty="0"/>
          </a:p>
        </p:txBody>
      </p:sp>
      <p:pic>
        <p:nvPicPr>
          <p:cNvPr id="1026" name="Picture 2" descr="C:\Users\user\AppData\Local\Microsoft\Windows\Temporary Internet Files\Content.IE5\JG1XEVPX\MP900308906[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7700" y="2653125"/>
            <a:ext cx="3657600" cy="24201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AppData\Local\Microsoft\Windows\Temporary Internet Files\Content.IE5\FEN7ISFG\MC900359077[1].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40593" y="2636913"/>
            <a:ext cx="4461592" cy="244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522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smtClean="0"/>
              <a:t>Gereç</a:t>
            </a:r>
            <a:endParaRPr lang="tr-TR" dirty="0"/>
          </a:p>
        </p:txBody>
      </p:sp>
      <p:sp>
        <p:nvSpPr>
          <p:cNvPr id="6" name="İçerik Yer Tutucusu 5"/>
          <p:cNvSpPr>
            <a:spLocks noGrp="1"/>
          </p:cNvSpPr>
          <p:nvPr>
            <p:ph idx="1"/>
          </p:nvPr>
        </p:nvSpPr>
        <p:spPr/>
        <p:txBody>
          <a:bodyPr/>
          <a:lstStyle/>
          <a:p>
            <a:r>
              <a:rPr lang="tr-TR" dirty="0" smtClean="0"/>
              <a:t>Hayvan grupları</a:t>
            </a:r>
          </a:p>
          <a:p>
            <a:r>
              <a:rPr lang="tr-TR" dirty="0" smtClean="0"/>
              <a:t>Gönüllü-hasta</a:t>
            </a:r>
          </a:p>
          <a:p>
            <a:r>
              <a:rPr lang="tr-TR" dirty="0" smtClean="0"/>
              <a:t>Görüntü</a:t>
            </a:r>
          </a:p>
          <a:p>
            <a:r>
              <a:rPr lang="tr-TR" dirty="0" smtClean="0"/>
              <a:t>Cihazlar</a:t>
            </a:r>
          </a:p>
          <a:p>
            <a:r>
              <a:rPr lang="tr-TR" dirty="0" smtClean="0"/>
              <a:t>Solüsyonlar</a:t>
            </a:r>
          </a:p>
          <a:p>
            <a:r>
              <a:rPr lang="tr-TR" dirty="0" smtClean="0"/>
              <a:t>İlaçlar</a:t>
            </a:r>
          </a:p>
          <a:p>
            <a:endParaRPr lang="tr-TR" dirty="0"/>
          </a:p>
        </p:txBody>
      </p:sp>
      <p:pic>
        <p:nvPicPr>
          <p:cNvPr id="5122" name="Picture 2" descr="C:\Users\user\AppData\Local\Microsoft\Windows\Temporary Internet Files\Content.IE5\JG1XEVPX\MC9003713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132856"/>
            <a:ext cx="3277320" cy="268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4348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Hayvan Grupları</a:t>
            </a:r>
            <a:endParaRPr lang="tr-TR" dirty="0"/>
          </a:p>
        </p:txBody>
      </p:sp>
      <p:sp>
        <p:nvSpPr>
          <p:cNvPr id="3" name="İçerik Yer Tutucusu 2"/>
          <p:cNvSpPr>
            <a:spLocks noGrp="1"/>
          </p:cNvSpPr>
          <p:nvPr>
            <p:ph idx="1"/>
          </p:nvPr>
        </p:nvSpPr>
        <p:spPr/>
        <p:txBody>
          <a:bodyPr/>
          <a:lstStyle/>
          <a:p>
            <a:r>
              <a:rPr lang="tr-TR" dirty="0" smtClean="0"/>
              <a:t>Grupların tanımlanması</a:t>
            </a:r>
          </a:p>
          <a:p>
            <a:pPr lvl="1"/>
            <a:r>
              <a:rPr lang="tr-TR" dirty="0" smtClean="0"/>
              <a:t>Grup1, 2 ya da a, b ?</a:t>
            </a:r>
          </a:p>
          <a:p>
            <a:pPr lvl="1"/>
            <a:r>
              <a:rPr lang="tr-TR" dirty="0" smtClean="0"/>
              <a:t>Saf kontrol, </a:t>
            </a:r>
            <a:r>
              <a:rPr lang="tr-TR" dirty="0" err="1" smtClean="0"/>
              <a:t>şam</a:t>
            </a:r>
            <a:r>
              <a:rPr lang="tr-TR" dirty="0" smtClean="0"/>
              <a:t>, kısa süreli tedavi, uzun süreli tedavi</a:t>
            </a:r>
          </a:p>
          <a:p>
            <a:r>
              <a:rPr lang="tr-TR" dirty="0" smtClean="0"/>
              <a:t>Denek sayıları, ağırlık, yaş, cinsiyet, cins</a:t>
            </a:r>
          </a:p>
          <a:p>
            <a:r>
              <a:rPr lang="tr-TR" dirty="0" smtClean="0"/>
              <a:t>Örneklemenin yapılışı</a:t>
            </a:r>
          </a:p>
          <a:p>
            <a:r>
              <a:rPr lang="tr-TR" dirty="0" smtClean="0"/>
              <a:t>İkili yazım (</a:t>
            </a:r>
            <a:r>
              <a:rPr lang="tr-TR" i="1" dirty="0" err="1" smtClean="0"/>
              <a:t>Felis</a:t>
            </a:r>
            <a:r>
              <a:rPr lang="tr-TR" i="1" dirty="0" smtClean="0"/>
              <a:t> </a:t>
            </a:r>
            <a:r>
              <a:rPr lang="tr-TR" i="1" dirty="0" err="1" smtClean="0"/>
              <a:t>domesticus</a:t>
            </a:r>
            <a:r>
              <a:rPr lang="tr-TR" dirty="0" smtClean="0"/>
              <a:t>)</a:t>
            </a:r>
          </a:p>
          <a:p>
            <a:r>
              <a:rPr lang="tr-TR" dirty="0" smtClean="0"/>
              <a:t>Kaynak</a:t>
            </a:r>
          </a:p>
          <a:p>
            <a:endParaRPr lang="tr-TR" dirty="0"/>
          </a:p>
        </p:txBody>
      </p:sp>
      <p:pic>
        <p:nvPicPr>
          <p:cNvPr id="1027" name="Picture 3" descr="C:\Users\user\AppData\Local\Microsoft\Windows\Temporary Internet Files\Content.IE5\JG1XEVPX\MC90043239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262" y="4509120"/>
            <a:ext cx="2966738"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4372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2800" smtClean="0"/>
              <a:t>Deneysel ve Klinik Tıp Dergisi - Journal of Experimental and Clinical Medicine 28 (2011) 162-167</a:t>
            </a:r>
            <a:endParaRPr lang="tr-T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08843"/>
            <a:ext cx="6336704" cy="513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8539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Gönüllü-Hasta</a:t>
            </a:r>
            <a:endParaRPr lang="tr-TR" dirty="0"/>
          </a:p>
        </p:txBody>
      </p:sp>
      <p:sp>
        <p:nvSpPr>
          <p:cNvPr id="3" name="İçerik Yer Tutucusu 2"/>
          <p:cNvSpPr>
            <a:spLocks noGrp="1"/>
          </p:cNvSpPr>
          <p:nvPr>
            <p:ph idx="1"/>
          </p:nvPr>
        </p:nvSpPr>
        <p:spPr/>
        <p:txBody>
          <a:bodyPr/>
          <a:lstStyle/>
          <a:p>
            <a:r>
              <a:rPr lang="tr-TR" dirty="0" smtClean="0"/>
              <a:t>Gruplar</a:t>
            </a:r>
          </a:p>
          <a:p>
            <a:r>
              <a:rPr lang="tr-TR" dirty="0" smtClean="0"/>
              <a:t>Etik izin ve gönüllü rızası</a:t>
            </a:r>
          </a:p>
          <a:p>
            <a:r>
              <a:rPr lang="tr-TR" dirty="0" smtClean="0"/>
              <a:t>Grupların seçimi ve teşekkülü, eşleşmiş?</a:t>
            </a:r>
          </a:p>
          <a:p>
            <a:r>
              <a:rPr lang="tr-TR" dirty="0" smtClean="0"/>
              <a:t>Sayılar</a:t>
            </a:r>
          </a:p>
          <a:p>
            <a:r>
              <a:rPr lang="tr-TR" dirty="0" smtClean="0"/>
              <a:t>Ağırlık, yaş, boy, </a:t>
            </a:r>
            <a:r>
              <a:rPr lang="tr-TR" dirty="0" err="1" smtClean="0"/>
              <a:t>VKİ</a:t>
            </a:r>
            <a:r>
              <a:rPr lang="tr-TR" dirty="0" smtClean="0"/>
              <a:t>, cinsiyet</a:t>
            </a:r>
          </a:p>
          <a:p>
            <a:r>
              <a:rPr lang="tr-TR" dirty="0" err="1" smtClean="0"/>
              <a:t>Sosyo</a:t>
            </a:r>
            <a:r>
              <a:rPr lang="tr-TR" dirty="0" smtClean="0"/>
              <a:t>-kültürel yapı</a:t>
            </a:r>
          </a:p>
          <a:p>
            <a:r>
              <a:rPr lang="tr-TR" dirty="0" smtClean="0"/>
              <a:t>Hastalık ya da sağlık durumu</a:t>
            </a:r>
          </a:p>
          <a:p>
            <a:endParaRPr lang="tr-TR" dirty="0" smtClean="0"/>
          </a:p>
          <a:p>
            <a:endParaRPr lang="tr-TR" dirty="0"/>
          </a:p>
        </p:txBody>
      </p:sp>
      <p:pic>
        <p:nvPicPr>
          <p:cNvPr id="7170" name="Picture 2" descr="C:\Users\user\AppData\Local\Microsoft\Windows\Temporary Internet Files\Content.IE5\FEN7ISFG\MC9003590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9744" y="116632"/>
            <a:ext cx="2304256" cy="239507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AppData\Local\Microsoft\Windows\Temporary Internet Files\Content.IE5\7X5O247Z\MC9003590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82" y="4537075"/>
            <a:ext cx="2108646" cy="232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195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2000" smtClean="0"/>
              <a:t>J o u r n a l  o f  E x p e r ime n t a l  a n d  C l i n i c a l  Me d i c i n e 2 6 (2 0 0 9) 1 5 7 - 1 6 2</a:t>
            </a:r>
            <a:endParaRPr lang="tr-TR"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66" y="1268760"/>
            <a:ext cx="76073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8748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2800" smtClean="0"/>
              <a:t>J o u r n a l  o f  E x p e r ime n t a l  a n d  C l i n i c a l  Me d i c i n e 2 6 ( 2 0 0 9 ) 8 1 - 8 5</a:t>
            </a:r>
            <a:endParaRPr lang="tr-TR" sz="28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75139"/>
            <a:ext cx="5832648" cy="535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4635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Görüntüler</a:t>
            </a:r>
            <a:endParaRPr lang="tr-TR" dirty="0"/>
          </a:p>
        </p:txBody>
      </p:sp>
      <p:sp>
        <p:nvSpPr>
          <p:cNvPr id="3" name="İçerik Yer Tutucusu 2"/>
          <p:cNvSpPr>
            <a:spLocks noGrp="1"/>
          </p:cNvSpPr>
          <p:nvPr>
            <p:ph idx="1"/>
          </p:nvPr>
        </p:nvSpPr>
        <p:spPr/>
        <p:txBody>
          <a:bodyPr/>
          <a:lstStyle/>
          <a:p>
            <a:r>
              <a:rPr lang="tr-TR" dirty="0" smtClean="0"/>
              <a:t>Görüntünün menşei</a:t>
            </a:r>
          </a:p>
          <a:p>
            <a:r>
              <a:rPr lang="tr-TR" dirty="0" smtClean="0"/>
              <a:t>Görüntüleme merkezi</a:t>
            </a:r>
          </a:p>
          <a:p>
            <a:r>
              <a:rPr lang="tr-TR" dirty="0" smtClean="0"/>
              <a:t>Kullanılan cihazın üretici, marka, model ve ülke bilgisi</a:t>
            </a:r>
          </a:p>
          <a:p>
            <a:r>
              <a:rPr lang="tr-TR" dirty="0" smtClean="0"/>
              <a:t>Dahil-hariç tutma kriterleri</a:t>
            </a:r>
          </a:p>
          <a:p>
            <a:r>
              <a:rPr lang="tr-TR" dirty="0" smtClean="0"/>
              <a:t>Kurumsal izinler</a:t>
            </a:r>
          </a:p>
          <a:p>
            <a:r>
              <a:rPr lang="tr-TR" dirty="0" smtClean="0"/>
              <a:t>Etik-gönüllü izinleri</a:t>
            </a:r>
            <a:endParaRPr lang="tr-TR" dirty="0"/>
          </a:p>
        </p:txBody>
      </p:sp>
      <p:pic>
        <p:nvPicPr>
          <p:cNvPr id="8197" name="Picture 5" descr="C:\Users\user\AppData\Local\Microsoft\Windows\Temporary Internet Files\Content.IE5\JG1XEVPX\MC9001984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8745" y="3645024"/>
            <a:ext cx="3053701" cy="300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360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smtClean="0"/>
              <a:t>Deneysel ve Klinik Tıp Dergisi - Journal of Experimental and Clinical Medicine 28 (2011) 155-161</a:t>
            </a:r>
            <a:endParaRPr lang="tr-T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3279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601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644525"/>
            <a:ext cx="72644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618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Taslak yazım aşamaları</a:t>
            </a:r>
            <a:endParaRPr lang="tr-TR" dirty="0"/>
          </a:p>
        </p:txBody>
      </p:sp>
      <p:sp>
        <p:nvSpPr>
          <p:cNvPr id="3" name="Content Placeholder 2"/>
          <p:cNvSpPr>
            <a:spLocks noGrp="1"/>
          </p:cNvSpPr>
          <p:nvPr>
            <p:ph idx="1"/>
          </p:nvPr>
        </p:nvSpPr>
        <p:spPr/>
        <p:txBody>
          <a:bodyPr>
            <a:normAutofit lnSpcReduction="10000"/>
          </a:bodyPr>
          <a:lstStyle/>
          <a:p>
            <a:r>
              <a:rPr lang="tr-TR" smtClean="0"/>
              <a:t>Makaleyi göndermek istediğiniz dergi için bir ön karar verin.</a:t>
            </a:r>
          </a:p>
          <a:p>
            <a:r>
              <a:rPr lang="tr-TR" smtClean="0"/>
              <a:t>Yazmak istediğiniz makalenin cinsine karar verin</a:t>
            </a:r>
          </a:p>
          <a:p>
            <a:r>
              <a:rPr lang="tr-TR" smtClean="0"/>
              <a:t>Makale çeşitleri:</a:t>
            </a:r>
          </a:p>
          <a:p>
            <a:pPr lvl="1"/>
            <a:r>
              <a:rPr lang="tr-TR" smtClean="0"/>
              <a:t>Araştırma makalesi</a:t>
            </a:r>
          </a:p>
          <a:p>
            <a:pPr lvl="1"/>
            <a:r>
              <a:rPr lang="tr-TR" smtClean="0"/>
              <a:t>Kısa not</a:t>
            </a:r>
          </a:p>
          <a:p>
            <a:pPr lvl="1"/>
            <a:r>
              <a:rPr lang="tr-TR" smtClean="0"/>
              <a:t>Editöre mektup</a:t>
            </a:r>
          </a:p>
          <a:p>
            <a:pPr lvl="1"/>
            <a:r>
              <a:rPr lang="tr-TR" smtClean="0"/>
              <a:t>Derleme</a:t>
            </a:r>
            <a:endParaRPr lang="tr-TR" dirty="0" smtClean="0"/>
          </a:p>
        </p:txBody>
      </p:sp>
    </p:spTree>
    <p:extLst>
      <p:ext uri="{BB962C8B-B14F-4D97-AF65-F5344CB8AC3E}">
        <p14:creationId xmlns:p14="http://schemas.microsoft.com/office/powerpoint/2010/main" val="284344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Cihazlar</a:t>
            </a:r>
            <a:endParaRPr lang="tr-TR" dirty="0"/>
          </a:p>
        </p:txBody>
      </p:sp>
      <p:sp>
        <p:nvSpPr>
          <p:cNvPr id="3" name="İçerik Yer Tutucusu 2"/>
          <p:cNvSpPr>
            <a:spLocks noGrp="1"/>
          </p:cNvSpPr>
          <p:nvPr>
            <p:ph idx="1"/>
          </p:nvPr>
        </p:nvSpPr>
        <p:spPr/>
        <p:txBody>
          <a:bodyPr/>
          <a:lstStyle/>
          <a:p>
            <a:r>
              <a:rPr lang="tr-TR" dirty="0" smtClean="0"/>
              <a:t>Adları</a:t>
            </a:r>
          </a:p>
          <a:p>
            <a:r>
              <a:rPr lang="tr-TR" dirty="0" smtClean="0"/>
              <a:t>Gerekli ise üretici, marka, model, ülke bilgisi</a:t>
            </a:r>
          </a:p>
          <a:p>
            <a:r>
              <a:rPr lang="tr-TR" dirty="0" smtClean="0"/>
              <a:t>Teknik detayları</a:t>
            </a:r>
          </a:p>
          <a:p>
            <a:r>
              <a:rPr lang="tr-TR" dirty="0" smtClean="0"/>
              <a:t>Kullanım detayları</a:t>
            </a:r>
            <a:endParaRPr lang="tr-TR" dirty="0"/>
          </a:p>
        </p:txBody>
      </p:sp>
      <p:pic>
        <p:nvPicPr>
          <p:cNvPr id="9218" name="Picture 2" descr="C:\Users\user\AppData\Local\Microsoft\Windows\Temporary Internet Files\Content.IE5\JG1XEVPX\MC9000200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4900" y="4293096"/>
            <a:ext cx="2457663" cy="246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923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Solüsyonlar ve İlaçlar</a:t>
            </a:r>
            <a:endParaRPr lang="tr-TR" dirty="0"/>
          </a:p>
        </p:txBody>
      </p:sp>
      <p:sp>
        <p:nvSpPr>
          <p:cNvPr id="3" name="İçerik Yer Tutucusu 2"/>
          <p:cNvSpPr>
            <a:spLocks noGrp="1"/>
          </p:cNvSpPr>
          <p:nvPr>
            <p:ph idx="1"/>
          </p:nvPr>
        </p:nvSpPr>
        <p:spPr/>
        <p:txBody>
          <a:bodyPr/>
          <a:lstStyle/>
          <a:p>
            <a:r>
              <a:rPr lang="tr-TR" dirty="0" smtClean="0"/>
              <a:t>Etken madde adı</a:t>
            </a:r>
          </a:p>
          <a:p>
            <a:r>
              <a:rPr lang="tr-TR" dirty="0" smtClean="0"/>
              <a:t>Gerekirse ticari adı</a:t>
            </a:r>
          </a:p>
          <a:p>
            <a:r>
              <a:rPr lang="tr-TR" dirty="0" smtClean="0"/>
              <a:t>Kaynağı</a:t>
            </a:r>
          </a:p>
          <a:p>
            <a:r>
              <a:rPr lang="tr-TR" dirty="0" smtClean="0"/>
              <a:t>Hazırlanma yöntemi</a:t>
            </a:r>
          </a:p>
          <a:p>
            <a:r>
              <a:rPr lang="tr-TR" dirty="0" smtClean="0"/>
              <a:t>Veriliş şekli, doz, süre ve sıklık</a:t>
            </a:r>
          </a:p>
          <a:p>
            <a:r>
              <a:rPr lang="tr-TR" dirty="0" smtClean="0"/>
              <a:t>1. solüsyon yerine %.09 </a:t>
            </a:r>
            <a:r>
              <a:rPr lang="tr-TR" dirty="0" err="1" smtClean="0"/>
              <a:t>NaCl</a:t>
            </a:r>
            <a:endParaRPr lang="tr-TR" dirty="0" smtClean="0"/>
          </a:p>
          <a:p>
            <a:endParaRPr lang="tr-TR" dirty="0"/>
          </a:p>
        </p:txBody>
      </p:sp>
      <p:pic>
        <p:nvPicPr>
          <p:cNvPr id="10244" name="Picture 4" descr="C:\Users\user\AppData\Local\Microsoft\Windows\Temporary Internet Files\Content.IE5\09ZIL564\MP9003372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059317"/>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162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2800" smtClean="0"/>
              <a:t>Deneysel ve Klinik Tıp Dergisi - Journal of Experimental and Clinical Medicine 28 (2011) 71-78</a:t>
            </a:r>
            <a:endParaRPr lang="tr-TR"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484784"/>
            <a:ext cx="7340600"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11411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Yöntem</a:t>
            </a:r>
            <a:endParaRPr lang="tr-TR" dirty="0"/>
          </a:p>
        </p:txBody>
      </p:sp>
      <p:sp>
        <p:nvSpPr>
          <p:cNvPr id="3" name="İçerik Yer Tutucusu 2"/>
          <p:cNvSpPr>
            <a:spLocks noGrp="1"/>
          </p:cNvSpPr>
          <p:nvPr>
            <p:ph idx="1"/>
          </p:nvPr>
        </p:nvSpPr>
        <p:spPr/>
        <p:txBody>
          <a:bodyPr/>
          <a:lstStyle/>
          <a:p>
            <a:r>
              <a:rPr lang="tr-TR" dirty="0" smtClean="0"/>
              <a:t>Deney, gözlem, ölçüm, uygulama, çıkarım ile ilgili tasarım</a:t>
            </a:r>
          </a:p>
          <a:p>
            <a:r>
              <a:rPr lang="tr-TR" dirty="0" smtClean="0"/>
              <a:t>Kronolojik sunum</a:t>
            </a:r>
          </a:p>
          <a:p>
            <a:r>
              <a:rPr lang="tr-TR" dirty="0" smtClean="0"/>
              <a:t>Yemek kitabı tarifi</a:t>
            </a:r>
          </a:p>
          <a:p>
            <a:r>
              <a:rPr lang="tr-TR" dirty="0" smtClean="0"/>
              <a:t>Tam ve hatasız anlaşılır tarif</a:t>
            </a:r>
          </a:p>
          <a:p>
            <a:r>
              <a:rPr lang="tr-TR" dirty="0" smtClean="0"/>
              <a:t>Yöntem ilk defa açıklanıyorsa tam tarif</a:t>
            </a:r>
          </a:p>
        </p:txBody>
      </p:sp>
    </p:spTree>
    <p:extLst>
      <p:ext uri="{BB962C8B-B14F-4D97-AF65-F5344CB8AC3E}">
        <p14:creationId xmlns:p14="http://schemas.microsoft.com/office/powerpoint/2010/main" val="22359478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Yöntem</a:t>
            </a:r>
            <a:endParaRPr lang="tr-TR" dirty="0"/>
          </a:p>
        </p:txBody>
      </p:sp>
      <p:sp>
        <p:nvSpPr>
          <p:cNvPr id="3" name="Content Placeholder 2"/>
          <p:cNvSpPr>
            <a:spLocks noGrp="1"/>
          </p:cNvSpPr>
          <p:nvPr>
            <p:ph idx="1"/>
          </p:nvPr>
        </p:nvSpPr>
        <p:spPr/>
        <p:txBody>
          <a:bodyPr>
            <a:normAutofit/>
          </a:bodyPr>
          <a:lstStyle/>
          <a:p>
            <a:r>
              <a:rPr lang="tr-TR" dirty="0" smtClean="0"/>
              <a:t>Eğer metot daha önce yayınlanmış bir makalede tam olarak anlatılıyorsa, tanımlamak yeniden yazmak yerine atıfta bulunulmalıdır. </a:t>
            </a:r>
          </a:p>
          <a:p>
            <a:endParaRPr lang="tr-TR" dirty="0" smtClean="0"/>
          </a:p>
          <a:p>
            <a:pPr marL="0" indent="0">
              <a:buNone/>
            </a:pPr>
            <a:r>
              <a:rPr lang="tr-TR" sz="2000" dirty="0" smtClean="0"/>
              <a:t>     </a:t>
            </a:r>
            <a:r>
              <a:rPr lang="tr-TR" sz="2800" dirty="0" smtClean="0"/>
              <a:t>Örnek:</a:t>
            </a:r>
            <a:r>
              <a:rPr lang="tr-TR" sz="2800" dirty="0" smtClean="0">
                <a:solidFill>
                  <a:srgbClr val="0000FF"/>
                </a:solidFill>
              </a:rPr>
              <a:t> MR görüntüleri üzerinden karaciğer büyüklükleri Şahin ve ark.’</a:t>
            </a:r>
            <a:r>
              <a:rPr lang="tr-TR" sz="2800" dirty="0" err="1" smtClean="0">
                <a:solidFill>
                  <a:srgbClr val="0000FF"/>
                </a:solidFill>
              </a:rPr>
              <a:t>nın</a:t>
            </a:r>
            <a:r>
              <a:rPr lang="tr-TR" sz="2800" dirty="0" smtClean="0">
                <a:solidFill>
                  <a:srgbClr val="0000FF"/>
                </a:solidFill>
              </a:rPr>
              <a:t> (2003) tanımladığı yaklaşım kullanılarak hesaplandı.</a:t>
            </a:r>
            <a:endParaRPr lang="tr-TR" sz="2000" dirty="0" smtClean="0"/>
          </a:p>
          <a:p>
            <a:endParaRPr lang="tr-TR" sz="2000" dirty="0"/>
          </a:p>
        </p:txBody>
      </p:sp>
    </p:spTree>
    <p:extLst>
      <p:ext uri="{BB962C8B-B14F-4D97-AF65-F5344CB8AC3E}">
        <p14:creationId xmlns:p14="http://schemas.microsoft.com/office/powerpoint/2010/main" val="30671170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Yöntem</a:t>
            </a:r>
            <a:endParaRPr lang="tr-TR" dirty="0"/>
          </a:p>
        </p:txBody>
      </p:sp>
      <p:sp>
        <p:nvSpPr>
          <p:cNvPr id="3" name="İçerik Yer Tutucusu 2"/>
          <p:cNvSpPr>
            <a:spLocks noGrp="1"/>
          </p:cNvSpPr>
          <p:nvPr>
            <p:ph idx="1"/>
          </p:nvPr>
        </p:nvSpPr>
        <p:spPr/>
        <p:txBody>
          <a:bodyPr>
            <a:normAutofit/>
          </a:bodyPr>
          <a:lstStyle/>
          <a:p>
            <a:r>
              <a:rPr lang="tr-TR" dirty="0" smtClean="0"/>
              <a:t>Yöntemlerin gerekçesi açıklanır</a:t>
            </a:r>
          </a:p>
          <a:p>
            <a:r>
              <a:rPr lang="tr-TR" dirty="0" smtClean="0"/>
              <a:t>Hangi değişkenler neden ölçüldü?</a:t>
            </a:r>
          </a:p>
          <a:p>
            <a:r>
              <a:rPr lang="tr-TR" dirty="0" smtClean="0"/>
              <a:t>Matematik denklemler ve uygun yazım</a:t>
            </a:r>
          </a:p>
          <a:p>
            <a:r>
              <a:rPr lang="tr-TR" dirty="0" smtClean="0"/>
              <a:t>Resim ve şematik çizimler</a:t>
            </a:r>
          </a:p>
          <a:p>
            <a:r>
              <a:rPr lang="tr-TR" dirty="0" smtClean="0"/>
              <a:t>Yöntemle ilgili tablolar</a:t>
            </a:r>
          </a:p>
          <a:p>
            <a:r>
              <a:rPr lang="tr-TR" dirty="0" smtClean="0"/>
              <a:t>Bulgular yönteme kaçmamalı</a:t>
            </a:r>
          </a:p>
        </p:txBody>
      </p:sp>
    </p:spTree>
    <p:extLst>
      <p:ext uri="{BB962C8B-B14F-4D97-AF65-F5344CB8AC3E}">
        <p14:creationId xmlns:p14="http://schemas.microsoft.com/office/powerpoint/2010/main" val="374639177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kran Resmi 2015-10-21 15.31.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086"/>
            <a:ext cx="9144000" cy="5574687"/>
          </a:xfrm>
          <a:prstGeom prst="rect">
            <a:avLst/>
          </a:prstGeom>
        </p:spPr>
      </p:pic>
    </p:spTree>
    <p:extLst>
      <p:ext uri="{BB962C8B-B14F-4D97-AF65-F5344CB8AC3E}">
        <p14:creationId xmlns:p14="http://schemas.microsoft.com/office/powerpoint/2010/main" val="29145402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Yöntem</a:t>
            </a:r>
            <a:endParaRPr lang="tr-TR" dirty="0"/>
          </a:p>
        </p:txBody>
      </p:sp>
      <p:sp>
        <p:nvSpPr>
          <p:cNvPr id="3" name="İçerik Yer Tutucusu 2"/>
          <p:cNvSpPr>
            <a:spLocks noGrp="1"/>
          </p:cNvSpPr>
          <p:nvPr>
            <p:ph idx="1"/>
          </p:nvPr>
        </p:nvSpPr>
        <p:spPr/>
        <p:txBody>
          <a:bodyPr/>
          <a:lstStyle/>
          <a:p>
            <a:r>
              <a:rPr lang="tr-TR" dirty="0" smtClean="0"/>
              <a:t>Yöntemsel yetersizlikler sınırlamaları</a:t>
            </a:r>
          </a:p>
          <a:p>
            <a:r>
              <a:rPr lang="tr-TR" dirty="0" smtClean="0"/>
              <a:t>Saklamak hakemlerin dikkatinden kaçmaz</a:t>
            </a:r>
          </a:p>
          <a:p>
            <a:r>
              <a:rPr lang="tr-TR" dirty="0" smtClean="0"/>
              <a:t>Açıklayıcı-temel bilgiler tartışmada</a:t>
            </a:r>
          </a:p>
          <a:p>
            <a:r>
              <a:rPr lang="tr-TR" dirty="0" smtClean="0"/>
              <a:t>Anlaşılırlık konusunda meslektaş yardımı</a:t>
            </a:r>
          </a:p>
          <a:p>
            <a:endParaRPr lang="tr-TR" dirty="0" smtClean="0"/>
          </a:p>
          <a:p>
            <a:endParaRPr lang="tr-TR" dirty="0" smtClean="0"/>
          </a:p>
          <a:p>
            <a:endParaRPr lang="tr-TR" dirty="0"/>
          </a:p>
        </p:txBody>
      </p:sp>
    </p:spTree>
    <p:extLst>
      <p:ext uri="{BB962C8B-B14F-4D97-AF65-F5344CB8AC3E}">
        <p14:creationId xmlns:p14="http://schemas.microsoft.com/office/powerpoint/2010/main" val="17755179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İstatistik</a:t>
            </a:r>
            <a:endParaRPr lang="tr-TR" dirty="0"/>
          </a:p>
        </p:txBody>
      </p:sp>
      <p:sp>
        <p:nvSpPr>
          <p:cNvPr id="3" name="İçerik Yer Tutucusu 2"/>
          <p:cNvSpPr>
            <a:spLocks noGrp="1"/>
          </p:cNvSpPr>
          <p:nvPr>
            <p:ph idx="1"/>
          </p:nvPr>
        </p:nvSpPr>
        <p:spPr/>
        <p:txBody>
          <a:bodyPr>
            <a:normAutofit lnSpcReduction="10000"/>
          </a:bodyPr>
          <a:lstStyle/>
          <a:p>
            <a:r>
              <a:rPr lang="tr-TR" dirty="0" smtClean="0"/>
              <a:t>Çoğunlukla son paragraftır</a:t>
            </a:r>
          </a:p>
          <a:p>
            <a:r>
              <a:rPr lang="tr-TR" dirty="0" smtClean="0"/>
              <a:t>Önemlilik sınırı belirtilmeli (p≤0,05)</a:t>
            </a:r>
          </a:p>
          <a:p>
            <a:r>
              <a:rPr lang="tr-TR" dirty="0" smtClean="0"/>
              <a:t>Niceliksel veriler (ortalama ± standart sapma)</a:t>
            </a:r>
          </a:p>
          <a:p>
            <a:r>
              <a:rPr lang="tr-TR" dirty="0" smtClean="0"/>
              <a:t>Veri türü ve kullanılan istatistikler</a:t>
            </a:r>
          </a:p>
          <a:p>
            <a:r>
              <a:rPr lang="tr-TR" dirty="0" smtClean="0"/>
              <a:t>Sıradan istatistikler - yorumsuz kullanım</a:t>
            </a:r>
          </a:p>
          <a:p>
            <a:r>
              <a:rPr lang="tr-TR" dirty="0" smtClean="0"/>
              <a:t>Detay verme-acemilik göstergesi</a:t>
            </a:r>
          </a:p>
          <a:p>
            <a:r>
              <a:rPr lang="tr-TR" dirty="0" smtClean="0"/>
              <a:t>İleri ve nadir istatistiklere kaynak gerekebilir</a:t>
            </a:r>
          </a:p>
          <a:p>
            <a:r>
              <a:rPr lang="tr-TR" dirty="0" smtClean="0"/>
              <a:t>İstatistik programı</a:t>
            </a:r>
          </a:p>
        </p:txBody>
      </p:sp>
      <p:pic>
        <p:nvPicPr>
          <p:cNvPr id="11266" name="Picture 2" descr="C:\Users\user\AppData\Local\Microsoft\Windows\Temporary Internet Files\Content.IE5\JG1XEVPX\MC9002953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7826" y="116632"/>
            <a:ext cx="224898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438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noProof="0" dirty="0" smtClean="0"/>
              <a:t>Gereç ve Yöntem</a:t>
            </a:r>
            <a:br>
              <a:rPr lang="tr-TR" noProof="0" dirty="0" smtClean="0"/>
            </a:br>
            <a:r>
              <a:rPr lang="tr-TR" dirty="0" smtClean="0"/>
              <a:t>ÖZETLE</a:t>
            </a:r>
            <a:endParaRPr lang="tr-TR" noProof="0" dirty="0"/>
          </a:p>
        </p:txBody>
      </p:sp>
      <p:sp>
        <p:nvSpPr>
          <p:cNvPr id="3" name="İçerik Yer Tutucusu 2"/>
          <p:cNvSpPr>
            <a:spLocks noGrp="1"/>
          </p:cNvSpPr>
          <p:nvPr>
            <p:ph idx="1"/>
          </p:nvPr>
        </p:nvSpPr>
        <p:spPr/>
        <p:txBody>
          <a:bodyPr/>
          <a:lstStyle/>
          <a:p>
            <a:r>
              <a:rPr lang="tr-TR" noProof="0" smtClean="0"/>
              <a:t>Gereç ve yöntem</a:t>
            </a:r>
          </a:p>
          <a:p>
            <a:r>
              <a:rPr lang="tr-TR" noProof="0" smtClean="0"/>
              <a:t>Gruplar ve özellikleri</a:t>
            </a:r>
          </a:p>
          <a:p>
            <a:r>
              <a:rPr lang="tr-TR" noProof="0" smtClean="0"/>
              <a:t>Yöntem detayları</a:t>
            </a:r>
          </a:p>
          <a:p>
            <a:r>
              <a:rPr lang="tr-TR" noProof="0" smtClean="0"/>
              <a:t>Kullanılan istatistik</a:t>
            </a:r>
          </a:p>
          <a:p>
            <a:r>
              <a:rPr lang="tr-TR" noProof="0" smtClean="0"/>
              <a:t>Açık yazım</a:t>
            </a:r>
          </a:p>
          <a:p>
            <a:r>
              <a:rPr lang="tr-TR" noProof="0" smtClean="0"/>
              <a:t>Tekrarlanabilir</a:t>
            </a:r>
          </a:p>
          <a:p>
            <a:r>
              <a:rPr lang="tr-TR" noProof="0" smtClean="0"/>
              <a:t>Ustalığın gösterilmesi</a:t>
            </a:r>
          </a:p>
          <a:p>
            <a:endParaRPr lang="tr-TR" noProof="0"/>
          </a:p>
        </p:txBody>
      </p:sp>
      <p:pic>
        <p:nvPicPr>
          <p:cNvPr id="1026" name="Picture 2" descr="C:\Users\user\AppData\Local\Microsoft\Windows\Temporary Internet Files\Content.IE5\UJY8ROVN\MC9004421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081" y="4149081"/>
            <a:ext cx="270892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238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mtClean="0"/>
              <a:t>Geleneksel araştırma makalesi biçimi</a:t>
            </a:r>
            <a:endParaRPr lang="tr-TR" dirty="0"/>
          </a:p>
        </p:txBody>
      </p:sp>
      <p:sp>
        <p:nvSpPr>
          <p:cNvPr id="3" name="Content Placeholder 2"/>
          <p:cNvSpPr>
            <a:spLocks noGrp="1"/>
          </p:cNvSpPr>
          <p:nvPr>
            <p:ph idx="1"/>
          </p:nvPr>
        </p:nvSpPr>
        <p:spPr/>
        <p:txBody>
          <a:bodyPr>
            <a:normAutofit fontScale="92500" lnSpcReduction="20000"/>
          </a:bodyPr>
          <a:lstStyle/>
          <a:p>
            <a:pPr>
              <a:buFontTx/>
              <a:buChar char="-"/>
            </a:pPr>
            <a:r>
              <a:rPr lang="tr-TR" smtClean="0"/>
              <a:t>Başlık</a:t>
            </a:r>
          </a:p>
          <a:p>
            <a:pPr>
              <a:buFontTx/>
              <a:buChar char="-"/>
            </a:pPr>
            <a:r>
              <a:rPr lang="tr-TR" smtClean="0"/>
              <a:t>Öz</a:t>
            </a:r>
          </a:p>
          <a:p>
            <a:pPr>
              <a:buFontTx/>
              <a:buChar char="-"/>
            </a:pPr>
            <a:r>
              <a:rPr lang="tr-TR" smtClean="0"/>
              <a:t>Giriş (çalışmanın amacı ile biten)</a:t>
            </a:r>
          </a:p>
          <a:p>
            <a:pPr>
              <a:buFontTx/>
              <a:buChar char="-"/>
            </a:pPr>
            <a:r>
              <a:rPr lang="tr-TR" smtClean="0"/>
              <a:t>Materyal ve Metot</a:t>
            </a:r>
          </a:p>
          <a:p>
            <a:pPr>
              <a:buFontTx/>
              <a:buChar char="-"/>
            </a:pPr>
            <a:r>
              <a:rPr lang="tr-TR" smtClean="0"/>
              <a:t>Bulgular (sadece veri, tartışma yok)</a:t>
            </a:r>
          </a:p>
          <a:p>
            <a:pPr>
              <a:buFontTx/>
              <a:buChar char="-"/>
            </a:pPr>
            <a:r>
              <a:rPr lang="tr-TR" smtClean="0"/>
              <a:t>Tartışma</a:t>
            </a:r>
          </a:p>
          <a:p>
            <a:pPr>
              <a:buFontTx/>
              <a:buChar char="-"/>
            </a:pPr>
            <a:r>
              <a:rPr lang="tr-TR" smtClean="0"/>
              <a:t>Sonuç</a:t>
            </a:r>
          </a:p>
          <a:p>
            <a:pPr>
              <a:buFontTx/>
              <a:buChar char="-"/>
            </a:pPr>
            <a:r>
              <a:rPr lang="tr-TR" smtClean="0"/>
              <a:t>Kaynaklar</a:t>
            </a:r>
          </a:p>
          <a:p>
            <a:pPr>
              <a:buFontTx/>
              <a:buChar char="-"/>
            </a:pPr>
            <a:r>
              <a:rPr lang="tr-TR" smtClean="0"/>
              <a:t>Resim, tablo ve başlıkları</a:t>
            </a:r>
            <a:endParaRPr lang="tr-TR" dirty="0"/>
          </a:p>
        </p:txBody>
      </p:sp>
    </p:spTree>
    <p:extLst>
      <p:ext uri="{BB962C8B-B14F-4D97-AF65-F5344CB8AC3E}">
        <p14:creationId xmlns:p14="http://schemas.microsoft.com/office/powerpoint/2010/main" val="2308796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noProof="0" dirty="0" smtClean="0">
                <a:solidFill>
                  <a:srgbClr val="0000FF"/>
                </a:solidFill>
              </a:rPr>
              <a:t>BULGULAR</a:t>
            </a:r>
            <a:endParaRPr lang="tr-TR" b="1" noProof="0"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7507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BULGULAR</a:t>
            </a:r>
            <a:endParaRPr lang="tr-TR" noProof="0"/>
          </a:p>
        </p:txBody>
      </p:sp>
      <p:sp>
        <p:nvSpPr>
          <p:cNvPr id="3" name="İçerik Yer Tutucusu 2"/>
          <p:cNvSpPr>
            <a:spLocks noGrp="1"/>
          </p:cNvSpPr>
          <p:nvPr>
            <p:ph idx="1"/>
          </p:nvPr>
        </p:nvSpPr>
        <p:spPr/>
        <p:txBody>
          <a:bodyPr>
            <a:normAutofit/>
          </a:bodyPr>
          <a:lstStyle/>
          <a:p>
            <a:r>
              <a:rPr lang="tr-TR" noProof="0" smtClean="0"/>
              <a:t>Hipotezi doğrulamak için bulunan sonuçlar</a:t>
            </a:r>
          </a:p>
          <a:p>
            <a:r>
              <a:rPr lang="tr-TR" noProof="0" smtClean="0"/>
              <a:t>Makalenin yazılmasının asıl nedeni olan bölüm</a:t>
            </a:r>
          </a:p>
          <a:p>
            <a:r>
              <a:rPr lang="tr-TR" noProof="0" smtClean="0"/>
              <a:t>Anahtar bulgular aktarılır</a:t>
            </a:r>
          </a:p>
          <a:p>
            <a:r>
              <a:rPr lang="tr-TR" noProof="0" smtClean="0"/>
              <a:t>Gereç ve Yöntem tekrarlanmaz</a:t>
            </a:r>
          </a:p>
          <a:p>
            <a:r>
              <a:rPr lang="tr-TR" noProof="0" smtClean="0"/>
              <a:t>Tartışma ile karıştırılmamalı</a:t>
            </a:r>
          </a:p>
          <a:p>
            <a:r>
              <a:rPr lang="tr-TR" noProof="0" smtClean="0"/>
              <a:t>Sadece bulgular aktarılır</a:t>
            </a:r>
          </a:p>
          <a:p>
            <a:endParaRPr lang="tr-TR" noProof="0" smtClean="0"/>
          </a:p>
          <a:p>
            <a:endParaRPr lang="tr-TR" noProof="0"/>
          </a:p>
        </p:txBody>
      </p:sp>
      <p:pic>
        <p:nvPicPr>
          <p:cNvPr id="2051" name="Picture 3" descr="C:\Users\user\AppData\Local\Microsoft\Windows\Temporary Internet Files\Content.IE5\9N9AXL0I\MC9002309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458" y="3068960"/>
            <a:ext cx="3212692" cy="359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312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İçerik</a:t>
            </a:r>
            <a:endParaRPr lang="tr-TR" noProof="0"/>
          </a:p>
        </p:txBody>
      </p:sp>
      <p:sp>
        <p:nvSpPr>
          <p:cNvPr id="3" name="İçerik Yer Tutucusu 2"/>
          <p:cNvSpPr>
            <a:spLocks noGrp="1"/>
          </p:cNvSpPr>
          <p:nvPr>
            <p:ph idx="1"/>
          </p:nvPr>
        </p:nvSpPr>
        <p:spPr/>
        <p:txBody>
          <a:bodyPr/>
          <a:lstStyle/>
          <a:p>
            <a:r>
              <a:rPr lang="tr-TR" noProof="0" smtClean="0"/>
              <a:t>Anahtar bulgular ile başlar</a:t>
            </a:r>
          </a:p>
          <a:p>
            <a:r>
              <a:rPr lang="tr-TR" noProof="0" smtClean="0"/>
              <a:t>Mantıksal dizilimde</a:t>
            </a:r>
          </a:p>
          <a:p>
            <a:r>
              <a:rPr lang="tr-TR" noProof="0" smtClean="0"/>
              <a:t>Objektif</a:t>
            </a:r>
          </a:p>
          <a:p>
            <a:r>
              <a:rPr lang="tr-TR" noProof="0" smtClean="0"/>
              <a:t>Tablo, grafik ya da şekillere atıf</a:t>
            </a:r>
          </a:p>
          <a:p>
            <a:r>
              <a:rPr lang="tr-TR" noProof="0" smtClean="0"/>
              <a:t>Tekrarlardan kaçınılır</a:t>
            </a:r>
          </a:p>
          <a:p>
            <a:r>
              <a:rPr lang="tr-TR" noProof="0" smtClean="0"/>
              <a:t>Hipotezi doğrulayan ve çürüten bulgular</a:t>
            </a:r>
          </a:p>
          <a:p>
            <a:r>
              <a:rPr lang="tr-TR" noProof="0" smtClean="0"/>
              <a:t>Veriler tartışılmaz</a:t>
            </a:r>
          </a:p>
          <a:p>
            <a:endParaRPr lang="tr-TR" noProof="0"/>
          </a:p>
        </p:txBody>
      </p:sp>
      <p:pic>
        <p:nvPicPr>
          <p:cNvPr id="4099" name="Picture 3" descr="C:\Users\user\AppData\Local\Microsoft\Windows\Temporary Internet Files\Content.IE5\YEINCRGL\MP9004485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085184"/>
            <a:ext cx="2420650" cy="162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48148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Aktarılış</a:t>
            </a:r>
            <a:endParaRPr lang="tr-TR" noProof="0"/>
          </a:p>
        </p:txBody>
      </p:sp>
      <p:sp>
        <p:nvSpPr>
          <p:cNvPr id="3" name="İçerik Yer Tutucusu 2"/>
          <p:cNvSpPr>
            <a:spLocks noGrp="1"/>
          </p:cNvSpPr>
          <p:nvPr>
            <p:ph idx="1"/>
          </p:nvPr>
        </p:nvSpPr>
        <p:spPr/>
        <p:txBody>
          <a:bodyPr/>
          <a:lstStyle/>
          <a:p>
            <a:r>
              <a:rPr lang="tr-TR" noProof="0" smtClean="0"/>
              <a:t>Farklar, yönelimler ve büyüklükler</a:t>
            </a:r>
          </a:p>
          <a:p>
            <a:r>
              <a:rPr lang="tr-TR" noProof="0" smtClean="0"/>
              <a:t>Grup A ve Grup B bulguları farklıydı (hatalı)</a:t>
            </a:r>
          </a:p>
          <a:p>
            <a:r>
              <a:rPr lang="tr-TR" noProof="0" smtClean="0"/>
              <a:t>Grup A denekleri Grup B deneklerinden % 25 daha büyüktü.</a:t>
            </a:r>
          </a:p>
          <a:p>
            <a:r>
              <a:rPr lang="tr-TR" noProof="0" smtClean="0"/>
              <a:t>Stres grubu kontrol grubundan iki kat fazla kilo aldı.</a:t>
            </a:r>
          </a:p>
          <a:p>
            <a:r>
              <a:rPr lang="tr-TR" noProof="0" smtClean="0"/>
              <a:t>Büyüklük, yüzde, ne kadar, kaç misli</a:t>
            </a:r>
            <a:endParaRPr lang="tr-TR" noProof="0"/>
          </a:p>
        </p:txBody>
      </p:sp>
      <p:pic>
        <p:nvPicPr>
          <p:cNvPr id="5122" name="Picture 2" descr="C:\Users\user\AppData\Local\Microsoft\Windows\Temporary Internet Files\Content.IE5\JI1QQ99S\MC9002512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620688"/>
            <a:ext cx="908914" cy="89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7004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Aktarılış</a:t>
            </a:r>
            <a:endParaRPr lang="tr-TR" noProof="0"/>
          </a:p>
        </p:txBody>
      </p:sp>
      <p:sp>
        <p:nvSpPr>
          <p:cNvPr id="3" name="İçerik Yer Tutucusu 2"/>
          <p:cNvSpPr>
            <a:spLocks noGrp="1"/>
          </p:cNvSpPr>
          <p:nvPr>
            <p:ph idx="1"/>
          </p:nvPr>
        </p:nvSpPr>
        <p:spPr/>
        <p:txBody>
          <a:bodyPr/>
          <a:lstStyle/>
          <a:p>
            <a:r>
              <a:rPr lang="tr-TR" noProof="0" dirty="0" smtClean="0"/>
              <a:t>Bulguları destekleyen istatistikler parantez içinde verilmeli</a:t>
            </a:r>
          </a:p>
          <a:p>
            <a:r>
              <a:rPr lang="tr-TR" noProof="0" dirty="0" smtClean="0"/>
              <a:t>(p≤0,05 ya da </a:t>
            </a:r>
            <a:r>
              <a:rPr lang="tr-TR" noProof="0" dirty="0" smtClean="0"/>
              <a:t>p&gt;0,05</a:t>
            </a:r>
            <a:r>
              <a:rPr lang="tr-TR" noProof="0" dirty="0" smtClean="0"/>
              <a:t>)</a:t>
            </a:r>
          </a:p>
          <a:p>
            <a:r>
              <a:rPr lang="tr-TR" noProof="0" dirty="0" smtClean="0"/>
              <a:t>İstatistiksel olarak anlamlı bulundu …. sakının</a:t>
            </a:r>
          </a:p>
          <a:p>
            <a:r>
              <a:rPr lang="tr-TR" noProof="0" dirty="0" smtClean="0"/>
              <a:t>18-20 yaş dönemindeki erkeklerin boylarının kızların boylarından 12,5 cm daha uzun olduğu bulundu (p≤0,05; Şekil 1). </a:t>
            </a:r>
            <a:endParaRPr lang="tr-TR" noProof="0" dirty="0"/>
          </a:p>
        </p:txBody>
      </p:sp>
      <p:pic>
        <p:nvPicPr>
          <p:cNvPr id="4" name="Picture 2" descr="C:\Users\user\AppData\Local\Microsoft\Windows\Temporary Internet Files\Content.IE5\JI1QQ99S\MC9002512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620688"/>
            <a:ext cx="908914" cy="89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74435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Aktarılış</a:t>
            </a:r>
            <a:endParaRPr lang="tr-TR" noProof="0"/>
          </a:p>
        </p:txBody>
      </p:sp>
      <p:sp>
        <p:nvSpPr>
          <p:cNvPr id="3" name="Content Placeholder 2"/>
          <p:cNvSpPr>
            <a:spLocks noGrp="1"/>
          </p:cNvSpPr>
          <p:nvPr>
            <p:ph idx="1"/>
          </p:nvPr>
        </p:nvSpPr>
        <p:spPr/>
        <p:txBody>
          <a:bodyPr>
            <a:normAutofit/>
          </a:bodyPr>
          <a:lstStyle/>
          <a:p>
            <a:r>
              <a:rPr lang="tr-TR" noProof="0" smtClean="0"/>
              <a:t>Bulgular verilerden faklıdır!</a:t>
            </a:r>
          </a:p>
          <a:p>
            <a:r>
              <a:rPr lang="tr-TR" noProof="0" smtClean="0"/>
              <a:t>Bulgular=verilerin ne anlama geldiği</a:t>
            </a:r>
          </a:p>
          <a:p>
            <a:r>
              <a:rPr lang="tr-TR" noProof="0" smtClean="0"/>
              <a:t>Veriler çoğunlukla tablo ve grafiklerde olmalı</a:t>
            </a:r>
          </a:p>
          <a:p>
            <a:r>
              <a:rPr lang="tr-TR" noProof="0" smtClean="0"/>
              <a:t>Hipoteze uygun bulgular aktarılır</a:t>
            </a:r>
          </a:p>
          <a:p>
            <a:r>
              <a:rPr lang="tr-TR" noProof="0" smtClean="0"/>
              <a:t>Veri özetlenir ve yönelimler aktarılır</a:t>
            </a:r>
          </a:p>
          <a:p>
            <a:r>
              <a:rPr lang="tr-TR" noProof="0" smtClean="0"/>
              <a:t>Destekleyen veriler için resim, grafik ve tablolara atıfta bulunulur</a:t>
            </a:r>
            <a:endParaRPr lang="tr-TR" noProof="0"/>
          </a:p>
        </p:txBody>
      </p:sp>
    </p:spTree>
    <p:extLst>
      <p:ext uri="{BB962C8B-B14F-4D97-AF65-F5344CB8AC3E}">
        <p14:creationId xmlns:p14="http://schemas.microsoft.com/office/powerpoint/2010/main" val="8248839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noProof="0" smtClean="0"/>
              <a:t>Bulgular</a:t>
            </a:r>
            <a:endParaRPr lang="tr-TR" noProof="0"/>
          </a:p>
        </p:txBody>
      </p:sp>
      <p:sp>
        <p:nvSpPr>
          <p:cNvPr id="3" name="İçerik Yer Tutucusu 2"/>
          <p:cNvSpPr>
            <a:spLocks noGrp="1"/>
          </p:cNvSpPr>
          <p:nvPr>
            <p:ph idx="1"/>
          </p:nvPr>
        </p:nvSpPr>
        <p:spPr/>
        <p:txBody>
          <a:bodyPr/>
          <a:lstStyle/>
          <a:p>
            <a:r>
              <a:rPr lang="tr-TR" noProof="0" smtClean="0"/>
              <a:t>Hipotezin doğrulandığı</a:t>
            </a:r>
          </a:p>
          <a:p>
            <a:r>
              <a:rPr lang="tr-TR" noProof="0" smtClean="0"/>
              <a:t>Ana bulgular verilir</a:t>
            </a:r>
          </a:p>
          <a:p>
            <a:r>
              <a:rPr lang="tr-TR" noProof="0" smtClean="0"/>
              <a:t>Tekrarlardan kaçınılır</a:t>
            </a:r>
          </a:p>
          <a:p>
            <a:r>
              <a:rPr lang="tr-TR" noProof="0" smtClean="0"/>
              <a:t>Tablo, grafik ve şekille desteklenir</a:t>
            </a:r>
          </a:p>
          <a:p>
            <a:r>
              <a:rPr lang="tr-TR" noProof="0" smtClean="0"/>
              <a:t>İstatistiksel destek gösterilir</a:t>
            </a:r>
          </a:p>
          <a:p>
            <a:r>
              <a:rPr lang="tr-TR" noProof="0" smtClean="0"/>
              <a:t>Makalenin merkezidir</a:t>
            </a:r>
          </a:p>
          <a:p>
            <a:endParaRPr lang="tr-TR" noProof="0"/>
          </a:p>
        </p:txBody>
      </p:sp>
      <p:pic>
        <p:nvPicPr>
          <p:cNvPr id="4" name="Picture 2" descr="C:\Users\user\AppData\Local\Microsoft\Windows\Temporary Internet Files\Content.IE5\UJY8ROVN\MC9004421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081" y="4149081"/>
            <a:ext cx="270892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07058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noProof="0" dirty="0" smtClean="0">
                <a:solidFill>
                  <a:srgbClr val="0000FF"/>
                </a:solidFill>
              </a:rPr>
              <a:t>TARTIŞMA</a:t>
            </a:r>
            <a:endParaRPr lang="tr-TR" b="1" noProof="0"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28408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normAutofit/>
          </a:bodyPr>
          <a:lstStyle/>
          <a:p>
            <a:r>
              <a:rPr lang="tr-TR" noProof="0" smtClean="0"/>
              <a:t>Tartışma</a:t>
            </a:r>
            <a:endParaRPr lang="tr-TR" noProof="0"/>
          </a:p>
        </p:txBody>
      </p:sp>
      <p:sp>
        <p:nvSpPr>
          <p:cNvPr id="590851" name="Rectangle 3"/>
          <p:cNvSpPr>
            <a:spLocks noGrp="1" noChangeArrowheads="1"/>
          </p:cNvSpPr>
          <p:nvPr>
            <p:ph idx="1"/>
          </p:nvPr>
        </p:nvSpPr>
        <p:spPr/>
        <p:txBody>
          <a:bodyPr/>
          <a:lstStyle/>
          <a:p>
            <a:pPr>
              <a:buFontTx/>
              <a:buNone/>
            </a:pPr>
            <a:r>
              <a:rPr lang="tr-TR" noProof="0" smtClean="0"/>
              <a:t>Giriş genelden özele doğru ilerler</a:t>
            </a:r>
          </a:p>
          <a:p>
            <a:pPr>
              <a:buFontTx/>
              <a:buNone/>
            </a:pPr>
            <a:endParaRPr lang="tr-TR" noProof="0" smtClean="0"/>
          </a:p>
          <a:p>
            <a:pPr>
              <a:buFontTx/>
              <a:buNone/>
            </a:pPr>
            <a:r>
              <a:rPr lang="tr-TR" noProof="0" smtClean="0"/>
              <a:t>Tartışma özelden genele doğru ilerler</a:t>
            </a:r>
            <a:endParaRPr lang="tr-TR" noProof="0"/>
          </a:p>
        </p:txBody>
      </p:sp>
    </p:spTree>
    <p:extLst>
      <p:ext uri="{BB962C8B-B14F-4D97-AF65-F5344CB8AC3E}">
        <p14:creationId xmlns:p14="http://schemas.microsoft.com/office/powerpoint/2010/main" val="1810552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normAutofit/>
          </a:bodyPr>
          <a:lstStyle/>
          <a:p>
            <a:r>
              <a:rPr lang="tr-TR" smtClean="0"/>
              <a:t>Tartışma</a:t>
            </a:r>
            <a:endParaRPr lang="tr-TR" dirty="0"/>
          </a:p>
        </p:txBody>
      </p:sp>
      <p:sp>
        <p:nvSpPr>
          <p:cNvPr id="586755" name="Rectangle 3"/>
          <p:cNvSpPr>
            <a:spLocks noGrp="1" noChangeArrowheads="1"/>
          </p:cNvSpPr>
          <p:nvPr>
            <p:ph idx="1"/>
          </p:nvPr>
        </p:nvSpPr>
        <p:spPr/>
        <p:txBody>
          <a:bodyPr>
            <a:noAutofit/>
          </a:bodyPr>
          <a:lstStyle/>
          <a:p>
            <a:pPr>
              <a:lnSpc>
                <a:spcPct val="90000"/>
              </a:lnSpc>
              <a:buFontTx/>
              <a:buNone/>
            </a:pPr>
            <a:r>
              <a:rPr lang="tr-TR" sz="2800" smtClean="0"/>
              <a:t>Tartışmanın amacı:</a:t>
            </a:r>
          </a:p>
          <a:p>
            <a:pPr>
              <a:lnSpc>
                <a:spcPct val="90000"/>
              </a:lnSpc>
              <a:buFontTx/>
              <a:buNone/>
            </a:pPr>
            <a:endParaRPr lang="tr-TR" sz="2800" smtClean="0"/>
          </a:p>
          <a:p>
            <a:pPr>
              <a:lnSpc>
                <a:spcPct val="90000"/>
              </a:lnSpc>
              <a:buFontTx/>
              <a:buChar char="•"/>
            </a:pPr>
            <a:r>
              <a:rPr lang="tr-TR" sz="2800" smtClean="0"/>
              <a:t>Giriş bölümünde bildirilen hipotezin cevaplanması</a:t>
            </a:r>
          </a:p>
          <a:p>
            <a:pPr>
              <a:lnSpc>
                <a:spcPct val="90000"/>
              </a:lnSpc>
              <a:buFontTx/>
              <a:buChar char="•"/>
            </a:pPr>
            <a:r>
              <a:rPr lang="tr-TR" sz="2800" smtClean="0"/>
              <a:t>Bulguların detayları ile desteklenmesi (sizin ve diğerlerinin)</a:t>
            </a:r>
          </a:p>
          <a:p>
            <a:pPr>
              <a:lnSpc>
                <a:spcPct val="90000"/>
              </a:lnSpc>
              <a:buFontTx/>
              <a:buChar char="•"/>
            </a:pPr>
            <a:r>
              <a:rPr lang="tr-TR" sz="2800" smtClean="0"/>
              <a:t>Bulguların savunulması (sınırların belirtilmesi)</a:t>
            </a:r>
          </a:p>
          <a:p>
            <a:pPr>
              <a:lnSpc>
                <a:spcPct val="90000"/>
              </a:lnSpc>
              <a:buFontTx/>
              <a:buChar char="•"/>
            </a:pPr>
            <a:r>
              <a:rPr lang="tr-TR" sz="2800" smtClean="0"/>
              <a:t>Çalışmanın en geniş uygulama alanlarının öne çıkarılması</a:t>
            </a:r>
          </a:p>
          <a:p>
            <a:pPr>
              <a:lnSpc>
                <a:spcPct val="90000"/>
              </a:lnSpc>
              <a:buFontTx/>
              <a:buChar char="•"/>
            </a:pPr>
            <a:r>
              <a:rPr lang="tr-TR" sz="2800" smtClean="0"/>
              <a:t>Bu bölümde yeni bulgular aktarmayınız</a:t>
            </a:r>
          </a:p>
          <a:p>
            <a:pPr>
              <a:lnSpc>
                <a:spcPct val="90000"/>
              </a:lnSpc>
              <a:buFontTx/>
              <a:buNone/>
            </a:pPr>
            <a:r>
              <a:rPr lang="tr-TR" sz="2800" smtClean="0"/>
              <a:t>Özetle, bulgularımız ne anlama geliyor ve başkaları bunları neden önemsemeli?</a:t>
            </a:r>
            <a:endParaRPr lang="tr-TR" sz="2800" dirty="0"/>
          </a:p>
        </p:txBody>
      </p:sp>
    </p:spTree>
    <p:extLst>
      <p:ext uri="{BB962C8B-B14F-4D97-AF65-F5344CB8AC3E}">
        <p14:creationId xmlns:p14="http://schemas.microsoft.com/office/powerpoint/2010/main" val="3367993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Taslak yazım aşamaları</a:t>
            </a:r>
            <a:endParaRPr lang="tr-TR" dirty="0"/>
          </a:p>
        </p:txBody>
      </p:sp>
      <p:sp>
        <p:nvSpPr>
          <p:cNvPr id="3" name="Content Placeholder 2"/>
          <p:cNvSpPr>
            <a:spLocks noGrp="1"/>
          </p:cNvSpPr>
          <p:nvPr>
            <p:ph idx="1"/>
          </p:nvPr>
        </p:nvSpPr>
        <p:spPr/>
        <p:txBody>
          <a:bodyPr>
            <a:normAutofit fontScale="85000" lnSpcReduction="10000"/>
          </a:bodyPr>
          <a:lstStyle/>
          <a:p>
            <a:pPr marL="0" indent="0">
              <a:buNone/>
            </a:pPr>
            <a:r>
              <a:rPr lang="tr-TR" b="1" smtClean="0">
                <a:solidFill>
                  <a:srgbClr val="0000FF"/>
                </a:solidFill>
              </a:rPr>
              <a:t>4 saatlik bir plan</a:t>
            </a:r>
          </a:p>
          <a:p>
            <a:r>
              <a:rPr lang="tr-TR" smtClean="0"/>
              <a:t>Mümkünse diğer yazarlarla beraber</a:t>
            </a:r>
          </a:p>
          <a:p>
            <a:r>
              <a:rPr lang="tr-TR" smtClean="0"/>
              <a:t>Göndereceğiniz derginin 2-3 makalesini yazım ve biçim açısından hazırda tutma</a:t>
            </a:r>
          </a:p>
          <a:p>
            <a:r>
              <a:rPr lang="tr-TR" smtClean="0"/>
              <a:t>Başlık, yazar listesi ve alt başlıklar (30 dak.)</a:t>
            </a:r>
          </a:p>
          <a:p>
            <a:r>
              <a:rPr lang="tr-TR" smtClean="0"/>
              <a:t>Materyal ve metot: alt başlıklara ayırarak adım adım özetleme (45 dak.).</a:t>
            </a:r>
          </a:p>
          <a:p>
            <a:pPr lvl="1"/>
            <a:r>
              <a:rPr lang="tr-TR" smtClean="0"/>
              <a:t>Kendinden aşırmaya dikkat</a:t>
            </a:r>
          </a:p>
          <a:p>
            <a:r>
              <a:rPr lang="tr-TR" smtClean="0"/>
              <a:t>Bulgular: Şekil ve tablolar (başlıkları ve kısa metinle beraber) alt başlıklar halında işlevsel bulgular (60 dak.).</a:t>
            </a:r>
          </a:p>
          <a:p>
            <a:endParaRPr lang="tr-TR" dirty="0"/>
          </a:p>
        </p:txBody>
      </p:sp>
    </p:spTree>
    <p:extLst>
      <p:ext uri="{BB962C8B-B14F-4D97-AF65-F5344CB8AC3E}">
        <p14:creationId xmlns:p14="http://schemas.microsoft.com/office/powerpoint/2010/main" val="2516554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normAutofit/>
          </a:bodyPr>
          <a:lstStyle/>
          <a:p>
            <a:r>
              <a:rPr lang="tr-TR" smtClean="0"/>
              <a:t>Yazım</a:t>
            </a:r>
            <a:endParaRPr lang="tr-TR" dirty="0"/>
          </a:p>
        </p:txBody>
      </p:sp>
      <p:sp>
        <p:nvSpPr>
          <p:cNvPr id="612355" name="Rectangle 3"/>
          <p:cNvSpPr>
            <a:spLocks noGrp="1" noChangeArrowheads="1"/>
          </p:cNvSpPr>
          <p:nvPr>
            <p:ph idx="1"/>
          </p:nvPr>
        </p:nvSpPr>
        <p:spPr/>
        <p:txBody>
          <a:bodyPr>
            <a:normAutofit fontScale="92500" lnSpcReduction="20000"/>
          </a:bodyPr>
          <a:lstStyle/>
          <a:p>
            <a:pPr marL="609600" indent="-609600">
              <a:lnSpc>
                <a:spcPct val="90000"/>
              </a:lnSpc>
              <a:buFontTx/>
              <a:buNone/>
            </a:pPr>
            <a:r>
              <a:rPr lang="tr-TR" sz="2800" smtClean="0"/>
              <a:t>Etken cümle kurgusu:</a:t>
            </a:r>
          </a:p>
          <a:p>
            <a:pPr marL="609600" indent="-609600">
              <a:lnSpc>
                <a:spcPct val="90000"/>
              </a:lnSpc>
              <a:buFontTx/>
              <a:buNone/>
            </a:pPr>
            <a:r>
              <a:rPr lang="tr-TR" sz="2800" b="1" smtClean="0"/>
              <a:t>Geçmiş zaman,</a:t>
            </a:r>
            <a:r>
              <a:rPr lang="tr-TR" sz="2800" smtClean="0"/>
              <a:t> çalışma detayları ve bulgular aktarıldığında, analizler ve arka plan araştırmaları:</a:t>
            </a:r>
          </a:p>
          <a:p>
            <a:pPr marL="609600" indent="-609600">
              <a:lnSpc>
                <a:spcPct val="90000"/>
              </a:lnSpc>
              <a:buFontTx/>
              <a:buChar char="•"/>
            </a:pPr>
            <a:r>
              <a:rPr lang="tr-TR" sz="2800" smtClean="0"/>
              <a:t>We </a:t>
            </a:r>
            <a:r>
              <a:rPr lang="tr-TR" sz="2800" u="sng" smtClean="0"/>
              <a:t>found</a:t>
            </a:r>
            <a:r>
              <a:rPr lang="tr-TR" sz="2800" smtClean="0"/>
              <a:t> that </a:t>
            </a:r>
          </a:p>
          <a:p>
            <a:pPr marL="609600" indent="-609600">
              <a:lnSpc>
                <a:spcPct val="90000"/>
              </a:lnSpc>
              <a:buFontTx/>
              <a:buChar char="•"/>
            </a:pPr>
            <a:r>
              <a:rPr lang="tr-TR" sz="2800" smtClean="0"/>
              <a:t>They </a:t>
            </a:r>
            <a:r>
              <a:rPr lang="tr-TR" sz="2800" u="sng" smtClean="0"/>
              <a:t>lost</a:t>
            </a:r>
            <a:r>
              <a:rPr lang="tr-TR" sz="2800" smtClean="0"/>
              <a:t> more weight than</a:t>
            </a:r>
          </a:p>
          <a:p>
            <a:pPr marL="609600" indent="-609600">
              <a:lnSpc>
                <a:spcPct val="90000"/>
              </a:lnSpc>
              <a:buFontTx/>
              <a:buChar char="•"/>
            </a:pPr>
            <a:r>
              <a:rPr lang="tr-TR" sz="2800" smtClean="0"/>
              <a:t>Subjects </a:t>
            </a:r>
            <a:r>
              <a:rPr lang="tr-TR" sz="2800" u="sng" smtClean="0"/>
              <a:t>may have experienced</a:t>
            </a:r>
            <a:endParaRPr lang="tr-TR" sz="2800" smtClean="0"/>
          </a:p>
          <a:p>
            <a:pPr marL="609600" indent="-609600">
              <a:lnSpc>
                <a:spcPct val="90000"/>
              </a:lnSpc>
              <a:buFontTx/>
              <a:buChar char="•"/>
            </a:pPr>
            <a:r>
              <a:rPr lang="tr-TR" sz="2800" smtClean="0"/>
              <a:t>Miller et al. </a:t>
            </a:r>
            <a:r>
              <a:rPr lang="tr-TR" sz="2800" u="sng" smtClean="0"/>
              <a:t>found</a:t>
            </a:r>
          </a:p>
          <a:p>
            <a:pPr marL="609600" indent="-609600">
              <a:lnSpc>
                <a:spcPct val="90000"/>
              </a:lnSpc>
              <a:buFontTx/>
              <a:buNone/>
            </a:pPr>
            <a:endParaRPr lang="tr-TR" sz="2800" u="sng" smtClean="0"/>
          </a:p>
          <a:p>
            <a:pPr marL="609600" indent="-609600">
              <a:lnSpc>
                <a:spcPct val="90000"/>
              </a:lnSpc>
              <a:buFontTx/>
              <a:buNone/>
            </a:pPr>
            <a:r>
              <a:rPr lang="tr-TR" sz="2800" b="1" smtClean="0"/>
              <a:t>Şimdiki zaman</a:t>
            </a:r>
            <a:r>
              <a:rPr lang="tr-TR" sz="2800" smtClean="0"/>
              <a:t>, verinin ne anlama geldiği aktarılırken … </a:t>
            </a:r>
          </a:p>
          <a:p>
            <a:pPr marL="609600" indent="-609600">
              <a:lnSpc>
                <a:spcPct val="90000"/>
              </a:lnSpc>
              <a:buFontTx/>
              <a:buNone/>
            </a:pPr>
            <a:r>
              <a:rPr lang="tr-TR" sz="2800" smtClean="0"/>
              <a:t>	The greater weight loss </a:t>
            </a:r>
            <a:r>
              <a:rPr lang="tr-TR" sz="2800" u="sng" smtClean="0"/>
              <a:t>suggests </a:t>
            </a:r>
          </a:p>
          <a:p>
            <a:pPr marL="609600" indent="-609600">
              <a:lnSpc>
                <a:spcPct val="90000"/>
              </a:lnSpc>
              <a:buFontTx/>
              <a:buNone/>
            </a:pPr>
            <a:r>
              <a:rPr lang="tr-TR" sz="2800" smtClean="0"/>
              <a:t>	The explanation for this difference </a:t>
            </a:r>
            <a:r>
              <a:rPr lang="tr-TR" sz="2800" u="sng" smtClean="0"/>
              <a:t>is</a:t>
            </a:r>
            <a:r>
              <a:rPr lang="tr-TR" sz="2800" baseline="30000" smtClean="0"/>
              <a:t> </a:t>
            </a:r>
            <a:r>
              <a:rPr lang="tr-TR" sz="2800" smtClean="0"/>
              <a:t>not clear. </a:t>
            </a:r>
          </a:p>
          <a:p>
            <a:pPr marL="609600" indent="-609600">
              <a:lnSpc>
                <a:spcPct val="90000"/>
              </a:lnSpc>
              <a:buFontTx/>
              <a:buNone/>
            </a:pPr>
            <a:r>
              <a:rPr lang="tr-TR" sz="2800" smtClean="0"/>
              <a:t>	Potential explanations </a:t>
            </a:r>
            <a:r>
              <a:rPr lang="tr-TR" sz="2800" u="sng" smtClean="0"/>
              <a:t>include</a:t>
            </a:r>
            <a:endParaRPr lang="tr-TR" sz="2800" u="sng" dirty="0"/>
          </a:p>
        </p:txBody>
      </p:sp>
    </p:spTree>
    <p:extLst>
      <p:ext uri="{BB962C8B-B14F-4D97-AF65-F5344CB8AC3E}">
        <p14:creationId xmlns:p14="http://schemas.microsoft.com/office/powerpoint/2010/main" val="7647873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noProof="0" smtClean="0"/>
              <a:t>Tartışmanın sıralaması</a:t>
            </a:r>
            <a:endParaRPr lang="tr-TR" noProof="0"/>
          </a:p>
        </p:txBody>
      </p:sp>
      <p:sp>
        <p:nvSpPr>
          <p:cNvPr id="594946" name="Rectangle 2"/>
          <p:cNvSpPr>
            <a:spLocks noGrp="1" noChangeArrowheads="1"/>
          </p:cNvSpPr>
          <p:nvPr>
            <p:ph idx="1"/>
          </p:nvPr>
        </p:nvSpPr>
        <p:spPr/>
        <p:txBody>
          <a:bodyPr>
            <a:normAutofit fontScale="77500" lnSpcReduction="20000"/>
          </a:bodyPr>
          <a:lstStyle/>
          <a:p>
            <a:pPr marL="609600" indent="-609600">
              <a:lnSpc>
                <a:spcPct val="90000"/>
              </a:lnSpc>
              <a:buFontTx/>
              <a:buAutoNum type="arabicPeriod"/>
            </a:pPr>
            <a:r>
              <a:rPr lang="tr-TR" sz="2800" noProof="0" smtClean="0"/>
              <a:t>Ana bulgular (girişteki hipotezinize cevap verin)</a:t>
            </a:r>
            <a:endParaRPr lang="tr-TR" sz="2400" noProof="0" smtClean="0"/>
          </a:p>
          <a:p>
            <a:pPr marL="990600" lvl="1" indent="-533400">
              <a:lnSpc>
                <a:spcPct val="90000"/>
              </a:lnSpc>
              <a:buFontTx/>
              <a:buChar char="•"/>
            </a:pPr>
            <a:r>
              <a:rPr lang="tr-TR" sz="2000" noProof="0" smtClean="0"/>
              <a:t>Destekleyici açıklamalar, detaylar</a:t>
            </a:r>
          </a:p>
          <a:p>
            <a:pPr marL="990600" lvl="1" indent="-533400">
              <a:lnSpc>
                <a:spcPct val="90000"/>
              </a:lnSpc>
              <a:buFontTx/>
              <a:buChar char="•"/>
            </a:pPr>
            <a:r>
              <a:rPr lang="tr-TR" sz="2000" noProof="0" smtClean="0"/>
              <a:t>Yolların muhtemel mekanizmaları</a:t>
            </a:r>
          </a:p>
          <a:p>
            <a:pPr marL="990600" lvl="1" indent="-533400">
              <a:lnSpc>
                <a:spcPct val="90000"/>
              </a:lnSpc>
              <a:buFontTx/>
              <a:buChar char="•"/>
            </a:pPr>
            <a:r>
              <a:rPr lang="tr-TR" sz="2000" noProof="0" smtClean="0"/>
              <a:t>Bu bulgular yeni mi?</a:t>
            </a:r>
          </a:p>
          <a:p>
            <a:pPr marL="609600" indent="-609600">
              <a:lnSpc>
                <a:spcPct val="90000"/>
              </a:lnSpc>
              <a:buFontTx/>
              <a:buAutoNum type="arabicPeriod"/>
            </a:pPr>
            <a:r>
              <a:rPr lang="tr-TR" sz="2800" noProof="0" smtClean="0"/>
              <a:t>İkincil ana bulgular</a:t>
            </a:r>
          </a:p>
          <a:p>
            <a:pPr marL="609600" indent="-609600">
              <a:lnSpc>
                <a:spcPct val="90000"/>
              </a:lnSpc>
              <a:buFontTx/>
              <a:buAutoNum type="arabicPeriod"/>
            </a:pPr>
            <a:r>
              <a:rPr lang="tr-TR" sz="2800" noProof="0" smtClean="0"/>
              <a:t>Bağlam</a:t>
            </a:r>
          </a:p>
          <a:p>
            <a:pPr marL="990600" lvl="1" indent="-533400">
              <a:lnSpc>
                <a:spcPct val="90000"/>
              </a:lnSpc>
              <a:buFontTx/>
              <a:buChar char="•"/>
            </a:pPr>
            <a:r>
              <a:rPr lang="tr-TR" sz="2000" noProof="0" smtClean="0"/>
              <a:t>Bulgularınızı diğerlerinin bulguları ile karşılaştırın</a:t>
            </a:r>
          </a:p>
          <a:p>
            <a:pPr marL="990600" lvl="1" indent="-533400">
              <a:lnSpc>
                <a:spcPct val="90000"/>
              </a:lnSpc>
              <a:buFontTx/>
              <a:buChar char="•"/>
            </a:pPr>
            <a:r>
              <a:rPr lang="tr-TR" sz="2000" noProof="0" smtClean="0"/>
              <a:t>Bulgularınızı mevcut paradigmalarla kıyaslayın</a:t>
            </a:r>
          </a:p>
          <a:p>
            <a:pPr marL="990600" lvl="1" indent="-533400">
              <a:lnSpc>
                <a:spcPct val="90000"/>
              </a:lnSpc>
              <a:buFontTx/>
              <a:buChar char="•"/>
            </a:pPr>
            <a:r>
              <a:rPr lang="tr-TR" sz="2000" noProof="0" smtClean="0"/>
              <a:t>Beklenmeyen bulguları açıklayın</a:t>
            </a:r>
          </a:p>
          <a:p>
            <a:pPr marL="609600" indent="-609600">
              <a:lnSpc>
                <a:spcPct val="90000"/>
              </a:lnSpc>
              <a:buFontTx/>
              <a:buAutoNum type="arabicPeriod"/>
            </a:pPr>
            <a:r>
              <a:rPr lang="tr-TR" sz="2800" noProof="0" smtClean="0"/>
              <a:t>Güçlü yönler ve sınırlamalar</a:t>
            </a:r>
          </a:p>
          <a:p>
            <a:pPr marL="609600" indent="-609600">
              <a:lnSpc>
                <a:spcPct val="90000"/>
              </a:lnSpc>
              <a:buFontTx/>
              <a:buAutoNum type="arabicPeriod"/>
            </a:pPr>
            <a:r>
              <a:rPr lang="tr-TR" sz="2800" noProof="0" smtClean="0"/>
              <a:t>Gelecekte yapılabilecekler</a:t>
            </a:r>
          </a:p>
          <a:p>
            <a:pPr marL="990600" lvl="1" indent="-533400">
              <a:lnSpc>
                <a:spcPct val="90000"/>
              </a:lnSpc>
              <a:buFontTx/>
              <a:buChar char="•"/>
            </a:pPr>
            <a:r>
              <a:rPr lang="tr-TR" sz="2000" noProof="0" smtClean="0"/>
              <a:t>Onaylayıcı çalışmaları önerin </a:t>
            </a:r>
            <a:r>
              <a:rPr lang="tr-TR" altLang="ja-JP" sz="2000" noProof="0" smtClean="0">
                <a:latin typeface="Arial"/>
              </a:rPr>
              <a:t>“</a:t>
            </a:r>
            <a:r>
              <a:rPr lang="tr-TR" sz="2000" noProof="0" smtClean="0"/>
              <a:t>needs to be confirmed</a:t>
            </a:r>
            <a:r>
              <a:rPr lang="tr-TR" altLang="ja-JP" sz="2000" noProof="0" smtClean="0">
                <a:latin typeface="Arial"/>
              </a:rPr>
              <a:t>”</a:t>
            </a:r>
            <a:endParaRPr lang="tr-TR" sz="2000" noProof="0" smtClean="0"/>
          </a:p>
          <a:p>
            <a:pPr marL="990600" lvl="1" indent="-533400">
              <a:lnSpc>
                <a:spcPct val="90000"/>
              </a:lnSpc>
              <a:buFontTx/>
              <a:buChar char="•"/>
            </a:pPr>
            <a:r>
              <a:rPr lang="tr-TR" sz="2000" noProof="0" smtClean="0"/>
              <a:t>Cevaplanamayan sorular</a:t>
            </a:r>
          </a:p>
          <a:p>
            <a:pPr marL="990600" lvl="1" indent="-533400">
              <a:lnSpc>
                <a:spcPct val="90000"/>
              </a:lnSpc>
              <a:buFontTx/>
              <a:buChar char="•"/>
            </a:pPr>
            <a:r>
              <a:rPr lang="tr-TR" sz="2000" noProof="0" smtClean="0"/>
              <a:t>Gelecek yönelimler</a:t>
            </a:r>
          </a:p>
          <a:p>
            <a:pPr marL="609600" indent="-609600">
              <a:lnSpc>
                <a:spcPct val="90000"/>
              </a:lnSpc>
              <a:buFontTx/>
              <a:buAutoNum type="arabicPeriod"/>
            </a:pPr>
            <a:r>
              <a:rPr lang="tr-TR" sz="2800" noProof="0" smtClean="0"/>
              <a:t>Yani?: kapsam, yorum, tavsiye</a:t>
            </a:r>
          </a:p>
          <a:p>
            <a:pPr marL="990600" lvl="1" indent="-533400">
              <a:lnSpc>
                <a:spcPct val="90000"/>
              </a:lnSpc>
              <a:buFontTx/>
              <a:buChar char="•"/>
            </a:pPr>
            <a:r>
              <a:rPr lang="tr-TR" sz="2000" noProof="0" smtClean="0"/>
              <a:t>Temel bulgularınızın klinikte uygulamaları</a:t>
            </a:r>
          </a:p>
          <a:p>
            <a:pPr marL="609600" indent="-609600">
              <a:lnSpc>
                <a:spcPct val="90000"/>
              </a:lnSpc>
              <a:buFontTx/>
              <a:buAutoNum type="arabicPeriod"/>
            </a:pPr>
            <a:r>
              <a:rPr lang="tr-TR" sz="2800" noProof="0" smtClean="0"/>
              <a:t>Güçlü bitiriş</a:t>
            </a:r>
            <a:endParaRPr lang="tr-TR" sz="2800" noProof="0"/>
          </a:p>
        </p:txBody>
      </p:sp>
    </p:spTree>
    <p:extLst>
      <p:ext uri="{BB962C8B-B14F-4D97-AF65-F5344CB8AC3E}">
        <p14:creationId xmlns:p14="http://schemas.microsoft.com/office/powerpoint/2010/main" val="3754416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noProof="0" dirty="0" smtClean="0">
                <a:solidFill>
                  <a:srgbClr val="0000FF"/>
                </a:solidFill>
              </a:rPr>
              <a:t>TEŞEKKÜR</a:t>
            </a:r>
            <a:endParaRPr lang="tr-TR" b="1" noProof="0"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534025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38" y="714375"/>
            <a:ext cx="5357812" cy="1143000"/>
          </a:xfrm>
        </p:spPr>
        <p:txBody>
          <a:bodyPr>
            <a:normAutofit/>
          </a:bodyPr>
          <a:lstStyle/>
          <a:p>
            <a:pPr fontAlgn="auto">
              <a:spcAft>
                <a:spcPts val="0"/>
              </a:spcAft>
              <a:defRPr/>
            </a:pPr>
            <a:r>
              <a:rPr lang="tr-TR" noProof="0" smtClean="0"/>
              <a:t>Sadece teşekkür edilir</a:t>
            </a:r>
            <a:endParaRPr lang="tr-TR" noProof="0"/>
          </a:p>
        </p:txBody>
      </p:sp>
      <p:sp>
        <p:nvSpPr>
          <p:cNvPr id="6" name="5 İçerik Yer Tutucusu"/>
          <p:cNvSpPr>
            <a:spLocks noGrp="1"/>
          </p:cNvSpPr>
          <p:nvPr>
            <p:ph idx="1"/>
          </p:nvPr>
        </p:nvSpPr>
        <p:spPr>
          <a:xfrm>
            <a:off x="714375" y="2143125"/>
            <a:ext cx="4000500" cy="3305175"/>
          </a:xfrm>
        </p:spPr>
        <p:txBody>
          <a:bodyPr>
            <a:normAutofit fontScale="92500" lnSpcReduction="10000"/>
          </a:bodyPr>
          <a:lstStyle/>
          <a:p>
            <a:pPr marL="271463" indent="-271463" fontAlgn="auto">
              <a:lnSpc>
                <a:spcPct val="105000"/>
              </a:lnSpc>
              <a:spcBef>
                <a:spcPts val="580"/>
              </a:spcBef>
              <a:spcAft>
                <a:spcPts val="0"/>
              </a:spcAft>
              <a:defRPr/>
            </a:pPr>
            <a:r>
              <a:rPr lang="tr-TR" sz="2800" noProof="0" smtClean="0"/>
              <a:t>Laboratuar personeli</a:t>
            </a:r>
          </a:p>
          <a:p>
            <a:pPr marL="271463" indent="-271463" fontAlgn="auto">
              <a:lnSpc>
                <a:spcPct val="105000"/>
              </a:lnSpc>
              <a:spcBef>
                <a:spcPts val="580"/>
              </a:spcBef>
              <a:spcAft>
                <a:spcPts val="0"/>
              </a:spcAft>
              <a:defRPr/>
            </a:pPr>
            <a:r>
              <a:rPr lang="tr-TR" sz="2800" noProof="0" smtClean="0"/>
              <a:t>Teknik yardımcılar</a:t>
            </a:r>
          </a:p>
          <a:p>
            <a:pPr marL="271463" indent="-271463" fontAlgn="auto">
              <a:lnSpc>
                <a:spcPct val="105000"/>
              </a:lnSpc>
              <a:spcBef>
                <a:spcPts val="580"/>
              </a:spcBef>
              <a:spcAft>
                <a:spcPts val="0"/>
              </a:spcAft>
              <a:defRPr/>
            </a:pPr>
            <a:r>
              <a:rPr lang="tr-TR" sz="2800" noProof="0" smtClean="0"/>
              <a:t>Dil yardımında bulunanlar</a:t>
            </a:r>
          </a:p>
          <a:p>
            <a:pPr marL="271463" indent="-271463" fontAlgn="auto">
              <a:lnSpc>
                <a:spcPct val="105000"/>
              </a:lnSpc>
              <a:spcBef>
                <a:spcPts val="580"/>
              </a:spcBef>
              <a:spcAft>
                <a:spcPts val="0"/>
              </a:spcAft>
              <a:defRPr/>
            </a:pPr>
            <a:r>
              <a:rPr lang="tr-TR" sz="2800" noProof="0" smtClean="0"/>
              <a:t>Burs veya proje desteği</a:t>
            </a:r>
          </a:p>
          <a:p>
            <a:pPr marL="271463" indent="-271463" fontAlgn="auto">
              <a:lnSpc>
                <a:spcPct val="105000"/>
              </a:lnSpc>
              <a:spcBef>
                <a:spcPts val="580"/>
              </a:spcBef>
              <a:spcAft>
                <a:spcPts val="0"/>
              </a:spcAft>
              <a:defRPr/>
            </a:pPr>
            <a:r>
              <a:rPr lang="tr-TR" sz="2800" noProof="0" smtClean="0"/>
              <a:t>Maddi katkılar </a:t>
            </a:r>
          </a:p>
          <a:p>
            <a:pPr marL="271463" indent="-271463" fontAlgn="auto">
              <a:lnSpc>
                <a:spcPct val="105000"/>
              </a:lnSpc>
              <a:spcBef>
                <a:spcPts val="580"/>
              </a:spcBef>
              <a:spcAft>
                <a:spcPts val="0"/>
              </a:spcAft>
              <a:defRPr/>
            </a:pPr>
            <a:r>
              <a:rPr lang="tr-TR" sz="2800" noProof="0" smtClean="0"/>
              <a:t>Veri toplanması</a:t>
            </a:r>
          </a:p>
          <a:p>
            <a:pPr marL="271463" indent="-271463" fontAlgn="auto">
              <a:lnSpc>
                <a:spcPct val="105000"/>
              </a:lnSpc>
              <a:spcBef>
                <a:spcPts val="580"/>
              </a:spcBef>
              <a:spcAft>
                <a:spcPts val="0"/>
              </a:spcAft>
              <a:defRPr/>
            </a:pPr>
            <a:r>
              <a:rPr lang="tr-TR" sz="2800" noProof="0" smtClean="0"/>
              <a:t>Danışmanlık</a:t>
            </a:r>
          </a:p>
          <a:p>
            <a:pPr marL="274320" indent="-274320" fontAlgn="auto">
              <a:spcBef>
                <a:spcPts val="580"/>
              </a:spcBef>
              <a:spcAft>
                <a:spcPts val="0"/>
              </a:spcAft>
              <a:defRPr/>
            </a:pPr>
            <a:endParaRPr lang="tr-TR" noProof="0"/>
          </a:p>
        </p:txBody>
      </p:sp>
      <p:pic>
        <p:nvPicPr>
          <p:cNvPr id="27654" name="Picture 2" descr="https://encrypted-tbn0.google.com/images?q=tbn:ANd9GcRrBkNFLdZFGaox-L7uKU6FH-hFjDfaskxPwApsH-Dve30HCNlv"/>
          <p:cNvPicPr>
            <a:picLocks noChangeAspect="1" noChangeArrowheads="1"/>
          </p:cNvPicPr>
          <p:nvPr/>
        </p:nvPicPr>
        <p:blipFill>
          <a:blip r:embed="rId2"/>
          <a:srcRect/>
          <a:stretch>
            <a:fillRect/>
          </a:stretch>
        </p:blipFill>
        <p:spPr bwMode="auto">
          <a:xfrm>
            <a:off x="6215063" y="500063"/>
            <a:ext cx="2386012" cy="2181225"/>
          </a:xfrm>
          <a:prstGeom prst="rect">
            <a:avLst/>
          </a:prstGeom>
          <a:noFill/>
          <a:ln w="9525">
            <a:noFill/>
            <a:miter lim="800000"/>
            <a:headEnd/>
            <a:tailEnd/>
          </a:ln>
        </p:spPr>
      </p:pic>
      <p:sp>
        <p:nvSpPr>
          <p:cNvPr id="27655" name="Text Box 4"/>
          <p:cNvSpPr txBox="1">
            <a:spLocks noChangeArrowheads="1"/>
          </p:cNvSpPr>
          <p:nvPr/>
        </p:nvSpPr>
        <p:spPr bwMode="auto">
          <a:xfrm>
            <a:off x="357188" y="5643563"/>
            <a:ext cx="8464550" cy="584200"/>
          </a:xfrm>
          <a:prstGeom prst="rect">
            <a:avLst/>
          </a:prstGeom>
          <a:noFill/>
          <a:ln w="9525">
            <a:noFill/>
            <a:miter lim="800000"/>
            <a:headEnd/>
            <a:tailEnd/>
          </a:ln>
        </p:spPr>
        <p:txBody>
          <a:bodyPr>
            <a:spAutoFit/>
          </a:bodyPr>
          <a:lstStyle/>
          <a:p>
            <a:pPr algn="ctr"/>
            <a:r>
              <a:rPr lang="en-US" sz="1600" b="1" smtClean="0">
                <a:solidFill>
                  <a:srgbClr val="993366"/>
                </a:solidFill>
                <a:latin typeface="Bookman Old Style" pitchFamily="18" charset="0"/>
              </a:rPr>
              <a:t>ICMJE Uniform Requriements for Manuscripts Submitted to Biomedical Journals: Writing and Editing for Biomedical Publication April 2010</a:t>
            </a:r>
            <a:endParaRPr lang="en-US" sz="1600" b="1">
              <a:solidFill>
                <a:srgbClr val="993366"/>
              </a:solidFill>
              <a:latin typeface="Bookman Old Style" pitchFamily="18" charset="0"/>
            </a:endParaRPr>
          </a:p>
        </p:txBody>
      </p:sp>
      <p:sp>
        <p:nvSpPr>
          <p:cNvPr id="9" name="8 Metin kutusu"/>
          <p:cNvSpPr txBox="1"/>
          <p:nvPr/>
        </p:nvSpPr>
        <p:spPr>
          <a:xfrm>
            <a:off x="5429250" y="2643188"/>
            <a:ext cx="1857375" cy="369887"/>
          </a:xfrm>
          <a:prstGeom prst="rect">
            <a:avLst/>
          </a:prstGeom>
          <a:noFill/>
        </p:spPr>
        <p:txBody>
          <a:bodyPr>
            <a:spAutoFit/>
          </a:bodyPr>
          <a:lstStyle/>
          <a:p>
            <a:pPr fontAlgn="auto">
              <a:spcBef>
                <a:spcPts val="0"/>
              </a:spcBef>
              <a:spcAft>
                <a:spcPts val="0"/>
              </a:spcAft>
              <a:defRPr/>
            </a:pPr>
            <a:r>
              <a:rPr lang="en-US" b="1" i="1" smtClean="0">
                <a:effectLst>
                  <a:outerShdw blurRad="38100" dist="38100" dir="2700000" algn="tl">
                    <a:srgbClr val="000000">
                      <a:alpha val="43137"/>
                    </a:srgbClr>
                  </a:outerShdw>
                </a:effectLst>
                <a:latin typeface="Comic Sans MS" pitchFamily="66" charset="0"/>
              </a:rPr>
              <a:t>THANKS</a:t>
            </a:r>
            <a:endParaRPr lang="en-US" b="1" i="1">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07470066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00FF"/>
                </a:solidFill>
              </a:rPr>
              <a:t>TABLOLAR VE ŞEKİLLER</a:t>
            </a:r>
            <a:endParaRPr lang="en-US" b="1" dirty="0">
              <a:solidFill>
                <a:srgbClr val="0000FF"/>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1762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Tablolar ve Şekiller</a:t>
            </a:r>
            <a:endParaRPr lang="tr-TR" dirty="0"/>
          </a:p>
        </p:txBody>
      </p:sp>
      <p:sp>
        <p:nvSpPr>
          <p:cNvPr id="3" name="Content Placeholder 2"/>
          <p:cNvSpPr>
            <a:spLocks noGrp="1"/>
          </p:cNvSpPr>
          <p:nvPr>
            <p:ph idx="1"/>
          </p:nvPr>
        </p:nvSpPr>
        <p:spPr/>
        <p:txBody>
          <a:bodyPr/>
          <a:lstStyle/>
          <a:p>
            <a:r>
              <a:rPr lang="tr-TR" smtClean="0"/>
              <a:t>Yöntem, Bulgular ve tartışmada kullanılabilirler.</a:t>
            </a:r>
          </a:p>
          <a:p>
            <a:r>
              <a:rPr lang="tr-TR" smtClean="0"/>
              <a:t>Veri ve bilgiyi özetlerler.</a:t>
            </a:r>
          </a:p>
          <a:p>
            <a:r>
              <a:rPr lang="tr-TR" smtClean="0"/>
              <a:t>Metni kısaltmaya yararlar.</a:t>
            </a:r>
          </a:p>
          <a:p>
            <a:r>
              <a:rPr lang="tr-TR" smtClean="0"/>
              <a:t>İçeriği anlamayı kolaylaştırırlar.</a:t>
            </a:r>
          </a:p>
          <a:p>
            <a:r>
              <a:rPr lang="tr-TR" smtClean="0"/>
              <a:t>Bilinen ve genel kurallara göre düzenlenmeleri yararlı olur.</a:t>
            </a:r>
          </a:p>
          <a:p>
            <a:endParaRPr lang="tr-TR" dirty="0" smtClean="0"/>
          </a:p>
        </p:txBody>
      </p:sp>
    </p:spTree>
    <p:extLst>
      <p:ext uri="{BB962C8B-B14F-4D97-AF65-F5344CB8AC3E}">
        <p14:creationId xmlns:p14="http://schemas.microsoft.com/office/powerpoint/2010/main" val="678768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Tablolar ve Şekiller</a:t>
            </a:r>
            <a:endParaRPr lang="tr-TR" dirty="0"/>
          </a:p>
        </p:txBody>
      </p:sp>
      <p:sp>
        <p:nvSpPr>
          <p:cNvPr id="3" name="Content Placeholder 2"/>
          <p:cNvSpPr>
            <a:spLocks noGrp="1"/>
          </p:cNvSpPr>
          <p:nvPr>
            <p:ph idx="1"/>
          </p:nvPr>
        </p:nvSpPr>
        <p:spPr/>
        <p:txBody>
          <a:bodyPr/>
          <a:lstStyle/>
          <a:p>
            <a:r>
              <a:rPr lang="tr-TR" dirty="0" smtClean="0"/>
              <a:t>Bulguları sunmanın en iyi yoludurlar.</a:t>
            </a:r>
          </a:p>
          <a:p>
            <a:r>
              <a:rPr lang="tr-TR" dirty="0" smtClean="0"/>
              <a:t>Başlıkları </a:t>
            </a:r>
            <a:r>
              <a:rPr lang="tr-TR" dirty="0" smtClean="0"/>
              <a:t>tek başlarına ifade taşımalıdırlar.</a:t>
            </a:r>
          </a:p>
          <a:p>
            <a:r>
              <a:rPr lang="tr-TR" dirty="0" smtClean="0"/>
              <a:t>Metni okumadan başlıklarından kolayca bilgi alınmalıdır.</a:t>
            </a:r>
          </a:p>
          <a:p>
            <a:r>
              <a:rPr lang="tr-TR" dirty="0" smtClean="0"/>
              <a:t>Aktırılan verilerin anlaşılması kolaylaştırılmalıdır.</a:t>
            </a:r>
          </a:p>
          <a:p>
            <a:r>
              <a:rPr lang="tr-TR" dirty="0" smtClean="0"/>
              <a:t>Zaruret yoksa renkli olmamalıdırlar.</a:t>
            </a:r>
            <a:endParaRPr lang="tr-TR" dirty="0"/>
          </a:p>
        </p:txBody>
      </p:sp>
    </p:spTree>
    <p:extLst>
      <p:ext uri="{BB962C8B-B14F-4D97-AF65-F5344CB8AC3E}">
        <p14:creationId xmlns:p14="http://schemas.microsoft.com/office/powerpoint/2010/main" val="3813183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b="1" dirty="0" smtClean="0">
                <a:solidFill>
                  <a:srgbClr val="0000FF"/>
                </a:solidFill>
              </a:rPr>
              <a:t>TABLOLAR</a:t>
            </a:r>
            <a:endParaRPr lang="tr-TR" b="1" dirty="0">
              <a:solidFill>
                <a:srgbClr val="0000FF"/>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075784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normAutofit/>
          </a:bodyPr>
          <a:lstStyle/>
          <a:p>
            <a:r>
              <a:rPr lang="tr-TR" smtClean="0"/>
              <a:t>Tablolar</a:t>
            </a:r>
            <a:endParaRPr lang="tr-TR" dirty="0"/>
          </a:p>
        </p:txBody>
      </p:sp>
      <p:sp>
        <p:nvSpPr>
          <p:cNvPr id="666627" name="Rectangle 3"/>
          <p:cNvSpPr>
            <a:spLocks noGrp="1" noChangeArrowheads="1"/>
          </p:cNvSpPr>
          <p:nvPr>
            <p:ph idx="1"/>
          </p:nvPr>
        </p:nvSpPr>
        <p:spPr/>
        <p:txBody>
          <a:bodyPr/>
          <a:lstStyle/>
          <a:p>
            <a:pPr>
              <a:buFont typeface="Wingdings" charset="0"/>
              <a:buNone/>
            </a:pPr>
            <a:endParaRPr lang="tr-TR" sz="1800" i="1" smtClean="0">
              <a:cs typeface="Arial" charset="0"/>
            </a:endParaRPr>
          </a:p>
          <a:p>
            <a:pPr>
              <a:buFont typeface="Wingdings" charset="0"/>
              <a:buNone/>
            </a:pPr>
            <a:endParaRPr lang="tr-TR" sz="1800" i="1">
              <a:cs typeface="Arial" charset="0"/>
            </a:endParaRPr>
          </a:p>
        </p:txBody>
      </p:sp>
      <p:sp>
        <p:nvSpPr>
          <p:cNvPr id="666628" name="Text Box 4"/>
          <p:cNvSpPr txBox="1">
            <a:spLocks noChangeArrowheads="1"/>
          </p:cNvSpPr>
          <p:nvPr/>
        </p:nvSpPr>
        <p:spPr bwMode="auto">
          <a:xfrm>
            <a:off x="457200" y="2057400"/>
            <a:ext cx="82296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tr-TR" sz="4400" u="sng" dirty="0" smtClean="0"/>
              <a:t>Başlık</a:t>
            </a:r>
            <a:r>
              <a:rPr lang="en-US" sz="4400" u="sng" dirty="0" smtClean="0"/>
              <a:t>:</a:t>
            </a:r>
            <a:endParaRPr lang="en-US" sz="4400" u="sng" dirty="0"/>
          </a:p>
          <a:p>
            <a:pPr>
              <a:spcBef>
                <a:spcPct val="50000"/>
              </a:spcBef>
              <a:buFontTx/>
              <a:buChar char="•"/>
            </a:pPr>
            <a:r>
              <a:rPr lang="tr-TR" sz="3200" dirty="0" smtClean="0"/>
              <a:t>Belirgin başlık ve tablonun konusu</a:t>
            </a:r>
            <a:endParaRPr lang="en-US" sz="3200" dirty="0"/>
          </a:p>
          <a:p>
            <a:pPr>
              <a:spcBef>
                <a:spcPct val="50000"/>
              </a:spcBef>
              <a:buFontTx/>
              <a:buChar char="•"/>
            </a:pPr>
            <a:r>
              <a:rPr lang="tr-TR" sz="3200" dirty="0" smtClean="0"/>
              <a:t>Başlık, sütunlar ve metinde aynı terimler kullanılmalı</a:t>
            </a:r>
          </a:p>
          <a:p>
            <a:pPr>
              <a:spcBef>
                <a:spcPct val="50000"/>
              </a:spcBef>
              <a:buFontTx/>
              <a:buChar char="•"/>
            </a:pPr>
            <a:r>
              <a:rPr lang="tr-TR" sz="3200" dirty="0" smtClean="0"/>
              <a:t>Özlü olmalı</a:t>
            </a:r>
          </a:p>
          <a:p>
            <a:pPr>
              <a:spcBef>
                <a:spcPct val="50000"/>
              </a:spcBef>
              <a:buFontTx/>
              <a:buChar char="•"/>
            </a:pPr>
            <a:r>
              <a:rPr lang="tr-TR" sz="3200" dirty="0" smtClean="0"/>
              <a:t>Kısaltmaları açıklamalı</a:t>
            </a:r>
            <a:endParaRPr lang="en-US" sz="3200" dirty="0"/>
          </a:p>
        </p:txBody>
      </p:sp>
    </p:spTree>
    <p:extLst>
      <p:ext uri="{BB962C8B-B14F-4D97-AF65-F5344CB8AC3E}">
        <p14:creationId xmlns:p14="http://schemas.microsoft.com/office/powerpoint/2010/main" val="10413499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normAutofit/>
          </a:bodyPr>
          <a:lstStyle/>
          <a:p>
            <a:r>
              <a:rPr lang="tr-TR" smtClean="0"/>
              <a:t>Tablo biçimi</a:t>
            </a:r>
            <a:endParaRPr lang="tr-TR" dirty="0"/>
          </a:p>
        </p:txBody>
      </p:sp>
      <p:sp>
        <p:nvSpPr>
          <p:cNvPr id="3" name="Content Placeholder 2"/>
          <p:cNvSpPr>
            <a:spLocks noGrp="1"/>
          </p:cNvSpPr>
          <p:nvPr>
            <p:ph idx="1"/>
          </p:nvPr>
        </p:nvSpPr>
        <p:spPr>
          <a:xfrm>
            <a:off x="457200" y="1412776"/>
            <a:ext cx="8229600" cy="4525963"/>
          </a:xfrm>
        </p:spPr>
        <p:txBody>
          <a:bodyPr>
            <a:noAutofit/>
          </a:bodyPr>
          <a:lstStyle/>
          <a:p>
            <a:pPr>
              <a:spcBef>
                <a:spcPct val="50000"/>
              </a:spcBef>
            </a:pPr>
            <a:r>
              <a:rPr lang="tr-TR" sz="2400" b="1" i="1" smtClean="0"/>
              <a:t>Tekerleği yeniden keşfetme! Mevcut standart modeli kullan</a:t>
            </a:r>
          </a:p>
          <a:p>
            <a:pPr>
              <a:spcBef>
                <a:spcPct val="50000"/>
              </a:spcBef>
              <a:buFontTx/>
              <a:buChar char="•"/>
            </a:pPr>
            <a:r>
              <a:rPr lang="tr-TR" sz="2400" b="1" smtClean="0"/>
              <a:t>Üç yatay çizgi: sütun başlıklarının üzerinde, altında ve verinin altında olacak şekilde</a:t>
            </a:r>
          </a:p>
          <a:p>
            <a:pPr>
              <a:spcBef>
                <a:spcPct val="50000"/>
              </a:spcBef>
              <a:buFontTx/>
              <a:buChar char="•"/>
            </a:pPr>
            <a:r>
              <a:rPr lang="tr-TR" sz="2400" b="1" smtClean="0"/>
              <a:t>Bir sütun başlığı altındaki alt sütün başlıkları için kısa yatay çizgiler kullan</a:t>
            </a:r>
          </a:p>
          <a:p>
            <a:pPr>
              <a:spcBef>
                <a:spcPct val="50000"/>
              </a:spcBef>
              <a:buFontTx/>
              <a:buChar char="•"/>
            </a:pPr>
            <a:r>
              <a:rPr lang="tr-TR" sz="2400" b="1" smtClean="0"/>
              <a:t>Dergi kurallarına dikkat et:</a:t>
            </a:r>
          </a:p>
          <a:p>
            <a:pPr lvl="1">
              <a:buFontTx/>
              <a:buChar char="•"/>
            </a:pPr>
            <a:r>
              <a:rPr lang="tr-TR" sz="1600" smtClean="0"/>
              <a:t>Roman veya Arabik sayılar</a:t>
            </a:r>
          </a:p>
          <a:p>
            <a:pPr lvl="1">
              <a:buFontTx/>
              <a:buChar char="•"/>
            </a:pPr>
            <a:r>
              <a:rPr lang="tr-TR" sz="1600" smtClean="0"/>
              <a:t>Ortada hizalı  sayılar, başlıklar, sütunlar ve veriler</a:t>
            </a:r>
          </a:p>
          <a:p>
            <a:pPr lvl="1">
              <a:buFontTx/>
              <a:buChar char="•"/>
            </a:pPr>
            <a:r>
              <a:rPr lang="tr-TR" sz="1600" smtClean="0"/>
              <a:t>Açıklayıcı notların doğru kullanımı </a:t>
            </a:r>
          </a:p>
          <a:p>
            <a:pPr lvl="1">
              <a:buFontTx/>
              <a:buChar char="•"/>
            </a:pPr>
            <a:r>
              <a:rPr lang="tr-TR" sz="1600" smtClean="0"/>
              <a:t>Dipnot sembollerinin kullanımı</a:t>
            </a:r>
          </a:p>
          <a:p>
            <a:endParaRPr lang="tr-TR" sz="2400" dirty="0"/>
          </a:p>
        </p:txBody>
      </p:sp>
    </p:spTree>
    <p:extLst>
      <p:ext uri="{BB962C8B-B14F-4D97-AF65-F5344CB8AC3E}">
        <p14:creationId xmlns:p14="http://schemas.microsoft.com/office/powerpoint/2010/main" val="2763860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Taslak yazım aşamaları</a:t>
            </a:r>
            <a:endParaRPr lang="tr-TR" dirty="0"/>
          </a:p>
        </p:txBody>
      </p:sp>
      <p:sp>
        <p:nvSpPr>
          <p:cNvPr id="3" name="Content Placeholder 2"/>
          <p:cNvSpPr>
            <a:spLocks noGrp="1"/>
          </p:cNvSpPr>
          <p:nvPr>
            <p:ph idx="1"/>
          </p:nvPr>
        </p:nvSpPr>
        <p:spPr/>
        <p:txBody>
          <a:bodyPr/>
          <a:lstStyle/>
          <a:p>
            <a:r>
              <a:rPr lang="tr-TR" dirty="0" smtClean="0"/>
              <a:t>Giriş: Mevcut bilgi, hipotez ve </a:t>
            </a:r>
            <a:r>
              <a:rPr lang="tr-TR" dirty="0" smtClean="0"/>
              <a:t>soru/</a:t>
            </a:r>
            <a:r>
              <a:rPr lang="tr-TR" dirty="0" err="1" smtClean="0"/>
              <a:t>lar</a:t>
            </a:r>
            <a:r>
              <a:rPr lang="tr-TR" dirty="0" smtClean="0"/>
              <a:t>. (</a:t>
            </a:r>
            <a:r>
              <a:rPr lang="tr-TR" dirty="0" smtClean="0"/>
              <a:t>60 </a:t>
            </a:r>
            <a:r>
              <a:rPr lang="tr-TR" dirty="0" err="1" smtClean="0"/>
              <a:t>dak</a:t>
            </a:r>
            <a:r>
              <a:rPr lang="tr-TR" dirty="0" smtClean="0"/>
              <a:t>.</a:t>
            </a:r>
            <a:r>
              <a:rPr lang="tr-TR" dirty="0" smtClean="0"/>
              <a:t>)</a:t>
            </a:r>
            <a:endParaRPr lang="tr-TR" dirty="0" smtClean="0"/>
          </a:p>
          <a:p>
            <a:r>
              <a:rPr lang="tr-TR" dirty="0" smtClean="0"/>
              <a:t>Tartışma: Soru/sorulara cevaplar, cevapların mevcut literatürle uyumu, gelecek planlar. Günlük konuşmayı kullan (45 </a:t>
            </a:r>
            <a:r>
              <a:rPr lang="tr-TR" dirty="0" err="1" smtClean="0"/>
              <a:t>dak</a:t>
            </a:r>
            <a:r>
              <a:rPr lang="tr-TR" dirty="0" smtClean="0"/>
              <a:t>.</a:t>
            </a:r>
            <a:r>
              <a:rPr lang="tr-TR" dirty="0" smtClean="0"/>
              <a:t>)</a:t>
            </a:r>
            <a:endParaRPr lang="tr-TR" dirty="0" smtClean="0"/>
          </a:p>
          <a:p>
            <a:r>
              <a:rPr lang="tr-TR" dirty="0" smtClean="0"/>
              <a:t>Sonuç: Sonra yaz</a:t>
            </a:r>
          </a:p>
          <a:p>
            <a:r>
              <a:rPr lang="tr-TR" dirty="0" smtClean="0"/>
              <a:t>Özet: Sonra yaz</a:t>
            </a:r>
          </a:p>
          <a:p>
            <a:r>
              <a:rPr lang="tr-TR" dirty="0" smtClean="0"/>
              <a:t>Kaynaklar: Sonra yaz</a:t>
            </a:r>
            <a:endParaRPr lang="tr-TR" dirty="0"/>
          </a:p>
        </p:txBody>
      </p:sp>
    </p:spTree>
    <p:extLst>
      <p:ext uri="{BB962C8B-B14F-4D97-AF65-F5344CB8AC3E}">
        <p14:creationId xmlns:p14="http://schemas.microsoft.com/office/powerpoint/2010/main" val="3920373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İyi</a:t>
            </a:r>
            <a:endParaRPr lang="tr-TR" dirty="0"/>
          </a:p>
        </p:txBody>
      </p:sp>
      <p:pic>
        <p:nvPicPr>
          <p:cNvPr id="3" name="Picture 2"/>
          <p:cNvPicPr>
            <a:picLocks noChangeAspect="1"/>
          </p:cNvPicPr>
          <p:nvPr/>
        </p:nvPicPr>
        <p:blipFill>
          <a:blip r:embed="rId2"/>
          <a:stretch>
            <a:fillRect/>
          </a:stretch>
        </p:blipFill>
        <p:spPr>
          <a:xfrm>
            <a:off x="539552" y="1268760"/>
            <a:ext cx="8071194" cy="4883844"/>
          </a:xfrm>
          <a:prstGeom prst="rect">
            <a:avLst/>
          </a:prstGeom>
        </p:spPr>
      </p:pic>
      <p:pic>
        <p:nvPicPr>
          <p:cNvPr id="5" name="Picture 4" descr="Ekran Resmi 2013-04-03 01.15.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492896"/>
            <a:ext cx="7785100" cy="139700"/>
          </a:xfrm>
          <a:prstGeom prst="rect">
            <a:avLst/>
          </a:prstGeom>
        </p:spPr>
      </p:pic>
    </p:spTree>
    <p:extLst>
      <p:ext uri="{BB962C8B-B14F-4D97-AF65-F5344CB8AC3E}">
        <p14:creationId xmlns:p14="http://schemas.microsoft.com/office/powerpoint/2010/main" val="96699965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67322"/>
            <a:ext cx="7344816" cy="53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r>
              <a:rPr lang="tr-TR" smtClean="0"/>
              <a:t>Geliştirilmesi gerekiyor</a:t>
            </a:r>
            <a:endParaRPr lang="tr-TR" dirty="0"/>
          </a:p>
        </p:txBody>
      </p:sp>
    </p:spTree>
    <p:extLst>
      <p:ext uri="{BB962C8B-B14F-4D97-AF65-F5344CB8AC3E}">
        <p14:creationId xmlns:p14="http://schemas.microsoft.com/office/powerpoint/2010/main" val="219325016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8" y="404665"/>
            <a:ext cx="911228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84742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5790"/>
            <a:ext cx="8928992" cy="5926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16729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29202"/>
            <a:ext cx="8784976" cy="479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0740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317500" y="52388"/>
            <a:ext cx="8637588" cy="1431925"/>
          </a:xfrm>
        </p:spPr>
        <p:txBody>
          <a:bodyPr>
            <a:normAutofit/>
          </a:bodyPr>
          <a:lstStyle/>
          <a:p>
            <a:r>
              <a:rPr lang="tr-TR" smtClean="0"/>
              <a:t>Şekiller</a:t>
            </a:r>
            <a:endParaRPr lang="tr-TR" dirty="0"/>
          </a:p>
        </p:txBody>
      </p:sp>
      <p:sp>
        <p:nvSpPr>
          <p:cNvPr id="683011" name="Rectangle 3"/>
          <p:cNvSpPr>
            <a:spLocks noGrp="1" noChangeArrowheads="1"/>
          </p:cNvSpPr>
          <p:nvPr>
            <p:ph type="body" idx="1"/>
          </p:nvPr>
        </p:nvSpPr>
        <p:spPr/>
        <p:txBody>
          <a:bodyPr/>
          <a:lstStyle/>
          <a:p>
            <a:pPr>
              <a:buFont typeface="Wingdings" charset="0"/>
              <a:buNone/>
            </a:pPr>
            <a:endParaRPr lang="tr-TR" sz="1800" i="1" smtClean="0">
              <a:cs typeface="Arial" charset="0"/>
            </a:endParaRPr>
          </a:p>
          <a:p>
            <a:pPr>
              <a:buFont typeface="Wingdings" charset="0"/>
              <a:buNone/>
            </a:pPr>
            <a:endParaRPr lang="tr-TR" sz="1800" i="1">
              <a:cs typeface="Arial" charset="0"/>
            </a:endParaRPr>
          </a:p>
        </p:txBody>
      </p:sp>
      <p:sp>
        <p:nvSpPr>
          <p:cNvPr id="683012" name="Text Box 4"/>
          <p:cNvSpPr txBox="1">
            <a:spLocks noChangeArrowheads="1"/>
          </p:cNvSpPr>
          <p:nvPr/>
        </p:nvSpPr>
        <p:spPr bwMode="auto">
          <a:xfrm>
            <a:off x="457200" y="1524000"/>
            <a:ext cx="82296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Geneva" charset="0"/>
              </a:defRPr>
            </a:lvl1pPr>
            <a:lvl2pPr marL="914400" indent="-457200">
              <a:defRPr sz="2400">
                <a:solidFill>
                  <a:schemeClr val="tx1"/>
                </a:solidFill>
                <a:latin typeface="Times New Roman" charset="0"/>
                <a:ea typeface="Geneva" charset="0"/>
              </a:defRPr>
            </a:lvl2pPr>
            <a:lvl3pPr marL="1371600" indent="-457200">
              <a:defRPr sz="2400">
                <a:solidFill>
                  <a:schemeClr val="tx1"/>
                </a:solidFill>
                <a:latin typeface="Times New Roman" charset="0"/>
                <a:ea typeface="Geneva" charset="0"/>
              </a:defRPr>
            </a:lvl3pPr>
            <a:lvl4pPr marL="1828800" indent="-457200">
              <a:defRPr sz="2400">
                <a:solidFill>
                  <a:schemeClr val="tx1"/>
                </a:solidFill>
                <a:latin typeface="Times New Roman" charset="0"/>
                <a:ea typeface="Geneva" charset="0"/>
              </a:defRPr>
            </a:lvl4pPr>
            <a:lvl5pPr marL="2286000" indent="-457200">
              <a:defRPr sz="2400">
                <a:solidFill>
                  <a:schemeClr val="tx1"/>
                </a:solidFill>
                <a:latin typeface="Times New Roman" charset="0"/>
                <a:ea typeface="Geneva" charset="0"/>
              </a:defRPr>
            </a:lvl5pPr>
            <a:lvl6pPr marL="2743200" indent="-457200" fontAlgn="base">
              <a:spcBef>
                <a:spcPct val="0"/>
              </a:spcBef>
              <a:spcAft>
                <a:spcPct val="0"/>
              </a:spcAft>
              <a:defRPr sz="2400">
                <a:solidFill>
                  <a:schemeClr val="tx1"/>
                </a:solidFill>
                <a:latin typeface="Times New Roman" charset="0"/>
                <a:ea typeface="Geneva" charset="0"/>
              </a:defRPr>
            </a:lvl6pPr>
            <a:lvl7pPr marL="3200400" indent="-457200" fontAlgn="base">
              <a:spcBef>
                <a:spcPct val="0"/>
              </a:spcBef>
              <a:spcAft>
                <a:spcPct val="0"/>
              </a:spcAft>
              <a:defRPr sz="2400">
                <a:solidFill>
                  <a:schemeClr val="tx1"/>
                </a:solidFill>
                <a:latin typeface="Times New Roman" charset="0"/>
                <a:ea typeface="Geneva" charset="0"/>
              </a:defRPr>
            </a:lvl7pPr>
            <a:lvl8pPr marL="3657600" indent="-457200" fontAlgn="base">
              <a:spcBef>
                <a:spcPct val="0"/>
              </a:spcBef>
              <a:spcAft>
                <a:spcPct val="0"/>
              </a:spcAft>
              <a:defRPr sz="2400">
                <a:solidFill>
                  <a:schemeClr val="tx1"/>
                </a:solidFill>
                <a:latin typeface="Times New Roman" charset="0"/>
                <a:ea typeface="Geneva" charset="0"/>
              </a:defRPr>
            </a:lvl8pPr>
            <a:lvl9pPr marL="4114800" indent="-457200" fontAlgn="base">
              <a:spcBef>
                <a:spcPct val="0"/>
              </a:spcBef>
              <a:spcAft>
                <a:spcPct val="0"/>
              </a:spcAft>
              <a:defRPr sz="2400">
                <a:solidFill>
                  <a:schemeClr val="tx1"/>
                </a:solidFill>
                <a:latin typeface="Times New Roman" charset="0"/>
                <a:ea typeface="Geneva" charset="0"/>
              </a:defRPr>
            </a:lvl9pPr>
          </a:lstStyle>
          <a:p>
            <a:pPr>
              <a:spcBef>
                <a:spcPct val="50000"/>
              </a:spcBef>
              <a:buFontTx/>
              <a:buAutoNum type="arabicPeriod"/>
            </a:pPr>
            <a:r>
              <a:rPr lang="tr-TR" sz="2800" dirty="0" smtClean="0">
                <a:latin typeface="+mn-lt"/>
              </a:rPr>
              <a:t>Birincil delil</a:t>
            </a:r>
            <a:endParaRPr lang="en-US" sz="2800" dirty="0">
              <a:latin typeface="+mn-lt"/>
            </a:endParaRPr>
          </a:p>
          <a:p>
            <a:pPr lvl="2">
              <a:buFontTx/>
              <a:buChar char="•"/>
            </a:pPr>
            <a:r>
              <a:rPr lang="tr-TR" sz="2000" dirty="0" smtClean="0">
                <a:latin typeface="+mn-lt"/>
              </a:rPr>
              <a:t>görüntü, elektron </a:t>
            </a:r>
            <a:r>
              <a:rPr lang="tr-TR" sz="2000" dirty="0" err="1" smtClean="0">
                <a:latin typeface="+mn-lt"/>
              </a:rPr>
              <a:t>mikrograf</a:t>
            </a:r>
            <a:r>
              <a:rPr lang="tr-TR" sz="2000" dirty="0" smtClean="0">
                <a:latin typeface="+mn-lt"/>
              </a:rPr>
              <a:t>, jel </a:t>
            </a:r>
            <a:r>
              <a:rPr lang="tr-TR" sz="2000" dirty="0" err="1" smtClean="0">
                <a:latin typeface="+mn-lt"/>
              </a:rPr>
              <a:t>vs</a:t>
            </a:r>
            <a:r>
              <a:rPr lang="en-US" sz="2000" dirty="0" smtClean="0">
                <a:latin typeface="+mn-lt"/>
              </a:rPr>
              <a:t>.</a:t>
            </a:r>
            <a:endParaRPr lang="en-US" sz="2000" dirty="0">
              <a:latin typeface="+mn-lt"/>
            </a:endParaRPr>
          </a:p>
          <a:p>
            <a:pPr lvl="2">
              <a:buFontTx/>
              <a:buChar char="•"/>
            </a:pPr>
            <a:r>
              <a:rPr lang="tr-TR" sz="2000" dirty="0" smtClean="0">
                <a:latin typeface="+mn-lt"/>
              </a:rPr>
              <a:t>Veri kalitesini gösterir</a:t>
            </a:r>
            <a:endParaRPr lang="en-US" sz="2000" dirty="0">
              <a:latin typeface="+mn-lt"/>
            </a:endParaRPr>
          </a:p>
          <a:p>
            <a:pPr>
              <a:spcBef>
                <a:spcPct val="50000"/>
              </a:spcBef>
              <a:buFontTx/>
              <a:buAutoNum type="arabicPeriod"/>
            </a:pPr>
            <a:r>
              <a:rPr lang="en-US" sz="2800" dirty="0" err="1" smtClean="0">
                <a:latin typeface="+mn-lt"/>
              </a:rPr>
              <a:t>Grafik</a:t>
            </a:r>
            <a:endParaRPr lang="en-US" sz="2800" dirty="0">
              <a:latin typeface="+mn-lt"/>
            </a:endParaRPr>
          </a:p>
          <a:p>
            <a:pPr lvl="2">
              <a:spcBef>
                <a:spcPct val="50000"/>
              </a:spcBef>
              <a:buFontTx/>
              <a:buChar char="•"/>
            </a:pPr>
            <a:r>
              <a:rPr lang="tr-TR" sz="1800" dirty="0" smtClean="0">
                <a:latin typeface="+mn-lt"/>
              </a:rPr>
              <a:t>Çizgi, çubuk, dağılım grafikleri, </a:t>
            </a:r>
            <a:r>
              <a:rPr lang="tr-TR" sz="1800" dirty="0" err="1" smtClean="0">
                <a:latin typeface="+mn-lt"/>
              </a:rPr>
              <a:t>histogram</a:t>
            </a:r>
            <a:r>
              <a:rPr lang="tr-TR" sz="1800" dirty="0" smtClean="0">
                <a:latin typeface="+mn-lt"/>
              </a:rPr>
              <a:t>, boksör torbası vs. </a:t>
            </a:r>
            <a:endParaRPr lang="en-US" sz="1800" dirty="0">
              <a:latin typeface="+mn-lt"/>
            </a:endParaRPr>
          </a:p>
          <a:p>
            <a:pPr>
              <a:spcBef>
                <a:spcPct val="50000"/>
              </a:spcBef>
              <a:buFontTx/>
              <a:buAutoNum type="arabicPeriod"/>
            </a:pPr>
            <a:r>
              <a:rPr lang="tr-TR" sz="2800" dirty="0" smtClean="0">
                <a:latin typeface="+mn-lt"/>
              </a:rPr>
              <a:t>Çizim ve şemalar</a:t>
            </a:r>
            <a:endParaRPr lang="en-US" sz="2800" dirty="0">
              <a:latin typeface="+mn-lt"/>
            </a:endParaRPr>
          </a:p>
          <a:p>
            <a:pPr lvl="2">
              <a:spcBef>
                <a:spcPct val="50000"/>
              </a:spcBef>
              <a:buFontTx/>
              <a:buChar char="•"/>
            </a:pPr>
            <a:r>
              <a:rPr lang="tr-TR" sz="1800" dirty="0" smtClean="0">
                <a:latin typeface="+mn-lt"/>
              </a:rPr>
              <a:t>deney tasarımını açıklar</a:t>
            </a:r>
            <a:endParaRPr lang="en-US" sz="1800" dirty="0">
              <a:latin typeface="+mn-lt"/>
            </a:endParaRPr>
          </a:p>
          <a:p>
            <a:pPr lvl="2">
              <a:spcBef>
                <a:spcPct val="50000"/>
              </a:spcBef>
              <a:buFontTx/>
              <a:buChar char="•"/>
            </a:pPr>
            <a:r>
              <a:rPr lang="tr-TR" sz="1800" dirty="0" smtClean="0">
                <a:latin typeface="+mn-lt"/>
              </a:rPr>
              <a:t>katılımcıların ya da deneyin akışını gösterir</a:t>
            </a:r>
            <a:endParaRPr lang="en-US" sz="1800" dirty="0">
              <a:latin typeface="+mn-lt"/>
            </a:endParaRPr>
          </a:p>
          <a:p>
            <a:pPr lvl="2">
              <a:spcBef>
                <a:spcPct val="50000"/>
              </a:spcBef>
              <a:buFontTx/>
              <a:buChar char="•"/>
            </a:pPr>
            <a:r>
              <a:rPr lang="tr-TR" sz="1800" dirty="0" smtClean="0">
                <a:latin typeface="+mn-lt"/>
              </a:rPr>
              <a:t>ilişki ve nedenleri açıklar, veya etki-döngüleri gösterir</a:t>
            </a:r>
            <a:endParaRPr lang="en-US" sz="1800" dirty="0">
              <a:latin typeface="+mn-lt"/>
            </a:endParaRPr>
          </a:p>
          <a:p>
            <a:pPr lvl="2">
              <a:spcBef>
                <a:spcPct val="50000"/>
              </a:spcBef>
              <a:buFontTx/>
              <a:buChar char="•"/>
            </a:pPr>
            <a:r>
              <a:rPr lang="tr-TR" sz="1800" dirty="0" smtClean="0">
                <a:latin typeface="+mn-lt"/>
              </a:rPr>
              <a:t>hipotetik bir model gösterir</a:t>
            </a:r>
            <a:endParaRPr lang="en-US" sz="1800" dirty="0">
              <a:latin typeface="+mn-lt"/>
            </a:endParaRPr>
          </a:p>
        </p:txBody>
      </p:sp>
    </p:spTree>
    <p:extLst>
      <p:ext uri="{BB962C8B-B14F-4D97-AF65-F5344CB8AC3E}">
        <p14:creationId xmlns:p14="http://schemas.microsoft.com/office/powerpoint/2010/main" val="3769114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smtClean="0"/>
              <a:t>Grafikler</a:t>
            </a:r>
            <a:endParaRPr lang="tr-TR" dirty="0"/>
          </a:p>
        </p:txBody>
      </p:sp>
      <p:sp>
        <p:nvSpPr>
          <p:cNvPr id="4" name="Content Placeholder 3"/>
          <p:cNvSpPr>
            <a:spLocks noGrp="1"/>
          </p:cNvSpPr>
          <p:nvPr>
            <p:ph idx="1"/>
          </p:nvPr>
        </p:nvSpPr>
        <p:spPr/>
        <p:txBody>
          <a:bodyPr/>
          <a:lstStyle/>
          <a:p>
            <a:r>
              <a:rPr lang="tr-TR" b="1" i="1" smtClean="0">
                <a:solidFill>
                  <a:srgbClr val="FF0000"/>
                </a:solidFill>
              </a:rPr>
              <a:t>“Okurlar çoğunlukla önce grafiklere bakarlar sonra devam edip etmemeye karar verirler. Bu yüzden, hakemler bilgi sağlayan grafikler ve temiz içerik konularında hasas olmalıdırlar.”</a:t>
            </a:r>
          </a:p>
          <a:p>
            <a:endParaRPr lang="tr-TR" smtClean="0"/>
          </a:p>
          <a:p>
            <a:r>
              <a:rPr lang="tr-TR" altLang="zh-CN" b="1" smtClean="0">
                <a:solidFill>
                  <a:srgbClr val="000099"/>
                </a:solidFill>
                <a:ea typeface="宋体" pitchFamily="2" charset="-122"/>
              </a:rPr>
              <a:t>Henry Rapoport, Associate Editor, </a:t>
            </a:r>
            <a:r>
              <a:rPr lang="tr-TR" altLang="zh-CN" b="1" i="1" smtClean="0">
                <a:solidFill>
                  <a:srgbClr val="000099"/>
                </a:solidFill>
                <a:ea typeface="宋体" pitchFamily="2" charset="-122"/>
              </a:rPr>
              <a:t>Journal of Organic Chemistry</a:t>
            </a:r>
          </a:p>
          <a:p>
            <a:endParaRPr lang="tr-TR" dirty="0" smtClean="0"/>
          </a:p>
        </p:txBody>
      </p:sp>
    </p:spTree>
    <p:extLst>
      <p:ext uri="{BB962C8B-B14F-4D97-AF65-F5344CB8AC3E}">
        <p14:creationId xmlns:p14="http://schemas.microsoft.com/office/powerpoint/2010/main" val="33382691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smtClean="0"/>
              <a:t>HISTOGRAM</a:t>
            </a:r>
            <a:endParaRPr lang="tr-T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92767"/>
            <a:ext cx="7416824" cy="532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01685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ÇUBUK GRAFİK</a:t>
            </a:r>
            <a:endParaRPr lang="tr-T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90624"/>
            <a:ext cx="5788737" cy="5334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79708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ÇİZGİ GRAFİK</a:t>
            </a:r>
            <a:endParaRPr lang="tr-T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20644"/>
            <a:ext cx="5040560" cy="511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3904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395288" y="3428999"/>
            <a:ext cx="8459787" cy="2447925"/>
          </a:xfrm>
        </p:spPr>
        <p:txBody>
          <a:bodyPr>
            <a:normAutofit/>
          </a:bodyPr>
          <a:lstStyle/>
          <a:p>
            <a:pPr marL="0" indent="0" algn="ctr" eaLnBrk="1" hangingPunct="1">
              <a:buNone/>
            </a:pPr>
            <a:r>
              <a:rPr lang="tr-TR" altLang="zh-CN" sz="4400" b="1" noProof="0" dirty="0" smtClean="0">
                <a:solidFill>
                  <a:srgbClr val="0000FF"/>
                </a:solidFill>
                <a:ea typeface="宋体" pitchFamily="2" charset="-122"/>
              </a:rPr>
              <a:t>MAKALENİN BÖLÜMLERİ</a:t>
            </a:r>
          </a:p>
        </p:txBody>
      </p:sp>
    </p:spTree>
    <p:extLst>
      <p:ext uri="{BB962C8B-B14F-4D97-AF65-F5344CB8AC3E}">
        <p14:creationId xmlns:p14="http://schemas.microsoft.com/office/powerpoint/2010/main" val="13758336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DAĞILIM GRAFİĞİ</a:t>
            </a:r>
            <a:endParaRPr lang="tr-TR"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318070"/>
            <a:ext cx="5155282" cy="521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33799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KUM TORBASI GRAFİĞİ</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18" y="1196752"/>
            <a:ext cx="7018574" cy="550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29657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PASTA GRAFİĞİ</a:t>
            </a:r>
            <a:endParaRPr lang="tr-TR" dirty="0"/>
          </a:p>
        </p:txBody>
      </p:sp>
      <p:pic>
        <p:nvPicPr>
          <p:cNvPr id="10242" name="Picture 2" descr="http://upload.wikimedia.org/wikipedia/commons/a/a2/Wikimedia_browser_share_pie_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66133"/>
            <a:ext cx="5774589" cy="549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5329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09600" y="0"/>
            <a:ext cx="7772400" cy="685800"/>
          </a:xfrm>
        </p:spPr>
        <p:txBody>
          <a:bodyPr/>
          <a:lstStyle/>
          <a:p>
            <a:r>
              <a:rPr lang="tr-TR" altLang="en-US" sz="3200" smtClean="0"/>
              <a:t>Uygun Grafik Kullanımı</a:t>
            </a:r>
            <a:endParaRPr lang="tr-TR" altLang="en-US" sz="3200" dirty="0"/>
          </a:p>
        </p:txBody>
      </p:sp>
      <p:sp>
        <p:nvSpPr>
          <p:cNvPr id="35843" name="Rectangle 3"/>
          <p:cNvSpPr>
            <a:spLocks noGrp="1" noChangeArrowheads="1"/>
          </p:cNvSpPr>
          <p:nvPr>
            <p:ph type="subTitle" idx="1"/>
          </p:nvPr>
        </p:nvSpPr>
        <p:spPr>
          <a:xfrm>
            <a:off x="4419600" y="3886200"/>
            <a:ext cx="4343400" cy="1752600"/>
          </a:xfrm>
        </p:spPr>
        <p:txBody>
          <a:bodyPr>
            <a:noAutofit/>
          </a:bodyPr>
          <a:lstStyle/>
          <a:p>
            <a:r>
              <a:rPr lang="tr-TR" altLang="en-US" sz="2400" smtClean="0">
                <a:solidFill>
                  <a:schemeClr val="tx1"/>
                </a:solidFill>
              </a:rPr>
              <a:t>İnsanların çoğunlukla tercih ettiği ulaşım şeklini hangi grafik göstermektedir? </a:t>
            </a:r>
          </a:p>
          <a:p>
            <a:r>
              <a:rPr lang="tr-TR" altLang="en-US" sz="2400" smtClean="0">
                <a:solidFill>
                  <a:schemeClr val="tx1"/>
                </a:solidFill>
              </a:rPr>
              <a:t>Otobüsü tercih eden insanların diğer araçları tercih edenlerle karşılaştırılmasını hangi grafik gösterir?</a:t>
            </a:r>
            <a:endParaRPr lang="tr-TR" altLang="en-US" sz="2400" dirty="0">
              <a:solidFill>
                <a:schemeClr val="tx1"/>
              </a:solidFill>
            </a:endParaRPr>
          </a:p>
        </p:txBody>
      </p:sp>
      <p:graphicFrame>
        <p:nvGraphicFramePr>
          <p:cNvPr id="35844" name="Object 4"/>
          <p:cNvGraphicFramePr>
            <a:graphicFrameLocks noChangeAspect="1"/>
          </p:cNvGraphicFramePr>
          <p:nvPr/>
        </p:nvGraphicFramePr>
        <p:xfrm>
          <a:off x="0" y="762000"/>
          <a:ext cx="3686175" cy="2543175"/>
        </p:xfrm>
        <a:graphic>
          <a:graphicData uri="http://schemas.openxmlformats.org/presentationml/2006/ole">
            <mc:AlternateContent xmlns:mc="http://schemas.openxmlformats.org/markup-compatibility/2006">
              <mc:Choice xmlns:v="urn:schemas-microsoft-com:vml" Requires="v">
                <p:oleObj spid="_x0000_s1048" name="Chart" r:id="rId3" imgW="3686251" imgH="2543251" progId="Excel.Chart.8">
                  <p:embed/>
                </p:oleObj>
              </mc:Choice>
              <mc:Fallback>
                <p:oleObj name="Chart" r:id="rId3" imgW="3686251" imgH="25432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36861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5"/>
          <p:cNvGraphicFramePr>
            <a:graphicFrameLocks noChangeAspect="1"/>
          </p:cNvGraphicFramePr>
          <p:nvPr/>
        </p:nvGraphicFramePr>
        <p:xfrm>
          <a:off x="4114800" y="762000"/>
          <a:ext cx="3686175" cy="2543175"/>
        </p:xfrm>
        <a:graphic>
          <a:graphicData uri="http://schemas.openxmlformats.org/presentationml/2006/ole">
            <mc:AlternateContent xmlns:mc="http://schemas.openxmlformats.org/markup-compatibility/2006">
              <mc:Choice xmlns:v="urn:schemas-microsoft-com:vml" Requires="v">
                <p:oleObj spid="_x0000_s1049" name="Chart" r:id="rId5" imgW="3686251" imgH="2543251" progId="Excel.Chart.8">
                  <p:embed/>
                </p:oleObj>
              </mc:Choice>
              <mc:Fallback>
                <p:oleObj name="Chart" r:id="rId5" imgW="3686251" imgH="25432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762000"/>
                        <a:ext cx="36861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nvGraphicFramePr>
        <p:xfrm>
          <a:off x="228600" y="3581400"/>
          <a:ext cx="4114800" cy="2924175"/>
        </p:xfrm>
        <a:graphic>
          <a:graphicData uri="http://schemas.openxmlformats.org/presentationml/2006/ole">
            <mc:AlternateContent xmlns:mc="http://schemas.openxmlformats.org/markup-compatibility/2006">
              <mc:Choice xmlns:v="urn:schemas-microsoft-com:vml" Requires="v">
                <p:oleObj spid="_x0000_s1050" name="Chart" r:id="rId7" imgW="3686251" imgH="2543251" progId="Excel.Chart.8">
                  <p:embed/>
                </p:oleObj>
              </mc:Choice>
              <mc:Fallback>
                <p:oleObj name="Chart" r:id="rId7" imgW="3686251" imgH="2543251"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581400"/>
                        <a:ext cx="41148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6034757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09600" y="152400"/>
            <a:ext cx="7772400" cy="838200"/>
          </a:xfrm>
        </p:spPr>
        <p:txBody>
          <a:bodyPr/>
          <a:lstStyle/>
          <a:p>
            <a:r>
              <a:rPr lang="tr-TR" altLang="en-US" smtClean="0"/>
              <a:t>Uygun Grafik Kullanımı</a:t>
            </a:r>
            <a:endParaRPr lang="tr-TR" altLang="en-US" dirty="0"/>
          </a:p>
        </p:txBody>
      </p:sp>
      <p:sp>
        <p:nvSpPr>
          <p:cNvPr id="36867" name="Rectangle 3"/>
          <p:cNvSpPr>
            <a:spLocks noGrp="1" noChangeArrowheads="1"/>
          </p:cNvSpPr>
          <p:nvPr>
            <p:ph type="subTitle" idx="1"/>
          </p:nvPr>
        </p:nvSpPr>
        <p:spPr/>
        <p:txBody>
          <a:bodyPr>
            <a:normAutofit/>
          </a:bodyPr>
          <a:lstStyle/>
          <a:p>
            <a:r>
              <a:rPr lang="tr-TR" altLang="en-US" sz="2800" b="1" smtClean="0">
                <a:solidFill>
                  <a:schemeClr val="tx1"/>
                </a:solidFill>
              </a:rPr>
              <a:t>Hangi grafik, ortalama sıcaklık değişimlerini göstermek için uygun olanıdır? </a:t>
            </a:r>
            <a:endParaRPr lang="tr-TR" altLang="en-US" sz="2800" b="1" dirty="0">
              <a:solidFill>
                <a:schemeClr val="tx1"/>
              </a:solidFill>
            </a:endParaRPr>
          </a:p>
        </p:txBody>
      </p:sp>
      <p:graphicFrame>
        <p:nvGraphicFramePr>
          <p:cNvPr id="36868" name="Object 4"/>
          <p:cNvGraphicFramePr>
            <a:graphicFrameLocks noChangeAspect="1"/>
          </p:cNvGraphicFramePr>
          <p:nvPr/>
        </p:nvGraphicFramePr>
        <p:xfrm>
          <a:off x="4876800" y="1066800"/>
          <a:ext cx="3686175" cy="2543175"/>
        </p:xfrm>
        <a:graphic>
          <a:graphicData uri="http://schemas.openxmlformats.org/presentationml/2006/ole">
            <mc:AlternateContent xmlns:mc="http://schemas.openxmlformats.org/markup-compatibility/2006">
              <mc:Choice xmlns:v="urn:schemas-microsoft-com:vml" Requires="v">
                <p:oleObj spid="_x0000_s2065" name="Chart" r:id="rId3" imgW="3686251" imgH="2543251" progId="Excel.Chart.8">
                  <p:embed/>
                </p:oleObj>
              </mc:Choice>
              <mc:Fallback>
                <p:oleObj name="Chart" r:id="rId3" imgW="3686251" imgH="25432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66800"/>
                        <a:ext cx="36861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304800" y="1143000"/>
          <a:ext cx="3686175" cy="2543175"/>
        </p:xfrm>
        <a:graphic>
          <a:graphicData uri="http://schemas.openxmlformats.org/presentationml/2006/ole">
            <mc:AlternateContent xmlns:mc="http://schemas.openxmlformats.org/markup-compatibility/2006">
              <mc:Choice xmlns:v="urn:schemas-microsoft-com:vml" Requires="v">
                <p:oleObj spid="_x0000_s2066" name="Chart" r:id="rId5" imgW="3686251" imgH="2543251" progId="Excel.Chart.8">
                  <p:embed/>
                </p:oleObj>
              </mc:Choice>
              <mc:Fallback>
                <p:oleObj name="Chart" r:id="rId5" imgW="3686251" imgH="25432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143000"/>
                        <a:ext cx="36861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2927702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tr-TR" altLang="zh-CN" smtClean="0">
                <a:solidFill>
                  <a:srgbClr val="000000"/>
                </a:solidFill>
                <a:ea typeface="宋体" pitchFamily="2" charset="-122"/>
              </a:rPr>
              <a:t>Grafikler</a:t>
            </a:r>
            <a:endParaRPr lang="tr-TR" altLang="zh-CN" sz="3600" dirty="0" smtClean="0">
              <a:solidFill>
                <a:srgbClr val="000000"/>
              </a:solidFill>
              <a:ea typeface="宋体" pitchFamily="2" charset="-122"/>
            </a:endParaRPr>
          </a:p>
        </p:txBody>
      </p:sp>
      <p:pic>
        <p:nvPicPr>
          <p:cNvPr id="32771" name="Picture 3"/>
          <p:cNvPicPr>
            <a:picLocks noChangeAspect="1" noChangeArrowheads="1"/>
          </p:cNvPicPr>
          <p:nvPr/>
        </p:nvPicPr>
        <p:blipFill>
          <a:blip r:embed="rId2" cstate="print"/>
          <a:srcRect/>
          <a:stretch>
            <a:fillRect/>
          </a:stretch>
        </p:blipFill>
        <p:spPr bwMode="auto">
          <a:xfrm>
            <a:off x="1392213" y="1412875"/>
            <a:ext cx="4979987" cy="2719388"/>
          </a:xfrm>
          <a:prstGeom prst="rect">
            <a:avLst/>
          </a:prstGeom>
          <a:noFill/>
          <a:ln w="9525">
            <a:solidFill>
              <a:srgbClr val="FF9900"/>
            </a:solid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1750988" y="4365625"/>
            <a:ext cx="4457700" cy="2055813"/>
          </a:xfrm>
          <a:prstGeom prst="rect">
            <a:avLst/>
          </a:prstGeom>
          <a:solidFill>
            <a:srgbClr val="FFFFFF"/>
          </a:solidFill>
          <a:ln w="9525">
            <a:solidFill>
              <a:srgbClr val="FF9900"/>
            </a:solidFill>
            <a:miter lim="800000"/>
            <a:headEnd/>
            <a:tailEnd/>
          </a:ln>
        </p:spPr>
      </p:pic>
      <p:grpSp>
        <p:nvGrpSpPr>
          <p:cNvPr id="2" name="Group 6"/>
          <p:cNvGrpSpPr>
            <a:grpSpLocks/>
          </p:cNvGrpSpPr>
          <p:nvPr/>
        </p:nvGrpSpPr>
        <p:grpSpPr bwMode="auto">
          <a:xfrm rot="-439390">
            <a:off x="7124394" y="5087938"/>
            <a:ext cx="1300162" cy="646112"/>
            <a:chOff x="1474" y="2387"/>
            <a:chExt cx="862" cy="499"/>
          </a:xfrm>
        </p:grpSpPr>
        <p:sp>
          <p:nvSpPr>
            <p:cNvPr id="32775" name="Line 7"/>
            <p:cNvSpPr>
              <a:spLocks noChangeShapeType="1"/>
            </p:cNvSpPr>
            <p:nvPr/>
          </p:nvSpPr>
          <p:spPr bwMode="auto">
            <a:xfrm>
              <a:off x="1474" y="2659"/>
              <a:ext cx="181" cy="227"/>
            </a:xfrm>
            <a:prstGeom prst="line">
              <a:avLst/>
            </a:prstGeom>
            <a:noFill/>
            <a:ln w="76200">
              <a:solidFill>
                <a:srgbClr val="66FF33"/>
              </a:solidFill>
              <a:round/>
              <a:headEnd/>
              <a:tailEnd/>
            </a:ln>
          </p:spPr>
          <p:txBody>
            <a:bodyPr/>
            <a:lstStyle/>
            <a:p>
              <a:endParaRPr lang="en-US"/>
            </a:p>
          </p:txBody>
        </p:sp>
        <p:sp>
          <p:nvSpPr>
            <p:cNvPr id="32776" name="Line 8"/>
            <p:cNvSpPr>
              <a:spLocks noChangeShapeType="1"/>
            </p:cNvSpPr>
            <p:nvPr/>
          </p:nvSpPr>
          <p:spPr bwMode="auto">
            <a:xfrm flipV="1">
              <a:off x="1655" y="2387"/>
              <a:ext cx="681" cy="499"/>
            </a:xfrm>
            <a:prstGeom prst="line">
              <a:avLst/>
            </a:prstGeom>
            <a:noFill/>
            <a:ln w="76200">
              <a:solidFill>
                <a:srgbClr val="66FF33"/>
              </a:solidFill>
              <a:round/>
              <a:headEnd/>
              <a:tailEnd/>
            </a:ln>
          </p:spPr>
          <p:txBody>
            <a:bodyPr/>
            <a:lstStyle/>
            <a:p>
              <a:endParaRPr lang="en-US"/>
            </a:p>
          </p:txBody>
        </p:sp>
      </p:grpSp>
      <p:grpSp>
        <p:nvGrpSpPr>
          <p:cNvPr id="8" name="Group 18"/>
          <p:cNvGrpSpPr>
            <a:grpSpLocks/>
          </p:cNvGrpSpPr>
          <p:nvPr/>
        </p:nvGrpSpPr>
        <p:grpSpPr bwMode="auto">
          <a:xfrm>
            <a:off x="6947297" y="1484784"/>
            <a:ext cx="1081087" cy="1008063"/>
            <a:chOff x="4740" y="1525"/>
            <a:chExt cx="771" cy="680"/>
          </a:xfrm>
        </p:grpSpPr>
        <p:sp>
          <p:nvSpPr>
            <p:cNvPr id="9" name="Line 16"/>
            <p:cNvSpPr>
              <a:spLocks noChangeShapeType="1"/>
            </p:cNvSpPr>
            <p:nvPr/>
          </p:nvSpPr>
          <p:spPr bwMode="auto">
            <a:xfrm>
              <a:off x="4740" y="1525"/>
              <a:ext cx="771" cy="680"/>
            </a:xfrm>
            <a:prstGeom prst="line">
              <a:avLst/>
            </a:prstGeom>
            <a:noFill/>
            <a:ln w="50800">
              <a:solidFill>
                <a:srgbClr val="FF0000"/>
              </a:solidFill>
              <a:round/>
              <a:headEnd/>
              <a:tailEnd/>
            </a:ln>
          </p:spPr>
          <p:txBody>
            <a:bodyPr/>
            <a:lstStyle/>
            <a:p>
              <a:endParaRPr lang="en-US"/>
            </a:p>
          </p:txBody>
        </p:sp>
        <p:sp>
          <p:nvSpPr>
            <p:cNvPr id="10" name="Line 17"/>
            <p:cNvSpPr>
              <a:spLocks noChangeShapeType="1"/>
            </p:cNvSpPr>
            <p:nvPr/>
          </p:nvSpPr>
          <p:spPr bwMode="auto">
            <a:xfrm flipH="1">
              <a:off x="4740" y="1525"/>
              <a:ext cx="771" cy="680"/>
            </a:xfrm>
            <a:prstGeom prst="line">
              <a:avLst/>
            </a:prstGeom>
            <a:noFill/>
            <a:ln w="50800">
              <a:solidFill>
                <a:srgbClr val="FF0000"/>
              </a:solidFill>
              <a:round/>
              <a:headEnd/>
              <a:tailEnd/>
            </a:ln>
          </p:spPr>
          <p:txBody>
            <a:bodyPr/>
            <a:lstStyle/>
            <a:p>
              <a:endParaRPr lang="en-US"/>
            </a:p>
          </p:txBody>
        </p:sp>
      </p:grpSp>
    </p:spTree>
    <p:extLst>
      <p:ext uri="{BB962C8B-B14F-4D97-AF65-F5344CB8AC3E}">
        <p14:creationId xmlns:p14="http://schemas.microsoft.com/office/powerpoint/2010/main" val="157655532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tr-TR" altLang="zh-CN" smtClean="0">
                <a:solidFill>
                  <a:srgbClr val="000000"/>
                </a:solidFill>
                <a:ea typeface="宋体" pitchFamily="2" charset="-122"/>
              </a:rPr>
              <a:t>Grafikler</a:t>
            </a:r>
            <a:endParaRPr lang="tr-TR" altLang="zh-CN" sz="3600" dirty="0" smtClean="0">
              <a:solidFill>
                <a:srgbClr val="000000"/>
              </a:solidFill>
              <a:ea typeface="宋体" pitchFamily="2" charset="-122"/>
            </a:endParaRPr>
          </a:p>
        </p:txBody>
      </p:sp>
      <p:pic>
        <p:nvPicPr>
          <p:cNvPr id="114693" name="Picture 5"/>
          <p:cNvPicPr>
            <a:picLocks noChangeAspect="1" noChangeArrowheads="1"/>
          </p:cNvPicPr>
          <p:nvPr/>
        </p:nvPicPr>
        <p:blipFill>
          <a:blip r:embed="rId2" cstate="print"/>
          <a:srcRect/>
          <a:stretch>
            <a:fillRect/>
          </a:stretch>
        </p:blipFill>
        <p:spPr bwMode="auto">
          <a:xfrm>
            <a:off x="468313" y="1897063"/>
            <a:ext cx="5451475" cy="4484687"/>
          </a:xfrm>
          <a:prstGeom prst="rect">
            <a:avLst/>
          </a:prstGeom>
          <a:noFill/>
          <a:ln w="9525">
            <a:noFill/>
            <a:miter lim="800000"/>
            <a:headEnd/>
            <a:tailEnd/>
          </a:ln>
        </p:spPr>
      </p:pic>
      <p:sp>
        <p:nvSpPr>
          <p:cNvPr id="114694" name="WordArt 6"/>
          <p:cNvSpPr>
            <a:spLocks noChangeArrowheads="1" noChangeShapeType="1" noTextEdit="1"/>
          </p:cNvSpPr>
          <p:nvPr/>
        </p:nvSpPr>
        <p:spPr bwMode="auto">
          <a:xfrm>
            <a:off x="1114425" y="1052513"/>
            <a:ext cx="2233613" cy="1439862"/>
          </a:xfrm>
          <a:prstGeom prst="rect">
            <a:avLst/>
          </a:prstGeom>
        </p:spPr>
        <p:txBody>
          <a:bodyPr wrap="none" fromWordArt="1">
            <a:prstTxWarp prst="textSlantUp">
              <a:avLst>
                <a:gd name="adj" fmla="val 47648"/>
              </a:avLst>
            </a:prstTxWarp>
          </a:bodyPr>
          <a:lstStyle/>
          <a:p>
            <a:pPr algn="ctr"/>
            <a:r>
              <a:rPr lang="en-US" sz="3600" kern="10" dirty="0" err="1" smtClean="0">
                <a:ln w="9525">
                  <a:solidFill>
                    <a:srgbClr val="000000"/>
                  </a:solidFill>
                  <a:round/>
                  <a:headEnd/>
                  <a:tailEnd/>
                </a:ln>
                <a:solidFill>
                  <a:srgbClr val="FF9933"/>
                </a:solidFill>
                <a:latin typeface="Comic Sans MS"/>
              </a:rPr>
              <a:t>İyi</a:t>
            </a:r>
            <a:endParaRPr lang="en-US" sz="3600" kern="10" dirty="0">
              <a:ln w="9525">
                <a:solidFill>
                  <a:srgbClr val="000000"/>
                </a:solidFill>
                <a:round/>
                <a:headEnd/>
                <a:tailEnd/>
              </a:ln>
              <a:solidFill>
                <a:srgbClr val="FF9933"/>
              </a:solidFill>
              <a:latin typeface="Comic Sans MS"/>
            </a:endParaRPr>
          </a:p>
        </p:txBody>
      </p:sp>
      <p:sp>
        <p:nvSpPr>
          <p:cNvPr id="114695" name="Rectangle 7"/>
          <p:cNvSpPr>
            <a:spLocks noChangeArrowheads="1"/>
          </p:cNvSpPr>
          <p:nvPr/>
        </p:nvSpPr>
        <p:spPr bwMode="auto">
          <a:xfrm>
            <a:off x="6156325" y="1916113"/>
            <a:ext cx="2663825" cy="923330"/>
          </a:xfrm>
          <a:prstGeom prst="rect">
            <a:avLst/>
          </a:prstGeom>
          <a:noFill/>
          <a:ln w="9525">
            <a:noFill/>
            <a:miter lim="800000"/>
            <a:headEnd/>
            <a:tailEnd/>
          </a:ln>
        </p:spPr>
        <p:txBody>
          <a:bodyPr>
            <a:spAutoFit/>
          </a:bodyPr>
          <a:lstStyle/>
          <a:p>
            <a:pPr>
              <a:buFontTx/>
              <a:buChar char="•"/>
            </a:pPr>
            <a:r>
              <a:rPr lang="en-US" altLang="zh-CN" b="1" dirty="0" err="1" smtClean="0">
                <a:solidFill>
                  <a:srgbClr val="FF0000"/>
                </a:solidFill>
                <a:ea typeface="宋体" pitchFamily="2" charset="-122"/>
              </a:rPr>
              <a:t>Seriler</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iyi</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tanımlanmış</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ancak</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hala</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gösterilen</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veri</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fazla</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ve</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eğim</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çizgisi</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yok</a:t>
            </a:r>
            <a:endParaRPr lang="en-US" altLang="zh-CN" b="1" dirty="0">
              <a:solidFill>
                <a:srgbClr val="FF0000"/>
              </a:solidFill>
              <a:ea typeface="宋体" pitchFamily="2" charset="-122"/>
            </a:endParaRPr>
          </a:p>
        </p:txBody>
      </p:sp>
    </p:spTree>
    <p:extLst>
      <p:ext uri="{BB962C8B-B14F-4D97-AF65-F5344CB8AC3E}">
        <p14:creationId xmlns:p14="http://schemas.microsoft.com/office/powerpoint/2010/main" val="16845188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tr-TR" altLang="zh-CN" smtClean="0">
                <a:solidFill>
                  <a:srgbClr val="000000"/>
                </a:solidFill>
                <a:ea typeface="宋体" pitchFamily="2" charset="-122"/>
              </a:rPr>
              <a:t>Grafikler</a:t>
            </a:r>
            <a:endParaRPr lang="tr-TR" altLang="zh-CN" sz="3600" dirty="0" smtClean="0">
              <a:solidFill>
                <a:srgbClr val="000000"/>
              </a:solidFill>
              <a:ea typeface="宋体" pitchFamily="2" charset="-122"/>
            </a:endParaRPr>
          </a:p>
        </p:txBody>
      </p:sp>
      <p:pic>
        <p:nvPicPr>
          <p:cNvPr id="35843" name="Picture 5"/>
          <p:cNvPicPr>
            <a:picLocks noChangeAspect="1" noChangeArrowheads="1"/>
          </p:cNvPicPr>
          <p:nvPr/>
        </p:nvPicPr>
        <p:blipFill>
          <a:blip r:embed="rId2" cstate="print"/>
          <a:srcRect/>
          <a:stretch>
            <a:fillRect/>
          </a:stretch>
        </p:blipFill>
        <p:spPr bwMode="auto">
          <a:xfrm>
            <a:off x="179388" y="1773238"/>
            <a:ext cx="3816350" cy="3816350"/>
          </a:xfrm>
          <a:prstGeom prst="rect">
            <a:avLst/>
          </a:prstGeom>
          <a:noFill/>
          <a:ln w="9525">
            <a:noFill/>
            <a:miter lim="800000"/>
            <a:headEnd/>
            <a:tailEnd/>
          </a:ln>
        </p:spPr>
      </p:pic>
      <p:pic>
        <p:nvPicPr>
          <p:cNvPr id="115718" name="Picture 6"/>
          <p:cNvPicPr>
            <a:picLocks noChangeAspect="1" noChangeArrowheads="1"/>
          </p:cNvPicPr>
          <p:nvPr/>
        </p:nvPicPr>
        <p:blipFill>
          <a:blip r:embed="rId3" cstate="print"/>
          <a:srcRect/>
          <a:stretch>
            <a:fillRect/>
          </a:stretch>
        </p:blipFill>
        <p:spPr bwMode="auto">
          <a:xfrm>
            <a:off x="4592638" y="1771650"/>
            <a:ext cx="3956050" cy="3806825"/>
          </a:xfrm>
          <a:prstGeom prst="rect">
            <a:avLst/>
          </a:prstGeom>
          <a:noFill/>
          <a:ln w="9525">
            <a:noFill/>
            <a:miter lim="800000"/>
            <a:headEnd/>
            <a:tailEnd/>
          </a:ln>
        </p:spPr>
      </p:pic>
      <p:sp>
        <p:nvSpPr>
          <p:cNvPr id="115719" name="WordArt 7"/>
          <p:cNvSpPr>
            <a:spLocks noChangeArrowheads="1" noChangeShapeType="1" noTextEdit="1"/>
          </p:cNvSpPr>
          <p:nvPr/>
        </p:nvSpPr>
        <p:spPr bwMode="auto">
          <a:xfrm>
            <a:off x="3276600" y="1268413"/>
            <a:ext cx="2590800" cy="723900"/>
          </a:xfrm>
          <a:prstGeom prst="rect">
            <a:avLst/>
          </a:prstGeom>
        </p:spPr>
        <p:txBody>
          <a:bodyPr wrap="none" fromWordArt="1">
            <a:prstTxWarp prst="textSlantUp">
              <a:avLst>
                <a:gd name="adj" fmla="val 0"/>
              </a:avLst>
            </a:prstTxWarp>
          </a:bodyPr>
          <a:lstStyle/>
          <a:p>
            <a:pPr algn="ctr"/>
            <a:r>
              <a:rPr lang="en-US" sz="3600" kern="10" dirty="0" err="1" smtClean="0">
                <a:ln w="9525">
                  <a:solidFill>
                    <a:srgbClr val="000000"/>
                  </a:solidFill>
                  <a:round/>
                  <a:headEnd/>
                  <a:tailEnd/>
                </a:ln>
                <a:solidFill>
                  <a:srgbClr val="FF9933"/>
                </a:solidFill>
                <a:latin typeface="Comic Sans MS"/>
              </a:rPr>
              <a:t>Mükemmel</a:t>
            </a:r>
            <a:endParaRPr lang="en-US" sz="3600" kern="10" dirty="0">
              <a:ln w="9525">
                <a:solidFill>
                  <a:srgbClr val="000000"/>
                </a:solidFill>
                <a:round/>
                <a:headEnd/>
                <a:tailEnd/>
              </a:ln>
              <a:solidFill>
                <a:srgbClr val="FF9933"/>
              </a:solidFill>
              <a:latin typeface="Comic Sans MS"/>
            </a:endParaRPr>
          </a:p>
        </p:txBody>
      </p:sp>
      <p:sp>
        <p:nvSpPr>
          <p:cNvPr id="115720" name="Rectangle 8"/>
          <p:cNvSpPr>
            <a:spLocks noChangeArrowheads="1"/>
          </p:cNvSpPr>
          <p:nvPr/>
        </p:nvSpPr>
        <p:spPr bwMode="auto">
          <a:xfrm>
            <a:off x="3203575" y="5608638"/>
            <a:ext cx="3529013" cy="915987"/>
          </a:xfrm>
          <a:prstGeom prst="rect">
            <a:avLst/>
          </a:prstGeom>
          <a:noFill/>
          <a:ln w="9525">
            <a:noFill/>
            <a:miter lim="800000"/>
            <a:headEnd/>
            <a:tailEnd/>
          </a:ln>
        </p:spPr>
        <p:txBody>
          <a:bodyPr>
            <a:spAutoFit/>
          </a:bodyPr>
          <a:lstStyle/>
          <a:p>
            <a:pPr>
              <a:buFontTx/>
              <a:buChar char="•"/>
            </a:pPr>
            <a:r>
              <a:rPr lang="en-US" altLang="zh-CN" b="1" dirty="0" err="1" smtClean="0">
                <a:solidFill>
                  <a:srgbClr val="FF0000"/>
                </a:solidFill>
                <a:ea typeface="宋体" pitchFamily="2" charset="-122"/>
              </a:rPr>
              <a:t>Seriler</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belirgin</a:t>
            </a:r>
            <a:endParaRPr lang="en-US" altLang="zh-CN" b="1" dirty="0">
              <a:solidFill>
                <a:srgbClr val="FF0000"/>
              </a:solidFill>
              <a:ea typeface="宋体" pitchFamily="2" charset="-122"/>
            </a:endParaRPr>
          </a:p>
          <a:p>
            <a:pPr>
              <a:buFontTx/>
              <a:buChar char="•"/>
            </a:pPr>
            <a:r>
              <a:rPr lang="en-US" altLang="zh-CN" b="1" dirty="0" err="1" smtClean="0">
                <a:solidFill>
                  <a:srgbClr val="FF0000"/>
                </a:solidFill>
                <a:ea typeface="宋体" pitchFamily="2" charset="-122"/>
              </a:rPr>
              <a:t>Veri</a:t>
            </a:r>
            <a:r>
              <a:rPr lang="en-US" altLang="zh-CN" b="1" dirty="0" smtClean="0">
                <a:solidFill>
                  <a:srgbClr val="FF0000"/>
                </a:solidFill>
                <a:ea typeface="宋体" pitchFamily="2" charset="-122"/>
              </a:rPr>
              <a:t> </a:t>
            </a:r>
            <a:r>
              <a:rPr lang="en-US" altLang="zh-CN" b="1" dirty="0" err="1" smtClean="0">
                <a:solidFill>
                  <a:srgbClr val="FF0000"/>
                </a:solidFill>
                <a:ea typeface="宋体" pitchFamily="2" charset="-122"/>
              </a:rPr>
              <a:t>iyi</a:t>
            </a:r>
            <a:r>
              <a:rPr lang="en-US" altLang="zh-CN" b="1" dirty="0" smtClean="0">
                <a:solidFill>
                  <a:srgbClr val="FF0000"/>
                </a:solidFill>
                <a:ea typeface="宋体" pitchFamily="2" charset="-122"/>
              </a:rPr>
              <a:t> organize </a:t>
            </a:r>
            <a:r>
              <a:rPr lang="en-US" altLang="zh-CN" b="1" dirty="0" err="1" smtClean="0">
                <a:solidFill>
                  <a:srgbClr val="FF0000"/>
                </a:solidFill>
                <a:ea typeface="宋体" pitchFamily="2" charset="-122"/>
              </a:rPr>
              <a:t>edilmiş</a:t>
            </a:r>
            <a:endParaRPr lang="en-US" altLang="zh-CN" b="1" dirty="0">
              <a:solidFill>
                <a:srgbClr val="FF0000"/>
              </a:solidFill>
              <a:ea typeface="宋体" pitchFamily="2" charset="-122"/>
            </a:endParaRPr>
          </a:p>
          <a:p>
            <a:pPr>
              <a:buFontTx/>
              <a:buChar char="•"/>
            </a:pPr>
            <a:r>
              <a:rPr lang="en-US" altLang="zh-CN" b="1" smtClean="0">
                <a:solidFill>
                  <a:srgbClr val="FF0000"/>
                </a:solidFill>
                <a:ea typeface="宋体" pitchFamily="2" charset="-122"/>
              </a:rPr>
              <a:t>Eğilim çizgileri </a:t>
            </a:r>
            <a:r>
              <a:rPr lang="en-US" altLang="zh-CN" b="1" dirty="0" err="1" smtClean="0">
                <a:solidFill>
                  <a:srgbClr val="FF0000"/>
                </a:solidFill>
                <a:ea typeface="宋体" pitchFamily="2" charset="-122"/>
              </a:rPr>
              <a:t>var</a:t>
            </a:r>
            <a:endParaRPr lang="en-US" altLang="zh-CN" b="1" dirty="0">
              <a:solidFill>
                <a:srgbClr val="FF0000"/>
              </a:solidFill>
              <a:ea typeface="宋体" pitchFamily="2" charset="-122"/>
            </a:endParaRPr>
          </a:p>
        </p:txBody>
      </p:sp>
    </p:spTree>
    <p:extLst>
      <p:ext uri="{BB962C8B-B14F-4D97-AF65-F5344CB8AC3E}">
        <p14:creationId xmlns:p14="http://schemas.microsoft.com/office/powerpoint/2010/main" val="369184797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1" name="Rectangle 3"/>
          <p:cNvSpPr>
            <a:spLocks noChangeArrowheads="1"/>
          </p:cNvSpPr>
          <p:nvPr/>
        </p:nvSpPr>
        <p:spPr bwMode="auto">
          <a:xfrm>
            <a:off x="0" y="576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979972" name="Rectangle 4"/>
          <p:cNvSpPr>
            <a:spLocks noChangeArrowheads="1"/>
          </p:cNvSpPr>
          <p:nvPr/>
        </p:nvSpPr>
        <p:spPr bwMode="auto">
          <a:xfrm>
            <a:off x="0" y="576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979973" name="Rectangle 5"/>
          <p:cNvSpPr>
            <a:spLocks noChangeArrowheads="1"/>
          </p:cNvSpPr>
          <p:nvPr/>
        </p:nvSpPr>
        <p:spPr bwMode="auto">
          <a:xfrm>
            <a:off x="4237038" y="3125788"/>
            <a:ext cx="66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000" b="1">
              <a:solidFill>
                <a:srgbClr val="000000"/>
              </a:solidFill>
              <a:latin typeface="System" charset="0"/>
              <a:cs typeface="Times New Roman" charset="0"/>
            </a:endParaRPr>
          </a:p>
          <a:p>
            <a:pPr algn="ctr">
              <a:defRPr/>
            </a:pPr>
            <a:r>
              <a:rPr lang="en-US" sz="1000" b="1">
                <a:solidFill>
                  <a:srgbClr val="000000"/>
                </a:solidFill>
                <a:latin typeface="System" charset="0"/>
                <a:cs typeface="Times New Roman" charset="0"/>
              </a:rPr>
              <a:t> </a:t>
            </a:r>
            <a:endParaRPr lang="en-US">
              <a:cs typeface="+mn-cs"/>
            </a:endParaRPr>
          </a:p>
        </p:txBody>
      </p:sp>
      <p:sp>
        <p:nvSpPr>
          <p:cNvPr id="2" name="Title 1"/>
          <p:cNvSpPr>
            <a:spLocks noGrp="1"/>
          </p:cNvSpPr>
          <p:nvPr>
            <p:ph type="title"/>
          </p:nvPr>
        </p:nvSpPr>
        <p:spPr/>
        <p:txBody>
          <a:bodyPr/>
          <a:lstStyle/>
          <a:p>
            <a:r>
              <a:rPr lang="tr-TR" smtClean="0"/>
              <a:t>Geliştirilmesi gerekiyor</a:t>
            </a:r>
            <a:endParaRPr lang="tr-TR" dirty="0"/>
          </a:p>
        </p:txBody>
      </p:sp>
      <p:pic>
        <p:nvPicPr>
          <p:cNvPr id="3" name="Picture 2" descr="Ekran Resmi 2013-04-02 18.01.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5011"/>
            <a:ext cx="9144000" cy="3163642"/>
          </a:xfrm>
          <a:prstGeom prst="rect">
            <a:avLst/>
          </a:prstGeom>
        </p:spPr>
      </p:pic>
    </p:spTree>
    <p:extLst>
      <p:ext uri="{BB962C8B-B14F-4D97-AF65-F5344CB8AC3E}">
        <p14:creationId xmlns:p14="http://schemas.microsoft.com/office/powerpoint/2010/main" val="86165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İyi</a:t>
            </a:r>
            <a:endParaRPr lang="tr-TR" dirty="0"/>
          </a:p>
        </p:txBody>
      </p:sp>
      <p:pic>
        <p:nvPicPr>
          <p:cNvPr id="7" name="Picture 6"/>
          <p:cNvPicPr>
            <a:picLocks noChangeAspect="1"/>
          </p:cNvPicPr>
          <p:nvPr/>
        </p:nvPicPr>
        <p:blipFill>
          <a:blip r:embed="rId3"/>
          <a:stretch>
            <a:fillRect/>
          </a:stretch>
        </p:blipFill>
        <p:spPr>
          <a:xfrm>
            <a:off x="395536" y="1420458"/>
            <a:ext cx="8352928" cy="5248902"/>
          </a:xfrm>
          <a:prstGeom prst="rect">
            <a:avLst/>
          </a:prstGeom>
        </p:spPr>
      </p:pic>
    </p:spTree>
    <p:extLst>
      <p:ext uri="{BB962C8B-B14F-4D97-AF65-F5344CB8AC3E}">
        <p14:creationId xmlns:p14="http://schemas.microsoft.com/office/powerpoint/2010/main" val="1942130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4081</TotalTime>
  <Words>2650</Words>
  <Application>Microsoft Macintosh PowerPoint</Application>
  <PresentationFormat>On-screen Show (4:3)</PresentationFormat>
  <Paragraphs>505</Paragraphs>
  <Slides>107</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09" baseType="lpstr">
      <vt:lpstr>Office Theme</vt:lpstr>
      <vt:lpstr>Chart</vt:lpstr>
      <vt:lpstr>Bilimsel Makale Yazma Süreçleri</vt:lpstr>
      <vt:lpstr>İÇERİK</vt:lpstr>
      <vt:lpstr>Bunu yayınlayabilir miyim?</vt:lpstr>
      <vt:lpstr>TASLAK YAZMA</vt:lpstr>
      <vt:lpstr>Taslak yazım aşamaları</vt:lpstr>
      <vt:lpstr>Geleneksel araştırma makalesi biçimi</vt:lpstr>
      <vt:lpstr>Taslak yazım aşamaları</vt:lpstr>
      <vt:lpstr>Taslak yazım aşamaları</vt:lpstr>
      <vt:lpstr>PowerPoint Presentation</vt:lpstr>
      <vt:lpstr>Bilimsel Makalenin Bölümleri</vt:lpstr>
      <vt:lpstr>Makalenin Bölümleri</vt:lpstr>
      <vt:lpstr>YAZARLIK</vt:lpstr>
      <vt:lpstr>Danışmanım ilk isim olmalı mı?</vt:lpstr>
      <vt:lpstr>Kimler yazar olabilir?</vt:lpstr>
      <vt:lpstr>Kimler yazar olabilir?</vt:lpstr>
      <vt:lpstr>Yazarlık Hakları Konusunda  Çözüm Önerileri</vt:lpstr>
      <vt:lpstr>BAŞLIK</vt:lpstr>
      <vt:lpstr>Başlık</vt:lpstr>
      <vt:lpstr>PowerPoint Presentation</vt:lpstr>
      <vt:lpstr>PowerPoint Presentation</vt:lpstr>
      <vt:lpstr>Zayıf-Güçlü</vt:lpstr>
      <vt:lpstr>ÖZ</vt:lpstr>
      <vt:lpstr>Öz</vt:lpstr>
      <vt:lpstr>Özün Bölümleri</vt:lpstr>
      <vt:lpstr>Özün yeterli ve uygun olduğundan nasıl emin olursunuz?</vt:lpstr>
      <vt:lpstr>Amaç en fazla 3 cümle olmalıdır</vt:lpstr>
      <vt:lpstr>M&amp;M’ta gruplar, metotlar ve işlemler hakkında özlü bilgi vermelidir</vt:lpstr>
      <vt:lpstr>Bulgular, niceliksel veriler ve karşılaştırmanın yönünü gösterilmelidir.</vt:lpstr>
      <vt:lpstr>Sonuç, bulgularımızı açıklar. Belirsizlikten kaçınma!</vt:lpstr>
      <vt:lpstr>ANATHAR KELİMELER</vt:lpstr>
      <vt:lpstr>Anahtar Kelimeler</vt:lpstr>
      <vt:lpstr>GİRİŞ</vt:lpstr>
      <vt:lpstr>Giriş</vt:lpstr>
      <vt:lpstr>Giriş</vt:lpstr>
      <vt:lpstr>Giriş</vt:lpstr>
      <vt:lpstr>GEREÇ VE YÖNTEM</vt:lpstr>
      <vt:lpstr>Genel Bilgi</vt:lpstr>
      <vt:lpstr>Genel Bilgi</vt:lpstr>
      <vt:lpstr>Yazım Dili</vt:lpstr>
      <vt:lpstr>Gereç ve Yöntem</vt:lpstr>
      <vt:lpstr>Gereç</vt:lpstr>
      <vt:lpstr>Hayvan Grupları</vt:lpstr>
      <vt:lpstr>Deneysel ve Klinik Tıp Dergisi - Journal of Experimental and Clinical Medicine 28 (2011) 162-167</vt:lpstr>
      <vt:lpstr>Gönüllü-Hasta</vt:lpstr>
      <vt:lpstr>J o u r n a l  o f  E x p e r ime n t a l  a n d  C l i n i c a l  Me d i c i n e 2 6 (2 0 0 9) 1 5 7 - 1 6 2</vt:lpstr>
      <vt:lpstr>J o u r n a l  o f  E x p e r ime n t a l  a n d  C l i n i c a l  Me d i c i n e 2 6 ( 2 0 0 9 ) 8 1 - 8 5</vt:lpstr>
      <vt:lpstr>Görüntüler</vt:lpstr>
      <vt:lpstr>Deneysel ve Klinik Tıp Dergisi - Journal of Experimental and Clinical Medicine 28 (2011) 155-161</vt:lpstr>
      <vt:lpstr>PowerPoint Presentation</vt:lpstr>
      <vt:lpstr>Cihazlar</vt:lpstr>
      <vt:lpstr>Solüsyonlar ve İlaçlar</vt:lpstr>
      <vt:lpstr>Deneysel ve Klinik Tıp Dergisi - Journal of Experimental and Clinical Medicine 28 (2011) 71-78</vt:lpstr>
      <vt:lpstr>Yöntem</vt:lpstr>
      <vt:lpstr>Yöntem</vt:lpstr>
      <vt:lpstr>Yöntem</vt:lpstr>
      <vt:lpstr>PowerPoint Presentation</vt:lpstr>
      <vt:lpstr>Yöntem</vt:lpstr>
      <vt:lpstr>İstatistik</vt:lpstr>
      <vt:lpstr>Gereç ve Yöntem ÖZETLE</vt:lpstr>
      <vt:lpstr>BULGULAR</vt:lpstr>
      <vt:lpstr>BULGULAR</vt:lpstr>
      <vt:lpstr>İçerik</vt:lpstr>
      <vt:lpstr>Aktarılış</vt:lpstr>
      <vt:lpstr>Aktarılış</vt:lpstr>
      <vt:lpstr>Aktarılış</vt:lpstr>
      <vt:lpstr>Bulgular</vt:lpstr>
      <vt:lpstr>TARTIŞMA</vt:lpstr>
      <vt:lpstr>Tartışma</vt:lpstr>
      <vt:lpstr>Tartışma</vt:lpstr>
      <vt:lpstr>Yazım</vt:lpstr>
      <vt:lpstr>Tartışmanın sıralaması</vt:lpstr>
      <vt:lpstr>TEŞEKKÜR</vt:lpstr>
      <vt:lpstr>Sadece teşekkür edilir</vt:lpstr>
      <vt:lpstr>TABLOLAR VE ŞEKİLLER</vt:lpstr>
      <vt:lpstr>Tablolar ve Şekiller</vt:lpstr>
      <vt:lpstr>Tablolar ve Şekiller</vt:lpstr>
      <vt:lpstr>TABLOLAR</vt:lpstr>
      <vt:lpstr>Tablolar</vt:lpstr>
      <vt:lpstr>Tablo biçimi</vt:lpstr>
      <vt:lpstr>İyi</vt:lpstr>
      <vt:lpstr>Geliştirilmesi gerekiyor</vt:lpstr>
      <vt:lpstr>PowerPoint Presentation</vt:lpstr>
      <vt:lpstr>PowerPoint Presentation</vt:lpstr>
      <vt:lpstr>PowerPoint Presentation</vt:lpstr>
      <vt:lpstr>Şekiller</vt:lpstr>
      <vt:lpstr>Grafikler</vt:lpstr>
      <vt:lpstr>HISTOGRAM</vt:lpstr>
      <vt:lpstr>ÇUBUK GRAFİK</vt:lpstr>
      <vt:lpstr>ÇİZGİ GRAFİK</vt:lpstr>
      <vt:lpstr>DAĞILIM GRAFİĞİ</vt:lpstr>
      <vt:lpstr>KUM TORBASI GRAFİĞİ</vt:lpstr>
      <vt:lpstr>PASTA GRAFİĞİ</vt:lpstr>
      <vt:lpstr>Uygun Grafik Kullanımı</vt:lpstr>
      <vt:lpstr>Uygun Grafik Kullanımı</vt:lpstr>
      <vt:lpstr>Grafikler</vt:lpstr>
      <vt:lpstr>Grafikler</vt:lpstr>
      <vt:lpstr>Grafikler</vt:lpstr>
      <vt:lpstr>Geliştirilmesi gerekiyor</vt:lpstr>
      <vt:lpstr>İyi</vt:lpstr>
      <vt:lpstr>İyi</vt:lpstr>
      <vt:lpstr>Geliştirilmesi gerekiyor</vt:lpstr>
      <vt:lpstr>SON TAVSİYELER</vt:lpstr>
      <vt:lpstr>Biçim</vt:lpstr>
      <vt:lpstr>Son Tavsiyeler</vt:lpstr>
      <vt:lpstr>Son Tavsiyeler</vt:lpstr>
      <vt:lpstr>Kaynaklar</vt:lpstr>
      <vt:lpstr>Prof. Bünyamin ŞAHİN Ondokuz Mayıs Üniversitesi Tıp Fakültesi Anatomi Anabilim Dalı bsahin@omu.edu.tr</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scientific papers</dc:title>
  <dc:creator>Bunyamin</dc:creator>
  <cp:lastModifiedBy>Bünyamin Şahin</cp:lastModifiedBy>
  <cp:revision>165</cp:revision>
  <dcterms:created xsi:type="dcterms:W3CDTF">2006-08-16T00:00:00Z</dcterms:created>
  <dcterms:modified xsi:type="dcterms:W3CDTF">2015-10-22T15:43:07Z</dcterms:modified>
</cp:coreProperties>
</file>