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53"/>
  </p:notesMasterIdLst>
  <p:handoutMasterIdLst>
    <p:handoutMasterId r:id="rId54"/>
  </p:handoutMasterIdLst>
  <p:sldIdLst>
    <p:sldId id="561" r:id="rId5"/>
    <p:sldId id="1144" r:id="rId6"/>
    <p:sldId id="1162" r:id="rId7"/>
    <p:sldId id="1098" r:id="rId8"/>
    <p:sldId id="1148" r:id="rId9"/>
    <p:sldId id="1146" r:id="rId10"/>
    <p:sldId id="1145" r:id="rId11"/>
    <p:sldId id="1158" r:id="rId12"/>
    <p:sldId id="1159" r:id="rId13"/>
    <p:sldId id="1150" r:id="rId14"/>
    <p:sldId id="1151" r:id="rId15"/>
    <p:sldId id="1160" r:id="rId16"/>
    <p:sldId id="1169" r:id="rId17"/>
    <p:sldId id="1165" r:id="rId18"/>
    <p:sldId id="1167" r:id="rId19"/>
    <p:sldId id="1164" r:id="rId20"/>
    <p:sldId id="1163" r:id="rId21"/>
    <p:sldId id="1166" r:id="rId22"/>
    <p:sldId id="1168" r:id="rId23"/>
    <p:sldId id="1171" r:id="rId24"/>
    <p:sldId id="1170" r:id="rId25"/>
    <p:sldId id="1161" r:id="rId26"/>
    <p:sldId id="1078" r:id="rId27"/>
    <p:sldId id="1133" r:id="rId28"/>
    <p:sldId id="1100" r:id="rId29"/>
    <p:sldId id="1131" r:id="rId30"/>
    <p:sldId id="1152" r:id="rId31"/>
    <p:sldId id="1111" r:id="rId32"/>
    <p:sldId id="1134" r:id="rId33"/>
    <p:sldId id="1106" r:id="rId34"/>
    <p:sldId id="1107" r:id="rId35"/>
    <p:sldId id="1138" r:id="rId36"/>
    <p:sldId id="1112" r:id="rId37"/>
    <p:sldId id="683" r:id="rId38"/>
    <p:sldId id="1119" r:id="rId39"/>
    <p:sldId id="1122" r:id="rId40"/>
    <p:sldId id="1130" r:id="rId41"/>
    <p:sldId id="1127" r:id="rId42"/>
    <p:sldId id="1126" r:id="rId43"/>
    <p:sldId id="1129" r:id="rId44"/>
    <p:sldId id="1116" r:id="rId45"/>
    <p:sldId id="1136" r:id="rId46"/>
    <p:sldId id="1155" r:id="rId47"/>
    <p:sldId id="1121" r:id="rId48"/>
    <p:sldId id="1153" r:id="rId49"/>
    <p:sldId id="1132" r:id="rId50"/>
    <p:sldId id="1149" r:id="rId51"/>
    <p:sldId id="1102" r:id="rId52"/>
  </p:sldIdLst>
  <p:sldSz cx="9144000" cy="6858000" type="screen4x3"/>
  <p:notesSz cx="9661525" cy="68818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ynep beliz" initials="z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846"/>
    <a:srgbClr val="4F81BD"/>
    <a:srgbClr val="F75F5F"/>
    <a:srgbClr val="9BBBA7"/>
    <a:srgbClr val="842F1E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9" autoAdjust="0"/>
    <p:restoredTop sz="92343" autoAdjust="0"/>
  </p:normalViewPr>
  <p:slideViewPr>
    <p:cSldViewPr>
      <p:cViewPr varScale="1">
        <p:scale>
          <a:sx n="68" d="100"/>
          <a:sy n="68" d="100"/>
        </p:scale>
        <p:origin x="-13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768" y="-120"/>
      </p:cViewPr>
      <p:guideLst>
        <p:guide orient="horz" pos="2168"/>
        <p:guide pos="30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G:\Edit&#246;r%20&#231;al&#305;&#351;tay&#305;%20sunumi&#231;in%20say&#305;sal%20veriler.xlsx" TargetMode="Externa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G:\Edit&#246;r%20&#231;al&#305;&#351;tay&#305;%20sunumi&#231;in%20say&#305;sal%20veriler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322688317282504E-2"/>
          <c:y val="0.18766501114239964"/>
          <c:w val="0.83838818248587899"/>
          <c:h val="0.70584789451078966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explosion val="9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2.5730790590398549E-2"/>
                  <c:y val="-2.7768002890045575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84629984233266"/>
                      <c:h val="0.1454796099685689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4027017227456198E-2"/>
                  <c:y val="-1.649082025656411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160720665531377E-2"/>
                  <c:y val="8.0854597202924733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2760236237686119E-2"/>
                  <c:y val="-7.6986814200319165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567018275834024E-2"/>
                  <c:y val="-5.275902147199734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Sayfa2!$B$13:$B$17</c:f>
              <c:strCache>
                <c:ptCount val="5"/>
                <c:pt idx="0">
                  <c:v>Mühendislik ve Temel Bil. VT </c:v>
                </c:pt>
                <c:pt idx="1">
                  <c:v>Yaşam Bilimleri VT</c:v>
                </c:pt>
                <c:pt idx="2">
                  <c:v>Tıp VT</c:v>
                </c:pt>
                <c:pt idx="3">
                  <c:v>Sosyal ve Beşeri Bil. VT</c:v>
                </c:pt>
                <c:pt idx="4">
                  <c:v>Hukuk VT</c:v>
                </c:pt>
              </c:strCache>
            </c:strRef>
          </c:cat>
          <c:val>
            <c:numRef>
              <c:f>Sayfa2!$C$13:$C$17</c:f>
              <c:numCache>
                <c:formatCode>General</c:formatCode>
                <c:ptCount val="5"/>
                <c:pt idx="0">
                  <c:v>41</c:v>
                </c:pt>
                <c:pt idx="1">
                  <c:v>52</c:v>
                </c:pt>
                <c:pt idx="2">
                  <c:v>156</c:v>
                </c:pt>
                <c:pt idx="3">
                  <c:v>253</c:v>
                </c:pt>
                <c:pt idx="4">
                  <c:v>35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Veri Tabanlarına Göre </a:t>
            </a:r>
            <a:r>
              <a:rPr lang="en-US"/>
              <a:t>Dergi</a:t>
            </a:r>
            <a:r>
              <a:rPr lang="tr-TR"/>
              <a:t> Sayıları_ TÜM YILLAR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802054155709228E-2"/>
          <c:y val="0.10108102169142463"/>
          <c:w val="0.6505456769234278"/>
          <c:h val="0.8724666564490812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Sayfa1!$A$11:$A$15</c:f>
              <c:strCache>
                <c:ptCount val="5"/>
                <c:pt idx="0">
                  <c:v>Yaşam Bilimleri Veri Tabanı</c:v>
                </c:pt>
                <c:pt idx="1">
                  <c:v>Türk Tıp Veri Tabanı</c:v>
                </c:pt>
                <c:pt idx="2">
                  <c:v>Mühendislik ve Temel Bilimler Veri Tabanı</c:v>
                </c:pt>
                <c:pt idx="3">
                  <c:v>Sosyal Bilimler Veri Tabanı</c:v>
                </c:pt>
                <c:pt idx="4">
                  <c:v>Hukuk Veri Tabanı</c:v>
                </c:pt>
              </c:strCache>
            </c:strRef>
          </c:cat>
          <c:val>
            <c:numRef>
              <c:f>Sayfa1!$B$11:$B$15</c:f>
              <c:numCache>
                <c:formatCode>General</c:formatCode>
                <c:ptCount val="5"/>
                <c:pt idx="0">
                  <c:v>123</c:v>
                </c:pt>
                <c:pt idx="1">
                  <c:v>294</c:v>
                </c:pt>
                <c:pt idx="2">
                  <c:v>130</c:v>
                </c:pt>
                <c:pt idx="3">
                  <c:v>314</c:v>
                </c:pt>
                <c:pt idx="4">
                  <c:v>44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'Yıllar dergi sayıları'!$L$2</c:f>
              <c:strCache>
                <c:ptCount val="1"/>
                <c:pt idx="0">
                  <c:v>Dergi sayısı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'Yıllar dergi sayıları'!$K$3:$K$23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'Yıllar dergi sayıları'!$L$3:$L$23</c:f>
              <c:numCache>
                <c:formatCode>General</c:formatCode>
                <c:ptCount val="21"/>
                <c:pt idx="0">
                  <c:v>62</c:v>
                </c:pt>
                <c:pt idx="1">
                  <c:v>101</c:v>
                </c:pt>
                <c:pt idx="2">
                  <c:v>125</c:v>
                </c:pt>
                <c:pt idx="3">
                  <c:v>156</c:v>
                </c:pt>
                <c:pt idx="4">
                  <c:v>153</c:v>
                </c:pt>
                <c:pt idx="5">
                  <c:v>192</c:v>
                </c:pt>
                <c:pt idx="6">
                  <c:v>200</c:v>
                </c:pt>
                <c:pt idx="7">
                  <c:v>262</c:v>
                </c:pt>
                <c:pt idx="8">
                  <c:v>285</c:v>
                </c:pt>
                <c:pt idx="9">
                  <c:v>290</c:v>
                </c:pt>
                <c:pt idx="10">
                  <c:v>308</c:v>
                </c:pt>
                <c:pt idx="11">
                  <c:v>315</c:v>
                </c:pt>
                <c:pt idx="12">
                  <c:v>332</c:v>
                </c:pt>
                <c:pt idx="13">
                  <c:v>348</c:v>
                </c:pt>
                <c:pt idx="14">
                  <c:v>379</c:v>
                </c:pt>
                <c:pt idx="15">
                  <c:v>386</c:v>
                </c:pt>
                <c:pt idx="16">
                  <c:v>419</c:v>
                </c:pt>
                <c:pt idx="17">
                  <c:v>463</c:v>
                </c:pt>
                <c:pt idx="18">
                  <c:v>445</c:v>
                </c:pt>
                <c:pt idx="19">
                  <c:v>406</c:v>
                </c:pt>
                <c:pt idx="20">
                  <c:v>332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305216"/>
        <c:axId val="158834048"/>
      </c:barChart>
      <c:catAx>
        <c:axId val="15130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8834048"/>
        <c:crosses val="autoZero"/>
        <c:auto val="1"/>
        <c:lblAlgn val="ctr"/>
        <c:lblOffset val="100"/>
        <c:noMultiLvlLbl val="0"/>
      </c:catAx>
      <c:valAx>
        <c:axId val="15883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130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veri Tabanlarına göre makale dağılımı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solidFill>
                  <a:prstClr val="white"/>
                </a:solidFill>
                <a:ln>
                  <a:solidFill>
                    <a:srgbClr val="2DA2BF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Tıp Veri Tabanı
</a:t>
                    </a:r>
                    <a:fld id="{5521792F-4D0B-4804-82EA-70AD29E9F943}" type="PERCENTAGE">
                      <a:rPr lang="en-US"/>
                      <a:pPr>
                        <a:defRPr sz="133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[YÜZDE]</a:t>
                    </a:fld>
                    <a:endParaRPr lang="en-US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DA1F28"/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</c:extLst>
            </c:dLbl>
            <c:dLbl>
              <c:idx val="2"/>
              <c:spPr>
                <a:solidFill>
                  <a:prstClr val="white"/>
                </a:solidFill>
                <a:ln>
                  <a:solidFill>
                    <a:srgbClr val="EB641B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Sosyal ve Beşeri Bilimler Veri Tabanı
</a:t>
                    </a:r>
                    <a:fld id="{4754EEB2-21EB-4B8E-9531-E93605B6F583}" type="PERCENTAGE">
                      <a:rPr lang="en-US"/>
                      <a:pPr>
                        <a:defRPr sz="133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[YÜZDE]</a:t>
                    </a:fld>
                    <a:endParaRPr lang="en-US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39639D"/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</c:extLst>
            </c:dLbl>
            <c:dLbl>
              <c:idx val="4"/>
              <c:spPr>
                <a:solidFill>
                  <a:prstClr val="white"/>
                </a:solidFill>
                <a:ln>
                  <a:solidFill>
                    <a:srgbClr val="474B7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Sheet3!$A$8:$A$12</c:f>
              <c:strCache>
                <c:ptCount val="5"/>
                <c:pt idx="0">
                  <c:v>Yaşam Bilimleri Veri Tabanı</c:v>
                </c:pt>
                <c:pt idx="1">
                  <c:v>Türk Tıp Veri Tabanı</c:v>
                </c:pt>
                <c:pt idx="2">
                  <c:v>Mühendislik ve Temel Bilimler Veri Tabanı</c:v>
                </c:pt>
                <c:pt idx="3">
                  <c:v>Sosyal Bilimler Veri Tabanı</c:v>
                </c:pt>
                <c:pt idx="4">
                  <c:v>Hukuk Veri Tabanı</c:v>
                </c:pt>
              </c:strCache>
            </c:strRef>
          </c:cat>
          <c:val>
            <c:numRef>
              <c:f>Sheet3!$B$8:$B$12</c:f>
              <c:numCache>
                <c:formatCode>General</c:formatCode>
                <c:ptCount val="5"/>
                <c:pt idx="0">
                  <c:v>29500</c:v>
                </c:pt>
                <c:pt idx="1">
                  <c:v>79958</c:v>
                </c:pt>
                <c:pt idx="2">
                  <c:v>20936</c:v>
                </c:pt>
                <c:pt idx="3">
                  <c:v>53416</c:v>
                </c:pt>
                <c:pt idx="4">
                  <c:v>5892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/>
              <a:t>TOPLAM MAKALE </a:t>
            </a:r>
            <a:r>
              <a:rPr lang="tr-TR" dirty="0" smtClean="0"/>
              <a:t>: 189.702</a:t>
            </a:r>
          </a:p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Tam</a:t>
            </a:r>
            <a:r>
              <a:rPr lang="tr-TR" baseline="0" dirty="0" smtClean="0"/>
              <a:t> Metin Makale </a:t>
            </a:r>
            <a:r>
              <a:rPr lang="tr-TR" dirty="0" smtClean="0"/>
              <a:t>142.613</a:t>
            </a:r>
            <a:endParaRPr lang="tr-TR" dirty="0"/>
          </a:p>
        </c:rich>
      </c:tx>
      <c:layout>
        <c:manualLayout>
          <c:xMode val="edge"/>
          <c:yMode val="edge"/>
          <c:x val="0.10019772702879699"/>
          <c:y val="1.339659385447958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3848341934028621E-3"/>
          <c:y val="0.11354738464908574"/>
          <c:w val="0.96792747062648765"/>
          <c:h val="0.77220059096208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'yıllar makale sayıları'!$P$2</c:f>
              <c:strCache>
                <c:ptCount val="1"/>
                <c:pt idx="0">
                  <c:v>Makale sayısı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'yıllar makale sayıları'!$O$3:$O$23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'yıllar makale sayıları'!$P$3:$P$23</c:f>
              <c:numCache>
                <c:formatCode>General</c:formatCode>
                <c:ptCount val="21"/>
                <c:pt idx="0">
                  <c:v>1191</c:v>
                </c:pt>
                <c:pt idx="1">
                  <c:v>1912</c:v>
                </c:pt>
                <c:pt idx="2">
                  <c:v>3286</c:v>
                </c:pt>
                <c:pt idx="3">
                  <c:v>4610</c:v>
                </c:pt>
                <c:pt idx="4">
                  <c:v>4914</c:v>
                </c:pt>
                <c:pt idx="5">
                  <c:v>5617</c:v>
                </c:pt>
                <c:pt idx="6">
                  <c:v>6485</c:v>
                </c:pt>
                <c:pt idx="7">
                  <c:v>7387</c:v>
                </c:pt>
                <c:pt idx="8">
                  <c:v>8000</c:v>
                </c:pt>
                <c:pt idx="9">
                  <c:v>8443</c:v>
                </c:pt>
                <c:pt idx="10">
                  <c:v>9713</c:v>
                </c:pt>
                <c:pt idx="11">
                  <c:v>9650</c:v>
                </c:pt>
                <c:pt idx="12">
                  <c:v>10195</c:v>
                </c:pt>
                <c:pt idx="13">
                  <c:v>11013</c:v>
                </c:pt>
                <c:pt idx="14">
                  <c:v>12388</c:v>
                </c:pt>
                <c:pt idx="15">
                  <c:v>13633</c:v>
                </c:pt>
                <c:pt idx="16">
                  <c:v>15238</c:v>
                </c:pt>
                <c:pt idx="17">
                  <c:v>16725</c:v>
                </c:pt>
                <c:pt idx="18">
                  <c:v>16184</c:v>
                </c:pt>
                <c:pt idx="19">
                  <c:v>12944</c:v>
                </c:pt>
                <c:pt idx="20">
                  <c:v>9622</c:v>
                </c:pt>
              </c:numCache>
            </c:numRef>
          </c:val>
        </c:ser>
        <c:ser>
          <c:idx val="1"/>
          <c:order val="1"/>
          <c:tx>
            <c:strRef>
              <c:f>'yıllar makale sayıları'!$Q$2</c:f>
              <c:strCache>
                <c:ptCount val="1"/>
                <c:pt idx="0">
                  <c:v>Tam metin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'yıllar makale sayıları'!$O$3:$O$23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'yıllar makale sayıları'!$Q$3:$Q$23</c:f>
              <c:numCache>
                <c:formatCode>General</c:formatCode>
                <c:ptCount val="21"/>
                <c:pt idx="0">
                  <c:v>72</c:v>
                </c:pt>
                <c:pt idx="1">
                  <c:v>355</c:v>
                </c:pt>
                <c:pt idx="2">
                  <c:v>632</c:v>
                </c:pt>
                <c:pt idx="3">
                  <c:v>1456</c:v>
                </c:pt>
                <c:pt idx="4">
                  <c:v>1466</c:v>
                </c:pt>
                <c:pt idx="5">
                  <c:v>2213</c:v>
                </c:pt>
                <c:pt idx="6">
                  <c:v>2886</c:v>
                </c:pt>
                <c:pt idx="7">
                  <c:v>4205</c:v>
                </c:pt>
                <c:pt idx="8">
                  <c:v>5019</c:v>
                </c:pt>
                <c:pt idx="9">
                  <c:v>5994</c:v>
                </c:pt>
                <c:pt idx="10">
                  <c:v>7476</c:v>
                </c:pt>
                <c:pt idx="11">
                  <c:v>8042</c:v>
                </c:pt>
                <c:pt idx="12">
                  <c:v>8717</c:v>
                </c:pt>
                <c:pt idx="13">
                  <c:v>9971</c:v>
                </c:pt>
                <c:pt idx="14">
                  <c:v>11062</c:v>
                </c:pt>
                <c:pt idx="15">
                  <c:v>12335</c:v>
                </c:pt>
                <c:pt idx="16">
                  <c:v>13842</c:v>
                </c:pt>
                <c:pt idx="17">
                  <c:v>15134</c:v>
                </c:pt>
                <c:pt idx="18">
                  <c:v>14572</c:v>
                </c:pt>
                <c:pt idx="19">
                  <c:v>10796</c:v>
                </c:pt>
                <c:pt idx="20">
                  <c:v>6368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8948352"/>
        <c:axId val="158950144"/>
      </c:barChart>
      <c:catAx>
        <c:axId val="15894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8950144"/>
        <c:crosses val="autoZero"/>
        <c:auto val="1"/>
        <c:lblAlgn val="ctr"/>
        <c:lblOffset val="100"/>
        <c:noMultiLvlLbl val="0"/>
      </c:catAx>
      <c:valAx>
        <c:axId val="1589501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894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'2016'!$B$115</c:f>
              <c:strCache>
                <c:ptCount val="1"/>
                <c:pt idx="0">
                  <c:v>Başvuru sayısı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'2016'!$A$116:$A$120</c:f>
              <c:strCach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 (Ocak-Nisan)</c:v>
                </c:pt>
              </c:strCache>
            </c:strRef>
          </c:cat>
          <c:val>
            <c:numRef>
              <c:f>'2016'!$B$116:$B$120</c:f>
              <c:numCache>
                <c:formatCode>General</c:formatCode>
                <c:ptCount val="5"/>
                <c:pt idx="0">
                  <c:v>109</c:v>
                </c:pt>
                <c:pt idx="1">
                  <c:v>112</c:v>
                </c:pt>
                <c:pt idx="2">
                  <c:v>122</c:v>
                </c:pt>
                <c:pt idx="3">
                  <c:v>162</c:v>
                </c:pt>
                <c:pt idx="4">
                  <c:v>113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8972928"/>
        <c:axId val="159061888"/>
      </c:barChart>
      <c:catAx>
        <c:axId val="15897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9061888"/>
        <c:crosses val="autoZero"/>
        <c:auto val="1"/>
        <c:lblAlgn val="ctr"/>
        <c:lblOffset val="100"/>
        <c:noMultiLvlLbl val="0"/>
      </c:catAx>
      <c:valAx>
        <c:axId val="15906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897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endParaRPr lang="tr-TR" sz="2800" dirty="0"/>
          </a:p>
        </c:rich>
      </c:tx>
      <c:layout/>
      <c:overlay val="0"/>
    </c:title>
    <c:autoTitleDeleted val="0"/>
    <c:view3D>
      <c:rotX val="75"/>
      <c:rotY val="0"/>
      <c:rAngAx val="0"/>
      <c:perspective val="9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136008902722711"/>
          <c:y val="0.17526876257139359"/>
          <c:w val="0.45728556436885337"/>
          <c:h val="0.76377480149922305"/>
        </c:manualLayout>
      </c:layout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 b="1">
                    <a:latin typeface="+mn-lt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Sheet4!$A$4:$A$5</c:f>
              <c:strCache>
                <c:ptCount val="2"/>
                <c:pt idx="0">
                  <c:v>Tam metin</c:v>
                </c:pt>
                <c:pt idx="1">
                  <c:v>Bibliyografik bilgi</c:v>
                </c:pt>
              </c:strCache>
            </c:strRef>
          </c:cat>
          <c:val>
            <c:numRef>
              <c:f>Sheet4!$B$4:$B$5</c:f>
              <c:numCache>
                <c:formatCode>General</c:formatCode>
                <c:ptCount val="2"/>
                <c:pt idx="0">
                  <c:v>14069</c:v>
                </c:pt>
                <c:pt idx="1">
                  <c:v>504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2014-2015</a:t>
            </a:r>
            <a:r>
              <a:rPr lang="tr-TR" b="1" baseline="0"/>
              <a:t> yıllarına ait ODIS'te kayıtlı dergilerin durumlarına göre</a:t>
            </a:r>
            <a:r>
              <a:rPr lang="en-US" b="1"/>
              <a:t>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7921806782186502E-2"/>
          <c:y val="0.10067540281641411"/>
          <c:w val="0.91908534381867801"/>
          <c:h val="0.800821130331453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Sayfa2!$B$1</c:f>
              <c:strCache>
                <c:ptCount val="1"/>
                <c:pt idx="0">
                  <c:v>Dergi Sayısı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Sayfa2!$A$2:$A$3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Sayfa2!$B$2:$B$3</c:f>
              <c:numCache>
                <c:formatCode>General</c:formatCode>
                <c:ptCount val="2"/>
                <c:pt idx="0">
                  <c:v>977</c:v>
                </c:pt>
                <c:pt idx="1">
                  <c:v>948</c:v>
                </c:pt>
              </c:numCache>
            </c:numRef>
          </c:val>
        </c:ser>
        <c:ser>
          <c:idx val="1"/>
          <c:order val="1"/>
          <c:tx>
            <c:strRef>
              <c:f>Sayfa2!$C$1</c:f>
              <c:strCache>
                <c:ptCount val="1"/>
                <c:pt idx="0">
                  <c:v>Kabul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Sayfa2!$A$2:$A$3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Sayfa2!$C$2:$C$3</c:f>
              <c:numCache>
                <c:formatCode>General</c:formatCode>
                <c:ptCount val="2"/>
                <c:pt idx="0">
                  <c:v>570</c:v>
                </c:pt>
                <c:pt idx="1">
                  <c:v>553</c:v>
                </c:pt>
              </c:numCache>
            </c:numRef>
          </c:val>
        </c:ser>
        <c:ser>
          <c:idx val="2"/>
          <c:order val="2"/>
          <c:tx>
            <c:strRef>
              <c:f>Sayfa2!$D$1</c:f>
              <c:strCache>
                <c:ptCount val="1"/>
                <c:pt idx="0">
                  <c:v>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Sayfa2!$A$2:$A$3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Sayfa2!$D$2:$D$3</c:f>
              <c:numCache>
                <c:formatCode>General</c:formatCode>
                <c:ptCount val="2"/>
                <c:pt idx="0">
                  <c:v>113</c:v>
                </c:pt>
                <c:pt idx="1">
                  <c:v>50</c:v>
                </c:pt>
              </c:numCache>
            </c:numRef>
          </c:val>
        </c:ser>
        <c:ser>
          <c:idx val="3"/>
          <c:order val="3"/>
          <c:tx>
            <c:strRef>
              <c:f>Sayfa2!$E$1</c:f>
              <c:strCache>
                <c:ptCount val="1"/>
                <c:pt idx="0">
                  <c:v>İzleme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Sayfa2!$A$2:$A$3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Sayfa2!$E$2:$E$3</c:f>
              <c:numCache>
                <c:formatCode>General</c:formatCode>
                <c:ptCount val="2"/>
                <c:pt idx="0">
                  <c:v>56</c:v>
                </c:pt>
                <c:pt idx="1">
                  <c:v>24</c:v>
                </c:pt>
              </c:numCache>
            </c:numRef>
          </c:val>
        </c:ser>
        <c:ser>
          <c:idx val="4"/>
          <c:order val="4"/>
          <c:tx>
            <c:strRef>
              <c:f>Sayfa2!$F$1</c:f>
              <c:strCache>
                <c:ptCount val="1"/>
                <c:pt idx="0">
                  <c:v>kkç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Sayfa2!$A$2:$A$3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Sayfa2!$F$2:$F$3</c:f>
              <c:numCache>
                <c:formatCode>General</c:formatCode>
                <c:ptCount val="2"/>
                <c:pt idx="0">
                  <c:v>32</c:v>
                </c:pt>
                <c:pt idx="1">
                  <c:v>65</c:v>
                </c:pt>
              </c:numCache>
            </c:numRef>
          </c:val>
        </c:ser>
        <c:ser>
          <c:idx val="5"/>
          <c:order val="5"/>
          <c:tx>
            <c:strRef>
              <c:f>Sayfa2!$G$1</c:f>
              <c:strCache>
                <c:ptCount val="1"/>
                <c:pt idx="0">
                  <c:v>bekleme 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Sayfa2!$A$2:$A$3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Sayfa2!$G$2:$G$3</c:f>
              <c:numCache>
                <c:formatCode>General</c:formatCode>
                <c:ptCount val="2"/>
                <c:pt idx="0">
                  <c:v>206</c:v>
                </c:pt>
                <c:pt idx="1">
                  <c:v>256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9071616"/>
        <c:axId val="182958720"/>
      </c:barChart>
      <c:catAx>
        <c:axId val="159071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82958720"/>
        <c:crosses val="autoZero"/>
        <c:auto val="1"/>
        <c:lblAlgn val="ctr"/>
        <c:lblOffset val="100"/>
        <c:noMultiLvlLbl val="0"/>
      </c:catAx>
      <c:valAx>
        <c:axId val="182958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5907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4-10T17:47:56.734" idx="1">
    <p:pos x="5329" y="57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FA4E4B-9DC3-47F7-B858-2E123DD71465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D7EDCCE-0554-42CD-BFD4-163F37B4FE23}">
      <dgm:prSet phldrT="[Text]"/>
      <dgm:spPr/>
      <dgm:t>
        <a:bodyPr/>
        <a:lstStyle/>
        <a:p>
          <a:r>
            <a:rPr lang="tr-TR" dirty="0" smtClean="0"/>
            <a:t>Onay</a:t>
          </a:r>
          <a:endParaRPr lang="tr-TR" dirty="0"/>
        </a:p>
      </dgm:t>
    </dgm:pt>
    <dgm:pt modelId="{F393F61A-A17F-44A5-BC70-6DB5D4C8D0C2}" type="parTrans" cxnId="{94DB6F23-662C-4140-BECE-0E80B0CC34F6}">
      <dgm:prSet/>
      <dgm:spPr/>
      <dgm:t>
        <a:bodyPr/>
        <a:lstStyle/>
        <a:p>
          <a:endParaRPr lang="tr-TR"/>
        </a:p>
      </dgm:t>
    </dgm:pt>
    <dgm:pt modelId="{00462F44-395C-40B4-8EE9-838B19094B45}" type="sibTrans" cxnId="{94DB6F23-662C-4140-BECE-0E80B0CC34F6}">
      <dgm:prSet/>
      <dgm:spPr/>
      <dgm:t>
        <a:bodyPr/>
        <a:lstStyle/>
        <a:p>
          <a:endParaRPr lang="tr-TR"/>
        </a:p>
      </dgm:t>
    </dgm:pt>
    <dgm:pt modelId="{249B54BC-A863-479A-97B5-4FE52F2A2B8A}">
      <dgm:prSet phldrT="[Text]"/>
      <dgm:spPr/>
      <dgm:t>
        <a:bodyPr/>
        <a:lstStyle/>
        <a:p>
          <a:r>
            <a:rPr lang="tr-TR" dirty="0" smtClean="0"/>
            <a:t>Başvuru</a:t>
          </a:r>
          <a:endParaRPr lang="tr-TR" dirty="0"/>
        </a:p>
      </dgm:t>
    </dgm:pt>
    <dgm:pt modelId="{3C40E521-9392-46CD-AEB2-FE888FA912C0}" type="parTrans" cxnId="{414CC8B5-2878-4B2A-BAAF-51E5BD83E271}">
      <dgm:prSet/>
      <dgm:spPr/>
      <dgm:t>
        <a:bodyPr/>
        <a:lstStyle/>
        <a:p>
          <a:endParaRPr lang="tr-TR"/>
        </a:p>
      </dgm:t>
    </dgm:pt>
    <dgm:pt modelId="{2A1C0F0E-E3C6-40F2-AC63-FAFFEA12E2E2}" type="sibTrans" cxnId="{414CC8B5-2878-4B2A-BAAF-51E5BD83E271}">
      <dgm:prSet/>
      <dgm:spPr/>
      <dgm:t>
        <a:bodyPr/>
        <a:lstStyle/>
        <a:p>
          <a:endParaRPr lang="tr-TR"/>
        </a:p>
      </dgm:t>
    </dgm:pt>
    <dgm:pt modelId="{42BA2010-8AA2-4BDE-A8E3-0151306C78FE}">
      <dgm:prSet phldrT="[Text]" custT="1"/>
      <dgm:spPr/>
      <dgm:t>
        <a:bodyPr/>
        <a:lstStyle/>
        <a:p>
          <a:r>
            <a:rPr lang="tr-TR" sz="1200" b="1" dirty="0" smtClean="0"/>
            <a:t>Komite Değerlendirme</a:t>
          </a:r>
          <a:endParaRPr lang="tr-TR" sz="1200" b="1" dirty="0"/>
        </a:p>
      </dgm:t>
    </dgm:pt>
    <dgm:pt modelId="{21BE86CD-0BCE-4D5A-850C-57BFAB5DA8BC}" type="parTrans" cxnId="{819E4656-17CA-4C2F-B46F-A5081E378FCC}">
      <dgm:prSet/>
      <dgm:spPr/>
      <dgm:t>
        <a:bodyPr/>
        <a:lstStyle/>
        <a:p>
          <a:endParaRPr lang="tr-TR"/>
        </a:p>
      </dgm:t>
    </dgm:pt>
    <dgm:pt modelId="{787E38C3-4308-4FF3-89C0-82B8A44A212C}" type="sibTrans" cxnId="{819E4656-17CA-4C2F-B46F-A5081E378FCC}">
      <dgm:prSet/>
      <dgm:spPr/>
      <dgm:t>
        <a:bodyPr/>
        <a:lstStyle/>
        <a:p>
          <a:endParaRPr lang="tr-TR"/>
        </a:p>
      </dgm:t>
    </dgm:pt>
    <dgm:pt modelId="{AFBE1949-E234-45F7-8E71-31E31EB4E470}">
      <dgm:prSet phldrT="[Text]" custT="1"/>
      <dgm:spPr/>
      <dgm:t>
        <a:bodyPr/>
        <a:lstStyle/>
        <a:p>
          <a:r>
            <a:rPr lang="tr-TR" sz="1100" b="1" smtClean="0"/>
            <a:t>Uzman Değerlendirme</a:t>
          </a:r>
          <a:endParaRPr lang="tr-TR" sz="1100" b="1" dirty="0"/>
        </a:p>
      </dgm:t>
    </dgm:pt>
    <dgm:pt modelId="{B60A16D4-EB8B-4A85-BD1E-DCA2D89635DC}" type="parTrans" cxnId="{85C3CC02-3CAD-4735-BB1F-21469CA50EA2}">
      <dgm:prSet/>
      <dgm:spPr/>
      <dgm:t>
        <a:bodyPr/>
        <a:lstStyle/>
        <a:p>
          <a:endParaRPr lang="tr-TR"/>
        </a:p>
      </dgm:t>
    </dgm:pt>
    <dgm:pt modelId="{BAC477A8-E538-4DC5-82C1-3B951E99D919}" type="sibTrans" cxnId="{85C3CC02-3CAD-4735-BB1F-21469CA50EA2}">
      <dgm:prSet/>
      <dgm:spPr/>
      <dgm:t>
        <a:bodyPr/>
        <a:lstStyle/>
        <a:p>
          <a:endParaRPr lang="tr-TR"/>
        </a:p>
      </dgm:t>
    </dgm:pt>
    <dgm:pt modelId="{79E607DA-01C2-404E-B597-26ADCC2E5CF0}" type="pres">
      <dgm:prSet presAssocID="{CCFA4E4B-9DC3-47F7-B858-2E123DD7146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98D32027-A7C1-4C6F-B328-8D030D09CB0B}" type="pres">
      <dgm:prSet presAssocID="{4D7EDCCE-0554-42CD-BFD4-163F37B4FE23}" presName="singleCycle" presStyleCnt="0"/>
      <dgm:spPr/>
    </dgm:pt>
    <dgm:pt modelId="{37C63897-1894-4C7C-8C64-84635124A3F9}" type="pres">
      <dgm:prSet presAssocID="{4D7EDCCE-0554-42CD-BFD4-163F37B4FE23}" presName="singleCenter" presStyleLbl="node1" presStyleIdx="0" presStyleCnt="4" custAng="10800000" custFlipVert="1" custScaleX="76698" custScaleY="18450" custLinFactNeighborX="-2053" custLinFactNeighborY="-38932">
        <dgm:presLayoutVars>
          <dgm:chMax val="7"/>
          <dgm:chPref val="7"/>
        </dgm:presLayoutVars>
      </dgm:prSet>
      <dgm:spPr/>
      <dgm:t>
        <a:bodyPr/>
        <a:lstStyle/>
        <a:p>
          <a:endParaRPr lang="tr-TR"/>
        </a:p>
      </dgm:t>
    </dgm:pt>
    <dgm:pt modelId="{E7A5426B-5E46-4B35-8A89-B1B0FD61A88D}" type="pres">
      <dgm:prSet presAssocID="{3C40E521-9392-46CD-AEB2-FE888FA912C0}" presName="Name56" presStyleLbl="parChTrans1D2" presStyleIdx="0" presStyleCnt="3"/>
      <dgm:spPr/>
      <dgm:t>
        <a:bodyPr/>
        <a:lstStyle/>
        <a:p>
          <a:endParaRPr lang="tr-TR"/>
        </a:p>
      </dgm:t>
    </dgm:pt>
    <dgm:pt modelId="{41DA7607-E74D-463C-962C-23EDC7BB5C9F}" type="pres">
      <dgm:prSet presAssocID="{249B54BC-A863-479A-97B5-4FE52F2A2B8A}" presName="text0" presStyleLbl="node1" presStyleIdx="1" presStyleCnt="4" custScaleY="56508" custRadScaleRad="119288" custRadScaleInc="-227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AA364B-6149-4CC9-9835-C4B7A0FD0EB3}" type="pres">
      <dgm:prSet presAssocID="{21BE86CD-0BCE-4D5A-850C-57BFAB5DA8BC}" presName="Name56" presStyleLbl="parChTrans1D2" presStyleIdx="1" presStyleCnt="3"/>
      <dgm:spPr/>
      <dgm:t>
        <a:bodyPr/>
        <a:lstStyle/>
        <a:p>
          <a:endParaRPr lang="tr-TR"/>
        </a:p>
      </dgm:t>
    </dgm:pt>
    <dgm:pt modelId="{125F219B-E8F6-467C-BAF7-EAAAFC49C67E}" type="pres">
      <dgm:prSet presAssocID="{42BA2010-8AA2-4BDE-A8E3-0151306C78FE}" presName="text0" presStyleLbl="node1" presStyleIdx="2" presStyleCnt="4" custScaleX="134780" custRadScaleRad="58198" custRadScaleInc="-8635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5E352D-A067-4063-A10B-7A509EED23AB}" type="pres">
      <dgm:prSet presAssocID="{B60A16D4-EB8B-4A85-BD1E-DCA2D89635DC}" presName="Name56" presStyleLbl="parChTrans1D2" presStyleIdx="2" presStyleCnt="3"/>
      <dgm:spPr/>
      <dgm:t>
        <a:bodyPr/>
        <a:lstStyle/>
        <a:p>
          <a:endParaRPr lang="tr-TR"/>
        </a:p>
      </dgm:t>
    </dgm:pt>
    <dgm:pt modelId="{7C7F13DF-676B-4FE4-A4F7-1006AB537A9C}" type="pres">
      <dgm:prSet presAssocID="{AFBE1949-E234-45F7-8E71-31E31EB4E470}" presName="text0" presStyleLbl="node1" presStyleIdx="3" presStyleCnt="4" custScaleX="134781" custRadScaleRad="59958" custRadScaleInc="8523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AEE67E2-115D-43F8-A712-0CC0A7A20A83}" type="presOf" srcId="{B60A16D4-EB8B-4A85-BD1E-DCA2D89635DC}" destId="{AF5E352D-A067-4063-A10B-7A509EED23AB}" srcOrd="0" destOrd="0" presId="urn:microsoft.com/office/officeart/2008/layout/RadialCluster"/>
    <dgm:cxn modelId="{819E4656-17CA-4C2F-B46F-A5081E378FCC}" srcId="{4D7EDCCE-0554-42CD-BFD4-163F37B4FE23}" destId="{42BA2010-8AA2-4BDE-A8E3-0151306C78FE}" srcOrd="1" destOrd="0" parTransId="{21BE86CD-0BCE-4D5A-850C-57BFAB5DA8BC}" sibTransId="{787E38C3-4308-4FF3-89C0-82B8A44A212C}"/>
    <dgm:cxn modelId="{94DB6F23-662C-4140-BECE-0E80B0CC34F6}" srcId="{CCFA4E4B-9DC3-47F7-B858-2E123DD71465}" destId="{4D7EDCCE-0554-42CD-BFD4-163F37B4FE23}" srcOrd="0" destOrd="0" parTransId="{F393F61A-A17F-44A5-BC70-6DB5D4C8D0C2}" sibTransId="{00462F44-395C-40B4-8EE9-838B19094B45}"/>
    <dgm:cxn modelId="{7EA44F10-17E1-411F-AB7D-A97F5881A0C1}" type="presOf" srcId="{42BA2010-8AA2-4BDE-A8E3-0151306C78FE}" destId="{125F219B-E8F6-467C-BAF7-EAAAFC49C67E}" srcOrd="0" destOrd="0" presId="urn:microsoft.com/office/officeart/2008/layout/RadialCluster"/>
    <dgm:cxn modelId="{5CE225E5-FFCF-4118-B05E-1FE26916B243}" type="presOf" srcId="{21BE86CD-0BCE-4D5A-850C-57BFAB5DA8BC}" destId="{94AA364B-6149-4CC9-9835-C4B7A0FD0EB3}" srcOrd="0" destOrd="0" presId="urn:microsoft.com/office/officeart/2008/layout/RadialCluster"/>
    <dgm:cxn modelId="{A37E840F-98CF-4663-9C26-1E20D2741F4A}" type="presOf" srcId="{AFBE1949-E234-45F7-8E71-31E31EB4E470}" destId="{7C7F13DF-676B-4FE4-A4F7-1006AB537A9C}" srcOrd="0" destOrd="0" presId="urn:microsoft.com/office/officeart/2008/layout/RadialCluster"/>
    <dgm:cxn modelId="{468D0E33-EA5E-4782-B480-BEB4B89B4A64}" type="presOf" srcId="{CCFA4E4B-9DC3-47F7-B858-2E123DD71465}" destId="{79E607DA-01C2-404E-B597-26ADCC2E5CF0}" srcOrd="0" destOrd="0" presId="urn:microsoft.com/office/officeart/2008/layout/RadialCluster"/>
    <dgm:cxn modelId="{CAB4B04B-582F-4D75-87F6-1D85D280B623}" type="presOf" srcId="{3C40E521-9392-46CD-AEB2-FE888FA912C0}" destId="{E7A5426B-5E46-4B35-8A89-B1B0FD61A88D}" srcOrd="0" destOrd="0" presId="urn:microsoft.com/office/officeart/2008/layout/RadialCluster"/>
    <dgm:cxn modelId="{414CC8B5-2878-4B2A-BAAF-51E5BD83E271}" srcId="{4D7EDCCE-0554-42CD-BFD4-163F37B4FE23}" destId="{249B54BC-A863-479A-97B5-4FE52F2A2B8A}" srcOrd="0" destOrd="0" parTransId="{3C40E521-9392-46CD-AEB2-FE888FA912C0}" sibTransId="{2A1C0F0E-E3C6-40F2-AC63-FAFFEA12E2E2}"/>
    <dgm:cxn modelId="{049F86AF-D8C1-4B60-9F33-936BAD37E072}" type="presOf" srcId="{249B54BC-A863-479A-97B5-4FE52F2A2B8A}" destId="{41DA7607-E74D-463C-962C-23EDC7BB5C9F}" srcOrd="0" destOrd="0" presId="urn:microsoft.com/office/officeart/2008/layout/RadialCluster"/>
    <dgm:cxn modelId="{C96EB3BE-E94F-4335-A36A-7DF9C3FC44F9}" type="presOf" srcId="{4D7EDCCE-0554-42CD-BFD4-163F37B4FE23}" destId="{37C63897-1894-4C7C-8C64-84635124A3F9}" srcOrd="0" destOrd="0" presId="urn:microsoft.com/office/officeart/2008/layout/RadialCluster"/>
    <dgm:cxn modelId="{85C3CC02-3CAD-4735-BB1F-21469CA50EA2}" srcId="{4D7EDCCE-0554-42CD-BFD4-163F37B4FE23}" destId="{AFBE1949-E234-45F7-8E71-31E31EB4E470}" srcOrd="2" destOrd="0" parTransId="{B60A16D4-EB8B-4A85-BD1E-DCA2D89635DC}" sibTransId="{BAC477A8-E538-4DC5-82C1-3B951E99D919}"/>
    <dgm:cxn modelId="{3973FDDA-9950-4982-B67B-CD7B769984CC}" type="presParOf" srcId="{79E607DA-01C2-404E-B597-26ADCC2E5CF0}" destId="{98D32027-A7C1-4C6F-B328-8D030D09CB0B}" srcOrd="0" destOrd="0" presId="urn:microsoft.com/office/officeart/2008/layout/RadialCluster"/>
    <dgm:cxn modelId="{08B8296E-00A4-4EB7-98DB-AFD5F0C41927}" type="presParOf" srcId="{98D32027-A7C1-4C6F-B328-8D030D09CB0B}" destId="{37C63897-1894-4C7C-8C64-84635124A3F9}" srcOrd="0" destOrd="0" presId="urn:microsoft.com/office/officeart/2008/layout/RadialCluster"/>
    <dgm:cxn modelId="{651FBA1E-611B-4B93-B6ED-9DEAE02759E4}" type="presParOf" srcId="{98D32027-A7C1-4C6F-B328-8D030D09CB0B}" destId="{E7A5426B-5E46-4B35-8A89-B1B0FD61A88D}" srcOrd="1" destOrd="0" presId="urn:microsoft.com/office/officeart/2008/layout/RadialCluster"/>
    <dgm:cxn modelId="{DF691071-5D55-492A-BEFC-8F4EC5EBD398}" type="presParOf" srcId="{98D32027-A7C1-4C6F-B328-8D030D09CB0B}" destId="{41DA7607-E74D-463C-962C-23EDC7BB5C9F}" srcOrd="2" destOrd="0" presId="urn:microsoft.com/office/officeart/2008/layout/RadialCluster"/>
    <dgm:cxn modelId="{AED7FC1E-9D2B-4965-95BE-65694478E0AF}" type="presParOf" srcId="{98D32027-A7C1-4C6F-B328-8D030D09CB0B}" destId="{94AA364B-6149-4CC9-9835-C4B7A0FD0EB3}" srcOrd="3" destOrd="0" presId="urn:microsoft.com/office/officeart/2008/layout/RadialCluster"/>
    <dgm:cxn modelId="{567071A9-8B0E-4526-9338-EFDCC6184282}" type="presParOf" srcId="{98D32027-A7C1-4C6F-B328-8D030D09CB0B}" destId="{125F219B-E8F6-467C-BAF7-EAAAFC49C67E}" srcOrd="4" destOrd="0" presId="urn:microsoft.com/office/officeart/2008/layout/RadialCluster"/>
    <dgm:cxn modelId="{33B575F3-C2DA-4880-8774-C286399C7D08}" type="presParOf" srcId="{98D32027-A7C1-4C6F-B328-8D030D09CB0B}" destId="{AF5E352D-A067-4063-A10B-7A509EED23AB}" srcOrd="5" destOrd="0" presId="urn:microsoft.com/office/officeart/2008/layout/RadialCluster"/>
    <dgm:cxn modelId="{12E8F436-A64F-45DB-9A86-73B5CC9089DE}" type="presParOf" srcId="{98D32027-A7C1-4C6F-B328-8D030D09CB0B}" destId="{7C7F13DF-676B-4FE4-A4F7-1006AB537A9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D078DC-B348-4F39-9BD1-5B0BAEC55587}" type="doc">
      <dgm:prSet loTypeId="urn:microsoft.com/office/officeart/2005/8/layout/vList5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tr-TR"/>
        </a:p>
      </dgm:t>
    </dgm:pt>
    <dgm:pt modelId="{247B6FF1-4F03-4566-BAF9-C48B6434641F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1800" dirty="0" smtClean="0"/>
            <a:t>Kabul</a:t>
          </a:r>
          <a:endParaRPr lang="tr-TR" sz="1800" dirty="0"/>
        </a:p>
      </dgm:t>
    </dgm:pt>
    <dgm:pt modelId="{0DBD26F9-BB39-46FA-85EC-DFE84A8CD3DB}" type="parTrans" cxnId="{BA2C88A7-FCF8-4B97-A886-A7E557664C09}">
      <dgm:prSet/>
      <dgm:spPr/>
      <dgm:t>
        <a:bodyPr/>
        <a:lstStyle/>
        <a:p>
          <a:endParaRPr lang="tr-TR"/>
        </a:p>
      </dgm:t>
    </dgm:pt>
    <dgm:pt modelId="{F99D3880-7615-4331-A517-A14728906378}" type="sibTrans" cxnId="{BA2C88A7-FCF8-4B97-A886-A7E557664C09}">
      <dgm:prSet/>
      <dgm:spPr/>
      <dgm:t>
        <a:bodyPr/>
        <a:lstStyle/>
        <a:p>
          <a:endParaRPr lang="tr-TR"/>
        </a:p>
      </dgm:t>
    </dgm:pt>
    <dgm:pt modelId="{4E24EBAF-BB9B-499C-B119-ED9E6EA1F2BD}">
      <dgm:prSet phldrT="[Metin]" custT="1"/>
      <dgm:spPr/>
      <dgm:t>
        <a:bodyPr/>
        <a:lstStyle/>
        <a:p>
          <a:r>
            <a:rPr lang="tr-TR" sz="1800" dirty="0" smtClean="0"/>
            <a:t>Katılım izni sözleşmesi imzalanarak veri tabanına alınır.</a:t>
          </a:r>
          <a:endParaRPr lang="tr-TR" sz="1800" dirty="0"/>
        </a:p>
      </dgm:t>
    </dgm:pt>
    <dgm:pt modelId="{DF3C060B-35EA-4A26-BBAA-E0F7DF4F495F}" type="parTrans" cxnId="{48394E98-8282-4275-9F76-746ED5EC0627}">
      <dgm:prSet/>
      <dgm:spPr/>
      <dgm:t>
        <a:bodyPr/>
        <a:lstStyle/>
        <a:p>
          <a:endParaRPr lang="tr-TR"/>
        </a:p>
      </dgm:t>
    </dgm:pt>
    <dgm:pt modelId="{A824BB6A-B3CB-4211-831C-A27B5CF5D216}" type="sibTrans" cxnId="{48394E98-8282-4275-9F76-746ED5EC0627}">
      <dgm:prSet/>
      <dgm:spPr/>
      <dgm:t>
        <a:bodyPr/>
        <a:lstStyle/>
        <a:p>
          <a:endParaRPr lang="tr-TR"/>
        </a:p>
      </dgm:t>
    </dgm:pt>
    <dgm:pt modelId="{998AC793-9723-4B64-A89B-163A90D04B87}">
      <dgm:prSet phldrT="[Metin]" custT="1"/>
      <dgm:spPr>
        <a:solidFill>
          <a:srgbClr val="C00000"/>
        </a:solidFill>
      </dgm:spPr>
      <dgm:t>
        <a:bodyPr/>
        <a:lstStyle/>
        <a:p>
          <a:r>
            <a:rPr lang="tr-TR" sz="1800" dirty="0" err="1" smtClean="0"/>
            <a:t>Red</a:t>
          </a:r>
          <a:endParaRPr lang="tr-TR" sz="1800" dirty="0"/>
        </a:p>
      </dgm:t>
    </dgm:pt>
    <dgm:pt modelId="{97776DD2-E561-49AC-B866-47D9AED03F3C}" type="parTrans" cxnId="{07ACFF29-469D-45ED-8FC4-6B1DB223EC75}">
      <dgm:prSet/>
      <dgm:spPr/>
      <dgm:t>
        <a:bodyPr/>
        <a:lstStyle/>
        <a:p>
          <a:endParaRPr lang="tr-TR"/>
        </a:p>
      </dgm:t>
    </dgm:pt>
    <dgm:pt modelId="{FA89B96E-DC1C-44DA-9539-EE7183150DC6}" type="sibTrans" cxnId="{07ACFF29-469D-45ED-8FC4-6B1DB223EC75}">
      <dgm:prSet/>
      <dgm:spPr/>
      <dgm:t>
        <a:bodyPr/>
        <a:lstStyle/>
        <a:p>
          <a:endParaRPr lang="tr-TR"/>
        </a:p>
      </dgm:t>
    </dgm:pt>
    <dgm:pt modelId="{D6F17339-3973-4F38-9618-D328CC216B92}">
      <dgm:prSet phldrT="[Metin]" custT="1"/>
      <dgm:spPr/>
      <dgm:t>
        <a:bodyPr/>
        <a:lstStyle/>
        <a:p>
          <a:r>
            <a:rPr lang="tr-TR" sz="1800" dirty="0" smtClean="0"/>
            <a:t>Editörlüğe gerekçesi ile birlikte karar bildirilir.</a:t>
          </a:r>
          <a:endParaRPr lang="tr-TR" sz="1800" dirty="0"/>
        </a:p>
      </dgm:t>
    </dgm:pt>
    <dgm:pt modelId="{C7F47887-0BF2-4E6A-93EA-F19D4156CFE2}" type="parTrans" cxnId="{598136CD-AD45-49D3-8A0F-E8DDCA81C3AA}">
      <dgm:prSet/>
      <dgm:spPr/>
      <dgm:t>
        <a:bodyPr/>
        <a:lstStyle/>
        <a:p>
          <a:endParaRPr lang="tr-TR"/>
        </a:p>
      </dgm:t>
    </dgm:pt>
    <dgm:pt modelId="{5C764D37-7130-49ED-98CC-090A60C23DB4}" type="sibTrans" cxnId="{598136CD-AD45-49D3-8A0F-E8DDCA81C3AA}">
      <dgm:prSet/>
      <dgm:spPr/>
      <dgm:t>
        <a:bodyPr/>
        <a:lstStyle/>
        <a:p>
          <a:endParaRPr lang="tr-TR"/>
        </a:p>
      </dgm:t>
    </dgm:pt>
    <dgm:pt modelId="{A4269214-AACF-444D-BA33-079AE1C0F872}">
      <dgm:prSet phldrT="[Metin]" custT="1"/>
      <dgm:spPr>
        <a:solidFill>
          <a:srgbClr val="0070C0"/>
        </a:solidFill>
      </dgm:spPr>
      <dgm:t>
        <a:bodyPr/>
        <a:lstStyle/>
        <a:p>
          <a:r>
            <a:rPr lang="tr-TR" sz="1800" dirty="0" smtClean="0"/>
            <a:t>İzleme</a:t>
          </a:r>
          <a:endParaRPr lang="tr-TR" sz="1800" dirty="0"/>
        </a:p>
      </dgm:t>
    </dgm:pt>
    <dgm:pt modelId="{3ECD4B96-5808-4C70-B924-27B019D05671}" type="parTrans" cxnId="{AA4A42C5-38FF-4C67-863F-1F8EF9EFEBAD}">
      <dgm:prSet/>
      <dgm:spPr/>
      <dgm:t>
        <a:bodyPr/>
        <a:lstStyle/>
        <a:p>
          <a:endParaRPr lang="tr-TR"/>
        </a:p>
      </dgm:t>
    </dgm:pt>
    <dgm:pt modelId="{18E8205B-F933-4892-8570-751176FCF9E0}" type="sibTrans" cxnId="{AA4A42C5-38FF-4C67-863F-1F8EF9EFEBAD}">
      <dgm:prSet/>
      <dgm:spPr/>
      <dgm:t>
        <a:bodyPr/>
        <a:lstStyle/>
        <a:p>
          <a:endParaRPr lang="tr-TR"/>
        </a:p>
      </dgm:t>
    </dgm:pt>
    <dgm:pt modelId="{AFCB9234-B617-4A13-94DC-E649F81EDEAE}">
      <dgm:prSet phldrT="[Metin]" custT="1"/>
      <dgm:spPr/>
      <dgm:t>
        <a:bodyPr/>
        <a:lstStyle/>
        <a:p>
          <a:r>
            <a:rPr lang="tr-TR" sz="1800" dirty="0" smtClean="0"/>
            <a:t>Editörlüğe kriterler doğrultusunda önerilerde bulunulur.</a:t>
          </a:r>
          <a:endParaRPr lang="tr-TR" sz="1800" dirty="0"/>
        </a:p>
      </dgm:t>
    </dgm:pt>
    <dgm:pt modelId="{DE944E89-0511-43E3-8495-543AE2DD8F49}" type="parTrans" cxnId="{E1138456-53FC-4F7F-BD9D-112396624178}">
      <dgm:prSet/>
      <dgm:spPr/>
      <dgm:t>
        <a:bodyPr/>
        <a:lstStyle/>
        <a:p>
          <a:endParaRPr lang="tr-TR"/>
        </a:p>
      </dgm:t>
    </dgm:pt>
    <dgm:pt modelId="{DE9A3A30-25F8-4A24-AEB7-52B4F3BA8402}" type="sibTrans" cxnId="{E1138456-53FC-4F7F-BD9D-112396624178}">
      <dgm:prSet/>
      <dgm:spPr/>
      <dgm:t>
        <a:bodyPr/>
        <a:lstStyle/>
        <a:p>
          <a:endParaRPr lang="tr-TR"/>
        </a:p>
      </dgm:t>
    </dgm:pt>
    <dgm:pt modelId="{8DCEDA07-5E15-447E-8111-A44344E7FEBB}" type="pres">
      <dgm:prSet presAssocID="{D1D078DC-B348-4F39-9BD1-5B0BAEC555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4A48505-DDD0-49D3-A81D-F39EF24C693F}" type="pres">
      <dgm:prSet presAssocID="{247B6FF1-4F03-4566-BAF9-C48B6434641F}" presName="linNode" presStyleCnt="0"/>
      <dgm:spPr/>
    </dgm:pt>
    <dgm:pt modelId="{E442E0F5-95BE-49EB-A45C-2CAEDE7170BD}" type="pres">
      <dgm:prSet presAssocID="{247B6FF1-4F03-4566-BAF9-C48B6434641F}" presName="parentText" presStyleLbl="node1" presStyleIdx="0" presStyleCnt="3" custScaleX="90664" custScaleY="72227" custLinFactNeighborX="-322" custLinFactNeighborY="-53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DBEE85B-F799-423B-A86F-8FC481926741}" type="pres">
      <dgm:prSet presAssocID="{247B6FF1-4F03-4566-BAF9-C48B6434641F}" presName="descendantText" presStyleLbl="alignAccFollowNode1" presStyleIdx="0" presStyleCnt="3" custScaleX="8827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39E385-10CC-4E86-9D4F-DDB19C57EA2A}" type="pres">
      <dgm:prSet presAssocID="{F99D3880-7615-4331-A517-A14728906378}" presName="sp" presStyleCnt="0"/>
      <dgm:spPr/>
    </dgm:pt>
    <dgm:pt modelId="{667F1E82-F916-4BF0-A967-4B0AB6AAADB3}" type="pres">
      <dgm:prSet presAssocID="{998AC793-9723-4B64-A89B-163A90D04B87}" presName="linNode" presStyleCnt="0"/>
      <dgm:spPr/>
    </dgm:pt>
    <dgm:pt modelId="{C1916491-3010-4E33-AF72-E8C72586C8B8}" type="pres">
      <dgm:prSet presAssocID="{998AC793-9723-4B64-A89B-163A90D04B87}" presName="parentText" presStyleLbl="node1" presStyleIdx="1" presStyleCnt="3" custScaleX="90665" custScaleY="72535" custLinFactNeighborX="-148" custLinFactNeighborY="-252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4DCB4B-2627-4E36-B475-4FED6F58575D}" type="pres">
      <dgm:prSet presAssocID="{998AC793-9723-4B64-A89B-163A90D04B87}" presName="descendantText" presStyleLbl="alignAccFollowNode1" presStyleIdx="1" presStyleCnt="3" custScaleX="91997" custLinFactNeighborX="-1446" custLinFactNeighborY="27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9F01971-0504-462B-A89C-745D7A9CA4D2}" type="pres">
      <dgm:prSet presAssocID="{FA89B96E-DC1C-44DA-9539-EE7183150DC6}" presName="sp" presStyleCnt="0"/>
      <dgm:spPr/>
    </dgm:pt>
    <dgm:pt modelId="{975F42E1-087A-46CD-B32F-6D0EB73F3E6D}" type="pres">
      <dgm:prSet presAssocID="{A4269214-AACF-444D-BA33-079AE1C0F872}" presName="linNode" presStyleCnt="0"/>
      <dgm:spPr/>
    </dgm:pt>
    <dgm:pt modelId="{E200ED38-7136-414B-A7E1-D606DBE0EA5F}" type="pres">
      <dgm:prSet presAssocID="{A4269214-AACF-444D-BA33-079AE1C0F872}" presName="parentText" presStyleLbl="node1" presStyleIdx="2" presStyleCnt="3" custScaleX="90665" custScaleY="70733" custLinFactNeighborX="-332" custLinFactNeighborY="69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F3BB03-788D-4AB5-8A59-6C04BDB45A7D}" type="pres">
      <dgm:prSet presAssocID="{A4269214-AACF-444D-BA33-079AE1C0F872}" presName="descendantText" presStyleLbl="alignAccFollowNode1" presStyleIdx="2" presStyleCnt="3" custScaleX="88277" custLinFactNeighborX="-1446" custLinFactNeighborY="32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21FDEA1-E72C-4304-8DA9-5FAA5BDD65D2}" type="presOf" srcId="{998AC793-9723-4B64-A89B-163A90D04B87}" destId="{C1916491-3010-4E33-AF72-E8C72586C8B8}" srcOrd="0" destOrd="0" presId="urn:microsoft.com/office/officeart/2005/8/layout/vList5"/>
    <dgm:cxn modelId="{BA2C88A7-FCF8-4B97-A886-A7E557664C09}" srcId="{D1D078DC-B348-4F39-9BD1-5B0BAEC55587}" destId="{247B6FF1-4F03-4566-BAF9-C48B6434641F}" srcOrd="0" destOrd="0" parTransId="{0DBD26F9-BB39-46FA-85EC-DFE84A8CD3DB}" sibTransId="{F99D3880-7615-4331-A517-A14728906378}"/>
    <dgm:cxn modelId="{C6BC6EFB-5D23-4EC1-BE5C-5A82B777321E}" type="presOf" srcId="{AFCB9234-B617-4A13-94DC-E649F81EDEAE}" destId="{A1F3BB03-788D-4AB5-8A59-6C04BDB45A7D}" srcOrd="0" destOrd="0" presId="urn:microsoft.com/office/officeart/2005/8/layout/vList5"/>
    <dgm:cxn modelId="{0C600451-713A-4AA1-BE07-2A144549948A}" type="presOf" srcId="{247B6FF1-4F03-4566-BAF9-C48B6434641F}" destId="{E442E0F5-95BE-49EB-A45C-2CAEDE7170BD}" srcOrd="0" destOrd="0" presId="urn:microsoft.com/office/officeart/2005/8/layout/vList5"/>
    <dgm:cxn modelId="{117A1BEB-8608-4135-996A-F8CEE212D718}" type="presOf" srcId="{D1D078DC-B348-4F39-9BD1-5B0BAEC55587}" destId="{8DCEDA07-5E15-447E-8111-A44344E7FEBB}" srcOrd="0" destOrd="0" presId="urn:microsoft.com/office/officeart/2005/8/layout/vList5"/>
    <dgm:cxn modelId="{38AFFCE3-4E7A-4966-8F28-CDF0D03155C3}" type="presOf" srcId="{D6F17339-3973-4F38-9618-D328CC216B92}" destId="{AF4DCB4B-2627-4E36-B475-4FED6F58575D}" srcOrd="0" destOrd="0" presId="urn:microsoft.com/office/officeart/2005/8/layout/vList5"/>
    <dgm:cxn modelId="{E4DFA171-7DF4-495A-B336-1F1C41C2796B}" type="presOf" srcId="{A4269214-AACF-444D-BA33-079AE1C0F872}" destId="{E200ED38-7136-414B-A7E1-D606DBE0EA5F}" srcOrd="0" destOrd="0" presId="urn:microsoft.com/office/officeart/2005/8/layout/vList5"/>
    <dgm:cxn modelId="{598136CD-AD45-49D3-8A0F-E8DDCA81C3AA}" srcId="{998AC793-9723-4B64-A89B-163A90D04B87}" destId="{D6F17339-3973-4F38-9618-D328CC216B92}" srcOrd="0" destOrd="0" parTransId="{C7F47887-0BF2-4E6A-93EA-F19D4156CFE2}" sibTransId="{5C764D37-7130-49ED-98CC-090A60C23DB4}"/>
    <dgm:cxn modelId="{AA4A42C5-38FF-4C67-863F-1F8EF9EFEBAD}" srcId="{D1D078DC-B348-4F39-9BD1-5B0BAEC55587}" destId="{A4269214-AACF-444D-BA33-079AE1C0F872}" srcOrd="2" destOrd="0" parTransId="{3ECD4B96-5808-4C70-B924-27B019D05671}" sibTransId="{18E8205B-F933-4892-8570-751176FCF9E0}"/>
    <dgm:cxn modelId="{E1138456-53FC-4F7F-BD9D-112396624178}" srcId="{A4269214-AACF-444D-BA33-079AE1C0F872}" destId="{AFCB9234-B617-4A13-94DC-E649F81EDEAE}" srcOrd="0" destOrd="0" parTransId="{DE944E89-0511-43E3-8495-543AE2DD8F49}" sibTransId="{DE9A3A30-25F8-4A24-AEB7-52B4F3BA8402}"/>
    <dgm:cxn modelId="{07ACFF29-469D-45ED-8FC4-6B1DB223EC75}" srcId="{D1D078DC-B348-4F39-9BD1-5B0BAEC55587}" destId="{998AC793-9723-4B64-A89B-163A90D04B87}" srcOrd="1" destOrd="0" parTransId="{97776DD2-E561-49AC-B866-47D9AED03F3C}" sibTransId="{FA89B96E-DC1C-44DA-9539-EE7183150DC6}"/>
    <dgm:cxn modelId="{48394E98-8282-4275-9F76-746ED5EC0627}" srcId="{247B6FF1-4F03-4566-BAF9-C48B6434641F}" destId="{4E24EBAF-BB9B-499C-B119-ED9E6EA1F2BD}" srcOrd="0" destOrd="0" parTransId="{DF3C060B-35EA-4A26-BBAA-E0F7DF4F495F}" sibTransId="{A824BB6A-B3CB-4211-831C-A27B5CF5D216}"/>
    <dgm:cxn modelId="{ACA938A0-4230-4D82-B360-D95004F5B358}" type="presOf" srcId="{4E24EBAF-BB9B-499C-B119-ED9E6EA1F2BD}" destId="{DDBEE85B-F799-423B-A86F-8FC481926741}" srcOrd="0" destOrd="0" presId="urn:microsoft.com/office/officeart/2005/8/layout/vList5"/>
    <dgm:cxn modelId="{984822A5-75E3-4969-911B-37605779F96C}" type="presParOf" srcId="{8DCEDA07-5E15-447E-8111-A44344E7FEBB}" destId="{54A48505-DDD0-49D3-A81D-F39EF24C693F}" srcOrd="0" destOrd="0" presId="urn:microsoft.com/office/officeart/2005/8/layout/vList5"/>
    <dgm:cxn modelId="{1F3ED7FC-A48A-47F1-B204-1B118E1FCC04}" type="presParOf" srcId="{54A48505-DDD0-49D3-A81D-F39EF24C693F}" destId="{E442E0F5-95BE-49EB-A45C-2CAEDE7170BD}" srcOrd="0" destOrd="0" presId="urn:microsoft.com/office/officeart/2005/8/layout/vList5"/>
    <dgm:cxn modelId="{B6513A43-86EE-486E-B63E-42C3B0D83F7A}" type="presParOf" srcId="{54A48505-DDD0-49D3-A81D-F39EF24C693F}" destId="{DDBEE85B-F799-423B-A86F-8FC481926741}" srcOrd="1" destOrd="0" presId="urn:microsoft.com/office/officeart/2005/8/layout/vList5"/>
    <dgm:cxn modelId="{C07081D9-0344-4845-845E-B899AFF5535D}" type="presParOf" srcId="{8DCEDA07-5E15-447E-8111-A44344E7FEBB}" destId="{BF39E385-10CC-4E86-9D4F-DDB19C57EA2A}" srcOrd="1" destOrd="0" presId="urn:microsoft.com/office/officeart/2005/8/layout/vList5"/>
    <dgm:cxn modelId="{0E09FB62-BD55-49DE-966E-861C0223D5AE}" type="presParOf" srcId="{8DCEDA07-5E15-447E-8111-A44344E7FEBB}" destId="{667F1E82-F916-4BF0-A967-4B0AB6AAADB3}" srcOrd="2" destOrd="0" presId="urn:microsoft.com/office/officeart/2005/8/layout/vList5"/>
    <dgm:cxn modelId="{53B67AE6-A8C7-4709-B3B6-6D1D379C1457}" type="presParOf" srcId="{667F1E82-F916-4BF0-A967-4B0AB6AAADB3}" destId="{C1916491-3010-4E33-AF72-E8C72586C8B8}" srcOrd="0" destOrd="0" presId="urn:microsoft.com/office/officeart/2005/8/layout/vList5"/>
    <dgm:cxn modelId="{5D6B65F0-6E1B-4A60-87E2-76BC06D243FF}" type="presParOf" srcId="{667F1E82-F916-4BF0-A967-4B0AB6AAADB3}" destId="{AF4DCB4B-2627-4E36-B475-4FED6F58575D}" srcOrd="1" destOrd="0" presId="urn:microsoft.com/office/officeart/2005/8/layout/vList5"/>
    <dgm:cxn modelId="{E234424A-855B-42A8-BF02-66D93E1A7235}" type="presParOf" srcId="{8DCEDA07-5E15-447E-8111-A44344E7FEBB}" destId="{79F01971-0504-462B-A89C-745D7A9CA4D2}" srcOrd="3" destOrd="0" presId="urn:microsoft.com/office/officeart/2005/8/layout/vList5"/>
    <dgm:cxn modelId="{975FE4D4-81EB-4A5F-8D3D-3387BF824E78}" type="presParOf" srcId="{8DCEDA07-5E15-447E-8111-A44344E7FEBB}" destId="{975F42E1-087A-46CD-B32F-6D0EB73F3E6D}" srcOrd="4" destOrd="0" presId="urn:microsoft.com/office/officeart/2005/8/layout/vList5"/>
    <dgm:cxn modelId="{0446F126-7568-45CA-93C0-EA1C0DA97BF4}" type="presParOf" srcId="{975F42E1-087A-46CD-B32F-6D0EB73F3E6D}" destId="{E200ED38-7136-414B-A7E1-D606DBE0EA5F}" srcOrd="0" destOrd="0" presId="urn:microsoft.com/office/officeart/2005/8/layout/vList5"/>
    <dgm:cxn modelId="{DDC06F6D-B380-406F-A84B-11AED3C6B52A}" type="presParOf" srcId="{975F42E1-087A-46CD-B32F-6D0EB73F3E6D}" destId="{A1F3BB03-788D-4AB5-8A59-6C04BDB45A7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7C5643-1E25-46F3-9D31-0558FF5096F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</dgm:pt>
    <dgm:pt modelId="{CD1AD2F1-D73C-45DA-8AB8-E2C7B67C1982}">
      <dgm:prSet phldrT="[Metin]" custT="1"/>
      <dgm:spPr/>
      <dgm:t>
        <a:bodyPr/>
        <a:lstStyle/>
        <a:p>
          <a:pPr lvl="0"/>
          <a:r>
            <a:rPr lang="tr-TR" sz="3200" b="1" dirty="0" smtClean="0"/>
            <a:t>Web of </a:t>
          </a:r>
          <a:r>
            <a:rPr lang="tr-TR" sz="3200" b="1" dirty="0" err="1" smtClean="0"/>
            <a:t>Science</a:t>
          </a:r>
          <a:endParaRPr lang="tr-TR" sz="3200" b="1" dirty="0" smtClean="0"/>
        </a:p>
        <a:p>
          <a:r>
            <a:rPr lang="tr-TR" sz="2000" b="1" dirty="0" smtClean="0">
              <a:latin typeface="Futura Lt BT" pitchFamily="34" charset="0"/>
            </a:rPr>
            <a:t>TR adresli 68 dergi </a:t>
          </a:r>
        </a:p>
        <a:p>
          <a:endParaRPr lang="tr-TR" sz="2000" dirty="0"/>
        </a:p>
      </dgm:t>
    </dgm:pt>
    <dgm:pt modelId="{D74DB2D5-08C3-4F0E-8A27-3D585466F5C3}" type="parTrans" cxnId="{D12603A3-9FEA-4EB0-9905-777C7C663602}">
      <dgm:prSet/>
      <dgm:spPr/>
      <dgm:t>
        <a:bodyPr/>
        <a:lstStyle/>
        <a:p>
          <a:endParaRPr lang="tr-TR"/>
        </a:p>
      </dgm:t>
    </dgm:pt>
    <dgm:pt modelId="{F3137D5D-6023-4B30-913C-BA99C3F68D92}" type="sibTrans" cxnId="{D12603A3-9FEA-4EB0-9905-777C7C663602}">
      <dgm:prSet/>
      <dgm:spPr/>
      <dgm:t>
        <a:bodyPr/>
        <a:lstStyle/>
        <a:p>
          <a:endParaRPr lang="tr-TR"/>
        </a:p>
      </dgm:t>
    </dgm:pt>
    <dgm:pt modelId="{68532CD7-B218-442F-9DCD-B57C6D9BDF7D}">
      <dgm:prSet phldrT="[Metin]" custT="1"/>
      <dgm:spPr/>
      <dgm:t>
        <a:bodyPr/>
        <a:lstStyle/>
        <a:p>
          <a:endParaRPr lang="tr-TR" sz="2000" dirty="0"/>
        </a:p>
      </dgm:t>
    </dgm:pt>
    <dgm:pt modelId="{B614CE8F-7055-4E75-9A01-68C8EFDCA7FF}" type="parTrans" cxnId="{6D0279C2-9275-4129-9326-A4ECF4CC9A1B}">
      <dgm:prSet/>
      <dgm:spPr/>
      <dgm:t>
        <a:bodyPr/>
        <a:lstStyle/>
        <a:p>
          <a:endParaRPr lang="tr-TR"/>
        </a:p>
      </dgm:t>
    </dgm:pt>
    <dgm:pt modelId="{E7BF6E58-1C0D-4FAE-B97F-F827A836BA50}" type="sibTrans" cxnId="{6D0279C2-9275-4129-9326-A4ECF4CC9A1B}">
      <dgm:prSet/>
      <dgm:spPr/>
      <dgm:t>
        <a:bodyPr/>
        <a:lstStyle/>
        <a:p>
          <a:endParaRPr lang="tr-TR"/>
        </a:p>
      </dgm:t>
    </dgm:pt>
    <dgm:pt modelId="{7A67CABB-8AFA-4641-BEDF-7BEF8DA56C74}" type="pres">
      <dgm:prSet presAssocID="{9B7C5643-1E25-46F3-9D31-0558FF5096FD}" presName="Name0" presStyleCnt="0">
        <dgm:presLayoutVars>
          <dgm:dir/>
          <dgm:resizeHandles val="exact"/>
        </dgm:presLayoutVars>
      </dgm:prSet>
      <dgm:spPr/>
    </dgm:pt>
    <dgm:pt modelId="{8FC5C2A5-F5EB-4EDC-8F8A-D89BFC61C120}" type="pres">
      <dgm:prSet presAssocID="{CD1AD2F1-D73C-45DA-8AB8-E2C7B67C1982}" presName="Name5" presStyleLbl="vennNode1" presStyleIdx="0" presStyleCnt="2" custLinFactNeighborX="23027" custLinFactNeighborY="120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B7FDEB-6234-4C58-A863-678CBDB4ACDE}" type="pres">
      <dgm:prSet presAssocID="{F3137D5D-6023-4B30-913C-BA99C3F68D92}" presName="space" presStyleCnt="0"/>
      <dgm:spPr/>
    </dgm:pt>
    <dgm:pt modelId="{EBC376AD-50C5-4F74-A62B-49008D683945}" type="pres">
      <dgm:prSet presAssocID="{68532CD7-B218-442F-9DCD-B57C6D9BDF7D}" presName="Name5" presStyleLbl="vennNode1" presStyleIdx="1" presStyleCnt="2" custScaleX="50695" custScaleY="53065" custLinFactNeighborX="12296" custLinFactNeighborY="-49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D0279C2-9275-4129-9326-A4ECF4CC9A1B}" srcId="{9B7C5643-1E25-46F3-9D31-0558FF5096FD}" destId="{68532CD7-B218-442F-9DCD-B57C6D9BDF7D}" srcOrd="1" destOrd="0" parTransId="{B614CE8F-7055-4E75-9A01-68C8EFDCA7FF}" sibTransId="{E7BF6E58-1C0D-4FAE-B97F-F827A836BA50}"/>
    <dgm:cxn modelId="{31867895-3CF2-4FB9-A741-0D68815F813F}" type="presOf" srcId="{68532CD7-B218-442F-9DCD-B57C6D9BDF7D}" destId="{EBC376AD-50C5-4F74-A62B-49008D683945}" srcOrd="0" destOrd="0" presId="urn:microsoft.com/office/officeart/2005/8/layout/venn3"/>
    <dgm:cxn modelId="{BD5DFEB4-1F11-4E65-8AB1-5C40D20F9819}" type="presOf" srcId="{9B7C5643-1E25-46F3-9D31-0558FF5096FD}" destId="{7A67CABB-8AFA-4641-BEDF-7BEF8DA56C74}" srcOrd="0" destOrd="0" presId="urn:microsoft.com/office/officeart/2005/8/layout/venn3"/>
    <dgm:cxn modelId="{DCD76664-B62A-4B96-837A-987BB32436D5}" type="presOf" srcId="{CD1AD2F1-D73C-45DA-8AB8-E2C7B67C1982}" destId="{8FC5C2A5-F5EB-4EDC-8F8A-D89BFC61C120}" srcOrd="0" destOrd="0" presId="urn:microsoft.com/office/officeart/2005/8/layout/venn3"/>
    <dgm:cxn modelId="{D12603A3-9FEA-4EB0-9905-777C7C663602}" srcId="{9B7C5643-1E25-46F3-9D31-0558FF5096FD}" destId="{CD1AD2F1-D73C-45DA-8AB8-E2C7B67C1982}" srcOrd="0" destOrd="0" parTransId="{D74DB2D5-08C3-4F0E-8A27-3D585466F5C3}" sibTransId="{F3137D5D-6023-4B30-913C-BA99C3F68D92}"/>
    <dgm:cxn modelId="{45B4FDEF-C6F6-4EA7-9E82-285F937E6FD5}" type="presParOf" srcId="{7A67CABB-8AFA-4641-BEDF-7BEF8DA56C74}" destId="{8FC5C2A5-F5EB-4EDC-8F8A-D89BFC61C120}" srcOrd="0" destOrd="0" presId="urn:microsoft.com/office/officeart/2005/8/layout/venn3"/>
    <dgm:cxn modelId="{E02D7F05-2258-4E1C-BDBA-6B9E3AE2DCCB}" type="presParOf" srcId="{7A67CABB-8AFA-4641-BEDF-7BEF8DA56C74}" destId="{F3B7FDEB-6234-4C58-A863-678CBDB4ACDE}" srcOrd="1" destOrd="0" presId="urn:microsoft.com/office/officeart/2005/8/layout/venn3"/>
    <dgm:cxn modelId="{580F266B-85AC-494D-882C-B135BB616DE4}" type="presParOf" srcId="{7A67CABB-8AFA-4641-BEDF-7BEF8DA56C74}" destId="{EBC376AD-50C5-4F74-A62B-49008D683945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3176D1-5C43-4BAA-8489-FA125CF6C1B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E38CE47-853D-485E-BF65-BF011EC835DE}" type="pres">
      <dgm:prSet presAssocID="{B73176D1-5C43-4BAA-8489-FA125CF6C1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</dgm:ptLst>
  <dgm:cxnLst>
    <dgm:cxn modelId="{9A0EC9B9-B8ED-43E9-A307-DFC01F01968E}" type="presOf" srcId="{B73176D1-5C43-4BAA-8489-FA125CF6C1B9}" destId="{1E38CE47-853D-485E-BF65-BF011EC835DE}" srcOrd="0" destOrd="0" presId="urn:microsoft.com/office/officeart/2005/8/layout/venn3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9934EC-2B25-4935-9CC5-C22ABA6B0013}" type="doc">
      <dgm:prSet loTypeId="urn:microsoft.com/office/officeart/2005/8/layout/radial6" loCatId="relationship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tr-TR"/>
        </a:p>
      </dgm:t>
    </dgm:pt>
    <dgm:pt modelId="{67EA3698-9AAC-4822-8DD2-9D088DB07223}" type="pres">
      <dgm:prSet presAssocID="{229934EC-2B25-4935-9CC5-C22ABA6B001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</dgm:ptLst>
  <dgm:cxnLst>
    <dgm:cxn modelId="{EC960B94-D4B0-4351-8E61-0E799D1FE265}" type="presOf" srcId="{229934EC-2B25-4935-9CC5-C22ABA6B0013}" destId="{67EA3698-9AAC-4822-8DD2-9D088DB07223}" srcOrd="0" destOrd="0" presId="urn:microsoft.com/office/officeart/2005/8/layout/radial6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63897-1894-4C7C-8C64-84635124A3F9}">
      <dsp:nvSpPr>
        <dsp:cNvPr id="0" name=""/>
        <dsp:cNvSpPr/>
      </dsp:nvSpPr>
      <dsp:spPr>
        <a:xfrm rot="10800000" flipV="1">
          <a:off x="1788261" y="852065"/>
          <a:ext cx="948040" cy="2280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Onay</a:t>
          </a:r>
          <a:endParaRPr lang="tr-TR" sz="1000" kern="1200" dirty="0"/>
        </a:p>
      </dsp:txBody>
      <dsp:txXfrm rot="-10800000">
        <a:off x="1799394" y="863198"/>
        <a:ext cx="925774" cy="205788"/>
      </dsp:txXfrm>
    </dsp:sp>
    <dsp:sp modelId="{E7A5426B-5E46-4B35-8A89-B1B0FD61A88D}">
      <dsp:nvSpPr>
        <dsp:cNvPr id="0" name=""/>
        <dsp:cNvSpPr/>
      </dsp:nvSpPr>
      <dsp:spPr>
        <a:xfrm rot="16312717">
          <a:off x="2080175" y="660022"/>
          <a:ext cx="3842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42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A7607-E74D-463C-962C-23EDC7BB5C9F}">
      <dsp:nvSpPr>
        <dsp:cNvPr id="0" name=""/>
        <dsp:cNvSpPr/>
      </dsp:nvSpPr>
      <dsp:spPr>
        <a:xfrm>
          <a:off x="1872211" y="0"/>
          <a:ext cx="828166" cy="467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Başvuru</a:t>
          </a:r>
          <a:endParaRPr lang="tr-TR" sz="1600" kern="1200" dirty="0"/>
        </a:p>
      </dsp:txBody>
      <dsp:txXfrm>
        <a:off x="1895056" y="22845"/>
        <a:ext cx="782476" cy="422290"/>
      </dsp:txXfrm>
    </dsp:sp>
    <dsp:sp modelId="{94AA364B-6149-4CC9-9835-C4B7A0FD0EB3}">
      <dsp:nvSpPr>
        <dsp:cNvPr id="0" name=""/>
        <dsp:cNvSpPr/>
      </dsp:nvSpPr>
      <dsp:spPr>
        <a:xfrm rot="2642972">
          <a:off x="2270937" y="1350111"/>
          <a:ext cx="7766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664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F219B-E8F6-467C-BAF7-EAAAFC49C67E}">
      <dsp:nvSpPr>
        <dsp:cNvPr id="0" name=""/>
        <dsp:cNvSpPr/>
      </dsp:nvSpPr>
      <dsp:spPr>
        <a:xfrm>
          <a:off x="2808311" y="1620102"/>
          <a:ext cx="1116202" cy="8281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Komite Değerlendirme</a:t>
          </a:r>
          <a:endParaRPr lang="tr-TR" sz="1200" b="1" kern="1200" dirty="0"/>
        </a:p>
      </dsp:txBody>
      <dsp:txXfrm>
        <a:off x="2848739" y="1660530"/>
        <a:ext cx="1035346" cy="747310"/>
      </dsp:txXfrm>
    </dsp:sp>
    <dsp:sp modelId="{AF5E352D-A067-4063-A10B-7A509EED23AB}">
      <dsp:nvSpPr>
        <dsp:cNvPr id="0" name=""/>
        <dsp:cNvSpPr/>
      </dsp:nvSpPr>
      <dsp:spPr>
        <a:xfrm rot="7959351">
          <a:off x="1541341" y="1350115"/>
          <a:ext cx="7342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424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7F13DF-676B-4FE4-A4F7-1006AB537A9C}">
      <dsp:nvSpPr>
        <dsp:cNvPr id="0" name=""/>
        <dsp:cNvSpPr/>
      </dsp:nvSpPr>
      <dsp:spPr>
        <a:xfrm>
          <a:off x="720083" y="1620110"/>
          <a:ext cx="1116211" cy="8281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smtClean="0"/>
            <a:t>Uzman Değerlendirme</a:t>
          </a:r>
          <a:endParaRPr lang="tr-TR" sz="1100" b="1" kern="1200" dirty="0"/>
        </a:p>
      </dsp:txBody>
      <dsp:txXfrm>
        <a:off x="760511" y="1660538"/>
        <a:ext cx="1035355" cy="747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EE85B-F799-423B-A86F-8FC481926741}">
      <dsp:nvSpPr>
        <dsp:cNvPr id="0" name=""/>
        <dsp:cNvSpPr/>
      </dsp:nvSpPr>
      <dsp:spPr>
        <a:xfrm rot="5400000">
          <a:off x="3213772" y="-982450"/>
          <a:ext cx="1451326" cy="341733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Katılım izni sözleşmesi imzalanarak veri tabanına alınır.</a:t>
          </a:r>
          <a:endParaRPr lang="tr-TR" sz="1800" kern="1200" dirty="0"/>
        </a:p>
      </dsp:txBody>
      <dsp:txXfrm rot="-5400000">
        <a:off x="2230768" y="71402"/>
        <a:ext cx="3346487" cy="1309630"/>
      </dsp:txXfrm>
    </dsp:sp>
    <dsp:sp modelId="{E442E0F5-95BE-49EB-A45C-2CAEDE7170BD}">
      <dsp:nvSpPr>
        <dsp:cNvPr id="0" name=""/>
        <dsp:cNvSpPr/>
      </dsp:nvSpPr>
      <dsp:spPr>
        <a:xfrm>
          <a:off x="244074" y="61300"/>
          <a:ext cx="1974228" cy="1310312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Kabul</a:t>
          </a:r>
          <a:endParaRPr lang="tr-TR" sz="1800" kern="1200" dirty="0"/>
        </a:p>
      </dsp:txBody>
      <dsp:txXfrm>
        <a:off x="308038" y="125264"/>
        <a:ext cx="1846300" cy="1182384"/>
      </dsp:txXfrm>
    </dsp:sp>
    <dsp:sp modelId="{AF4DCB4B-2627-4E36-B475-4FED6F58575D}">
      <dsp:nvSpPr>
        <dsp:cNvPr id="0" name=""/>
        <dsp:cNvSpPr/>
      </dsp:nvSpPr>
      <dsp:spPr>
        <a:xfrm rot="5400000">
          <a:off x="3254310" y="491528"/>
          <a:ext cx="1451326" cy="3561341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Editörlüğe gerekçesi ile birlikte karar bildirilir.</a:t>
          </a:r>
          <a:endParaRPr lang="tr-TR" sz="1800" kern="1200" dirty="0"/>
        </a:p>
      </dsp:txBody>
      <dsp:txXfrm rot="-5400000">
        <a:off x="2199303" y="1617383"/>
        <a:ext cx="3490493" cy="1309630"/>
      </dsp:txXfrm>
    </dsp:sp>
    <dsp:sp modelId="{C1916491-3010-4E33-AF72-E8C72586C8B8}">
      <dsp:nvSpPr>
        <dsp:cNvPr id="0" name=""/>
        <dsp:cNvSpPr/>
      </dsp:nvSpPr>
      <dsp:spPr>
        <a:xfrm>
          <a:off x="250810" y="1564421"/>
          <a:ext cx="1974250" cy="1315899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Red</a:t>
          </a:r>
          <a:endParaRPr lang="tr-TR" sz="1800" kern="1200" dirty="0"/>
        </a:p>
      </dsp:txBody>
      <dsp:txXfrm>
        <a:off x="315047" y="1628658"/>
        <a:ext cx="1845776" cy="1187425"/>
      </dsp:txXfrm>
    </dsp:sp>
    <dsp:sp modelId="{A1F3BB03-788D-4AB5-8A59-6C04BDB45A7D}">
      <dsp:nvSpPr>
        <dsp:cNvPr id="0" name=""/>
        <dsp:cNvSpPr/>
      </dsp:nvSpPr>
      <dsp:spPr>
        <a:xfrm rot="5400000">
          <a:off x="3182307" y="2102172"/>
          <a:ext cx="1451326" cy="341733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Editörlüğe kriterler doğrultusunda önerilerde bulunulur.</a:t>
          </a:r>
          <a:endParaRPr lang="tr-TR" sz="1800" kern="1200" dirty="0"/>
        </a:p>
      </dsp:txBody>
      <dsp:txXfrm rot="-5400000">
        <a:off x="2199303" y="3156024"/>
        <a:ext cx="3346487" cy="1309630"/>
      </dsp:txXfrm>
    </dsp:sp>
    <dsp:sp modelId="{E200ED38-7136-414B-A7E1-D606DBE0EA5F}">
      <dsp:nvSpPr>
        <dsp:cNvPr id="0" name=""/>
        <dsp:cNvSpPr/>
      </dsp:nvSpPr>
      <dsp:spPr>
        <a:xfrm>
          <a:off x="243687" y="3181290"/>
          <a:ext cx="1974250" cy="1283208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İzleme</a:t>
          </a:r>
          <a:endParaRPr lang="tr-TR" sz="1800" kern="1200" dirty="0"/>
        </a:p>
      </dsp:txBody>
      <dsp:txXfrm>
        <a:off x="306328" y="3243931"/>
        <a:ext cx="1848968" cy="1157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5C2A5-F5EB-4EDC-8F8A-D89BFC61C120}">
      <dsp:nvSpPr>
        <dsp:cNvPr id="0" name=""/>
        <dsp:cNvSpPr/>
      </dsp:nvSpPr>
      <dsp:spPr>
        <a:xfrm>
          <a:off x="617390" y="6310"/>
          <a:ext cx="5681702" cy="56817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2683" tIns="40640" rIns="312683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/>
            <a:t>Web of </a:t>
          </a:r>
          <a:r>
            <a:rPr lang="tr-TR" sz="3200" b="1" kern="1200" dirty="0" err="1" smtClean="0"/>
            <a:t>Science</a:t>
          </a:r>
          <a:endParaRPr lang="tr-TR" sz="3200" b="1" kern="1200" dirty="0" smtClean="0"/>
        </a:p>
        <a:p>
          <a:pPr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Futura Lt BT" pitchFamily="34" charset="0"/>
            </a:rPr>
            <a:t>TR adresli 68 dergi </a:t>
          </a:r>
        </a:p>
        <a:p>
          <a:pPr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 dirty="0"/>
        </a:p>
      </dsp:txBody>
      <dsp:txXfrm>
        <a:off x="1449456" y="838376"/>
        <a:ext cx="4017570" cy="4017570"/>
      </dsp:txXfrm>
    </dsp:sp>
    <dsp:sp modelId="{EBC376AD-50C5-4F74-A62B-49008D683945}">
      <dsp:nvSpPr>
        <dsp:cNvPr id="0" name=""/>
        <dsp:cNvSpPr/>
      </dsp:nvSpPr>
      <dsp:spPr>
        <a:xfrm>
          <a:off x="5040811" y="1053105"/>
          <a:ext cx="2880339" cy="30149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2683" tIns="25400" rIns="31268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 dirty="0"/>
        </a:p>
      </dsp:txBody>
      <dsp:txXfrm>
        <a:off x="5462627" y="1494641"/>
        <a:ext cx="2036707" cy="21319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0.05263</cdr:x>
      <cdr:y>0.0121</cdr:y>
    </cdr:from>
    <cdr:to>
      <cdr:x>0.30702</cdr:x>
      <cdr:y>0.05608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432048" y="72007"/>
          <a:ext cx="2088232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tr-TR" sz="1100" dirty="0" smtClean="0">
              <a:latin typeface="Futura Lt BT" pitchFamily="34" charset="0"/>
            </a:rPr>
            <a:t>Toplam: 537 dergi</a:t>
          </a:r>
          <a:endParaRPr lang="tr-TR" sz="1100" dirty="0">
            <a:latin typeface="Futura Lt BT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0.56873</cdr:x>
      <cdr:y>0.1126</cdr:y>
    </cdr:from>
    <cdr:to>
      <cdr:x>0.87154</cdr:x>
      <cdr:y>0.15801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4463034" y="648742"/>
          <a:ext cx="237626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tr-TR" sz="1100" b="1" dirty="0" smtClean="0">
              <a:latin typeface="Futura Lt BT" pitchFamily="34" charset="0"/>
            </a:rPr>
            <a:t>TOPLAM DERGİ SAYISI: 905</a:t>
          </a:r>
          <a:endParaRPr lang="tr-TR" sz="1100" b="1" dirty="0">
            <a:latin typeface="Futura Lt BT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0.02655</cdr:x>
      <cdr:y>0.02532</cdr:y>
    </cdr:from>
    <cdr:to>
      <cdr:x>0.6638</cdr:x>
      <cdr:y>0.09566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144016"/>
          <a:ext cx="518457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tr-TR" sz="2000" b="1" dirty="0" smtClean="0">
              <a:latin typeface="Futura Lt BT" pitchFamily="34" charset="0"/>
            </a:rPr>
            <a:t>Toplam Proje Sayısı: 14573</a:t>
          </a:r>
          <a:endParaRPr lang="tr-TR" sz="2000" b="1" dirty="0">
            <a:latin typeface="Futura Lt BT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87714" cy="344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71556" y="0"/>
            <a:ext cx="4187714" cy="344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8E3DB-A7BC-4C4B-990C-EBFE0D9113B8}" type="datetimeFigureOut">
              <a:rPr lang="tr-TR" smtClean="0"/>
              <a:pPr/>
              <a:t>10.04.2016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36616"/>
            <a:ext cx="4187714" cy="3440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71556" y="6536616"/>
            <a:ext cx="4187714" cy="3440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4D13C-6A78-4F8B-9075-253E77967A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5362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186661" cy="344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5472633" y="0"/>
            <a:ext cx="4186661" cy="344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8763D-0F68-4862-B90E-68418A38AFB0}" type="datetimeFigureOut">
              <a:rPr lang="en-US" smtClean="0"/>
              <a:pPr/>
              <a:t>4/10/2016</a:t>
            </a:fld>
            <a:endParaRPr lang="en-US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111500" y="517525"/>
            <a:ext cx="3438525" cy="2579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966153" y="3268862"/>
            <a:ext cx="7729220" cy="309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4" y="6536528"/>
            <a:ext cx="4186661" cy="3440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5472633" y="6536528"/>
            <a:ext cx="4186661" cy="3440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61F95-7782-4744-AC9A-0C09F4A4C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45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08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4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29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38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88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5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5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08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11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6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1" indent="-342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1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0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61F95-7782-4744-AC9A-0C09F4A4C54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3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l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79512" y="908720"/>
            <a:ext cx="8784000" cy="5688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360000" indent="-360000">
              <a:buClr>
                <a:srgbClr val="C00000"/>
              </a:buClr>
              <a:buFont typeface="Wingdings" pitchFamily="2" charset="2"/>
              <a:buChar char="q"/>
              <a:defRPr sz="2400" baseline="0">
                <a:latin typeface="Futura Bk BT Book"/>
              </a:defRPr>
            </a:lvl1pPr>
            <a:lvl2pPr marL="648000" indent="-252000">
              <a:buClr>
                <a:srgbClr val="C00000"/>
              </a:buClr>
              <a:buFont typeface="Wingdings" pitchFamily="2" charset="2"/>
              <a:buChar char="§"/>
              <a:defRPr sz="2000" baseline="0"/>
            </a:lvl2pPr>
            <a:lvl3pPr marL="1044000" indent="-252000">
              <a:buClr>
                <a:srgbClr val="C00000"/>
              </a:buClr>
              <a:buFont typeface="Arial" pitchFamily="34" charset="0"/>
              <a:buChar char="•"/>
              <a:defRPr sz="1800"/>
            </a:lvl3pPr>
            <a:lvl4pPr marL="1512000" indent="-252000">
              <a:buClr>
                <a:srgbClr val="C00000"/>
              </a:buClr>
              <a:buFont typeface="Courier New" pitchFamily="49" charset="0"/>
              <a:buChar char="o"/>
              <a:defRPr sz="1600"/>
            </a:lvl4pPr>
            <a:lvl5pPr marL="2088000" indent="-252000">
              <a:buClr>
                <a:srgbClr val="C00000"/>
              </a:buClr>
              <a:buFont typeface="Wingdings" pitchFamily="2" charset="2"/>
              <a:buChar char="Ø"/>
              <a:defRPr sz="1400"/>
            </a:lvl5pPr>
          </a:lstStyle>
          <a:p>
            <a:pPr lvl="0"/>
            <a:r>
              <a:rPr lang="tr-TR" dirty="0" smtClean="0"/>
              <a:t>İçerik</a:t>
            </a:r>
          </a:p>
          <a:p>
            <a:pPr lvl="1"/>
            <a:r>
              <a:rPr lang="tr-TR" dirty="0" smtClean="0"/>
              <a:t>Alt Başlıklar</a:t>
            </a:r>
          </a:p>
          <a:p>
            <a:pPr lvl="2"/>
            <a:r>
              <a:rPr lang="tr-TR" dirty="0" smtClean="0"/>
              <a:t>Açıklama</a:t>
            </a:r>
          </a:p>
          <a:p>
            <a:pPr lvl="3"/>
            <a:r>
              <a:rPr lang="tr-TR" dirty="0" smtClean="0"/>
              <a:t>Açıklama</a:t>
            </a:r>
          </a:p>
          <a:p>
            <a:pPr lvl="4"/>
            <a:r>
              <a:rPr lang="tr-TR" dirty="0" smtClean="0"/>
              <a:t>Açıklama</a:t>
            </a:r>
          </a:p>
          <a:p>
            <a:pPr lvl="0"/>
            <a:r>
              <a:rPr lang="tr-TR" dirty="0" smtClean="0"/>
              <a:t>İçerik</a:t>
            </a:r>
          </a:p>
          <a:p>
            <a:pPr lvl="0"/>
            <a:r>
              <a:rPr lang="tr-TR" dirty="0" smtClean="0"/>
              <a:t>…</a:t>
            </a:r>
          </a:p>
        </p:txBody>
      </p:sp>
      <p:sp>
        <p:nvSpPr>
          <p:cNvPr id="7" name="1 Başlık"/>
          <p:cNvSpPr>
            <a:spLocks noGrp="1"/>
          </p:cNvSpPr>
          <p:nvPr>
            <p:ph type="title" hasCustomPrompt="1"/>
          </p:nvPr>
        </p:nvSpPr>
        <p:spPr>
          <a:xfrm>
            <a:off x="0" y="8389"/>
            <a:ext cx="5472000" cy="7060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466159" y="8389"/>
            <a:ext cx="2664197" cy="70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tr-TR" dirty="0" smtClean="0"/>
              <a:t>Başlık</a:t>
            </a:r>
            <a:endParaRPr lang="tr-T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634862"/>
            <a:ext cx="9144001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8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TÜBİTAK-ULAKBİM</a:t>
            </a:r>
            <a:endParaRPr lang="en-US" sz="800" b="1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019764" y="6627168"/>
            <a:ext cx="2124236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B379A-8968-4E49-B7C7-EB6E50A494BB}" type="slidenum">
              <a:rPr lang="en-US" sz="900" b="1" smtClean="0">
                <a:solidFill>
                  <a:prstClr val="black">
                    <a:tint val="75000"/>
                  </a:prstClr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1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l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80488" y="908720"/>
            <a:ext cx="4319504" cy="568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Futura Bk BT" pitchFamily="34" charset="0"/>
              </a:defRPr>
            </a:lvl1pPr>
            <a:lvl2pPr>
              <a:defRPr sz="2000">
                <a:latin typeface="Futura Bk BT" pitchFamily="34" charset="0"/>
              </a:defRPr>
            </a:lvl2pPr>
            <a:lvl3pPr>
              <a:defRPr sz="1800">
                <a:latin typeface="Futura Bk BT" pitchFamily="34" charset="0"/>
              </a:defRPr>
            </a:lvl3pPr>
            <a:lvl4pPr>
              <a:defRPr sz="1600">
                <a:latin typeface="Futura Bk BT" pitchFamily="34" charset="0"/>
              </a:defRPr>
            </a:lvl4pPr>
            <a:lvl5pPr>
              <a:defRPr sz="1400">
                <a:latin typeface="Futura Bk BT" pitchFamily="34" charset="0"/>
              </a:defRPr>
            </a:lvl5pPr>
          </a:lstStyle>
          <a:p>
            <a:pPr lvl="0"/>
            <a:r>
              <a:rPr lang="tr-TR" noProof="0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 düzey</a:t>
            </a:r>
          </a:p>
          <a:p>
            <a:pPr lvl="2"/>
            <a:r>
              <a:rPr lang="tr-TR" noProof="0" dirty="0" smtClean="0"/>
              <a:t>Üçüncü düzey</a:t>
            </a:r>
          </a:p>
          <a:p>
            <a:pPr lvl="3"/>
            <a:r>
              <a:rPr lang="tr-TR" noProof="0" dirty="0" smtClean="0"/>
              <a:t>Dördüncü düzey</a:t>
            </a:r>
          </a:p>
          <a:p>
            <a:pPr lvl="4"/>
            <a:r>
              <a:rPr lang="tr-TR" noProof="0" dirty="0" smtClean="0"/>
              <a:t>Beşinci düzey</a:t>
            </a:r>
            <a:endParaRPr lang="tr-TR" noProof="0" dirty="0"/>
          </a:p>
        </p:txBody>
      </p:sp>
      <p:sp>
        <p:nvSpPr>
          <p:cNvPr id="8" name="2 İçerik Yer Tutucusu"/>
          <p:cNvSpPr>
            <a:spLocks noGrp="1"/>
          </p:cNvSpPr>
          <p:nvPr>
            <p:ph idx="13"/>
          </p:nvPr>
        </p:nvSpPr>
        <p:spPr>
          <a:xfrm>
            <a:off x="4572976" y="908720"/>
            <a:ext cx="4319504" cy="568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Futura Bk BT" pitchFamily="34" charset="0"/>
              </a:defRPr>
            </a:lvl1pPr>
            <a:lvl2pPr>
              <a:defRPr sz="2000">
                <a:latin typeface="Futura Bk BT" pitchFamily="34" charset="0"/>
              </a:defRPr>
            </a:lvl2pPr>
            <a:lvl3pPr>
              <a:defRPr sz="1800">
                <a:latin typeface="Futura Bk BT" pitchFamily="34" charset="0"/>
              </a:defRPr>
            </a:lvl3pPr>
            <a:lvl4pPr>
              <a:defRPr sz="1600">
                <a:latin typeface="Futura Bk BT" pitchFamily="34" charset="0"/>
              </a:defRPr>
            </a:lvl4pPr>
            <a:lvl5pPr>
              <a:defRPr sz="1400">
                <a:latin typeface="Futura Bk BT" pitchFamily="34" charset="0"/>
              </a:defRPr>
            </a:lvl5pPr>
          </a:lstStyle>
          <a:p>
            <a:pPr lvl="0"/>
            <a:r>
              <a:rPr lang="tr-TR" noProof="0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 düzey</a:t>
            </a:r>
          </a:p>
          <a:p>
            <a:pPr lvl="2"/>
            <a:r>
              <a:rPr lang="tr-TR" noProof="0" dirty="0" smtClean="0"/>
              <a:t>Üçüncü düzey</a:t>
            </a:r>
          </a:p>
          <a:p>
            <a:pPr lvl="3"/>
            <a:r>
              <a:rPr lang="tr-TR" noProof="0" dirty="0" smtClean="0"/>
              <a:t>Dördüncü düzey</a:t>
            </a:r>
          </a:p>
          <a:p>
            <a:pPr lvl="4"/>
            <a:r>
              <a:rPr lang="tr-TR" noProof="0" dirty="0" smtClean="0"/>
              <a:t>Beşinci düzey</a:t>
            </a:r>
            <a:endParaRPr lang="tr-TR" noProof="0" dirty="0"/>
          </a:p>
        </p:txBody>
      </p:sp>
      <p:sp>
        <p:nvSpPr>
          <p:cNvPr id="20" name="1 Başlık"/>
          <p:cNvSpPr>
            <a:spLocks noGrp="1"/>
          </p:cNvSpPr>
          <p:nvPr>
            <p:ph type="title" hasCustomPrompt="1"/>
          </p:nvPr>
        </p:nvSpPr>
        <p:spPr>
          <a:xfrm>
            <a:off x="0" y="8389"/>
            <a:ext cx="5472000" cy="7060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466159" y="8389"/>
            <a:ext cx="2664197" cy="70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tr-TR" dirty="0" smtClean="0"/>
              <a:t>Başlık</a:t>
            </a:r>
            <a:endParaRPr lang="tr-T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634862"/>
            <a:ext cx="9144001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8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TÜBİTAK-ULAKBİM</a:t>
            </a:r>
            <a:endParaRPr lang="en-US" sz="800" b="1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019764" y="6627168"/>
            <a:ext cx="2124236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B379A-8968-4E49-B7C7-EB6E50A494BB}" type="slidenum">
              <a:rPr lang="en-US" sz="900" b="1" smtClean="0">
                <a:solidFill>
                  <a:prstClr val="black">
                    <a:tint val="75000"/>
                  </a:prstClr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1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 Sayd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7019764" y="6627168"/>
            <a:ext cx="2124236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B379A-8968-4E49-B7C7-EB6E50A494BB}" type="slidenum">
              <a:rPr lang="en-US" sz="900" b="1" smtClean="0">
                <a:solidFill>
                  <a:prstClr val="black">
                    <a:tint val="75000"/>
                  </a:prstClr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1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1 Başlık"/>
          <p:cNvSpPr>
            <a:spLocks noGrp="1"/>
          </p:cNvSpPr>
          <p:nvPr>
            <p:ph type="title" hasCustomPrompt="1"/>
          </p:nvPr>
        </p:nvSpPr>
        <p:spPr>
          <a:xfrm>
            <a:off x="0" y="8389"/>
            <a:ext cx="5472000" cy="7060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tr-TR" dirty="0" smtClean="0"/>
              <a:t>Alt Başlık</a:t>
            </a:r>
            <a:endParaRPr lang="tr-TR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466159" y="8389"/>
            <a:ext cx="2664197" cy="70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tr-TR" dirty="0" smtClean="0"/>
              <a:t>Başlık</a:t>
            </a:r>
            <a:endParaRPr lang="tr-T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634862"/>
            <a:ext cx="9144001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8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TÜBİTAK-ULAKBİM</a:t>
            </a:r>
            <a:endParaRPr lang="en-US" sz="800" b="1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Resim" descr="Arka F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02" y="11069"/>
            <a:ext cx="9128169" cy="6858000"/>
          </a:xfrm>
          <a:prstGeom prst="rect">
            <a:avLst/>
          </a:prstGeom>
        </p:spPr>
      </p:pic>
      <p:sp>
        <p:nvSpPr>
          <p:cNvPr id="8" name="7 Dikdörtgen"/>
          <p:cNvSpPr/>
          <p:nvPr userDrawn="1"/>
        </p:nvSpPr>
        <p:spPr bwMode="auto">
          <a:xfrm>
            <a:off x="-16778" y="0"/>
            <a:ext cx="81468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/>
            </a:endParaRPr>
          </a:p>
        </p:txBody>
      </p:sp>
      <p:sp>
        <p:nvSpPr>
          <p:cNvPr id="23" name="22 Dikdörtgen"/>
          <p:cNvSpPr/>
          <p:nvPr/>
        </p:nvSpPr>
        <p:spPr bwMode="auto">
          <a:xfrm>
            <a:off x="81900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/>
            </a:endParaRPr>
          </a:p>
        </p:txBody>
      </p:sp>
      <p:sp>
        <p:nvSpPr>
          <p:cNvPr id="17" name="16 Dikdörtgen"/>
          <p:cNvSpPr/>
          <p:nvPr userDrawn="1"/>
        </p:nvSpPr>
        <p:spPr bwMode="auto">
          <a:xfrm>
            <a:off x="82728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/>
            </a:endParaRPr>
          </a:p>
        </p:txBody>
      </p:sp>
      <p:grpSp>
        <p:nvGrpSpPr>
          <p:cNvPr id="15" name="12 Grup"/>
          <p:cNvGrpSpPr>
            <a:grpSpLocks noChangeAspect="1"/>
          </p:cNvGrpSpPr>
          <p:nvPr userDrawn="1"/>
        </p:nvGrpSpPr>
        <p:grpSpPr>
          <a:xfrm>
            <a:off x="8276400" y="44625"/>
            <a:ext cx="933125" cy="735250"/>
            <a:chOff x="-52904" y="96988"/>
            <a:chExt cx="971600" cy="765566"/>
          </a:xfrm>
        </p:grpSpPr>
        <p:pic>
          <p:nvPicPr>
            <p:cNvPr id="16" name="4 İçerik Yer Tutucusu" descr="TUBITAK%20LOGO[1].bmp"/>
            <p:cNvPicPr preferRelativeResize="0">
              <a:picLocks noChangeAspect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96988"/>
              <a:ext cx="617244" cy="636398"/>
            </a:xfrm>
            <a:prstGeom prst="rect">
              <a:avLst/>
            </a:prstGeom>
          </p:spPr>
        </p:pic>
        <p:sp>
          <p:nvSpPr>
            <p:cNvPr id="18" name="14 Metin kutusu"/>
            <p:cNvSpPr txBox="1"/>
            <p:nvPr userDrawn="1"/>
          </p:nvSpPr>
          <p:spPr>
            <a:xfrm>
              <a:off x="-52904" y="739443"/>
              <a:ext cx="97160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8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TÜBİTAK</a:t>
              </a:r>
              <a:endParaRPr lang="en-US" sz="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1 Başlık"/>
          <p:cNvSpPr txBox="1">
            <a:spLocks/>
          </p:cNvSpPr>
          <p:nvPr userDrawn="1"/>
        </p:nvSpPr>
        <p:spPr>
          <a:xfrm>
            <a:off x="0" y="0"/>
            <a:ext cx="5508104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Futura Bk B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q"/>
        <a:defRPr sz="32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sz="28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Courier New" pitchFamily="49" charset="0"/>
        <a:buChar char="o"/>
        <a:defRPr sz="20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Ø"/>
        <a:defRPr sz="20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34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33.jpeg"/><Relationship Id="rId2" Type="http://schemas.openxmlformats.org/officeDocument/2006/relationships/diagramData" Target="../diagrams/data4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image" Target="../media/image36.jpeg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hyperlink" Target="http://www.bing.com/images/search?q=meeting&amp;view=detailv2&amp;&amp;id=317E1F27DDA5CAB5E8E8E00880A67A40AC203460&amp;selectedIndex=21&amp;ccid=+twxP9Eh&amp;simid=608010002460839401&amp;thid=OIP.Mfadc313fd121815cda9e8aaabbb59db3o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lakbim.tubitak.gov.tr/sites/images/trdizin_2016_sayfa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4" y="908720"/>
            <a:ext cx="89535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2454" y="5373216"/>
            <a:ext cx="421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Futura Lt BT" pitchFamily="34" charset="0"/>
              </a:rPr>
              <a:t>Sibel TABANLIOĞLU</a:t>
            </a:r>
          </a:p>
          <a:p>
            <a:r>
              <a:rPr lang="tr-TR" dirty="0" smtClean="0">
                <a:latin typeface="Futura Lt BT" pitchFamily="34" charset="0"/>
              </a:rPr>
              <a:t>Uzman </a:t>
            </a:r>
          </a:p>
          <a:p>
            <a:r>
              <a:rPr lang="tr-TR" i="1" dirty="0">
                <a:latin typeface="Futura Lt BT" pitchFamily="34" charset="0"/>
              </a:rPr>
              <a:t>s</a:t>
            </a:r>
            <a:r>
              <a:rPr lang="tr-TR" i="1" dirty="0" smtClean="0">
                <a:latin typeface="Futura Lt BT" pitchFamily="34" charset="0"/>
              </a:rPr>
              <a:t>ibel.tabanlioglu@tubitak.gov.tr</a:t>
            </a:r>
            <a:endParaRPr lang="tr-TR" i="1" dirty="0">
              <a:latin typeface="Futura Lt B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861469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TR </a:t>
            </a:r>
            <a:r>
              <a:rPr lang="tr-TR" sz="4800" b="1" dirty="0"/>
              <a:t>Dizin </a:t>
            </a:r>
            <a:r>
              <a:rPr lang="tr-TR" sz="4800" b="1" dirty="0" smtClean="0"/>
              <a:t>Süreçleri</a:t>
            </a:r>
            <a:endParaRPr lang="tr-TR" sz="4800" b="1" dirty="0">
              <a:latin typeface="Futura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172400" cy="706090"/>
          </a:xfrm>
        </p:spPr>
        <p:txBody>
          <a:bodyPr>
            <a:normAutofit/>
          </a:bodyPr>
          <a:lstStyle/>
          <a:p>
            <a:r>
              <a:rPr lang="tr-TR" dirty="0" smtClean="0"/>
              <a:t>TR Dizin - Dergi Değerlendirme sonrası Durumları</a:t>
            </a:r>
            <a:endParaRPr lang="tr-TR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79512" y="4725144"/>
            <a:ext cx="8640960" cy="2466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34963" indent="-334963" algn="ctr">
              <a:spcBef>
                <a:spcPts val="1250"/>
              </a:spcBef>
              <a:buClr>
                <a:srgbClr val="FF0000"/>
              </a:buCl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tr-TR" sz="2000" b="1" dirty="0">
              <a:solidFill>
                <a:srgbClr val="000000"/>
              </a:solidFill>
            </a:endParaRPr>
          </a:p>
          <a:p>
            <a:pPr marL="334963" indent="-334963" algn="ctr">
              <a:spcBef>
                <a:spcPts val="1250"/>
              </a:spcBef>
              <a:buClr>
                <a:srgbClr val="FF0000"/>
              </a:buCl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tr-TR" sz="1600" b="1" dirty="0" smtClean="0">
              <a:solidFill>
                <a:srgbClr val="000000"/>
              </a:solidFill>
            </a:endParaRPr>
          </a:p>
          <a:p>
            <a:pPr marL="334963" indent="-334963" algn="ctr">
              <a:spcBef>
                <a:spcPts val="1250"/>
              </a:spcBef>
              <a:buClr>
                <a:srgbClr val="FF0000"/>
              </a:buCl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tr-TR" sz="1600" b="1" dirty="0" smtClean="0">
                <a:solidFill>
                  <a:srgbClr val="000000"/>
                </a:solidFill>
              </a:rPr>
              <a:t>Kabul </a:t>
            </a:r>
            <a:r>
              <a:rPr lang="tr-TR" sz="1600" b="1" dirty="0">
                <a:solidFill>
                  <a:srgbClr val="000000"/>
                </a:solidFill>
              </a:rPr>
              <a:t>edilen bir dergi </a:t>
            </a:r>
            <a:r>
              <a:rPr lang="tr-TR" sz="1600" b="1" dirty="0" smtClean="0">
                <a:solidFill>
                  <a:srgbClr val="000000"/>
                </a:solidFill>
              </a:rPr>
              <a:t>makalelerin </a:t>
            </a:r>
            <a:r>
              <a:rPr lang="tr-TR" sz="1600" b="1" dirty="0">
                <a:solidFill>
                  <a:srgbClr val="000000"/>
                </a:solidFill>
              </a:rPr>
              <a:t>veri girişi:</a:t>
            </a:r>
          </a:p>
          <a:p>
            <a:pPr lvl="1">
              <a:spcBef>
                <a:spcPts val="1250"/>
              </a:spcBef>
              <a:buFont typeface="Arial" charset="0"/>
              <a:buChar char="•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tr-TR" sz="1600" b="1" dirty="0">
                <a:solidFill>
                  <a:srgbClr val="000000"/>
                </a:solidFill>
              </a:rPr>
              <a:t> </a:t>
            </a:r>
            <a:r>
              <a:rPr lang="tr-TR" sz="1600" dirty="0">
                <a:solidFill>
                  <a:srgbClr val="000000"/>
                </a:solidFill>
              </a:rPr>
              <a:t>Bibliyografik künye, Türkçe ve yabancı özler ile </a:t>
            </a:r>
            <a:r>
              <a:rPr lang="tr-TR" sz="1600" dirty="0" smtClean="0">
                <a:solidFill>
                  <a:srgbClr val="000000"/>
                </a:solidFill>
              </a:rPr>
              <a:t>kaynakça</a:t>
            </a:r>
          </a:p>
          <a:p>
            <a:pPr lvl="1">
              <a:spcBef>
                <a:spcPts val="1250"/>
              </a:spcBef>
              <a:buFont typeface="Arial" charset="0"/>
              <a:buChar char="•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tr-TR" sz="1600" dirty="0" smtClean="0">
                <a:solidFill>
                  <a:srgbClr val="000000"/>
                </a:solidFill>
              </a:rPr>
              <a:t> </a:t>
            </a:r>
            <a:r>
              <a:rPr lang="tr-TR" sz="1600" dirty="0">
                <a:solidFill>
                  <a:srgbClr val="000000"/>
                </a:solidFill>
              </a:rPr>
              <a:t>Editör tarafından onay </a:t>
            </a:r>
            <a:r>
              <a:rPr lang="tr-TR" sz="1600" dirty="0" smtClean="0">
                <a:solidFill>
                  <a:srgbClr val="000000"/>
                </a:solidFill>
              </a:rPr>
              <a:t>verilmesi durumunda tam metin</a:t>
            </a:r>
            <a:endParaRPr lang="tr-TR" sz="1600" dirty="0">
              <a:solidFill>
                <a:srgbClr val="000000"/>
              </a:solidFill>
            </a:endParaRPr>
          </a:p>
          <a:p>
            <a:pPr lvl="1">
              <a:spcBef>
                <a:spcPts val="125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tr-TR" sz="16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5838" y="2492896"/>
            <a:ext cx="1910606" cy="1296144"/>
            <a:chOff x="-12876" y="367280"/>
            <a:chExt cx="1989856" cy="162345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-12876" y="367280"/>
              <a:ext cx="1989856" cy="1623454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79250" y="367280"/>
              <a:ext cx="1831356" cy="16234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/>
                <a:t>Komite kararı</a:t>
              </a:r>
              <a:endParaRPr lang="tr-TR" sz="2800" b="1" kern="1200" dirty="0"/>
            </a:p>
          </p:txBody>
        </p:sp>
      </p:grpSp>
      <p:graphicFrame>
        <p:nvGraphicFramePr>
          <p:cNvPr id="13" name="5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0406206"/>
              </p:ext>
            </p:extLst>
          </p:nvPr>
        </p:nvGraphicFramePr>
        <p:xfrm>
          <a:off x="2843808" y="836712"/>
          <a:ext cx="604867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V="1">
            <a:off x="2258825" y="2096852"/>
            <a:ext cx="656991" cy="7920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58825" y="3140968"/>
            <a:ext cx="65699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8825" y="3301752"/>
            <a:ext cx="656991" cy="9193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100392" cy="706090"/>
          </a:xfrm>
        </p:spPr>
        <p:txBody>
          <a:bodyPr/>
          <a:lstStyle/>
          <a:p>
            <a:r>
              <a:rPr lang="tr-TR" dirty="0" smtClean="0"/>
              <a:t>TR Dizin - Kabul dergi Sözleşme</a:t>
            </a: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816" t="8758" r="37393" b="3859"/>
          <a:stretch>
            <a:fillRect/>
          </a:stretch>
        </p:blipFill>
        <p:spPr bwMode="auto">
          <a:xfrm>
            <a:off x="467544" y="883517"/>
            <a:ext cx="4176464" cy="563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Satır Belirtme Çizgisi 2 (Diğer Çubuk)"/>
          <p:cNvSpPr/>
          <p:nvPr/>
        </p:nvSpPr>
        <p:spPr>
          <a:xfrm>
            <a:off x="4860032" y="3284984"/>
            <a:ext cx="4032448" cy="648072"/>
          </a:xfrm>
          <a:prstGeom prst="accentCallout2">
            <a:avLst>
              <a:gd name="adj1" fmla="val 44933"/>
              <a:gd name="adj2" fmla="val -8567"/>
              <a:gd name="adj3" fmla="val 59479"/>
              <a:gd name="adj4" fmla="val -16433"/>
              <a:gd name="adj5" fmla="val 64499"/>
              <a:gd name="adj6" fmla="val -567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/>
              <a:t>Tam metin onayı </a:t>
            </a:r>
            <a:endParaRPr lang="tr-TR" sz="2800" b="1" dirty="0"/>
          </a:p>
        </p:txBody>
      </p:sp>
      <p:sp>
        <p:nvSpPr>
          <p:cNvPr id="16" name="15 5-Nokta Yıldız"/>
          <p:cNvSpPr/>
          <p:nvPr/>
        </p:nvSpPr>
        <p:spPr>
          <a:xfrm>
            <a:off x="6444208" y="4293096"/>
            <a:ext cx="1008112" cy="9361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8" name="17 Düz Ok Bağlayıcısı"/>
          <p:cNvCxnSpPr/>
          <p:nvPr/>
        </p:nvCxnSpPr>
        <p:spPr>
          <a:xfrm>
            <a:off x="3563888" y="4149080"/>
            <a:ext cx="2808312" cy="5760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>
            <a:off x="1763688" y="4149080"/>
            <a:ext cx="13681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00392" cy="7060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tr-TR" dirty="0" smtClean="0"/>
              <a:t>TR Dizin - Kabul Dergi Listesi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395536" y="609329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  <a:latin typeface="Futura Lt BT" pitchFamily="34" charset="0"/>
              </a:rPr>
              <a:t>Üniversiteler Akademik Yükseltilme Ölçütleri, Sağlık Bakanlığı atama yükseltme, ÜAK Doçentlik Kriterleri </a:t>
            </a:r>
            <a:endParaRPr lang="tr-TR" sz="1600" b="1" dirty="0">
              <a:solidFill>
                <a:srgbClr val="FF0000"/>
              </a:solidFill>
              <a:latin typeface="Futura Lt BT" pitchFamily="34" charset="0"/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341" t="12079" r="22022"/>
          <a:stretch>
            <a:fillRect/>
          </a:stretch>
        </p:blipFill>
        <p:spPr bwMode="auto">
          <a:xfrm>
            <a:off x="1331639" y="888308"/>
            <a:ext cx="6120681" cy="498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8389"/>
            <a:ext cx="7884368" cy="706090"/>
          </a:xfrm>
        </p:spPr>
        <p:txBody>
          <a:bodyPr/>
          <a:lstStyle/>
          <a:p>
            <a:r>
              <a:rPr lang="tr-TR" dirty="0" smtClean="0"/>
              <a:t>TR Dizin Mevcut Kabul Dergi Sayısı – 2016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6669149"/>
              </p:ext>
            </p:extLst>
          </p:nvPr>
        </p:nvGraphicFramePr>
        <p:xfrm>
          <a:off x="251520" y="1052736"/>
          <a:ext cx="8208912" cy="5949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683568" y="638132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Futura Lt BT" pitchFamily="34" charset="0"/>
              </a:rPr>
              <a:t>ÖNEMLİ:  Dergi listesi değerlendirme sonuçlarına göre güncellenmektedir. 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699485" y="3244334"/>
            <a:ext cx="174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latin typeface="Futura Lt BT" pitchFamily="34" charset="0"/>
              </a:rPr>
              <a:t>TOPLAM: 537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3699485" y="3244334"/>
            <a:ext cx="174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latin typeface="Futura Lt BT" pitchFamily="34" charset="0"/>
              </a:rPr>
              <a:t>TOPLAM: 537 </a:t>
            </a:r>
          </a:p>
        </p:txBody>
      </p:sp>
    </p:spTree>
    <p:extLst>
      <p:ext uri="{BB962C8B-B14F-4D97-AF65-F5344CB8AC3E}">
        <p14:creationId xmlns:p14="http://schemas.microsoft.com/office/powerpoint/2010/main" val="20865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8389"/>
            <a:ext cx="8028384" cy="706090"/>
          </a:xfrm>
        </p:spPr>
        <p:txBody>
          <a:bodyPr/>
          <a:lstStyle/>
          <a:p>
            <a:r>
              <a:rPr lang="tr-TR" dirty="0" smtClean="0"/>
              <a:t>TR Dizin - Veri Tabanlarına Göre Dergi Dağılımı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630303"/>
              </p:ext>
            </p:extLst>
          </p:nvPr>
        </p:nvGraphicFramePr>
        <p:xfrm>
          <a:off x="180975" y="908720"/>
          <a:ext cx="8207449" cy="5761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528860"/>
              </p:ext>
            </p:extLst>
          </p:nvPr>
        </p:nvGraphicFramePr>
        <p:xfrm>
          <a:off x="4860032" y="5517232"/>
          <a:ext cx="288032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/>
                <a:gridCol w="576064"/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</a:rPr>
                        <a:t>Yaşam Bilimleri Veri Tabanı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 dirty="0">
                          <a:effectLst/>
                        </a:rPr>
                        <a:t>123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Tıp Veri Tabanı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294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</a:rPr>
                        <a:t>Mühendislik ve Temel Bilimler Veri Tabanı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 dirty="0">
                          <a:effectLst/>
                        </a:rPr>
                        <a:t>130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>
                          <a:effectLst/>
                        </a:rPr>
                        <a:t>Sosyal ve Beşeri Bilimler Veri Tabanı</a:t>
                      </a:r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>
                          <a:effectLst/>
                        </a:rPr>
                        <a:t>314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</a:rPr>
                        <a:t>Hukuk Veri Tabanı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100" u="none" strike="noStrike" dirty="0">
                          <a:effectLst/>
                        </a:rPr>
                        <a:t>44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0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8389"/>
            <a:ext cx="8172400" cy="706090"/>
          </a:xfrm>
        </p:spPr>
        <p:txBody>
          <a:bodyPr/>
          <a:lstStyle/>
          <a:p>
            <a:r>
              <a:rPr lang="tr-TR" dirty="0" smtClean="0"/>
              <a:t>TR Dizin Dergi Sayıları –Yıllara Göre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677012"/>
              </p:ext>
            </p:extLst>
          </p:nvPr>
        </p:nvGraphicFramePr>
        <p:xfrm>
          <a:off x="180975" y="908050"/>
          <a:ext cx="8423275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6995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8389"/>
            <a:ext cx="7884368" cy="706090"/>
          </a:xfrm>
        </p:spPr>
        <p:txBody>
          <a:bodyPr>
            <a:normAutofit/>
          </a:bodyPr>
          <a:lstStyle/>
          <a:p>
            <a:r>
              <a:rPr lang="tr-TR" dirty="0" smtClean="0"/>
              <a:t>TR Dizin- Veri Tabanlarına Göre Makale Dağılımları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526924"/>
              </p:ext>
            </p:extLst>
          </p:nvPr>
        </p:nvGraphicFramePr>
        <p:xfrm>
          <a:off x="179512" y="980728"/>
          <a:ext cx="7487369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921568"/>
              </p:ext>
            </p:extLst>
          </p:nvPr>
        </p:nvGraphicFramePr>
        <p:xfrm>
          <a:off x="5220072" y="5445224"/>
          <a:ext cx="3923928" cy="1224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7623"/>
                <a:gridCol w="1106305"/>
              </a:tblGrid>
              <a:tr h="1776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 dirty="0">
                          <a:effectLst/>
                        </a:rPr>
                        <a:t>Yaşam Bilimleri Veri Tabanı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</a:rPr>
                        <a:t>29500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1622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 dirty="0" smtClean="0">
                          <a:effectLst/>
                        </a:rPr>
                        <a:t>Tıp </a:t>
                      </a:r>
                      <a:r>
                        <a:rPr lang="tr-TR" sz="900" b="1" u="none" strike="noStrike" dirty="0">
                          <a:effectLst/>
                        </a:rPr>
                        <a:t>Veri Tabanı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</a:rPr>
                        <a:t>79958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1622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</a:rPr>
                        <a:t>Mühendislik ve Temel Bilimler Veri Tabanı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</a:rPr>
                        <a:t>20936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1622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 dirty="0" smtClean="0">
                          <a:effectLst/>
                        </a:rPr>
                        <a:t>Sosyal ve Beşeri</a:t>
                      </a:r>
                      <a:r>
                        <a:rPr lang="tr-TR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tr-TR" sz="900" b="1" u="none" strike="noStrike" dirty="0" smtClean="0">
                          <a:effectLst/>
                        </a:rPr>
                        <a:t>Bilimler </a:t>
                      </a:r>
                      <a:r>
                        <a:rPr lang="tr-TR" sz="900" b="1" u="none" strike="noStrike" dirty="0">
                          <a:effectLst/>
                        </a:rPr>
                        <a:t>Veri Tabanı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>
                          <a:effectLst/>
                        </a:rPr>
                        <a:t>53416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1622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u="none" strike="noStrike">
                          <a:effectLst/>
                        </a:rPr>
                        <a:t>Hukuk Veri Tabanı</a:t>
                      </a:r>
                      <a:endParaRPr lang="tr-TR" sz="9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u="none" strike="noStrike" dirty="0">
                          <a:effectLst/>
                        </a:rPr>
                        <a:t>5892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3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8389"/>
            <a:ext cx="8028384" cy="706090"/>
          </a:xfrm>
        </p:spPr>
        <p:txBody>
          <a:bodyPr>
            <a:normAutofit/>
          </a:bodyPr>
          <a:lstStyle/>
          <a:p>
            <a:r>
              <a:rPr lang="tr-TR" dirty="0"/>
              <a:t>T</a:t>
            </a:r>
            <a:r>
              <a:rPr lang="tr-TR" dirty="0" smtClean="0"/>
              <a:t>R Dizin – Makale / Tam Metin Sayıları</a:t>
            </a:r>
            <a:endParaRPr lang="tr-TR" dirty="0"/>
          </a:p>
        </p:txBody>
      </p:sp>
      <p:graphicFrame>
        <p:nvGraphicFramePr>
          <p:cNvPr id="9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955779"/>
              </p:ext>
            </p:extLst>
          </p:nvPr>
        </p:nvGraphicFramePr>
        <p:xfrm>
          <a:off x="180974" y="908050"/>
          <a:ext cx="8711505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87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8389"/>
            <a:ext cx="8100392" cy="706090"/>
          </a:xfrm>
        </p:spPr>
        <p:txBody>
          <a:bodyPr/>
          <a:lstStyle/>
          <a:p>
            <a:r>
              <a:rPr lang="tr-TR" dirty="0" smtClean="0"/>
              <a:t>TR Dizin – İlk Kez Başvuran Dergi Sayıları </a:t>
            </a:r>
            <a:endParaRPr lang="tr-TR" dirty="0"/>
          </a:p>
        </p:txBody>
      </p:sp>
      <p:graphicFrame>
        <p:nvGraphicFramePr>
          <p:cNvPr id="8" name="İçerik Yer Tutucus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937996"/>
              </p:ext>
            </p:extLst>
          </p:nvPr>
        </p:nvGraphicFramePr>
        <p:xfrm>
          <a:off x="180974" y="908050"/>
          <a:ext cx="8495481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44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İçerik Yer Tutucusu 7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06481130"/>
              </p:ext>
            </p:extLst>
          </p:nvPr>
        </p:nvGraphicFramePr>
        <p:xfrm>
          <a:off x="395288" y="981075"/>
          <a:ext cx="8137152" cy="5688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8389"/>
            <a:ext cx="8100392" cy="706090"/>
          </a:xfrm>
        </p:spPr>
        <p:txBody>
          <a:bodyPr/>
          <a:lstStyle/>
          <a:p>
            <a:r>
              <a:rPr lang="tr-TR" dirty="0" err="1" smtClean="0"/>
              <a:t>WoS</a:t>
            </a:r>
            <a:r>
              <a:rPr lang="tr-TR" dirty="0" smtClean="0"/>
              <a:t> ve TR Dizin Dergileri</a:t>
            </a:r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6732240" y="3356992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TR Dizin</a:t>
            </a:r>
          </a:p>
          <a:p>
            <a:endParaRPr lang="tr-TR" dirty="0">
              <a:latin typeface="Futura Lt BT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5076056" y="33569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Futura Lt BT" pitchFamily="34" charset="0"/>
              </a:rPr>
              <a:t>           </a:t>
            </a:r>
            <a:r>
              <a:rPr lang="tr-TR" b="1" dirty="0" smtClean="0">
                <a:latin typeface="Futura Lt BT" pitchFamily="34" charset="0"/>
              </a:rPr>
              <a:t>57</a:t>
            </a:r>
            <a:endParaRPr lang="tr-TR" b="1" dirty="0">
              <a:latin typeface="Futura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395536" y="908720"/>
            <a:ext cx="8496944" cy="5688000"/>
          </a:xfrm>
        </p:spPr>
        <p:txBody>
          <a:bodyPr>
            <a:normAutofit/>
          </a:bodyPr>
          <a:lstStyle/>
          <a:p>
            <a:r>
              <a:rPr lang="tr-TR" dirty="0" smtClean="0"/>
              <a:t>Amaç</a:t>
            </a:r>
          </a:p>
          <a:p>
            <a:r>
              <a:rPr lang="tr-TR" dirty="0" smtClean="0"/>
              <a:t>Tarihçe</a:t>
            </a:r>
          </a:p>
          <a:p>
            <a:r>
              <a:rPr lang="tr-TR" dirty="0" smtClean="0"/>
              <a:t>Süreçler</a:t>
            </a:r>
          </a:p>
          <a:p>
            <a:pPr lvl="1"/>
            <a:r>
              <a:rPr lang="tr-TR" dirty="0" smtClean="0"/>
              <a:t>Başvuru, Değerlendirme, Durum Bilgisi </a:t>
            </a:r>
          </a:p>
          <a:p>
            <a:r>
              <a:rPr lang="tr-TR" dirty="0" smtClean="0"/>
              <a:t>Veri Tabanları/Dergiler/Makaleler</a:t>
            </a:r>
          </a:p>
          <a:p>
            <a:r>
              <a:rPr lang="tr-TR" dirty="0" smtClean="0"/>
              <a:t>Sayısal Veriler </a:t>
            </a:r>
            <a:r>
              <a:rPr lang="tr-TR" sz="2000" dirty="0" smtClean="0"/>
              <a:t>(Başvuru/Red/İzleme)</a:t>
            </a:r>
          </a:p>
          <a:p>
            <a:r>
              <a:rPr lang="tr-TR" dirty="0" smtClean="0"/>
              <a:t>Dergilerden beklediklerimiz, tavsiyeler</a:t>
            </a:r>
          </a:p>
          <a:p>
            <a:r>
              <a:rPr lang="tr-TR" dirty="0" smtClean="0"/>
              <a:t>Ulusal, Uluslararası Dergi</a:t>
            </a:r>
          </a:p>
          <a:p>
            <a:r>
              <a:rPr lang="tr-TR" dirty="0" smtClean="0"/>
              <a:t>Dizinler, Veri Tabanları</a:t>
            </a:r>
          </a:p>
          <a:p>
            <a:r>
              <a:rPr lang="tr-TR" dirty="0"/>
              <a:t>Toplantılarımız</a:t>
            </a:r>
          </a:p>
          <a:p>
            <a:r>
              <a:rPr lang="tr-TR" dirty="0" smtClean="0"/>
              <a:t>Ekibimiz</a:t>
            </a: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00392" cy="705600"/>
          </a:xfrm>
        </p:spPr>
        <p:txBody>
          <a:bodyPr>
            <a:normAutofit/>
          </a:bodyPr>
          <a:lstStyle/>
          <a:p>
            <a:pPr algn="l"/>
            <a:r>
              <a:rPr lang="tr-TR" sz="2800" b="1" dirty="0" smtClean="0">
                <a:effectLst/>
              </a:rPr>
              <a:t>İçerik</a:t>
            </a:r>
            <a:endParaRPr lang="tr-TR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98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389"/>
            <a:ext cx="7956376" cy="7060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TÜBİTAK </a:t>
            </a:r>
            <a:r>
              <a:rPr lang="tr-TR" dirty="0"/>
              <a:t>Destekli Projeler Veri Tabanı</a:t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576796"/>
              </p:ext>
            </p:extLst>
          </p:nvPr>
        </p:nvGraphicFramePr>
        <p:xfrm>
          <a:off x="323528" y="980728"/>
          <a:ext cx="8135938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84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8389"/>
            <a:ext cx="8100392" cy="706090"/>
          </a:xfrm>
        </p:spPr>
        <p:txBody>
          <a:bodyPr/>
          <a:lstStyle/>
          <a:p>
            <a:r>
              <a:rPr lang="tr-TR" dirty="0" smtClean="0"/>
              <a:t>TR Dizin – son iki yıl dergi durumları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835583"/>
              </p:ext>
            </p:extLst>
          </p:nvPr>
        </p:nvGraphicFramePr>
        <p:xfrm>
          <a:off x="180974" y="908050"/>
          <a:ext cx="8351466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51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28384" cy="7060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tr-TR" dirty="0" smtClean="0"/>
              <a:t>TR Dizin – Tarama    </a:t>
            </a:r>
            <a:r>
              <a:rPr lang="tr-TR" i="1" dirty="0" smtClean="0"/>
              <a:t>(</a:t>
            </a:r>
            <a:r>
              <a:rPr lang="tr-TR" i="1" dirty="0" err="1" smtClean="0"/>
              <a:t>uvt</a:t>
            </a:r>
            <a:r>
              <a:rPr lang="tr-TR" i="1" dirty="0" smtClean="0"/>
              <a:t>.</a:t>
            </a:r>
            <a:r>
              <a:rPr lang="tr-TR" i="1" dirty="0" err="1" smtClean="0"/>
              <a:t>ulakbim</a:t>
            </a:r>
            <a:r>
              <a:rPr lang="tr-TR" i="1" dirty="0" smtClean="0"/>
              <a:t>.gov.tr)</a:t>
            </a:r>
            <a:endParaRPr lang="tr-TR" i="1" dirty="0"/>
          </a:p>
        </p:txBody>
      </p:sp>
      <p:sp>
        <p:nvSpPr>
          <p:cNvPr id="38" name="Rectangle 37"/>
          <p:cNvSpPr/>
          <p:nvPr/>
        </p:nvSpPr>
        <p:spPr>
          <a:xfrm>
            <a:off x="899592" y="1556792"/>
            <a:ext cx="1938713" cy="119750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Rectangle 39"/>
          <p:cNvSpPr/>
          <p:nvPr/>
        </p:nvSpPr>
        <p:spPr>
          <a:xfrm>
            <a:off x="107504" y="6443811"/>
            <a:ext cx="40684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(İçerikte kullanılan kısaltmalar bu alanda belirtilmelidir.)</a:t>
            </a:r>
          </a:p>
        </p:txBody>
      </p:sp>
      <p:cxnSp>
        <p:nvCxnSpPr>
          <p:cNvPr id="50" name="49 Düz Ok Bağlayıcısı"/>
          <p:cNvCxnSpPr/>
          <p:nvPr/>
        </p:nvCxnSpPr>
        <p:spPr>
          <a:xfrm>
            <a:off x="1331640" y="2564904"/>
            <a:ext cx="792088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Düz Ok Bağlayıcısı"/>
          <p:cNvCxnSpPr/>
          <p:nvPr/>
        </p:nvCxnSpPr>
        <p:spPr>
          <a:xfrm>
            <a:off x="1187624" y="2708920"/>
            <a:ext cx="936104" cy="28803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 t="13481" r="46722"/>
          <a:stretch>
            <a:fillRect/>
          </a:stretch>
        </p:blipFill>
        <p:spPr bwMode="auto">
          <a:xfrm>
            <a:off x="251520" y="836712"/>
            <a:ext cx="4900702" cy="504056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cxnSp>
        <p:nvCxnSpPr>
          <p:cNvPr id="56" name="55 Düz Ok Bağlayıcısı"/>
          <p:cNvCxnSpPr/>
          <p:nvPr/>
        </p:nvCxnSpPr>
        <p:spPr>
          <a:xfrm flipV="1">
            <a:off x="2771800" y="2204864"/>
            <a:ext cx="2520280" cy="24482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Düz Ok Bağlayıcısı"/>
          <p:cNvCxnSpPr/>
          <p:nvPr/>
        </p:nvCxnSpPr>
        <p:spPr>
          <a:xfrm>
            <a:off x="1547664" y="5517232"/>
            <a:ext cx="3600400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3697" t="11036" r="8505"/>
          <a:stretch>
            <a:fillRect/>
          </a:stretch>
        </p:blipFill>
        <p:spPr bwMode="auto">
          <a:xfrm>
            <a:off x="5364088" y="836712"/>
            <a:ext cx="3384376" cy="293024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861048"/>
            <a:ext cx="3887415" cy="268174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2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100392" cy="7060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TR Dizin - </a:t>
            </a:r>
            <a:r>
              <a:rPr lang="tr-TR" dirty="0" smtClean="0">
                <a:cs typeface="Arial" charset="0"/>
              </a:rPr>
              <a:t>Komiteler</a:t>
            </a:r>
            <a:r>
              <a:rPr lang="tr-TR" dirty="0" smtClean="0">
                <a:cs typeface="Arial" charset="0"/>
              </a:rPr>
              <a:t/>
            </a:r>
            <a:br>
              <a:rPr lang="tr-TR" dirty="0" smtClean="0">
                <a:cs typeface="Arial" charset="0"/>
              </a:rPr>
            </a:b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pic>
        <p:nvPicPr>
          <p:cNvPr id="1026" name="Picture 2" descr="G:\sibel\fotograflar\20150918_103653.jpg"/>
          <p:cNvPicPr>
            <a:picLocks noChangeAspect="1" noChangeArrowheads="1"/>
          </p:cNvPicPr>
          <p:nvPr/>
        </p:nvPicPr>
        <p:blipFill>
          <a:blip r:embed="rId3" cstate="print"/>
          <a:srcRect t="15087"/>
          <a:stretch>
            <a:fillRect/>
          </a:stretch>
        </p:blipFill>
        <p:spPr bwMode="auto">
          <a:xfrm>
            <a:off x="4051862" y="3717032"/>
            <a:ext cx="4932040" cy="3140968"/>
          </a:xfrm>
          <a:prstGeom prst="rect">
            <a:avLst/>
          </a:prstGeom>
          <a:noFill/>
        </p:spPr>
      </p:pic>
      <p:pic>
        <p:nvPicPr>
          <p:cNvPr id="1027" name="Picture 3" descr="G:\sibel\fotograflar\fotoğr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476016"/>
            <a:ext cx="3952703" cy="2952328"/>
          </a:xfrm>
          <a:prstGeom prst="rect">
            <a:avLst/>
          </a:prstGeom>
          <a:noFill/>
        </p:spPr>
      </p:pic>
      <p:pic>
        <p:nvPicPr>
          <p:cNvPr id="1028" name="Picture 4" descr="G:\sibel\fotograflar\fotoğraf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217796"/>
            <a:ext cx="2843808" cy="2124079"/>
          </a:xfrm>
          <a:prstGeom prst="rect">
            <a:avLst/>
          </a:prstGeom>
          <a:noFill/>
        </p:spPr>
      </p:pic>
      <p:pic>
        <p:nvPicPr>
          <p:cNvPr id="1029" name="Picture 5" descr="G:\sibel\fotograflar\fotoğraf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81128"/>
            <a:ext cx="2627784" cy="1962728"/>
          </a:xfrm>
          <a:prstGeom prst="rect">
            <a:avLst/>
          </a:prstGeom>
          <a:noFill/>
        </p:spPr>
      </p:pic>
      <p:pic>
        <p:nvPicPr>
          <p:cNvPr id="1030" name="Picture 6" descr="G:\sibel\fotograflar\20150918_095249.jpg"/>
          <p:cNvPicPr>
            <a:picLocks noChangeAspect="1" noChangeArrowheads="1"/>
          </p:cNvPicPr>
          <p:nvPr/>
        </p:nvPicPr>
        <p:blipFill>
          <a:blip r:embed="rId7" cstate="print"/>
          <a:srcRect t="26493"/>
          <a:stretch>
            <a:fillRect/>
          </a:stretch>
        </p:blipFill>
        <p:spPr bwMode="auto">
          <a:xfrm>
            <a:off x="5627509" y="980728"/>
            <a:ext cx="3057804" cy="299695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536" y="98072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Futura Lt BT" pitchFamily="34" charset="0"/>
              </a:rPr>
              <a:t>Amaç: Ulusal Yayıncılığın Gelişimi</a:t>
            </a:r>
            <a:endParaRPr lang="tr-TR" b="1" dirty="0">
              <a:latin typeface="Futura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6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İçerik Yer Tutucusu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0399450"/>
              </p:ext>
            </p:extLst>
          </p:nvPr>
        </p:nvGraphicFramePr>
        <p:xfrm>
          <a:off x="-23213" y="731842"/>
          <a:ext cx="3600524" cy="2592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TR Dizin- Toplantılar </a:t>
            </a:r>
            <a:endParaRPr lang="tr-TR" dirty="0"/>
          </a:p>
        </p:txBody>
      </p:sp>
      <p:graphicFrame>
        <p:nvGraphicFramePr>
          <p:cNvPr id="10" name="9 Diyagram"/>
          <p:cNvGraphicFramePr/>
          <p:nvPr>
            <p:extLst>
              <p:ext uri="{D42A27DB-BD31-4B8C-83A1-F6EECF244321}">
                <p14:modId xmlns:p14="http://schemas.microsoft.com/office/powerpoint/2010/main" val="3700205804"/>
              </p:ext>
            </p:extLst>
          </p:nvPr>
        </p:nvGraphicFramePr>
        <p:xfrm>
          <a:off x="5472000" y="3977680"/>
          <a:ext cx="324036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5" name="Picture 3" descr="C:\Users\Sibel TABANLIOGLU\Desktop\EYC\3. seminer\fotoğraf3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79067" y="4067281"/>
            <a:ext cx="3663482" cy="2736304"/>
          </a:xfrm>
          <a:prstGeom prst="rect">
            <a:avLst/>
          </a:prstGeom>
          <a:noFill/>
        </p:spPr>
      </p:pic>
      <p:pic>
        <p:nvPicPr>
          <p:cNvPr id="3076" name="Picture 4" descr="C:\Users\Sibel TABANLIOGLU\Desktop\EYC\Trabzon fotolar\KTU Trabzon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2160" y="2330341"/>
            <a:ext cx="2730272" cy="1808351"/>
          </a:xfrm>
          <a:prstGeom prst="rect">
            <a:avLst/>
          </a:prstGeom>
          <a:noFill/>
        </p:spPr>
      </p:pic>
      <p:pic>
        <p:nvPicPr>
          <p:cNvPr id="3078" name="Picture 6" descr="C:\Users\Sibel TABANLIOGLU\Desktop\EYC\Ankara\image1.jpg"/>
          <p:cNvPicPr>
            <a:picLocks noChangeAspect="1" noChangeArrowheads="1"/>
          </p:cNvPicPr>
          <p:nvPr/>
        </p:nvPicPr>
        <p:blipFill>
          <a:blip r:embed="rId14" cstate="print"/>
          <a:srcRect l="23827" b="22237"/>
          <a:stretch>
            <a:fillRect/>
          </a:stretch>
        </p:blipFill>
        <p:spPr bwMode="auto">
          <a:xfrm>
            <a:off x="2736000" y="2295526"/>
            <a:ext cx="3087960" cy="2354481"/>
          </a:xfrm>
          <a:prstGeom prst="rect">
            <a:avLst/>
          </a:prstGeom>
          <a:noFill/>
        </p:spPr>
      </p:pic>
      <p:pic>
        <p:nvPicPr>
          <p:cNvPr id="3079" name="Picture 7" descr="C:\Users\Sibel TABANLIOGLU\Desktop\EYC\Ankara\IMG_2507.jpg"/>
          <p:cNvPicPr>
            <a:picLocks noChangeAspect="1" noChangeArrowheads="1"/>
          </p:cNvPicPr>
          <p:nvPr/>
        </p:nvPicPr>
        <p:blipFill>
          <a:blip r:embed="rId15" cstate="print"/>
          <a:srcRect t="23928"/>
          <a:stretch>
            <a:fillRect/>
          </a:stretch>
        </p:blipFill>
        <p:spPr bwMode="auto">
          <a:xfrm>
            <a:off x="4418596" y="160885"/>
            <a:ext cx="3596963" cy="2052199"/>
          </a:xfrm>
          <a:prstGeom prst="rect">
            <a:avLst/>
          </a:prstGeom>
          <a:noFill/>
        </p:spPr>
      </p:pic>
      <p:pic>
        <p:nvPicPr>
          <p:cNvPr id="3080" name="Picture 8" descr="C:\Users\Sibel TABANLIOGLU\Desktop\EYC\3. seminer\fotoğraf40.JPG"/>
          <p:cNvPicPr>
            <a:picLocks noChangeAspect="1" noChangeArrowheads="1"/>
          </p:cNvPicPr>
          <p:nvPr/>
        </p:nvPicPr>
        <p:blipFill>
          <a:blip r:embed="rId16" cstate="print"/>
          <a:srcRect l="4886" t="11111" r="8337" b="10185"/>
          <a:stretch>
            <a:fillRect/>
          </a:stretch>
        </p:blipFill>
        <p:spPr bwMode="auto">
          <a:xfrm>
            <a:off x="3677230" y="4869160"/>
            <a:ext cx="1467747" cy="1782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İçerik Yer Tutucusu"/>
          <p:cNvSpPr>
            <a:spLocks noGrp="1"/>
          </p:cNvSpPr>
          <p:nvPr>
            <p:ph sz="quarter" idx="13"/>
          </p:nvPr>
        </p:nvSpPr>
        <p:spPr>
          <a:xfrm>
            <a:off x="4355976" y="1484784"/>
            <a:ext cx="4464496" cy="3024336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endParaRPr lang="tr-TR" dirty="0" smtClean="0"/>
          </a:p>
          <a:p>
            <a:pPr>
              <a:buFont typeface="Arial" charset="0"/>
              <a:buChar char="•"/>
            </a:pPr>
            <a:endParaRPr lang="tr-TR" dirty="0" smtClean="0"/>
          </a:p>
          <a:p>
            <a:pPr>
              <a:buFont typeface="Arial" charset="0"/>
              <a:buChar char="•"/>
            </a:pPr>
            <a:endParaRPr lang="tr-TR" dirty="0" smtClean="0"/>
          </a:p>
          <a:p>
            <a:pPr lvl="1">
              <a:buFont typeface="Arial" charset="0"/>
              <a:buChar char="•"/>
            </a:pPr>
            <a:endParaRPr lang="tr-TR" dirty="0" smtClean="0"/>
          </a:p>
          <a:p>
            <a:pPr lvl="1">
              <a:buNone/>
            </a:pPr>
            <a:endParaRPr lang="tr-TR" dirty="0" smtClean="0"/>
          </a:p>
          <a:p>
            <a:pPr>
              <a:buFont typeface="Arial" charset="0"/>
              <a:buChar char="•"/>
            </a:pPr>
            <a:endParaRPr lang="tr-TR" dirty="0" smtClean="0"/>
          </a:p>
          <a:p>
            <a:pPr lvl="0">
              <a:buNone/>
            </a:pPr>
            <a:endParaRPr lang="tr-TR" dirty="0" smtClean="0"/>
          </a:p>
          <a:p>
            <a:pPr>
              <a:buFont typeface="Arial" charset="0"/>
              <a:buChar char="•"/>
            </a:pPr>
            <a:endParaRPr lang="tr-TR" dirty="0" smtClean="0"/>
          </a:p>
          <a:p>
            <a:pPr lvl="1">
              <a:buNone/>
            </a:pPr>
            <a:r>
              <a:rPr lang="tr-TR" dirty="0" smtClean="0"/>
              <a:t> </a:t>
            </a:r>
          </a:p>
          <a:p>
            <a:pPr>
              <a:buFont typeface="Arial" charset="0"/>
              <a:buChar char="•"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028384" cy="706090"/>
          </a:xfrm>
        </p:spPr>
        <p:txBody>
          <a:bodyPr/>
          <a:lstStyle/>
          <a:p>
            <a:r>
              <a:rPr lang="tr-TR" dirty="0" smtClean="0"/>
              <a:t>TR Dizin - Toplantılar </a:t>
            </a:r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4175" t="13739" r="39167"/>
          <a:stretch>
            <a:fillRect/>
          </a:stretch>
        </p:blipFill>
        <p:spPr bwMode="auto">
          <a:xfrm>
            <a:off x="251520" y="836712"/>
            <a:ext cx="5688632" cy="56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5543600" y="2780928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chemeClr val="bg2">
                    <a:lumMod val="50000"/>
                  </a:schemeClr>
                </a:solidFill>
                <a:latin typeface="Futura Lt BT" pitchFamily="34" charset="0"/>
              </a:rPr>
              <a:t>2827 katılımcı</a:t>
            </a:r>
            <a:endParaRPr lang="tr-TR" sz="3200" b="1" dirty="0">
              <a:solidFill>
                <a:schemeClr val="bg2">
                  <a:lumMod val="50000"/>
                </a:schemeClr>
              </a:solidFill>
              <a:latin typeface="Futura Lt BT" pitchFamily="34" charset="0"/>
            </a:endParaRPr>
          </a:p>
        </p:txBody>
      </p:sp>
      <p:sp>
        <p:nvSpPr>
          <p:cNvPr id="12" name="11 Sağ Ok Belirtme Çizgisi"/>
          <p:cNvSpPr/>
          <p:nvPr/>
        </p:nvSpPr>
        <p:spPr>
          <a:xfrm>
            <a:off x="4499992" y="2060848"/>
            <a:ext cx="864096" cy="2088232"/>
          </a:xfrm>
          <a:prstGeom prst="rightArrowCallout">
            <a:avLst>
              <a:gd name="adj1" fmla="val 25000"/>
              <a:gd name="adj2" fmla="val 17637"/>
              <a:gd name="adj3" fmla="val 69092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35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endParaRPr lang="tr-TR" dirty="0" smtClean="0"/>
          </a:p>
          <a:p>
            <a:pPr>
              <a:lnSpc>
                <a:spcPct val="80000"/>
              </a:lnSpc>
              <a:buNone/>
            </a:pPr>
            <a:r>
              <a:rPr lang="tr-TR" dirty="0" smtClean="0"/>
              <a:t>.</a:t>
            </a:r>
          </a:p>
          <a:p>
            <a:pPr>
              <a:lnSpc>
                <a:spcPct val="80000"/>
              </a:lnSpc>
              <a:buNone/>
            </a:pPr>
            <a:endParaRPr lang="tr-TR" dirty="0"/>
          </a:p>
          <a:p>
            <a:pPr>
              <a:lnSpc>
                <a:spcPct val="80000"/>
              </a:lnSpc>
              <a:buNone/>
            </a:pPr>
            <a:endParaRPr lang="tr-TR" dirty="0" smtClean="0"/>
          </a:p>
          <a:p>
            <a:pPr>
              <a:lnSpc>
                <a:spcPct val="80000"/>
              </a:lnSpc>
              <a:buNone/>
            </a:pPr>
            <a:endParaRPr lang="tr-TR" dirty="0" smtClean="0"/>
          </a:p>
          <a:p>
            <a:pPr>
              <a:lnSpc>
                <a:spcPct val="80000"/>
              </a:lnSpc>
              <a:buFontTx/>
              <a:buNone/>
            </a:pPr>
            <a:endParaRPr lang="tr-TR" dirty="0" smtClean="0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388424" cy="7060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TR Dizin - Süreli </a:t>
            </a:r>
            <a:r>
              <a:rPr lang="tr-TR" dirty="0" smtClean="0"/>
              <a:t>Yayıncılık /Akademik </a:t>
            </a:r>
            <a:r>
              <a:rPr lang="tr-TR" dirty="0" smtClean="0"/>
              <a:t>Yayıncılık Toplantıları</a:t>
            </a:r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4466" t="18201" r="38285"/>
          <a:stretch>
            <a:fillRect/>
          </a:stretch>
        </p:blipFill>
        <p:spPr bwMode="auto">
          <a:xfrm>
            <a:off x="323528" y="1700808"/>
            <a:ext cx="425609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5056" t="25826" r="40057" b="15936"/>
          <a:stretch>
            <a:fillRect/>
          </a:stretch>
        </p:blipFill>
        <p:spPr bwMode="auto">
          <a:xfrm>
            <a:off x="4716016" y="836712"/>
            <a:ext cx="38205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14766" t="35715" r="39166"/>
          <a:stretch>
            <a:fillRect/>
          </a:stretch>
        </p:blipFill>
        <p:spPr bwMode="auto">
          <a:xfrm>
            <a:off x="4572000" y="3429000"/>
            <a:ext cx="4104456" cy="307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80488" y="908720"/>
            <a:ext cx="8639984" cy="5688000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/>
              <a:t>Sık isim </a:t>
            </a:r>
            <a:r>
              <a:rPr lang="tr-TR" dirty="0" smtClean="0"/>
              <a:t>değiştirmeme (İsme </a:t>
            </a:r>
            <a:r>
              <a:rPr lang="tr-TR" dirty="0" smtClean="0"/>
              <a:t>uluslararası/international </a:t>
            </a:r>
            <a:r>
              <a:rPr lang="tr-TR" dirty="0" smtClean="0"/>
              <a:t>eklenmesi) </a:t>
            </a:r>
            <a:endParaRPr lang="tr-TR" dirty="0" smtClean="0"/>
          </a:p>
          <a:p>
            <a:r>
              <a:rPr lang="tr-TR" dirty="0" smtClean="0"/>
              <a:t>İsim değişikliğine bağlı </a:t>
            </a:r>
            <a:r>
              <a:rPr lang="tr-TR" dirty="0" smtClean="0"/>
              <a:t>ISSN güncellenmesi gerekliliği </a:t>
            </a:r>
            <a:endParaRPr lang="tr-TR" dirty="0" smtClean="0"/>
          </a:p>
          <a:p>
            <a:r>
              <a:rPr lang="tr-TR" dirty="0" smtClean="0"/>
              <a:t>ISSN ile ilişkili dergi adının </a:t>
            </a:r>
            <a:r>
              <a:rPr lang="tr-TR" dirty="0" smtClean="0"/>
              <a:t>kullanımına özen gösterilmesi</a:t>
            </a:r>
            <a:endParaRPr lang="tr-TR" dirty="0" smtClean="0"/>
          </a:p>
          <a:p>
            <a:r>
              <a:rPr lang="tr-TR" dirty="0" smtClean="0"/>
              <a:t>Dergi </a:t>
            </a:r>
            <a:r>
              <a:rPr lang="tr-TR" dirty="0" smtClean="0"/>
              <a:t>isminin standart kullanımı, ismin farklı </a:t>
            </a:r>
            <a:r>
              <a:rPr lang="tr-TR" dirty="0" smtClean="0"/>
              <a:t>yazım </a:t>
            </a:r>
            <a:r>
              <a:rPr lang="tr-TR" dirty="0" smtClean="0"/>
              <a:t>biçimlerinin olmaması (Türkçe/İngilizce/kısa/uzun</a:t>
            </a:r>
            <a:r>
              <a:rPr lang="tr-TR" dirty="0" smtClean="0"/>
              <a:t>...) </a:t>
            </a:r>
          </a:p>
          <a:p>
            <a:r>
              <a:rPr lang="tr-TR" dirty="0" smtClean="0"/>
              <a:t>Yazar kurumlarının standart ve tek biçim yazılması</a:t>
            </a:r>
          </a:p>
          <a:p>
            <a:r>
              <a:rPr lang="tr-TR" dirty="0" smtClean="0"/>
              <a:t>Yazar isimlerinin </a:t>
            </a:r>
            <a:r>
              <a:rPr lang="tr-TR" dirty="0" smtClean="0"/>
              <a:t>doğru </a:t>
            </a:r>
            <a:r>
              <a:rPr lang="tr-TR" dirty="0" smtClean="0"/>
              <a:t>ve tek biçim </a:t>
            </a:r>
            <a:r>
              <a:rPr lang="tr-TR" dirty="0" smtClean="0"/>
              <a:t>yazımı</a:t>
            </a:r>
          </a:p>
          <a:p>
            <a:r>
              <a:rPr lang="tr-TR" dirty="0" smtClean="0"/>
              <a:t>Yazar kurum ilişkisinin belirgin ve doğru olması</a:t>
            </a:r>
            <a:endParaRPr lang="tr-TR" dirty="0" smtClean="0"/>
          </a:p>
          <a:p>
            <a:r>
              <a:rPr lang="tr-TR" dirty="0" smtClean="0"/>
              <a:t>Dergilerin kurumsal </a:t>
            </a:r>
            <a:r>
              <a:rPr lang="tr-TR" dirty="0" smtClean="0"/>
              <a:t>olması, </a:t>
            </a:r>
            <a:r>
              <a:rPr lang="tr-TR" dirty="0" smtClean="0"/>
              <a:t>kurumsal iletişim </a:t>
            </a:r>
            <a:r>
              <a:rPr lang="tr-TR" dirty="0" smtClean="0"/>
              <a:t>olması, editör değişikliğine bağlı sorun yaşanmaması,</a:t>
            </a:r>
            <a:endParaRPr lang="tr-TR" dirty="0" smtClean="0"/>
          </a:p>
          <a:p>
            <a:r>
              <a:rPr lang="tr-TR" dirty="0" smtClean="0"/>
              <a:t>Makalelerin yazım kurallarına uygun </a:t>
            </a:r>
            <a:r>
              <a:rPr lang="tr-TR" dirty="0" smtClean="0"/>
              <a:t>olması, </a:t>
            </a:r>
            <a:r>
              <a:rPr lang="tr-TR" dirty="0" smtClean="0"/>
              <a:t>uluslararası </a:t>
            </a:r>
            <a:r>
              <a:rPr lang="tr-TR" dirty="0" smtClean="0"/>
              <a:t>standartlara uygun olması</a:t>
            </a:r>
          </a:p>
          <a:p>
            <a:r>
              <a:rPr lang="tr-TR" dirty="0" smtClean="0"/>
              <a:t>Doğru referanslara yer verilmesi</a:t>
            </a:r>
            <a:endParaRPr lang="tr-TR" dirty="0" smtClean="0"/>
          </a:p>
          <a:p>
            <a:r>
              <a:rPr lang="tr-TR" dirty="0" smtClean="0"/>
              <a:t>ULAKBİM </a:t>
            </a:r>
            <a:r>
              <a:rPr lang="tr-TR" dirty="0"/>
              <a:t>hizmetlerinin </a:t>
            </a:r>
            <a:r>
              <a:rPr lang="tr-TR" dirty="0" smtClean="0"/>
              <a:t>farkındalığı </a:t>
            </a:r>
            <a:r>
              <a:rPr lang="tr-TR" sz="1700" dirty="0" smtClean="0"/>
              <a:t>(</a:t>
            </a:r>
            <a:r>
              <a:rPr lang="tr-TR" sz="1700" dirty="0"/>
              <a:t>TR Dizin/DergiPark)</a:t>
            </a:r>
          </a:p>
          <a:p>
            <a:r>
              <a:rPr lang="tr-TR" dirty="0" smtClean="0"/>
              <a:t>TR Dizin sayfasının, duyurular, kriterler takibi</a:t>
            </a:r>
          </a:p>
          <a:p>
            <a:r>
              <a:rPr lang="tr-TR" dirty="0" smtClean="0"/>
              <a:t>Genel konulu dergiler, enstitü </a:t>
            </a:r>
            <a:r>
              <a:rPr lang="tr-TR" dirty="0" smtClean="0"/>
              <a:t>dergilerden ziyade bir </a:t>
            </a:r>
            <a:r>
              <a:rPr lang="tr-TR" dirty="0" smtClean="0"/>
              <a:t>alana hitap etmesi </a:t>
            </a:r>
            <a:endParaRPr lang="tr-TR" dirty="0" smtClean="0"/>
          </a:p>
          <a:p>
            <a:pPr marL="0" indent="0">
              <a:buNone/>
            </a:pPr>
            <a:r>
              <a:rPr lang="tr-TR" sz="1900" dirty="0" smtClean="0"/>
              <a:t>2014-2016 </a:t>
            </a:r>
            <a:r>
              <a:rPr lang="tr-TR" sz="1900" dirty="0" smtClean="0"/>
              <a:t>yılları arasında ODIS kaydı olan 43 enstitü dergisi [TR  Dizin için ayrı (Yaşam/Mühendislik ve Temel Bilimler) veri tabanlarına başvuru]</a:t>
            </a:r>
          </a:p>
          <a:p>
            <a:r>
              <a:rPr lang="tr-TR" dirty="0" smtClean="0"/>
              <a:t>İntihal programlarının kullanımı </a:t>
            </a:r>
            <a:endParaRPr lang="tr-TR" dirty="0" smtClean="0"/>
          </a:p>
          <a:p>
            <a:r>
              <a:rPr lang="tr-TR" dirty="0" smtClean="0"/>
              <a:t>Dil editörü olması</a:t>
            </a:r>
            <a:endParaRPr lang="tr-TR" dirty="0" smtClean="0"/>
          </a:p>
          <a:p>
            <a:pPr lvl="2"/>
            <a:endParaRPr lang="tr-TR" dirty="0" smtClean="0"/>
          </a:p>
          <a:p>
            <a:pPr lvl="2"/>
            <a:endParaRPr lang="tr-TR" dirty="0" smtClean="0"/>
          </a:p>
          <a:p>
            <a:pPr lvl="2"/>
            <a:endParaRPr lang="tr-TR" dirty="0" smtClean="0"/>
          </a:p>
          <a:p>
            <a:pPr lvl="2"/>
            <a:endParaRPr lang="tr-TR" dirty="0" smtClean="0"/>
          </a:p>
          <a:p>
            <a:pPr lvl="2"/>
            <a:endParaRPr lang="tr-TR" dirty="0" smtClean="0"/>
          </a:p>
          <a:p>
            <a:pPr lvl="2"/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Tavsiyeler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2">
              <a:buNone/>
            </a:pPr>
            <a:r>
              <a:rPr lang="tr-TR" sz="2000" dirty="0" smtClean="0"/>
              <a:t>ISSN almayı/değiştirmeyi gerektirecek durumlar [http://uvt.ulakbim.gov.tr/issn_alma.uhtml]</a:t>
            </a:r>
          </a:p>
          <a:p>
            <a:pPr marL="792000" lvl="2" indent="0">
              <a:buNone/>
            </a:pPr>
            <a:endParaRPr lang="tr-TR" sz="1400" dirty="0" smtClean="0"/>
          </a:p>
          <a:p>
            <a:pPr lvl="3"/>
            <a:r>
              <a:rPr lang="tr-TR" dirty="0" smtClean="0"/>
              <a:t>Bir derginin ilk kez yayın hayatına başlaması  </a:t>
            </a:r>
          </a:p>
          <a:p>
            <a:pPr lvl="3"/>
            <a:r>
              <a:rPr lang="tr-TR" dirty="0" smtClean="0"/>
              <a:t>Dergi adında herhangi bir değişiklik olması (başka bir adla yayın hayatına devam etmesi ya da Türkçe ad yerine İngilizce adıyla yayın hayatına devam etmesi)</a:t>
            </a:r>
          </a:p>
          <a:p>
            <a:pPr lvl="3"/>
            <a:r>
              <a:rPr lang="tr-TR" dirty="0" smtClean="0"/>
              <a:t>Derginin iki ayrı dilde yayınlanan farklı versiyonlarının bulunması [her dildeki versiyon için (ör. Türkçe ve İngilizce) ayrı ayrı ISSN],</a:t>
            </a:r>
          </a:p>
          <a:p>
            <a:pPr lvl="3"/>
            <a:r>
              <a:rPr lang="tr-TR" dirty="0" smtClean="0"/>
              <a:t>Derginin birden fazla formatta yayınlanması (ör. basılı, elektronik ve CD-ROM vb versiyon için ayrı ayrı ISSN),</a:t>
            </a:r>
          </a:p>
          <a:p>
            <a:pPr lvl="3"/>
            <a:r>
              <a:rPr lang="tr-TR" dirty="0" smtClean="0"/>
              <a:t>Yayın formatının değişmesi (basılı olarak yayınlanan bir derginin, yayın hayatına elektronik olarak devam etmesi durumlarında yeni bir ISSN).</a:t>
            </a:r>
          </a:p>
          <a:p>
            <a:pPr lvl="2"/>
            <a:endParaRPr lang="tr-TR" sz="2000" dirty="0"/>
          </a:p>
        </p:txBody>
      </p:sp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0" y="8389"/>
            <a:ext cx="7884368" cy="706090"/>
          </a:xfrm>
        </p:spPr>
        <p:txBody>
          <a:bodyPr/>
          <a:lstStyle/>
          <a:p>
            <a:r>
              <a:rPr lang="tr-TR" dirty="0" smtClean="0"/>
              <a:t> TR Dizin - ISSN Hakkında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75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>
              <a:buFont typeface="Arial" pitchFamily="34" charset="0"/>
              <a:buChar char="•"/>
            </a:pP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Genel konu kapsamından ziyade daha spesifik bir alan </a:t>
            </a:r>
            <a:r>
              <a:rPr lang="tr-TR" dirty="0" smtClean="0"/>
              <a:t>tercih edilmeli</a:t>
            </a:r>
          </a:p>
          <a:p>
            <a:pPr marL="396000" lvl="1" indent="0">
              <a:buNone/>
            </a:pPr>
            <a:endParaRPr lang="tr-TR" dirty="0" smtClean="0"/>
          </a:p>
          <a:p>
            <a:pPr lvl="2"/>
            <a:r>
              <a:rPr lang="tr-TR" dirty="0" smtClean="0"/>
              <a:t>Psikiyatri Hemşireliği Dergisi </a:t>
            </a:r>
            <a:r>
              <a:rPr lang="tr-TR" dirty="0"/>
              <a:t>(oldukça spesifik)</a:t>
            </a:r>
          </a:p>
          <a:p>
            <a:pPr lvl="2"/>
            <a:r>
              <a:rPr lang="tr-TR" dirty="0" smtClean="0"/>
              <a:t>Mantar Dergisi (oldukça spesifik)</a:t>
            </a:r>
          </a:p>
          <a:p>
            <a:pPr lvl="2"/>
            <a:r>
              <a:rPr lang="tr-TR" dirty="0" smtClean="0"/>
              <a:t>Fen Bilimleri / Sosyal Bilimler Enstitüsü dergileri (çok genel)</a:t>
            </a:r>
          </a:p>
          <a:p>
            <a:pPr lvl="3"/>
            <a:endParaRPr lang="tr-TR" dirty="0" smtClean="0"/>
          </a:p>
          <a:p>
            <a:pPr lvl="3"/>
            <a:r>
              <a:rPr lang="tr-TR" sz="1800" dirty="0" smtClean="0"/>
              <a:t>Sakıncaları var mı?</a:t>
            </a:r>
          </a:p>
          <a:p>
            <a:pPr lvl="4"/>
            <a:r>
              <a:rPr lang="tr-TR" sz="1800" dirty="0" smtClean="0"/>
              <a:t>Her alandan hakem bulma zorluğu,</a:t>
            </a:r>
          </a:p>
          <a:p>
            <a:pPr lvl="4"/>
            <a:r>
              <a:rPr lang="tr-TR" sz="1800" dirty="0" smtClean="0"/>
              <a:t>Dizinlerde konu alanını belirlemek çok zor,</a:t>
            </a:r>
          </a:p>
          <a:p>
            <a:pPr lvl="4"/>
            <a:r>
              <a:rPr lang="tr-TR" sz="1800" dirty="0" smtClean="0"/>
              <a:t>Dizinlerde ön plana çıkması zor,</a:t>
            </a:r>
          </a:p>
          <a:p>
            <a:pPr lvl="4"/>
            <a:r>
              <a:rPr lang="tr-TR" sz="1800" dirty="0" smtClean="0"/>
              <a:t>Makale gönderecek kişiler kendi alanlarıyla ilgili daha spesifik dergileri tercih ediyor.</a:t>
            </a:r>
          </a:p>
          <a:p>
            <a:endParaRPr lang="tr-TR" dirty="0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028384" cy="706090"/>
          </a:xfrm>
        </p:spPr>
        <p:txBody>
          <a:bodyPr/>
          <a:lstStyle/>
          <a:p>
            <a:r>
              <a:rPr lang="tr-TR" dirty="0" smtClean="0"/>
              <a:t>TR Dizin- Dergi konu alanı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389"/>
            <a:ext cx="7956376" cy="706090"/>
          </a:xfrm>
        </p:spPr>
        <p:txBody>
          <a:bodyPr/>
          <a:lstStyle/>
          <a:p>
            <a:r>
              <a:rPr lang="tr-TR" dirty="0" smtClean="0"/>
              <a:t>TR Dizin - Amaç </a:t>
            </a:r>
            <a:endParaRPr lang="tr-TR" dirty="0"/>
          </a:p>
        </p:txBody>
      </p:sp>
      <p:sp>
        <p:nvSpPr>
          <p:cNvPr id="6" name="2 İçerik Yer Tutucusu"/>
          <p:cNvSpPr>
            <a:spLocks noGrp="1"/>
          </p:cNvSpPr>
          <p:nvPr>
            <p:ph idx="1"/>
          </p:nvPr>
        </p:nvSpPr>
        <p:spPr>
          <a:xfrm>
            <a:off x="180488" y="908720"/>
            <a:ext cx="8784000" cy="5688000"/>
          </a:xfrm>
        </p:spPr>
        <p:txBody>
          <a:bodyPr>
            <a:normAutofit/>
          </a:bodyPr>
          <a:lstStyle/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1800" b="1" kern="1200" dirty="0" smtClean="0">
                <a:solidFill>
                  <a:srgbClr val="000000"/>
                </a:solidFill>
              </a:rPr>
              <a:t>Bilgiye erişimi ve bilgi paylaşımını sağlamak,</a:t>
            </a:r>
          </a:p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1800" kern="1200" dirty="0" smtClean="0">
                <a:solidFill>
                  <a:srgbClr val="000000"/>
                </a:solidFill>
              </a:rPr>
              <a:t> Ulusal bilimsel çalışmalara ait verileri arşivlemek, gelecek nesillere aktarmak,</a:t>
            </a:r>
          </a:p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1800" kern="1200" dirty="0" smtClean="0">
                <a:solidFill>
                  <a:srgbClr val="000000"/>
                </a:solidFill>
              </a:rPr>
              <a:t> Bibliyografik denetimi gerçekleştirmek ve tekrar çalışmalarını engel olmak,</a:t>
            </a:r>
          </a:p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1800" kern="1200" dirty="0" smtClean="0">
                <a:solidFill>
                  <a:srgbClr val="000000"/>
                </a:solidFill>
              </a:rPr>
              <a:t> Bilim dilinin gelişimini ve dil birliğini sağlamak,</a:t>
            </a:r>
          </a:p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1800" kern="1200" dirty="0" smtClean="0">
                <a:solidFill>
                  <a:srgbClr val="000000"/>
                </a:solidFill>
              </a:rPr>
              <a:t> Ulusal içeriğe, uluslararası sistemler üzerinden de erişim sağlamak ve yaygınlaştırmak,</a:t>
            </a:r>
          </a:p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1800" kern="1200" dirty="0" smtClean="0">
                <a:solidFill>
                  <a:srgbClr val="000000"/>
                </a:solidFill>
              </a:rPr>
              <a:t> Araştırmaların ulusal bibliyografik verilerle desteklenmesini sağlamak,</a:t>
            </a:r>
          </a:p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1800" dirty="0" smtClean="0">
                <a:solidFill>
                  <a:srgbClr val="000000"/>
                </a:solidFill>
              </a:rPr>
              <a:t>Ulusal </a:t>
            </a:r>
            <a:r>
              <a:rPr lang="tr-TR" sz="1800" dirty="0">
                <a:solidFill>
                  <a:srgbClr val="000000"/>
                </a:solidFill>
              </a:rPr>
              <a:t>yayın performansının ölçülmesine yönelik  ulusal atıf indeksleri geliştirmek,</a:t>
            </a:r>
          </a:p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tr-TR" sz="1800" kern="1200" dirty="0" smtClean="0">
              <a:solidFill>
                <a:srgbClr val="000000"/>
              </a:solidFill>
            </a:endParaRPr>
          </a:p>
          <a:p>
            <a:pPr marL="0" indent="0" defTabSz="449263" eaLnBrk="1" hangingPunct="1">
              <a:spcBef>
                <a:spcPct val="50000"/>
              </a:spcBef>
              <a:buClr>
                <a:srgbClr val="000000"/>
              </a:buClr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1800" kern="1200" dirty="0" smtClean="0">
                <a:solidFill>
                  <a:srgbClr val="000000"/>
                </a:solidFill>
              </a:rPr>
              <a:t>TR Dizin ile ; (kriterler, değerlendirme sistemi, bilimsel komiteler …)</a:t>
            </a:r>
          </a:p>
          <a:p>
            <a:pPr>
              <a:buNone/>
              <a:defRPr/>
            </a:pPr>
            <a:r>
              <a:rPr lang="tr-TR" sz="1800" b="1" dirty="0">
                <a:solidFill>
                  <a:srgbClr val="000000"/>
                </a:solidFill>
              </a:rPr>
              <a:t>Ulusal bilimsel </a:t>
            </a:r>
            <a:r>
              <a:rPr lang="tr-TR" sz="1800" b="1" dirty="0" smtClean="0">
                <a:solidFill>
                  <a:srgbClr val="000000"/>
                </a:solidFill>
              </a:rPr>
              <a:t>yayınlarımızın kalitesini artırmak, </a:t>
            </a:r>
            <a:endParaRPr lang="tr-TR" sz="1800" b="1" dirty="0">
              <a:solidFill>
                <a:srgbClr val="000000"/>
              </a:solidFill>
            </a:endParaRPr>
          </a:p>
          <a:p>
            <a:pPr>
              <a:buFontTx/>
              <a:buNone/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64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İçerik Yer Tutucusu"/>
          <p:cNvSpPr>
            <a:spLocks noGrp="1"/>
          </p:cNvSpPr>
          <p:nvPr>
            <p:ph sz="quarter" idx="13"/>
          </p:nvPr>
        </p:nvSpPr>
        <p:spPr>
          <a:xfrm>
            <a:off x="179512" y="764704"/>
            <a:ext cx="8784000" cy="5688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tr-TR" dirty="0" smtClean="0"/>
              <a:t>Dergi kısa olmalı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Anlaşılır olmalı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Başlıkta üniversite adının geçmesi  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Ör. </a:t>
            </a:r>
            <a:r>
              <a:rPr lang="tr-TR" dirty="0" smtClean="0"/>
              <a:t>1:  </a:t>
            </a:r>
            <a:r>
              <a:rPr lang="tr-TR" sz="1400" b="1" dirty="0" smtClean="0"/>
              <a:t>KİLİS </a:t>
            </a:r>
            <a:r>
              <a:rPr lang="tr-TR" sz="1400" b="1" dirty="0"/>
              <a:t>7 ARALIK ÜNİVERSİTESİ </a:t>
            </a:r>
            <a:r>
              <a:rPr lang="tr-TR" sz="1400" dirty="0"/>
              <a:t/>
            </a:r>
            <a:br>
              <a:rPr lang="tr-TR" sz="1400" dirty="0"/>
            </a:br>
            <a:r>
              <a:rPr lang="tr-TR" sz="1400" dirty="0" smtClean="0"/>
              <a:t>	</a:t>
            </a:r>
            <a:r>
              <a:rPr lang="tr-TR" sz="1400" dirty="0" smtClean="0"/>
              <a:t>          </a:t>
            </a:r>
            <a:r>
              <a:rPr lang="tr-TR" sz="1400" b="1" dirty="0" smtClean="0"/>
              <a:t>SOSYAL </a:t>
            </a:r>
            <a:r>
              <a:rPr lang="tr-TR" sz="1400" b="1" dirty="0" smtClean="0"/>
              <a:t>BİLİMLER DERGİSİ</a:t>
            </a:r>
            <a:r>
              <a:rPr lang="tr-TR" sz="1400" dirty="0"/>
              <a:t/>
            </a:r>
            <a:br>
              <a:rPr lang="tr-TR" sz="1400" dirty="0"/>
            </a:br>
            <a:r>
              <a:rPr lang="tr-TR" sz="1400" dirty="0" smtClean="0"/>
              <a:t>	</a:t>
            </a:r>
            <a:r>
              <a:rPr lang="tr-TR" sz="1400" dirty="0" smtClean="0"/>
              <a:t>          </a:t>
            </a:r>
            <a:r>
              <a:rPr lang="tr-TR" sz="1400" b="1" i="1" dirty="0" smtClean="0"/>
              <a:t>JOURNAL </a:t>
            </a:r>
            <a:r>
              <a:rPr lang="tr-TR" sz="1400" b="1" i="1" dirty="0"/>
              <a:t>OF SOCIAL SCIENCES </a:t>
            </a:r>
            <a:endParaRPr lang="tr-TR" sz="1400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Ör. 2: Bilig [SSCI’da bir dergi]</a:t>
            </a:r>
          </a:p>
          <a:p>
            <a:pPr lvl="1">
              <a:buFont typeface="Arial" pitchFamily="34" charset="0"/>
              <a:buChar char="•"/>
            </a:pP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Derginin diğer dilde adı</a:t>
            </a: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Genellikle Türkçe ve İngilizce ad birlikte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İngilizce </a:t>
            </a:r>
            <a:r>
              <a:rPr lang="tr-TR" dirty="0" smtClean="0"/>
              <a:t>adı </a:t>
            </a:r>
            <a:r>
              <a:rPr lang="tr-TR" dirty="0" smtClean="0"/>
              <a:t>olmazsa uluslararası dizinlere giremez mi? </a:t>
            </a:r>
          </a:p>
          <a:p>
            <a:pPr lvl="2"/>
            <a:r>
              <a:rPr lang="tr-TR" dirty="0" smtClean="0"/>
              <a:t>SSCI/SCI’daki TR adresli dergilere örnek:</a:t>
            </a:r>
          </a:p>
          <a:p>
            <a:pPr lvl="3"/>
            <a:r>
              <a:rPr lang="tr-TR" dirty="0" err="1" smtClean="0"/>
              <a:t>Bilig</a:t>
            </a:r>
            <a:r>
              <a:rPr lang="tr-TR" dirty="0" smtClean="0"/>
              <a:t> </a:t>
            </a:r>
            <a:r>
              <a:rPr lang="tr-TR" sz="1200" i="1" dirty="0" smtClean="0"/>
              <a:t>ISSN: 1301-0549</a:t>
            </a:r>
          </a:p>
          <a:p>
            <a:pPr lvl="3"/>
            <a:r>
              <a:rPr lang="tr-TR" dirty="0" err="1" smtClean="0"/>
              <a:t>Adalya</a:t>
            </a:r>
            <a:r>
              <a:rPr lang="tr-TR" dirty="0" smtClean="0"/>
              <a:t> </a:t>
            </a:r>
            <a:r>
              <a:rPr lang="tr-TR" sz="1200" i="1" dirty="0" smtClean="0"/>
              <a:t>ISSN:1301-2746</a:t>
            </a:r>
          </a:p>
          <a:p>
            <a:pPr lvl="3"/>
            <a:r>
              <a:rPr lang="tr-TR" dirty="0" smtClean="0"/>
              <a:t>Belleten </a:t>
            </a:r>
            <a:r>
              <a:rPr lang="tr-TR" sz="1200" i="1" dirty="0" smtClean="0"/>
              <a:t>ISSN: 0041-4255</a:t>
            </a:r>
          </a:p>
          <a:p>
            <a:pPr lvl="3"/>
            <a:r>
              <a:rPr lang="tr-TR" dirty="0" smtClean="0"/>
              <a:t>Ekoloji </a:t>
            </a:r>
            <a:r>
              <a:rPr lang="tr-TR" sz="1200" i="1" dirty="0" smtClean="0"/>
              <a:t>ISSN</a:t>
            </a:r>
            <a:r>
              <a:rPr lang="tr-TR" dirty="0" smtClean="0"/>
              <a:t>: </a:t>
            </a:r>
            <a:r>
              <a:rPr lang="tr-TR" sz="1200" i="1" dirty="0" smtClean="0"/>
              <a:t>1300-1361</a:t>
            </a:r>
          </a:p>
          <a:p>
            <a:pPr lvl="3"/>
            <a:endParaRPr lang="tr-TR" sz="1200" i="1" dirty="0" smtClean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58614"/>
            <a:ext cx="5472000" cy="706090"/>
          </a:xfrm>
        </p:spPr>
        <p:txBody>
          <a:bodyPr/>
          <a:lstStyle/>
          <a:p>
            <a:r>
              <a:rPr lang="tr-TR" dirty="0" smtClean="0"/>
              <a:t>TR Dizin - Dergi Adı</a:t>
            </a:r>
            <a:endParaRPr lang="tr-TR" dirty="0"/>
          </a:p>
        </p:txBody>
      </p:sp>
      <p:pic>
        <p:nvPicPr>
          <p:cNvPr id="2" name="Resim 1" descr="Sosyal Bilimler Dergisi -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7579" r="12030"/>
          <a:stretch/>
        </p:blipFill>
        <p:spPr>
          <a:xfrm>
            <a:off x="5292080" y="956528"/>
            <a:ext cx="3816424" cy="2616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/>
              <a:t>Editörlükçe belirlenmiş ve dergide duyurulmuş standart bir dergi adı kısaltması</a:t>
            </a:r>
          </a:p>
          <a:p>
            <a:pPr marL="396000" lvl="1" indent="0">
              <a:buFont typeface="Arial" pitchFamily="34" charset="0"/>
              <a:buChar char="•"/>
            </a:pPr>
            <a:r>
              <a:rPr lang="tr-TR" sz="2400" dirty="0" smtClean="0"/>
              <a:t>	Neden önemli:</a:t>
            </a:r>
          </a:p>
          <a:p>
            <a:pPr lvl="3">
              <a:buFont typeface="Arial" pitchFamily="34" charset="0"/>
              <a:buChar char="•"/>
            </a:pPr>
            <a:r>
              <a:rPr lang="tr-TR" sz="2000" dirty="0" smtClean="0"/>
              <a:t>Makaleye atıfta bulunanlar açısından</a:t>
            </a:r>
          </a:p>
          <a:p>
            <a:pPr lvl="3">
              <a:buFont typeface="Arial" pitchFamily="34" charset="0"/>
              <a:buChar char="•"/>
            </a:pPr>
            <a:r>
              <a:rPr lang="tr-TR" sz="2000" dirty="0" smtClean="0"/>
              <a:t>Atıf ve indeksleme sistemleri açısından</a:t>
            </a:r>
          </a:p>
          <a:p>
            <a:pPr marL="1260000" lvl="3" indent="0">
              <a:buFont typeface="Arial" pitchFamily="34" charset="0"/>
              <a:buChar char="•"/>
            </a:pPr>
            <a:endParaRPr lang="tr-TR" sz="2000" dirty="0" smtClean="0"/>
          </a:p>
          <a:p>
            <a:pPr>
              <a:buFontTx/>
              <a:buChar char="X"/>
            </a:pPr>
            <a:r>
              <a:rPr lang="tr-TR" dirty="0" smtClean="0"/>
              <a:t>Dergi adları kısaltmasında </a:t>
            </a:r>
            <a:r>
              <a:rPr lang="tr-TR" dirty="0"/>
              <a:t>da uygulanan belli bir standart yoktur. Her dergi, kendi </a:t>
            </a:r>
            <a:r>
              <a:rPr lang="tr-TR" dirty="0" smtClean="0"/>
              <a:t>adının kısaltmasını </a:t>
            </a:r>
            <a:r>
              <a:rPr lang="tr-TR" dirty="0"/>
              <a:t>kendi yapmakta ve bu durum uluslararası kısaltma kurallarına </a:t>
            </a:r>
            <a:r>
              <a:rPr lang="tr-TR" dirty="0" smtClean="0"/>
              <a:t>yer yer </a:t>
            </a:r>
            <a:r>
              <a:rPr lang="tr-TR" dirty="0"/>
              <a:t>ters düşmektedir</a:t>
            </a:r>
            <a:r>
              <a:rPr lang="tr-TR" dirty="0" smtClean="0"/>
              <a:t>. </a:t>
            </a:r>
            <a:r>
              <a:rPr lang="tr-TR" sz="1600" dirty="0" smtClean="0"/>
              <a:t>(</a:t>
            </a:r>
            <a:r>
              <a:rPr lang="tr-TR" sz="1600" b="1" i="1" dirty="0" err="1" smtClean="0"/>
              <a:t>Örn</a:t>
            </a:r>
            <a:r>
              <a:rPr lang="tr-TR" sz="1600" b="1" i="1" dirty="0" smtClean="0"/>
              <a:t>.</a:t>
            </a:r>
            <a:r>
              <a:rPr lang="tr-TR" sz="1600" dirty="0" smtClean="0"/>
              <a:t> </a:t>
            </a:r>
            <a:r>
              <a:rPr lang="tr-TR" sz="1600" i="1" dirty="0" err="1" smtClean="0"/>
              <a:t>Üniv</a:t>
            </a:r>
            <a:r>
              <a:rPr lang="tr-TR" sz="1600" i="1" dirty="0" smtClean="0"/>
              <a:t>, </a:t>
            </a:r>
            <a:r>
              <a:rPr lang="tr-TR" sz="1600" i="1" dirty="0" err="1" smtClean="0"/>
              <a:t>Derg</a:t>
            </a:r>
            <a:r>
              <a:rPr lang="tr-TR" sz="1600" i="1" dirty="0" smtClean="0"/>
              <a:t>, Fak, </a:t>
            </a:r>
            <a:r>
              <a:rPr lang="tr-TR" sz="1600" i="1" dirty="0" err="1" smtClean="0"/>
              <a:t>Enst</a:t>
            </a:r>
            <a:r>
              <a:rPr lang="tr-TR" sz="1600" i="1" dirty="0" smtClean="0"/>
              <a:t>, </a:t>
            </a:r>
            <a:r>
              <a:rPr lang="tr-TR" sz="1600" i="1" dirty="0" err="1" smtClean="0"/>
              <a:t>Microbiol</a:t>
            </a:r>
            <a:r>
              <a:rPr lang="tr-TR" sz="1600" i="1" dirty="0" smtClean="0"/>
              <a:t>, ….)</a:t>
            </a:r>
          </a:p>
          <a:p>
            <a:pPr marL="0" indent="0">
              <a:buNone/>
            </a:pPr>
            <a:endParaRPr lang="tr-TR" dirty="0" smtClean="0"/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Dergi </a:t>
            </a:r>
            <a:r>
              <a:rPr lang="tr-TR" dirty="0"/>
              <a:t>adı </a:t>
            </a:r>
            <a:r>
              <a:rPr lang="tr-TR" dirty="0" smtClean="0"/>
              <a:t>anlaşılır </a:t>
            </a:r>
            <a:r>
              <a:rPr lang="tr-TR" dirty="0"/>
              <a:t>olmalı, derginin her bölümünde (dış kapak, iç kapak, running </a:t>
            </a:r>
            <a:r>
              <a:rPr lang="tr-TR" dirty="0" smtClean="0"/>
              <a:t>title </a:t>
            </a:r>
            <a:r>
              <a:rPr lang="tr-TR" sz="1600" dirty="0" smtClean="0"/>
              <a:t>(iç sayfalarda üstte makale künyesi) </a:t>
            </a:r>
            <a:r>
              <a:rPr lang="tr-TR" dirty="0"/>
              <a:t>web sayfası aynı isim kullanılmalı)</a:t>
            </a:r>
          </a:p>
          <a:p>
            <a:pPr lvl="0">
              <a:buNone/>
            </a:pPr>
            <a:endParaRPr lang="pt-B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Dergi Adı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http://odis.ulakbim.gov.tr/cover/J11398.jpg"/>
          <p:cNvPicPr>
            <a:picLocks noGrp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 rot="560936">
            <a:off x="5294716" y="3668906"/>
            <a:ext cx="2302625" cy="288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2188" y="58612"/>
            <a:ext cx="7524328" cy="706090"/>
          </a:xfrm>
        </p:spPr>
        <p:txBody>
          <a:bodyPr/>
          <a:lstStyle/>
          <a:p>
            <a:r>
              <a:rPr lang="tr-TR" dirty="0" smtClean="0"/>
              <a:t>Dergi adı- kapak örnekler</a:t>
            </a:r>
            <a:endParaRPr lang="tr-TR" dirty="0"/>
          </a:p>
        </p:txBody>
      </p:sp>
      <p:pic>
        <p:nvPicPr>
          <p:cNvPr id="7" name="6 Resim" descr="http://odis.ulakbim.gov.tr/cover/J103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78010">
            <a:off x="6796641" y="972672"/>
            <a:ext cx="20162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Resim" descr="http://akmedadalya.com/images/adaly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19280">
            <a:off x="323528" y="980728"/>
            <a:ext cx="1905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Resim" descr="Dergi ana sayfa görseli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8286">
            <a:off x="395536" y="3789040"/>
            <a:ext cx="2023100" cy="278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http://dergipark.ulakbim.gov.tr/public/journals/5261/journalThumbnail_tr_T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789040"/>
            <a:ext cx="1428750" cy="1905000"/>
          </a:xfrm>
          <a:prstGeom prst="rect">
            <a:avLst/>
          </a:prstGeom>
          <a:noFill/>
        </p:spPr>
      </p:pic>
      <p:pic>
        <p:nvPicPr>
          <p:cNvPr id="11" name="10 Resim"/>
          <p:cNvPicPr/>
          <p:nvPr/>
        </p:nvPicPr>
        <p:blipFill>
          <a:blip r:embed="rId7" cstate="print"/>
          <a:srcRect l="31017" t="16467" r="31146"/>
          <a:stretch>
            <a:fillRect/>
          </a:stretch>
        </p:blipFill>
        <p:spPr bwMode="auto">
          <a:xfrm rot="283110">
            <a:off x="4464219" y="1137133"/>
            <a:ext cx="17281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http://odis.ulakbim.gov.tr/cover/J107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90860">
            <a:off x="2411760" y="1052736"/>
            <a:ext cx="1879391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9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80488" y="980728"/>
            <a:ext cx="8711992" cy="56159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tr-TR" dirty="0" smtClean="0"/>
              <a:t>Dergi editörlüğü dergi adını değiştirmeye karar verirse ;</a:t>
            </a:r>
          </a:p>
          <a:p>
            <a:pPr lvl="0">
              <a:buNone/>
            </a:pP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Yeni bir ISSN,</a:t>
            </a:r>
          </a:p>
          <a:p>
            <a:pPr lvl="1">
              <a:buFont typeface="Arial" pitchFamily="34" charset="0"/>
              <a:buChar char="•"/>
            </a:pP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Yeni ad ve yeni ISSN ile yeni bir kayıt (ODİS),</a:t>
            </a:r>
          </a:p>
          <a:p>
            <a:pPr lvl="1">
              <a:buFont typeface="Arial" pitchFamily="34" charset="0"/>
              <a:buChar char="•"/>
            </a:pP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Değişikliğin mümkünse yıl ve/veya cilt bitimlerinde yapılması,</a:t>
            </a:r>
          </a:p>
          <a:p>
            <a:pPr lvl="1">
              <a:buFont typeface="Arial" pitchFamily="34" charset="0"/>
              <a:buChar char="•"/>
            </a:pP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Değişiklikle ilgili bilginin dergide duyurulması</a:t>
            </a:r>
            <a:r>
              <a:rPr lang="tr-TR" dirty="0"/>
              <a:t>, </a:t>
            </a:r>
            <a:endParaRPr lang="tr-TR" dirty="0" smtClean="0"/>
          </a:p>
          <a:p>
            <a:pPr lvl="1">
              <a:buFont typeface="Arial" pitchFamily="34" charset="0"/>
              <a:buChar char="•"/>
            </a:pP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/>
              <a:t>Abone olan kurumlar ve indeksleme yapan kurumların </a:t>
            </a:r>
            <a:r>
              <a:rPr lang="tr-TR" dirty="0" smtClean="0"/>
              <a:t>bilgilendirilmesi,</a:t>
            </a:r>
            <a:endParaRPr lang="tr-TR" dirty="0"/>
          </a:p>
          <a:p>
            <a:pPr lvl="1">
              <a:buFont typeface="Arial" pitchFamily="34" charset="0"/>
              <a:buChar char="•"/>
            </a:pPr>
            <a:endParaRPr lang="tr-TR" dirty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Derginin </a:t>
            </a:r>
            <a:r>
              <a:rPr lang="tr-TR" dirty="0"/>
              <a:t>eski adları ve hangi yıllar arasında bu adlarla </a:t>
            </a:r>
            <a:r>
              <a:rPr lang="tr-TR" dirty="0" smtClean="0"/>
              <a:t>yayınlandığının belirtilmesi,</a:t>
            </a:r>
          </a:p>
          <a:p>
            <a:pPr lvl="1">
              <a:buFont typeface="Arial" pitchFamily="34" charset="0"/>
              <a:buChar char="•"/>
            </a:pPr>
            <a:endParaRPr lang="tr-TR" dirty="0" smtClean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Dergi Adı Değişikliği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Char char="•"/>
            </a:pPr>
            <a:r>
              <a:rPr lang="tr-TR" sz="2000" dirty="0" smtClean="0"/>
              <a:t>İletişim bilgisinin kurumsal olması, </a:t>
            </a:r>
          </a:p>
          <a:p>
            <a:pPr lvl="0">
              <a:buFont typeface="Arial" pitchFamily="34" charset="0"/>
              <a:buChar char="•"/>
            </a:pPr>
            <a:endParaRPr lang="tr-TR" sz="2000" dirty="0" smtClean="0"/>
          </a:p>
          <a:p>
            <a:pPr>
              <a:buFont typeface="Arial" pitchFamily="34" charset="0"/>
              <a:buChar char="•"/>
            </a:pPr>
            <a:r>
              <a:rPr lang="tr-TR" sz="2000" dirty="0" smtClean="0"/>
              <a:t>D</a:t>
            </a:r>
            <a:r>
              <a:rPr lang="en-US" sz="2000" dirty="0" err="1" smtClean="0"/>
              <a:t>eğişiklik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güncellemelerin</a:t>
            </a:r>
            <a:r>
              <a:rPr lang="en-US" sz="2000" dirty="0" smtClean="0"/>
              <a:t> </a:t>
            </a:r>
            <a:r>
              <a:rPr lang="en-US" sz="2000" dirty="0" err="1" smtClean="0"/>
              <a:t>zamanında</a:t>
            </a:r>
            <a:r>
              <a:rPr lang="en-US" sz="2000" dirty="0" smtClean="0"/>
              <a:t> </a:t>
            </a:r>
            <a:r>
              <a:rPr lang="en-US" sz="2000" dirty="0" err="1" smtClean="0"/>
              <a:t>yapılması</a:t>
            </a:r>
            <a:r>
              <a:rPr lang="en-US" sz="2000" dirty="0" smtClean="0"/>
              <a:t>, </a:t>
            </a:r>
            <a:r>
              <a:rPr lang="en-US" sz="2000" dirty="0" err="1" smtClean="0"/>
              <a:t>ilgili</a:t>
            </a:r>
            <a:r>
              <a:rPr lang="en-US" sz="2000" dirty="0" smtClean="0"/>
              <a:t> </a:t>
            </a:r>
            <a:r>
              <a:rPr lang="en-US" sz="2000" dirty="0" err="1" smtClean="0"/>
              <a:t>yerlere</a:t>
            </a:r>
            <a:r>
              <a:rPr lang="en-US" sz="2000" dirty="0" smtClean="0"/>
              <a:t> </a:t>
            </a:r>
            <a:r>
              <a:rPr lang="en-US" sz="2000" dirty="0" err="1" smtClean="0"/>
              <a:t>bildirilmesi</a:t>
            </a:r>
            <a:r>
              <a:rPr lang="tr-TR" sz="2000" dirty="0" smtClean="0"/>
              <a:t>,</a:t>
            </a:r>
          </a:p>
          <a:p>
            <a:pPr lvl="0">
              <a:buFont typeface="Arial" pitchFamily="34" charset="0"/>
              <a:buChar char="•"/>
            </a:pPr>
            <a:endParaRPr lang="tr-TR" sz="2000" dirty="0" smtClean="0"/>
          </a:p>
          <a:p>
            <a:pPr lvl="0">
              <a:buFont typeface="Arial" pitchFamily="34" charset="0"/>
              <a:buChar char="•"/>
            </a:pPr>
            <a:r>
              <a:rPr lang="tr-TR" sz="2000" dirty="0" smtClean="0"/>
              <a:t>Kişilere bağlı olmasından kaçınılması,</a:t>
            </a:r>
          </a:p>
          <a:p>
            <a:pPr lvl="0">
              <a:buFont typeface="Arial" pitchFamily="34" charset="0"/>
              <a:buChar char="•"/>
            </a:pPr>
            <a:endParaRPr lang="tr-TR" sz="2000" dirty="0" smtClean="0"/>
          </a:p>
          <a:p>
            <a:pPr lvl="0">
              <a:buFont typeface="Arial" pitchFamily="34" charset="0"/>
              <a:buChar char="•"/>
            </a:pPr>
            <a:r>
              <a:rPr lang="tr-TR" sz="2000" dirty="0" smtClean="0"/>
              <a:t>Hakem raporlarının saklanması,</a:t>
            </a:r>
          </a:p>
          <a:p>
            <a:pPr lvl="0">
              <a:buFont typeface="Arial" pitchFamily="34" charset="0"/>
              <a:buChar char="•"/>
            </a:pPr>
            <a:endParaRPr lang="tr-TR" sz="2000" dirty="0" smtClean="0"/>
          </a:p>
          <a:p>
            <a:pPr>
              <a:buFont typeface="Arial" pitchFamily="34" charset="0"/>
              <a:buChar char="•"/>
            </a:pPr>
            <a:r>
              <a:rPr lang="tr-TR" sz="2000" dirty="0"/>
              <a:t>Yazışmaların </a:t>
            </a:r>
            <a:r>
              <a:rPr lang="tr-TR" sz="2000" dirty="0" smtClean="0"/>
              <a:t>saklanması,</a:t>
            </a:r>
            <a:endParaRPr lang="tr-TR" sz="2000" dirty="0"/>
          </a:p>
          <a:p>
            <a:pPr lvl="0">
              <a:buFont typeface="Arial" pitchFamily="34" charset="0"/>
              <a:buChar char="•"/>
            </a:pPr>
            <a:endParaRPr lang="tr-TR" sz="2000" dirty="0" smtClean="0"/>
          </a:p>
          <a:p>
            <a:pPr lvl="0">
              <a:buFont typeface="Arial" pitchFamily="34" charset="0"/>
              <a:buChar char="•"/>
            </a:pPr>
            <a:r>
              <a:rPr lang="tr-TR" sz="2000" dirty="0" smtClean="0"/>
              <a:t>Arşivinin sürekliliği ve korunması,</a:t>
            </a:r>
          </a:p>
          <a:p>
            <a:pPr lvl="0">
              <a:buFont typeface="Arial" pitchFamily="34" charset="0"/>
              <a:buChar char="•"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9"/>
            <a:ext cx="8316416" cy="7060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tr-TR" dirty="0" smtClean="0"/>
              <a:t>TR Dizin – Derginin Kurumsallığı</a:t>
            </a:r>
            <a:endParaRPr lang="tr-TR" dirty="0"/>
          </a:p>
        </p:txBody>
      </p:sp>
      <p:grpSp>
        <p:nvGrpSpPr>
          <p:cNvPr id="26" name="Group 25"/>
          <p:cNvGrpSpPr/>
          <p:nvPr/>
        </p:nvGrpSpPr>
        <p:grpSpPr>
          <a:xfrm>
            <a:off x="4593666" y="1354143"/>
            <a:ext cx="3330244" cy="1786825"/>
            <a:chOff x="2448763" y="1689027"/>
            <a:chExt cx="3330244" cy="2057033"/>
          </a:xfrm>
        </p:grpSpPr>
        <p:sp>
          <p:nvSpPr>
            <p:cNvPr id="27" name="Rectangle 26"/>
            <p:cNvSpPr/>
            <p:nvPr/>
          </p:nvSpPr>
          <p:spPr>
            <a:xfrm>
              <a:off x="2448763" y="1689027"/>
              <a:ext cx="3330244" cy="205703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2448763" y="1689027"/>
              <a:ext cx="3330244" cy="20570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6500" kern="120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9668" y="4869160"/>
            <a:ext cx="3330244" cy="1786825"/>
            <a:chOff x="2448763" y="1689027"/>
            <a:chExt cx="3330244" cy="2057033"/>
          </a:xfrm>
        </p:grpSpPr>
        <p:sp>
          <p:nvSpPr>
            <p:cNvPr id="35" name="Rectangle 34"/>
            <p:cNvSpPr/>
            <p:nvPr/>
          </p:nvSpPr>
          <p:spPr>
            <a:xfrm>
              <a:off x="2448763" y="1689027"/>
              <a:ext cx="3330244" cy="205703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2448763" y="1689027"/>
              <a:ext cx="3330244" cy="20570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6500" kern="120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504" y="6443811"/>
            <a:ext cx="40684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26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80488" y="908720"/>
            <a:ext cx="8567976" cy="5688000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endParaRPr lang="tr-TR" dirty="0" smtClean="0"/>
          </a:p>
          <a:p>
            <a:pPr lvl="0">
              <a:buFont typeface="Arial" pitchFamily="34" charset="0"/>
              <a:buChar char="•"/>
            </a:pPr>
            <a:endParaRPr lang="tr-TR" dirty="0" smtClean="0"/>
          </a:p>
          <a:p>
            <a:pPr lvl="0">
              <a:buFont typeface="Arial" pitchFamily="34" charset="0"/>
              <a:buChar char="•"/>
            </a:pPr>
            <a:r>
              <a:rPr lang="tr-TR" dirty="0" err="1" smtClean="0"/>
              <a:t>Bibliyometrik</a:t>
            </a:r>
            <a:r>
              <a:rPr lang="tr-TR" dirty="0" smtClean="0"/>
              <a:t> ölçümler</a:t>
            </a:r>
          </a:p>
          <a:p>
            <a:pPr lvl="0">
              <a:buFont typeface="Arial" pitchFamily="34" charset="0"/>
              <a:buChar char="•"/>
            </a:pP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Yazar performansının hesaplanması </a:t>
            </a:r>
          </a:p>
          <a:p>
            <a:pPr lvl="2"/>
            <a:r>
              <a:rPr lang="tr-TR" dirty="0" smtClean="0"/>
              <a:t>Aldığı atıf sayısı</a:t>
            </a:r>
          </a:p>
          <a:p>
            <a:pPr lvl="2"/>
            <a:r>
              <a:rPr lang="tr-TR" dirty="0" smtClean="0"/>
              <a:t>H indeks hesaplaması</a:t>
            </a:r>
          </a:p>
          <a:p>
            <a:pPr lvl="1">
              <a:buFont typeface="Arial" pitchFamily="34" charset="0"/>
              <a:buChar char="•"/>
            </a:pPr>
            <a:endParaRPr lang="tr-TR" dirty="0" smtClean="0"/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Kurum performansının hesaplanması</a:t>
            </a:r>
          </a:p>
          <a:p>
            <a:pPr lvl="2"/>
            <a:r>
              <a:rPr lang="tr-TR" dirty="0" smtClean="0"/>
              <a:t>Yazar tarafından kurum isminin doğru yazımı</a:t>
            </a:r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7956376" cy="7060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Yazar / Kurum Bilgilerinin Doğru ve Standart </a:t>
            </a:r>
            <a:r>
              <a:rPr lang="tr-TR" dirty="0"/>
              <a:t>O</a:t>
            </a:r>
            <a:r>
              <a:rPr lang="tr-TR" dirty="0" smtClean="0"/>
              <a:t>lmasının Önemi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7 Metin Yer Tutucusu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21316" t="11111" r="37848"/>
          <a:stretch>
            <a:fillRect/>
          </a:stretch>
        </p:blipFill>
        <p:spPr bwMode="auto">
          <a:xfrm>
            <a:off x="0" y="0"/>
            <a:ext cx="8316416" cy="65973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483768" y="548680"/>
            <a:ext cx="6480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83768" y="908720"/>
            <a:ext cx="6480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83768" y="4509120"/>
            <a:ext cx="6480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83768" y="5877272"/>
            <a:ext cx="6480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467544" y="1412776"/>
            <a:ext cx="4032448" cy="4967920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SCI &amp; TECH RES COUNCIL TURKEY</a:t>
            </a:r>
          </a:p>
          <a:p>
            <a:r>
              <a:rPr lang="tr-TR" dirty="0" err="1" smtClean="0"/>
              <a:t>Sci</a:t>
            </a:r>
            <a:r>
              <a:rPr lang="tr-TR" dirty="0" smtClean="0"/>
              <a:t> &amp; </a:t>
            </a:r>
            <a:r>
              <a:rPr lang="tr-TR" dirty="0" err="1" smtClean="0"/>
              <a:t>Res</a:t>
            </a:r>
            <a:r>
              <a:rPr lang="tr-TR" dirty="0" smtClean="0"/>
              <a:t> </a:t>
            </a:r>
            <a:r>
              <a:rPr lang="tr-TR" dirty="0" err="1" smtClean="0"/>
              <a:t>Council</a:t>
            </a:r>
            <a:r>
              <a:rPr lang="tr-TR" dirty="0" smtClean="0"/>
              <a:t> </a:t>
            </a:r>
            <a:r>
              <a:rPr lang="tr-TR" dirty="0" err="1" smtClean="0"/>
              <a:t>Turkey</a:t>
            </a:r>
            <a:endParaRPr lang="tr-TR" dirty="0" smtClean="0"/>
          </a:p>
          <a:p>
            <a:r>
              <a:rPr lang="tr-TR" dirty="0" err="1" smtClean="0"/>
              <a:t>Sci</a:t>
            </a:r>
            <a:r>
              <a:rPr lang="tr-TR" dirty="0" smtClean="0"/>
              <a:t> &amp; </a:t>
            </a:r>
            <a:r>
              <a:rPr lang="tr-TR" dirty="0" err="1" smtClean="0"/>
              <a:t>Tech</a:t>
            </a:r>
            <a:r>
              <a:rPr lang="tr-TR" dirty="0" smtClean="0"/>
              <a:t> </a:t>
            </a:r>
            <a:r>
              <a:rPr lang="tr-TR" dirty="0" err="1" smtClean="0"/>
              <a:t>Res</a:t>
            </a:r>
            <a:r>
              <a:rPr lang="tr-TR" dirty="0" smtClean="0"/>
              <a:t> </a:t>
            </a:r>
            <a:r>
              <a:rPr lang="tr-TR" dirty="0" err="1" smtClean="0"/>
              <a:t>Council</a:t>
            </a:r>
            <a:r>
              <a:rPr lang="tr-TR" dirty="0" smtClean="0"/>
              <a:t> </a:t>
            </a:r>
            <a:r>
              <a:rPr lang="tr-TR" dirty="0" err="1" smtClean="0"/>
              <a:t>Turkey</a:t>
            </a:r>
            <a:endParaRPr lang="tr-TR" dirty="0" smtClean="0"/>
          </a:p>
          <a:p>
            <a:r>
              <a:rPr lang="tr-TR" dirty="0" err="1" smtClean="0"/>
              <a:t>Sci</a:t>
            </a:r>
            <a:r>
              <a:rPr lang="tr-TR" dirty="0" smtClean="0"/>
              <a:t> &amp; </a:t>
            </a:r>
            <a:r>
              <a:rPr lang="tr-TR" dirty="0" err="1" smtClean="0"/>
              <a:t>Tech</a:t>
            </a:r>
            <a:r>
              <a:rPr lang="tr-TR" dirty="0" smtClean="0"/>
              <a:t> </a:t>
            </a:r>
            <a:r>
              <a:rPr lang="tr-TR" dirty="0" err="1" smtClean="0"/>
              <a:t>Res</a:t>
            </a:r>
            <a:r>
              <a:rPr lang="tr-TR" dirty="0" smtClean="0"/>
              <a:t> </a:t>
            </a:r>
            <a:r>
              <a:rPr lang="tr-TR" dirty="0" err="1" smtClean="0"/>
              <a:t>Council</a:t>
            </a:r>
            <a:r>
              <a:rPr lang="tr-TR" dirty="0" smtClean="0"/>
              <a:t> </a:t>
            </a:r>
            <a:r>
              <a:rPr lang="tr-TR" dirty="0" err="1" smtClean="0"/>
              <a:t>Turkey</a:t>
            </a:r>
            <a:r>
              <a:rPr lang="tr-TR" dirty="0" smtClean="0"/>
              <a:t> TUBITAK</a:t>
            </a:r>
          </a:p>
          <a:p>
            <a:r>
              <a:rPr lang="tr-TR" dirty="0" err="1" smtClean="0"/>
              <a:t>Sciemtit</a:t>
            </a:r>
            <a:r>
              <a:rPr lang="tr-TR" dirty="0" smtClean="0"/>
              <a:t> &amp; </a:t>
            </a:r>
            <a:r>
              <a:rPr lang="tr-TR" dirty="0" err="1" smtClean="0"/>
              <a:t>Technol</a:t>
            </a:r>
            <a:r>
              <a:rPr lang="tr-TR" dirty="0" smtClean="0"/>
              <a:t> </a:t>
            </a:r>
            <a:r>
              <a:rPr lang="tr-TR" dirty="0" err="1" smtClean="0"/>
              <a:t>Res</a:t>
            </a:r>
            <a:r>
              <a:rPr lang="tr-TR" dirty="0" smtClean="0"/>
              <a:t> </a:t>
            </a:r>
            <a:r>
              <a:rPr lang="tr-TR" dirty="0" err="1" smtClean="0"/>
              <a:t>Council</a:t>
            </a:r>
            <a:r>
              <a:rPr lang="tr-TR" dirty="0" smtClean="0"/>
              <a:t> </a:t>
            </a:r>
            <a:r>
              <a:rPr lang="tr-TR" dirty="0" err="1" smtClean="0"/>
              <a:t>Turkey</a:t>
            </a:r>
            <a:r>
              <a:rPr lang="tr-TR" dirty="0" smtClean="0"/>
              <a:t> TUBITAK</a:t>
            </a:r>
          </a:p>
          <a:p>
            <a:r>
              <a:rPr lang="tr-TR" dirty="0" smtClean="0"/>
              <a:t>TB ITAK TEKSEB</a:t>
            </a:r>
          </a:p>
          <a:p>
            <a:r>
              <a:rPr lang="tr-TR" dirty="0" smtClean="0"/>
              <a:t>TB ITAK TEKSEB</a:t>
            </a:r>
          </a:p>
          <a:p>
            <a:r>
              <a:rPr lang="tr-TR" dirty="0" smtClean="0"/>
              <a:t>TBTAK MRC</a:t>
            </a:r>
          </a:p>
          <a:p>
            <a:r>
              <a:rPr lang="tr-TR" dirty="0" smtClean="0"/>
              <a:t>TUB TAK</a:t>
            </a:r>
          </a:p>
          <a:p>
            <a:r>
              <a:rPr lang="tr-TR" dirty="0" smtClean="0"/>
              <a:t>TUBAK MAM</a:t>
            </a:r>
          </a:p>
          <a:p>
            <a:r>
              <a:rPr lang="tr-TR" dirty="0" smtClean="0"/>
              <a:t>TUBITA</a:t>
            </a:r>
          </a:p>
          <a:p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3"/>
          </p:nvPr>
        </p:nvSpPr>
        <p:spPr>
          <a:xfrm>
            <a:off x="4644008" y="1340768"/>
            <a:ext cx="4104456" cy="5039928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TUBITAC</a:t>
            </a:r>
          </a:p>
          <a:p>
            <a:r>
              <a:rPr lang="tr-TR" dirty="0" smtClean="0"/>
              <a:t>TUBITAK</a:t>
            </a:r>
          </a:p>
          <a:p>
            <a:r>
              <a:rPr lang="tr-TR" dirty="0" smtClean="0"/>
              <a:t>TUBIYAK</a:t>
            </a:r>
          </a:p>
          <a:p>
            <a:r>
              <a:rPr lang="tr-TR" dirty="0" err="1" smtClean="0"/>
              <a:t>Tubitak</a:t>
            </a:r>
            <a:endParaRPr lang="tr-TR" dirty="0" smtClean="0"/>
          </a:p>
          <a:p>
            <a:r>
              <a:rPr lang="tr-TR" dirty="0" smtClean="0"/>
              <a:t>TUBTAK</a:t>
            </a:r>
          </a:p>
          <a:p>
            <a:r>
              <a:rPr lang="tr-TR" dirty="0" smtClean="0"/>
              <a:t>TUNITAK</a:t>
            </a:r>
          </a:p>
          <a:p>
            <a:r>
              <a:rPr lang="tr-TR" dirty="0" smtClean="0"/>
              <a:t>TURKISH COUNCIL SCI RES</a:t>
            </a:r>
          </a:p>
          <a:p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Sci</a:t>
            </a:r>
            <a:r>
              <a:rPr lang="tr-TR" dirty="0" smtClean="0"/>
              <a:t> &amp; </a:t>
            </a:r>
            <a:r>
              <a:rPr lang="tr-TR" dirty="0" err="1" smtClean="0"/>
              <a:t>Tech</a:t>
            </a:r>
            <a:r>
              <a:rPr lang="tr-TR" dirty="0" smtClean="0"/>
              <a:t> </a:t>
            </a:r>
            <a:r>
              <a:rPr lang="tr-TR" dirty="0" err="1" smtClean="0"/>
              <a:t>Res</a:t>
            </a:r>
            <a:r>
              <a:rPr lang="tr-TR" dirty="0" smtClean="0"/>
              <a:t> </a:t>
            </a:r>
            <a:r>
              <a:rPr lang="tr-TR" dirty="0" err="1" smtClean="0"/>
              <a:t>Council</a:t>
            </a:r>
            <a:r>
              <a:rPr lang="tr-TR" dirty="0" smtClean="0"/>
              <a:t> TUBITAK</a:t>
            </a:r>
          </a:p>
          <a:p>
            <a:r>
              <a:rPr lang="tr-TR" dirty="0" err="1" smtClean="0"/>
              <a:t>Turkiye</a:t>
            </a:r>
            <a:r>
              <a:rPr lang="tr-TR" dirty="0" smtClean="0"/>
              <a:t> Bilimsel &amp; </a:t>
            </a:r>
            <a:r>
              <a:rPr lang="tr-TR" dirty="0" err="1" smtClean="0"/>
              <a:t>Teknol</a:t>
            </a:r>
            <a:r>
              <a:rPr lang="tr-TR" dirty="0" smtClean="0"/>
              <a:t> </a:t>
            </a:r>
            <a:r>
              <a:rPr lang="tr-TR" dirty="0" err="1" smtClean="0"/>
              <a:t>Arastirma</a:t>
            </a:r>
            <a:r>
              <a:rPr lang="tr-TR" dirty="0" smtClean="0"/>
              <a:t> Kurumu TUBITA</a:t>
            </a:r>
          </a:p>
          <a:p>
            <a:r>
              <a:rPr lang="tr-TR" dirty="0" err="1" smtClean="0"/>
              <a:t>Turkiye</a:t>
            </a:r>
            <a:r>
              <a:rPr lang="tr-TR" dirty="0" smtClean="0"/>
              <a:t> Bilimsel </a:t>
            </a:r>
            <a:r>
              <a:rPr lang="tr-TR" dirty="0" err="1" smtClean="0"/>
              <a:t>Tekn</a:t>
            </a:r>
            <a:r>
              <a:rPr lang="tr-TR" dirty="0" smtClean="0"/>
              <a:t> </a:t>
            </a:r>
            <a:r>
              <a:rPr lang="tr-TR" dirty="0" err="1" smtClean="0"/>
              <a:t>Arastirma</a:t>
            </a:r>
            <a:r>
              <a:rPr lang="tr-TR" dirty="0" smtClean="0"/>
              <a:t> Kurumu</a:t>
            </a:r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Kurum İsimleri</a:t>
            </a:r>
            <a:endParaRPr lang="tr-TR" dirty="0"/>
          </a:p>
        </p:txBody>
      </p:sp>
      <p:sp>
        <p:nvSpPr>
          <p:cNvPr id="11" name="10 Dikdörtgen"/>
          <p:cNvSpPr/>
          <p:nvPr/>
        </p:nvSpPr>
        <p:spPr>
          <a:xfrm>
            <a:off x="3203848" y="692696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sz="2800" dirty="0" smtClean="0"/>
              <a:t>TUBITAK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323528" y="1196752"/>
            <a:ext cx="4319504" cy="53279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1.18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2.18 Mart </a:t>
            </a:r>
            <a:r>
              <a:rPr lang="tr-TR" dirty="0" err="1" smtClean="0"/>
              <a:t>Univ</a:t>
            </a:r>
            <a:r>
              <a:rPr lang="tr-TR" dirty="0" smtClean="0"/>
              <a:t> </a:t>
            </a:r>
            <a:r>
              <a:rPr lang="tr-TR" dirty="0" err="1" smtClean="0"/>
              <a:t>Hlth</a:t>
            </a:r>
            <a:r>
              <a:rPr lang="tr-TR" dirty="0" smtClean="0"/>
              <a:t> </a:t>
            </a:r>
            <a:r>
              <a:rPr lang="tr-TR" dirty="0" err="1" smtClean="0"/>
              <a:t>Coll</a:t>
            </a:r>
            <a:r>
              <a:rPr lang="tr-TR" dirty="0" smtClean="0"/>
              <a:t>,Veli Yasin </a:t>
            </a:r>
            <a:r>
              <a:rPr lang="tr-TR" dirty="0" err="1" smtClean="0"/>
              <a:t>Str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3. 18th </a:t>
            </a:r>
            <a:r>
              <a:rPr lang="tr-TR" dirty="0" err="1" smtClean="0"/>
              <a:t>March</a:t>
            </a:r>
            <a:r>
              <a:rPr lang="tr-TR" dirty="0" smtClean="0"/>
              <a:t>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4. </a:t>
            </a:r>
            <a:r>
              <a:rPr lang="tr-TR" dirty="0" err="1" smtClean="0"/>
              <a:t>Anakkale</a:t>
            </a:r>
            <a:r>
              <a:rPr lang="tr-TR" dirty="0" smtClean="0"/>
              <a:t> </a:t>
            </a:r>
            <a:r>
              <a:rPr lang="tr-TR" dirty="0" err="1" smtClean="0"/>
              <a:t>Onsekiz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5. </a:t>
            </a:r>
            <a:r>
              <a:rPr lang="tr-TR" dirty="0" err="1" smtClean="0"/>
              <a:t>Camakkale</a:t>
            </a:r>
            <a:r>
              <a:rPr lang="tr-TR" dirty="0" smtClean="0"/>
              <a:t> </a:t>
            </a:r>
            <a:r>
              <a:rPr lang="tr-TR" dirty="0" err="1" smtClean="0"/>
              <a:t>Onsekiz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6. </a:t>
            </a:r>
            <a:r>
              <a:rPr lang="tr-TR" dirty="0" err="1" smtClean="0"/>
              <a:t>Canakale</a:t>
            </a:r>
            <a:r>
              <a:rPr lang="tr-TR" dirty="0" smtClean="0"/>
              <a:t> </a:t>
            </a:r>
            <a:r>
              <a:rPr lang="tr-TR" dirty="0" err="1" smtClean="0"/>
              <a:t>Onsekiz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7. </a:t>
            </a:r>
            <a:r>
              <a:rPr lang="tr-TR" dirty="0" err="1" smtClean="0"/>
              <a:t>Canakkalc</a:t>
            </a:r>
            <a:r>
              <a:rPr lang="tr-TR" dirty="0" smtClean="0"/>
              <a:t> </a:t>
            </a:r>
            <a:r>
              <a:rPr lang="tr-TR" dirty="0" err="1" smtClean="0"/>
              <a:t>Onsekiz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8. </a:t>
            </a:r>
            <a:r>
              <a:rPr lang="tr-TR" dirty="0" err="1" smtClean="0"/>
              <a:t>Canakkale</a:t>
            </a:r>
            <a:r>
              <a:rPr lang="tr-TR" dirty="0" smtClean="0"/>
              <a:t> 18 </a:t>
            </a:r>
            <a:r>
              <a:rPr lang="tr-TR" dirty="0" err="1" smtClean="0"/>
              <a:t>March</a:t>
            </a:r>
            <a:r>
              <a:rPr lang="tr-TR" dirty="0" smtClean="0"/>
              <a:t>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9. </a:t>
            </a:r>
            <a:r>
              <a:rPr lang="tr-TR" dirty="0" err="1" smtClean="0"/>
              <a:t>Canakkale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r>
              <a:rPr lang="tr-TR" dirty="0" smtClean="0"/>
              <a:t> 18</a:t>
            </a:r>
          </a:p>
          <a:p>
            <a:pPr marL="457200" indent="-457200">
              <a:buNone/>
            </a:pPr>
            <a:r>
              <a:rPr lang="tr-TR" dirty="0" smtClean="0"/>
              <a:t>10. </a:t>
            </a:r>
            <a:r>
              <a:rPr lang="tr-TR" dirty="0" err="1" smtClean="0"/>
              <a:t>Canakkale</a:t>
            </a:r>
            <a:r>
              <a:rPr lang="tr-TR" dirty="0" smtClean="0"/>
              <a:t> OM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11.</a:t>
            </a:r>
            <a:r>
              <a:rPr lang="tr-TR" dirty="0" err="1" smtClean="0"/>
              <a:t>Canakkale</a:t>
            </a:r>
            <a:r>
              <a:rPr lang="tr-TR" dirty="0" smtClean="0"/>
              <a:t> </a:t>
            </a:r>
            <a:r>
              <a:rPr lang="tr-TR" dirty="0" err="1" smtClean="0"/>
              <a:t>Onsekis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12.</a:t>
            </a:r>
            <a:r>
              <a:rPr lang="tr-TR" dirty="0" err="1" smtClean="0"/>
              <a:t>Canakkale</a:t>
            </a:r>
            <a:r>
              <a:rPr lang="tr-TR" dirty="0" smtClean="0"/>
              <a:t> </a:t>
            </a:r>
            <a:r>
              <a:rPr lang="tr-TR" dirty="0" err="1" smtClean="0"/>
              <a:t>Onsekis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</p:txBody>
      </p:sp>
      <p:sp>
        <p:nvSpPr>
          <p:cNvPr id="10" name="9 İçerik Yer Tutucusu"/>
          <p:cNvSpPr>
            <a:spLocks noGrp="1"/>
          </p:cNvSpPr>
          <p:nvPr>
            <p:ph idx="13"/>
          </p:nvPr>
        </p:nvSpPr>
        <p:spPr>
          <a:xfrm>
            <a:off x="4572976" y="1268760"/>
            <a:ext cx="4319504" cy="5327960"/>
          </a:xfrm>
        </p:spPr>
        <p:txBody>
          <a:bodyPr>
            <a:normAutofit fontScale="92500"/>
          </a:bodyPr>
          <a:lstStyle/>
          <a:p>
            <a:pPr marL="457200" indent="-457200">
              <a:buNone/>
            </a:pPr>
            <a:r>
              <a:rPr lang="tr-TR" dirty="0" smtClean="0"/>
              <a:t>13.</a:t>
            </a:r>
            <a:r>
              <a:rPr lang="tr-TR" dirty="0" err="1" smtClean="0"/>
              <a:t>Canakkale</a:t>
            </a:r>
            <a:r>
              <a:rPr lang="tr-TR" dirty="0" smtClean="0"/>
              <a:t> </a:t>
            </a:r>
            <a:r>
              <a:rPr lang="tr-TR" dirty="0" err="1" smtClean="0"/>
              <a:t>Onsekizmart</a:t>
            </a:r>
            <a:r>
              <a:rPr lang="tr-TR" dirty="0" smtClean="0"/>
              <a:t>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14.</a:t>
            </a:r>
            <a:r>
              <a:rPr lang="tr-TR" dirty="0" err="1" smtClean="0"/>
              <a:t>Canakkale</a:t>
            </a:r>
            <a:r>
              <a:rPr lang="tr-TR" dirty="0" smtClean="0"/>
              <a:t> </a:t>
            </a:r>
            <a:r>
              <a:rPr lang="tr-TR" dirty="0" err="1" smtClean="0"/>
              <a:t>Onskiz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15.</a:t>
            </a:r>
            <a:r>
              <a:rPr lang="tr-TR" dirty="0" err="1" smtClean="0"/>
              <a:t>Canakkale</a:t>
            </a:r>
            <a:r>
              <a:rPr lang="tr-TR" dirty="0" smtClean="0"/>
              <a:t> </a:t>
            </a:r>
            <a:r>
              <a:rPr lang="tr-TR" dirty="0" err="1" smtClean="0"/>
              <a:t>Onzekiz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16.</a:t>
            </a:r>
            <a:r>
              <a:rPr lang="tr-TR" dirty="0" err="1" smtClean="0"/>
              <a:t>Canakkale</a:t>
            </a:r>
            <a:r>
              <a:rPr lang="tr-TR" dirty="0" smtClean="0"/>
              <a:t> </a:t>
            </a:r>
            <a:r>
              <a:rPr lang="tr-TR" dirty="0" err="1" smtClean="0"/>
              <a:t>Osekiz</a:t>
            </a:r>
            <a:r>
              <a:rPr lang="tr-TR" dirty="0" smtClean="0"/>
              <a:t>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17.</a:t>
            </a:r>
            <a:r>
              <a:rPr lang="tr-TR" dirty="0" err="1" smtClean="0"/>
              <a:t>Canakkale</a:t>
            </a:r>
            <a:r>
              <a:rPr lang="tr-TR" dirty="0" smtClean="0"/>
              <a:t> Sekiz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18.COMU</a:t>
            </a:r>
          </a:p>
          <a:p>
            <a:pPr marL="457200" indent="-457200">
              <a:buNone/>
            </a:pPr>
            <a:r>
              <a:rPr lang="tr-TR" dirty="0" smtClean="0"/>
              <a:t>19.COMU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20. Mart </a:t>
            </a:r>
            <a:r>
              <a:rPr lang="tr-TR" dirty="0" err="1" smtClean="0"/>
              <a:t>Univ</a:t>
            </a:r>
            <a:r>
              <a:rPr lang="tr-TR" dirty="0" smtClean="0"/>
              <a:t> 18</a:t>
            </a:r>
          </a:p>
          <a:p>
            <a:pPr marL="457200" indent="-457200">
              <a:buNone/>
            </a:pPr>
            <a:r>
              <a:rPr lang="tr-TR" dirty="0" smtClean="0"/>
              <a:t>21. On Sekiz Mart </a:t>
            </a:r>
            <a:r>
              <a:rPr lang="tr-TR" dirty="0" err="1" smtClean="0"/>
              <a:t>Univ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22. </a:t>
            </a:r>
            <a:r>
              <a:rPr lang="tr-TR" dirty="0" err="1" smtClean="0"/>
              <a:t>Univ</a:t>
            </a:r>
            <a:r>
              <a:rPr lang="tr-TR" dirty="0" smtClean="0"/>
              <a:t> 18 </a:t>
            </a:r>
            <a:r>
              <a:rPr lang="tr-TR" dirty="0" err="1" smtClean="0"/>
              <a:t>March</a:t>
            </a:r>
            <a:endParaRPr lang="tr-TR" dirty="0" smtClean="0"/>
          </a:p>
          <a:p>
            <a:pPr marL="457200" indent="-457200">
              <a:buNone/>
            </a:pPr>
            <a:r>
              <a:rPr lang="tr-TR" dirty="0" smtClean="0"/>
              <a:t>23. </a:t>
            </a:r>
            <a:r>
              <a:rPr lang="tr-TR" dirty="0" err="1" smtClean="0"/>
              <a:t>Univ</a:t>
            </a:r>
            <a:r>
              <a:rPr lang="tr-TR" dirty="0" smtClean="0"/>
              <a:t> 18 Mart</a:t>
            </a:r>
          </a:p>
          <a:p>
            <a:pPr marL="457200" indent="-457200">
              <a:buNone/>
            </a:pPr>
            <a:r>
              <a:rPr lang="tr-TR" dirty="0" smtClean="0"/>
              <a:t>24. </a:t>
            </a:r>
            <a:r>
              <a:rPr lang="tr-TR" dirty="0" err="1" smtClean="0"/>
              <a:t>Univ</a:t>
            </a:r>
            <a:r>
              <a:rPr lang="tr-TR" dirty="0" smtClean="0"/>
              <a:t> </a:t>
            </a:r>
            <a:r>
              <a:rPr lang="tr-TR" dirty="0" err="1" smtClean="0"/>
              <a:t>Canakkale</a:t>
            </a:r>
            <a:r>
              <a:rPr lang="tr-TR" dirty="0" smtClean="0"/>
              <a:t> 18 </a:t>
            </a:r>
            <a:r>
              <a:rPr lang="tr-TR" dirty="0" err="1" smtClean="0"/>
              <a:t>March</a:t>
            </a:r>
            <a:r>
              <a:rPr lang="tr-TR" dirty="0" smtClean="0"/>
              <a:t> </a:t>
            </a:r>
            <a:r>
              <a:rPr lang="tr-TR" dirty="0" err="1" smtClean="0"/>
              <a:t>Univ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12" name="11 Başlık"/>
          <p:cNvSpPr>
            <a:spLocks noGrp="1"/>
          </p:cNvSpPr>
          <p:nvPr>
            <p:ph type="title"/>
          </p:nvPr>
        </p:nvSpPr>
        <p:spPr>
          <a:xfrm>
            <a:off x="0" y="0"/>
            <a:ext cx="7560840" cy="706090"/>
          </a:xfrm>
        </p:spPr>
        <p:txBody>
          <a:bodyPr/>
          <a:lstStyle/>
          <a:p>
            <a:r>
              <a:rPr lang="tr-TR" dirty="0" smtClean="0"/>
              <a:t>Kurum isimleri - Örnek </a:t>
            </a:r>
            <a:endParaRPr lang="tr-TR" dirty="0"/>
          </a:p>
        </p:txBody>
      </p:sp>
      <p:sp>
        <p:nvSpPr>
          <p:cNvPr id="14" name="13 Dikdörtgen"/>
          <p:cNvSpPr/>
          <p:nvPr/>
        </p:nvSpPr>
        <p:spPr>
          <a:xfrm>
            <a:off x="1547664" y="836712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sz="2800" b="1" dirty="0" smtClean="0"/>
              <a:t>CANAKKALE ONSEKIZ MART UNIV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180488" y="1412776"/>
            <a:ext cx="4319504" cy="51839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err="1" smtClean="0"/>
              <a:t>Acad</a:t>
            </a:r>
            <a:r>
              <a:rPr lang="tr-TR" dirty="0" smtClean="0"/>
              <a:t> Mil </a:t>
            </a:r>
            <a:r>
              <a:rPr lang="tr-TR" dirty="0" err="1" smtClean="0"/>
              <a:t>Med</a:t>
            </a:r>
            <a:r>
              <a:rPr lang="tr-TR" dirty="0" smtClean="0"/>
              <a:t> </a:t>
            </a:r>
            <a:r>
              <a:rPr lang="tr-TR" dirty="0" err="1" smtClean="0"/>
              <a:t>Gulhane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Acad</a:t>
            </a:r>
            <a:r>
              <a:rPr lang="tr-TR" dirty="0" smtClean="0"/>
              <a:t> Mil </a:t>
            </a:r>
            <a:r>
              <a:rPr lang="tr-TR" dirty="0" err="1" smtClean="0"/>
              <a:t>Med</a:t>
            </a:r>
            <a:r>
              <a:rPr lang="tr-TR" dirty="0" smtClean="0"/>
              <a:t> </a:t>
            </a:r>
            <a:r>
              <a:rPr lang="tr-TR" dirty="0" err="1" smtClean="0"/>
              <a:t>Gulhane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Akad</a:t>
            </a:r>
            <a:r>
              <a:rPr lang="tr-TR" dirty="0" smtClean="0"/>
              <a:t> </a:t>
            </a:r>
            <a:r>
              <a:rPr lang="tr-TR" dirty="0" err="1" smtClean="0"/>
              <a:t>Gulhane</a:t>
            </a:r>
            <a:r>
              <a:rPr lang="tr-TR" dirty="0" smtClean="0"/>
              <a:t> Askeri Tip</a:t>
            </a:r>
          </a:p>
          <a:p>
            <a:pPr>
              <a:buNone/>
            </a:pPr>
            <a:r>
              <a:rPr lang="tr-TR" dirty="0" smtClean="0"/>
              <a:t>Ankara GATA </a:t>
            </a:r>
            <a:r>
              <a:rPr lang="tr-TR" dirty="0" err="1" smtClean="0"/>
              <a:t>Med</a:t>
            </a:r>
            <a:r>
              <a:rPr lang="tr-TR" dirty="0" smtClean="0"/>
              <a:t> </a:t>
            </a:r>
            <a:r>
              <a:rPr lang="tr-TR" dirty="0" err="1" smtClean="0"/>
              <a:t>Fac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Ankara </a:t>
            </a:r>
            <a:r>
              <a:rPr lang="tr-TR" dirty="0" err="1" smtClean="0"/>
              <a:t>Gulhane</a:t>
            </a:r>
            <a:r>
              <a:rPr lang="tr-TR" dirty="0" smtClean="0"/>
              <a:t> Mil </a:t>
            </a:r>
            <a:r>
              <a:rPr lang="tr-TR" dirty="0" err="1" smtClean="0"/>
              <a:t>Fac</a:t>
            </a:r>
            <a:r>
              <a:rPr lang="tr-TR" dirty="0" smtClean="0"/>
              <a:t> </a:t>
            </a:r>
            <a:r>
              <a:rPr lang="tr-TR" dirty="0" err="1" smtClean="0"/>
              <a:t>Med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CULHANE MIL MED SCH</a:t>
            </a:r>
          </a:p>
          <a:p>
            <a:pPr>
              <a:buNone/>
            </a:pPr>
            <a:r>
              <a:rPr lang="tr-TR" dirty="0" smtClean="0"/>
              <a:t>CULHANE MIL MED SCH</a:t>
            </a:r>
          </a:p>
          <a:p>
            <a:pPr>
              <a:buNone/>
            </a:pPr>
            <a:r>
              <a:rPr lang="tr-TR" dirty="0" err="1" smtClean="0"/>
              <a:t>Culhane</a:t>
            </a:r>
            <a:r>
              <a:rPr lang="tr-TR" dirty="0" smtClean="0"/>
              <a:t> Mil </a:t>
            </a:r>
            <a:r>
              <a:rPr lang="tr-TR" dirty="0" err="1" smtClean="0"/>
              <a:t>Med</a:t>
            </a:r>
            <a:r>
              <a:rPr lang="tr-TR" dirty="0" smtClean="0"/>
              <a:t> </a:t>
            </a:r>
            <a:r>
              <a:rPr lang="tr-TR" dirty="0" err="1" smtClean="0"/>
              <a:t>Acad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DATA </a:t>
            </a:r>
            <a:r>
              <a:rPr lang="tr-TR" dirty="0" err="1" smtClean="0"/>
              <a:t>Haydarpasa</a:t>
            </a:r>
            <a:r>
              <a:rPr lang="tr-TR" dirty="0" smtClean="0"/>
              <a:t> </a:t>
            </a:r>
            <a:r>
              <a:rPr lang="tr-TR" dirty="0" err="1" smtClean="0"/>
              <a:t>Training</a:t>
            </a:r>
            <a:r>
              <a:rPr lang="tr-TR" dirty="0" smtClean="0"/>
              <a:t> </a:t>
            </a:r>
            <a:r>
              <a:rPr lang="tr-TR" dirty="0" err="1" smtClean="0"/>
              <a:t>Hosp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GATA</a:t>
            </a:r>
          </a:p>
          <a:p>
            <a:endParaRPr lang="tr-TR" dirty="0"/>
          </a:p>
        </p:txBody>
      </p:sp>
      <p:sp>
        <p:nvSpPr>
          <p:cNvPr id="9" name="8 İçerik Yer Tutucusu"/>
          <p:cNvSpPr>
            <a:spLocks noGrp="1"/>
          </p:cNvSpPr>
          <p:nvPr>
            <p:ph idx="13"/>
          </p:nvPr>
        </p:nvSpPr>
        <p:spPr>
          <a:xfrm>
            <a:off x="4572976" y="1484784"/>
            <a:ext cx="4319504" cy="51119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dirty="0" err="1" smtClean="0"/>
              <a:t>Gata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Guhane</a:t>
            </a:r>
            <a:r>
              <a:rPr lang="tr-TR" dirty="0" smtClean="0"/>
              <a:t> </a:t>
            </a:r>
            <a:r>
              <a:rPr lang="tr-TR" dirty="0" err="1" smtClean="0"/>
              <a:t>Sch</a:t>
            </a:r>
            <a:r>
              <a:rPr lang="tr-TR" dirty="0" smtClean="0"/>
              <a:t> </a:t>
            </a:r>
            <a:r>
              <a:rPr lang="tr-TR" dirty="0" err="1" smtClean="0"/>
              <a:t>Med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Guilhane</a:t>
            </a:r>
            <a:r>
              <a:rPr lang="tr-TR" dirty="0" smtClean="0"/>
              <a:t> </a:t>
            </a:r>
            <a:r>
              <a:rPr lang="tr-TR" dirty="0" err="1" smtClean="0"/>
              <a:t>Military</a:t>
            </a:r>
            <a:r>
              <a:rPr lang="tr-TR" dirty="0" smtClean="0"/>
              <a:t> </a:t>
            </a:r>
            <a:r>
              <a:rPr lang="tr-TR" dirty="0" err="1" smtClean="0"/>
              <a:t>Med</a:t>
            </a:r>
            <a:r>
              <a:rPr lang="tr-TR" dirty="0" smtClean="0"/>
              <a:t> </a:t>
            </a:r>
            <a:r>
              <a:rPr lang="tr-TR" dirty="0" err="1" smtClean="0"/>
              <a:t>Acad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Guilhane</a:t>
            </a:r>
            <a:r>
              <a:rPr lang="tr-TR" dirty="0" smtClean="0"/>
              <a:t> </a:t>
            </a:r>
            <a:r>
              <a:rPr lang="tr-TR" dirty="0" err="1" smtClean="0"/>
              <a:t>Sch</a:t>
            </a:r>
            <a:r>
              <a:rPr lang="tr-TR" dirty="0" smtClean="0"/>
              <a:t> </a:t>
            </a:r>
            <a:r>
              <a:rPr lang="tr-TR" dirty="0" err="1" smtClean="0"/>
              <a:t>Med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GULANE MIL MED ACAD</a:t>
            </a:r>
          </a:p>
          <a:p>
            <a:pPr>
              <a:buNone/>
            </a:pPr>
            <a:r>
              <a:rPr lang="tr-TR" dirty="0" smtClean="0"/>
              <a:t>GULHAME MIL MED ACAD &amp; SCH MED</a:t>
            </a:r>
          </a:p>
          <a:p>
            <a:pPr>
              <a:buNone/>
            </a:pPr>
            <a:r>
              <a:rPr lang="tr-TR" dirty="0" smtClean="0"/>
              <a:t>GULHAME MIL MED ACAD &amp; SCH MED</a:t>
            </a:r>
          </a:p>
          <a:p>
            <a:pPr>
              <a:buNone/>
            </a:pPr>
            <a:r>
              <a:rPr lang="tr-TR" dirty="0" err="1" smtClean="0"/>
              <a:t>Gulhan</a:t>
            </a:r>
            <a:r>
              <a:rPr lang="tr-TR" dirty="0" smtClean="0"/>
              <a:t> Mil </a:t>
            </a:r>
            <a:r>
              <a:rPr lang="tr-TR" dirty="0" err="1" smtClean="0"/>
              <a:t>Med</a:t>
            </a:r>
            <a:r>
              <a:rPr lang="tr-TR" dirty="0" smtClean="0"/>
              <a:t> </a:t>
            </a:r>
            <a:r>
              <a:rPr lang="tr-TR" dirty="0" err="1" smtClean="0"/>
              <a:t>Sch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GULHANE ASKERI TIP AKAD</a:t>
            </a:r>
          </a:p>
          <a:p>
            <a:pPr>
              <a:buNone/>
            </a:pPr>
            <a:r>
              <a:rPr lang="tr-TR" dirty="0" smtClean="0"/>
              <a:t>GULHANE MILIT MED ACAD</a:t>
            </a:r>
          </a:p>
          <a:p>
            <a:pPr>
              <a:buNone/>
            </a:pPr>
            <a:r>
              <a:rPr lang="tr-TR" dirty="0" err="1" smtClean="0"/>
              <a:t>Med</a:t>
            </a:r>
            <a:r>
              <a:rPr lang="tr-TR" dirty="0" smtClean="0"/>
              <a:t> </a:t>
            </a:r>
            <a:r>
              <a:rPr lang="tr-TR" dirty="0" err="1" smtClean="0"/>
              <a:t>Sch</a:t>
            </a:r>
            <a:r>
              <a:rPr lang="tr-TR" dirty="0" smtClean="0"/>
              <a:t> GATA</a:t>
            </a:r>
          </a:p>
          <a:p>
            <a:pPr>
              <a:buNone/>
            </a:pPr>
            <a:r>
              <a:rPr lang="tr-TR" dirty="0" smtClean="0"/>
              <a:t>Mil </a:t>
            </a:r>
            <a:r>
              <a:rPr lang="tr-TR" dirty="0" err="1" smtClean="0"/>
              <a:t>Med</a:t>
            </a:r>
            <a:r>
              <a:rPr lang="tr-TR" dirty="0" smtClean="0"/>
              <a:t> </a:t>
            </a:r>
            <a:r>
              <a:rPr lang="tr-TR" dirty="0" err="1" smtClean="0"/>
              <a:t>Acad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Mulhane</a:t>
            </a:r>
            <a:r>
              <a:rPr lang="tr-TR" dirty="0" smtClean="0"/>
              <a:t> </a:t>
            </a:r>
            <a:r>
              <a:rPr lang="tr-TR" dirty="0" err="1" smtClean="0"/>
              <a:t>Sch</a:t>
            </a:r>
            <a:r>
              <a:rPr lang="tr-TR" dirty="0" smtClean="0"/>
              <a:t> </a:t>
            </a:r>
            <a:r>
              <a:rPr lang="tr-TR" dirty="0" err="1" smtClean="0"/>
              <a:t>Med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Kurum İsimleri – Örnek </a:t>
            </a:r>
            <a:endParaRPr lang="tr-TR" dirty="0"/>
          </a:p>
        </p:txBody>
      </p:sp>
      <p:sp>
        <p:nvSpPr>
          <p:cNvPr id="11" name="10 Dikdörtgen"/>
          <p:cNvSpPr/>
          <p:nvPr/>
        </p:nvSpPr>
        <p:spPr>
          <a:xfrm>
            <a:off x="1979712" y="764704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sz="4000" b="1" dirty="0" smtClean="0"/>
              <a:t>	GATA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79512" y="764704"/>
            <a:ext cx="8784000" cy="5832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i="1" dirty="0" smtClean="0"/>
              <a:t>	</a:t>
            </a:r>
          </a:p>
          <a:p>
            <a:pPr marL="0" indent="0">
              <a:buNone/>
            </a:pPr>
            <a:r>
              <a:rPr lang="tr-TR" b="1" i="1" dirty="0" smtClean="0"/>
              <a:t>Eski adı  </a:t>
            </a:r>
            <a:r>
              <a:rPr lang="tr-TR" dirty="0" smtClean="0"/>
              <a:t>Ulusal Veri Tabanları (UVT)</a:t>
            </a:r>
          </a:p>
          <a:p>
            <a:pPr marL="0" indent="0">
              <a:buNone/>
            </a:pPr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TR adresli 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bilimsel 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tx2">
                    <a:lumMod val="75000"/>
                  </a:schemeClr>
                </a:solidFill>
              </a:rPr>
              <a:t>	 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     dergiler</a:t>
            </a:r>
          </a:p>
          <a:p>
            <a:pPr marL="396000" lvl="1" indent="0">
              <a:buNone/>
            </a:pPr>
            <a:r>
              <a:rPr lang="tr-TR" dirty="0" smtClean="0"/>
              <a:t>     </a:t>
            </a:r>
          </a:p>
          <a:p>
            <a:endParaRPr lang="tr-T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TR Dizin Nedir?</a:t>
            </a:r>
            <a:endParaRPr lang="tr-TR" dirty="0"/>
          </a:p>
        </p:txBody>
      </p:sp>
      <p:sp>
        <p:nvSpPr>
          <p:cNvPr id="5" name="Rectangle 4"/>
          <p:cNvSpPr/>
          <p:nvPr/>
        </p:nvSpPr>
        <p:spPr>
          <a:xfrm>
            <a:off x="659198" y="580526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	</a:t>
            </a:r>
          </a:p>
        </p:txBody>
      </p:sp>
      <p:pic>
        <p:nvPicPr>
          <p:cNvPr id="2050" name="Picture 2" descr="http://www.halklailiskiler.com/resim/750/750/dergiler_13130486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" y="3789040"/>
            <a:ext cx="2555775" cy="25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61708423"/>
              </p:ext>
            </p:extLst>
          </p:nvPr>
        </p:nvGraphicFramePr>
        <p:xfrm>
          <a:off x="3779912" y="2054364"/>
          <a:ext cx="4680520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580112" y="4149080"/>
            <a:ext cx="10081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9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179512" y="935248"/>
            <a:ext cx="4824536" cy="5688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tr-TR" dirty="0" smtClean="0"/>
              <a:t>Cilt / Sayı Numarası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Cilt No / Sayı no vermek gerekir mi?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/>
              <a:t>Sadece Cilt No ya da Sayı No verilebilir mi?</a:t>
            </a:r>
          </a:p>
          <a:p>
            <a:pPr marL="0" indent="0">
              <a:buNone/>
            </a:pPr>
            <a:endParaRPr lang="tr-TR" sz="2200" dirty="0" smtClean="0"/>
          </a:p>
          <a:p>
            <a:pPr marL="0" indent="0">
              <a:buNone/>
            </a:pPr>
            <a:r>
              <a:rPr lang="tr-TR" sz="2200" dirty="0" smtClean="0"/>
              <a:t>Cilt, sayı </a:t>
            </a:r>
            <a:r>
              <a:rPr lang="tr-TR" sz="2200" dirty="0"/>
              <a:t>numarası ve yılı, derginin diğer sayılarıyla </a:t>
            </a:r>
            <a:r>
              <a:rPr lang="tr-TR" sz="2200" dirty="0" smtClean="0"/>
              <a:t>çelişki yaratmayacak </a:t>
            </a:r>
            <a:r>
              <a:rPr lang="tr-TR" sz="2200" dirty="0"/>
              <a:t>bir biçimde </a:t>
            </a:r>
            <a:r>
              <a:rPr lang="tr-TR" sz="2200" dirty="0" smtClean="0"/>
              <a:t>yazılmalıdır. </a:t>
            </a:r>
          </a:p>
          <a:p>
            <a:pPr marL="0" indent="0">
              <a:buNone/>
            </a:pPr>
            <a:r>
              <a:rPr lang="tr-TR" sz="2200" dirty="0" smtClean="0"/>
              <a:t>Bu </a:t>
            </a:r>
            <a:r>
              <a:rPr lang="tr-TR" sz="2200" dirty="0"/>
              <a:t>bilgilerin yanlış yazılımı, makaleye erişimi zorlaştıracak ya </a:t>
            </a:r>
            <a:r>
              <a:rPr lang="tr-TR" sz="2200" dirty="0" smtClean="0"/>
              <a:t>da engelleyecektir.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idx="13"/>
          </p:nvPr>
        </p:nvSpPr>
        <p:spPr>
          <a:xfrm>
            <a:off x="6042865" y="1412776"/>
            <a:ext cx="1944216" cy="2304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tr-TR" sz="1800" i="1" dirty="0" smtClean="0">
                <a:solidFill>
                  <a:srgbClr val="FF0000"/>
                </a:solidFill>
              </a:rPr>
              <a:t>Örnek 1:  </a:t>
            </a:r>
          </a:p>
          <a:p>
            <a:pPr>
              <a:buNone/>
            </a:pPr>
            <a:r>
              <a:rPr lang="tr-TR" sz="1800" dirty="0" smtClean="0"/>
              <a:t>2010   c.1   s.1</a:t>
            </a:r>
          </a:p>
          <a:p>
            <a:pPr>
              <a:buNone/>
            </a:pPr>
            <a:r>
              <a:rPr lang="tr-TR" sz="1800" dirty="0" smtClean="0"/>
              <a:t>           c.2   s.2</a:t>
            </a:r>
          </a:p>
          <a:p>
            <a:pPr>
              <a:buNone/>
            </a:pPr>
            <a:r>
              <a:rPr lang="tr-TR" sz="1800" dirty="0" smtClean="0"/>
              <a:t>2011   c.3   s.3</a:t>
            </a:r>
          </a:p>
          <a:p>
            <a:pPr>
              <a:buNone/>
            </a:pPr>
            <a:r>
              <a:rPr lang="tr-TR" sz="1800" dirty="0" smtClean="0"/>
              <a:t>           c.4   s.4</a:t>
            </a:r>
          </a:p>
          <a:p>
            <a:pPr>
              <a:buNone/>
            </a:pPr>
            <a:r>
              <a:rPr lang="tr-TR" sz="1800" dirty="0" smtClean="0"/>
              <a:t>2012   c.5   s.5</a:t>
            </a:r>
            <a:endParaRPr lang="tr-TR" sz="1800" dirty="0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Cilt, Sayı Numarası</a:t>
            </a:r>
            <a:endParaRPr lang="tr-TR" dirty="0"/>
          </a:p>
        </p:txBody>
      </p:sp>
      <p:sp>
        <p:nvSpPr>
          <p:cNvPr id="8" name="3 İçerik Yer Tutucusu"/>
          <p:cNvSpPr txBox="1">
            <a:spLocks/>
          </p:cNvSpPr>
          <p:nvPr/>
        </p:nvSpPr>
        <p:spPr>
          <a:xfrm>
            <a:off x="7092280" y="4149080"/>
            <a:ext cx="1789602" cy="2304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Örnek 3: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2010   c.1   s.1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           c.1   s.2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2011   c.2   s.3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           c.2   s.4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lang="tr-TR" dirty="0" smtClean="0">
                <a:solidFill>
                  <a:schemeClr val="tx1"/>
                </a:solidFill>
                <a:latin typeface="Futura Bk BT" pitchFamily="34" charset="0"/>
              </a:rPr>
              <a:t>2012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   c.3   s.5</a:t>
            </a:r>
          </a:p>
          <a:p>
            <a:pPr marL="800100" lvl="1" indent="-342900">
              <a:spcBef>
                <a:spcPct val="20000"/>
              </a:spcBef>
              <a:buClr>
                <a:srgbClr val="C00000"/>
              </a:buClr>
            </a:pP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    c.3   s.6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utura Bk BT" pitchFamily="34" charset="0"/>
              <a:ea typeface="+mn-ea"/>
              <a:cs typeface="+mn-cs"/>
            </a:endParaRPr>
          </a:p>
        </p:txBody>
      </p:sp>
      <p:cxnSp>
        <p:nvCxnSpPr>
          <p:cNvPr id="10" name="9 Düz Bağlayıcı"/>
          <p:cNvCxnSpPr/>
          <p:nvPr/>
        </p:nvCxnSpPr>
        <p:spPr>
          <a:xfrm>
            <a:off x="6372200" y="1700772"/>
            <a:ext cx="1152128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Bağlayıcı"/>
          <p:cNvCxnSpPr/>
          <p:nvPr/>
        </p:nvCxnSpPr>
        <p:spPr>
          <a:xfrm flipH="1">
            <a:off x="6372200" y="1792760"/>
            <a:ext cx="1080120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İçerik Yer Tutucusu"/>
          <p:cNvSpPr txBox="1">
            <a:spLocks/>
          </p:cNvSpPr>
          <p:nvPr/>
        </p:nvSpPr>
        <p:spPr>
          <a:xfrm>
            <a:off x="5112060" y="4182816"/>
            <a:ext cx="1800200" cy="2304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Örnek 2: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2010   c.1   s.1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           c.1   s.2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2011   c.2   s.1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           c.2   s.2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lang="tr-TR" dirty="0" smtClean="0">
                <a:solidFill>
                  <a:schemeClr val="tx1"/>
                </a:solidFill>
                <a:latin typeface="Futura Bk BT" pitchFamily="34" charset="0"/>
              </a:rPr>
              <a:t>2012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   c.3   s.1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lang="tr-TR" dirty="0" smtClean="0">
                <a:solidFill>
                  <a:schemeClr val="tx1"/>
                </a:solidFill>
                <a:latin typeface="Futura Bk BT" pitchFamily="34" charset="0"/>
              </a:rPr>
              <a:t>	      c.3  s.2 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utura Bk B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80488" y="908720"/>
            <a:ext cx="8711992" cy="56880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b="1" dirty="0" smtClean="0"/>
              <a:t>Abstract (Öz-Kısa </a:t>
            </a:r>
            <a:r>
              <a:rPr lang="tr-TR" b="1" dirty="0"/>
              <a:t>Özet)</a:t>
            </a:r>
            <a:r>
              <a:rPr lang="tr-TR" dirty="0"/>
              <a:t> Genellikle, makalenin her  önemli bölümünün bir özetini veren, makalenin kısa şekli</a:t>
            </a:r>
            <a:r>
              <a:rPr lang="tr-TR" dirty="0" smtClean="0"/>
              <a:t>...</a:t>
            </a:r>
          </a:p>
          <a:p>
            <a:pPr>
              <a:buNone/>
            </a:pPr>
            <a:r>
              <a:rPr lang="tr-TR" dirty="0" smtClean="0"/>
              <a:t>	“Özet/Summary</a:t>
            </a:r>
            <a:r>
              <a:rPr lang="tr-TR" dirty="0"/>
              <a:t>” den </a:t>
            </a:r>
            <a:r>
              <a:rPr lang="tr-TR" dirty="0" smtClean="0"/>
              <a:t>farklı.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	</a:t>
            </a:r>
            <a:r>
              <a:rPr lang="tr-TR" sz="1900" dirty="0" smtClean="0"/>
              <a:t>100-250 kelime arası, tek paragraftan oluşur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900" dirty="0"/>
              <a:t>	</a:t>
            </a:r>
            <a:r>
              <a:rPr lang="tr-TR" sz="1900" dirty="0" smtClean="0"/>
              <a:t>Makale başlığından sonra yer alır</a:t>
            </a:r>
            <a:endParaRPr lang="tr-TR" sz="1900" dirty="0"/>
          </a:p>
          <a:p>
            <a:pPr>
              <a:buFont typeface="Arial" panose="020B0604020202020204" pitchFamily="34" charset="0"/>
              <a:buChar char="•"/>
            </a:pPr>
            <a:endParaRPr lang="tr-TR" sz="1900" dirty="0"/>
          </a:p>
          <a:p>
            <a:r>
              <a:rPr lang="tr-TR" b="1" dirty="0"/>
              <a:t>Summary (</a:t>
            </a:r>
            <a:r>
              <a:rPr lang="tr-TR" b="1" dirty="0" smtClean="0"/>
              <a:t>Özet)</a:t>
            </a:r>
            <a:r>
              <a:rPr lang="tr-TR" dirty="0" smtClean="0"/>
              <a:t>Temel bilgiler açısından öz ile aynı olmakla birlkte daha uzunluk ve ayrıntı açısından farklıdır..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 </a:t>
            </a:r>
            <a:r>
              <a:rPr lang="tr-TR" sz="1800" dirty="0" smtClean="0"/>
              <a:t>        </a:t>
            </a:r>
            <a:r>
              <a:rPr lang="tr-TR" sz="1900" dirty="0" smtClean="0"/>
              <a:t>Genellikle Sosyal Bilimler alanlarında yer verilir.</a:t>
            </a:r>
            <a:endParaRPr lang="tr-TR" sz="19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1900" dirty="0" smtClean="0"/>
              <a:t>	Öz’e oranla daha geniş ifade edilir.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900" dirty="0"/>
              <a:t>	</a:t>
            </a:r>
            <a:r>
              <a:rPr lang="tr-TR" sz="1900" dirty="0" smtClean="0"/>
              <a:t>Öz’den farklı olarak şekil ve tablo bulunabilir.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900" dirty="0"/>
              <a:t>	</a:t>
            </a:r>
            <a:r>
              <a:rPr lang="tr-TR" sz="1900" dirty="0" smtClean="0"/>
              <a:t>Makale sonunda yer verilir.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900" dirty="0"/>
              <a:t>	</a:t>
            </a:r>
            <a:r>
              <a:rPr lang="tr-TR" sz="1900" dirty="0" smtClean="0"/>
              <a:t>Uzunluğu değişmekle birlikte genellikle makalenin %5-15’i oranında olmaktadır.</a:t>
            </a:r>
          </a:p>
          <a:p>
            <a:pPr marL="0" indent="0">
              <a:buNone/>
            </a:pPr>
            <a:r>
              <a:rPr lang="tr-TR" dirty="0" smtClean="0"/>
              <a:t>	</a:t>
            </a:r>
          </a:p>
          <a:p>
            <a:pPr marL="0" indent="0">
              <a:buNone/>
            </a:pPr>
            <a:r>
              <a:rPr lang="tr-TR" sz="2200" dirty="0" smtClean="0"/>
              <a:t>Kimi dergilerde hem öz hem de özet bulunmaktadır.</a:t>
            </a:r>
          </a:p>
          <a:p>
            <a:pPr marL="0" indent="0">
              <a:buNone/>
            </a:pPr>
            <a:endParaRPr lang="tr-TR" sz="2200" dirty="0" smtClean="0"/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özet/</a:t>
            </a:r>
            <a:r>
              <a:rPr lang="tr-TR" dirty="0" err="1" smtClean="0"/>
              <a:t>summary</a:t>
            </a:r>
            <a:r>
              <a:rPr lang="tr-TR" dirty="0" smtClean="0"/>
              <a:t> olsa da veri tabanları ve indeksler açısından her makalede </a:t>
            </a:r>
            <a:r>
              <a:rPr lang="tr-TR" b="1" dirty="0" smtClean="0"/>
              <a:t>öz/</a:t>
            </a:r>
            <a:r>
              <a:rPr lang="tr-TR" b="1" dirty="0" err="1" smtClean="0"/>
              <a:t>abstract</a:t>
            </a:r>
            <a:r>
              <a:rPr lang="tr-TR" b="1" dirty="0" smtClean="0"/>
              <a:t> bulunmalıdır</a:t>
            </a:r>
            <a:r>
              <a:rPr lang="tr-TR" dirty="0" smtClean="0"/>
              <a:t>.</a:t>
            </a:r>
            <a:endParaRPr lang="tr-TR" dirty="0"/>
          </a:p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pPr lvl="0">
              <a:buFont typeface="Arial" pitchFamily="34" charset="0"/>
              <a:buChar char="•"/>
            </a:pPr>
            <a:endParaRPr lang="tr-TR" dirty="0" smtClean="0"/>
          </a:p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Öz / </a:t>
            </a:r>
            <a:r>
              <a:rPr lang="tr-TR" dirty="0" err="1" smtClean="0"/>
              <a:t>Abstract</a:t>
            </a:r>
            <a:r>
              <a:rPr lang="tr-TR" dirty="0" smtClean="0"/>
              <a:t> – Özet / </a:t>
            </a:r>
            <a:r>
              <a:rPr lang="tr-TR" dirty="0" err="1" smtClean="0"/>
              <a:t>Summary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HEDEF: dizinlerde yer almak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Her </a:t>
            </a:r>
            <a:r>
              <a:rPr lang="tr-TR" dirty="0" smtClean="0"/>
              <a:t>bilimsel dizin/indeks kriterleri </a:t>
            </a:r>
            <a:r>
              <a:rPr lang="tr-TR" dirty="0" smtClean="0"/>
              <a:t>ayrı,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dirty="0" smtClean="0"/>
              <a:t>Genel </a:t>
            </a:r>
            <a:r>
              <a:rPr lang="tr-TR" dirty="0" smtClean="0"/>
              <a:t>konu ve atıf dizinleri </a:t>
            </a:r>
            <a:r>
              <a:rPr lang="tr-TR" dirty="0" smtClean="0"/>
              <a:t>(SCOPUS, Science </a:t>
            </a:r>
            <a:r>
              <a:rPr lang="tr-TR" dirty="0"/>
              <a:t>Citation </a:t>
            </a:r>
            <a:r>
              <a:rPr lang="tr-TR" dirty="0" smtClean="0"/>
              <a:t>Index…)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dirty="0" smtClean="0"/>
              <a:t>Alan indeksleri (MLA, Pubmed, </a:t>
            </a:r>
            <a:r>
              <a:rPr lang="tr-TR" dirty="0"/>
              <a:t>CAB </a:t>
            </a:r>
            <a:r>
              <a:rPr lang="tr-TR" dirty="0" smtClean="0"/>
              <a:t>International…)</a:t>
            </a:r>
          </a:p>
          <a:p>
            <a:endParaRPr lang="tr-TR" sz="2000" dirty="0" smtClean="0"/>
          </a:p>
          <a:p>
            <a:r>
              <a:rPr lang="tr-TR" dirty="0" smtClean="0"/>
              <a:t>Bilgilerin güncelliği, ulaşılabilirlik önemli,</a:t>
            </a:r>
          </a:p>
          <a:p>
            <a:endParaRPr lang="tr-TR" dirty="0" smtClean="0"/>
          </a:p>
          <a:p>
            <a:r>
              <a:rPr lang="tr-TR" dirty="0" smtClean="0"/>
              <a:t>Dergi sayılarının iletimi, verilerin kontrolü, kriterlere uygunluğun devamı önemli,</a:t>
            </a:r>
          </a:p>
          <a:p>
            <a:endParaRPr lang="tr-TR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8389"/>
            <a:ext cx="8100392" cy="706090"/>
          </a:xfrm>
        </p:spPr>
        <p:txBody>
          <a:bodyPr>
            <a:normAutofit/>
          </a:bodyPr>
          <a:lstStyle/>
          <a:p>
            <a:r>
              <a:rPr lang="tr-TR" dirty="0"/>
              <a:t>Ulusal ve </a:t>
            </a:r>
            <a:r>
              <a:rPr lang="tr-TR" dirty="0" smtClean="0"/>
              <a:t>Uluslararası Dizinler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54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80488" y="764704"/>
            <a:ext cx="8711992" cy="583201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b="1" i="1" u="sng" dirty="0" smtClean="0"/>
              <a:t>Dergilerin </a:t>
            </a:r>
            <a:r>
              <a:rPr lang="tr-TR" b="1" i="1" u="sng" dirty="0" err="1" smtClean="0"/>
              <a:t>Index</a:t>
            </a:r>
            <a:r>
              <a:rPr lang="tr-TR" b="1" i="1" u="sng" dirty="0" smtClean="0"/>
              <a:t>-</a:t>
            </a:r>
            <a:r>
              <a:rPr lang="tr-TR" b="1" i="1" u="sng" dirty="0" err="1" smtClean="0"/>
              <a:t>Abstract</a:t>
            </a:r>
            <a:r>
              <a:rPr lang="tr-TR" b="1" i="1" u="sng" dirty="0" smtClean="0"/>
              <a:t> bilgileri nasıl ifade edilir?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Derginin indekslenme bilgilerinin doğru olmasına dikkat edilmelidir. Yapmış olduğumuz değerlendirmeler esnasında indekslerin yanı sıra; </a:t>
            </a:r>
          </a:p>
          <a:p>
            <a:pPr>
              <a:buNone/>
            </a:pPr>
            <a:r>
              <a:rPr lang="tr-TR" dirty="0" smtClean="0"/>
              <a:t> </a:t>
            </a:r>
          </a:p>
          <a:p>
            <a:r>
              <a:rPr lang="tr-TR" dirty="0" smtClean="0"/>
              <a:t>Veri tabanı platformları </a:t>
            </a:r>
            <a:r>
              <a:rPr lang="tr-TR" i="1" dirty="0" smtClean="0"/>
              <a:t>[örn. </a:t>
            </a:r>
            <a:r>
              <a:rPr lang="tr-TR" i="1" dirty="0" err="1" smtClean="0"/>
              <a:t>EbscoHost</a:t>
            </a:r>
            <a:r>
              <a:rPr lang="tr-TR" i="1" dirty="0" smtClean="0"/>
              <a:t>, </a:t>
            </a:r>
            <a:r>
              <a:rPr lang="tr-TR" i="1" dirty="0" err="1" smtClean="0"/>
              <a:t>ProQuest</a:t>
            </a:r>
            <a:r>
              <a:rPr lang="tr-TR" i="1" dirty="0" smtClean="0"/>
              <a:t>, </a:t>
            </a:r>
            <a:r>
              <a:rPr lang="tr-TR" i="1" dirty="0" err="1" smtClean="0"/>
              <a:t>WoS</a:t>
            </a:r>
            <a:r>
              <a:rPr lang="tr-TR" i="1" dirty="0" smtClean="0"/>
              <a:t> vb]  </a:t>
            </a:r>
            <a:r>
              <a:rPr lang="tr-TR" dirty="0" smtClean="0"/>
              <a:t>Platformlar içeriğinde indeks ve veri tabanları yer almaktadır. </a:t>
            </a:r>
          </a:p>
          <a:p>
            <a:r>
              <a:rPr lang="tr-TR" dirty="0" smtClean="0"/>
              <a:t>Katalog </a:t>
            </a:r>
            <a:r>
              <a:rPr lang="tr-TR" i="1" dirty="0" smtClean="0"/>
              <a:t>[örn. Süreli Yayınlar </a:t>
            </a:r>
            <a:r>
              <a:rPr lang="tr-TR" i="1" dirty="0" err="1" smtClean="0"/>
              <a:t>Kataloğu</a:t>
            </a:r>
            <a:r>
              <a:rPr lang="tr-TR" i="1" dirty="0" smtClean="0"/>
              <a:t>]</a:t>
            </a:r>
            <a:r>
              <a:rPr lang="tr-TR" dirty="0" smtClean="0"/>
              <a:t>, </a:t>
            </a:r>
          </a:p>
          <a:p>
            <a:r>
              <a:rPr lang="tr-TR" dirty="0" smtClean="0"/>
              <a:t>Başvuru ve değerlendirme sistemleri </a:t>
            </a:r>
            <a:r>
              <a:rPr lang="tr-TR" i="1" dirty="0" smtClean="0"/>
              <a:t>[örn. ULAKBİM ODIS-(ULAKBİM TR Dizin kapsamında yer almak üzere ve değerlendirmenin yapıldığı sistem)]</a:t>
            </a:r>
            <a:r>
              <a:rPr lang="tr-TR" dirty="0" smtClean="0"/>
              <a:t>, </a:t>
            </a:r>
          </a:p>
          <a:p>
            <a:r>
              <a:rPr lang="tr-TR" dirty="0" smtClean="0"/>
              <a:t>Barındırma ve süreç yönetimi hizmetleri ile rehber niteliği taşıyan platformlar </a:t>
            </a:r>
            <a:r>
              <a:rPr lang="tr-TR" i="1" dirty="0" smtClean="0"/>
              <a:t>[örn. ULAKBİM </a:t>
            </a:r>
            <a:r>
              <a:rPr lang="tr-TR" i="1" dirty="0" err="1" smtClean="0"/>
              <a:t>DergiPark</a:t>
            </a:r>
            <a:r>
              <a:rPr lang="tr-TR" i="1" dirty="0" smtClean="0"/>
              <a:t>, </a:t>
            </a:r>
            <a:r>
              <a:rPr lang="tr-TR" i="1" dirty="0" err="1" smtClean="0"/>
              <a:t>ULRICH’s</a:t>
            </a:r>
            <a:r>
              <a:rPr lang="tr-TR" i="1" dirty="0" smtClean="0"/>
              <a:t> </a:t>
            </a:r>
            <a:r>
              <a:rPr lang="tr-TR" i="1" dirty="0" err="1" smtClean="0"/>
              <a:t>Periodical</a:t>
            </a:r>
            <a:r>
              <a:rPr lang="tr-TR" i="1" dirty="0" smtClean="0"/>
              <a:t> </a:t>
            </a:r>
            <a:r>
              <a:rPr lang="tr-TR" i="1" dirty="0" err="1" smtClean="0"/>
              <a:t>Directory</a:t>
            </a:r>
            <a:r>
              <a:rPr lang="tr-TR" i="1" dirty="0" smtClean="0"/>
              <a:t> vb.] </a:t>
            </a:r>
            <a:r>
              <a:rPr lang="tr-TR" dirty="0" smtClean="0"/>
              <a:t>ile </a:t>
            </a:r>
          </a:p>
          <a:p>
            <a:r>
              <a:rPr lang="tr-TR" dirty="0" smtClean="0"/>
              <a:t>Açık erişim veri </a:t>
            </a:r>
            <a:r>
              <a:rPr lang="tr-TR" dirty="0" err="1" smtClean="0"/>
              <a:t>tabanları’nın</a:t>
            </a:r>
            <a:r>
              <a:rPr lang="tr-TR" dirty="0" smtClean="0"/>
              <a:t> (örn. Doaj v.b.) da listelendiği görülmektedir. </a:t>
            </a:r>
            <a:r>
              <a:rPr lang="tr-TR" i="1" dirty="0" smtClean="0"/>
              <a:t>DOAJ’la ilgili yeni bir gelişme DOAJ SEAL kriterlerle seçimli olacak.</a:t>
            </a:r>
            <a:endParaRPr lang="tr-TR" i="1" dirty="0" smtClean="0"/>
          </a:p>
          <a:p>
            <a:endParaRPr lang="tr-TR" dirty="0" smtClean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Dizin / Veri Tabanı Nedir?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5832016"/>
          </a:xfrm>
        </p:spPr>
        <p:txBody>
          <a:bodyPr>
            <a:normAutofit fontScale="55000" lnSpcReduction="20000"/>
          </a:bodyPr>
          <a:lstStyle/>
          <a:p>
            <a:r>
              <a:rPr lang="tr-TR" b="1" dirty="0" smtClean="0"/>
              <a:t>Uluslararası</a:t>
            </a:r>
            <a:r>
              <a:rPr lang="tr-TR" dirty="0" smtClean="0"/>
              <a:t> </a:t>
            </a:r>
            <a:r>
              <a:rPr lang="tr-TR" i="1" dirty="0"/>
              <a:t>SCI, SSCI,A&amp;HCI, Scopus</a:t>
            </a:r>
            <a:r>
              <a:rPr lang="tr-TR" dirty="0"/>
              <a:t> gibi genel konulu </a:t>
            </a:r>
            <a:r>
              <a:rPr lang="tr-TR" dirty="0" smtClean="0"/>
              <a:t>ve </a:t>
            </a:r>
            <a:r>
              <a:rPr lang="tr-TR" b="1" dirty="0" smtClean="0"/>
              <a:t>atıf </a:t>
            </a:r>
            <a:r>
              <a:rPr lang="tr-TR" b="1" dirty="0"/>
              <a:t>ölçen indeksleri,</a:t>
            </a:r>
          </a:p>
          <a:p>
            <a:r>
              <a:rPr lang="tr-TR" i="1" dirty="0" err="1"/>
              <a:t>Sociological</a:t>
            </a:r>
            <a:r>
              <a:rPr lang="tr-TR" i="1" dirty="0"/>
              <a:t> </a:t>
            </a:r>
            <a:r>
              <a:rPr lang="tr-TR" i="1" dirty="0" err="1"/>
              <a:t>Abstract</a:t>
            </a:r>
            <a:r>
              <a:rPr lang="tr-TR" i="1" dirty="0"/>
              <a:t>, </a:t>
            </a:r>
            <a:r>
              <a:rPr lang="tr-TR" i="1" dirty="0" err="1"/>
              <a:t>Psychological</a:t>
            </a:r>
            <a:r>
              <a:rPr lang="tr-TR" i="1" dirty="0"/>
              <a:t> </a:t>
            </a:r>
            <a:r>
              <a:rPr lang="tr-TR" i="1" dirty="0" err="1"/>
              <a:t>Abstract</a:t>
            </a:r>
            <a:r>
              <a:rPr lang="tr-TR" i="1" dirty="0"/>
              <a:t>, Library </a:t>
            </a:r>
            <a:r>
              <a:rPr lang="tr-TR" i="1" dirty="0" err="1"/>
              <a:t>and</a:t>
            </a:r>
            <a:r>
              <a:rPr lang="tr-TR" i="1" dirty="0"/>
              <a:t> Information </a:t>
            </a:r>
            <a:r>
              <a:rPr lang="tr-TR" i="1" dirty="0" err="1"/>
              <a:t>Science</a:t>
            </a:r>
            <a:r>
              <a:rPr lang="tr-TR" i="1" dirty="0"/>
              <a:t> </a:t>
            </a:r>
            <a:r>
              <a:rPr lang="tr-TR" i="1" dirty="0" err="1"/>
              <a:t>Abstract</a:t>
            </a:r>
            <a:r>
              <a:rPr lang="tr-TR" i="1" dirty="0"/>
              <a:t>, ERIC, Index </a:t>
            </a:r>
            <a:r>
              <a:rPr lang="tr-TR" i="1" dirty="0" err="1"/>
              <a:t>Medicus</a:t>
            </a:r>
            <a:r>
              <a:rPr lang="tr-TR" i="1" dirty="0"/>
              <a:t>/</a:t>
            </a:r>
            <a:r>
              <a:rPr lang="tr-TR" i="1" dirty="0" err="1"/>
              <a:t>Medline</a:t>
            </a:r>
            <a:r>
              <a:rPr lang="tr-TR" i="1" dirty="0"/>
              <a:t>, </a:t>
            </a:r>
            <a:r>
              <a:rPr lang="tr-TR" i="1" dirty="0" err="1"/>
              <a:t>Geobase</a:t>
            </a:r>
            <a:r>
              <a:rPr lang="tr-TR" i="1" dirty="0"/>
              <a:t>, </a:t>
            </a:r>
            <a:r>
              <a:rPr lang="tr-TR" i="1" dirty="0" err="1"/>
              <a:t>PsycInfo</a:t>
            </a:r>
            <a:r>
              <a:rPr lang="tr-TR" i="1" dirty="0"/>
              <a:t>, </a:t>
            </a:r>
            <a:r>
              <a:rPr lang="tr-TR" i="1" dirty="0" err="1"/>
              <a:t>IndexCopernicus</a:t>
            </a:r>
            <a:r>
              <a:rPr lang="tr-TR" i="1" dirty="0"/>
              <a:t>, </a:t>
            </a:r>
            <a:r>
              <a:rPr lang="tr-TR" i="1" dirty="0" err="1"/>
              <a:t>Chemical</a:t>
            </a:r>
            <a:r>
              <a:rPr lang="tr-TR" i="1" dirty="0"/>
              <a:t> </a:t>
            </a:r>
            <a:r>
              <a:rPr lang="tr-TR" i="1" dirty="0" err="1"/>
              <a:t>Abstracts</a:t>
            </a:r>
            <a:r>
              <a:rPr lang="tr-TR" i="1" dirty="0"/>
              <a:t>, </a:t>
            </a:r>
            <a:r>
              <a:rPr lang="tr-TR" i="1" dirty="0" err="1"/>
              <a:t>Food</a:t>
            </a:r>
            <a:r>
              <a:rPr lang="tr-TR" i="1" dirty="0"/>
              <a:t> </a:t>
            </a:r>
            <a:r>
              <a:rPr lang="tr-TR" i="1" dirty="0" err="1"/>
              <a:t>Sciences</a:t>
            </a:r>
            <a:r>
              <a:rPr lang="tr-TR" i="1" dirty="0"/>
              <a:t> </a:t>
            </a:r>
            <a:r>
              <a:rPr lang="tr-TR" i="1" dirty="0" err="1"/>
              <a:t>and</a:t>
            </a:r>
            <a:r>
              <a:rPr lang="tr-TR" i="1" dirty="0"/>
              <a:t> </a:t>
            </a:r>
            <a:r>
              <a:rPr lang="tr-TR" i="1" dirty="0" err="1"/>
              <a:t>Technology</a:t>
            </a:r>
            <a:r>
              <a:rPr lang="tr-TR" i="1" dirty="0"/>
              <a:t> </a:t>
            </a:r>
            <a:r>
              <a:rPr lang="tr-TR" i="1" dirty="0" err="1"/>
              <a:t>Abstracts</a:t>
            </a:r>
            <a:r>
              <a:rPr lang="tr-TR" i="1" dirty="0"/>
              <a:t>, </a:t>
            </a:r>
            <a:r>
              <a:rPr lang="tr-TR" i="1" dirty="0" err="1"/>
              <a:t>MathSci</a:t>
            </a:r>
            <a:r>
              <a:rPr lang="tr-TR" i="1" dirty="0"/>
              <a:t>, </a:t>
            </a:r>
            <a:r>
              <a:rPr lang="tr-TR" i="1" dirty="0" err="1"/>
              <a:t>Biological</a:t>
            </a:r>
            <a:r>
              <a:rPr lang="tr-TR" i="1" dirty="0"/>
              <a:t> </a:t>
            </a:r>
            <a:r>
              <a:rPr lang="tr-TR" i="1" dirty="0" err="1"/>
              <a:t>Abstract</a:t>
            </a:r>
            <a:r>
              <a:rPr lang="tr-TR" i="1" dirty="0"/>
              <a:t>, CAB, </a:t>
            </a:r>
            <a:r>
              <a:rPr lang="tr-TR" i="1" dirty="0" err="1"/>
              <a:t>Engineering</a:t>
            </a:r>
            <a:r>
              <a:rPr lang="tr-TR" i="1" dirty="0"/>
              <a:t> Index, </a:t>
            </a:r>
            <a:r>
              <a:rPr lang="tr-TR" dirty="0"/>
              <a:t>gibi uluslararası </a:t>
            </a:r>
            <a:r>
              <a:rPr lang="tr-TR" b="1" dirty="0"/>
              <a:t>alan indeksleri</a:t>
            </a:r>
            <a:r>
              <a:rPr lang="tr-TR" dirty="0"/>
              <a:t>, </a:t>
            </a:r>
          </a:p>
          <a:p>
            <a:r>
              <a:rPr lang="tr-TR" i="1" dirty="0"/>
              <a:t>TR Dizin Sosyal ve Beşeri Bilimler Veri Tabanı/Tıp Veri Tabanı/Yaşam Bilimleri Veri Tabanı/ Mühendislik ve Temel Bilimler Veri Tabanı/Hukuk Veri Tabanı </a:t>
            </a:r>
            <a:r>
              <a:rPr lang="tr-TR" dirty="0"/>
              <a:t>gibi </a:t>
            </a:r>
            <a:r>
              <a:rPr lang="tr-TR" b="1" dirty="0"/>
              <a:t>ulusal alan indeksleri</a:t>
            </a:r>
            <a:r>
              <a:rPr lang="tr-TR" dirty="0"/>
              <a:t> örneği olarak,</a:t>
            </a:r>
          </a:p>
          <a:p>
            <a:pPr>
              <a:buNone/>
            </a:pPr>
            <a:endParaRPr lang="tr-TR" b="1" dirty="0"/>
          </a:p>
          <a:p>
            <a:pPr>
              <a:buNone/>
            </a:pPr>
            <a:r>
              <a:rPr lang="tr-TR" b="1" dirty="0"/>
              <a:t>seçimli dergi kabul eden, kriterleri olan indekslerin derginin indekslenme bilgilerinde yer alması gerekir.</a:t>
            </a:r>
            <a:endParaRPr lang="tr-TR" dirty="0"/>
          </a:p>
          <a:p>
            <a:pPr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dirty="0"/>
              <a:t>Dizinler dışında kalan ve online erişimi amaçlayan </a:t>
            </a:r>
            <a:r>
              <a:rPr lang="tr-TR" b="1" dirty="0"/>
              <a:t>veri tabanlarının </a:t>
            </a:r>
            <a:r>
              <a:rPr lang="tr-TR" dirty="0"/>
              <a:t>bilgileri ayrıca belirtilebilir. </a:t>
            </a:r>
          </a:p>
          <a:p>
            <a:pPr>
              <a:buNone/>
            </a:pPr>
            <a:endParaRPr lang="tr-TR" dirty="0"/>
          </a:p>
          <a:p>
            <a:r>
              <a:rPr lang="tr-TR" b="1" dirty="0"/>
              <a:t>Derleme veri tabanları veya açık erişim sistemleri </a:t>
            </a:r>
            <a:r>
              <a:rPr lang="tr-TR" dirty="0"/>
              <a:t>ile</a:t>
            </a:r>
            <a:r>
              <a:rPr lang="tr-TR" b="1" dirty="0"/>
              <a:t> değerlendirmeye tabii tutularak seçimli dergi kabul eden indeksler farklı kategoriler olarak değerlendirilmelidir. Veri tabanları, katalog, sistemler, rehberler vb. </a:t>
            </a:r>
            <a:r>
              <a:rPr lang="tr-TR" b="1" dirty="0" err="1"/>
              <a:t>nin</a:t>
            </a:r>
            <a:r>
              <a:rPr lang="tr-TR" b="1" dirty="0"/>
              <a:t> indeksleme bilgilerinde yer almaması gerekmektedir. </a:t>
            </a:r>
            <a:endParaRPr lang="tr-TR" dirty="0"/>
          </a:p>
          <a:p>
            <a:endParaRPr lang="tr-TR" dirty="0"/>
          </a:p>
          <a:p>
            <a:pPr>
              <a:buNone/>
            </a:pPr>
            <a:r>
              <a:rPr lang="tr-TR" b="1" i="1" u="sng" dirty="0"/>
              <a:t>Alan İndeksi Nedir?</a:t>
            </a:r>
          </a:p>
          <a:p>
            <a:pPr>
              <a:buNone/>
            </a:pPr>
            <a:endParaRPr lang="tr-TR" dirty="0"/>
          </a:p>
          <a:p>
            <a:r>
              <a:rPr lang="tr-TR" dirty="0"/>
              <a:t>Alan indeksi, belirli bir konu alanında, seçim kriterleri ile yayın kabul eden ve yayınların bibliyografik bilgilerinin verildiği (makalelerin/kitapların/tezlerin künyelerinin ve kimi zamanda özetlerinin yer aldığı) ve dizinler anlaşılmalıdır.</a:t>
            </a:r>
          </a:p>
          <a:p>
            <a:endParaRPr lang="tr-TR" dirty="0"/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 smtClean="0">
                <a:solidFill>
                  <a:srgbClr val="FF0000"/>
                </a:solidFill>
              </a:rPr>
              <a:t>Örnekler tüm dizin ve indeksleri içermemektedir. Örneklerden oluşmaktadır.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 smtClean="0">
                <a:solidFill>
                  <a:srgbClr val="FF0000"/>
                </a:solidFill>
              </a:rPr>
              <a:t>Bu TANIMLAR tavsiye niteliğindedir.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 smtClean="0">
                <a:solidFill>
                  <a:srgbClr val="FF0000"/>
                </a:solidFill>
              </a:rPr>
              <a:t>KARARLAR</a:t>
            </a:r>
            <a:r>
              <a:rPr lang="tr-TR" b="1" dirty="0">
                <a:solidFill>
                  <a:srgbClr val="FF0000"/>
                </a:solidFill>
              </a:rPr>
              <a:t>, UYGULAYAN KURUMLAR:  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rgbClr val="FF0000"/>
                </a:solidFill>
              </a:rPr>
              <a:t>YÖK, </a:t>
            </a:r>
            <a:r>
              <a:rPr lang="tr-TR" b="1" dirty="0" smtClean="0">
                <a:solidFill>
                  <a:srgbClr val="FF0000"/>
                </a:solidFill>
              </a:rPr>
              <a:t>ÜAK olup tanımlar ilgili kuurmların sayfasında yer almaktadır.</a:t>
            </a:r>
            <a:endParaRPr lang="tr-TR" b="1" dirty="0">
              <a:solidFill>
                <a:srgbClr val="FF0000"/>
              </a:solidFill>
            </a:endParaRPr>
          </a:p>
          <a:p>
            <a:pPr>
              <a:buNone/>
            </a:pPr>
            <a:endParaRPr lang="tr-TR" dirty="0" smtClean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Veri Tabanları, Dizinler, İndeksler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80488" y="908720"/>
            <a:ext cx="8711992" cy="5688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b="1" dirty="0" smtClean="0"/>
              <a:t>ÜAK tanımı:</a:t>
            </a:r>
          </a:p>
          <a:p>
            <a:pPr>
              <a:buNone/>
            </a:pPr>
            <a:r>
              <a:rPr lang="tr-TR" dirty="0"/>
              <a:t>Ulusal hakemli dergi : Editörü ve en az beş değişik üniversitenin öğretim üyelerinden oluşmuş danışmanlar grubu olan, bilimsel/sanatsal özgün araştırma makaleleri yayımlayan, yılda en az iki kez yayımlanan ve son beş yılda düzenli olarak basılıp dağıtımı yapılmış, üniversite kütüphanelerinde erişilebilir olan dergi. (ÜAK Tanımı) </a:t>
            </a:r>
            <a:endParaRPr lang="tr-TR" dirty="0" smtClean="0"/>
          </a:p>
          <a:p>
            <a:pPr>
              <a:buNone/>
            </a:pPr>
            <a:r>
              <a:rPr lang="tr-TR" b="1" dirty="0" smtClean="0"/>
              <a:t>	2016 Ekim dönemi: 	ULAKBİM </a:t>
            </a:r>
            <a:r>
              <a:rPr lang="tr-TR" b="1" dirty="0"/>
              <a:t>tarafından taranan ulusal hakemli dergilerde yayımlanmış </a:t>
            </a:r>
            <a:r>
              <a:rPr lang="tr-TR" b="1" dirty="0" smtClean="0"/>
              <a:t>makale</a:t>
            </a:r>
          </a:p>
          <a:p>
            <a:pPr>
              <a:buNone/>
            </a:pPr>
            <a:endParaRPr lang="tr-TR" b="1" dirty="0" smtClean="0"/>
          </a:p>
          <a:p>
            <a:pPr>
              <a:buNone/>
            </a:pPr>
            <a:r>
              <a:rPr lang="tr-TR" b="1" i="1" u="sng" dirty="0" smtClean="0"/>
              <a:t>Uluslararası </a:t>
            </a:r>
            <a:r>
              <a:rPr lang="tr-TR" b="1" i="1" u="sng" dirty="0" smtClean="0"/>
              <a:t>dergi nedir?</a:t>
            </a:r>
            <a:endParaRPr lang="tr-TR" dirty="0" smtClean="0"/>
          </a:p>
          <a:p>
            <a:pPr>
              <a:buNone/>
            </a:pPr>
            <a:r>
              <a:rPr lang="tr-TR" b="1" dirty="0" smtClean="0"/>
              <a:t>TÜBİTAK ULAKBİM Veri Tabanları Komiteleri tarafından </a:t>
            </a:r>
            <a:r>
              <a:rPr lang="tr-TR" dirty="0" smtClean="0"/>
              <a:t>bir derginin uluslararası olması için önerilen kriterler aşağıdaki gibi sıralanabilir. </a:t>
            </a:r>
            <a:endParaRPr lang="tr-TR" dirty="0" smtClean="0"/>
          </a:p>
          <a:p>
            <a:pPr>
              <a:buNone/>
            </a:pPr>
            <a:r>
              <a:rPr lang="tr-TR" b="1" dirty="0" smtClean="0">
                <a:solidFill>
                  <a:srgbClr val="FF0000"/>
                </a:solidFill>
              </a:rPr>
              <a:t>Aşağıdaki kriterler ÜAK ve YÖK tanımı değildir. Değerlendirme ve karar  ilgili kurumlara aittir.</a:t>
            </a:r>
            <a:endParaRPr lang="tr-TR" b="1" dirty="0" smtClean="0">
              <a:solidFill>
                <a:srgbClr val="FF0000"/>
              </a:solidFill>
            </a:endParaRPr>
          </a:p>
          <a:p>
            <a:r>
              <a:rPr lang="tr-TR" sz="2000" dirty="0" smtClean="0"/>
              <a:t>Dergi, uluslararası veri tabanlarından/dizinlerden erişilebilir olmalı, </a:t>
            </a:r>
          </a:p>
          <a:p>
            <a:r>
              <a:rPr lang="tr-TR" sz="2000" dirty="0" smtClean="0"/>
              <a:t>Makalelerin yabancı dilde öz’ü olmalı,</a:t>
            </a:r>
          </a:p>
          <a:p>
            <a:r>
              <a:rPr lang="tr-TR" sz="2000" dirty="0" smtClean="0"/>
              <a:t>Dergide yer alan makalelerin, cilt bazında en az 1/3’ü yabancı dilde olmalı, </a:t>
            </a:r>
          </a:p>
          <a:p>
            <a:r>
              <a:rPr lang="tr-TR" sz="2000" dirty="0" smtClean="0"/>
              <a:t>Derginin bir cildinde yayınlanan makale yazarlarının 1/3 yabancı yazarlardan oluşmalı, (Uluslararası yazar katkı oranı)</a:t>
            </a:r>
          </a:p>
          <a:p>
            <a:r>
              <a:rPr lang="tr-TR" sz="2000" dirty="0" smtClean="0"/>
              <a:t>Makalenin yurtdışı adresli kabul edilebilmesi için yazar adresi yurtdışı olmalıdır.</a:t>
            </a:r>
          </a:p>
          <a:p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0"/>
            <a:ext cx="8028384" cy="706090"/>
          </a:xfrm>
        </p:spPr>
        <p:txBody>
          <a:bodyPr/>
          <a:lstStyle/>
          <a:p>
            <a:r>
              <a:rPr lang="tr-TR" dirty="0" smtClean="0"/>
              <a:t>TR Dizin- Ulusal /Uluslararası Dergi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172400" cy="706090"/>
          </a:xfrm>
        </p:spPr>
        <p:txBody>
          <a:bodyPr>
            <a:normAutofit/>
          </a:bodyPr>
          <a:lstStyle/>
          <a:p>
            <a:r>
              <a:rPr lang="tr-TR" dirty="0" smtClean="0"/>
              <a:t>TR Dizin – Ulusal / Uluslararası Veri Tabanları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dirty="0" smtClean="0"/>
              <a:t>Web of </a:t>
            </a:r>
            <a:r>
              <a:rPr lang="tr-TR" dirty="0" err="1" smtClean="0"/>
              <a:t>Science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en-US" sz="1000" b="1" dirty="0"/>
              <a:t>THE EVALUATION PROCESS FOR SCIE, SSCI and AHCI</a:t>
            </a:r>
            <a:r>
              <a:rPr lang="en-US" sz="1000" b="1" baseline="30000" dirty="0"/>
              <a:t>6</a:t>
            </a:r>
            <a:endParaRPr lang="en-US" sz="1000" b="1" dirty="0"/>
          </a:p>
          <a:p>
            <a:pPr marL="0" indent="0">
              <a:buNone/>
            </a:pPr>
            <a:r>
              <a:rPr lang="en-US" sz="1000" u="sng" dirty="0" smtClean="0"/>
              <a:t>Overview </a:t>
            </a:r>
            <a:r>
              <a:rPr lang="en-US" sz="1000" u="sng" dirty="0"/>
              <a:t>of the Process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Many factors are taken into account when evaluating journals for coverage, ranging from the qualitative to the quantitative. These include the following: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000" dirty="0"/>
              <a:t>Basic publishing standards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000" dirty="0"/>
              <a:t>Editorial content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000" dirty="0"/>
              <a:t>International focus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000" dirty="0"/>
              <a:t>Citation Analysis </a:t>
            </a:r>
          </a:p>
          <a:p>
            <a:r>
              <a:rPr lang="tr-TR" dirty="0" smtClean="0"/>
              <a:t>Scopus</a:t>
            </a:r>
            <a:endParaRPr lang="tr-TR" dirty="0"/>
          </a:p>
        </p:txBody>
      </p:sp>
      <p:pic>
        <p:nvPicPr>
          <p:cNvPr id="5" name="Picture 4" descr="Content Policy and Selection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4919" r="19846"/>
          <a:stretch/>
        </p:blipFill>
        <p:spPr>
          <a:xfrm>
            <a:off x="1907704" y="2780927"/>
            <a:ext cx="6984776" cy="4001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100392" cy="706090"/>
          </a:xfrm>
        </p:spPr>
        <p:txBody>
          <a:bodyPr/>
          <a:lstStyle/>
          <a:p>
            <a:r>
              <a:rPr lang="tr-TR" dirty="0" smtClean="0"/>
              <a:t>TR Dizin- Ekibimiz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5522" y="3721017"/>
            <a:ext cx="1560563" cy="193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202" y="1096096"/>
            <a:ext cx="1387388" cy="208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325" y="1280284"/>
            <a:ext cx="1628666" cy="162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media.licdn.com/mpr/mpr/shrink_200_200/p/1/000/08b/0da/2c83ef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6492" y="1138834"/>
            <a:ext cx="1775868" cy="1775868"/>
          </a:xfrm>
          <a:prstGeom prst="rect">
            <a:avLst/>
          </a:prstGeom>
          <a:noFill/>
        </p:spPr>
      </p:pic>
      <p:sp>
        <p:nvSpPr>
          <p:cNvPr id="14" name="13 Metin kutusu"/>
          <p:cNvSpPr txBox="1"/>
          <p:nvPr/>
        </p:nvSpPr>
        <p:spPr>
          <a:xfrm>
            <a:off x="6141292" y="317717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latin typeface="Futura Lt BT" pitchFamily="34" charset="0"/>
              </a:rPr>
              <a:t>    Nuray DEMİRKOL</a:t>
            </a:r>
            <a:endParaRPr lang="tr-TR" sz="1200" dirty="0">
              <a:latin typeface="Futura Lt BT" pitchFamily="34" charset="0"/>
            </a:endParaRPr>
          </a:p>
        </p:txBody>
      </p:sp>
      <p:sp>
        <p:nvSpPr>
          <p:cNvPr id="15" name="14 Metin kutusu"/>
          <p:cNvSpPr txBox="1"/>
          <p:nvPr/>
        </p:nvSpPr>
        <p:spPr>
          <a:xfrm>
            <a:off x="510325" y="3173381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latin typeface="Futura Lt BT" pitchFamily="34" charset="0"/>
              </a:rPr>
              <a:t>Ebru </a:t>
            </a:r>
            <a:r>
              <a:rPr lang="tr-TR" sz="1200" dirty="0" smtClean="0">
                <a:latin typeface="Futura Lt BT" pitchFamily="34" charset="0"/>
              </a:rPr>
              <a:t>AYDIN</a:t>
            </a:r>
            <a:endParaRPr lang="tr-TR" sz="1200" dirty="0">
              <a:latin typeface="Futura Lt BT" pitchFamily="34" charset="0"/>
            </a:endParaRPr>
          </a:p>
        </p:txBody>
      </p:sp>
      <p:sp>
        <p:nvSpPr>
          <p:cNvPr id="16" name="15 Metin kutusu"/>
          <p:cNvSpPr txBox="1"/>
          <p:nvPr/>
        </p:nvSpPr>
        <p:spPr>
          <a:xfrm>
            <a:off x="1238891" y="37338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>
              <a:latin typeface="Futura Lt BT" pitchFamily="34" charset="0"/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6036492" y="596285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latin typeface="Futura Lt BT" pitchFamily="34" charset="0"/>
              </a:rPr>
              <a:t>Sibel TABANLIOĞLU</a:t>
            </a:r>
          </a:p>
        </p:txBody>
      </p:sp>
      <p:sp>
        <p:nvSpPr>
          <p:cNvPr id="18" name="17 Metin kutusu"/>
          <p:cNvSpPr txBox="1"/>
          <p:nvPr/>
        </p:nvSpPr>
        <p:spPr>
          <a:xfrm>
            <a:off x="3292624" y="34503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latin typeface="Futura Lt BT" pitchFamily="34" charset="0"/>
              </a:rPr>
              <a:t>    Mehmet BOZ</a:t>
            </a:r>
            <a:endParaRPr lang="tr-TR" sz="1200" dirty="0">
              <a:latin typeface="Futura Lt BT" pitchFamily="34" charset="0"/>
            </a:endParaRPr>
          </a:p>
        </p:txBody>
      </p:sp>
      <p:sp>
        <p:nvSpPr>
          <p:cNvPr id="19" name="18 Metin kutusu"/>
          <p:cNvSpPr txBox="1"/>
          <p:nvPr/>
        </p:nvSpPr>
        <p:spPr>
          <a:xfrm>
            <a:off x="3076600" y="5023553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latin typeface="Futura Lt BT" pitchFamily="34" charset="0"/>
              </a:rPr>
              <a:t>    Tuncay KAHRİMAN</a:t>
            </a:r>
            <a:endParaRPr lang="tr-TR" sz="1200" dirty="0">
              <a:latin typeface="Futura Lt BT" pitchFamily="34" charset="0"/>
            </a:endParaRPr>
          </a:p>
        </p:txBody>
      </p:sp>
      <p:pic>
        <p:nvPicPr>
          <p:cNvPr id="1036" name="Picture 12" descr="Parlak ka&amp;gbreve;ıt tepsisi ve Sarı zemin üzerine ah&amp;scedil;ap masa üzerinde Kırtasiye — Stok foto&amp;gbreve;ra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1805" y="4071053"/>
            <a:ext cx="1600200" cy="952500"/>
          </a:xfrm>
          <a:prstGeom prst="rect">
            <a:avLst/>
          </a:prstGeom>
          <a:noFill/>
        </p:spPr>
      </p:pic>
      <p:sp>
        <p:nvSpPr>
          <p:cNvPr id="23" name="22 Metin kutusu"/>
          <p:cNvSpPr txBox="1"/>
          <p:nvPr/>
        </p:nvSpPr>
        <p:spPr>
          <a:xfrm>
            <a:off x="425037" y="586018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latin typeface="Futura Lt BT" pitchFamily="34" charset="0"/>
              </a:rPr>
              <a:t>Remzi ÖZER</a:t>
            </a:r>
            <a:endParaRPr lang="tr-TR" sz="1200" dirty="0">
              <a:latin typeface="Futura Lt BT" pitchFamily="34" charset="0"/>
            </a:endParaRPr>
          </a:p>
        </p:txBody>
      </p:sp>
      <p:pic>
        <p:nvPicPr>
          <p:cNvPr id="1037" name="Picture 13" descr="C:\Users\Sibel TABANLIOGLU\Desktop\P10101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510" y="4103132"/>
            <a:ext cx="1671780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210812"/>
              </p:ext>
            </p:extLst>
          </p:nvPr>
        </p:nvGraphicFramePr>
        <p:xfrm>
          <a:off x="1331640" y="3220184"/>
          <a:ext cx="6408712" cy="1072912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072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utura Bk BT Book"/>
                          <a:ea typeface="Futura Bk BT Book"/>
                          <a:cs typeface="Futura Bk BT Book"/>
                        </a:rPr>
                        <a:t>TEŞEKKÜRLER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-2193" y="559156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sz="1000" dirty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TÜBİTAK-ULAKBİM</a:t>
            </a:r>
          </a:p>
          <a:p>
            <a:pPr algn="ctr"/>
            <a:r>
              <a:rPr lang="nn-NO" sz="1000" dirty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YÖK </a:t>
            </a:r>
            <a:r>
              <a:rPr lang="nn-NO" sz="1000" dirty="0" err="1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Binası</a:t>
            </a:r>
            <a:r>
              <a:rPr lang="nn-NO" sz="1000" dirty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 B5 </a:t>
            </a:r>
            <a:r>
              <a:rPr lang="nn-NO" sz="1000" dirty="0" err="1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Blk</a:t>
            </a:r>
            <a:r>
              <a:rPr lang="nn-NO" sz="10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. 06539 </a:t>
            </a:r>
          </a:p>
          <a:p>
            <a:pPr algn="ctr"/>
            <a:r>
              <a:rPr lang="nn-NO" sz="1000" dirty="0" err="1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Bilkent</a:t>
            </a:r>
            <a:r>
              <a:rPr lang="nn-NO" sz="10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 / ANKARA</a:t>
            </a:r>
            <a:r>
              <a:rPr lang="tr-TR" sz="10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 </a:t>
            </a:r>
          </a:p>
          <a:p>
            <a:pPr algn="ctr"/>
            <a:r>
              <a:rPr lang="tr-TR" sz="10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+90 (312) 298 92 00</a:t>
            </a:r>
          </a:p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 http://</a:t>
            </a:r>
            <a:r>
              <a:rPr lang="tr-TR" sz="1000" dirty="0" err="1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www.ulakbim.gov.tr</a:t>
            </a:r>
            <a:r>
              <a:rPr lang="tr-TR" sz="1000" dirty="0" smtClean="0">
                <a:solidFill>
                  <a:schemeClr val="bg1">
                    <a:lumMod val="50000"/>
                  </a:schemeClr>
                </a:solidFill>
                <a:latin typeface="Futura Bk BT Book"/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196752"/>
            <a:ext cx="2150492" cy="164666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483768" y="486916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Futura Lt BT" pitchFamily="34" charset="0"/>
              </a:rPr>
              <a:t>Sibel TABANLIOĞLU</a:t>
            </a:r>
            <a:r>
              <a:rPr lang="tr-TR" dirty="0">
                <a:latin typeface="Futura Lt BT" pitchFamily="34" charset="0"/>
              </a:rPr>
              <a:t> </a:t>
            </a:r>
            <a:r>
              <a:rPr lang="tr-TR" dirty="0" smtClean="0">
                <a:latin typeface="Futura Lt BT" pitchFamily="34" charset="0"/>
              </a:rPr>
              <a:t>sibel.tabanlioglu@tubitak.gov.tr</a:t>
            </a:r>
          </a:p>
        </p:txBody>
      </p:sp>
    </p:spTree>
    <p:extLst>
      <p:ext uri="{BB962C8B-B14F-4D97-AF65-F5344CB8AC3E}">
        <p14:creationId xmlns:p14="http://schemas.microsoft.com/office/powerpoint/2010/main" val="20223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Tarihçe</a:t>
            </a:r>
            <a:endParaRPr lang="tr-TR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209717" y="2780928"/>
            <a:ext cx="8712480" cy="42494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39725" indent="-339725" algn="just">
              <a:buClr>
                <a:srgbClr val="FFFFFF"/>
              </a:buClr>
              <a:buFont typeface="Palatino Linotype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600" dirty="0" smtClean="0">
                <a:solidFill>
                  <a:srgbClr val="CC3300"/>
                </a:solidFill>
                <a:cs typeface="Arial" charset="0"/>
              </a:rPr>
              <a:t>1992</a:t>
            </a:r>
            <a:r>
              <a:rPr lang="tr-TR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Veri tabanı çalışmaları </a:t>
            </a:r>
            <a:r>
              <a:rPr lang="en-GB" sz="1400" dirty="0" err="1" smtClean="0">
                <a:solidFill>
                  <a:srgbClr val="000000"/>
                </a:solidFill>
                <a:cs typeface="Arial" charset="0"/>
              </a:rPr>
              <a:t>başladı</a:t>
            </a:r>
            <a:r>
              <a:rPr lang="en-GB" sz="14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tr-TR" sz="1400" dirty="0" smtClean="0">
              <a:solidFill>
                <a:srgbClr val="000000"/>
              </a:solidFill>
              <a:cs typeface="Arial" charset="0"/>
            </a:endParaRPr>
          </a:p>
          <a:p>
            <a:pPr marL="339725" indent="-339725" algn="just">
              <a:buClr>
                <a:srgbClr val="FFFFFF"/>
              </a:buClr>
              <a:buFont typeface="Palatino Linotype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400" dirty="0" smtClean="0">
                <a:solidFill>
                  <a:srgbClr val="CC3300"/>
                </a:solidFill>
                <a:cs typeface="Arial" charset="0"/>
              </a:rPr>
              <a:t>200</a:t>
            </a:r>
            <a:r>
              <a:rPr lang="tr-TR" sz="1400" dirty="0" smtClean="0">
                <a:solidFill>
                  <a:srgbClr val="CC3300"/>
                </a:solidFill>
                <a:cs typeface="Arial" charset="0"/>
              </a:rPr>
              <a:t>0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  Web’den tarama, bibliyografik künye+öz+ k</a:t>
            </a:r>
            <a:r>
              <a:rPr lang="en-GB" sz="1400" dirty="0" err="1" smtClean="0">
                <a:solidFill>
                  <a:srgbClr val="000000"/>
                </a:solidFill>
                <a:cs typeface="Arial" charset="0"/>
              </a:rPr>
              <a:t>aynakça</a:t>
            </a:r>
            <a:r>
              <a:rPr lang="en-GB" sz="1400" dirty="0" smtClean="0">
                <a:solidFill>
                  <a:srgbClr val="000000"/>
                </a:solidFill>
                <a:cs typeface="Arial" charset="0"/>
              </a:rPr>
              <a:t> da </a:t>
            </a:r>
            <a:r>
              <a:rPr lang="en-GB" sz="1400" dirty="0" err="1" smtClean="0">
                <a:solidFill>
                  <a:srgbClr val="000000"/>
                </a:solidFill>
                <a:cs typeface="Arial" charset="0"/>
              </a:rPr>
              <a:t>tara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ma</a:t>
            </a:r>
            <a:endParaRPr lang="en-GB" sz="1400" dirty="0" smtClean="0">
              <a:solidFill>
                <a:srgbClr val="000000"/>
              </a:solidFill>
              <a:cs typeface="Arial" charset="0"/>
            </a:endParaRPr>
          </a:p>
          <a:p>
            <a:pPr marL="339725" indent="-339725" algn="just">
              <a:buClr>
                <a:srgbClr val="FFFFFF"/>
              </a:buClr>
              <a:buFont typeface="Palatino Linotype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 smtClean="0">
                <a:solidFill>
                  <a:srgbClr val="CC3300"/>
                </a:solidFill>
                <a:cs typeface="Arial" charset="0"/>
              </a:rPr>
              <a:t>2</a:t>
            </a:r>
            <a:r>
              <a:rPr lang="en-GB" sz="1400" dirty="0" smtClean="0">
                <a:solidFill>
                  <a:srgbClr val="CC3300"/>
                </a:solidFill>
                <a:cs typeface="Arial" charset="0"/>
              </a:rPr>
              <a:t>004</a:t>
            </a:r>
            <a:r>
              <a:rPr lang="en-GB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 Onay halinde tam metin</a:t>
            </a:r>
            <a:r>
              <a:rPr lang="en-GB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cs typeface="Arial" charset="0"/>
              </a:rPr>
              <a:t>erişim</a:t>
            </a:r>
            <a:r>
              <a:rPr lang="en-GB" sz="1400" dirty="0">
                <a:solidFill>
                  <a:srgbClr val="000000"/>
                </a:solidFill>
                <a:cs typeface="Arial" charset="0"/>
              </a:rPr>
              <a:t> </a:t>
            </a:r>
            <a:endParaRPr lang="tr-TR" sz="1400" dirty="0" smtClean="0">
              <a:solidFill>
                <a:srgbClr val="000000"/>
              </a:solidFill>
              <a:cs typeface="Arial" charset="0"/>
            </a:endParaRPr>
          </a:p>
          <a:p>
            <a:pPr marL="339725" indent="-339725" algn="just">
              <a:buClr>
                <a:srgbClr val="FFFFFF"/>
              </a:buClr>
              <a:buFont typeface="Palatino Linotype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 smtClean="0">
                <a:solidFill>
                  <a:srgbClr val="CC3300"/>
                </a:solidFill>
                <a:cs typeface="Arial" charset="0"/>
              </a:rPr>
              <a:t>2008</a:t>
            </a:r>
            <a:r>
              <a:rPr lang="tr-TR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Dergi </a:t>
            </a:r>
            <a:r>
              <a:rPr lang="tr-TR" sz="1400" dirty="0">
                <a:solidFill>
                  <a:srgbClr val="000000"/>
                </a:solidFill>
                <a:cs typeface="Arial" charset="0"/>
              </a:rPr>
              <a:t>sayılarının web üzerinden 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iletilmesi, Komiteler tarafından değerlendirilmesi için      	sistem </a:t>
            </a:r>
            <a:r>
              <a:rPr lang="tr-TR" sz="1400" dirty="0">
                <a:solidFill>
                  <a:srgbClr val="000000"/>
                </a:solidFill>
                <a:cs typeface="Arial" charset="0"/>
              </a:rPr>
              <a:t>çalışmaları tamamlandı.</a:t>
            </a:r>
          </a:p>
          <a:p>
            <a:pPr marL="339725" indent="-339725" algn="just">
              <a:buClr>
                <a:srgbClr val="FFFFFF"/>
              </a:buClr>
              <a:buFont typeface="Palatino Linotype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>
                <a:solidFill>
                  <a:srgbClr val="CC3300"/>
                </a:solidFill>
                <a:cs typeface="Arial" charset="0"/>
              </a:rPr>
              <a:t>2009</a:t>
            </a:r>
            <a:r>
              <a:rPr lang="tr-TR" sz="1400" dirty="0">
                <a:solidFill>
                  <a:srgbClr val="000000"/>
                </a:solidFill>
                <a:cs typeface="Arial" charset="0"/>
              </a:rPr>
              <a:t>  ODIS (Online Dergi İzleme Sistemi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tr-TR" sz="1400" dirty="0">
              <a:solidFill>
                <a:srgbClr val="000000"/>
              </a:solidFill>
              <a:cs typeface="Arial" charset="0"/>
            </a:endParaRPr>
          </a:p>
          <a:p>
            <a:pPr marL="339725" indent="-339725" algn="just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>
                <a:solidFill>
                  <a:srgbClr val="000000"/>
                </a:solidFill>
                <a:cs typeface="Arial" charset="0"/>
              </a:rPr>
              <a:t>          Google Akademik’de 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taranması</a:t>
            </a:r>
            <a:endParaRPr lang="tr-TR" sz="1400" dirty="0">
              <a:solidFill>
                <a:srgbClr val="000000"/>
              </a:solidFill>
              <a:cs typeface="Arial" charset="0"/>
            </a:endParaRPr>
          </a:p>
          <a:p>
            <a:pPr marL="339725" indent="-339725" algn="just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>
                <a:solidFill>
                  <a:srgbClr val="000000"/>
                </a:solidFill>
                <a:cs typeface="Arial" charset="0"/>
              </a:rPr>
              <a:t>	  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 Üniversiteler tarafından atama ve yükseltmelerde </a:t>
            </a:r>
            <a:r>
              <a:rPr lang="tr-TR" sz="1400" dirty="0">
                <a:solidFill>
                  <a:srgbClr val="000000"/>
                </a:solidFill>
                <a:cs typeface="Arial" charset="0"/>
              </a:rPr>
              <a:t>kullanmaya </a:t>
            </a:r>
            <a:r>
              <a:rPr lang="tr-TR" sz="1400" dirty="0" smtClean="0">
                <a:solidFill>
                  <a:srgbClr val="000000"/>
                </a:solidFill>
                <a:cs typeface="Arial" charset="0"/>
              </a:rPr>
              <a:t>başlandı</a:t>
            </a:r>
            <a:endParaRPr lang="tr-TR" sz="1400" dirty="0">
              <a:solidFill>
                <a:srgbClr val="000000"/>
              </a:solidFill>
              <a:cs typeface="Arial" charset="0"/>
            </a:endParaRPr>
          </a:p>
          <a:p>
            <a:pPr marL="339725" indent="-339725" algn="just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>
                <a:solidFill>
                  <a:srgbClr val="CC3300"/>
                </a:solidFill>
                <a:cs typeface="Arial" charset="0"/>
              </a:rPr>
              <a:t>2010</a:t>
            </a:r>
            <a:r>
              <a:rPr lang="tr-TR" sz="1400" dirty="0">
                <a:solidFill>
                  <a:srgbClr val="000000"/>
                </a:solidFill>
                <a:cs typeface="Arial" charset="0"/>
              </a:rPr>
              <a:t>  Akademik yükseltmelerde kullanılan asgari ölçütler de dikkate alınarak, ULAKBİM Veri</a:t>
            </a:r>
          </a:p>
          <a:p>
            <a:pPr marL="339725" indent="-339725" algn="just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>
                <a:solidFill>
                  <a:srgbClr val="000000"/>
                </a:solidFill>
                <a:cs typeface="Arial" charset="0"/>
              </a:rPr>
              <a:t>         Tabanları konu kapsamına “Din ve İnanç Araştırmaları” ve “Hukuk” temel konu alanları</a:t>
            </a:r>
          </a:p>
          <a:p>
            <a:pPr marL="339725" indent="-339725" algn="just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>
                <a:solidFill>
                  <a:srgbClr val="000000"/>
                </a:solidFill>
                <a:cs typeface="Arial" charset="0"/>
              </a:rPr>
              <a:t>          da</a:t>
            </a:r>
            <a:r>
              <a:rPr lang="tr-TR" sz="14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tr-TR" sz="1400" dirty="0">
                <a:solidFill>
                  <a:srgbClr val="000000"/>
                </a:solidFill>
                <a:cs typeface="Arial" charset="0"/>
              </a:rPr>
              <a:t>dahil edildi.</a:t>
            </a:r>
          </a:p>
          <a:p>
            <a:pPr marL="339725" indent="-339725" algn="just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>
                <a:solidFill>
                  <a:srgbClr val="FF0000"/>
                </a:solidFill>
                <a:cs typeface="Arial" charset="0"/>
              </a:rPr>
              <a:t>2011  </a:t>
            </a:r>
            <a:r>
              <a:rPr lang="tr-TR" sz="1400" dirty="0">
                <a:solidFill>
                  <a:schemeClr val="tx1"/>
                </a:solidFill>
                <a:cs typeface="Arial" charset="0"/>
              </a:rPr>
              <a:t>ULAKBIM Ulusal Veri Tabanları'nda indekslenen kabul dergileri ÜAK Doçentlik Sınav</a:t>
            </a:r>
          </a:p>
          <a:p>
            <a:pPr marL="339725" indent="-339725" algn="just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>
                <a:solidFill>
                  <a:schemeClr val="tx1"/>
                </a:solidFill>
                <a:cs typeface="Arial" charset="0"/>
              </a:rPr>
              <a:t>          Alanları 2011'e dahil edildi. </a:t>
            </a:r>
            <a:r>
              <a:rPr lang="tr-TR" sz="1400" i="1" dirty="0">
                <a:solidFill>
                  <a:schemeClr val="tx1"/>
                </a:solidFill>
                <a:cs typeface="Arial" charset="0"/>
              </a:rPr>
              <a:t>Ulusal Hakemli Dergi: ULAKBİM Ulusal Veri Tabanlarında taranan dergi </a:t>
            </a:r>
          </a:p>
          <a:p>
            <a:pPr marL="339725" indent="-339725" algn="just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1400" dirty="0" smtClean="0">
                <a:solidFill>
                  <a:srgbClr val="FF0000"/>
                </a:solidFill>
                <a:cs typeface="Arial" charset="0"/>
              </a:rPr>
              <a:t>2013</a:t>
            </a:r>
            <a:r>
              <a:rPr lang="tr-TR" sz="1400" dirty="0" smtClean="0">
                <a:solidFill>
                  <a:schemeClr val="tx1"/>
                </a:solidFill>
                <a:cs typeface="Arial" charset="0"/>
              </a:rPr>
              <a:t>  </a:t>
            </a:r>
            <a:r>
              <a:rPr lang="tr-TR" sz="1400" dirty="0">
                <a:solidFill>
                  <a:schemeClr val="tx1"/>
                </a:solidFill>
                <a:cs typeface="Arial" charset="0"/>
              </a:rPr>
              <a:t>ULAKBİM Ulusal Veri </a:t>
            </a:r>
            <a:r>
              <a:rPr lang="tr-TR" sz="1400" dirty="0" smtClean="0">
                <a:solidFill>
                  <a:schemeClr val="tx1"/>
                </a:solidFill>
                <a:cs typeface="Arial" charset="0"/>
              </a:rPr>
              <a:t>Tabanları’ndan </a:t>
            </a:r>
            <a:r>
              <a:rPr lang="tr-TR" sz="1400" b="1" dirty="0" smtClean="0">
                <a:solidFill>
                  <a:schemeClr val="tx1"/>
                </a:solidFill>
                <a:cs typeface="Arial" charset="0"/>
              </a:rPr>
              <a:t>TR </a:t>
            </a:r>
            <a:r>
              <a:rPr lang="tr-TR" sz="1400" b="1" dirty="0">
                <a:solidFill>
                  <a:schemeClr val="tx1"/>
                </a:solidFill>
                <a:cs typeface="Arial" charset="0"/>
              </a:rPr>
              <a:t>Dergileri </a:t>
            </a:r>
            <a:r>
              <a:rPr lang="tr-TR" sz="1400" b="1" dirty="0" smtClean="0">
                <a:solidFill>
                  <a:schemeClr val="tx1"/>
                </a:solidFill>
                <a:cs typeface="Arial" charset="0"/>
              </a:rPr>
              <a:t>Dizini</a:t>
            </a:r>
            <a:endParaRPr lang="tr-TR" sz="1400" b="1" dirty="0">
              <a:solidFill>
                <a:schemeClr val="tx1"/>
              </a:solidFill>
              <a:cs typeface="Arial" charset="0"/>
            </a:endParaRPr>
          </a:p>
          <a:p>
            <a:pPr marL="339725" indent="-339725" algn="just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tr-TR" sz="1600" dirty="0">
              <a:solidFill>
                <a:schemeClr val="tx1"/>
              </a:solidFill>
              <a:cs typeface="Arial" charset="0"/>
            </a:endParaRPr>
          </a:p>
          <a:p>
            <a:pPr marL="339725" indent="-339725" algn="just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tr-TR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 bwMode="auto">
          <a:xfrm>
            <a:off x="0" y="748368"/>
            <a:ext cx="4283968" cy="1492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 algn="ctr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 bwMode="auto">
          <a:xfrm>
            <a:off x="4096856" y="764099"/>
            <a:ext cx="4283968" cy="1492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 algn="ctr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12137" b="9308"/>
          <a:stretch/>
        </p:blipFill>
        <p:spPr bwMode="auto">
          <a:xfrm flipH="1">
            <a:off x="11296" y="1195425"/>
            <a:ext cx="1341309" cy="73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http://tnc2001.terena.org/pics/ulakbi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327" y="1236199"/>
            <a:ext cx="636851" cy="60333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51520" y="55288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>
              <a:latin typeface="Futura Lt B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3405" y="924357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>
                <a:latin typeface="Futura Lt BT" pitchFamily="34" charset="0"/>
              </a:rPr>
              <a:t>uvt.ulakbim.gov.tr</a:t>
            </a:r>
            <a:endParaRPr lang="tr-TR" sz="1000" b="1" dirty="0">
              <a:latin typeface="Futura Lt B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867331"/>
            <a:ext cx="1341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>
                <a:latin typeface="Futura Lt BT" pitchFamily="34" charset="0"/>
              </a:rPr>
              <a:t>TÜBİTAK Araştırma Grupları.</a:t>
            </a:r>
            <a:endParaRPr lang="tr-TR" sz="1000" b="1" dirty="0">
              <a:latin typeface="Futura Lt BT" pitchFamily="34" charset="0"/>
            </a:endParaRPr>
          </a:p>
        </p:txBody>
      </p:sp>
      <p:pic>
        <p:nvPicPr>
          <p:cNvPr id="14" name="Picture 2" descr="https://encrypted-tbn3.gstatic.com/images?q=tbn:ANd9GcRCUadEnKRTDu4P2DNf9jJeqjbdBf2FlxYF5MfDXmw_Tc5xVvz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652" y="1133853"/>
            <a:ext cx="660750" cy="66075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31072" y="902528"/>
            <a:ext cx="1306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smtClean="0">
                <a:latin typeface="Futura Lt BT" pitchFamily="34" charset="0"/>
              </a:rPr>
              <a:t>Tam metin</a:t>
            </a:r>
            <a:endParaRPr lang="tr-TR" sz="1100" b="1" dirty="0">
              <a:latin typeface="Futura Lt B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8986" y="894662"/>
            <a:ext cx="1475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b="1" dirty="0">
                <a:latin typeface="Futura Lt BT" pitchFamily="34" charset="0"/>
              </a:rPr>
              <a:t>o</a:t>
            </a:r>
            <a:r>
              <a:rPr lang="tr-TR" sz="1100" b="1" dirty="0" smtClean="0">
                <a:latin typeface="Futura Lt BT" pitchFamily="34" charset="0"/>
              </a:rPr>
              <a:t>dis.ulakbim.gov.tr</a:t>
            </a:r>
            <a:endParaRPr lang="tr-TR" sz="1100" b="1" dirty="0">
              <a:latin typeface="Futura Lt BT" pitchFamily="34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8781" y="1143517"/>
            <a:ext cx="13681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577770" y="998194"/>
            <a:ext cx="11414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smtClean="0">
                <a:latin typeface="Futura Lt BT" pitchFamily="34" charset="0"/>
              </a:rPr>
              <a:t>Sosyal ve Beşeri Bilimler </a:t>
            </a:r>
          </a:p>
          <a:p>
            <a:endParaRPr lang="tr-TR" sz="1100" b="1" dirty="0">
              <a:latin typeface="Futura Lt BT" pitchFamily="34" charset="0"/>
            </a:endParaRPr>
          </a:p>
          <a:p>
            <a:r>
              <a:rPr lang="tr-TR" sz="1100" b="1" dirty="0" smtClean="0">
                <a:latin typeface="Futura Lt BT" pitchFamily="34" charset="0"/>
              </a:rPr>
              <a:t>Hukuk </a:t>
            </a:r>
            <a:endParaRPr lang="tr-TR" sz="1100" b="1" dirty="0">
              <a:latin typeface="Futura Lt B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13152" y="14715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Futura Lt BT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21118" r="20540" b="-3154"/>
          <a:stretch/>
        </p:blipFill>
        <p:spPr bwMode="auto">
          <a:xfrm>
            <a:off x="7092280" y="1185310"/>
            <a:ext cx="1080120" cy="68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flipH="1">
            <a:off x="7302829" y="908968"/>
            <a:ext cx="89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smtClean="0">
                <a:latin typeface="Futura Lt BT" pitchFamily="34" charset="0"/>
              </a:rPr>
              <a:t>TR Dizin</a:t>
            </a:r>
            <a:endParaRPr lang="tr-TR" sz="1100" b="1" dirty="0">
              <a:latin typeface="Futura Lt B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907" y="185954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srgbClr val="FF0000"/>
                </a:solidFill>
                <a:latin typeface="Futura Lt BT" pitchFamily="34" charset="0"/>
              </a:rPr>
              <a:t>1992</a:t>
            </a:r>
            <a:endParaRPr lang="tr-TR" sz="1400" b="1" dirty="0">
              <a:solidFill>
                <a:srgbClr val="FF0000"/>
              </a:solidFill>
              <a:latin typeface="Futura Lt B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22592" y="1811790"/>
            <a:ext cx="121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srgbClr val="FF0000"/>
                </a:solidFill>
                <a:latin typeface="Futura Lt BT" pitchFamily="34" charset="0"/>
              </a:rPr>
              <a:t>2008-2009</a:t>
            </a:r>
            <a:endParaRPr lang="tr-TR" sz="1400" b="1" dirty="0">
              <a:solidFill>
                <a:srgbClr val="FF0000"/>
              </a:solidFill>
              <a:latin typeface="Futura Lt B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9832" y="181179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srgbClr val="FF0000"/>
                </a:solidFill>
                <a:latin typeface="Futura Lt BT" pitchFamily="34" charset="0"/>
              </a:rPr>
              <a:t>2004</a:t>
            </a:r>
            <a:endParaRPr lang="tr-TR" sz="1400" b="1" dirty="0">
              <a:solidFill>
                <a:srgbClr val="FF0000"/>
              </a:solidFill>
              <a:latin typeface="Futura Lt B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0041" y="184090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srgbClr val="FF0000"/>
                </a:solidFill>
                <a:latin typeface="Futura Lt BT" pitchFamily="34" charset="0"/>
              </a:rPr>
              <a:t>2010 </a:t>
            </a:r>
            <a:endParaRPr lang="tr-TR" sz="1400" b="1" dirty="0">
              <a:solidFill>
                <a:srgbClr val="FF0000"/>
              </a:solidFill>
              <a:latin typeface="Futura Lt B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3208" y="182765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srgbClr val="FF0000"/>
                </a:solidFill>
                <a:latin typeface="Futura Lt BT" pitchFamily="34" charset="0"/>
              </a:rPr>
              <a:t>2000</a:t>
            </a:r>
            <a:endParaRPr lang="tr-TR" sz="1400" b="1" dirty="0">
              <a:solidFill>
                <a:srgbClr val="FF0000"/>
              </a:solidFill>
              <a:latin typeface="Futura Lt B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36296" y="185954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srgbClr val="FF0000"/>
                </a:solidFill>
                <a:latin typeface="Futura Lt BT" pitchFamily="34" charset="0"/>
              </a:rPr>
              <a:t>2013</a:t>
            </a:r>
            <a:endParaRPr lang="tr-TR" sz="1400" b="1" dirty="0">
              <a:solidFill>
                <a:srgbClr val="FF0000"/>
              </a:solidFill>
              <a:latin typeface="Futura Lt BT" pitchFamily="34" charset="0"/>
            </a:endParaRPr>
          </a:p>
        </p:txBody>
      </p:sp>
      <p:sp>
        <p:nvSpPr>
          <p:cNvPr id="28" name="AutoShape 2" descr="huku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AutoShape 4" descr="hukuk ile ilgili görsel sonuc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1" name="Picture 6" descr="http://www.ustuner.av.tr/wp-content/uploads/2015/01/155201316513312ozel-huku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66" y="1390293"/>
            <a:ext cx="500493" cy="4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istanbulkitapcisi.com/magaza/kbimg/src/prd/0/0/3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49" y="734634"/>
            <a:ext cx="407033" cy="57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8389"/>
            <a:ext cx="8028384" cy="706090"/>
          </a:xfrm>
        </p:spPr>
        <p:txBody>
          <a:bodyPr/>
          <a:lstStyle/>
          <a:p>
            <a:r>
              <a:rPr lang="tr-TR" dirty="0" smtClean="0"/>
              <a:t>TR Dizin - Veri Tabanları </a:t>
            </a:r>
            <a:endParaRPr lang="tr-TR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180488" y="908720"/>
            <a:ext cx="8711992" cy="55606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tr-TR" b="1" dirty="0">
              <a:solidFill>
                <a:srgbClr val="000000"/>
              </a:solidFill>
            </a:endParaRP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b="1" dirty="0">
                <a:solidFill>
                  <a:srgbClr val="000000"/>
                </a:solidFill>
              </a:rPr>
              <a:t>	</a:t>
            </a:r>
            <a:r>
              <a:rPr lang="tr-TR" sz="2000" dirty="0">
                <a:solidFill>
                  <a:schemeClr val="tx1"/>
                </a:solidFill>
              </a:rPr>
              <a:t>TÜBİTAK Destekli Projeler Veri Tabanı  [1966-]     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  	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	Yaşam Bilimleri Veri Tabanı [1992-] 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	</a:t>
            </a:r>
            <a:r>
              <a:rPr lang="tr-TR" sz="2000" dirty="0" smtClean="0">
                <a:solidFill>
                  <a:schemeClr val="tx1"/>
                </a:solidFill>
              </a:rPr>
              <a:t>		</a:t>
            </a:r>
            <a:r>
              <a:rPr lang="tr-TR" sz="1400" i="1" dirty="0" smtClean="0">
                <a:solidFill>
                  <a:schemeClr val="tx1"/>
                </a:solidFill>
              </a:rPr>
              <a:t>Eski </a:t>
            </a:r>
            <a:r>
              <a:rPr lang="tr-TR" sz="1400" i="1" dirty="0">
                <a:solidFill>
                  <a:schemeClr val="tx1"/>
                </a:solidFill>
              </a:rPr>
              <a:t>Adı: Tarım, Veteriner ve Biyoloji Bilimleri Veri Tabanı</a:t>
            </a:r>
            <a:r>
              <a:rPr lang="tr-TR" i="1" dirty="0">
                <a:solidFill>
                  <a:schemeClr val="tx1"/>
                </a:solidFill>
              </a:rPr>
              <a:t>  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  	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	</a:t>
            </a:r>
            <a:r>
              <a:rPr lang="tr-TR" sz="2000" dirty="0" smtClean="0">
                <a:solidFill>
                  <a:schemeClr val="tx1"/>
                </a:solidFill>
              </a:rPr>
              <a:t>Tıp </a:t>
            </a:r>
            <a:r>
              <a:rPr lang="tr-TR" sz="2000" dirty="0">
                <a:solidFill>
                  <a:schemeClr val="tx1"/>
                </a:solidFill>
              </a:rPr>
              <a:t>Veri Tabanı  [</a:t>
            </a:r>
            <a:r>
              <a:rPr lang="tr-TR" sz="2000" dirty="0" smtClean="0">
                <a:solidFill>
                  <a:schemeClr val="tx1"/>
                </a:solidFill>
              </a:rPr>
              <a:t>1993-</a:t>
            </a:r>
            <a:r>
              <a:rPr lang="tr-TR" sz="2000" dirty="0">
                <a:solidFill>
                  <a:schemeClr val="tx1"/>
                </a:solidFill>
              </a:rPr>
              <a:t>] 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  	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	Mühendislik ve Temel Bilimler Veri Tabanı  [1992-]  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  	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	Sosyal ve Beşeri Bilimler Veri Tabanı  [2002-] 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	</a:t>
            </a:r>
            <a:r>
              <a:rPr lang="tr-TR" sz="2000" dirty="0" smtClean="0">
                <a:solidFill>
                  <a:schemeClr val="tx1"/>
                </a:solidFill>
              </a:rPr>
              <a:t>		</a:t>
            </a:r>
            <a:r>
              <a:rPr lang="tr-TR" sz="1400" i="1" dirty="0" smtClean="0">
                <a:solidFill>
                  <a:schemeClr val="tx1"/>
                </a:solidFill>
              </a:rPr>
              <a:t>Eski </a:t>
            </a:r>
            <a:r>
              <a:rPr lang="tr-TR" sz="1400" i="1" dirty="0">
                <a:solidFill>
                  <a:schemeClr val="tx1"/>
                </a:solidFill>
              </a:rPr>
              <a:t>Adı: Sosyal Bilimler Veri Tabanı</a:t>
            </a: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tr-TR" i="1" dirty="0">
              <a:solidFill>
                <a:schemeClr val="tx1"/>
              </a:solidFill>
            </a:endParaRPr>
          </a:p>
          <a:p>
            <a:pPr marL="339725" indent="-339725"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tr-TR" sz="2000" dirty="0">
                <a:solidFill>
                  <a:schemeClr val="tx1"/>
                </a:solidFill>
              </a:rPr>
              <a:t>     Hukuk Veri Tabanı  [2010- ]  </a:t>
            </a:r>
            <a:endParaRPr lang="tr-TR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TR Dizin - Süreç</a:t>
            </a:r>
            <a:endParaRPr lang="tr-TR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180488" y="764704"/>
            <a:ext cx="8423960" cy="58437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Dergi 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başvuru (Editör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tr-TR" sz="1600" dirty="0">
              <a:solidFill>
                <a:srgbClr val="00B0F0"/>
              </a:solidFill>
            </a:endParaRP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Onay (uzman)</a:t>
            </a:r>
            <a:endParaRPr lang="tr-TR" sz="1600" dirty="0">
              <a:solidFill>
                <a:srgbClr val="00B0F0"/>
              </a:solidFill>
            </a:endParaRP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Pdf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.ve basılı kopyanın iletilmesi 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 Editör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tr-TR" sz="1600" dirty="0">
              <a:solidFill>
                <a:srgbClr val="00B0F0"/>
              </a:solidFill>
            </a:endParaRP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Uzman 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değerlendirme 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r>
              <a:rPr lang="tr-TR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İzleme, Yazışma                       </a:t>
            </a:r>
          </a:p>
          <a:p>
            <a:pPr algn="ctr">
              <a:buNone/>
              <a:defRPr/>
            </a:pPr>
            <a:endParaRPr lang="tr-TR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Komite değerlendirme</a:t>
            </a:r>
            <a:r>
              <a:rPr lang="tr-TR" sz="1600" dirty="0" smtClean="0">
                <a:solidFill>
                  <a:srgbClr val="00B0F0"/>
                </a:solidFill>
              </a:rPr>
              <a:t> </a:t>
            </a:r>
            <a:endParaRPr lang="tr-TR" sz="1600" dirty="0">
              <a:solidFill>
                <a:srgbClr val="00B0F0"/>
              </a:solidFill>
            </a:endParaRP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Dergi 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durum bilgisi </a:t>
            </a:r>
          </a:p>
          <a:p>
            <a:pPr algn="ctr">
              <a:buNone/>
              <a:defRPr/>
            </a:pP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  <a:defRPr/>
            </a:pPr>
            <a:r>
              <a:rPr lang="tr-TR" sz="1800" b="1" dirty="0" smtClean="0">
                <a:solidFill>
                  <a:srgbClr val="00B050"/>
                </a:solidFill>
              </a:rPr>
              <a:t>KABUL /</a:t>
            </a:r>
            <a:r>
              <a:rPr lang="tr-T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1800" b="1" dirty="0" smtClean="0">
                <a:solidFill>
                  <a:srgbClr val="C00000"/>
                </a:solidFill>
              </a:rPr>
              <a:t>RED</a:t>
            </a:r>
            <a:r>
              <a:rPr lang="tr-T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/ </a:t>
            </a:r>
            <a:r>
              <a:rPr lang="tr-TR" sz="1800" b="1" dirty="0" smtClean="0">
                <a:solidFill>
                  <a:srgbClr val="FFC000"/>
                </a:solidFill>
              </a:rPr>
              <a:t>İZLEME</a:t>
            </a:r>
            <a:endParaRPr lang="tr-TR" sz="1800" b="1" dirty="0">
              <a:solidFill>
                <a:srgbClr val="FFC000"/>
              </a:solidFill>
            </a:endParaRPr>
          </a:p>
          <a:p>
            <a:pPr algn="ctr">
              <a:buNone/>
              <a:defRPr/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			</a:t>
            </a:r>
            <a:endParaRPr lang="tr-TR" sz="2000" dirty="0">
              <a:solidFill>
                <a:srgbClr val="0033CC"/>
              </a:solidFill>
            </a:endParaRPr>
          </a:p>
        </p:txBody>
      </p:sp>
      <p:sp>
        <p:nvSpPr>
          <p:cNvPr id="13" name="12 Aşağı Ok"/>
          <p:cNvSpPr/>
          <p:nvPr/>
        </p:nvSpPr>
        <p:spPr>
          <a:xfrm>
            <a:off x="4283968" y="1196752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 dirty="0"/>
          </a:p>
        </p:txBody>
      </p:sp>
      <p:sp>
        <p:nvSpPr>
          <p:cNvPr id="14" name="13 Aşağı Ok"/>
          <p:cNvSpPr/>
          <p:nvPr/>
        </p:nvSpPr>
        <p:spPr>
          <a:xfrm>
            <a:off x="4283968" y="1988840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 dirty="0"/>
          </a:p>
        </p:txBody>
      </p:sp>
      <p:sp>
        <p:nvSpPr>
          <p:cNvPr id="15" name="14 Aşağı Ok"/>
          <p:cNvSpPr/>
          <p:nvPr/>
        </p:nvSpPr>
        <p:spPr>
          <a:xfrm>
            <a:off x="4283968" y="285293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 dirty="0"/>
          </a:p>
        </p:txBody>
      </p:sp>
      <p:sp>
        <p:nvSpPr>
          <p:cNvPr id="16" name="15 Aşağı Ok"/>
          <p:cNvSpPr/>
          <p:nvPr/>
        </p:nvSpPr>
        <p:spPr>
          <a:xfrm>
            <a:off x="4283968" y="393305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 dirty="0"/>
          </a:p>
        </p:txBody>
      </p:sp>
      <p:sp>
        <p:nvSpPr>
          <p:cNvPr id="17" name="16 Aşağı Ok"/>
          <p:cNvSpPr/>
          <p:nvPr/>
        </p:nvSpPr>
        <p:spPr>
          <a:xfrm>
            <a:off x="4283968" y="4869160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 dirty="0"/>
          </a:p>
        </p:txBody>
      </p:sp>
      <p:pic>
        <p:nvPicPr>
          <p:cNvPr id="3079" name="Picture 7" descr="http://tse1.mm.bing.net/th?&amp;id=OIP.Mfadc313fd121815cda9e8aaabbb59db3o0&amp;w=300&amp;h=225&amp;c=0&amp;pid=1.9&amp;rs=0&amp;p=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24755"/>
            <a:ext cx="1553930" cy="116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www.e-psikiyatri.com/wp-content/uploads/2014/05/mekt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138968"/>
            <a:ext cx="1396151" cy="7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20" y="795581"/>
            <a:ext cx="787720" cy="8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73" y="3146504"/>
            <a:ext cx="1245904" cy="82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35" y="2277643"/>
            <a:ext cx="998984" cy="8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6" y="5846727"/>
            <a:ext cx="1428749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70465"/>
            <a:ext cx="608856" cy="60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464996"/>
              </p:ext>
            </p:extLst>
          </p:nvPr>
        </p:nvGraphicFramePr>
        <p:xfrm>
          <a:off x="5148064" y="980728"/>
          <a:ext cx="3672408" cy="576064"/>
        </p:xfrm>
        <a:graphic>
          <a:graphicData uri="http://schemas.openxmlformats.org/drawingml/2006/table">
            <a:tbl>
              <a:tblPr/>
              <a:tblGrid>
                <a:gridCol w="3672408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utura Bk BT Book"/>
                          <a:ea typeface="Futura Bk BT Book"/>
                          <a:cs typeface="Futura Bk BT Book"/>
                        </a:rPr>
                        <a:t>odis</a:t>
                      </a: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utura Bk BT Book"/>
                          <a:ea typeface="Futura Bk BT Book"/>
                          <a:cs typeface="Futura Bk BT Book"/>
                        </a:rPr>
                        <a:t>.</a:t>
                      </a: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utura Bk BT Book"/>
                          <a:ea typeface="Futura Bk BT Book"/>
                          <a:cs typeface="Futura Bk BT Book"/>
                        </a:rPr>
                        <a:t>ulakbim</a:t>
                      </a: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utura Bk BT Book"/>
                          <a:ea typeface="Futura Bk BT Book"/>
                          <a:cs typeface="Futura Bk BT Book"/>
                        </a:rPr>
                        <a:t>.gov.tr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172400" cy="706090"/>
          </a:xfrm>
        </p:spPr>
        <p:txBody>
          <a:bodyPr>
            <a:normAutofit/>
          </a:bodyPr>
          <a:lstStyle/>
          <a:p>
            <a:r>
              <a:rPr lang="tr-TR" dirty="0" smtClean="0"/>
              <a:t>TR DİZİN - Dergi Başvuru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4532" t="13190" r="36442" b="-489"/>
          <a:stretch>
            <a:fillRect/>
          </a:stretch>
        </p:blipFill>
        <p:spPr bwMode="auto">
          <a:xfrm>
            <a:off x="467544" y="764704"/>
            <a:ext cx="432048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6228184" y="26369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>
              <a:latin typeface="Futura Lt BT" pitchFamily="34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5652120" y="3284984"/>
            <a:ext cx="3132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Dergi, Editör, Yayıncı, İletişim 	Bilgileri </a:t>
            </a:r>
            <a:endParaRPr lang="tr-TR" sz="1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Başvuru sonrası uzman tarafından başvuru onaylanır,</a:t>
            </a:r>
          </a:p>
          <a:p>
            <a:endParaRPr lang="tr-TR" sz="2000" dirty="0" smtClean="0"/>
          </a:p>
          <a:p>
            <a:r>
              <a:rPr lang="tr-TR" sz="2000" dirty="0" smtClean="0"/>
              <a:t>Uzman tarafından biçimsel açıdan ön değerlendirmesi yapılır,</a:t>
            </a:r>
          </a:p>
          <a:p>
            <a:endParaRPr lang="tr-TR" sz="2000" dirty="0" smtClean="0"/>
          </a:p>
          <a:p>
            <a:r>
              <a:rPr lang="tr-TR" sz="2000" dirty="0" smtClean="0"/>
              <a:t>Dergiler, uzman tarafından varsa ilgili Komite üyesine veya dergi konusuna en yakın Komite Üyesine yönlendirilir.</a:t>
            </a:r>
          </a:p>
          <a:p>
            <a:endParaRPr lang="tr-TR" sz="2000" dirty="0" smtClean="0"/>
          </a:p>
          <a:p>
            <a:r>
              <a:rPr lang="tr-TR" sz="2000" dirty="0" smtClean="0"/>
              <a:t>Dergiler, ODIS aracılığıyla Komite Üyeleri tarafından değerlendirilmesi sonrasında, Komite kararı için toplantı gündemine alınır: </a:t>
            </a:r>
          </a:p>
          <a:p>
            <a:endParaRPr lang="tr-TR" sz="2000" dirty="0" smtClean="0"/>
          </a:p>
          <a:p>
            <a:pPr lvl="2"/>
            <a:r>
              <a:rPr lang="tr-TR" sz="2000" dirty="0" smtClean="0"/>
              <a:t>ilk başvuruda bulunan dergilerin durumuna ilişkin karar </a:t>
            </a:r>
          </a:p>
          <a:p>
            <a:pPr lvl="2"/>
            <a:r>
              <a:rPr lang="tr-TR" sz="2000" dirty="0" smtClean="0"/>
              <a:t>önceki yıla ait uyarıları bulunması halinde izlemeye alınan dergilere ilişkin karar</a:t>
            </a:r>
            <a:endParaRPr lang="tr-TR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389"/>
            <a:ext cx="8100392" cy="706090"/>
          </a:xfrm>
        </p:spPr>
        <p:txBody>
          <a:bodyPr>
            <a:normAutofit/>
          </a:bodyPr>
          <a:lstStyle/>
          <a:p>
            <a:r>
              <a:rPr lang="tr-TR" dirty="0" smtClean="0"/>
              <a:t>TR Dizin – Uzman ve Komite Değerlendirme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60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TE Sunum Sablonu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Futura Lt BT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F12FAA8BEE9E234E8C2E7B5A13DB2C18" ma:contentTypeVersion="0" ma:contentTypeDescription="Yeni belge oluşturun." ma:contentTypeScope="" ma:versionID="c12a763f086880c9b4db4e98ba457e64">
  <xsd:schema xmlns:xsd="http://www.w3.org/2001/XMLSchema" xmlns:p="http://schemas.microsoft.com/office/2006/metadata/properties" targetNamespace="http://schemas.microsoft.com/office/2006/metadata/properties" ma:root="true" ma:fieldsID="6239e51cfaf53027dbdf1b18e67d6b3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 ma:readOnly="true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F069F7D-F7AD-4F5C-B8E9-3E1E322CA8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78D1767-D42F-49E8-A158-B21859AFC2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41E55E-3EFA-41F9-B3EE-1061F6B91C6D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20315</TotalTime>
  <Words>2087</Words>
  <Application>Microsoft Office PowerPoint</Application>
  <PresentationFormat>On-screen Show (4:3)</PresentationFormat>
  <Paragraphs>536</Paragraphs>
  <Slides>48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YTE Sunum Sablonu</vt:lpstr>
      <vt:lpstr>PowerPoint Presentation</vt:lpstr>
      <vt:lpstr>PowerPoint Presentation</vt:lpstr>
      <vt:lpstr>TR Dizin - Amaç </vt:lpstr>
      <vt:lpstr>TR Dizin Nedir?</vt:lpstr>
      <vt:lpstr>Tarihçe</vt:lpstr>
      <vt:lpstr>TR Dizin - Veri Tabanları </vt:lpstr>
      <vt:lpstr>TR Dizin - Süreç</vt:lpstr>
      <vt:lpstr>TR DİZİN - Dergi Başvuru</vt:lpstr>
      <vt:lpstr>TR Dizin – Uzman ve Komite Değerlendirme</vt:lpstr>
      <vt:lpstr>TR Dizin - Dergi Değerlendirme sonrası Durumları</vt:lpstr>
      <vt:lpstr>TR Dizin - Kabul dergi Sözleşme</vt:lpstr>
      <vt:lpstr>TR Dizin - Kabul Dergi Listesi</vt:lpstr>
      <vt:lpstr>TR Dizin Mevcut Kabul Dergi Sayısı – 2016</vt:lpstr>
      <vt:lpstr>TR Dizin - Veri Tabanlarına Göre Dergi Dağılımı</vt:lpstr>
      <vt:lpstr>TR Dizin Dergi Sayıları –Yıllara Göre</vt:lpstr>
      <vt:lpstr>TR Dizin- Veri Tabanlarına Göre Makale Dağılımları</vt:lpstr>
      <vt:lpstr>TR Dizin – Makale / Tam Metin Sayıları</vt:lpstr>
      <vt:lpstr>TR Dizin – İlk Kez Başvuran Dergi Sayıları </vt:lpstr>
      <vt:lpstr>WoS ve TR Dizin Dergileri</vt:lpstr>
      <vt:lpstr> TÜBİTAK Destekli Projeler Veri Tabanı </vt:lpstr>
      <vt:lpstr>TR Dizin – son iki yıl dergi durumları</vt:lpstr>
      <vt:lpstr>TR Dizin – Tarama    (uvt.ulakbim.gov.tr)</vt:lpstr>
      <vt:lpstr> TR Dizin - Komiteler </vt:lpstr>
      <vt:lpstr>TR Dizin- Toplantılar </vt:lpstr>
      <vt:lpstr>TR Dizin - Toplantılar </vt:lpstr>
      <vt:lpstr>TR Dizin - Süreli Yayıncılık /Akademik Yayıncılık Toplantıları</vt:lpstr>
      <vt:lpstr>Tavsiyeler </vt:lpstr>
      <vt:lpstr> TR Dizin - ISSN Hakkında</vt:lpstr>
      <vt:lpstr>TR Dizin- Dergi konu alanı </vt:lpstr>
      <vt:lpstr>TR Dizin - Dergi Adı</vt:lpstr>
      <vt:lpstr>Dergi Adı</vt:lpstr>
      <vt:lpstr>Dergi adı- kapak örnekler</vt:lpstr>
      <vt:lpstr>Dergi Adı Değişikliği</vt:lpstr>
      <vt:lpstr>TR Dizin – Derginin Kurumsallığı</vt:lpstr>
      <vt:lpstr>Yazar / Kurum Bilgilerinin Doğru ve Standart Olmasının Önemi</vt:lpstr>
      <vt:lpstr>PowerPoint Presentation</vt:lpstr>
      <vt:lpstr>Kurum İsimleri</vt:lpstr>
      <vt:lpstr>Kurum isimleri - Örnek </vt:lpstr>
      <vt:lpstr>Kurum İsimleri – Örnek </vt:lpstr>
      <vt:lpstr>Cilt, Sayı Numarası</vt:lpstr>
      <vt:lpstr>Öz / Abstract – Özet / Summary</vt:lpstr>
      <vt:lpstr>Ulusal ve Uluslararası Dizinler</vt:lpstr>
      <vt:lpstr>Dizin / Veri Tabanı Nedir?</vt:lpstr>
      <vt:lpstr>Veri Tabanları, Dizinler, İndeksler</vt:lpstr>
      <vt:lpstr>TR Dizin- Ulusal /Uluslararası Dergi </vt:lpstr>
      <vt:lpstr>TR Dizin – Ulusal / Uluslararası Veri Tabanları </vt:lpstr>
      <vt:lpstr>TR Dizin- Ekibimiz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Sunum Şablonu</dc:title>
  <dc:subject>TÜBİTAK-ULAKBİM</dc:subject>
  <dc:creator>TÜBİTAK-ULAKBİM - CABIM</dc:creator>
  <cp:keywords>TÜBİTAK-ULAKBİM , Sunum, Şablon</cp:keywords>
  <dc:description>1. Versiyondur kaynak TUBITAK - BILGEM - YTE</dc:description>
  <cp:lastModifiedBy>tabanlıoğlu</cp:lastModifiedBy>
  <cp:revision>1957</cp:revision>
  <cp:lastPrinted>2016-04-10T22:00:03Z</cp:lastPrinted>
  <dcterms:created xsi:type="dcterms:W3CDTF">2011-11-29T13:06:52Z</dcterms:created>
  <dcterms:modified xsi:type="dcterms:W3CDTF">2016-04-10T22:08:56Z</dcterms:modified>
  <cp:category>Kurumsal Süreçler</cp:category>
  <cp:version>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0x010100F12FAA8BEE9E234E8C2E7B5A13DB2C18</vt:lpwstr>
  </property>
</Properties>
</file>