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56" r:id="rId2"/>
    <p:sldId id="394" r:id="rId3"/>
    <p:sldId id="521" r:id="rId4"/>
    <p:sldId id="523" r:id="rId5"/>
    <p:sldId id="462" r:id="rId6"/>
    <p:sldId id="497" r:id="rId7"/>
    <p:sldId id="496" r:id="rId8"/>
    <p:sldId id="494" r:id="rId9"/>
    <p:sldId id="493" r:id="rId10"/>
    <p:sldId id="472" r:id="rId11"/>
    <p:sldId id="473" r:id="rId12"/>
    <p:sldId id="477" r:id="rId13"/>
    <p:sldId id="525" r:id="rId14"/>
    <p:sldId id="522" r:id="rId15"/>
    <p:sldId id="492" r:id="rId16"/>
    <p:sldId id="476" r:id="rId17"/>
    <p:sldId id="502" r:id="rId18"/>
    <p:sldId id="501" r:id="rId19"/>
    <p:sldId id="479" r:id="rId20"/>
    <p:sldId id="480" r:id="rId21"/>
    <p:sldId id="482" r:id="rId22"/>
    <p:sldId id="484" r:id="rId23"/>
    <p:sldId id="526" r:id="rId24"/>
    <p:sldId id="491" r:id="rId25"/>
    <p:sldId id="503" r:id="rId26"/>
    <p:sldId id="481" r:id="rId27"/>
    <p:sldId id="488" r:id="rId28"/>
    <p:sldId id="485" r:id="rId29"/>
    <p:sldId id="486" r:id="rId30"/>
    <p:sldId id="504" r:id="rId31"/>
    <p:sldId id="487" r:id="rId32"/>
    <p:sldId id="508" r:id="rId33"/>
    <p:sldId id="509" r:id="rId34"/>
    <p:sldId id="507" r:id="rId35"/>
    <p:sldId id="511" r:id="rId36"/>
    <p:sldId id="512" r:id="rId37"/>
    <p:sldId id="513" r:id="rId38"/>
    <p:sldId id="514" r:id="rId39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C24AB9"/>
    <a:srgbClr val="6A1F77"/>
    <a:srgbClr val="7A2488"/>
    <a:srgbClr val="006600"/>
    <a:srgbClr val="EDC621"/>
    <a:srgbClr val="BFC93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1" autoAdjust="0"/>
    <p:restoredTop sz="94707" autoAdjust="0"/>
  </p:normalViewPr>
  <p:slideViewPr>
    <p:cSldViewPr>
      <p:cViewPr varScale="1">
        <p:scale>
          <a:sx n="69" d="100"/>
          <a:sy n="69" d="100"/>
        </p:scale>
        <p:origin x="-14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C6B6EA-69C6-49EB-ACE0-EA873B1AE976}" type="datetimeFigureOut">
              <a:rPr lang="tr-TR" smtClean="0"/>
              <a:pPr/>
              <a:t>13.4.2016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6AC0FF-15D4-47BE-A141-E96E11C4B6FD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DA15A75-D8B6-4C15-8712-E49668FF3666}" type="slidenum">
              <a:rPr lang="tr-TR"/>
              <a:pPr/>
              <a:t>2</a:t>
            </a:fld>
            <a:endParaRPr lang="tr-TR"/>
          </a:p>
        </p:txBody>
      </p:sp>
      <p:sp>
        <p:nvSpPr>
          <p:cNvPr id="142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tr-T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13.4.2016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13.4.2016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13.4.2016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13.4.2016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13.4.2016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13.4.2016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13.4.2016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13.4.2016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13.4.2016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13.4.2016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13.4.2016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75050-0E15-4C5B-92B0-66D068882F1F}" type="datetimeFigureOut">
              <a:rPr lang="tr-TR" smtClean="0"/>
              <a:pPr/>
              <a:t>13.4.2016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iejournal.org/content/authorinfo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b="1" dirty="0" smtClean="0"/>
              <a:t>YAŞAM ve SAĞLIK BİLİMLERİNDE YAYINCILIK ETİĞİ</a:t>
            </a:r>
            <a:endParaRPr lang="tr-TR" b="1" dirty="0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328882"/>
          </a:xfrm>
        </p:spPr>
        <p:txBody>
          <a:bodyPr>
            <a:normAutofit fontScale="92500" lnSpcReduction="10000"/>
          </a:bodyPr>
          <a:lstStyle/>
          <a:p>
            <a:r>
              <a:rPr lang="tr-TR" sz="35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Dr. </a:t>
            </a:r>
            <a:r>
              <a:rPr lang="tr-TR" sz="35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Nazmi</a:t>
            </a:r>
            <a:r>
              <a:rPr lang="tr-TR" sz="35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Zengin</a:t>
            </a:r>
            <a:r>
              <a:rPr lang="tr-TR" sz="35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tr-TR" sz="35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tr-TR" sz="3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TR Tıp Dizin Komite Üyesi</a:t>
            </a:r>
          </a:p>
          <a:p>
            <a:r>
              <a:rPr lang="tr-TR" sz="3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NEÜ Meram Tıp Fakültesi </a:t>
            </a:r>
            <a:br>
              <a:rPr lang="tr-TR" sz="3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tr-TR" sz="3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Göz Hastalıkları AD, Konya</a:t>
            </a:r>
            <a:r>
              <a:rPr lang="tr-T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tr-T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endParaRPr lang="tr-TR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FF0000"/>
                </a:solidFill>
              </a:rPr>
              <a:t>Gizlilik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sz="2800" dirty="0" smtClean="0"/>
              <a:t>Yazarları ve / veya danışmanları açıklamama (tek kör ya da çift kör hakemlik politikası olan dergiler için)</a:t>
            </a:r>
          </a:p>
          <a:p>
            <a:r>
              <a:rPr lang="tr-TR" sz="2800" dirty="0" smtClean="0"/>
              <a:t>Araştırma konularıyla, sonuçlarıyla ilgili bilgileri dergide yayın olarak açıklanana kadar gizli tutma</a:t>
            </a:r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FF0000"/>
                </a:solidFill>
              </a:rPr>
              <a:t>Dürüstlük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sz="2800" dirty="0" smtClean="0"/>
              <a:t>Eleştirileri yayımlama</a:t>
            </a:r>
          </a:p>
          <a:p>
            <a:r>
              <a:rPr lang="tr-TR" sz="2800" dirty="0" smtClean="0"/>
              <a:t>Araştırma ve yayın etiği ihlallerine karşı uyanık olma, yazar(</a:t>
            </a:r>
            <a:r>
              <a:rPr lang="tr-TR" sz="2800" dirty="0" err="1" smtClean="0"/>
              <a:t>lar</a:t>
            </a:r>
            <a:r>
              <a:rPr lang="tr-TR" sz="2800" dirty="0" smtClean="0"/>
              <a:t>)ı / kurumları uyarma, sonuçları izleme</a:t>
            </a:r>
          </a:p>
          <a:p>
            <a:r>
              <a:rPr lang="tr-TR" sz="2800" dirty="0" smtClean="0"/>
              <a:t>Yanlışlık saptandığında bunu açıklama, düzeltme, gerekirse makaleyi yayından kaldırma</a:t>
            </a:r>
          </a:p>
          <a:p>
            <a:endParaRPr lang="tr-TR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/>
              <a:t>Veriler üzerinde oynama</a:t>
            </a:r>
            <a:endParaRPr lang="tr-TR" b="1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sz="2800" dirty="0" smtClean="0"/>
              <a:t>Bir derginin reddettiği yazıyı başka  bir dergiye göndermişler</a:t>
            </a:r>
          </a:p>
          <a:p>
            <a:r>
              <a:rPr lang="tr-TR" sz="2800" dirty="0" smtClean="0"/>
              <a:t>İkinci dergi yazıyı aynı danışmana göndermiş</a:t>
            </a:r>
          </a:p>
          <a:p>
            <a:r>
              <a:rPr lang="tr-TR" sz="2800" dirty="0" smtClean="0"/>
              <a:t>Danışman olgu sayılarındaki farklılığı fark edip editörü uyarıyor</a:t>
            </a:r>
          </a:p>
          <a:p>
            <a:r>
              <a:rPr lang="tr-TR" sz="2800" dirty="0" smtClean="0"/>
              <a:t>Editör, doğru bir yaklaşımla durumu araştırmacının çalıştığı kuruma bildiriyor</a:t>
            </a:r>
            <a:br>
              <a:rPr lang="tr-TR" sz="2800" dirty="0" smtClean="0"/>
            </a:br>
            <a:endParaRPr lang="tr-TR" sz="2800" dirty="0" smtClean="0"/>
          </a:p>
          <a:p>
            <a:r>
              <a:rPr lang="tr-TR" sz="2800" dirty="0" smtClean="0"/>
              <a:t>Kurum ne yapmalı? Kurum bir şey yapmıyorsa ne yapılmalı?</a:t>
            </a:r>
          </a:p>
          <a:p>
            <a:endParaRPr lang="tr-TR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sz="2800" dirty="0" smtClean="0"/>
              <a:t>Kökten çözüm: Klinik </a:t>
            </a:r>
            <a:r>
              <a:rPr lang="tr-TR" sz="2800" dirty="0" smtClean="0"/>
              <a:t>araştırmaların kayıt altına alındığı veri tabanları gibi dergilere gönderilen yazıların </a:t>
            </a:r>
            <a:r>
              <a:rPr lang="tr-TR" sz="2800" dirty="0" smtClean="0"/>
              <a:t>da kayıt </a:t>
            </a:r>
            <a:r>
              <a:rPr lang="tr-TR" sz="2800" dirty="0" smtClean="0"/>
              <a:t>altına alındığı ve sadece editörlerin ulaşabileceği bir veri tabanı </a:t>
            </a:r>
            <a:r>
              <a:rPr lang="tr-TR" sz="2800" dirty="0" smtClean="0"/>
              <a:t>olmalı</a:t>
            </a:r>
            <a:endParaRPr lang="tr-TR" sz="2800" dirty="0"/>
          </a:p>
          <a:p>
            <a:r>
              <a:rPr lang="tr-TR" sz="2800" dirty="0" smtClean="0"/>
              <a:t>Böyle bir yaklaşım veriler üzerindeki oynamaları azaltacağı gibi bir yazıyı aynı anda iki dergiye göndermenin ve aynı çalışmanın çifte yayınının da </a:t>
            </a:r>
            <a:r>
              <a:rPr lang="tr-TR" sz="2800" dirty="0" err="1" smtClean="0"/>
              <a:t>öününe</a:t>
            </a:r>
            <a:r>
              <a:rPr lang="tr-TR" sz="2800" dirty="0" smtClean="0"/>
              <a:t> geçebilir.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800" dirty="0" smtClean="0"/>
              <a:t>Araştırmacılar üzerine baskı: </a:t>
            </a:r>
          </a:p>
          <a:p>
            <a:pPr lvl="1"/>
            <a:r>
              <a:rPr lang="tr-TR" sz="2400" dirty="0" smtClean="0"/>
              <a:t>“Yayınla ya da yok ol!”</a:t>
            </a:r>
          </a:p>
          <a:p>
            <a:r>
              <a:rPr lang="tr-TR" sz="2800" dirty="0" smtClean="0"/>
              <a:t>Editörler üzerine baskı:</a:t>
            </a:r>
          </a:p>
          <a:p>
            <a:pPr lvl="1"/>
            <a:r>
              <a:rPr lang="tr-TR" sz="2400" dirty="0" err="1" smtClean="0"/>
              <a:t>İmpakt</a:t>
            </a:r>
            <a:r>
              <a:rPr lang="tr-TR" sz="2400" dirty="0" smtClean="0"/>
              <a:t> faktörünü yükselt!</a:t>
            </a:r>
            <a:endParaRPr lang="tr-TR" sz="2400" dirty="0"/>
          </a:p>
        </p:txBody>
      </p:sp>
      <p:sp>
        <p:nvSpPr>
          <p:cNvPr id="4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tr-TR" b="1" dirty="0" err="1" smtClean="0"/>
              <a:t>İmpakt</a:t>
            </a:r>
            <a:r>
              <a:rPr lang="tr-TR" b="1" dirty="0" smtClean="0"/>
              <a:t> faktörüyle oynama</a:t>
            </a:r>
            <a:endParaRPr lang="tr-TR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5429264"/>
          </a:xfrm>
        </p:spPr>
        <p:txBody>
          <a:bodyPr>
            <a:normAutofit/>
          </a:bodyPr>
          <a:lstStyle/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pPr fontAlgn="base">
              <a:buNone/>
            </a:pPr>
            <a:r>
              <a:rPr lang="tr-TR" sz="2600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tr-TR" sz="2800" i="1" dirty="0" smtClean="0">
                <a:latin typeface="Times New Roman" pitchFamily="18" charset="0"/>
                <a:cs typeface="Times New Roman" pitchFamily="18" charset="0"/>
              </a:rPr>
              <a:t>Jennifer M. </a:t>
            </a:r>
            <a:r>
              <a:rPr lang="tr-TR" sz="2800" i="1" dirty="0" err="1" smtClean="0">
                <a:latin typeface="Times New Roman" pitchFamily="18" charset="0"/>
                <a:cs typeface="Times New Roman" pitchFamily="18" charset="0"/>
              </a:rPr>
              <a:t>Hunter</a:t>
            </a:r>
            <a:r>
              <a:rPr lang="tr-TR" sz="2800" i="1" dirty="0" smtClean="0">
                <a:latin typeface="Times New Roman" pitchFamily="18" charset="0"/>
                <a:cs typeface="Times New Roman" pitchFamily="18" charset="0"/>
              </a:rPr>
              <a:t> JM. </a:t>
            </a:r>
            <a:r>
              <a:rPr lang="tr-TR" sz="2800" i="1" dirty="0" err="1" smtClean="0">
                <a:latin typeface="Times New Roman" pitchFamily="18" charset="0"/>
                <a:cs typeface="Times New Roman" pitchFamily="18" charset="0"/>
              </a:rPr>
              <a:t>Editorial</a:t>
            </a:r>
            <a:r>
              <a:rPr lang="tr-TR" sz="2800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BJA</a:t>
            </a:r>
            <a:r>
              <a:rPr lang="tr-TR" sz="2800" i="1" dirty="0" smtClean="0">
                <a:latin typeface="Times New Roman" pitchFamily="18" charset="0"/>
                <a:cs typeface="Times New Roman" pitchFamily="18" charset="0"/>
              </a:rPr>
              <a:t> 2004; 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92</a:t>
            </a:r>
            <a:r>
              <a:rPr lang="tr-TR" sz="2800" i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7</a:t>
            </a:r>
          </a:p>
          <a:p>
            <a:pPr>
              <a:buNone/>
            </a:pPr>
            <a:endParaRPr lang="tr-TR" sz="2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12728" t="25098" r="27945" b="21161"/>
          <a:stretch>
            <a:fillRect/>
          </a:stretch>
        </p:blipFill>
        <p:spPr bwMode="auto">
          <a:xfrm>
            <a:off x="500034" y="1428736"/>
            <a:ext cx="8415691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5 Düz Bağlayıcı"/>
          <p:cNvCxnSpPr/>
          <p:nvPr/>
        </p:nvCxnSpPr>
        <p:spPr>
          <a:xfrm>
            <a:off x="571472" y="4297948"/>
            <a:ext cx="4572032" cy="158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7 Düz Bağlayıcı"/>
          <p:cNvCxnSpPr/>
          <p:nvPr/>
        </p:nvCxnSpPr>
        <p:spPr>
          <a:xfrm>
            <a:off x="7643834" y="3468402"/>
            <a:ext cx="1214446" cy="158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9 Düz Bağlayıcı"/>
          <p:cNvCxnSpPr/>
          <p:nvPr/>
        </p:nvCxnSpPr>
        <p:spPr>
          <a:xfrm>
            <a:off x="571472" y="3897030"/>
            <a:ext cx="6429420" cy="158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13 Düz Bağlayıcı"/>
          <p:cNvCxnSpPr/>
          <p:nvPr/>
        </p:nvCxnSpPr>
        <p:spPr>
          <a:xfrm rot="10800000" flipH="1">
            <a:off x="500034" y="3445018"/>
            <a:ext cx="4572032" cy="158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8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/>
              <a:t>İntihali nasıl anlarsınız?</a:t>
            </a:r>
            <a:endParaRPr lang="tr-TR" b="1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sz="2800" dirty="0" smtClean="0"/>
              <a:t>“Ben anlarım…”“Benden kaçmaz…” “Bana malûm olur!”</a:t>
            </a:r>
          </a:p>
          <a:p>
            <a:r>
              <a:rPr lang="tr-TR" sz="2800" dirty="0" smtClean="0"/>
              <a:t>İpuçları: Dilde, ifade tarzında değişiklikler, tutarsızlıklar</a:t>
            </a:r>
          </a:p>
          <a:p>
            <a:r>
              <a:rPr lang="tr-TR" sz="2800" dirty="0" smtClean="0"/>
              <a:t>Danışmanların iyi seçilmiş olması</a:t>
            </a:r>
          </a:p>
          <a:p>
            <a:r>
              <a:rPr lang="tr-TR" sz="2800" dirty="0" smtClean="0"/>
              <a:t>Elektronik sistemler</a:t>
            </a:r>
          </a:p>
          <a:p>
            <a:endParaRPr lang="tr-TR" dirty="0" smtClean="0"/>
          </a:p>
          <a:p>
            <a:endParaRPr lang="tr-TR" dirty="0" smtClean="0"/>
          </a:p>
          <a:p>
            <a:endParaRPr lang="tr-T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 l="8577" t="43307" r="37906" b="35925"/>
          <a:stretch>
            <a:fillRect/>
          </a:stretch>
        </p:blipFill>
        <p:spPr bwMode="auto">
          <a:xfrm>
            <a:off x="1116177" y="4429132"/>
            <a:ext cx="6962150" cy="1519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5 Düz Bağlayıcı"/>
          <p:cNvCxnSpPr/>
          <p:nvPr/>
        </p:nvCxnSpPr>
        <p:spPr>
          <a:xfrm>
            <a:off x="1285852" y="5543566"/>
            <a:ext cx="2286016" cy="158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2 İçerik Yer Tutucusu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r>
              <a:rPr lang="tr-TR" sz="2800" dirty="0" smtClean="0"/>
              <a:t>Araştırma bulgularının anlamlı olup olmadığını belirlemek için hayati öneme sahip</a:t>
            </a:r>
            <a:endParaRPr lang="tr-TR" sz="2800" dirty="0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/>
              <a:t>İstatistik </a:t>
            </a:r>
            <a:endParaRPr lang="tr-TR" dirty="0"/>
          </a:p>
        </p:txBody>
      </p:sp>
      <p:grpSp>
        <p:nvGrpSpPr>
          <p:cNvPr id="9" name="8 Grup"/>
          <p:cNvGrpSpPr/>
          <p:nvPr/>
        </p:nvGrpSpPr>
        <p:grpSpPr>
          <a:xfrm>
            <a:off x="1571604" y="2571744"/>
            <a:ext cx="5572164" cy="3857652"/>
            <a:chOff x="1643042" y="2145032"/>
            <a:chExt cx="5786478" cy="3998612"/>
          </a:xfrm>
        </p:grpSpPr>
        <p:pic>
          <p:nvPicPr>
            <p:cNvPr id="4" name="Picture 3"/>
            <p:cNvPicPr>
              <a:picLocks noChangeAspect="1" noChangeArrowheads="1"/>
            </p:cNvPicPr>
            <p:nvPr/>
          </p:nvPicPr>
          <p:blipFill>
            <a:blip r:embed="rId2"/>
            <a:srcRect l="5810" t="26575" r="58381" b="17224"/>
            <a:stretch>
              <a:fillRect/>
            </a:stretch>
          </p:blipFill>
          <p:spPr bwMode="auto">
            <a:xfrm>
              <a:off x="1643042" y="2145032"/>
              <a:ext cx="5786478" cy="39986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cxnSp>
          <p:nvCxnSpPr>
            <p:cNvPr id="6" name="5 Düz Bağlayıcı"/>
            <p:cNvCxnSpPr/>
            <p:nvPr/>
          </p:nvCxnSpPr>
          <p:spPr>
            <a:xfrm>
              <a:off x="1785918" y="3929066"/>
              <a:ext cx="5572164" cy="1588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7 Düz Bağlayıcı"/>
            <p:cNvCxnSpPr/>
            <p:nvPr/>
          </p:nvCxnSpPr>
          <p:spPr>
            <a:xfrm>
              <a:off x="1785918" y="4198800"/>
              <a:ext cx="4572032" cy="1588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b="1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800" dirty="0" smtClean="0"/>
              <a:t>Baş editör: “İstatistik editörlüğünü iptal ettik, çünkü bütün yazıların reddedilmesini istiyordu!”</a:t>
            </a:r>
          </a:p>
          <a:p>
            <a:r>
              <a:rPr lang="tr-TR" sz="2800" dirty="0" smtClean="0"/>
              <a:t>İstatistikçi: “Bu yazının istatistiği yetersiz. Kesinlikle basılamaz!”</a:t>
            </a:r>
          </a:p>
          <a:p>
            <a:r>
              <a:rPr lang="tr-TR" sz="2800" dirty="0" err="1" smtClean="0"/>
              <a:t>Klinisyen</a:t>
            </a:r>
            <a:r>
              <a:rPr lang="tr-TR" sz="2800" dirty="0" smtClean="0"/>
              <a:t>: “Bu kadar güzel bir fikri istatistiğe kurban edemezsiniz!”</a:t>
            </a:r>
            <a:endParaRPr lang="tr-TR" sz="2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/>
              <a:t>Yazarlık </a:t>
            </a:r>
            <a:endParaRPr lang="tr-TR" b="1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800" dirty="0" smtClean="0"/>
              <a:t>Yayımlanan bir makale ile ilgili mektup:</a:t>
            </a:r>
          </a:p>
          <a:p>
            <a:pPr>
              <a:buNone/>
            </a:pPr>
            <a:r>
              <a:rPr lang="tr-TR" sz="2800" dirty="0" smtClean="0"/>
              <a:t>             “Ekte fotokopisi bulunan bildiri özetleri    </a:t>
            </a:r>
            <a:br>
              <a:rPr lang="tr-TR" sz="2800" dirty="0" smtClean="0"/>
            </a:br>
            <a:r>
              <a:rPr lang="tr-TR" sz="2800" dirty="0" smtClean="0"/>
              <a:t>           kitapçığından da anlaşılacağı gibi çalışmaya  </a:t>
            </a:r>
            <a:br>
              <a:rPr lang="tr-TR" sz="2800" dirty="0" smtClean="0"/>
            </a:br>
            <a:r>
              <a:rPr lang="tr-TR" sz="2800" dirty="0" smtClean="0"/>
              <a:t>           katkıda bulunduğum halde adım makalede yer </a:t>
            </a:r>
            <a:br>
              <a:rPr lang="tr-TR" sz="2800" dirty="0" smtClean="0"/>
            </a:br>
            <a:r>
              <a:rPr lang="tr-TR" sz="2800" dirty="0" smtClean="0"/>
              <a:t>           almamıştır. </a:t>
            </a:r>
          </a:p>
          <a:p>
            <a:pPr>
              <a:buNone/>
            </a:pPr>
            <a:r>
              <a:rPr lang="tr-TR" sz="2800" dirty="0" smtClean="0"/>
              <a:t>               Mağduriyetimin giderilmesini …”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Oval 2"/>
          <p:cNvSpPr>
            <a:spLocks noChangeAspect="1" noChangeArrowheads="1"/>
          </p:cNvSpPr>
          <p:nvPr/>
        </p:nvSpPr>
        <p:spPr bwMode="auto">
          <a:xfrm>
            <a:off x="15986" y="-24"/>
            <a:ext cx="7424928" cy="4949952"/>
          </a:xfrm>
          <a:prstGeom prst="ellipse">
            <a:avLst/>
          </a:prstGeom>
          <a:solidFill>
            <a:schemeClr val="accent1"/>
          </a:solidFill>
          <a:ln w="539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tr-TR" b="0" dirty="0">
              <a:solidFill>
                <a:schemeClr val="tx1"/>
              </a:solidFill>
              <a:latin typeface="Times New Roman" pitchFamily="18" charset="0"/>
            </a:endParaRPr>
          </a:p>
          <a:p>
            <a:endParaRPr lang="tr-TR" b="0" dirty="0">
              <a:solidFill>
                <a:schemeClr val="tx1"/>
              </a:solidFill>
              <a:latin typeface="Times New Roman" pitchFamily="18" charset="0"/>
            </a:endParaRPr>
          </a:p>
          <a:p>
            <a:endParaRPr lang="tr-TR" b="0" dirty="0">
              <a:solidFill>
                <a:schemeClr val="tx1"/>
              </a:solidFill>
              <a:latin typeface="Times New Roman" pitchFamily="18" charset="0"/>
            </a:endParaRPr>
          </a:p>
          <a:p>
            <a:endParaRPr lang="tr-TR" b="0" dirty="0">
              <a:solidFill>
                <a:schemeClr val="tx1"/>
              </a:solidFill>
              <a:latin typeface="Times New Roman" pitchFamily="18" charset="0"/>
            </a:endParaRPr>
          </a:p>
          <a:p>
            <a:endParaRPr lang="tr-TR" b="0" dirty="0">
              <a:solidFill>
                <a:schemeClr val="tx1"/>
              </a:solidFill>
              <a:latin typeface="Times New Roman" pitchFamily="18" charset="0"/>
            </a:endParaRPr>
          </a:p>
          <a:p>
            <a:endParaRPr lang="tr-TR" b="0" dirty="0">
              <a:solidFill>
                <a:schemeClr val="tx1"/>
              </a:solidFill>
              <a:latin typeface="Times New Roman" pitchFamily="18" charset="0"/>
            </a:endParaRPr>
          </a:p>
          <a:p>
            <a:endParaRPr lang="tr-TR" b="0" dirty="0">
              <a:solidFill>
                <a:schemeClr val="tx1"/>
              </a:solidFill>
              <a:latin typeface="Times New Roman" pitchFamily="18" charset="0"/>
            </a:endParaRPr>
          </a:p>
          <a:p>
            <a:endParaRPr lang="tr-TR" b="0" dirty="0">
              <a:solidFill>
                <a:schemeClr val="tx1"/>
              </a:solidFill>
              <a:latin typeface="Times New Roman" pitchFamily="18" charset="0"/>
            </a:endParaRPr>
          </a:p>
          <a:p>
            <a:endParaRPr lang="tr-TR" b="0" dirty="0">
              <a:solidFill>
                <a:schemeClr val="tx1"/>
              </a:solidFill>
              <a:latin typeface="Times New Roman" pitchFamily="18" charset="0"/>
            </a:endParaRPr>
          </a:p>
          <a:p>
            <a:endParaRPr lang="tr-TR" b="0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41315" name="Oval 3"/>
          <p:cNvSpPr>
            <a:spLocks noChangeAspect="1" noChangeArrowheads="1"/>
          </p:cNvSpPr>
          <p:nvPr/>
        </p:nvSpPr>
        <p:spPr bwMode="auto">
          <a:xfrm>
            <a:off x="2085525" y="2163145"/>
            <a:ext cx="7042358" cy="4694879"/>
          </a:xfrm>
          <a:prstGeom prst="ellipse">
            <a:avLst/>
          </a:prstGeom>
          <a:solidFill>
            <a:srgbClr val="EDC621"/>
          </a:solidFill>
          <a:ln w="34925">
            <a:solidFill>
              <a:srgbClr val="00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tr-TR" dirty="0">
              <a:solidFill>
                <a:schemeClr val="tx1"/>
              </a:solidFill>
              <a:latin typeface="Times New Roman" pitchFamily="18" charset="0"/>
            </a:endParaRPr>
          </a:p>
          <a:p>
            <a:endParaRPr lang="tr-TR" dirty="0">
              <a:solidFill>
                <a:schemeClr val="tx1"/>
              </a:solidFill>
              <a:latin typeface="Times New Roman" pitchFamily="18" charset="0"/>
            </a:endParaRPr>
          </a:p>
          <a:p>
            <a:endParaRPr lang="tr-TR" dirty="0">
              <a:solidFill>
                <a:schemeClr val="tx1"/>
              </a:solidFill>
              <a:latin typeface="Times New Roman" pitchFamily="18" charset="0"/>
            </a:endParaRPr>
          </a:p>
          <a:p>
            <a:endParaRPr lang="tr-TR" dirty="0">
              <a:solidFill>
                <a:schemeClr val="tx1"/>
              </a:solidFill>
              <a:latin typeface="Times New Roman" pitchFamily="18" charset="0"/>
            </a:endParaRPr>
          </a:p>
          <a:p>
            <a:endParaRPr lang="tr-TR" dirty="0">
              <a:solidFill>
                <a:schemeClr val="tx1"/>
              </a:solidFill>
              <a:latin typeface="Times New Roman" pitchFamily="18" charset="0"/>
            </a:endParaRPr>
          </a:p>
          <a:p>
            <a:endParaRPr lang="tr-TR" dirty="0">
              <a:solidFill>
                <a:schemeClr val="tx1"/>
              </a:solidFill>
              <a:latin typeface="Times New Roman" pitchFamily="18" charset="0"/>
            </a:endParaRPr>
          </a:p>
          <a:p>
            <a:r>
              <a:rPr lang="tr-TR" dirty="0">
                <a:solidFill>
                  <a:schemeClr val="tx1"/>
                </a:solidFill>
                <a:latin typeface="Times New Roman" pitchFamily="18" charset="0"/>
              </a:rPr>
              <a:t>       </a:t>
            </a:r>
            <a:endParaRPr lang="tr-TR" dirty="0"/>
          </a:p>
          <a:p>
            <a:endParaRPr lang="tr-TR" b="0" dirty="0"/>
          </a:p>
        </p:txBody>
      </p:sp>
      <p:sp>
        <p:nvSpPr>
          <p:cNvPr id="141316" name="Oval 4"/>
          <p:cNvSpPr>
            <a:spLocks noChangeArrowheads="1"/>
          </p:cNvSpPr>
          <p:nvPr/>
        </p:nvSpPr>
        <p:spPr bwMode="auto">
          <a:xfrm>
            <a:off x="6929454" y="3429000"/>
            <a:ext cx="2071702" cy="2143140"/>
          </a:xfrm>
          <a:prstGeom prst="ellipse">
            <a:avLst/>
          </a:prstGeom>
          <a:solidFill>
            <a:srgbClr val="6A1F77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tr-TR" b="1" dirty="0">
                <a:solidFill>
                  <a:schemeClr val="bg1"/>
                </a:solidFill>
              </a:rPr>
              <a:t>   </a:t>
            </a:r>
            <a:r>
              <a:rPr lang="tr-TR" b="1" dirty="0" smtClean="0">
                <a:solidFill>
                  <a:schemeClr val="bg1"/>
                </a:solidFill>
              </a:rPr>
              <a:t>YAYINEVİ</a:t>
            </a:r>
            <a:endParaRPr lang="tr-TR" b="1" dirty="0">
              <a:solidFill>
                <a:schemeClr val="bg1"/>
              </a:solidFill>
            </a:endParaRPr>
          </a:p>
        </p:txBody>
      </p:sp>
      <p:sp>
        <p:nvSpPr>
          <p:cNvPr id="141317" name="Oval 5"/>
          <p:cNvSpPr>
            <a:spLocks noChangeArrowheads="1"/>
          </p:cNvSpPr>
          <p:nvPr/>
        </p:nvSpPr>
        <p:spPr bwMode="auto">
          <a:xfrm>
            <a:off x="933440" y="1285860"/>
            <a:ext cx="2209800" cy="1981200"/>
          </a:xfrm>
          <a:prstGeom prst="ellipse">
            <a:avLst/>
          </a:prstGeom>
          <a:solidFill>
            <a:srgbClr val="FF99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tr-TR" dirty="0">
              <a:solidFill>
                <a:schemeClr val="accent2"/>
              </a:solidFill>
              <a:latin typeface="Times New Roman" pitchFamily="18" charset="0"/>
            </a:endParaRPr>
          </a:p>
          <a:p>
            <a:pPr algn="ctr"/>
            <a:r>
              <a:rPr lang="tr-TR" b="1" dirty="0" smtClean="0"/>
              <a:t>YAZAR</a:t>
            </a:r>
            <a:endParaRPr lang="tr-TR" b="1" dirty="0"/>
          </a:p>
          <a:p>
            <a:endParaRPr lang="tr-TR" b="0" dirty="0">
              <a:solidFill>
                <a:schemeClr val="accent2"/>
              </a:solidFill>
            </a:endParaRPr>
          </a:p>
        </p:txBody>
      </p:sp>
      <p:sp>
        <p:nvSpPr>
          <p:cNvPr id="141318" name="Oval 6"/>
          <p:cNvSpPr>
            <a:spLocks noChangeArrowheads="1"/>
          </p:cNvSpPr>
          <p:nvPr/>
        </p:nvSpPr>
        <p:spPr bwMode="auto">
          <a:xfrm>
            <a:off x="4071934" y="2285992"/>
            <a:ext cx="2214578" cy="20891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tr-TR" dirty="0">
              <a:latin typeface="Times New Roman" pitchFamily="18" charset="0"/>
            </a:endParaRPr>
          </a:p>
          <a:p>
            <a:endParaRPr lang="tr-TR" dirty="0">
              <a:latin typeface="Times New Roman" pitchFamily="18" charset="0"/>
            </a:endParaRPr>
          </a:p>
          <a:p>
            <a:endParaRPr lang="tr-TR" dirty="0">
              <a:latin typeface="Times New Roman" pitchFamily="18" charset="0"/>
            </a:endParaRPr>
          </a:p>
          <a:p>
            <a:pPr algn="ctr"/>
            <a:r>
              <a:rPr lang="tr-TR" sz="3200" b="1" dirty="0" smtClean="0">
                <a:solidFill>
                  <a:srgbClr val="FF0000"/>
                </a:solidFill>
              </a:rPr>
              <a:t>EDİTÖR</a:t>
            </a:r>
            <a:endParaRPr lang="tr-TR" sz="3200" b="1" dirty="0">
              <a:solidFill>
                <a:srgbClr val="FF0000"/>
              </a:solidFill>
            </a:endParaRPr>
          </a:p>
          <a:p>
            <a:endParaRPr lang="tr-TR" dirty="0"/>
          </a:p>
          <a:p>
            <a:endParaRPr lang="tr-TR" dirty="0">
              <a:solidFill>
                <a:schemeClr val="tx1"/>
              </a:solidFill>
              <a:latin typeface="Times New Roman" pitchFamily="18" charset="0"/>
            </a:endParaRPr>
          </a:p>
          <a:p>
            <a:endParaRPr lang="tr-TR" b="0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1" name="Oval 5"/>
          <p:cNvSpPr>
            <a:spLocks noChangeArrowheads="1"/>
          </p:cNvSpPr>
          <p:nvPr/>
        </p:nvSpPr>
        <p:spPr bwMode="auto">
          <a:xfrm>
            <a:off x="2571736" y="71414"/>
            <a:ext cx="2428892" cy="2195514"/>
          </a:xfrm>
          <a:prstGeom prst="ellipse">
            <a:avLst/>
          </a:prstGeom>
          <a:solidFill>
            <a:srgbClr val="BFC937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tr-TR" dirty="0">
              <a:solidFill>
                <a:schemeClr val="accent2"/>
              </a:solidFill>
              <a:latin typeface="Times New Roman" pitchFamily="18" charset="0"/>
            </a:endParaRPr>
          </a:p>
          <a:p>
            <a:pPr algn="ctr"/>
            <a:r>
              <a:rPr lang="tr-TR" b="1" dirty="0" smtClean="0"/>
              <a:t>OKUYUCU</a:t>
            </a:r>
            <a:endParaRPr lang="tr-TR" b="1" dirty="0"/>
          </a:p>
          <a:p>
            <a:endParaRPr lang="tr-TR" b="0" dirty="0">
              <a:solidFill>
                <a:schemeClr val="accent2"/>
              </a:solidFill>
            </a:endParaRPr>
          </a:p>
        </p:txBody>
      </p:sp>
      <p:sp>
        <p:nvSpPr>
          <p:cNvPr id="12" name="11 Dikdörtgen"/>
          <p:cNvSpPr/>
          <p:nvPr/>
        </p:nvSpPr>
        <p:spPr>
          <a:xfrm>
            <a:off x="5904663" y="5786454"/>
            <a:ext cx="99251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400" b="1" dirty="0" smtClean="0"/>
              <a:t>YAYIN </a:t>
            </a:r>
            <a:br>
              <a:rPr lang="tr-TR" sz="2400" b="1" dirty="0" smtClean="0"/>
            </a:br>
            <a:r>
              <a:rPr lang="tr-TR" sz="2400" b="1" dirty="0" smtClean="0"/>
              <a:t>ALANI</a:t>
            </a:r>
            <a:endParaRPr lang="tr-TR" sz="2400" b="1" dirty="0"/>
          </a:p>
        </p:txBody>
      </p:sp>
      <p:sp>
        <p:nvSpPr>
          <p:cNvPr id="13" name="12 Akış Çizelgesi: Bağlayıcı"/>
          <p:cNvSpPr>
            <a:spLocks noChangeAspect="1"/>
          </p:cNvSpPr>
          <p:nvPr/>
        </p:nvSpPr>
        <p:spPr>
          <a:xfrm>
            <a:off x="1500166" y="3312420"/>
            <a:ext cx="1928826" cy="973836"/>
          </a:xfrm>
          <a:prstGeom prst="flowChartConnector">
            <a:avLst/>
          </a:prstGeom>
          <a:solidFill>
            <a:srgbClr val="C24AB9"/>
          </a:solidFill>
          <a:ln>
            <a:solidFill>
              <a:srgbClr val="C24A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smtClean="0">
                <a:solidFill>
                  <a:schemeClr val="tx1"/>
                </a:solidFill>
              </a:rPr>
              <a:t>DANIŞMAN</a:t>
            </a:r>
            <a:endParaRPr lang="tr-TR" b="1" dirty="0">
              <a:solidFill>
                <a:schemeClr val="tx1"/>
              </a:solidFill>
            </a:endParaRPr>
          </a:p>
        </p:txBody>
      </p:sp>
      <p:sp>
        <p:nvSpPr>
          <p:cNvPr id="14" name="Oval 2"/>
          <p:cNvSpPr>
            <a:spLocks noChangeAspect="1" noChangeArrowheads="1"/>
          </p:cNvSpPr>
          <p:nvPr/>
        </p:nvSpPr>
        <p:spPr bwMode="auto">
          <a:xfrm>
            <a:off x="4592" y="-20754"/>
            <a:ext cx="7424928" cy="4949952"/>
          </a:xfrm>
          <a:prstGeom prst="ellipse">
            <a:avLst/>
          </a:prstGeom>
          <a:noFill/>
          <a:ln w="412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tr-TR" b="0" dirty="0">
              <a:solidFill>
                <a:schemeClr val="tx1"/>
              </a:solidFill>
              <a:latin typeface="Times New Roman" pitchFamily="18" charset="0"/>
            </a:endParaRPr>
          </a:p>
          <a:p>
            <a:endParaRPr lang="tr-TR" b="0" dirty="0">
              <a:solidFill>
                <a:schemeClr val="tx1"/>
              </a:solidFill>
              <a:latin typeface="Times New Roman" pitchFamily="18" charset="0"/>
            </a:endParaRPr>
          </a:p>
          <a:p>
            <a:endParaRPr lang="tr-TR" b="0" dirty="0">
              <a:solidFill>
                <a:schemeClr val="tx1"/>
              </a:solidFill>
              <a:latin typeface="Times New Roman" pitchFamily="18" charset="0"/>
            </a:endParaRPr>
          </a:p>
          <a:p>
            <a:endParaRPr lang="tr-TR" b="0" dirty="0">
              <a:solidFill>
                <a:schemeClr val="tx1"/>
              </a:solidFill>
              <a:latin typeface="Times New Roman" pitchFamily="18" charset="0"/>
            </a:endParaRPr>
          </a:p>
          <a:p>
            <a:endParaRPr lang="tr-TR" b="0" dirty="0">
              <a:solidFill>
                <a:schemeClr val="tx1"/>
              </a:solidFill>
              <a:latin typeface="Times New Roman" pitchFamily="18" charset="0"/>
            </a:endParaRPr>
          </a:p>
          <a:p>
            <a:endParaRPr lang="tr-TR" b="0" dirty="0">
              <a:solidFill>
                <a:schemeClr val="tx1"/>
              </a:solidFill>
              <a:latin typeface="Times New Roman" pitchFamily="18" charset="0"/>
            </a:endParaRPr>
          </a:p>
          <a:p>
            <a:endParaRPr lang="tr-TR" b="0" dirty="0">
              <a:solidFill>
                <a:schemeClr val="tx1"/>
              </a:solidFill>
              <a:latin typeface="Times New Roman" pitchFamily="18" charset="0"/>
            </a:endParaRPr>
          </a:p>
          <a:p>
            <a:endParaRPr lang="tr-TR" b="0" dirty="0">
              <a:solidFill>
                <a:schemeClr val="tx1"/>
              </a:solidFill>
              <a:latin typeface="Times New Roman" pitchFamily="18" charset="0"/>
            </a:endParaRPr>
          </a:p>
          <a:p>
            <a:endParaRPr lang="tr-TR" b="0" dirty="0">
              <a:solidFill>
                <a:schemeClr val="tx1"/>
              </a:solidFill>
              <a:latin typeface="Times New Roman" pitchFamily="18" charset="0"/>
            </a:endParaRPr>
          </a:p>
          <a:p>
            <a:endParaRPr lang="tr-TR" b="0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7" name="16 Çember Ok"/>
          <p:cNvSpPr/>
          <p:nvPr/>
        </p:nvSpPr>
        <p:spPr>
          <a:xfrm rot="2331200" flipH="1">
            <a:off x="4510733" y="219263"/>
            <a:ext cx="4982863" cy="4959029"/>
          </a:xfrm>
          <a:prstGeom prst="circularArrow">
            <a:avLst>
              <a:gd name="adj1" fmla="val 12500"/>
              <a:gd name="adj2" fmla="val 1643559"/>
              <a:gd name="adj3" fmla="val 20457681"/>
              <a:gd name="adj4" fmla="val 10470660"/>
              <a:gd name="adj5" fmla="val 17538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>
              <a:solidFill>
                <a:schemeClr val="tx1"/>
              </a:solidFill>
            </a:endParaRPr>
          </a:p>
        </p:txBody>
      </p:sp>
      <p:sp>
        <p:nvSpPr>
          <p:cNvPr id="18" name="17 Metin kutusu"/>
          <p:cNvSpPr txBox="1"/>
          <p:nvPr/>
        </p:nvSpPr>
        <p:spPr>
          <a:xfrm>
            <a:off x="6572264" y="857232"/>
            <a:ext cx="12858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 smtClean="0">
                <a:solidFill>
                  <a:schemeClr val="bg1"/>
                </a:solidFill>
              </a:rPr>
              <a:t>DERGİ</a:t>
            </a:r>
            <a:endParaRPr lang="tr-TR" sz="2400" dirty="0"/>
          </a:p>
        </p:txBody>
      </p:sp>
      <p:sp>
        <p:nvSpPr>
          <p:cNvPr id="19" name="18 İkizkenar Üçgen"/>
          <p:cNvSpPr/>
          <p:nvPr/>
        </p:nvSpPr>
        <p:spPr>
          <a:xfrm rot="2382044">
            <a:off x="7905428" y="3378603"/>
            <a:ext cx="714380" cy="557210"/>
          </a:xfrm>
          <a:prstGeom prst="triangle">
            <a:avLst/>
          </a:prstGeom>
          <a:solidFill>
            <a:srgbClr val="6A1F77"/>
          </a:solidFill>
          <a:ln>
            <a:solidFill>
              <a:srgbClr val="6A1F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5" name="Oval 5"/>
          <p:cNvSpPr>
            <a:spLocks noChangeArrowheads="1"/>
          </p:cNvSpPr>
          <p:nvPr/>
        </p:nvSpPr>
        <p:spPr bwMode="auto">
          <a:xfrm>
            <a:off x="6286512" y="1928802"/>
            <a:ext cx="2000264" cy="1857388"/>
          </a:xfrm>
          <a:prstGeom prst="ellipse">
            <a:avLst/>
          </a:prstGeom>
          <a:solidFill>
            <a:srgbClr val="00B05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tr-TR" dirty="0">
              <a:solidFill>
                <a:schemeClr val="accent2"/>
              </a:solidFill>
              <a:latin typeface="Times New Roman" pitchFamily="18" charset="0"/>
            </a:endParaRPr>
          </a:p>
          <a:p>
            <a:pPr algn="ctr"/>
            <a:r>
              <a:rPr lang="tr-TR" b="1" dirty="0" smtClean="0"/>
              <a:t>DERGİ</a:t>
            </a:r>
            <a:br>
              <a:rPr lang="tr-TR" b="1" dirty="0" smtClean="0"/>
            </a:br>
            <a:r>
              <a:rPr lang="tr-TR" b="1" dirty="0" smtClean="0"/>
              <a:t>SAHİBİ</a:t>
            </a:r>
            <a:endParaRPr lang="tr-TR" b="1" dirty="0"/>
          </a:p>
          <a:p>
            <a:endParaRPr lang="tr-TR" b="0" dirty="0">
              <a:solidFill>
                <a:schemeClr val="accent2"/>
              </a:solidFill>
            </a:endParaRPr>
          </a:p>
        </p:txBody>
      </p:sp>
      <p:sp>
        <p:nvSpPr>
          <p:cNvPr id="20" name="19 Metin kutusu"/>
          <p:cNvSpPr txBox="1"/>
          <p:nvPr/>
        </p:nvSpPr>
        <p:spPr>
          <a:xfrm>
            <a:off x="1500166" y="428604"/>
            <a:ext cx="121444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>
                <a:solidFill>
                  <a:schemeClr val="tx2">
                    <a:lumMod val="50000"/>
                  </a:schemeClr>
                </a:solidFill>
              </a:rPr>
              <a:t>BİLİM </a:t>
            </a:r>
            <a:br>
              <a:rPr lang="tr-TR" sz="24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tr-TR" sz="2400" b="1" dirty="0" smtClean="0">
                <a:solidFill>
                  <a:schemeClr val="tx2">
                    <a:lumMod val="50000"/>
                  </a:schemeClr>
                </a:solidFill>
              </a:rPr>
              <a:t>ALANI</a:t>
            </a:r>
          </a:p>
          <a:p>
            <a:endParaRPr lang="tr-TR" dirty="0"/>
          </a:p>
        </p:txBody>
      </p:sp>
      <p:sp>
        <p:nvSpPr>
          <p:cNvPr id="21" name="Oval 6"/>
          <p:cNvSpPr>
            <a:spLocks noChangeArrowheads="1"/>
          </p:cNvSpPr>
          <p:nvPr/>
        </p:nvSpPr>
        <p:spPr bwMode="auto">
          <a:xfrm>
            <a:off x="3428992" y="3571876"/>
            <a:ext cx="1214446" cy="1214446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tr-TR" dirty="0">
              <a:latin typeface="Times New Roman" pitchFamily="18" charset="0"/>
            </a:endParaRPr>
          </a:p>
          <a:p>
            <a:endParaRPr lang="tr-TR" dirty="0">
              <a:latin typeface="Times New Roman" pitchFamily="18" charset="0"/>
            </a:endParaRPr>
          </a:p>
          <a:p>
            <a:endParaRPr lang="tr-TR" dirty="0">
              <a:latin typeface="Times New Roman" pitchFamily="18" charset="0"/>
            </a:endParaRPr>
          </a:p>
          <a:p>
            <a:pPr algn="ctr"/>
            <a:r>
              <a:rPr lang="tr-TR" sz="1600" b="1" dirty="0" smtClean="0"/>
              <a:t>EDİTÖRLER</a:t>
            </a:r>
            <a:br>
              <a:rPr lang="tr-TR" sz="1600" b="1" dirty="0" smtClean="0"/>
            </a:br>
            <a:r>
              <a:rPr lang="tr-TR" sz="1600" b="1" dirty="0" smtClean="0"/>
              <a:t>KURULU</a:t>
            </a:r>
            <a:endParaRPr lang="tr-TR" sz="1600" b="1" dirty="0"/>
          </a:p>
          <a:p>
            <a:endParaRPr lang="tr-TR" dirty="0"/>
          </a:p>
          <a:p>
            <a:endParaRPr lang="tr-TR" dirty="0">
              <a:solidFill>
                <a:schemeClr val="tx1"/>
              </a:solidFill>
              <a:latin typeface="Times New Roman" pitchFamily="18" charset="0"/>
            </a:endParaRPr>
          </a:p>
          <a:p>
            <a:endParaRPr lang="tr-TR" b="0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22" name="21 Metin kutusu"/>
          <p:cNvSpPr txBox="1"/>
          <p:nvPr/>
        </p:nvSpPr>
        <p:spPr>
          <a:xfrm>
            <a:off x="214314" y="5715016"/>
            <a:ext cx="25717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800" b="1" dirty="0" smtClean="0"/>
              <a:t>TOPLUM</a:t>
            </a:r>
            <a:endParaRPr lang="tr-TR" sz="4800" b="1" dirty="0"/>
          </a:p>
        </p:txBody>
      </p:sp>
      <p:sp>
        <p:nvSpPr>
          <p:cNvPr id="24" name="Oval 6"/>
          <p:cNvSpPr>
            <a:spLocks noChangeArrowheads="1"/>
          </p:cNvSpPr>
          <p:nvPr/>
        </p:nvSpPr>
        <p:spPr bwMode="auto">
          <a:xfrm>
            <a:off x="500034" y="4714884"/>
            <a:ext cx="1071570" cy="107157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tr-TR" dirty="0">
              <a:latin typeface="Times New Roman" pitchFamily="18" charset="0"/>
            </a:endParaRPr>
          </a:p>
          <a:p>
            <a:endParaRPr lang="tr-TR" dirty="0">
              <a:latin typeface="Times New Roman" pitchFamily="18" charset="0"/>
            </a:endParaRPr>
          </a:p>
          <a:p>
            <a:endParaRPr lang="tr-TR" sz="2000" dirty="0" smtClean="0"/>
          </a:p>
          <a:p>
            <a:pPr algn="ctr"/>
            <a:r>
              <a:rPr lang="tr-TR" sz="2000" b="1" dirty="0" smtClean="0"/>
              <a:t>MEDYA</a:t>
            </a:r>
            <a:endParaRPr lang="tr-TR" sz="2000" b="1" dirty="0"/>
          </a:p>
          <a:p>
            <a:endParaRPr lang="tr-TR" dirty="0"/>
          </a:p>
          <a:p>
            <a:endParaRPr lang="tr-TR" dirty="0">
              <a:solidFill>
                <a:schemeClr val="tx1"/>
              </a:solidFill>
              <a:latin typeface="Times New Roman" pitchFamily="18" charset="0"/>
            </a:endParaRPr>
          </a:p>
          <a:p>
            <a:endParaRPr lang="tr-TR" b="0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25" name="Oval 6"/>
          <p:cNvSpPr>
            <a:spLocks noChangeArrowheads="1"/>
          </p:cNvSpPr>
          <p:nvPr/>
        </p:nvSpPr>
        <p:spPr bwMode="auto">
          <a:xfrm>
            <a:off x="8072461" y="13831"/>
            <a:ext cx="1030005" cy="1057715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tr-TR" dirty="0">
              <a:latin typeface="Times New Roman" pitchFamily="18" charset="0"/>
            </a:endParaRPr>
          </a:p>
          <a:p>
            <a:endParaRPr lang="tr-TR" dirty="0">
              <a:latin typeface="Times New Roman" pitchFamily="18" charset="0"/>
            </a:endParaRPr>
          </a:p>
          <a:p>
            <a:endParaRPr lang="tr-TR" sz="2000" dirty="0" smtClean="0"/>
          </a:p>
          <a:p>
            <a:pPr algn="ctr"/>
            <a:r>
              <a:rPr lang="tr-TR" sz="2000" b="1" dirty="0" smtClean="0"/>
              <a:t>DİZİN</a:t>
            </a:r>
            <a:endParaRPr lang="tr-TR" sz="2000" b="1" dirty="0"/>
          </a:p>
          <a:p>
            <a:endParaRPr lang="tr-TR" dirty="0"/>
          </a:p>
          <a:p>
            <a:endParaRPr lang="tr-TR" dirty="0">
              <a:solidFill>
                <a:schemeClr val="tx1"/>
              </a:solidFill>
              <a:latin typeface="Times New Roman" pitchFamily="18" charset="0"/>
            </a:endParaRPr>
          </a:p>
          <a:p>
            <a:endParaRPr lang="tr-TR" b="0" dirty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/>
              <a:t>Kabul yazısı felâketleri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800" dirty="0" smtClean="0"/>
              <a:t>Kabul olmadan, hatta yazı gelmeden verilenler</a:t>
            </a:r>
          </a:p>
          <a:p>
            <a:r>
              <a:rPr lang="tr-TR" sz="2800" dirty="0" smtClean="0"/>
              <a:t>Kabul yazısı verip yazıyı reddedenler /basmayanlar</a:t>
            </a:r>
          </a:p>
          <a:p>
            <a:r>
              <a:rPr lang="tr-TR" sz="2800" dirty="0" smtClean="0"/>
              <a:t>Yıllardır aynı kabul yazısı ile değişik kurumlara başvuruda bulunanlar</a:t>
            </a:r>
          </a:p>
          <a:p>
            <a:r>
              <a:rPr lang="tr-TR" sz="2800" dirty="0" smtClean="0"/>
              <a:t>Kes-yapıştır ile kabul yazısı üretenler</a:t>
            </a:r>
            <a:endParaRPr lang="tr-TR" sz="28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/>
              <a:t>Danışmanın değeri</a:t>
            </a:r>
            <a:endParaRPr lang="tr-TR" b="1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sz="2800" dirty="0" smtClean="0"/>
              <a:t>Danışmanı olduğunuz yazının birkaç ay sonra basılı halini görüyorsunuz</a:t>
            </a:r>
          </a:p>
          <a:p>
            <a:r>
              <a:rPr lang="tr-TR" sz="2800" dirty="0" smtClean="0"/>
              <a:t>Yazardan istediğiniz değişikliklerin hiç biri yapılmamış</a:t>
            </a:r>
          </a:p>
          <a:p>
            <a:r>
              <a:rPr lang="tr-TR" sz="2800" dirty="0" smtClean="0"/>
              <a:t>Editörün davranışı etiğe uygun mudur?</a:t>
            </a:r>
          </a:p>
          <a:p>
            <a:r>
              <a:rPr lang="tr-TR" sz="2800" dirty="0" smtClean="0"/>
              <a:t>Neler hissedersiniz? Ne yaparsınız?</a:t>
            </a:r>
            <a:br>
              <a:rPr lang="tr-TR" sz="2800" dirty="0" smtClean="0"/>
            </a:br>
            <a:endParaRPr lang="tr-TR" sz="2800" dirty="0" smtClean="0"/>
          </a:p>
          <a:p>
            <a:pPr>
              <a:buNone/>
            </a:pPr>
            <a:r>
              <a:rPr lang="tr-TR" sz="2800" dirty="0" smtClean="0"/>
              <a:t>    “Mektup yazarak protesto ettim. Benden bir daha danışmanlık yapmamı istemediler.”</a:t>
            </a:r>
          </a:p>
          <a:p>
            <a:endParaRPr lang="tr-TR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143000"/>
          </a:xfrm>
        </p:spPr>
        <p:txBody>
          <a:bodyPr/>
          <a:lstStyle/>
          <a:p>
            <a:r>
              <a:rPr lang="tr-TR" b="1" dirty="0" smtClean="0"/>
              <a:t>Tutucu danışman</a:t>
            </a:r>
            <a:endParaRPr lang="tr-TR" b="1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285860"/>
            <a:ext cx="8472518" cy="5572140"/>
          </a:xfrm>
        </p:spPr>
        <p:txBody>
          <a:bodyPr>
            <a:normAutofit/>
          </a:bodyPr>
          <a:lstStyle/>
          <a:p>
            <a:r>
              <a:rPr lang="tr-TR" sz="2800" dirty="0" smtClean="0"/>
              <a:t>Danışman raporunda tek bir cümle var: “Yazar abesle iştigal etmiş!”</a:t>
            </a:r>
          </a:p>
          <a:p>
            <a:r>
              <a:rPr lang="tr-TR" sz="2800" dirty="0" smtClean="0"/>
              <a:t>Durum yazarlara bildiriliyor</a:t>
            </a:r>
          </a:p>
          <a:p>
            <a:r>
              <a:rPr lang="tr-TR" sz="2800" dirty="0" smtClean="0"/>
              <a:t>Bir-iki ay sonra aynı yazardan gelen mektupta adı geçen yazının o bilim dalının en saygın yabancı dergilerinden birinden gelen yayına kabul yazısı yer </a:t>
            </a:r>
            <a:r>
              <a:rPr lang="tr-TR" sz="2800" dirty="0" smtClean="0"/>
              <a:t>alıyor</a:t>
            </a:r>
            <a:endParaRPr lang="tr-TR" sz="28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28596" y="1285860"/>
            <a:ext cx="8229600" cy="5286412"/>
          </a:xfrm>
        </p:spPr>
        <p:txBody>
          <a:bodyPr>
            <a:normAutofit fontScale="92500"/>
          </a:bodyPr>
          <a:lstStyle/>
          <a:p>
            <a:r>
              <a:rPr lang="tr-TR" sz="2800" dirty="0" smtClean="0"/>
              <a:t>Yerleşik düşüncelere, kabullere aykırı yazılar geldiğinde ne yapıyorsunuz?</a:t>
            </a:r>
          </a:p>
          <a:p>
            <a:r>
              <a:rPr lang="tr-TR" sz="2800" dirty="0" smtClean="0"/>
              <a:t>Yerleşik </a:t>
            </a:r>
            <a:r>
              <a:rPr lang="tr-TR" sz="2800" dirty="0" smtClean="0"/>
              <a:t>düşüncelere, kabullere aykırı yazılar sürekli reddedilirse değişim, dönüşüm, ilerleme nasıl olacak</a:t>
            </a:r>
            <a:r>
              <a:rPr lang="tr-TR" sz="2800" dirty="0" smtClean="0"/>
              <a:t>?</a:t>
            </a:r>
          </a:p>
          <a:p>
            <a:pPr>
              <a:buNone/>
            </a:pPr>
            <a:r>
              <a:rPr lang="tr-TR" sz="2800" dirty="0" smtClean="0"/>
              <a:t>    </a:t>
            </a:r>
            <a:br>
              <a:rPr lang="tr-TR" sz="2800" dirty="0" smtClean="0"/>
            </a:br>
            <a:r>
              <a:rPr lang="tr-TR" sz="2800" dirty="0" smtClean="0"/>
              <a:t>“Editör, bir </a:t>
            </a:r>
            <a:r>
              <a:rPr lang="tr-TR" sz="2800" dirty="0" err="1" smtClean="0"/>
              <a:t>editöryal</a:t>
            </a:r>
            <a:r>
              <a:rPr lang="tr-TR" sz="2800" dirty="0" smtClean="0"/>
              <a:t> yazarak yenilikçi fikirleri bilim </a:t>
            </a:r>
            <a:r>
              <a:rPr lang="tr-TR" sz="2800" smtClean="0"/>
              <a:t>dünyasına sunmalı, desteklemeli</a:t>
            </a:r>
            <a:r>
              <a:rPr lang="tr-TR" sz="2800" dirty="0" smtClean="0"/>
              <a:t>, tartışılmasını sağlamalı”</a:t>
            </a:r>
            <a:endParaRPr lang="tr-TR" sz="2800" dirty="0" smtClean="0"/>
          </a:p>
          <a:p>
            <a:endParaRPr lang="tr-TR" dirty="0" smtClean="0"/>
          </a:p>
          <a:p>
            <a:pPr fontAlgn="base">
              <a:buNone/>
            </a:pPr>
            <a:r>
              <a:rPr lang="tr-TR" i="1" dirty="0" smtClean="0"/>
              <a:t>   </a:t>
            </a:r>
            <a:r>
              <a:rPr lang="tr-TR" sz="2800" i="1" dirty="0" smtClean="0"/>
              <a:t>“</a:t>
            </a:r>
            <a:r>
              <a:rPr lang="en-US" sz="2800" i="1" dirty="0" smtClean="0"/>
              <a:t>Whatever there be of progress in life comes not through adaptation, but through daring…</a:t>
            </a:r>
            <a:r>
              <a:rPr lang="tr-TR" sz="2800" i="1" dirty="0" smtClean="0"/>
              <a:t>”</a:t>
            </a:r>
            <a:endParaRPr lang="en-US" sz="2800" dirty="0" smtClean="0"/>
          </a:p>
          <a:p>
            <a:pPr fontAlgn="base">
              <a:buNone/>
            </a:pPr>
            <a:r>
              <a:rPr lang="tr-TR" dirty="0" smtClean="0"/>
              <a:t>                     </a:t>
            </a:r>
            <a:r>
              <a:rPr lang="en-US" sz="2400" i="1" dirty="0" smtClean="0"/>
              <a:t>Henry </a:t>
            </a:r>
            <a:r>
              <a:rPr lang="en-US" sz="2400" i="1" dirty="0" smtClean="0"/>
              <a:t>Miller, Reflections on Writing, 1941</a:t>
            </a:r>
            <a:endParaRPr lang="tr-TR" sz="2400" i="1" dirty="0" smtClean="0"/>
          </a:p>
          <a:p>
            <a:endParaRPr lang="tr-TR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/>
              <a:t>Hatalı bilgi</a:t>
            </a:r>
            <a:endParaRPr lang="tr-TR" b="1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sz="2800" dirty="0" smtClean="0"/>
              <a:t>“Dört katı” yazılacakken “kırk katı” yazılmış</a:t>
            </a:r>
          </a:p>
          <a:p>
            <a:r>
              <a:rPr lang="tr-TR" sz="2800" dirty="0" smtClean="0"/>
              <a:t>Yıllarca kimse fark etmemiş</a:t>
            </a:r>
          </a:p>
          <a:p>
            <a:r>
              <a:rPr lang="tr-TR" sz="2800" dirty="0" smtClean="0"/>
              <a:t>Bu arada derginin yayın hayatı sona ermiş ama makale halâ kaynak gösterilmeye devam ediyor  </a:t>
            </a:r>
          </a:p>
          <a:p>
            <a:r>
              <a:rPr lang="tr-TR" sz="2800" dirty="0" smtClean="0"/>
              <a:t>Ne olacak?</a:t>
            </a:r>
          </a:p>
          <a:p>
            <a:endParaRPr lang="tr-TR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FF0000"/>
                </a:solidFill>
              </a:rPr>
              <a:t>Adalet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sz="2800" dirty="0" smtClean="0"/>
              <a:t>Bütün yazarlara eşit mesafede olma</a:t>
            </a:r>
          </a:p>
          <a:p>
            <a:r>
              <a:rPr lang="tr-TR" sz="2800" dirty="0" smtClean="0"/>
              <a:t>Yazarlığı hak etmeyen birinin yazar olarak yer almasını önleme</a:t>
            </a:r>
          </a:p>
          <a:p>
            <a:r>
              <a:rPr lang="tr-TR" sz="2800" dirty="0" smtClean="0"/>
              <a:t>Danışmanlık sistemini hızla işletme</a:t>
            </a:r>
          </a:p>
          <a:p>
            <a:r>
              <a:rPr lang="tr-TR" sz="2800" dirty="0" smtClean="0"/>
              <a:t>Zamanında yayımlama</a:t>
            </a:r>
          </a:p>
          <a:p>
            <a:endParaRPr lang="tr-TR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/>
              <a:t>Hızlı danışman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800" dirty="0" smtClean="0"/>
              <a:t>“Hızlı değerlendiren danışman(</a:t>
            </a:r>
            <a:r>
              <a:rPr lang="tr-TR" sz="2800" dirty="0" err="1" smtClean="0"/>
              <a:t>lar</a:t>
            </a:r>
            <a:r>
              <a:rPr lang="tr-TR" sz="2800" dirty="0" smtClean="0"/>
              <a:t>)a gönderiyorum!”</a:t>
            </a:r>
          </a:p>
          <a:p>
            <a:r>
              <a:rPr lang="tr-TR" sz="2800" dirty="0" smtClean="0"/>
              <a:t>Tüm yazılar için geçerli mi, yoksa tanıdık-bildiklerin yazılarını mı onlara gönderiyorsunuz?</a:t>
            </a:r>
          </a:p>
          <a:p>
            <a:r>
              <a:rPr lang="tr-TR" sz="2800" dirty="0" smtClean="0"/>
              <a:t>Adil olmayan iş yükü hızlı değerlendiren danışman(</a:t>
            </a:r>
            <a:r>
              <a:rPr lang="tr-TR" sz="2800" dirty="0" err="1" smtClean="0"/>
              <a:t>lar</a:t>
            </a:r>
            <a:r>
              <a:rPr lang="tr-TR" sz="2800" dirty="0" smtClean="0"/>
              <a:t>)a haksızlık değil mi?</a:t>
            </a:r>
            <a:endParaRPr lang="tr-TR" sz="28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/>
              <a:t>Bekleme süresi</a:t>
            </a:r>
            <a:endParaRPr lang="tr-TR" b="1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29196"/>
          </a:xfrm>
        </p:spPr>
        <p:txBody>
          <a:bodyPr>
            <a:normAutofit/>
          </a:bodyPr>
          <a:lstStyle/>
          <a:p>
            <a:r>
              <a:rPr lang="tr-TR" sz="2800" dirty="0" smtClean="0"/>
              <a:t>Yazar: “Gönderdiğim yazıdan aylardır haber yok.”</a:t>
            </a:r>
          </a:p>
          <a:p>
            <a:r>
              <a:rPr lang="tr-TR" sz="2800" dirty="0" smtClean="0"/>
              <a:t>Editör: “Tezinden akşamdan sabaha bir makale çıkarıp karşımıza dikiliyor yardımcı doçent olma ümidi taşıyan genç uzmanlarımız”</a:t>
            </a:r>
          </a:p>
          <a:p>
            <a:r>
              <a:rPr lang="tr-TR" sz="2800" dirty="0" err="1" smtClean="0"/>
              <a:t>Makûl</a:t>
            </a:r>
            <a:r>
              <a:rPr lang="tr-TR" sz="2800" dirty="0" smtClean="0"/>
              <a:t> bekleme süresi nedir?</a:t>
            </a:r>
          </a:p>
          <a:p>
            <a:pPr lvl="1"/>
            <a:r>
              <a:rPr lang="en-US" sz="2400" dirty="0" err="1" smtClean="0"/>
              <a:t>PubMed</a:t>
            </a:r>
            <a:r>
              <a:rPr lang="en-US" sz="2400" dirty="0" smtClean="0"/>
              <a:t> Central</a:t>
            </a:r>
            <a:r>
              <a:rPr lang="tr-TR" sz="2400" dirty="0" smtClean="0"/>
              <a:t>’dan rastgele seçilen 10,000 makale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tr-TR" sz="2400" dirty="0" smtClean="0"/>
              <a:t>ortalama süre </a:t>
            </a:r>
            <a:r>
              <a:rPr lang="en-US" sz="2400" dirty="0" smtClean="0"/>
              <a:t>4.3 </a:t>
            </a:r>
            <a:r>
              <a:rPr lang="tr-TR" sz="2400" dirty="0" smtClean="0"/>
              <a:t>ay</a:t>
            </a:r>
            <a:r>
              <a:rPr lang="en-US" sz="2400" dirty="0" smtClean="0"/>
              <a:t> </a:t>
            </a:r>
            <a:r>
              <a:rPr lang="tr-TR" sz="2400" dirty="0" smtClean="0"/>
              <a:t>(% </a:t>
            </a:r>
            <a:r>
              <a:rPr lang="en-US" sz="2400" dirty="0" smtClean="0"/>
              <a:t>97</a:t>
            </a:r>
            <a:r>
              <a:rPr lang="tr-TR" sz="2400" dirty="0" smtClean="0"/>
              <a:t>’si 10 ay içinde)</a:t>
            </a:r>
            <a:r>
              <a:rPr lang="tr-TR" sz="2400" dirty="0" smtClean="0">
                <a:solidFill>
                  <a:srgbClr val="FF0000"/>
                </a:solidFill>
              </a:rPr>
              <a:t/>
            </a:r>
            <a:br>
              <a:rPr lang="tr-TR" sz="2400" dirty="0" smtClean="0">
                <a:solidFill>
                  <a:srgbClr val="FF0000"/>
                </a:solidFill>
              </a:rPr>
            </a:br>
            <a:r>
              <a:rPr lang="tr-TR" sz="2400" dirty="0" smtClean="0">
                <a:solidFill>
                  <a:srgbClr val="FF0000"/>
                </a:solidFill>
              </a:rPr>
              <a:t>         </a:t>
            </a:r>
            <a:r>
              <a:rPr lang="tr-TR" sz="2000" i="1" dirty="0" err="1" smtClean="0"/>
              <a:t>Errami</a:t>
            </a:r>
            <a:r>
              <a:rPr lang="tr-TR" sz="2000" i="1" dirty="0" smtClean="0"/>
              <a:t> M, </a:t>
            </a:r>
            <a:r>
              <a:rPr lang="tr-TR" sz="2000" i="1" dirty="0" err="1" smtClean="0"/>
              <a:t>Garner</a:t>
            </a:r>
            <a:r>
              <a:rPr lang="tr-TR" sz="2000" i="1" dirty="0" smtClean="0"/>
              <a:t> H. </a:t>
            </a:r>
            <a:r>
              <a:rPr lang="tr-TR" sz="2000" i="1" dirty="0" err="1" smtClean="0"/>
              <a:t>Atale</a:t>
            </a:r>
            <a:r>
              <a:rPr lang="tr-TR" sz="2000" i="1" dirty="0" smtClean="0"/>
              <a:t> of </a:t>
            </a:r>
            <a:r>
              <a:rPr lang="tr-TR" sz="2000" i="1" dirty="0" err="1" smtClean="0"/>
              <a:t>two</a:t>
            </a:r>
            <a:r>
              <a:rPr lang="tr-TR" sz="2000" i="1" dirty="0" smtClean="0"/>
              <a:t> </a:t>
            </a:r>
            <a:r>
              <a:rPr lang="tr-TR" sz="2000" i="1" dirty="0" err="1" smtClean="0"/>
              <a:t>citations</a:t>
            </a:r>
            <a:r>
              <a:rPr lang="tr-TR" sz="2000" i="1" dirty="0" smtClean="0"/>
              <a:t>. </a:t>
            </a:r>
            <a:r>
              <a:rPr lang="en-US" sz="2000" i="1" dirty="0" smtClean="0"/>
              <a:t>Nature </a:t>
            </a:r>
            <a:r>
              <a:rPr lang="tr-TR" sz="2000" i="1" dirty="0" smtClean="0"/>
              <a:t>2008; </a:t>
            </a:r>
            <a:br>
              <a:rPr lang="tr-TR" sz="2000" i="1" dirty="0" smtClean="0"/>
            </a:br>
            <a:r>
              <a:rPr lang="tr-TR" sz="2000" i="1" dirty="0" smtClean="0"/>
              <a:t>           </a:t>
            </a:r>
            <a:r>
              <a:rPr lang="en-US" sz="2000" b="1" i="1" dirty="0" smtClean="0"/>
              <a:t>451</a:t>
            </a:r>
            <a:r>
              <a:rPr lang="tr-TR" sz="2000" b="1" i="1" dirty="0" smtClean="0"/>
              <a:t>: 3</a:t>
            </a:r>
            <a:r>
              <a:rPr lang="en-US" sz="2000" i="1" dirty="0" smtClean="0"/>
              <a:t>97-9</a:t>
            </a:r>
            <a:endParaRPr lang="tr-TR" sz="2000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 smtClean="0"/>
              <a:t>Editör/danışman yetkisinin sınırları</a:t>
            </a:r>
            <a:endParaRPr lang="tr-TR" b="1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800" dirty="0" smtClean="0"/>
              <a:t>Bize özgü bir konu: “dil”</a:t>
            </a:r>
          </a:p>
          <a:p>
            <a:r>
              <a:rPr lang="tr-TR" sz="2800" dirty="0" smtClean="0"/>
              <a:t>Editör /danışman dile müdahil olabilir mi?</a:t>
            </a:r>
          </a:p>
          <a:p>
            <a:pPr lvl="1"/>
            <a:r>
              <a:rPr lang="tr-TR" sz="2400" dirty="0" smtClean="0"/>
              <a:t>Editör /danışman “</a:t>
            </a:r>
            <a:r>
              <a:rPr lang="tr-TR" sz="2400" dirty="0" err="1" smtClean="0"/>
              <a:t>öztürkçe</a:t>
            </a:r>
            <a:r>
              <a:rPr lang="tr-TR" sz="2400" dirty="0" smtClean="0"/>
              <a:t>” kelimeleri sevmiyor. Yazar “olanak” demiş, “imkân” demesini istiyor</a:t>
            </a:r>
          </a:p>
          <a:p>
            <a:pPr lvl="1"/>
            <a:r>
              <a:rPr lang="tr-TR" sz="2400" dirty="0" smtClean="0"/>
              <a:t>Editör /danışman“</a:t>
            </a:r>
            <a:r>
              <a:rPr lang="tr-TR" sz="2400" dirty="0" err="1" smtClean="0"/>
              <a:t>öztürkçe</a:t>
            </a:r>
            <a:r>
              <a:rPr lang="tr-TR" sz="2400" dirty="0" smtClean="0"/>
              <a:t>” kelimeleri seviyor. Yazar “faraziye” demiş, “</a:t>
            </a:r>
            <a:r>
              <a:rPr lang="tr-TR" sz="2400" dirty="0" err="1" smtClean="0"/>
              <a:t>sayıltı</a:t>
            </a:r>
            <a:r>
              <a:rPr lang="tr-TR" sz="2400" dirty="0" smtClean="0"/>
              <a:t>” demesini istiyor.</a:t>
            </a:r>
          </a:p>
          <a:p>
            <a:r>
              <a:rPr lang="tr-TR" sz="2800" dirty="0" smtClean="0"/>
              <a:t>Editörün buna hakkı var mı?</a:t>
            </a:r>
          </a:p>
          <a:p>
            <a:r>
              <a:rPr lang="tr-TR" sz="2800" dirty="0" smtClean="0"/>
              <a:t>Makalenin anlaşılmasını zorlaştırdığını öne sürerek dile müdahil olabilir mi ya da bu nedenle yazıyı reddedebilir mi?</a:t>
            </a:r>
            <a:endParaRPr lang="tr-TR" sz="280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sz="2800" dirty="0" smtClean="0"/>
              <a:t>Danışman içinde “ve/veya” geçen bir derlemenin reddedilmesini önermişti</a:t>
            </a:r>
          </a:p>
          <a:p>
            <a:r>
              <a:rPr lang="tr-TR" sz="2800" dirty="0" smtClean="0"/>
              <a:t>Gerekçe: “</a:t>
            </a:r>
            <a:r>
              <a:rPr lang="tr-TR" sz="2800" dirty="0" err="1" smtClean="0"/>
              <a:t>Türkçe’de</a:t>
            </a:r>
            <a:r>
              <a:rPr lang="tr-TR" sz="2800" dirty="0" smtClean="0"/>
              <a:t> böyle bir kullanım yoktur. Yazı </a:t>
            </a:r>
            <a:r>
              <a:rPr lang="tr-TR" sz="2800" dirty="0" err="1" smtClean="0"/>
              <a:t>İngilizce’den</a:t>
            </a:r>
            <a:r>
              <a:rPr lang="tr-TR" sz="2800" dirty="0" smtClean="0"/>
              <a:t> tercümedir.”</a:t>
            </a:r>
          </a:p>
          <a:p>
            <a:r>
              <a:rPr lang="tr-TR" sz="2800" dirty="0" smtClean="0"/>
              <a:t>Bir dergi </a:t>
            </a:r>
            <a:r>
              <a:rPr lang="tr-TR" sz="2800" i="1" dirty="0" smtClean="0"/>
              <a:t>“</a:t>
            </a:r>
            <a:r>
              <a:rPr lang="en-US" sz="2800" i="1" dirty="0" smtClean="0"/>
              <a:t>For all instances of the word </a:t>
            </a:r>
            <a:r>
              <a:rPr lang="en-US" sz="2800" i="1" u="sng" dirty="0" smtClean="0"/>
              <a:t>complications</a:t>
            </a:r>
            <a:r>
              <a:rPr lang="en-US" sz="2800" i="1" dirty="0" smtClean="0"/>
              <a:t>,</a:t>
            </a:r>
            <a:r>
              <a:rPr lang="tr-TR" sz="2800" i="1" dirty="0" smtClean="0"/>
              <a:t> </a:t>
            </a:r>
            <a:r>
              <a:rPr lang="en-US" sz="2800" i="1" dirty="0" smtClean="0"/>
              <a:t>substitute </a:t>
            </a:r>
            <a:r>
              <a:rPr lang="tr-TR" sz="2800" i="1" u="sng" dirty="0" smtClean="0"/>
              <a:t>a</a:t>
            </a:r>
            <a:r>
              <a:rPr lang="en-US" sz="2800" i="1" u="sng" dirty="0" err="1" smtClean="0"/>
              <a:t>dverse</a:t>
            </a:r>
            <a:r>
              <a:rPr lang="en-US" sz="2800" i="1" u="sng" dirty="0" smtClean="0"/>
              <a:t> events</a:t>
            </a:r>
            <a:r>
              <a:rPr lang="tr-TR" sz="2800" i="1" dirty="0" smtClean="0"/>
              <a:t>”</a:t>
            </a:r>
            <a:r>
              <a:rPr lang="tr-TR" sz="2800" dirty="0" smtClean="0"/>
              <a:t> diyor. Hakkı var mıdır? </a:t>
            </a:r>
            <a:r>
              <a:rPr lang="tr-TR" sz="2400" dirty="0" smtClean="0"/>
              <a:t>(</a:t>
            </a:r>
            <a:r>
              <a:rPr lang="tr-TR" sz="2400" dirty="0" smtClean="0">
                <a:hlinkClick r:id="rId2"/>
              </a:rPr>
              <a:t>http://www.</a:t>
            </a:r>
            <a:r>
              <a:rPr lang="tr-TR" sz="2400" dirty="0" err="1" smtClean="0">
                <a:hlinkClick r:id="rId2"/>
              </a:rPr>
              <a:t>giejournal</a:t>
            </a:r>
            <a:r>
              <a:rPr lang="tr-TR" sz="2400" dirty="0" smtClean="0">
                <a:hlinkClick r:id="rId2"/>
              </a:rPr>
              <a:t>.org/</a:t>
            </a:r>
            <a:r>
              <a:rPr lang="tr-TR" sz="2400" dirty="0" err="1" smtClean="0">
                <a:hlinkClick r:id="rId2"/>
              </a:rPr>
              <a:t>content</a:t>
            </a:r>
            <a:r>
              <a:rPr lang="tr-TR" sz="2400" dirty="0" smtClean="0">
                <a:hlinkClick r:id="rId2"/>
              </a:rPr>
              <a:t>/</a:t>
            </a:r>
            <a:r>
              <a:rPr lang="tr-TR" sz="2400" dirty="0" err="1" smtClean="0">
                <a:hlinkClick r:id="rId2"/>
              </a:rPr>
              <a:t>authorinfo</a:t>
            </a:r>
            <a:r>
              <a:rPr lang="tr-TR" sz="2400" dirty="0" smtClean="0"/>
              <a:t>)</a:t>
            </a:r>
          </a:p>
          <a:p>
            <a:endParaRPr lang="en-US" sz="2800" dirty="0" smtClean="0"/>
          </a:p>
          <a:p>
            <a:endParaRPr lang="tr-TR" sz="2800" dirty="0" smtClean="0"/>
          </a:p>
          <a:p>
            <a:endParaRPr lang="tr-TR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/>
              <a:t>Editör: Dünyayı değiştiren kişi</a:t>
            </a:r>
            <a:endParaRPr lang="tr-TR" b="1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pPr>
              <a:buNone/>
            </a:pPr>
            <a:r>
              <a:rPr lang="tr-TR" sz="2400" i="1" dirty="0" err="1" smtClean="0"/>
              <a:t>MacAuley</a:t>
            </a:r>
            <a:r>
              <a:rPr lang="tr-TR" sz="2400" i="1" dirty="0" smtClean="0"/>
              <a:t> D. http://blogs.bmj.com/bmj/2013/07/17/domhnall-macauley-on-being-an-editor</a:t>
            </a:r>
            <a:endParaRPr lang="tr-TR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1654" t="45354" r="39921" b="28136"/>
          <a:stretch>
            <a:fillRect/>
          </a:stretch>
        </p:blipFill>
        <p:spPr bwMode="auto">
          <a:xfrm>
            <a:off x="117905" y="1714488"/>
            <a:ext cx="8903434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5 Düz Bağlayıcı"/>
          <p:cNvCxnSpPr/>
          <p:nvPr/>
        </p:nvCxnSpPr>
        <p:spPr>
          <a:xfrm>
            <a:off x="214282" y="2054670"/>
            <a:ext cx="4071966" cy="158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FF0000"/>
                </a:solidFill>
              </a:rPr>
              <a:t>Bağımsızlık 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sz="2800" dirty="0" smtClean="0"/>
              <a:t>Dergi sahibini, yayınevini, siyasetçileri, yöneticileri işe karıştırmama</a:t>
            </a:r>
          </a:p>
          <a:p>
            <a:r>
              <a:rPr lang="tr-TR" sz="2800" dirty="0" smtClean="0"/>
              <a:t>Ticari ve diğer kaygılardan uzak olma</a:t>
            </a:r>
          </a:p>
          <a:p>
            <a:pPr>
              <a:buNone/>
            </a:pPr>
            <a:endParaRPr lang="tr-TR" sz="2800" dirty="0" smtClean="0"/>
          </a:p>
          <a:p>
            <a:pPr>
              <a:buNone/>
            </a:pPr>
            <a:r>
              <a:rPr lang="tr-TR" sz="2800" dirty="0" smtClean="0"/>
              <a:t>    “Bağımsızlık, sorumsuzluk değildir”</a:t>
            </a:r>
          </a:p>
          <a:p>
            <a:endParaRPr lang="tr-TR" sz="2800" dirty="0" smtClean="0"/>
          </a:p>
          <a:p>
            <a:endParaRPr lang="tr-TR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/>
              <a:t>Yayıncı ile çatışma </a:t>
            </a:r>
            <a:endParaRPr lang="tr-TR" b="1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800" dirty="0" smtClean="0"/>
              <a:t>Yayıncı yeni çıkan bir antibiyotik konusunda, editör ise yayıncılık etiği konusunda bir özel sayı yayınlanmasını istiyor</a:t>
            </a:r>
          </a:p>
          <a:p>
            <a:r>
              <a:rPr lang="tr-TR" sz="2800" dirty="0" smtClean="0"/>
              <a:t> Editör istifa ediyor. Aynı fakültede çalışan bir öğretim üyesine editörlük teklif ediliyor</a:t>
            </a:r>
          </a:p>
          <a:p>
            <a:pPr>
              <a:buNone/>
            </a:pPr>
            <a:r>
              <a:rPr lang="tr-TR" sz="2800" dirty="0" smtClean="0"/>
              <a:t>     </a:t>
            </a:r>
            <a:br>
              <a:rPr lang="tr-TR" sz="2800" dirty="0" smtClean="0"/>
            </a:br>
            <a:r>
              <a:rPr lang="tr-TR" sz="2800" dirty="0" smtClean="0"/>
              <a:t>“Editör bağımsızlığını garantileyen yazılı sözleşme yapılmadan görev alınmamalı”</a:t>
            </a:r>
            <a:endParaRPr lang="tr-TR" sz="2800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/>
              <a:t>Reklamlar </a:t>
            </a:r>
            <a:endParaRPr lang="tr-TR" b="1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sz="2800" dirty="0" smtClean="0"/>
              <a:t>Editör reklamlara karışır mı?</a:t>
            </a:r>
          </a:p>
          <a:p>
            <a:r>
              <a:rPr lang="tr-TR" sz="2800" dirty="0" smtClean="0"/>
              <a:t>Derginin tamamından “bilimsel bakımdan” sorumlu olduğuna göre karışır</a:t>
            </a:r>
          </a:p>
          <a:p>
            <a:r>
              <a:rPr lang="tr-TR" sz="2800" dirty="0" smtClean="0"/>
              <a:t>Ticari yanına karışmaz</a:t>
            </a:r>
          </a:p>
          <a:p>
            <a:r>
              <a:rPr lang="tr-TR" sz="2800" dirty="0" smtClean="0"/>
              <a:t>İlaç-gereç sektörüne “bizim dergiye reklam verin” demez, zorlama yapmaz</a:t>
            </a:r>
          </a:p>
          <a:p>
            <a:r>
              <a:rPr lang="tr-TR" sz="2800" dirty="0" smtClean="0"/>
              <a:t>Bilime aykırı, aldatıcı bir reklamın dergide yer almasına izin vermez</a:t>
            </a:r>
          </a:p>
          <a:p>
            <a:r>
              <a:rPr lang="tr-TR" sz="2800" dirty="0" smtClean="0"/>
              <a:t>Yazının hemen önüne ya da arkasına hatta içine konulan reklamlara direnir</a:t>
            </a:r>
          </a:p>
          <a:p>
            <a:endParaRPr lang="tr-TR" sz="2800" dirty="0" smtClean="0"/>
          </a:p>
          <a:p>
            <a:endParaRPr lang="tr-TR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5929330"/>
            <a:ext cx="8229600" cy="571504"/>
          </a:xfrm>
        </p:spPr>
        <p:txBody>
          <a:bodyPr>
            <a:normAutofit/>
          </a:bodyPr>
          <a:lstStyle/>
          <a:p>
            <a:pPr algn="r">
              <a:buNone/>
            </a:pPr>
            <a:r>
              <a:rPr lang="tr-TR" sz="3000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Hunter</a:t>
            </a:r>
            <a:r>
              <a:rPr lang="tr-TR" sz="30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JM. BJA 2000; 85: 241-3.</a:t>
            </a:r>
            <a:endParaRPr lang="tr-TR" sz="3000" i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13937" t="9239" r="15591" b="24777"/>
          <a:stretch>
            <a:fillRect/>
          </a:stretch>
        </p:blipFill>
        <p:spPr bwMode="auto">
          <a:xfrm>
            <a:off x="0" y="1045663"/>
            <a:ext cx="9001156" cy="4740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5 Düz Bağlayıcı"/>
          <p:cNvCxnSpPr/>
          <p:nvPr/>
        </p:nvCxnSpPr>
        <p:spPr>
          <a:xfrm>
            <a:off x="3629451" y="5357826"/>
            <a:ext cx="5214974" cy="158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7 Düz Bağlayıcı"/>
          <p:cNvCxnSpPr/>
          <p:nvPr/>
        </p:nvCxnSpPr>
        <p:spPr>
          <a:xfrm>
            <a:off x="642910" y="5784866"/>
            <a:ext cx="2857520" cy="158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6 Akış Çizelgesi: Bağlayıcı"/>
          <p:cNvSpPr/>
          <p:nvPr/>
        </p:nvSpPr>
        <p:spPr>
          <a:xfrm>
            <a:off x="142844" y="1000108"/>
            <a:ext cx="457200" cy="457200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/>
              <a:t>Kurum dergileri</a:t>
            </a:r>
            <a:endParaRPr lang="tr-TR" b="1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800" dirty="0" smtClean="0"/>
              <a:t>Editör: “Kurum dergisiyiz. Kendi kurumumuzdan gelen yazılara öncelik tanımazsak dergiyi kapatırlar!”</a:t>
            </a:r>
          </a:p>
          <a:p>
            <a:r>
              <a:rPr lang="tr-TR" sz="2800" dirty="0" smtClean="0"/>
              <a:t>Dekan: “Profesörün gönderdiği yazıya nasıl olur da doçenti hakem tayin edersiniz?”</a:t>
            </a:r>
          </a:p>
          <a:p>
            <a:r>
              <a:rPr lang="tr-TR" sz="2800" dirty="0" smtClean="0"/>
              <a:t>Öğretim üyesi: “Doçenti editör atamışlar, profesör olarak yayın kurulunda yer almam onun altında çalışmam anlamına gelecekti, ben de istifa ettim”</a:t>
            </a:r>
          </a:p>
          <a:p>
            <a:r>
              <a:rPr lang="tr-TR" sz="2800" dirty="0" smtClean="0"/>
              <a:t>Dekan: “Editörler Kurulu’na üç kişi atadım, istersen üç kişi de sen belirle, beraber çalışırsınız”</a:t>
            </a:r>
          </a:p>
          <a:p>
            <a:endParaRPr lang="tr-TR" sz="2800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FF0000"/>
                </a:solidFill>
              </a:rPr>
              <a:t>Gelecek?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6215082"/>
            <a:ext cx="8229600" cy="571504"/>
          </a:xfrm>
        </p:spPr>
        <p:txBody>
          <a:bodyPr>
            <a:normAutofit/>
          </a:bodyPr>
          <a:lstStyle/>
          <a:p>
            <a:pPr algn="r">
              <a:buNone/>
            </a:pPr>
            <a:r>
              <a:rPr lang="tr-TR" sz="2400" i="1" dirty="0" smtClean="0"/>
              <a:t>http://publicationethics.org/taxonomy/term/791</a:t>
            </a:r>
            <a:endParaRPr lang="tr-TR" sz="2400" i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12283" t="21417" r="13937" b="7139"/>
          <a:stretch>
            <a:fillRect/>
          </a:stretch>
        </p:blipFill>
        <p:spPr bwMode="auto">
          <a:xfrm>
            <a:off x="571472" y="1298250"/>
            <a:ext cx="7923024" cy="4845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2332061"/>
            <a:ext cx="8229600" cy="4525963"/>
          </a:xfrm>
        </p:spPr>
        <p:txBody>
          <a:bodyPr/>
          <a:lstStyle/>
          <a:p>
            <a:pPr algn="ctr">
              <a:buNone/>
            </a:pPr>
            <a:r>
              <a:rPr lang="tr-TR" b="1" dirty="0" smtClean="0"/>
              <a:t>INSTRUCTIONS FOR AUTHORS</a:t>
            </a:r>
          </a:p>
          <a:p>
            <a:pPr algn="ctr">
              <a:buNone/>
            </a:pPr>
            <a:endParaRPr lang="tr-TR" b="1" dirty="0" smtClean="0"/>
          </a:p>
          <a:p>
            <a:pPr algn="ctr">
              <a:buNone/>
            </a:pPr>
            <a:endParaRPr lang="tr-TR" b="1" dirty="0" smtClean="0"/>
          </a:p>
          <a:p>
            <a:pPr algn="ctr">
              <a:buNone/>
            </a:pPr>
            <a:r>
              <a:rPr lang="tr-TR" b="1" dirty="0" smtClean="0"/>
              <a:t>INSTRUCTIONS FOR EDITORS</a:t>
            </a:r>
            <a:br>
              <a:rPr lang="tr-TR" b="1" dirty="0" smtClean="0"/>
            </a:br>
            <a:r>
              <a:rPr lang="tr-TR" b="1" dirty="0" smtClean="0"/>
              <a:t>                                PEER REVIEWERS</a:t>
            </a:r>
            <a:br>
              <a:rPr lang="tr-TR" b="1" dirty="0" smtClean="0"/>
            </a:br>
            <a:r>
              <a:rPr lang="tr-TR" b="1" dirty="0" smtClean="0"/>
              <a:t>                       PUBLISHERS</a:t>
            </a:r>
          </a:p>
          <a:p>
            <a:endParaRPr lang="tr-TR" b="1" dirty="0"/>
          </a:p>
        </p:txBody>
      </p:sp>
      <p:sp>
        <p:nvSpPr>
          <p:cNvPr id="4" name="3 Aşağı Ok"/>
          <p:cNvSpPr/>
          <p:nvPr/>
        </p:nvSpPr>
        <p:spPr>
          <a:xfrm>
            <a:off x="4357686" y="3022096"/>
            <a:ext cx="484632" cy="978408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FF0000"/>
                </a:solidFill>
              </a:rPr>
              <a:t>Son Söz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tr-TR" sz="2800" b="1" dirty="0" err="1" smtClean="0"/>
              <a:t>ULAKBİM’in</a:t>
            </a:r>
            <a:r>
              <a:rPr lang="tr-TR" sz="2800" b="1" dirty="0" smtClean="0"/>
              <a:t> yayıncılık etiği konusunda COPE benzeri bir komite kurulmasına öncülük edeceğini ümit ediyorum</a:t>
            </a:r>
          </a:p>
          <a:p>
            <a:pPr algn="ctr">
              <a:buNone/>
            </a:pPr>
            <a:endParaRPr lang="tr-TR" dirty="0" smtClean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tr-TR" b="1" dirty="0" smtClean="0"/>
          </a:p>
          <a:p>
            <a:pPr algn="ctr">
              <a:buNone/>
            </a:pPr>
            <a:r>
              <a:rPr lang="tr-TR" b="1" dirty="0" smtClean="0"/>
              <a:t>İLGİNİZ İÇİN TEŞEKKÜRLER</a:t>
            </a:r>
            <a:br>
              <a:rPr lang="tr-TR" b="1" dirty="0" smtClean="0"/>
            </a:br>
            <a:endParaRPr lang="tr-TR" b="1" dirty="0" smtClean="0"/>
          </a:p>
          <a:p>
            <a:pPr algn="ctr">
              <a:buNone/>
            </a:pPr>
            <a:r>
              <a:rPr lang="tr-TR" b="1" u="sng" dirty="0" smtClean="0"/>
              <a:t>Yazışma için e-posta</a:t>
            </a:r>
          </a:p>
          <a:p>
            <a:pPr algn="ctr">
              <a:buNone/>
            </a:pPr>
            <a:r>
              <a:rPr lang="tr-TR" b="1" dirty="0" err="1" smtClean="0"/>
              <a:t>tosagem</a:t>
            </a:r>
            <a:r>
              <a:rPr lang="tr-TR" b="1" dirty="0" smtClean="0"/>
              <a:t>@</a:t>
            </a:r>
            <a:r>
              <a:rPr lang="tr-TR" b="1" dirty="0" err="1" smtClean="0"/>
              <a:t>gmail</a:t>
            </a:r>
            <a:r>
              <a:rPr lang="tr-TR" b="1" dirty="0" smtClean="0"/>
              <a:t>.com</a:t>
            </a:r>
          </a:p>
          <a:p>
            <a:endParaRPr lang="tr-TR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/>
              <a:t>Editör</a:t>
            </a:r>
            <a:endParaRPr lang="tr-TR" b="1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Bilim alanı ile yayın alanının kesişim yerindeki en önemli kişidir</a:t>
            </a:r>
          </a:p>
          <a:p>
            <a:r>
              <a:rPr lang="tr-TR" dirty="0" smtClean="0"/>
              <a:t>Yazarlarla, okurlarla, derginin sahibiyle, yayıncıyla, dizinlerle, editörler kurulu üyeleriyle, danışmanlarla, medyayla ve toplumun bütünüyle ilişki içindedir ve bu paydaşların tümüne karşı sorumlulukları vardır</a:t>
            </a:r>
          </a:p>
          <a:p>
            <a:endParaRPr lang="tr-TR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 smtClean="0"/>
              <a:t>Bilimsel Yayıncılıkta Temel Etik İlkeler</a:t>
            </a:r>
            <a:endParaRPr lang="tr-TR" b="1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800" dirty="0" smtClean="0"/>
              <a:t>Açıklık</a:t>
            </a:r>
          </a:p>
          <a:p>
            <a:r>
              <a:rPr lang="tr-TR" sz="2800" dirty="0" smtClean="0"/>
              <a:t>Gizlilik</a:t>
            </a:r>
          </a:p>
          <a:p>
            <a:r>
              <a:rPr lang="tr-TR" sz="2800" dirty="0" smtClean="0"/>
              <a:t>Dürüstlük</a:t>
            </a:r>
          </a:p>
          <a:p>
            <a:r>
              <a:rPr lang="tr-TR" sz="2800" dirty="0" smtClean="0"/>
              <a:t>Adalet</a:t>
            </a:r>
          </a:p>
          <a:p>
            <a:r>
              <a:rPr lang="tr-TR" sz="2800" dirty="0" smtClean="0"/>
              <a:t>Bağımsızlık </a:t>
            </a:r>
          </a:p>
          <a:p>
            <a:endParaRPr lang="tr-TR" sz="3000" dirty="0" smtClean="0"/>
          </a:p>
          <a:p>
            <a:endParaRPr lang="tr-TR" dirty="0" smtClean="0"/>
          </a:p>
          <a:p>
            <a:endParaRPr lang="tr-TR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FF0000"/>
                </a:solidFill>
              </a:rPr>
              <a:t>Açıklık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800" dirty="0" smtClean="0"/>
              <a:t>Yayım için gerekli kuralları açıkça belirtme</a:t>
            </a:r>
          </a:p>
          <a:p>
            <a:r>
              <a:rPr lang="tr-TR" sz="2800" dirty="0" smtClean="0"/>
              <a:t>Sorun çıktığında izlenecek prosedürleri beyan etme</a:t>
            </a:r>
          </a:p>
          <a:p>
            <a:r>
              <a:rPr lang="tr-TR" sz="2800" dirty="0" smtClean="0"/>
              <a:t>Şikayet mekanizmalarını kolaylaştırma</a:t>
            </a:r>
          </a:p>
          <a:p>
            <a:r>
              <a:rPr lang="tr-TR" sz="2800" dirty="0" smtClean="0"/>
              <a:t>Finans ilişkilerini, çıkar çatışmalarını açıklama /açıklatma (yazar(</a:t>
            </a:r>
            <a:r>
              <a:rPr lang="tr-TR" sz="2800" dirty="0" err="1" smtClean="0"/>
              <a:t>lar</a:t>
            </a:r>
            <a:r>
              <a:rPr lang="tr-TR" sz="2800" dirty="0" smtClean="0"/>
              <a:t>)/editör/ danışman(</a:t>
            </a:r>
            <a:r>
              <a:rPr lang="tr-TR" sz="2800" dirty="0" err="1" smtClean="0"/>
              <a:t>lar</a:t>
            </a:r>
            <a:r>
              <a:rPr lang="tr-TR" sz="2800" dirty="0" smtClean="0"/>
              <a:t>) için)</a:t>
            </a:r>
            <a:r>
              <a:rPr lang="tr-TR" dirty="0" smtClean="0"/>
              <a:t/>
            </a:r>
            <a:br>
              <a:rPr lang="tr-TR" dirty="0" smtClean="0"/>
            </a:br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23518" t="25591" r="5534" b="41339"/>
          <a:stretch>
            <a:fillRect/>
          </a:stretch>
        </p:blipFill>
        <p:spPr bwMode="auto">
          <a:xfrm>
            <a:off x="0" y="2714620"/>
            <a:ext cx="9144000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0" name="9 Grup"/>
          <p:cNvGrpSpPr/>
          <p:nvPr/>
        </p:nvGrpSpPr>
        <p:grpSpPr>
          <a:xfrm>
            <a:off x="0" y="0"/>
            <a:ext cx="9144000" cy="1699124"/>
            <a:chOff x="0" y="0"/>
            <a:chExt cx="9144000" cy="1699124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3"/>
            <a:srcRect l="70832" t="14272" r="8024" b="62500"/>
            <a:stretch>
              <a:fillRect/>
            </a:stretch>
          </p:blipFill>
          <p:spPr bwMode="auto">
            <a:xfrm>
              <a:off x="6393488" y="0"/>
              <a:ext cx="2750512" cy="16991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3"/>
            <a:srcRect l="3597" t="14272" r="37629" b="62500"/>
            <a:stretch>
              <a:fillRect/>
            </a:stretch>
          </p:blipFill>
          <p:spPr bwMode="auto">
            <a:xfrm>
              <a:off x="0" y="0"/>
              <a:ext cx="7647034" cy="16991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cxnSp>
        <p:nvCxnSpPr>
          <p:cNvPr id="8" name="7 Düz Bağlayıcı"/>
          <p:cNvCxnSpPr/>
          <p:nvPr/>
        </p:nvCxnSpPr>
        <p:spPr>
          <a:xfrm>
            <a:off x="142844" y="3258414"/>
            <a:ext cx="3929090" cy="1588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lum contrast="9000"/>
          </a:blip>
          <a:srcRect l="1660" t="13287" r="6917" b="31496"/>
          <a:stretch>
            <a:fillRect/>
          </a:stretch>
        </p:blipFill>
        <p:spPr bwMode="auto">
          <a:xfrm>
            <a:off x="25262" y="3000372"/>
            <a:ext cx="9077173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Metin kutusu"/>
          <p:cNvSpPr txBox="1"/>
          <p:nvPr/>
        </p:nvSpPr>
        <p:spPr>
          <a:xfrm>
            <a:off x="157132" y="1749558"/>
            <a:ext cx="48577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000" b="1" dirty="0" smtClean="0"/>
              <a:t>tek-kör hakemlik</a:t>
            </a:r>
            <a:endParaRPr lang="tr-TR" sz="4000" b="1" dirty="0"/>
          </a:p>
        </p:txBody>
      </p:sp>
      <p:sp>
        <p:nvSpPr>
          <p:cNvPr id="12" name="11 Sağ Ok"/>
          <p:cNvSpPr/>
          <p:nvPr/>
        </p:nvSpPr>
        <p:spPr>
          <a:xfrm rot="16200000">
            <a:off x="2189689" y="2525163"/>
            <a:ext cx="764094" cy="42862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grpSp>
        <p:nvGrpSpPr>
          <p:cNvPr id="15" name="14 Grup"/>
          <p:cNvGrpSpPr/>
          <p:nvPr/>
        </p:nvGrpSpPr>
        <p:grpSpPr>
          <a:xfrm>
            <a:off x="857224" y="0"/>
            <a:ext cx="7443808" cy="1857364"/>
            <a:chOff x="-32" y="0"/>
            <a:chExt cx="9144064" cy="2419305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/>
            <a:srcRect l="78302" t="35433" r="6640" b="31496"/>
            <a:stretch>
              <a:fillRect/>
            </a:stretch>
          </p:blipFill>
          <p:spPr bwMode="auto">
            <a:xfrm>
              <a:off x="-32" y="0"/>
              <a:ext cx="1958642" cy="24193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4" name="Picture 3"/>
            <p:cNvPicPr>
              <a:picLocks noChangeAspect="1" noChangeArrowheads="1"/>
            </p:cNvPicPr>
            <p:nvPr/>
          </p:nvPicPr>
          <p:blipFill>
            <a:blip r:embed="rId3"/>
            <a:srcRect l="10514" t="35433" r="41503" b="31496"/>
            <a:stretch>
              <a:fillRect/>
            </a:stretch>
          </p:blipFill>
          <p:spPr bwMode="auto">
            <a:xfrm>
              <a:off x="2901490" y="0"/>
              <a:ext cx="6242542" cy="24193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lum contrast="7000"/>
          </a:blip>
          <a:stretch>
            <a:fillRect/>
          </a:stretch>
        </p:blipFill>
        <p:spPr bwMode="auto">
          <a:xfrm>
            <a:off x="928662" y="857232"/>
            <a:ext cx="7290951" cy="57159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7529</TotalTime>
  <Words>1028</Words>
  <PresentationFormat>Ekran Gösterisi (4:3)</PresentationFormat>
  <Paragraphs>211</Paragraphs>
  <Slides>38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38</vt:i4>
      </vt:variant>
    </vt:vector>
  </HeadingPairs>
  <TitlesOfParts>
    <vt:vector size="39" baseType="lpstr">
      <vt:lpstr>Ofis Teması</vt:lpstr>
      <vt:lpstr>YAŞAM ve SAĞLIK BİLİMLERİNDE YAYINCILIK ETİĞİ</vt:lpstr>
      <vt:lpstr>Slayt 2</vt:lpstr>
      <vt:lpstr>Editör: Dünyayı değiştiren kişi</vt:lpstr>
      <vt:lpstr>Editör</vt:lpstr>
      <vt:lpstr>Bilimsel Yayıncılıkta Temel Etik İlkeler</vt:lpstr>
      <vt:lpstr>Açıklık</vt:lpstr>
      <vt:lpstr>Slayt 7</vt:lpstr>
      <vt:lpstr>Slayt 8</vt:lpstr>
      <vt:lpstr>Slayt 9</vt:lpstr>
      <vt:lpstr>Gizlilik</vt:lpstr>
      <vt:lpstr>Dürüstlük</vt:lpstr>
      <vt:lpstr>Veriler üzerinde oynama</vt:lpstr>
      <vt:lpstr>Slayt 13</vt:lpstr>
      <vt:lpstr>İmpakt faktörüyle oynama</vt:lpstr>
      <vt:lpstr>Slayt 15</vt:lpstr>
      <vt:lpstr>İntihali nasıl anlarsınız?</vt:lpstr>
      <vt:lpstr>İstatistik </vt:lpstr>
      <vt:lpstr>Slayt 18</vt:lpstr>
      <vt:lpstr>Yazarlık </vt:lpstr>
      <vt:lpstr>Kabul yazısı felâketleri</vt:lpstr>
      <vt:lpstr>Danışmanın değeri</vt:lpstr>
      <vt:lpstr>Tutucu danışman</vt:lpstr>
      <vt:lpstr>Slayt 23</vt:lpstr>
      <vt:lpstr>Hatalı bilgi</vt:lpstr>
      <vt:lpstr>Adalet</vt:lpstr>
      <vt:lpstr>Hızlı danışman</vt:lpstr>
      <vt:lpstr>Bekleme süresi</vt:lpstr>
      <vt:lpstr>Editör/danışman yetkisinin sınırları</vt:lpstr>
      <vt:lpstr>Slayt 29</vt:lpstr>
      <vt:lpstr>Bağımsızlık </vt:lpstr>
      <vt:lpstr>Yayıncı ile çatışma </vt:lpstr>
      <vt:lpstr>Reklamlar </vt:lpstr>
      <vt:lpstr>Slayt 33</vt:lpstr>
      <vt:lpstr>Kurum dergileri</vt:lpstr>
      <vt:lpstr>Gelecek?</vt:lpstr>
      <vt:lpstr>Slayt 36</vt:lpstr>
      <vt:lpstr>Son Söz</vt:lpstr>
      <vt:lpstr>Slayt 38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cp:lastModifiedBy>Alperen Zengin</cp:lastModifiedBy>
  <cp:revision>190</cp:revision>
  <dcterms:modified xsi:type="dcterms:W3CDTF">2016-04-13T20:23:42Z</dcterms:modified>
</cp:coreProperties>
</file>