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7" r:id="rId2"/>
    <p:sldId id="259" r:id="rId3"/>
    <p:sldId id="284" r:id="rId4"/>
    <p:sldId id="262" r:id="rId5"/>
    <p:sldId id="263" r:id="rId6"/>
    <p:sldId id="304" r:id="rId7"/>
    <p:sldId id="305" r:id="rId8"/>
    <p:sldId id="306" r:id="rId9"/>
    <p:sldId id="311" r:id="rId10"/>
    <p:sldId id="312" r:id="rId11"/>
    <p:sldId id="313" r:id="rId12"/>
    <p:sldId id="314" r:id="rId13"/>
    <p:sldId id="315" r:id="rId14"/>
    <p:sldId id="285" r:id="rId15"/>
    <p:sldId id="319" r:id="rId16"/>
    <p:sldId id="261" r:id="rId17"/>
    <p:sldId id="307" r:id="rId18"/>
    <p:sldId id="308" r:id="rId19"/>
    <p:sldId id="309" r:id="rId20"/>
    <p:sldId id="310" r:id="rId21"/>
    <p:sldId id="316" r:id="rId22"/>
    <p:sldId id="317" r:id="rId23"/>
    <p:sldId id="264" r:id="rId24"/>
    <p:sldId id="282" r:id="rId25"/>
    <p:sldId id="318" r:id="rId26"/>
    <p:sldId id="320" r:id="rId27"/>
    <p:sldId id="321" r:id="rId28"/>
    <p:sldId id="265" r:id="rId29"/>
    <p:sldId id="286" r:id="rId30"/>
    <p:sldId id="288" r:id="rId31"/>
    <p:sldId id="273" r:id="rId32"/>
    <p:sldId id="274" r:id="rId33"/>
    <p:sldId id="275" r:id="rId34"/>
    <p:sldId id="276" r:id="rId35"/>
    <p:sldId id="277" r:id="rId36"/>
    <p:sldId id="278" r:id="rId37"/>
    <p:sldId id="281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8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9"/>
    <p:restoredTop sz="9920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27E9-81AD-264A-9688-57F1D6CA18C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910-2AA7-6548-983C-D1410A539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84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9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6499225" cy="236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halkduster"/>
                <a:cs typeface="Chalkduster"/>
              </a:rPr>
              <a:t>Yaşam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Bilimlerinde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Araştırma</a:t>
            </a:r>
            <a:r>
              <a:rPr lang="en-US" dirty="0" smtClean="0">
                <a:latin typeface="Chalkduster"/>
                <a:cs typeface="Chalkduster"/>
              </a:rPr>
              <a:t>/</a:t>
            </a:r>
            <a:r>
              <a:rPr lang="en-US" dirty="0" err="1" smtClean="0">
                <a:latin typeface="Chalkduster"/>
                <a:cs typeface="Chalkduster"/>
              </a:rPr>
              <a:t>Yayın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ve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Yasal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Boşluklar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108825" cy="1371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Prof. Dr.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Özdağ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Ankara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Üniversitesi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Biyoteknoloji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Enstitüsü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hilalozdag@gmail.com</a:t>
            </a:r>
            <a:endParaRPr lang="en-US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14340" name="Picture 2" descr="Biyotek-beya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5955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Ülkemizde</a:t>
            </a:r>
            <a:r>
              <a:rPr lang="en-US" dirty="0" smtClean="0"/>
              <a:t> </a:t>
            </a:r>
            <a:r>
              <a:rPr lang="en-US" dirty="0" err="1" smtClean="0"/>
              <a:t>İntihal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Mevzuat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2012 </a:t>
            </a:r>
            <a:r>
              <a:rPr lang="en-US" dirty="0" err="1" smtClean="0"/>
              <a:t>yılına</a:t>
            </a:r>
            <a:r>
              <a:rPr lang="en-US" dirty="0" smtClean="0"/>
              <a:t> </a:t>
            </a:r>
            <a:r>
              <a:rPr lang="en-US" dirty="0" err="1" smtClean="0"/>
              <a:t>dek</a:t>
            </a:r>
            <a:r>
              <a:rPr lang="en-US" dirty="0" smtClean="0"/>
              <a:t> </a:t>
            </a:r>
            <a:r>
              <a:rPr lang="en-US" dirty="0" err="1" smtClean="0"/>
              <a:t>Yükseköğretim</a:t>
            </a:r>
            <a:r>
              <a:rPr lang="en-US" dirty="0" smtClean="0"/>
              <a:t> </a:t>
            </a:r>
            <a:r>
              <a:rPr lang="en-US" dirty="0" err="1" smtClean="0"/>
              <a:t>Kurumları</a:t>
            </a:r>
            <a:r>
              <a:rPr lang="en-US" dirty="0" smtClean="0"/>
              <a:t> </a:t>
            </a:r>
            <a:r>
              <a:rPr lang="en-US" dirty="0" err="1"/>
              <a:t>Yönetici</a:t>
            </a:r>
            <a:r>
              <a:rPr lang="en-US" dirty="0"/>
              <a:t>,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Elemanı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Memurları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 smtClean="0"/>
              <a:t>Yönetmeliği’nde</a:t>
            </a:r>
            <a:r>
              <a:rPr lang="en-US" dirty="0" smtClean="0"/>
              <a:t> </a:t>
            </a:r>
            <a:r>
              <a:rPr lang="en-US" dirty="0" err="1" smtClean="0"/>
              <a:t>intihal</a:t>
            </a:r>
            <a:r>
              <a:rPr lang="en-US" dirty="0" smtClean="0"/>
              <a:t> </a:t>
            </a:r>
            <a:r>
              <a:rPr lang="en-US" dirty="0" err="1" smtClean="0"/>
              <a:t>suçunun</a:t>
            </a:r>
            <a:r>
              <a:rPr lang="en-US" dirty="0" smtClean="0"/>
              <a:t> </a:t>
            </a:r>
            <a:r>
              <a:rPr lang="en-US" dirty="0" err="1" smtClean="0"/>
              <a:t>cezası</a:t>
            </a:r>
            <a:r>
              <a:rPr lang="en-US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Mesleğinden</a:t>
            </a:r>
            <a:r>
              <a:rPr lang="en-US" dirty="0" smtClean="0"/>
              <a:t> </a:t>
            </a:r>
            <a:r>
              <a:rPr lang="en-US" dirty="0" err="1" smtClean="0"/>
              <a:t>Çıkarma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tanımlanıyordu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smtClean="0"/>
              <a:t>20.09.2012 </a:t>
            </a:r>
            <a:r>
              <a:rPr lang="en-US" dirty="0" err="1"/>
              <a:t>tarih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K.2012/1218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b="1" dirty="0"/>
              <a:t>DANIŞTAY İDARİ DAVA DAİRELERİ </a:t>
            </a:r>
            <a:r>
              <a:rPr lang="en-US" b="1" dirty="0" smtClean="0"/>
              <a:t>KURULU (DİDDK) </a:t>
            </a:r>
            <a:r>
              <a:rPr lang="en-US" b="1" dirty="0" err="1" smtClean="0"/>
              <a:t>kararı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dirty="0" smtClean="0"/>
              <a:t> “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mesleğinden</a:t>
            </a:r>
            <a:r>
              <a:rPr lang="en-US" dirty="0"/>
              <a:t> </a:t>
            </a:r>
            <a:r>
              <a:rPr lang="en-US" dirty="0" err="1"/>
              <a:t>çıkarma</a:t>
            </a:r>
            <a:r>
              <a:rPr lang="en-US" dirty="0"/>
              <a:t> </a:t>
            </a:r>
            <a:r>
              <a:rPr lang="en-US" dirty="0" err="1" smtClean="0"/>
              <a:t>cezası</a:t>
            </a:r>
            <a:r>
              <a:rPr lang="en-US" dirty="0" smtClean="0"/>
              <a:t>” </a:t>
            </a:r>
            <a:r>
              <a:rPr lang="en-US" dirty="0" err="1" smtClean="0"/>
              <a:t>kanunda</a:t>
            </a:r>
            <a:r>
              <a:rPr lang="en-US" dirty="0" smtClean="0"/>
              <a:t> </a:t>
            </a:r>
            <a:r>
              <a:rPr lang="en-US" dirty="0" err="1" smtClean="0"/>
              <a:t>tanımlanmamış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iptal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1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Ülkemizde</a:t>
            </a:r>
            <a:r>
              <a:rPr lang="en-US" dirty="0" smtClean="0"/>
              <a:t> </a:t>
            </a:r>
            <a:r>
              <a:rPr lang="en-US" dirty="0" err="1" smtClean="0"/>
              <a:t>İntihal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Mevzuat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Bu </a:t>
            </a:r>
            <a:r>
              <a:rPr lang="en-US" dirty="0" err="1" smtClean="0"/>
              <a:t>cezanın</a:t>
            </a:r>
            <a:r>
              <a:rPr lang="en-US" dirty="0" smtClean="0"/>
              <a:t> </a:t>
            </a:r>
            <a:r>
              <a:rPr lang="en-US" dirty="0" err="1" smtClean="0"/>
              <a:t>iptali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YÖK’ün</a:t>
            </a:r>
            <a:r>
              <a:rPr lang="en-US" dirty="0" smtClean="0"/>
              <a:t> </a:t>
            </a:r>
            <a:r>
              <a:rPr lang="en-US" dirty="0" err="1" smtClean="0"/>
              <a:t>yeniden</a:t>
            </a:r>
            <a:r>
              <a:rPr lang="en-US" dirty="0" smtClean="0"/>
              <a:t> </a:t>
            </a:r>
            <a:r>
              <a:rPr lang="en-US" dirty="0" err="1" smtClean="0"/>
              <a:t>düzenleme</a:t>
            </a:r>
            <a:r>
              <a:rPr lang="en-US" dirty="0" smtClean="0"/>
              <a:t> </a:t>
            </a:r>
            <a:r>
              <a:rPr lang="en-US" dirty="0" err="1" smtClean="0"/>
              <a:t>yaptığı</a:t>
            </a:r>
            <a:r>
              <a:rPr lang="en-US" dirty="0" smtClean="0"/>
              <a:t> 2014 </a:t>
            </a:r>
            <a:r>
              <a:rPr lang="en-US" dirty="0" err="1" smtClean="0"/>
              <a:t>yılına</a:t>
            </a:r>
            <a:r>
              <a:rPr lang="en-US" dirty="0" smtClean="0"/>
              <a:t> </a:t>
            </a:r>
            <a:r>
              <a:rPr lang="en-US" dirty="0" err="1" smtClean="0"/>
              <a:t>dek</a:t>
            </a:r>
            <a:r>
              <a:rPr lang="en-US" dirty="0" smtClean="0"/>
              <a:t> (</a:t>
            </a:r>
            <a:r>
              <a:rPr lang="tr-TR" dirty="0"/>
              <a:t>Resmî Gazete, 29.1.2014, </a:t>
            </a:r>
            <a:r>
              <a:rPr lang="tr-TR" dirty="0" smtClean="0"/>
              <a:t>Sayı 28897) intihal suçlarında yasal boşluk oluşmuştur.</a:t>
            </a:r>
          </a:p>
          <a:p>
            <a:pPr algn="just"/>
            <a:r>
              <a:rPr lang="tr-TR" dirty="0" smtClean="0"/>
              <a:t>2014 yılında yapılmış olan düzenlenme ile intihal suçunun cezası 657 sayılı kanunda tanımlanmış olan kamu görevinden men olarak belirlenmiştir.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6088063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Demircioğlu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 MY, Ankara </a:t>
            </a:r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Barosu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Dergisi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, 2014/4</a:t>
            </a:r>
            <a:endParaRPr lang="en-US" sz="1200" i="1" dirty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Bu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durumda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2012-2014 yılları arasında yapılmış olan intihal suçları cezalandırılamaz!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Yönetmelikteki intihal tanımına göre:</a:t>
            </a:r>
          </a:p>
          <a:p>
            <a:pPr lvl="1" algn="just"/>
            <a:r>
              <a:rPr lang="tr-TR" dirty="0" smtClean="0"/>
              <a:t>Referans vererek aynı veya farklı kaynaklardan “kopyala/kes yapıştır” yapanlar </a:t>
            </a:r>
            <a:r>
              <a:rPr lang="tr-TR" dirty="0" smtClean="0">
                <a:solidFill>
                  <a:srgbClr val="FF0000"/>
                </a:solidFill>
              </a:rPr>
              <a:t>cezalandırılamaz</a:t>
            </a:r>
          </a:p>
          <a:p>
            <a:pPr lvl="1" algn="just"/>
            <a:r>
              <a:rPr lang="tr-TR" dirty="0" smtClean="0"/>
              <a:t>Referans vermeden 2-3 cümle / sayfalar alan kişiler </a:t>
            </a:r>
            <a:r>
              <a:rPr lang="tr-TR" dirty="0" smtClean="0">
                <a:solidFill>
                  <a:srgbClr val="FF0000"/>
                </a:solidFill>
              </a:rPr>
              <a:t>bir daha devlet kadrosunda görev yapamazlar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Ceza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uygulanabilir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ve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caydırıcı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olmalı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</a:rPr>
              <a:t>Mevcut yönetmelikteki intihal tanımlaması yetersizdir. </a:t>
            </a:r>
          </a:p>
          <a:p>
            <a:pPr algn="just"/>
            <a:r>
              <a:rPr lang="tr-TR" dirty="0" smtClean="0"/>
              <a:t>Kamu görevinden men cezası çok ağır bir cezadır. </a:t>
            </a:r>
          </a:p>
          <a:p>
            <a:pPr lvl="1" algn="just"/>
            <a:r>
              <a:rPr lang="tr-TR" dirty="0" smtClean="0">
                <a:solidFill>
                  <a:srgbClr val="FFF8A2"/>
                </a:solidFill>
              </a:rPr>
              <a:t>Böyle bir ceza ancak bütün kariyerini kopyala/yapıştır-</a:t>
            </a:r>
            <a:r>
              <a:rPr lang="tr-TR" dirty="0" err="1" smtClean="0">
                <a:solidFill>
                  <a:srgbClr val="FFF8A2"/>
                </a:solidFill>
              </a:rPr>
              <a:t>aşır’a</a:t>
            </a:r>
            <a:r>
              <a:rPr lang="tr-TR" dirty="0" smtClean="0">
                <a:solidFill>
                  <a:srgbClr val="FFF8A2"/>
                </a:solidFill>
              </a:rPr>
              <a:t> dayandırmış bir örnek için düşünülebilir.</a:t>
            </a:r>
          </a:p>
          <a:p>
            <a:pPr lvl="1" algn="just"/>
            <a:r>
              <a:rPr lang="tr-TR" dirty="0" smtClean="0"/>
              <a:t>Yönetmelik intihal tanımlamasını detaylandırmalı ve fiilin kapsam ve tekrarına bağlı olarak dereceli bir ceza sistemi getirmelidir.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Yayın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araştırma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etiğine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aykırı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diğer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durumlarla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ilgili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mevzuat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1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Fabrikasyon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876800"/>
          </a:xfrm>
        </p:spPr>
        <p:txBody>
          <a:bodyPr>
            <a:noAutofit/>
          </a:bodyPr>
          <a:lstStyle/>
          <a:p>
            <a:pPr algn="just"/>
            <a:r>
              <a:rPr lang="en-US" sz="2300" dirty="0"/>
              <a:t>b) </a:t>
            </a:r>
            <a:r>
              <a:rPr lang="en-US" sz="2300" dirty="0" err="1"/>
              <a:t>Sahtecilik</a:t>
            </a:r>
            <a:r>
              <a:rPr lang="en-US" sz="2300" dirty="0"/>
              <a:t> : </a:t>
            </a:r>
            <a:r>
              <a:rPr lang="en-US" sz="2300" dirty="0" err="1"/>
              <a:t>Araştırmaya</a:t>
            </a:r>
            <a:r>
              <a:rPr lang="en-US" sz="2300" dirty="0"/>
              <a:t> </a:t>
            </a:r>
            <a:r>
              <a:rPr lang="en-US" sz="2300" dirty="0" err="1"/>
              <a:t>dayanmayan</a:t>
            </a:r>
            <a:r>
              <a:rPr lang="en-US" sz="2300" dirty="0"/>
              <a:t> </a:t>
            </a:r>
            <a:r>
              <a:rPr lang="en-US" sz="2300" dirty="0" err="1"/>
              <a:t>veriler</a:t>
            </a:r>
            <a:r>
              <a:rPr lang="en-US" sz="2300" dirty="0"/>
              <a:t> </a:t>
            </a:r>
            <a:r>
              <a:rPr lang="en-US" sz="2300" dirty="0" err="1"/>
              <a:t>üretmek</a:t>
            </a:r>
            <a:r>
              <a:rPr lang="en-US" sz="2300" dirty="0"/>
              <a:t>, </a:t>
            </a:r>
            <a:r>
              <a:rPr lang="en-US" sz="2300" dirty="0" err="1"/>
              <a:t>sunulan</a:t>
            </a:r>
            <a:r>
              <a:rPr lang="en-US" sz="2300" dirty="0"/>
              <a:t> </a:t>
            </a:r>
            <a:r>
              <a:rPr lang="en-US" sz="2300" dirty="0" err="1"/>
              <a:t>veya</a:t>
            </a:r>
            <a:r>
              <a:rPr lang="en-US" sz="2300" dirty="0"/>
              <a:t> </a:t>
            </a:r>
            <a:r>
              <a:rPr lang="en-US" sz="2300" dirty="0" err="1"/>
              <a:t>yayınlanan</a:t>
            </a:r>
            <a:r>
              <a:rPr lang="en-US" sz="2300" dirty="0"/>
              <a:t> </a:t>
            </a:r>
            <a:r>
              <a:rPr lang="en-US" sz="2300" dirty="0" err="1"/>
              <a:t>eseri</a:t>
            </a:r>
            <a:r>
              <a:rPr lang="en-US" sz="2300" dirty="0"/>
              <a:t> </a:t>
            </a:r>
            <a:r>
              <a:rPr lang="en-US" sz="2300" dirty="0" err="1"/>
              <a:t>gerçek</a:t>
            </a:r>
            <a:r>
              <a:rPr lang="en-US" sz="2300" dirty="0"/>
              <a:t> </a:t>
            </a:r>
            <a:r>
              <a:rPr lang="en-US" sz="2300" dirty="0" err="1"/>
              <a:t>olmayan</a:t>
            </a:r>
            <a:r>
              <a:rPr lang="en-US" sz="2300" dirty="0"/>
              <a:t> </a:t>
            </a:r>
            <a:r>
              <a:rPr lang="en-US" sz="2300" dirty="0" err="1"/>
              <a:t>verilere</a:t>
            </a:r>
            <a:r>
              <a:rPr lang="en-US" sz="2300" dirty="0"/>
              <a:t> </a:t>
            </a:r>
            <a:r>
              <a:rPr lang="en-US" sz="2300" dirty="0" err="1"/>
              <a:t>dayandırarak</a:t>
            </a:r>
            <a:r>
              <a:rPr lang="en-US" sz="2300" dirty="0"/>
              <a:t> </a:t>
            </a:r>
            <a:r>
              <a:rPr lang="en-US" sz="2300" dirty="0" err="1"/>
              <a:t>düzenlemek</a:t>
            </a:r>
            <a:r>
              <a:rPr lang="en-US" sz="2300" dirty="0"/>
              <a:t> </a:t>
            </a:r>
            <a:r>
              <a:rPr lang="en-US" sz="2300" dirty="0" err="1"/>
              <a:t>veya</a:t>
            </a:r>
            <a:r>
              <a:rPr lang="en-US" sz="2300" dirty="0"/>
              <a:t> </a:t>
            </a:r>
            <a:r>
              <a:rPr lang="en-US" sz="2300" dirty="0" err="1"/>
              <a:t>değiştirmek</a:t>
            </a:r>
            <a:r>
              <a:rPr lang="en-US" sz="2300" dirty="0"/>
              <a:t>, </a:t>
            </a:r>
            <a:r>
              <a:rPr lang="en-US" sz="2300" dirty="0" err="1"/>
              <a:t>bunları</a:t>
            </a:r>
            <a:r>
              <a:rPr lang="en-US" sz="2300" dirty="0"/>
              <a:t> </a:t>
            </a:r>
            <a:r>
              <a:rPr lang="en-US" sz="2300" dirty="0" err="1"/>
              <a:t>rapor</a:t>
            </a:r>
            <a:r>
              <a:rPr lang="en-US" sz="2300" dirty="0"/>
              <a:t> </a:t>
            </a:r>
            <a:r>
              <a:rPr lang="en-US" sz="2300" dirty="0" err="1"/>
              <a:t>etmek</a:t>
            </a:r>
            <a:r>
              <a:rPr lang="en-US" sz="2300" dirty="0"/>
              <a:t> </a:t>
            </a:r>
            <a:r>
              <a:rPr lang="en-US" sz="2300" dirty="0" err="1"/>
              <a:t>veya</a:t>
            </a:r>
            <a:r>
              <a:rPr lang="en-US" sz="2300" dirty="0"/>
              <a:t> </a:t>
            </a:r>
            <a:r>
              <a:rPr lang="en-US" sz="2300" dirty="0" err="1"/>
              <a:t>yayımlamak</a:t>
            </a:r>
            <a:r>
              <a:rPr lang="en-US" sz="2300" dirty="0"/>
              <a:t>, </a:t>
            </a:r>
            <a:r>
              <a:rPr lang="en-US" sz="2300" dirty="0" err="1"/>
              <a:t>yapılmamış</a:t>
            </a:r>
            <a:r>
              <a:rPr lang="en-US" sz="2300" dirty="0"/>
              <a:t> </a:t>
            </a:r>
            <a:r>
              <a:rPr lang="en-US" sz="2300" dirty="0" err="1"/>
              <a:t>bir</a:t>
            </a:r>
            <a:r>
              <a:rPr lang="en-US" sz="2300" dirty="0"/>
              <a:t> </a:t>
            </a:r>
            <a:r>
              <a:rPr lang="en-US" sz="2300" dirty="0" err="1"/>
              <a:t>araştırmayı</a:t>
            </a:r>
            <a:r>
              <a:rPr lang="en-US" sz="2300" dirty="0"/>
              <a:t> </a:t>
            </a:r>
            <a:r>
              <a:rPr lang="en-US" sz="2300" dirty="0" err="1"/>
              <a:t>yapılmış</a:t>
            </a:r>
            <a:r>
              <a:rPr lang="en-US" sz="2300" dirty="0"/>
              <a:t> </a:t>
            </a:r>
            <a:r>
              <a:rPr lang="en-US" sz="2300" dirty="0" err="1"/>
              <a:t>gibi</a:t>
            </a:r>
            <a:r>
              <a:rPr lang="en-US" sz="2300" dirty="0"/>
              <a:t> </a:t>
            </a:r>
            <a:r>
              <a:rPr lang="en-US" sz="2300" dirty="0" err="1"/>
              <a:t>göstermek</a:t>
            </a:r>
            <a:r>
              <a:rPr lang="en-US" sz="2300" dirty="0" smtClean="0"/>
              <a:t>,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>
                <a:solidFill>
                  <a:srgbClr val="FFFF00"/>
                </a:solidFill>
              </a:rPr>
              <a:t>c) </a:t>
            </a:r>
            <a:r>
              <a:rPr lang="en-US" sz="2300" dirty="0" err="1">
                <a:solidFill>
                  <a:srgbClr val="FFFF00"/>
                </a:solidFill>
              </a:rPr>
              <a:t>Çarpıtma</a:t>
            </a:r>
            <a:r>
              <a:rPr lang="en-US" sz="2300" dirty="0">
                <a:solidFill>
                  <a:srgbClr val="FFFF00"/>
                </a:solidFill>
              </a:rPr>
              <a:t> : </a:t>
            </a:r>
            <a:r>
              <a:rPr lang="en-US" sz="2300" dirty="0" err="1">
                <a:solidFill>
                  <a:srgbClr val="FFFF00"/>
                </a:solidFill>
              </a:rPr>
              <a:t>Araştırma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kayıtları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elde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edilen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verileri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tahrif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etmek</a:t>
            </a:r>
            <a:r>
              <a:rPr lang="en-US" sz="2300" dirty="0">
                <a:solidFill>
                  <a:srgbClr val="FFFF00"/>
                </a:solidFill>
              </a:rPr>
              <a:t>, </a:t>
            </a:r>
            <a:r>
              <a:rPr lang="en-US" sz="2300" dirty="0" err="1">
                <a:solidFill>
                  <a:srgbClr val="FFFF00"/>
                </a:solidFill>
              </a:rPr>
              <a:t>araştırmada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kullanılmayan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yöntem</a:t>
            </a:r>
            <a:r>
              <a:rPr lang="en-US" sz="2300" dirty="0">
                <a:solidFill>
                  <a:srgbClr val="FFFF00"/>
                </a:solidFill>
              </a:rPr>
              <a:t>, </a:t>
            </a:r>
            <a:r>
              <a:rPr lang="en-US" sz="2300" dirty="0" err="1">
                <a:solidFill>
                  <a:srgbClr val="FFFF00"/>
                </a:solidFill>
              </a:rPr>
              <a:t>cihaz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materyalleri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kullanılmış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gibi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göstermek</a:t>
            </a:r>
            <a:r>
              <a:rPr lang="en-US" sz="2300" dirty="0">
                <a:solidFill>
                  <a:srgbClr val="FFFF00"/>
                </a:solidFill>
              </a:rPr>
              <a:t>, </a:t>
            </a:r>
            <a:r>
              <a:rPr lang="en-US" sz="2300" dirty="0" err="1">
                <a:solidFill>
                  <a:srgbClr val="FFFF00"/>
                </a:solidFill>
              </a:rPr>
              <a:t>araştırma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hipotezine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uygun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olmayan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verileri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değerlendirmeye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almamak</a:t>
            </a:r>
            <a:r>
              <a:rPr lang="en-US" sz="2300" dirty="0">
                <a:solidFill>
                  <a:srgbClr val="FFFF00"/>
                </a:solidFill>
              </a:rPr>
              <a:t>, </a:t>
            </a:r>
            <a:r>
              <a:rPr lang="en-US" sz="2300" dirty="0" err="1">
                <a:solidFill>
                  <a:srgbClr val="FFFF00"/>
                </a:solidFill>
              </a:rPr>
              <a:t>ilgili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teori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veya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varsayımlara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uydurmak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için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veriler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</a:t>
            </a:r>
            <a:r>
              <a:rPr lang="en-US" sz="2300" dirty="0">
                <a:solidFill>
                  <a:srgbClr val="FFFF00"/>
                </a:solidFill>
              </a:rPr>
              <a:t>/</a:t>
            </a:r>
            <a:r>
              <a:rPr lang="en-US" sz="2300" dirty="0" err="1">
                <a:solidFill>
                  <a:srgbClr val="FFFF00"/>
                </a:solidFill>
              </a:rPr>
              <a:t>veya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sonuçlarla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oynamak</a:t>
            </a:r>
            <a:r>
              <a:rPr lang="en-US" sz="2300" dirty="0">
                <a:solidFill>
                  <a:srgbClr val="FFFF00"/>
                </a:solidFill>
              </a:rPr>
              <a:t>, </a:t>
            </a:r>
            <a:r>
              <a:rPr lang="en-US" sz="2300" dirty="0" err="1">
                <a:solidFill>
                  <a:srgbClr val="FFFF00"/>
                </a:solidFill>
              </a:rPr>
              <a:t>destek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alınan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kişi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kuruluşların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çıkarları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doğrultusunda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araştırma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sonuçlarını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tahrif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etmek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veya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şekillendirmek</a:t>
            </a:r>
            <a:r>
              <a:rPr lang="en-US" sz="2300" dirty="0">
                <a:solidFill>
                  <a:srgbClr val="FFFF00"/>
                </a:solidFill>
              </a:rPr>
              <a:t>,</a:t>
            </a:r>
            <a:endParaRPr lang="en-US" sz="23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372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Chalkduster"/>
                <a:cs typeface="Chalkduster"/>
              </a:rPr>
              <a:t>Veri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Fabrikasyonuna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Karşı</a:t>
            </a:r>
            <a:r>
              <a:rPr lang="en-US" sz="3600" dirty="0">
                <a:latin typeface="Chalkduster"/>
                <a:cs typeface="Chalkduster"/>
              </a:rPr>
              <a:t>:</a:t>
            </a:r>
            <a:br>
              <a:rPr lang="en-US" sz="3600" dirty="0">
                <a:latin typeface="Chalkduster"/>
                <a:cs typeface="Chalkduster"/>
              </a:rPr>
            </a:br>
            <a:r>
              <a:rPr lang="en-US" sz="3600" dirty="0" err="1">
                <a:latin typeface="Chalkduster"/>
                <a:cs typeface="Chalkduster"/>
              </a:rPr>
              <a:t>Verilerde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orijinallik</a:t>
            </a:r>
            <a:r>
              <a:rPr lang="en-US" sz="3600" dirty="0">
                <a:latin typeface="Chalkduster"/>
                <a:cs typeface="Chalkduster"/>
              </a:rPr>
              <a:t>, </a:t>
            </a:r>
            <a:r>
              <a:rPr lang="en-US" sz="3600" dirty="0" err="1" smtClean="0">
                <a:latin typeface="Chalkduster"/>
                <a:cs typeface="Chalkduster"/>
              </a:rPr>
              <a:t>güvenilirlik</a:t>
            </a:r>
            <a:r>
              <a:rPr lang="en-US" sz="3600" dirty="0" smtClean="0">
                <a:latin typeface="Chalkduster"/>
                <a:cs typeface="Chalkduster"/>
              </a:rPr>
              <a:t/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Kayıt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Tutma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18434" name="Content Placeholder 3" descr="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925" y="2057400"/>
            <a:ext cx="5305425" cy="2773363"/>
          </a:xfrm>
        </p:spPr>
      </p:pic>
      <p:pic>
        <p:nvPicPr>
          <p:cNvPr id="18435" name="Picture 4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" r="22806" b="34444"/>
          <a:stretch>
            <a:fillRect/>
          </a:stretch>
        </p:blipFill>
        <p:spPr bwMode="auto">
          <a:xfrm>
            <a:off x="5334000" y="3657600"/>
            <a:ext cx="36401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Laboratuvar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Verisi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Kaydı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Yasa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yönetmeliklerimizde</a:t>
            </a:r>
            <a:r>
              <a:rPr lang="en-US" dirty="0" smtClean="0"/>
              <a:t> </a:t>
            </a:r>
            <a:r>
              <a:rPr lang="en-US" dirty="0" err="1" smtClean="0"/>
              <a:t>laboratuvar</a:t>
            </a:r>
            <a:r>
              <a:rPr lang="en-US" dirty="0" smtClean="0"/>
              <a:t> </a:t>
            </a:r>
            <a:r>
              <a:rPr lang="en-US" dirty="0" err="1" smtClean="0"/>
              <a:t>verisinin</a:t>
            </a:r>
            <a:r>
              <a:rPr lang="en-US" dirty="0" smtClean="0"/>
              <a:t> </a:t>
            </a:r>
            <a:r>
              <a:rPr lang="en-US" dirty="0" err="1" smtClean="0"/>
              <a:t>güvenilir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tespitini</a:t>
            </a:r>
            <a:r>
              <a:rPr lang="en-US" dirty="0" smtClean="0"/>
              <a:t> </a:t>
            </a:r>
            <a:r>
              <a:rPr lang="en-US" dirty="0" err="1" smtClean="0"/>
              <a:t>sağlayacak</a:t>
            </a:r>
            <a:r>
              <a:rPr lang="en-US" dirty="0" smtClean="0"/>
              <a:t> format </a:t>
            </a:r>
            <a:r>
              <a:rPr lang="en-US" dirty="0" err="1" smtClean="0"/>
              <a:t>belirlenmiş</a:t>
            </a:r>
            <a:r>
              <a:rPr lang="en-US" dirty="0" smtClean="0"/>
              <a:t> mi?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HAYIR</a:t>
            </a:r>
          </a:p>
          <a:p>
            <a:pPr algn="just"/>
            <a:r>
              <a:rPr lang="en-US" dirty="0" err="1" smtClean="0"/>
              <a:t>Konu</a:t>
            </a:r>
            <a:r>
              <a:rPr lang="en-US" dirty="0" smtClean="0"/>
              <a:t> </a:t>
            </a:r>
            <a:r>
              <a:rPr lang="en-US" dirty="0" err="1" smtClean="0"/>
              <a:t>soruşturma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yargıya</a:t>
            </a:r>
            <a:r>
              <a:rPr lang="en-US" dirty="0" smtClean="0"/>
              <a:t> </a:t>
            </a:r>
            <a:r>
              <a:rPr lang="en-US" dirty="0" err="1" smtClean="0"/>
              <a:t>intikal</a:t>
            </a:r>
            <a:r>
              <a:rPr lang="en-US" dirty="0" smtClean="0"/>
              <a:t> </a:t>
            </a:r>
            <a:r>
              <a:rPr lang="en-US" dirty="0" err="1" smtClean="0"/>
              <a:t>ettiğinde</a:t>
            </a:r>
            <a:r>
              <a:rPr lang="en-US" dirty="0" smtClean="0"/>
              <a:t> </a:t>
            </a:r>
            <a:r>
              <a:rPr lang="en-US" dirty="0" err="1" smtClean="0"/>
              <a:t>izlenecek</a:t>
            </a:r>
            <a:r>
              <a:rPr lang="en-US" dirty="0" smtClean="0"/>
              <a:t>, </a:t>
            </a:r>
            <a:r>
              <a:rPr lang="en-US" dirty="0" err="1" smtClean="0"/>
              <a:t>referans</a:t>
            </a:r>
            <a:r>
              <a:rPr lang="en-US" dirty="0" smtClean="0"/>
              <a:t> </a:t>
            </a:r>
            <a:r>
              <a:rPr lang="en-US" dirty="0" err="1" smtClean="0"/>
              <a:t>alınacak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/</a:t>
            </a:r>
            <a:r>
              <a:rPr lang="en-US" dirty="0" err="1" smtClean="0"/>
              <a:t>referans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YOK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3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Durum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Nedir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686" y="990600"/>
            <a:ext cx="6052627" cy="528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66" b="42222"/>
          <a:stretch/>
        </p:blipFill>
        <p:spPr>
          <a:xfrm>
            <a:off x="635000" y="2514600"/>
            <a:ext cx="785602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0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Durum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Nedir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" y="838200"/>
            <a:ext cx="8572500" cy="54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6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Chalkduster"/>
                <a:cs typeface="Chalkduster"/>
              </a:rPr>
              <a:t>Yayın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Etiğinde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Temel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Konular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58225" cy="4937125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Bilimsel araştırmaların sonuçlarının bilim camiası paylaşılması amacını taşıyan makale hazırlama ve yayına gönderme süreci belirli etik kural ve düzenlemeleri gerektirmektedir. Bu süreçte </a:t>
            </a:r>
            <a:r>
              <a:rPr lang="tr-TR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etik: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temelini teşkil eden araştırma sonuçlarının doğruluğu, </a:t>
            </a:r>
            <a:endParaRPr lang="tr-TR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temelini teşkil eden araştırma sonuçlarının özgünlüğü, </a:t>
            </a:r>
            <a:endParaRPr lang="tr-TR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Makalede </a:t>
            </a:r>
            <a:r>
              <a:rPr lang="tr-TR" dirty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yazarlık konusunun liyakat ve hakkaniyet esaslarına göre düzenlenmesi ile ilgili olarak önem kazanmaktadır.</a:t>
            </a:r>
            <a:endParaRPr lang="en-US" dirty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Yargı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762000"/>
            <a:ext cx="4169065" cy="57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Duplikasyon-Salamizasyon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/>
            <a:r>
              <a:rPr lang="en-US" sz="2400" dirty="0" smtClean="0"/>
              <a:t>c)</a:t>
            </a:r>
            <a:r>
              <a:rPr lang="en-US" sz="2400" dirty="0" err="1" smtClean="0"/>
              <a:t>Tekrar</a:t>
            </a:r>
            <a:r>
              <a:rPr lang="en-US" sz="2400" dirty="0" smtClean="0"/>
              <a:t> </a:t>
            </a:r>
            <a:r>
              <a:rPr lang="en-US" sz="2400" dirty="0" err="1" smtClean="0"/>
              <a:t>yayım</a:t>
            </a:r>
            <a:r>
              <a:rPr lang="en-US" sz="2400" dirty="0" smtClean="0"/>
              <a:t>: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araştırmanın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sonuçlarını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eseri</a:t>
            </a:r>
            <a:r>
              <a:rPr lang="en-US" sz="2400" dirty="0"/>
              <a:t> </a:t>
            </a:r>
            <a:r>
              <a:rPr lang="en-US" sz="2400" dirty="0" err="1"/>
              <a:t>doçentlik</a:t>
            </a:r>
            <a:r>
              <a:rPr lang="en-US" sz="2400" dirty="0"/>
              <a:t> </a:t>
            </a:r>
            <a:r>
              <a:rPr lang="en-US" sz="2400" dirty="0" err="1"/>
              <a:t>sınavı</a:t>
            </a:r>
            <a:r>
              <a:rPr lang="en-US" sz="2400" dirty="0"/>
              <a:t> </a:t>
            </a:r>
            <a:r>
              <a:rPr lang="en-US" sz="2400" dirty="0" err="1"/>
              <a:t>değerlendirmelerinde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terfilerde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eserler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sunmak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dirty="0"/>
              <a:t>d) </a:t>
            </a:r>
            <a:r>
              <a:rPr lang="en-US" sz="2400" dirty="0" err="1" smtClean="0"/>
              <a:t>Dilimleme</a:t>
            </a:r>
            <a:r>
              <a:rPr lang="en-US" sz="2400" dirty="0" smtClean="0"/>
              <a:t>: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araştırmanın</a:t>
            </a:r>
            <a:r>
              <a:rPr lang="en-US" sz="2400" dirty="0"/>
              <a:t> </a:t>
            </a:r>
            <a:r>
              <a:rPr lang="en-US" sz="2400" dirty="0" err="1"/>
              <a:t>sonuçlarını</a:t>
            </a:r>
            <a:r>
              <a:rPr lang="en-US" sz="2400" dirty="0"/>
              <a:t> </a:t>
            </a:r>
            <a:r>
              <a:rPr lang="en-US" sz="2400" dirty="0" err="1"/>
              <a:t>araştırmanın</a:t>
            </a:r>
            <a:r>
              <a:rPr lang="en-US" sz="2400" dirty="0"/>
              <a:t> </a:t>
            </a:r>
            <a:r>
              <a:rPr lang="en-US" sz="2400" dirty="0" err="1"/>
              <a:t>bütünlüğünü</a:t>
            </a:r>
            <a:r>
              <a:rPr lang="en-US" sz="2400" dirty="0"/>
              <a:t> </a:t>
            </a:r>
            <a:r>
              <a:rPr lang="en-US" sz="2400" dirty="0" err="1"/>
              <a:t>bozacak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,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 </a:t>
            </a:r>
            <a:r>
              <a:rPr lang="en-US" sz="2400" dirty="0" err="1"/>
              <a:t>parçalara</a:t>
            </a:r>
            <a:r>
              <a:rPr lang="en-US" sz="2400" dirty="0"/>
              <a:t> </a:t>
            </a:r>
            <a:r>
              <a:rPr lang="en-US" sz="2400" dirty="0" err="1"/>
              <a:t>ayırarak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birbirine</a:t>
            </a:r>
            <a:r>
              <a:rPr lang="en-US" sz="2400" dirty="0"/>
              <a:t> </a:t>
            </a:r>
            <a:r>
              <a:rPr lang="en-US" sz="2400" dirty="0" err="1"/>
              <a:t>atıf</a:t>
            </a:r>
            <a:r>
              <a:rPr lang="en-US" sz="2400" dirty="0"/>
              <a:t> </a:t>
            </a:r>
            <a:r>
              <a:rPr lang="en-US" sz="2400" dirty="0" err="1"/>
              <a:t>yapmadan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sayıda</a:t>
            </a:r>
            <a:r>
              <a:rPr lang="en-US" sz="2400" dirty="0"/>
              <a:t> </a:t>
            </a:r>
            <a:r>
              <a:rPr lang="en-US" sz="2400" dirty="0" err="1"/>
              <a:t>yayın</a:t>
            </a:r>
            <a:r>
              <a:rPr lang="en-US" sz="2400" dirty="0"/>
              <a:t> </a:t>
            </a:r>
            <a:r>
              <a:rPr lang="en-US" sz="2400" dirty="0" err="1"/>
              <a:t>yaparak</a:t>
            </a:r>
            <a:r>
              <a:rPr lang="en-US" sz="2400" dirty="0"/>
              <a:t> </a:t>
            </a:r>
            <a:r>
              <a:rPr lang="en-US" sz="2400" dirty="0" err="1"/>
              <a:t>doçentlik</a:t>
            </a:r>
            <a:r>
              <a:rPr lang="en-US" sz="2400" dirty="0"/>
              <a:t> </a:t>
            </a:r>
            <a:r>
              <a:rPr lang="en-US" sz="2400" dirty="0" err="1"/>
              <a:t>sınavı</a:t>
            </a:r>
            <a:r>
              <a:rPr lang="en-US" sz="2400" dirty="0"/>
              <a:t> </a:t>
            </a:r>
            <a:r>
              <a:rPr lang="en-US" sz="2400" dirty="0" err="1"/>
              <a:t>değerlendirmelerinde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terfilerde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eserler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sunmak</a:t>
            </a:r>
            <a:r>
              <a:rPr lang="en-US" sz="2400" dirty="0"/>
              <a:t>,</a:t>
            </a:r>
          </a:p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Haksız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Yazarlık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/>
            <a:r>
              <a:rPr lang="en-US" sz="2400" dirty="0"/>
              <a:t>e) </a:t>
            </a:r>
            <a:r>
              <a:rPr lang="en-US" sz="2400" dirty="0" err="1"/>
              <a:t>Haksız</a:t>
            </a:r>
            <a:r>
              <a:rPr lang="en-US" sz="2400" dirty="0"/>
              <a:t> </a:t>
            </a:r>
            <a:r>
              <a:rPr lang="en-US" sz="2400" dirty="0" err="1"/>
              <a:t>yazarlık</a:t>
            </a:r>
            <a:r>
              <a:rPr lang="en-US" sz="2400" dirty="0"/>
              <a:t>: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katkısı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kişileri</a:t>
            </a:r>
            <a:r>
              <a:rPr lang="en-US" sz="2400" dirty="0"/>
              <a:t> </a:t>
            </a:r>
            <a:r>
              <a:rPr lang="en-US" sz="2400" dirty="0" err="1"/>
              <a:t>yazarlar</a:t>
            </a:r>
            <a:r>
              <a:rPr lang="en-US" sz="2400" dirty="0"/>
              <a:t> </a:t>
            </a:r>
            <a:r>
              <a:rPr lang="en-US" sz="2400" dirty="0" err="1"/>
              <a:t>arasına</a:t>
            </a:r>
            <a:r>
              <a:rPr lang="en-US" sz="2400" dirty="0"/>
              <a:t> </a:t>
            </a:r>
            <a:r>
              <a:rPr lang="en-US" sz="2400" dirty="0" err="1"/>
              <a:t>dâhil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,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katkısı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kişileri</a:t>
            </a:r>
            <a:r>
              <a:rPr lang="en-US" sz="2400" dirty="0"/>
              <a:t> </a:t>
            </a:r>
            <a:r>
              <a:rPr lang="en-US" sz="2400" dirty="0" err="1"/>
              <a:t>yazarlar</a:t>
            </a:r>
            <a:r>
              <a:rPr lang="en-US" sz="2400" dirty="0"/>
              <a:t> </a:t>
            </a:r>
            <a:r>
              <a:rPr lang="en-US" sz="2400" dirty="0" err="1"/>
              <a:t>arasına</a:t>
            </a:r>
            <a:r>
              <a:rPr lang="en-US" sz="2400" dirty="0"/>
              <a:t> </a:t>
            </a:r>
            <a:r>
              <a:rPr lang="en-US" sz="2400" dirty="0" err="1"/>
              <a:t>dâhil</a:t>
            </a:r>
            <a:r>
              <a:rPr lang="en-US" sz="2400" dirty="0"/>
              <a:t> </a:t>
            </a:r>
            <a:r>
              <a:rPr lang="en-US" sz="2400" dirty="0" err="1"/>
              <a:t>etmemek</a:t>
            </a:r>
            <a:r>
              <a:rPr lang="en-US" sz="2400" dirty="0"/>
              <a:t>, </a:t>
            </a:r>
            <a:r>
              <a:rPr lang="en-US" sz="2400" dirty="0" err="1"/>
              <a:t>yazar</a:t>
            </a:r>
            <a:r>
              <a:rPr lang="en-US" sz="2400" dirty="0"/>
              <a:t> </a:t>
            </a:r>
            <a:r>
              <a:rPr lang="en-US" sz="2400" dirty="0" err="1"/>
              <a:t>sıralamasını</a:t>
            </a:r>
            <a:r>
              <a:rPr lang="en-US" sz="2400" dirty="0"/>
              <a:t> </a:t>
            </a:r>
            <a:r>
              <a:rPr lang="en-US" sz="2400" dirty="0" err="1"/>
              <a:t>gerekçesiz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 </a:t>
            </a:r>
            <a:r>
              <a:rPr lang="en-US" sz="2400" dirty="0" err="1"/>
              <a:t>değiştirmek</a:t>
            </a:r>
            <a:r>
              <a:rPr lang="en-US" sz="2400" dirty="0"/>
              <a:t>,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katkısı</a:t>
            </a:r>
            <a:r>
              <a:rPr lang="en-US" sz="2400" dirty="0"/>
              <a:t> </a:t>
            </a:r>
            <a:r>
              <a:rPr lang="en-US" sz="2400" dirty="0" err="1"/>
              <a:t>olanların</a:t>
            </a:r>
            <a:r>
              <a:rPr lang="en-US" sz="2400" dirty="0"/>
              <a:t> </a:t>
            </a:r>
            <a:r>
              <a:rPr lang="en-US" sz="2400" dirty="0" err="1"/>
              <a:t>isimlerini</a:t>
            </a:r>
            <a:r>
              <a:rPr lang="en-US" sz="2400" dirty="0"/>
              <a:t> </a:t>
            </a:r>
            <a:r>
              <a:rPr lang="en-US" sz="2400" dirty="0" err="1"/>
              <a:t>yayım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sonraki</a:t>
            </a:r>
            <a:r>
              <a:rPr lang="en-US" sz="2400" dirty="0"/>
              <a:t> </a:t>
            </a:r>
            <a:r>
              <a:rPr lang="en-US" sz="2400" dirty="0" err="1"/>
              <a:t>baskılarda</a:t>
            </a:r>
            <a:r>
              <a:rPr lang="en-US" sz="2400" dirty="0"/>
              <a:t> </a:t>
            </a:r>
            <a:r>
              <a:rPr lang="en-US" sz="2400" dirty="0" err="1"/>
              <a:t>eserden</a:t>
            </a:r>
            <a:r>
              <a:rPr lang="en-US" sz="2400" dirty="0"/>
              <a:t> </a:t>
            </a:r>
            <a:r>
              <a:rPr lang="en-US" sz="2400" dirty="0" err="1"/>
              <a:t>çıkarmak</a:t>
            </a:r>
            <a:r>
              <a:rPr lang="en-US" sz="2400" dirty="0"/>
              <a:t>,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katkısı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 </a:t>
            </a:r>
            <a:r>
              <a:rPr lang="en-US" sz="2400" dirty="0" err="1"/>
              <a:t>halde</a:t>
            </a:r>
            <a:r>
              <a:rPr lang="en-US" sz="2400" dirty="0"/>
              <a:t> </a:t>
            </a:r>
            <a:r>
              <a:rPr lang="en-US" sz="2400" dirty="0" err="1"/>
              <a:t>nüfuzunu</a:t>
            </a:r>
            <a:r>
              <a:rPr lang="en-US" sz="2400" dirty="0"/>
              <a:t>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en-US" sz="2400" dirty="0" err="1"/>
              <a:t>ismini</a:t>
            </a:r>
            <a:r>
              <a:rPr lang="en-US" sz="2400" dirty="0"/>
              <a:t> </a:t>
            </a:r>
            <a:r>
              <a:rPr lang="en-US" sz="2400" dirty="0" err="1"/>
              <a:t>yazarlar</a:t>
            </a:r>
            <a:r>
              <a:rPr lang="en-US" sz="2400" dirty="0"/>
              <a:t> </a:t>
            </a:r>
            <a:r>
              <a:rPr lang="en-US" sz="2400" dirty="0" err="1"/>
              <a:t>arasına</a:t>
            </a:r>
            <a:r>
              <a:rPr lang="en-US" sz="2400" dirty="0"/>
              <a:t> </a:t>
            </a:r>
            <a:r>
              <a:rPr lang="en-US" sz="2400" dirty="0" err="1"/>
              <a:t>dâhil</a:t>
            </a:r>
            <a:r>
              <a:rPr lang="en-US" sz="2400" dirty="0"/>
              <a:t> </a:t>
            </a:r>
            <a:r>
              <a:rPr lang="en-US" sz="2400" dirty="0" err="1"/>
              <a:t>ettirmek</a:t>
            </a:r>
            <a:r>
              <a:rPr lang="en-US" sz="2400" dirty="0" smtClean="0"/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05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144000" cy="4953000"/>
          </a:xfrm>
        </p:spPr>
        <p:txBody>
          <a:bodyPr>
            <a:noAutofit/>
          </a:bodyPr>
          <a:lstStyle/>
          <a:p>
            <a:pPr algn="just" eaLnBrk="1" hangingPunct="1">
              <a:buFont typeface="Wingdings" charset="0"/>
              <a:buChar char="Ø"/>
            </a:pP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Bir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makalede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yazar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olabilmek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için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aşağıdaki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3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kriterin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dahilinde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çalışmaya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katkıda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bulunulmuş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olması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gerekmektedir</a:t>
            </a:r>
            <a:r>
              <a:rPr lang="en-US" sz="2200" b="1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: 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Çalışmanın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fikri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temellerinin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oluşturulması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tasarımı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veya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verinin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analizi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ile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yorumlanması</a:t>
            </a: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Makalenin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yazılması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veya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entellektüel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içeriğine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yönelik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eleştirel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değerlendirmenin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yapılması</a:t>
            </a: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marL="457200" lvl="1" indent="0" algn="just">
              <a:buNone/>
            </a:pP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Makalenin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son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halinin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onaylanması</a:t>
            </a: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34425" y="1295400"/>
            <a:ext cx="9144000" cy="4953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buFont typeface="Wingdings" charset="0"/>
              <a:buChar char="Ø"/>
            </a:pPr>
            <a:r>
              <a:rPr lang="en-US" sz="2200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Aşağıdaki</a:t>
            </a:r>
            <a:r>
              <a:rPr lang="en-US" sz="2200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durumlar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makale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yazarlığı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için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gerekçe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kabul</a:t>
            </a:r>
            <a:r>
              <a:rPr lang="en-US" sz="2200" dirty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edilemez</a:t>
            </a:r>
            <a:r>
              <a:rPr lang="en-US" sz="2200" dirty="0" smtClean="0">
                <a:solidFill>
                  <a:srgbClr val="FF6600"/>
                </a:solidFill>
                <a:latin typeface="Segoe Print" charset="0"/>
                <a:ea typeface="Segoe Print" charset="0"/>
                <a:cs typeface="Segoe Print" charset="0"/>
              </a:rPr>
              <a:t>: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Çalışma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için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gerekli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çalışma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altyapısı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finansal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desteğin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bulunması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veya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sağlanması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Yalnızca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örnek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veya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veri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toplanması</a:t>
            </a: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Segoe Print" charset="0"/>
                <a:ea typeface="Segoe Print" charset="0"/>
                <a:cs typeface="Segoe Print" charset="0"/>
              </a:rPr>
              <a:t>Araştırma</a:t>
            </a:r>
            <a:r>
              <a:rPr lang="en-US" sz="2200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grubunun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bağlı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bulunduğu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kurumun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yöneticiliğinin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icra</a:t>
            </a:r>
            <a:r>
              <a:rPr lang="en-US" sz="2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2200" dirty="0" err="1">
                <a:latin typeface="Segoe Print" charset="0"/>
                <a:ea typeface="Segoe Print" charset="0"/>
                <a:cs typeface="Segoe Print" charset="0"/>
              </a:rPr>
              <a:t>edilmesi</a:t>
            </a:r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353" y="2362200"/>
            <a:ext cx="6488443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YÖK </a:t>
            </a:r>
            <a:r>
              <a:rPr lang="en-US" sz="2400" dirty="0" err="1" smtClean="0">
                <a:solidFill>
                  <a:srgbClr val="FFFF00"/>
                </a:solidFill>
              </a:rPr>
              <a:t>Teşvik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Yönetmeliğindeki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Kıdemli</a:t>
            </a:r>
            <a:r>
              <a:rPr lang="en-US" sz="2400" dirty="0" smtClean="0">
                <a:solidFill>
                  <a:srgbClr val="FFFF00"/>
                </a:solidFill>
              </a:rPr>
              <a:t>/Senior </a:t>
            </a:r>
            <a:r>
              <a:rPr lang="en-US" sz="2400" dirty="0" err="1" smtClean="0">
                <a:solidFill>
                  <a:srgbClr val="FFFF00"/>
                </a:solidFill>
              </a:rPr>
              <a:t>Yazar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tanımlaması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sorunludur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4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Diğer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Etik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İhlaller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/>
            <a:r>
              <a:rPr lang="en-US" sz="2400" dirty="0" smtClean="0"/>
              <a:t>f</a:t>
            </a:r>
            <a:r>
              <a:rPr lang="en-US" sz="2400" dirty="0"/>
              <a:t>)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ihlali</a:t>
            </a:r>
            <a:r>
              <a:rPr lang="en-US" sz="2400" dirty="0"/>
              <a:t> </a:t>
            </a:r>
            <a:r>
              <a:rPr lang="en-US" sz="2400" dirty="0" err="1"/>
              <a:t>türleri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</a:rPr>
              <a:t>Destek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alınarak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yürütülen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araştırmaların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yayınlarında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destek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veren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kişi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kurum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veya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kuruluşlar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ile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onların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araştırmadaki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katkılarını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açık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biçimde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belirtmemek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just"/>
            <a:r>
              <a:rPr lang="en-US" sz="2000" dirty="0" err="1" smtClean="0"/>
              <a:t>insan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hayvanlar</a:t>
            </a:r>
            <a:r>
              <a:rPr lang="en-US" sz="2000" dirty="0"/>
              <a:t> </a:t>
            </a:r>
            <a:r>
              <a:rPr lang="en-US" sz="2000" dirty="0" err="1"/>
              <a:t>üzerinde</a:t>
            </a:r>
            <a:r>
              <a:rPr lang="en-US" sz="2000" dirty="0"/>
              <a:t> </a:t>
            </a:r>
            <a:r>
              <a:rPr lang="en-US" sz="2000" dirty="0" err="1"/>
              <a:t>yapılan</a:t>
            </a:r>
            <a:r>
              <a:rPr lang="en-US" sz="2000" dirty="0"/>
              <a:t> </a:t>
            </a:r>
            <a:r>
              <a:rPr lang="en-US" sz="2000" dirty="0" err="1"/>
              <a:t>araştırmalarda</a:t>
            </a:r>
            <a:r>
              <a:rPr lang="en-US" sz="2000" dirty="0"/>
              <a:t> </a:t>
            </a:r>
            <a:r>
              <a:rPr lang="en-US" sz="2000" dirty="0" err="1"/>
              <a:t>etik</a:t>
            </a:r>
            <a:r>
              <a:rPr lang="en-US" sz="2000" dirty="0"/>
              <a:t> </a:t>
            </a:r>
            <a:r>
              <a:rPr lang="en-US" sz="2000" dirty="0" err="1"/>
              <a:t>kurallara</a:t>
            </a:r>
            <a:r>
              <a:rPr lang="en-US" sz="2000" dirty="0"/>
              <a:t> </a:t>
            </a:r>
            <a:r>
              <a:rPr lang="en-US" sz="2000" dirty="0" err="1"/>
              <a:t>uymamak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</a:rPr>
              <a:t>yayınlarında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hasta </a:t>
            </a:r>
            <a:r>
              <a:rPr lang="en-US" sz="2000" dirty="0" err="1">
                <a:solidFill>
                  <a:srgbClr val="FFFF00"/>
                </a:solidFill>
              </a:rPr>
              <a:t>haklarına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saygı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göstermemek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just"/>
            <a:r>
              <a:rPr lang="en-US" sz="2000" dirty="0" err="1" smtClean="0"/>
              <a:t>hakem</a:t>
            </a:r>
            <a:r>
              <a:rPr lang="en-US" sz="2000" dirty="0" smtClean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incelemek</a:t>
            </a:r>
            <a:r>
              <a:rPr lang="en-US" sz="2000" dirty="0"/>
              <a:t> </a:t>
            </a:r>
            <a:r>
              <a:rPr lang="en-US" sz="2000" dirty="0" err="1"/>
              <a:t>üzere</a:t>
            </a:r>
            <a:r>
              <a:rPr lang="en-US" sz="2000" dirty="0"/>
              <a:t> </a:t>
            </a:r>
            <a:r>
              <a:rPr lang="en-US" sz="2000" dirty="0" err="1"/>
              <a:t>görevlendirildiği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eserde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yayınlanmadan</a:t>
            </a:r>
            <a:r>
              <a:rPr lang="en-US" sz="2000" dirty="0"/>
              <a:t> </a:t>
            </a:r>
            <a:r>
              <a:rPr lang="en-US" sz="2000" dirty="0" err="1"/>
              <a:t>önce</a:t>
            </a:r>
            <a:r>
              <a:rPr lang="en-US" sz="2000" dirty="0"/>
              <a:t> </a:t>
            </a:r>
            <a:r>
              <a:rPr lang="en-US" sz="2000" dirty="0" err="1"/>
              <a:t>başkalarıyla</a:t>
            </a:r>
            <a:r>
              <a:rPr lang="en-US" sz="2000" dirty="0"/>
              <a:t> </a:t>
            </a:r>
            <a:r>
              <a:rPr lang="en-US" sz="2000" dirty="0" err="1"/>
              <a:t>paylaşmak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</a:rPr>
              <a:t>bilimsel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araştırma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için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sağlanan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veya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ayrılan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kaynakları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mekânları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imkânları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cihazları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amaç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dışı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kullanmak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tamamen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dayanaksız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yersiz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kasıtlı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etik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ihlali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suçlamasında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bulunmak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Bütün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bu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suçlara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verilebilen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ceza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08585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Segoe Print" charset="0"/>
              <a:ea typeface="Segoe Print" charset="0"/>
              <a:cs typeface="Segoe Print" charset="0"/>
            </a:endParaRPr>
          </a:p>
          <a:p>
            <a:pPr algn="just"/>
            <a:r>
              <a:rPr lang="en-US" sz="2400" b="1" dirty="0" err="1" smtClean="0"/>
              <a:t>Yükseköğretim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Kurumları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Yönetici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Öğretim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Elemanı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Memurları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Disiplin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Yönetmeliği’ne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göre</a:t>
            </a:r>
            <a:r>
              <a:rPr lang="en-US" sz="2400" b="1" dirty="0" smtClean="0"/>
              <a:t>:</a:t>
            </a:r>
          </a:p>
          <a:p>
            <a:pPr algn="just"/>
            <a:endParaRPr lang="en-US" sz="2400" b="1" dirty="0" smtClean="0"/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UYARI CEZASIDIR!</a:t>
            </a:r>
            <a:endParaRPr lang="en-US" sz="4000" dirty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2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PEKİ NE YAPMALI?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04775" y="1676400"/>
            <a:ext cx="8839200" cy="43434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Üniversite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Etik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Kurulu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İhtisas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komisyonları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şeklinde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yapılandırılmalıdır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. (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Yayın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Etiği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/Mobbing….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Aynı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kurullar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tarafından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değerlendirilemez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) </a:t>
            </a:r>
          </a:p>
          <a:p>
            <a:pPr algn="just" eaLnBrk="1" hangingPunct="1">
              <a:lnSpc>
                <a:spcPct val="110000"/>
              </a:lnSpc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lnSpc>
                <a:spcPct val="110000"/>
              </a:lnSpc>
            </a:pP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Matematik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teorik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bilgisayar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yüksek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enerji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fiziği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sahalarında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yazar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isimleri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alfabetik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olarak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sıralanıyor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. Hardy-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Littlewood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Rule</a:t>
            </a:r>
          </a:p>
          <a:p>
            <a:pPr lvl="1" algn="just">
              <a:lnSpc>
                <a:spcPct val="110000"/>
              </a:lnSpc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 algn="just">
              <a:lnSpc>
                <a:spcPct val="110000"/>
              </a:lnSpc>
            </a:pP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Farklı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bilim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sahalarında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alan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dergilerinin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impact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faktörleri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araştırmacıların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h-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indeksleri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o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alan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içinde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karşılaştırılmalıdır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.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Matematik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dergilerini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onkoloji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dergilerini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performans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kriterlerine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göre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kıyaslamaya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kalkmak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elmayı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çam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ağacı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ile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kıyaslamaya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benzeyecektir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.</a:t>
            </a:r>
          </a:p>
          <a:p>
            <a:pPr marL="457200" lvl="1" indent="0" algn="just">
              <a:lnSpc>
                <a:spcPct val="110000"/>
              </a:lnSpc>
              <a:buNone/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Üniversite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Senatosu</a:t>
            </a: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YÖK</a:t>
            </a: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İNTİHAL</a:t>
            </a:r>
            <a:br>
              <a:rPr lang="en-US" dirty="0" smtClean="0">
                <a:latin typeface="Chalkduster"/>
                <a:cs typeface="Chalkduster"/>
              </a:rPr>
            </a:b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2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4675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Bilimsel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Dergi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Yönetimlerinden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oluşacak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bir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kurul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(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COPE-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Commitee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on Publication Ethics)</a:t>
            </a:r>
          </a:p>
        </p:txBody>
      </p:sp>
    </p:spTree>
    <p:extLst>
      <p:ext uri="{BB962C8B-B14F-4D97-AF65-F5344CB8AC3E}">
        <p14:creationId xmlns:p14="http://schemas.microsoft.com/office/powerpoint/2010/main" xmlns="" val="30301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943" y="-76200"/>
            <a:ext cx="9525000" cy="1143000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Yayının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tekrar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olduğunu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düşünüyorsanız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..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0722" name="Content Placeholder 3" descr="cope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t="21182" r="29626" b="20729"/>
          <a:stretch/>
        </p:blipFill>
        <p:spPr>
          <a:xfrm>
            <a:off x="1676400" y="1143000"/>
            <a:ext cx="5410200" cy="5245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9982199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Chalkduster"/>
                <a:ea typeface="+mj-ea"/>
                <a:cs typeface="Chalkduster"/>
              </a:rPr>
              <a:t>Yayında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intihalden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br>
              <a:rPr lang="en-US" sz="3200" dirty="0" smtClean="0">
                <a:latin typeface="Chalkduster"/>
                <a:ea typeface="+mj-ea"/>
                <a:cs typeface="Chalkduster"/>
              </a:rPr>
            </a:br>
            <a:r>
              <a:rPr lang="en-US" sz="32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2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1746" name="Content Placeholder 3" descr="cope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3" t="21182" r="25943" b="21182"/>
          <a:stretch/>
        </p:blipFill>
        <p:spPr>
          <a:xfrm>
            <a:off x="1447800" y="990600"/>
            <a:ext cx="6219379" cy="5215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10058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Fabrikasyon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veriden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2770" name="Content Placeholder 3" descr="cope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3" t="21182" r="30853" b="21182"/>
          <a:stretch/>
        </p:blipFill>
        <p:spPr>
          <a:xfrm>
            <a:off x="1447800" y="914400"/>
            <a:ext cx="5562600" cy="548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62" y="-28139"/>
            <a:ext cx="9277351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Çıkar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çatışmasından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3794" name="Content Placeholder 3" descr="cope1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3" t="21337" r="30152" b="31486"/>
          <a:stretch/>
        </p:blipFill>
        <p:spPr>
          <a:xfrm>
            <a:off x="1447800" y="1143000"/>
            <a:ext cx="6400800" cy="5130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Etik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izinlerle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şüpheniz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varsa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4818" name="Content Placeholder 3" descr="cope1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5" t="23731" r="25592" b="21336"/>
          <a:stretch/>
        </p:blipFill>
        <p:spPr>
          <a:xfrm>
            <a:off x="1295400" y="838200"/>
            <a:ext cx="642710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400"/>
            <a:ext cx="8641976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Editörle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şikayetler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5842" name="Content Placeholder 3" descr="cope1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1" t="22397" r="24540" b="9550"/>
          <a:stretch/>
        </p:blipFill>
        <p:spPr>
          <a:xfrm>
            <a:off x="1828800" y="1066800"/>
            <a:ext cx="5224112" cy="5372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Yapılması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Gerekenler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Etik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  <a:extLst/>
        </p:spPr>
        <p:txBody>
          <a:bodyPr rtlCol="0">
            <a:normAutofit fontScale="77500" lnSpcReduction="2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ÜAK, YÖK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Üniversitelerin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evrensel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yaptırımlarını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tespit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edip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ilkelerin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arkasında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duracak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yasal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düzenlemeleri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hayata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geçirmesi</a:t>
            </a:r>
            <a:endParaRPr lang="en-US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üniversiteler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/YÖK/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ÜAK’ta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ihtisas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komisyonlarının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kurulması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komisyonlarda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bilim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sahaları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arasındaki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farklı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teamüllerin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gözardı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edilmemesine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dikkat</a:t>
            </a:r>
            <a:r>
              <a:rPr lang="en-US" dirty="0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egoe Print" charset="0"/>
                <a:ea typeface="Segoe Print" charset="0"/>
                <a:cs typeface="Segoe Print" charset="0"/>
              </a:rPr>
              <a:t>edilmesi</a:t>
            </a:r>
            <a:endParaRPr lang="en-US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AMA HEPSİNDEN ÖNEMLİSİ….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8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Soruşturulması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gereken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bir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yayın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etiği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problemi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olduğunda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Girilecek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olan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jürilerin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Alınacak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olan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projelerin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Sınava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/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Doçentliğe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vs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girecek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öğrencilerin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>
                <a:latin typeface="Segoe Print" charset="0"/>
                <a:ea typeface="Segoe Print" charset="0"/>
                <a:cs typeface="Segoe Print" charset="0"/>
              </a:rPr>
              <a:t>düşünülmemesi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63"/>
            <a:ext cx="9220200" cy="1336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>
                <a:latin typeface="Chalkduster"/>
                <a:ea typeface="+mj-ea"/>
                <a:cs typeface="Chalkduster"/>
              </a:rPr>
              <a:t>Makalenin temelini teşkil eden araştırma sonuçlarının özgünlüğü 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19458" name="Picture 4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21298" r="20833" b="3758"/>
          <a:stretch>
            <a:fillRect/>
          </a:stretch>
        </p:blipFill>
        <p:spPr bwMode="auto">
          <a:xfrm>
            <a:off x="381000" y="1295400"/>
            <a:ext cx="39131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4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1" t="28092" r="22501" b="13319"/>
          <a:stretch/>
        </p:blipFill>
        <p:spPr bwMode="auto">
          <a:xfrm>
            <a:off x="4800600" y="1371600"/>
            <a:ext cx="4171950" cy="23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5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3" t="19704" r="26666" b="24313"/>
          <a:stretch/>
        </p:blipFill>
        <p:spPr bwMode="auto">
          <a:xfrm>
            <a:off x="457200" y="4191000"/>
            <a:ext cx="3352800" cy="20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5-09-23 at 17.12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0"/>
            <a:ext cx="4114799" cy="266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09800"/>
            <a:ext cx="8991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Bir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akademisyenin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işleyebileceği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en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büyük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mesleki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suç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olan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intihal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/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fabrikasyon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/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dilimleme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vb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etik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ihlalleri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ortaya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çıkarmayı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üzerine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gitmeyi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ve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AYIPLAMAYI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RİSK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olarak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değerlendirmemek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!</a:t>
            </a:r>
          </a:p>
          <a:p>
            <a:pPr lvl="1" algn="just">
              <a:lnSpc>
                <a:spcPct val="120000"/>
              </a:lnSpc>
            </a:pP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 smtClean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799" cy="1336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800" dirty="0">
                <a:latin typeface="Chalkduster" charset="0"/>
                <a:ea typeface="Chalkduster" charset="0"/>
                <a:cs typeface="Chalkduster" charset="0"/>
              </a:rPr>
              <a:t>Makalenin temelini teşkil eden araştırma sonuçlarının özgünlüğü </a:t>
            </a:r>
            <a:endParaRPr lang="en-US" sz="38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20482" name="Picture 2" descr="Screen Shot 2015-03-24 at 15.1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" t="4559" r="14223" b="8978"/>
          <a:stretch>
            <a:fillRect/>
          </a:stretch>
        </p:blipFill>
        <p:spPr bwMode="auto">
          <a:xfrm>
            <a:off x="726281" y="1676400"/>
            <a:ext cx="75692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990600"/>
            <a:ext cx="6705600" cy="51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4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5-10-18 at 13.0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199" y="1219200"/>
            <a:ext cx="42644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1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66800"/>
            <a:ext cx="3852431" cy="5120915"/>
          </a:xfrm>
          <a:prstGeom prst="rect">
            <a:avLst/>
          </a:prstGeom>
        </p:spPr>
      </p:pic>
      <p:pic>
        <p:nvPicPr>
          <p:cNvPr id="5" name="Picture 4" descr="Screen Shot 2015-10-18 at 13.0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752600"/>
            <a:ext cx="4442069" cy="32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5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Yasalarımızda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İntihal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Nasıl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Tanımlanıyor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i="1" dirty="0" smtClean="0"/>
              <a:t>YÜKSEKÖĞRETİM </a:t>
            </a:r>
            <a:r>
              <a:rPr lang="en-US" sz="2200" i="1" dirty="0"/>
              <a:t>KURULU BİLİMSEL ARAŞTIRMA VE YAYIN ETİĞİ YÖNERGESİ, </a:t>
            </a:r>
            <a:r>
              <a:rPr lang="en-US" sz="2200" i="1" dirty="0" err="1"/>
              <a:t>Üçüncü</a:t>
            </a:r>
            <a:r>
              <a:rPr lang="en-US" sz="2200" i="1" dirty="0"/>
              <a:t> </a:t>
            </a:r>
            <a:r>
              <a:rPr lang="en-US" sz="2200" i="1" dirty="0" err="1"/>
              <a:t>Bölüm</a:t>
            </a:r>
            <a:r>
              <a:rPr lang="en-US" sz="2200" i="1" dirty="0"/>
              <a:t>, </a:t>
            </a:r>
            <a:r>
              <a:rPr lang="en-US" sz="2200" i="1" dirty="0" err="1"/>
              <a:t>Madde</a:t>
            </a:r>
            <a:r>
              <a:rPr lang="en-US" sz="2200" i="1" dirty="0"/>
              <a:t> 8- (1) a) </a:t>
            </a:r>
            <a:r>
              <a:rPr lang="en-US" sz="2200" i="1" dirty="0" err="1"/>
              <a:t>İntihal</a:t>
            </a:r>
            <a:r>
              <a:rPr lang="en-US" sz="2200" i="1" dirty="0"/>
              <a:t>: </a:t>
            </a:r>
            <a:r>
              <a:rPr lang="en-US" sz="2200" i="1" dirty="0" err="1"/>
              <a:t>Başkalarının</a:t>
            </a:r>
            <a:r>
              <a:rPr lang="en-US" sz="2200" i="1" dirty="0"/>
              <a:t> </a:t>
            </a:r>
            <a:r>
              <a:rPr lang="en-US" sz="2200" i="1" dirty="0" err="1"/>
              <a:t>fikirlerini</a:t>
            </a:r>
            <a:r>
              <a:rPr lang="en-US" sz="2200" i="1" dirty="0"/>
              <a:t>, </a:t>
            </a:r>
            <a:r>
              <a:rPr lang="en-US" sz="2200" i="1" dirty="0" err="1"/>
              <a:t>metotlarını</a:t>
            </a:r>
            <a:r>
              <a:rPr lang="en-US" sz="2200" i="1" dirty="0"/>
              <a:t>, </a:t>
            </a:r>
            <a:r>
              <a:rPr lang="en-US" sz="2200" i="1" dirty="0" err="1"/>
              <a:t>verilerini</a:t>
            </a:r>
            <a:r>
              <a:rPr lang="en-US" sz="2200" i="1" dirty="0"/>
              <a:t>, </a:t>
            </a:r>
            <a:r>
              <a:rPr lang="en-US" sz="2200" i="1" dirty="0" err="1"/>
              <a:t>uygulamalarını</a:t>
            </a:r>
            <a:r>
              <a:rPr lang="en-US" sz="2200" i="1" dirty="0"/>
              <a:t>, </a:t>
            </a:r>
            <a:r>
              <a:rPr lang="en-US" sz="2200" i="1" dirty="0" err="1"/>
              <a:t>yazılarını</a:t>
            </a:r>
            <a:r>
              <a:rPr lang="en-US" sz="2200" i="1" dirty="0"/>
              <a:t>, </a:t>
            </a:r>
            <a:r>
              <a:rPr lang="en-US" sz="2200" i="1" dirty="0" err="1"/>
              <a:t>şekillerini</a:t>
            </a:r>
            <a:r>
              <a:rPr lang="en-US" sz="2200" i="1" dirty="0"/>
              <a:t> </a:t>
            </a:r>
            <a:r>
              <a:rPr lang="en-US" sz="2200" i="1" dirty="0" err="1"/>
              <a:t>veya</a:t>
            </a:r>
            <a:r>
              <a:rPr lang="en-US" sz="2200" i="1" dirty="0"/>
              <a:t> </a:t>
            </a:r>
            <a:r>
              <a:rPr lang="en-US" sz="2200" i="1" dirty="0" err="1"/>
              <a:t>eserlerini</a:t>
            </a:r>
            <a:r>
              <a:rPr lang="en-US" sz="2200" i="1" dirty="0"/>
              <a:t> </a:t>
            </a:r>
            <a:r>
              <a:rPr lang="en-US" sz="2200" i="1" dirty="0" err="1"/>
              <a:t>sahiplerine</a:t>
            </a:r>
            <a:r>
              <a:rPr lang="en-US" sz="2200" i="1" dirty="0"/>
              <a:t> </a:t>
            </a:r>
            <a:r>
              <a:rPr lang="en-US" sz="2200" i="1" dirty="0" err="1"/>
              <a:t>bilimsel</a:t>
            </a:r>
            <a:r>
              <a:rPr lang="en-US" sz="2200" i="1" dirty="0"/>
              <a:t> </a:t>
            </a:r>
            <a:r>
              <a:rPr lang="en-US" sz="2200" i="1" dirty="0" err="1"/>
              <a:t>kurallara</a:t>
            </a:r>
            <a:r>
              <a:rPr lang="en-US" sz="2200" i="1" dirty="0"/>
              <a:t> </a:t>
            </a:r>
            <a:r>
              <a:rPr lang="en-US" sz="2200" i="1" dirty="0" err="1"/>
              <a:t>uygun</a:t>
            </a:r>
            <a:r>
              <a:rPr lang="en-US" sz="2200" i="1" dirty="0"/>
              <a:t> </a:t>
            </a:r>
            <a:r>
              <a:rPr lang="en-US" sz="2200" i="1" dirty="0" err="1"/>
              <a:t>biçimde</a:t>
            </a:r>
            <a:r>
              <a:rPr lang="en-US" sz="2200" i="1" dirty="0"/>
              <a:t> </a:t>
            </a:r>
            <a:r>
              <a:rPr lang="en-US" sz="2200" i="1" dirty="0" err="1"/>
              <a:t>atıf</a:t>
            </a:r>
            <a:r>
              <a:rPr lang="en-US" sz="2200" i="1" dirty="0"/>
              <a:t> </a:t>
            </a:r>
            <a:r>
              <a:rPr lang="en-US" sz="2200" i="1" dirty="0" err="1"/>
              <a:t>yapmadan</a:t>
            </a:r>
            <a:r>
              <a:rPr lang="en-US" sz="2200" i="1" dirty="0"/>
              <a:t> </a:t>
            </a:r>
            <a:r>
              <a:rPr lang="en-US" sz="2200" i="1" dirty="0" err="1"/>
              <a:t>kısmen</a:t>
            </a:r>
            <a:r>
              <a:rPr lang="en-US" sz="2200" i="1" dirty="0"/>
              <a:t> </a:t>
            </a:r>
            <a:r>
              <a:rPr lang="en-US" sz="2200" i="1" dirty="0" err="1"/>
              <a:t>veya</a:t>
            </a:r>
            <a:r>
              <a:rPr lang="en-US" sz="2200" i="1" dirty="0"/>
              <a:t> </a:t>
            </a:r>
            <a:r>
              <a:rPr lang="en-US" sz="2200" i="1" dirty="0" err="1"/>
              <a:t>tamamen</a:t>
            </a:r>
            <a:r>
              <a:rPr lang="en-US" sz="2200" i="1" dirty="0"/>
              <a:t> </a:t>
            </a:r>
            <a:r>
              <a:rPr lang="en-US" sz="2200" i="1" dirty="0" err="1"/>
              <a:t>kendi</a:t>
            </a:r>
            <a:r>
              <a:rPr lang="en-US" sz="2200" i="1" dirty="0"/>
              <a:t> </a:t>
            </a:r>
            <a:r>
              <a:rPr lang="en-US" sz="2200" i="1" dirty="0" err="1"/>
              <a:t>eseriymiş</a:t>
            </a:r>
            <a:r>
              <a:rPr lang="en-US" sz="2200" i="1" dirty="0"/>
              <a:t> </a:t>
            </a:r>
            <a:r>
              <a:rPr lang="en-US" sz="2200" i="1" dirty="0" err="1"/>
              <a:t>gibi</a:t>
            </a:r>
            <a:r>
              <a:rPr lang="en-US" sz="2200" i="1" dirty="0"/>
              <a:t> </a:t>
            </a:r>
            <a:r>
              <a:rPr lang="en-US" sz="2200" i="1" dirty="0" err="1" smtClean="0"/>
              <a:t>sunmak</a:t>
            </a:r>
            <a:r>
              <a:rPr lang="en-US" sz="2200" i="1" dirty="0" smtClean="0"/>
              <a:t>”</a:t>
            </a:r>
            <a:r>
              <a:rPr lang="en-US" sz="2200" dirty="0" smtClean="0"/>
              <a:t> </a:t>
            </a:r>
            <a:r>
              <a:rPr lang="en-US" sz="2200" dirty="0" err="1" smtClean="0"/>
              <a:t>olarak</a:t>
            </a:r>
            <a:r>
              <a:rPr lang="en-US" sz="2200" dirty="0" smtClean="0"/>
              <a:t> </a:t>
            </a:r>
            <a:r>
              <a:rPr lang="en-US" sz="2200" dirty="0" err="1" smtClean="0"/>
              <a:t>tanımlıyor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594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1026</Words>
  <Application>Microsoft Macintosh PowerPoint</Application>
  <PresentationFormat>Ekran Gösterisi (4:3)</PresentationFormat>
  <Paragraphs>129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Theme</vt:lpstr>
      <vt:lpstr>Yaşam Bilimlerinde Araştırma/Yayın Etiği ve Yasal Boşluklar</vt:lpstr>
      <vt:lpstr>Yayın Etiğinde Temel Konular</vt:lpstr>
      <vt:lpstr>İNTİHAL </vt:lpstr>
      <vt:lpstr>Makalenin temelini teşkil eden araştırma sonuçlarının özgünlüğü </vt:lpstr>
      <vt:lpstr>Makalenin temelini teşkil eden araştırma sonuçlarının özgünlüğü </vt:lpstr>
      <vt:lpstr>Ve bir intihal hikayesi!</vt:lpstr>
      <vt:lpstr>Ve bir intihal hikayesi!</vt:lpstr>
      <vt:lpstr>Ve bir intihal hikayesi!</vt:lpstr>
      <vt:lpstr>Yasalarımızda İntihal Nasıl Tanımlanıyor?</vt:lpstr>
      <vt:lpstr>Ülkemizde İntihal ile ilgili Mevzuat</vt:lpstr>
      <vt:lpstr>Ülkemizde İntihal ile ilgili Mevzuat</vt:lpstr>
      <vt:lpstr>Bu durumda?</vt:lpstr>
      <vt:lpstr>Ceza uygulanabilir ve caydırıcı olmalı</vt:lpstr>
      <vt:lpstr>Yayın ve araştırma etiğine aykırı diğer durumlarla ilgili mevzuat</vt:lpstr>
      <vt:lpstr>Fabrikasyon</vt:lpstr>
      <vt:lpstr>Veri Fabrikasyonuna Karşı: Verilerde orijinallik, güvenilirlik Kayıt Tutma</vt:lpstr>
      <vt:lpstr>Laboratuvar Verisi Kaydı</vt:lpstr>
      <vt:lpstr>Uluslararası Durum Nedir?</vt:lpstr>
      <vt:lpstr>Uluslararası Durum Nedir?</vt:lpstr>
      <vt:lpstr>Uluslararası Yargı</vt:lpstr>
      <vt:lpstr>Duplikasyon-Salamizasyon</vt:lpstr>
      <vt:lpstr>Haksız Yazarlık</vt:lpstr>
      <vt:lpstr>MAKALEDE YAZARLIK: Vancouver Protokolü</vt:lpstr>
      <vt:lpstr>MAKALEDE YAZARLIK: Vancouver Protokolü</vt:lpstr>
      <vt:lpstr>Diğer Etik İhlaller</vt:lpstr>
      <vt:lpstr>Bütün bu suçlara verilebilen ceza</vt:lpstr>
      <vt:lpstr>PEKİ NE YAPMALI?</vt:lpstr>
      <vt:lpstr>ETİK DÜZENLEMELER İCRAİ YAPILANMA</vt:lpstr>
      <vt:lpstr>ETİK DÜZENLEMELER İCRAİ YAPILANMA</vt:lpstr>
      <vt:lpstr>ETİK DÜZENLEMELER İCRAİ YAPILANMA</vt:lpstr>
      <vt:lpstr>Yayının tekrar olduğunu düşünüyorsanız..</vt:lpstr>
      <vt:lpstr>Yayında bir intihalden  şüpheleniyorsanız</vt:lpstr>
      <vt:lpstr>Fabrikasyon veriden şüpheleniyorsanız</vt:lpstr>
      <vt:lpstr>Çıkar çatışmasından şüpheleniyorsanız</vt:lpstr>
      <vt:lpstr>Etik izinlerle ilgili bir şüpheniz varsa</vt:lpstr>
      <vt:lpstr>Editörle ilgili şikayetler</vt:lpstr>
      <vt:lpstr>Yapılması Gerekenler Etik</vt:lpstr>
      <vt:lpstr>AMA HEPSİNDEN ÖNEMLİSİ….</vt:lpstr>
      <vt:lpstr>Akademik Camianın Kendisine Karşı Dürüst Olması</vt:lpstr>
      <vt:lpstr>Akademik Camianın Kendisine Karşı Dürüst Olması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CABİM</cp:lastModifiedBy>
  <cp:revision>29</cp:revision>
  <cp:lastPrinted>2015-10-18T10:12:32Z</cp:lastPrinted>
  <dcterms:created xsi:type="dcterms:W3CDTF">2012-07-05T13:18:19Z</dcterms:created>
  <dcterms:modified xsi:type="dcterms:W3CDTF">2016-04-11T11:51:58Z</dcterms:modified>
</cp:coreProperties>
</file>