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2" r:id="rId1"/>
  </p:sldMasterIdLst>
  <p:sldIdLst>
    <p:sldId id="256" r:id="rId2"/>
    <p:sldId id="258" r:id="rId3"/>
    <p:sldId id="264" r:id="rId4"/>
    <p:sldId id="265" r:id="rId5"/>
    <p:sldId id="266" r:id="rId6"/>
    <p:sldId id="267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0C04-0A5A-446B-B7F9-3B132E83A632}" type="datetimeFigureOut">
              <a:rPr lang="tr-TR" smtClean="0"/>
              <a:t>7.04.2016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1131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0C04-0A5A-446B-B7F9-3B132E83A632}" type="datetimeFigureOut">
              <a:rPr lang="tr-TR" smtClean="0"/>
              <a:t>7.04.2016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1839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0C04-0A5A-446B-B7F9-3B132E83A632}" type="datetimeFigureOut">
              <a:rPr lang="tr-TR" smtClean="0"/>
              <a:t>7.04.2016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6131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0C04-0A5A-446B-B7F9-3B132E83A632}" type="datetimeFigureOut">
              <a:rPr lang="tr-TR" smtClean="0"/>
              <a:t>7.04.2016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45304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0C04-0A5A-446B-B7F9-3B132E83A632}" type="datetimeFigureOut">
              <a:rPr lang="tr-TR" smtClean="0"/>
              <a:t>7.04.2016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02646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0C04-0A5A-446B-B7F9-3B132E83A632}" type="datetimeFigureOut">
              <a:rPr lang="tr-TR" smtClean="0"/>
              <a:t>7.04.2016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20358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0C04-0A5A-446B-B7F9-3B132E83A632}" type="datetimeFigureOut">
              <a:rPr lang="tr-TR" smtClean="0"/>
              <a:t>7.04.2016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98440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0C04-0A5A-446B-B7F9-3B132E83A632}" type="datetimeFigureOut">
              <a:rPr lang="tr-TR" smtClean="0"/>
              <a:t>7.04.2016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8876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0C04-0A5A-446B-B7F9-3B132E83A632}" type="datetimeFigureOut">
              <a:rPr lang="tr-TR" smtClean="0"/>
              <a:t>7.04.2016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1607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0C04-0A5A-446B-B7F9-3B132E83A632}" type="datetimeFigureOut">
              <a:rPr lang="tr-TR" smtClean="0"/>
              <a:t>7.04.2016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1519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0C04-0A5A-446B-B7F9-3B132E83A632}" type="datetimeFigureOut">
              <a:rPr lang="tr-TR" smtClean="0"/>
              <a:t>7.04.2016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5801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0C04-0A5A-446B-B7F9-3B132E83A632}" type="datetimeFigureOut">
              <a:rPr lang="tr-TR" smtClean="0"/>
              <a:t>7.04.2016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2433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0C04-0A5A-446B-B7F9-3B132E83A632}" type="datetimeFigureOut">
              <a:rPr lang="tr-TR" smtClean="0"/>
              <a:t>7.04.2016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4950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0C04-0A5A-446B-B7F9-3B132E83A632}" type="datetimeFigureOut">
              <a:rPr lang="tr-TR" smtClean="0"/>
              <a:t>7.04.2016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417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0C04-0A5A-446B-B7F9-3B132E83A632}" type="datetimeFigureOut">
              <a:rPr lang="tr-TR" smtClean="0"/>
              <a:t>7.04.2016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2215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0C04-0A5A-446B-B7F9-3B132E83A632}" type="datetimeFigureOut">
              <a:rPr lang="tr-TR" smtClean="0"/>
              <a:t>7.04.2016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798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10C04-0A5A-446B-B7F9-3B132E83A632}" type="datetimeFigureOut">
              <a:rPr lang="tr-TR" smtClean="0"/>
              <a:t>7.04.2016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059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3" r:id="rId1"/>
    <p:sldLayoutId id="2147484024" r:id="rId2"/>
    <p:sldLayoutId id="2147484025" r:id="rId3"/>
    <p:sldLayoutId id="2147484026" r:id="rId4"/>
    <p:sldLayoutId id="2147484027" r:id="rId5"/>
    <p:sldLayoutId id="2147484028" r:id="rId6"/>
    <p:sldLayoutId id="2147484029" r:id="rId7"/>
    <p:sldLayoutId id="2147484030" r:id="rId8"/>
    <p:sldLayoutId id="2147484031" r:id="rId9"/>
    <p:sldLayoutId id="2147484032" r:id="rId10"/>
    <p:sldLayoutId id="2147484033" r:id="rId11"/>
    <p:sldLayoutId id="2147484034" r:id="rId12"/>
    <p:sldLayoutId id="2147484035" r:id="rId13"/>
    <p:sldLayoutId id="2147484036" r:id="rId14"/>
    <p:sldLayoutId id="2147484037" r:id="rId15"/>
    <p:sldLayoutId id="214748403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4637" y="826476"/>
            <a:ext cx="11509131" cy="3498635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 smtClean="0"/>
              <a:t>SOSYAL </a:t>
            </a:r>
            <a:r>
              <a:rPr lang="tr-TR" sz="4000" b="1" dirty="0"/>
              <a:t>BİLİMLERDE </a:t>
            </a:r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>YAZILARIN </a:t>
            </a:r>
            <a:r>
              <a:rPr lang="tr-TR" sz="4000" b="1" dirty="0"/>
              <a:t>DEĞERLENDİRME SÜRECİ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641006"/>
          </a:xfrm>
        </p:spPr>
        <p:txBody>
          <a:bodyPr>
            <a:normAutofit lnSpcReduction="10000"/>
          </a:bodyPr>
          <a:lstStyle/>
          <a:p>
            <a:endParaRPr lang="tr-TR" sz="3200" b="1" dirty="0"/>
          </a:p>
          <a:p>
            <a:pPr algn="r"/>
            <a:r>
              <a:rPr lang="tr-TR" sz="3200" b="1" dirty="0" smtClean="0"/>
              <a:t>						</a:t>
            </a:r>
            <a:r>
              <a:rPr lang="tr-TR" sz="2800" b="1" dirty="0" smtClean="0"/>
              <a:t>Prof. Dr. Yaşar AYDEMİR</a:t>
            </a:r>
          </a:p>
          <a:p>
            <a:pPr algn="r"/>
            <a:r>
              <a:rPr lang="tr-TR" sz="2800" b="1" dirty="0" smtClean="0"/>
              <a:t>Gazi Üniversitesi</a:t>
            </a:r>
            <a:endParaRPr lang="tr-TR" sz="2800" b="1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0147" y="219807"/>
            <a:ext cx="1166323" cy="1213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50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91969" y="67743"/>
            <a:ext cx="12270775" cy="594814"/>
          </a:xfrm>
        </p:spPr>
        <p:txBody>
          <a:bodyPr>
            <a:noAutofit/>
          </a:bodyPr>
          <a:lstStyle/>
          <a:p>
            <a:pPr algn="ctr"/>
            <a:r>
              <a:rPr lang="tr-TR" sz="3200" b="1" dirty="0" smtClean="0"/>
              <a:t>Yayın Süreci</a:t>
            </a:r>
            <a:endParaRPr lang="tr-TR" sz="3200" b="1" dirty="0"/>
          </a:p>
        </p:txBody>
      </p:sp>
      <p:sp>
        <p:nvSpPr>
          <p:cNvPr id="4" name="Dikdörtgen 3"/>
          <p:cNvSpPr/>
          <p:nvPr/>
        </p:nvSpPr>
        <p:spPr>
          <a:xfrm>
            <a:off x="440789" y="1182245"/>
            <a:ext cx="2743199" cy="5653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smtClean="0"/>
              <a:t>Aday Makale</a:t>
            </a:r>
            <a:endParaRPr lang="tr-TR" sz="2000" b="1" dirty="0"/>
          </a:p>
        </p:txBody>
      </p:sp>
      <p:sp>
        <p:nvSpPr>
          <p:cNvPr id="5" name="Sağ Ok 4"/>
          <p:cNvSpPr/>
          <p:nvPr/>
        </p:nvSpPr>
        <p:spPr>
          <a:xfrm>
            <a:off x="3286871" y="121104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Dikdörtgen 5"/>
          <p:cNvSpPr/>
          <p:nvPr/>
        </p:nvSpPr>
        <p:spPr>
          <a:xfrm>
            <a:off x="4326355" y="1182245"/>
            <a:ext cx="1895421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smtClean="0"/>
              <a:t>Editör</a:t>
            </a:r>
            <a:r>
              <a:rPr lang="tr-TR" b="1" dirty="0" smtClean="0"/>
              <a:t> </a:t>
            </a:r>
            <a:endParaRPr lang="tr-TR" b="1" dirty="0"/>
          </a:p>
        </p:txBody>
      </p:sp>
      <p:sp>
        <p:nvSpPr>
          <p:cNvPr id="9" name="Sol Sağ Yukarı Ok 8"/>
          <p:cNvSpPr/>
          <p:nvPr/>
        </p:nvSpPr>
        <p:spPr>
          <a:xfrm rot="5400000">
            <a:off x="6439201" y="1171421"/>
            <a:ext cx="623237" cy="850392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Dikdörtgen 9"/>
          <p:cNvSpPr/>
          <p:nvPr/>
        </p:nvSpPr>
        <p:spPr>
          <a:xfrm>
            <a:off x="6312600" y="727381"/>
            <a:ext cx="1207931" cy="39242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err="1" smtClean="0"/>
              <a:t>Red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11" name="Dikdörtgen 10"/>
          <p:cNvSpPr/>
          <p:nvPr/>
        </p:nvSpPr>
        <p:spPr>
          <a:xfrm>
            <a:off x="7206361" y="1357614"/>
            <a:ext cx="1038012" cy="32972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Kabul</a:t>
            </a:r>
            <a:endParaRPr lang="tr-TR" sz="1600" dirty="0"/>
          </a:p>
        </p:txBody>
      </p:sp>
      <p:sp>
        <p:nvSpPr>
          <p:cNvPr id="12" name="Dikdörtgen 11"/>
          <p:cNvSpPr/>
          <p:nvPr/>
        </p:nvSpPr>
        <p:spPr>
          <a:xfrm>
            <a:off x="6256474" y="2070846"/>
            <a:ext cx="1207931" cy="34631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Düzeltme </a:t>
            </a:r>
            <a:endParaRPr lang="tr-T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Dikdörtgen 13"/>
          <p:cNvSpPr/>
          <p:nvPr/>
        </p:nvSpPr>
        <p:spPr>
          <a:xfrm>
            <a:off x="9004818" y="1275602"/>
            <a:ext cx="1143295" cy="4963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smtClean="0"/>
              <a:t>Hakem</a:t>
            </a:r>
            <a:endParaRPr lang="tr-TR" sz="2000" b="1" dirty="0"/>
          </a:p>
        </p:txBody>
      </p:sp>
      <p:sp>
        <p:nvSpPr>
          <p:cNvPr id="19" name="Dikdörtgen 18"/>
          <p:cNvSpPr/>
          <p:nvPr/>
        </p:nvSpPr>
        <p:spPr>
          <a:xfrm>
            <a:off x="9837663" y="1874121"/>
            <a:ext cx="1167911" cy="31340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Kabu</a:t>
            </a:r>
            <a:r>
              <a:rPr lang="tr-TR" dirty="0" smtClean="0"/>
              <a:t>l </a:t>
            </a:r>
            <a:endParaRPr lang="tr-TR" dirty="0"/>
          </a:p>
        </p:txBody>
      </p:sp>
      <p:sp>
        <p:nvSpPr>
          <p:cNvPr id="20" name="Dikdörtgen 19"/>
          <p:cNvSpPr/>
          <p:nvPr/>
        </p:nvSpPr>
        <p:spPr>
          <a:xfrm>
            <a:off x="9712322" y="818130"/>
            <a:ext cx="1276597" cy="28403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err="1" smtClean="0"/>
              <a:t>Red</a:t>
            </a:r>
            <a:endParaRPr lang="tr-TR" sz="1600" dirty="0"/>
          </a:p>
        </p:txBody>
      </p:sp>
      <p:sp>
        <p:nvSpPr>
          <p:cNvPr id="21" name="Dikdörtgen 20"/>
          <p:cNvSpPr/>
          <p:nvPr/>
        </p:nvSpPr>
        <p:spPr>
          <a:xfrm>
            <a:off x="10782836" y="1366170"/>
            <a:ext cx="1361735" cy="3700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Düzeltme</a:t>
            </a:r>
            <a:endParaRPr lang="tr-TR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Sağ Ok 21"/>
          <p:cNvSpPr/>
          <p:nvPr/>
        </p:nvSpPr>
        <p:spPr>
          <a:xfrm>
            <a:off x="8316329" y="1319007"/>
            <a:ext cx="605925" cy="4285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4" name="Sol Sağ Yukarı Ok 23"/>
          <p:cNvSpPr/>
          <p:nvPr/>
        </p:nvSpPr>
        <p:spPr>
          <a:xfrm rot="5400000">
            <a:off x="10224818" y="1277536"/>
            <a:ext cx="596654" cy="462238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6" name="Bükülü Ok 25"/>
          <p:cNvSpPr/>
          <p:nvPr/>
        </p:nvSpPr>
        <p:spPr>
          <a:xfrm rot="10800000">
            <a:off x="8754466" y="2871673"/>
            <a:ext cx="3334303" cy="114809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27" name="Dikdörtgen 26"/>
          <p:cNvSpPr/>
          <p:nvPr/>
        </p:nvSpPr>
        <p:spPr>
          <a:xfrm>
            <a:off x="6595970" y="3289018"/>
            <a:ext cx="2096429" cy="979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smtClean="0"/>
              <a:t>Editör Değerlendirme</a:t>
            </a:r>
            <a:endParaRPr lang="tr-TR" sz="2000" b="1" dirty="0"/>
          </a:p>
        </p:txBody>
      </p:sp>
      <p:sp>
        <p:nvSpPr>
          <p:cNvPr id="28" name="Sol Sağ Yukarı Ok 27"/>
          <p:cNvSpPr/>
          <p:nvPr/>
        </p:nvSpPr>
        <p:spPr>
          <a:xfrm rot="16200000">
            <a:off x="5261145" y="3321946"/>
            <a:ext cx="584573" cy="1038377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5389997" y="3060481"/>
            <a:ext cx="993531" cy="31724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err="1" smtClean="0"/>
              <a:t>Red</a:t>
            </a:r>
            <a:endParaRPr lang="tr-TR" sz="1600" dirty="0"/>
          </a:p>
        </p:txBody>
      </p:sp>
      <p:sp>
        <p:nvSpPr>
          <p:cNvPr id="8" name="Dikdörtgen 7"/>
          <p:cNvSpPr/>
          <p:nvPr/>
        </p:nvSpPr>
        <p:spPr>
          <a:xfrm>
            <a:off x="3049659" y="3549423"/>
            <a:ext cx="1875183" cy="64290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Yazar Düzeltmesi</a:t>
            </a:r>
            <a:endParaRPr lang="tr-TR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5383638" y="4243999"/>
            <a:ext cx="993531" cy="30079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Kabul</a:t>
            </a:r>
            <a:endParaRPr lang="tr-TR" sz="1600" dirty="0"/>
          </a:p>
        </p:txBody>
      </p:sp>
      <p:sp>
        <p:nvSpPr>
          <p:cNvPr id="17" name="Aşağı Ok 16"/>
          <p:cNvSpPr/>
          <p:nvPr/>
        </p:nvSpPr>
        <p:spPr>
          <a:xfrm>
            <a:off x="7443593" y="5112074"/>
            <a:ext cx="177330" cy="219064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Dikdörtgen 17"/>
          <p:cNvSpPr/>
          <p:nvPr/>
        </p:nvSpPr>
        <p:spPr>
          <a:xfrm>
            <a:off x="6716401" y="5418101"/>
            <a:ext cx="1777441" cy="5217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Yayın Sırası ve Zamanı </a:t>
            </a:r>
            <a:endParaRPr lang="tr-TR" sz="1600" dirty="0"/>
          </a:p>
        </p:txBody>
      </p:sp>
      <p:sp>
        <p:nvSpPr>
          <p:cNvPr id="31" name="U Dönüş Oku 30"/>
          <p:cNvSpPr/>
          <p:nvPr/>
        </p:nvSpPr>
        <p:spPr>
          <a:xfrm>
            <a:off x="4144994" y="2754059"/>
            <a:ext cx="3424003" cy="707205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33" name="Aşağı Ok 32"/>
          <p:cNvSpPr/>
          <p:nvPr/>
        </p:nvSpPr>
        <p:spPr>
          <a:xfrm>
            <a:off x="7418257" y="6017297"/>
            <a:ext cx="186865" cy="23575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4" name="Dikdörtgen 33"/>
          <p:cNvSpPr/>
          <p:nvPr/>
        </p:nvSpPr>
        <p:spPr>
          <a:xfrm>
            <a:off x="6205706" y="6317870"/>
            <a:ext cx="2629651" cy="49257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Yazarın basım öncesi son kontrolleri </a:t>
            </a:r>
            <a:endParaRPr lang="tr-TR" sz="1600" dirty="0"/>
          </a:p>
        </p:txBody>
      </p:sp>
      <p:sp>
        <p:nvSpPr>
          <p:cNvPr id="35" name="Sol Ok 34"/>
          <p:cNvSpPr/>
          <p:nvPr/>
        </p:nvSpPr>
        <p:spPr>
          <a:xfrm>
            <a:off x="5585542" y="6438454"/>
            <a:ext cx="429409" cy="251407"/>
          </a:xfrm>
          <a:prstGeom prst="leftArrow">
            <a:avLst>
              <a:gd name="adj1" fmla="val 50000"/>
              <a:gd name="adj2" fmla="val 29017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7" name="Dikdörtgen 36"/>
          <p:cNvSpPr/>
          <p:nvPr/>
        </p:nvSpPr>
        <p:spPr>
          <a:xfrm>
            <a:off x="3106207" y="6293392"/>
            <a:ext cx="2255779" cy="48868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Yayımlanma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8" name="Dikdörtgen 37"/>
          <p:cNvSpPr/>
          <p:nvPr/>
        </p:nvSpPr>
        <p:spPr>
          <a:xfrm>
            <a:off x="7127759" y="4655262"/>
            <a:ext cx="1034624" cy="33911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Onay</a:t>
            </a:r>
            <a:endParaRPr lang="tr-TR" sz="1600" dirty="0"/>
          </a:p>
        </p:txBody>
      </p:sp>
      <p:sp>
        <p:nvSpPr>
          <p:cNvPr id="39" name="Aşağı Ok 38"/>
          <p:cNvSpPr/>
          <p:nvPr/>
        </p:nvSpPr>
        <p:spPr>
          <a:xfrm>
            <a:off x="7464405" y="4353904"/>
            <a:ext cx="168999" cy="221657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4" name="Sol Ok 43"/>
          <p:cNvSpPr/>
          <p:nvPr/>
        </p:nvSpPr>
        <p:spPr>
          <a:xfrm rot="2298261">
            <a:off x="8556178" y="4526445"/>
            <a:ext cx="978408" cy="19307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5" name="Sağ Ok 44"/>
          <p:cNvSpPr/>
          <p:nvPr/>
        </p:nvSpPr>
        <p:spPr>
          <a:xfrm rot="2190251">
            <a:off x="8811752" y="4500157"/>
            <a:ext cx="978408" cy="1849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6" name="Dikdörtgen 45"/>
          <p:cNvSpPr/>
          <p:nvPr/>
        </p:nvSpPr>
        <p:spPr>
          <a:xfrm>
            <a:off x="9145846" y="5013719"/>
            <a:ext cx="2663144" cy="3998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Yeniden Hakem</a:t>
            </a:r>
            <a:endParaRPr lang="tr-TR" dirty="0"/>
          </a:p>
        </p:txBody>
      </p:sp>
      <p:sp>
        <p:nvSpPr>
          <p:cNvPr id="48" name="Sol Ok 47"/>
          <p:cNvSpPr/>
          <p:nvPr/>
        </p:nvSpPr>
        <p:spPr>
          <a:xfrm>
            <a:off x="4326355" y="794298"/>
            <a:ext cx="1867657" cy="222444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9" name="Sol Ok 48"/>
          <p:cNvSpPr/>
          <p:nvPr/>
        </p:nvSpPr>
        <p:spPr>
          <a:xfrm>
            <a:off x="4355449" y="2118360"/>
            <a:ext cx="1809467" cy="251285"/>
          </a:xfrm>
          <a:prstGeom prst="lef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0" name="Dikdörtgen 49"/>
          <p:cNvSpPr/>
          <p:nvPr/>
        </p:nvSpPr>
        <p:spPr>
          <a:xfrm>
            <a:off x="3289663" y="692570"/>
            <a:ext cx="914400" cy="33278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Yazar</a:t>
            </a:r>
            <a:endParaRPr lang="tr-TR" dirty="0"/>
          </a:p>
        </p:txBody>
      </p:sp>
      <p:sp>
        <p:nvSpPr>
          <p:cNvPr id="51" name="Dikdörtgen 50"/>
          <p:cNvSpPr/>
          <p:nvPr/>
        </p:nvSpPr>
        <p:spPr>
          <a:xfrm>
            <a:off x="3286871" y="2070846"/>
            <a:ext cx="937393" cy="34631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Yazar</a:t>
            </a:r>
            <a:endParaRPr lang="tr-T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4" name="Bükülü Ok 53"/>
          <p:cNvSpPr/>
          <p:nvPr/>
        </p:nvSpPr>
        <p:spPr>
          <a:xfrm rot="16200000">
            <a:off x="2459184" y="1569259"/>
            <a:ext cx="436274" cy="1013334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35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11523" y="342900"/>
            <a:ext cx="10427677" cy="65150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b="1" dirty="0" smtClean="0"/>
              <a:t>EDİTÖR</a:t>
            </a:r>
            <a:endParaRPr lang="tr-TR" sz="3600" b="1" dirty="0"/>
          </a:p>
        </p:txBody>
      </p:sp>
      <p:sp>
        <p:nvSpPr>
          <p:cNvPr id="4" name="Dikdörtgen 3"/>
          <p:cNvSpPr/>
          <p:nvPr/>
        </p:nvSpPr>
        <p:spPr>
          <a:xfrm>
            <a:off x="4883422" y="1063425"/>
            <a:ext cx="2857500" cy="6945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Aday Makale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5417906" y="2401510"/>
            <a:ext cx="1705708" cy="611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Editör</a:t>
            </a:r>
            <a:endParaRPr lang="tr-TR" dirty="0"/>
          </a:p>
        </p:txBody>
      </p:sp>
      <p:sp>
        <p:nvSpPr>
          <p:cNvPr id="7" name="Aşağı Ok 6"/>
          <p:cNvSpPr/>
          <p:nvPr/>
        </p:nvSpPr>
        <p:spPr>
          <a:xfrm>
            <a:off x="6069856" y="1874815"/>
            <a:ext cx="401809" cy="4153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Aşağı Ok 14"/>
          <p:cNvSpPr/>
          <p:nvPr/>
        </p:nvSpPr>
        <p:spPr>
          <a:xfrm>
            <a:off x="6028444" y="3108154"/>
            <a:ext cx="484632" cy="4495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Dikdörtgen 15"/>
          <p:cNvSpPr/>
          <p:nvPr/>
        </p:nvSpPr>
        <p:spPr>
          <a:xfrm>
            <a:off x="2519523" y="3652862"/>
            <a:ext cx="7781192" cy="11528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dirty="0"/>
              <a:t>Ana hatlarıyla dil kullanımına,</a:t>
            </a:r>
          </a:p>
          <a:p>
            <a:r>
              <a:rPr lang="tr-TR" dirty="0"/>
              <a:t>Yazım ilkelerine uygunluğuna,</a:t>
            </a:r>
          </a:p>
          <a:p>
            <a:r>
              <a:rPr lang="tr-TR" dirty="0"/>
              <a:t>Derginin yayın alanına girip girmediğine </a:t>
            </a:r>
            <a:r>
              <a:rPr lang="tr-TR" dirty="0" smtClean="0"/>
              <a:t>bakar.</a:t>
            </a:r>
            <a:endParaRPr lang="tr-TR" dirty="0"/>
          </a:p>
        </p:txBody>
      </p:sp>
      <p:sp>
        <p:nvSpPr>
          <p:cNvPr id="21" name="Aşağı Bükülü Ok 20"/>
          <p:cNvSpPr/>
          <p:nvPr/>
        </p:nvSpPr>
        <p:spPr>
          <a:xfrm rot="5400000">
            <a:off x="10093837" y="4424156"/>
            <a:ext cx="2353100" cy="175927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22" name="Dikdörtgen 21"/>
          <p:cNvSpPr/>
          <p:nvPr/>
        </p:nvSpPr>
        <p:spPr>
          <a:xfrm>
            <a:off x="7666771" y="5303791"/>
            <a:ext cx="1301383" cy="55391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Red</a:t>
            </a:r>
            <a:endParaRPr lang="tr-TR" dirty="0"/>
          </a:p>
        </p:txBody>
      </p:sp>
      <p:sp>
        <p:nvSpPr>
          <p:cNvPr id="23" name="Dikdörtgen 22"/>
          <p:cNvSpPr/>
          <p:nvPr/>
        </p:nvSpPr>
        <p:spPr>
          <a:xfrm>
            <a:off x="7666771" y="6027267"/>
            <a:ext cx="1301383" cy="5493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Düzeltme</a:t>
            </a:r>
            <a:endParaRPr lang="tr-T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Sol Ok Açıklama Balonu 23"/>
          <p:cNvSpPr/>
          <p:nvPr/>
        </p:nvSpPr>
        <p:spPr>
          <a:xfrm>
            <a:off x="5616349" y="5662247"/>
            <a:ext cx="2050422" cy="589084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5" name="Dikdörtgen 24"/>
          <p:cNvSpPr/>
          <p:nvPr/>
        </p:nvSpPr>
        <p:spPr>
          <a:xfrm>
            <a:off x="3402624" y="5602468"/>
            <a:ext cx="2192150" cy="7205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Yazar</a:t>
            </a:r>
            <a:endParaRPr lang="tr-TR" dirty="0"/>
          </a:p>
        </p:txBody>
      </p:sp>
      <p:sp>
        <p:nvSpPr>
          <p:cNvPr id="27" name="U Dönüş Oku 26"/>
          <p:cNvSpPr/>
          <p:nvPr/>
        </p:nvSpPr>
        <p:spPr>
          <a:xfrm rot="16200000">
            <a:off x="-335635" y="2900066"/>
            <a:ext cx="4930260" cy="1380955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329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22031" y="624110"/>
            <a:ext cx="11082581" cy="54515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HAKEM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501378" y="1101192"/>
            <a:ext cx="12728332" cy="5621898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49571" y="3155727"/>
            <a:ext cx="2115162" cy="79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smtClean="0"/>
              <a:t>Hakem</a:t>
            </a:r>
            <a:endParaRPr lang="tr-TR" sz="2000" b="1" dirty="0"/>
          </a:p>
        </p:txBody>
      </p:sp>
      <p:sp>
        <p:nvSpPr>
          <p:cNvPr id="5" name="Sol Sağ Yukarı Ok 4"/>
          <p:cNvSpPr/>
          <p:nvPr/>
        </p:nvSpPr>
        <p:spPr>
          <a:xfrm rot="5400000">
            <a:off x="3023309" y="3265241"/>
            <a:ext cx="1216152" cy="634806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Dikdörtgen 5"/>
          <p:cNvSpPr/>
          <p:nvPr/>
        </p:nvSpPr>
        <p:spPr>
          <a:xfrm>
            <a:off x="2819624" y="1248443"/>
            <a:ext cx="1453545" cy="46928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Red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4046970" y="3294279"/>
            <a:ext cx="1664930" cy="64195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Düzeltme</a:t>
            </a:r>
            <a:endParaRPr lang="tr-T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2819624" y="5337772"/>
            <a:ext cx="1453545" cy="47197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Kabul</a:t>
            </a:r>
            <a:endParaRPr lang="tr-TR" dirty="0"/>
          </a:p>
        </p:txBody>
      </p:sp>
      <p:sp>
        <p:nvSpPr>
          <p:cNvPr id="9" name="Sağ Ok 8"/>
          <p:cNvSpPr/>
          <p:nvPr/>
        </p:nvSpPr>
        <p:spPr>
          <a:xfrm>
            <a:off x="5810080" y="3427509"/>
            <a:ext cx="1178727" cy="375496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Dikdörtgen 9"/>
          <p:cNvSpPr/>
          <p:nvPr/>
        </p:nvSpPr>
        <p:spPr>
          <a:xfrm>
            <a:off x="7038188" y="3050930"/>
            <a:ext cx="4193544" cy="127488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tr-TR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Yanlışlıklara dikkat çekme, </a:t>
            </a:r>
          </a:p>
          <a:p>
            <a:pPr lvl="0"/>
            <a:r>
              <a:rPr lang="tr-TR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Eksiklikleri gösterme,</a:t>
            </a:r>
          </a:p>
          <a:p>
            <a:pPr lvl="0"/>
            <a:r>
              <a:rPr lang="tr-TR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Y</a:t>
            </a:r>
            <a:r>
              <a:rPr lang="tr-TR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azının </a:t>
            </a:r>
            <a:r>
              <a:rPr lang="tr-TR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geliştirilmesine fikir olarak katkıda </a:t>
            </a:r>
            <a:r>
              <a:rPr lang="tr-TR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bulunma.</a:t>
            </a:r>
            <a:endParaRPr lang="tr-T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1606331" y="4260575"/>
            <a:ext cx="5333677" cy="67419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tr-TR" sz="1400" dirty="0"/>
              <a:t>Sorunsuz yazının, hiç zaman kaybetmeden </a:t>
            </a:r>
            <a:r>
              <a:rPr lang="tr-TR" sz="1400" dirty="0" smtClean="0"/>
              <a:t>yayınlanmasına,</a:t>
            </a:r>
            <a:endParaRPr lang="tr-TR" sz="1400" dirty="0"/>
          </a:p>
          <a:p>
            <a:pPr algn="ctr"/>
            <a:endParaRPr lang="tr-TR" dirty="0"/>
          </a:p>
        </p:txBody>
      </p:sp>
      <p:sp>
        <p:nvSpPr>
          <p:cNvPr id="12" name="Dikdörtgen 11"/>
          <p:cNvSpPr/>
          <p:nvPr/>
        </p:nvSpPr>
        <p:spPr>
          <a:xfrm>
            <a:off x="1562810" y="2080449"/>
            <a:ext cx="5377198" cy="78606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tr-TR" sz="1400" dirty="0"/>
              <a:t>Makale özelliği taşımayan çok kötü bir </a:t>
            </a:r>
            <a:r>
              <a:rPr lang="tr-TR" sz="1400" dirty="0" smtClean="0"/>
              <a:t>yazıyı, </a:t>
            </a:r>
            <a:endParaRPr lang="tr-TR" sz="1400" dirty="0"/>
          </a:p>
        </p:txBody>
      </p:sp>
      <p:sp>
        <p:nvSpPr>
          <p:cNvPr id="13" name="Yukarı Ok 12"/>
          <p:cNvSpPr/>
          <p:nvPr/>
        </p:nvSpPr>
        <p:spPr>
          <a:xfrm>
            <a:off x="3312940" y="1809441"/>
            <a:ext cx="484632" cy="191118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Aşağı Ok 13"/>
          <p:cNvSpPr/>
          <p:nvPr/>
        </p:nvSpPr>
        <p:spPr>
          <a:xfrm>
            <a:off x="3315223" y="5035916"/>
            <a:ext cx="484632" cy="248406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Bükülü Ok 15"/>
          <p:cNvSpPr/>
          <p:nvPr/>
        </p:nvSpPr>
        <p:spPr>
          <a:xfrm rot="5400000">
            <a:off x="10695172" y="4385868"/>
            <a:ext cx="2302439" cy="494858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10155103" y="5861025"/>
            <a:ext cx="199133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EDİTÖR</a:t>
            </a:r>
            <a:endParaRPr lang="tr-TR" dirty="0"/>
          </a:p>
        </p:txBody>
      </p:sp>
      <p:sp>
        <p:nvSpPr>
          <p:cNvPr id="19" name="Ay 18"/>
          <p:cNvSpPr/>
          <p:nvPr/>
        </p:nvSpPr>
        <p:spPr>
          <a:xfrm rot="10800000">
            <a:off x="11150771" y="1236103"/>
            <a:ext cx="457200" cy="4548414"/>
          </a:xfrm>
          <a:prstGeom prst="mo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Dikdörtgen 20"/>
          <p:cNvSpPr/>
          <p:nvPr/>
        </p:nvSpPr>
        <p:spPr>
          <a:xfrm>
            <a:off x="190146" y="2543958"/>
            <a:ext cx="513240" cy="2022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tr-TR" dirty="0" smtClean="0"/>
              <a:t>Editör</a:t>
            </a:r>
            <a:endParaRPr lang="tr-TR" dirty="0"/>
          </a:p>
        </p:txBody>
      </p:sp>
      <p:sp>
        <p:nvSpPr>
          <p:cNvPr id="22" name="Sağ Ok 21"/>
          <p:cNvSpPr/>
          <p:nvPr/>
        </p:nvSpPr>
        <p:spPr>
          <a:xfrm>
            <a:off x="737227" y="3409255"/>
            <a:ext cx="301959" cy="2916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841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82515" y="443990"/>
            <a:ext cx="10722097" cy="622985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/>
              <a:t>E</a:t>
            </a:r>
            <a:r>
              <a:rPr lang="tr-TR" b="1" dirty="0" smtClean="0"/>
              <a:t>DİTÖR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6954" y="1066974"/>
            <a:ext cx="12198954" cy="5791025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806468" y="3119546"/>
            <a:ext cx="2857500" cy="10462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smtClean="0"/>
              <a:t>Editör Değerlendirme</a:t>
            </a:r>
            <a:endParaRPr lang="tr-TR" sz="2000" b="1" dirty="0"/>
          </a:p>
        </p:txBody>
      </p:sp>
      <p:sp>
        <p:nvSpPr>
          <p:cNvPr id="5" name="Sol Sağ Yukarı Ok 4"/>
          <p:cNvSpPr/>
          <p:nvPr/>
        </p:nvSpPr>
        <p:spPr>
          <a:xfrm rot="5400000">
            <a:off x="3636734" y="3340587"/>
            <a:ext cx="1216152" cy="584042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Dikdörtgen 5"/>
          <p:cNvSpPr/>
          <p:nvPr/>
        </p:nvSpPr>
        <p:spPr>
          <a:xfrm>
            <a:off x="3608525" y="2470637"/>
            <a:ext cx="1512277" cy="45178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Red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4699785" y="3175408"/>
            <a:ext cx="1694103" cy="9144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Yazar Düzeltme</a:t>
            </a:r>
            <a:endParaRPr lang="tr-T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3648265" y="4362951"/>
            <a:ext cx="1472537" cy="47281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Kabul</a:t>
            </a:r>
            <a:endParaRPr lang="tr-TR" dirty="0"/>
          </a:p>
        </p:txBody>
      </p:sp>
      <p:sp>
        <p:nvSpPr>
          <p:cNvPr id="9" name="Dikdörtgen 8"/>
          <p:cNvSpPr/>
          <p:nvPr/>
        </p:nvSpPr>
        <p:spPr>
          <a:xfrm>
            <a:off x="7210879" y="3135853"/>
            <a:ext cx="4835048" cy="10624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Yanlışlık ve </a:t>
            </a: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eksiklikleri giderme, </a:t>
            </a:r>
            <a:endParaRPr lang="tr-T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Yazının </a:t>
            </a: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geliştirilmesi,</a:t>
            </a:r>
            <a:endParaRPr lang="tr-T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0"/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Hakem raporuna gerekçeli itiraz.</a:t>
            </a:r>
          </a:p>
        </p:txBody>
      </p:sp>
      <p:sp>
        <p:nvSpPr>
          <p:cNvPr id="10" name="Sağ Ok 9"/>
          <p:cNvSpPr/>
          <p:nvPr/>
        </p:nvSpPr>
        <p:spPr>
          <a:xfrm>
            <a:off x="6484792" y="3482157"/>
            <a:ext cx="635182" cy="3790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Sağa Bükülü Ok 15"/>
          <p:cNvSpPr/>
          <p:nvPr/>
        </p:nvSpPr>
        <p:spPr>
          <a:xfrm rot="5400000">
            <a:off x="4919587" y="-2754519"/>
            <a:ext cx="1573245" cy="954845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18" name="Yukarı Bükülü Ok 17"/>
          <p:cNvSpPr/>
          <p:nvPr/>
        </p:nvSpPr>
        <p:spPr>
          <a:xfrm rot="5400000">
            <a:off x="2430432" y="4747857"/>
            <a:ext cx="1170981" cy="599189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9" name="Dikdörtgen 18"/>
          <p:cNvSpPr/>
          <p:nvPr/>
        </p:nvSpPr>
        <p:spPr>
          <a:xfrm>
            <a:off x="3648265" y="5240215"/>
            <a:ext cx="1459523" cy="46760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Onay</a:t>
            </a:r>
            <a:endParaRPr lang="tr-TR" dirty="0"/>
          </a:p>
        </p:txBody>
      </p:sp>
      <p:sp>
        <p:nvSpPr>
          <p:cNvPr id="20" name="Sağ Ok 19"/>
          <p:cNvSpPr/>
          <p:nvPr/>
        </p:nvSpPr>
        <p:spPr>
          <a:xfrm>
            <a:off x="5235168" y="5293911"/>
            <a:ext cx="574139" cy="317854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Dikdörtgen 20"/>
          <p:cNvSpPr/>
          <p:nvPr/>
        </p:nvSpPr>
        <p:spPr>
          <a:xfrm>
            <a:off x="5936688" y="4912833"/>
            <a:ext cx="5352636" cy="914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dirty="0" smtClean="0"/>
              <a:t>Yayın sırasını ve zamanını belirlemek</a:t>
            </a:r>
          </a:p>
          <a:p>
            <a:r>
              <a:rPr lang="tr-TR" dirty="0" smtClean="0"/>
              <a:t>Basım öncesi yazarın son kontrollerini yapması</a:t>
            </a:r>
          </a:p>
          <a:p>
            <a:endParaRPr lang="tr-TR" dirty="0"/>
          </a:p>
        </p:txBody>
      </p:sp>
      <p:sp>
        <p:nvSpPr>
          <p:cNvPr id="25" name="Sola Bükülü Ok 24"/>
          <p:cNvSpPr/>
          <p:nvPr/>
        </p:nvSpPr>
        <p:spPr>
          <a:xfrm>
            <a:off x="11367754" y="5370033"/>
            <a:ext cx="750470" cy="1094018"/>
          </a:xfrm>
          <a:prstGeom prst="curved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26" name="Dikdörtgen 25"/>
          <p:cNvSpPr/>
          <p:nvPr/>
        </p:nvSpPr>
        <p:spPr>
          <a:xfrm>
            <a:off x="9425355" y="5988699"/>
            <a:ext cx="1863970" cy="5530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Yayımlanma</a:t>
            </a:r>
            <a:endParaRPr lang="tr-TR" dirty="0"/>
          </a:p>
        </p:txBody>
      </p:sp>
      <p:sp>
        <p:nvSpPr>
          <p:cNvPr id="11" name="Dikdörtgen 10"/>
          <p:cNvSpPr/>
          <p:nvPr/>
        </p:nvSpPr>
        <p:spPr>
          <a:xfrm>
            <a:off x="-6954" y="4706827"/>
            <a:ext cx="1967639" cy="3408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Yeniden Hakem</a:t>
            </a:r>
            <a:endParaRPr lang="tr-TR" dirty="0"/>
          </a:p>
        </p:txBody>
      </p:sp>
      <p:sp>
        <p:nvSpPr>
          <p:cNvPr id="13" name="Aşağı Ok 12"/>
          <p:cNvSpPr/>
          <p:nvPr/>
        </p:nvSpPr>
        <p:spPr>
          <a:xfrm rot="2938101">
            <a:off x="818791" y="4160473"/>
            <a:ext cx="171140" cy="5961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Sağ Ok 13"/>
          <p:cNvSpPr/>
          <p:nvPr/>
        </p:nvSpPr>
        <p:spPr>
          <a:xfrm rot="19249275">
            <a:off x="785038" y="4363005"/>
            <a:ext cx="628716" cy="1593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345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325314"/>
            <a:ext cx="8911687" cy="1808285"/>
          </a:xfrm>
        </p:spPr>
        <p:txBody>
          <a:bodyPr/>
          <a:lstStyle/>
          <a:p>
            <a:pPr algn="ctr"/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381500"/>
          </a:xfrm>
        </p:spPr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pic>
        <p:nvPicPr>
          <p:cNvPr id="5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71666" y="545339"/>
            <a:ext cx="2150492" cy="1646662"/>
          </a:xfrm>
          <a:prstGeom prst="rect">
            <a:avLst/>
          </a:prstGeom>
        </p:spPr>
      </p:pic>
      <p:sp>
        <p:nvSpPr>
          <p:cNvPr id="6" name="Dikdörtgen 5"/>
          <p:cNvSpPr/>
          <p:nvPr/>
        </p:nvSpPr>
        <p:spPr>
          <a:xfrm>
            <a:off x="4536831" y="2769577"/>
            <a:ext cx="5503984" cy="1282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5400" dirty="0" smtClean="0"/>
              <a:t>TEŞEKKÜRLER</a:t>
            </a:r>
            <a:endParaRPr lang="tr-TR" sz="5400" dirty="0"/>
          </a:p>
        </p:txBody>
      </p:sp>
      <p:sp>
        <p:nvSpPr>
          <p:cNvPr id="7" name="Dikdörtgen 6"/>
          <p:cNvSpPr/>
          <p:nvPr/>
        </p:nvSpPr>
        <p:spPr>
          <a:xfrm>
            <a:off x="4536831" y="5336931"/>
            <a:ext cx="5503984" cy="11166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sz="1200" dirty="0" smtClean="0">
                <a:solidFill>
                  <a:schemeClr val="bg1"/>
                </a:solidFill>
                <a:latin typeface="Futura Bk BT Book"/>
              </a:rPr>
              <a:t>TÜBİTAK-ULAKBİM</a:t>
            </a:r>
            <a:endParaRPr lang="nn-NO" sz="1200" dirty="0">
              <a:solidFill>
                <a:schemeClr val="bg1"/>
              </a:solidFill>
              <a:latin typeface="Futura Bk BT Book"/>
            </a:endParaRPr>
          </a:p>
          <a:p>
            <a:pPr algn="ctr"/>
            <a:r>
              <a:rPr lang="nn-NO" sz="1200" dirty="0">
                <a:solidFill>
                  <a:schemeClr val="bg1"/>
                </a:solidFill>
                <a:latin typeface="Futura Bk BT Book"/>
              </a:rPr>
              <a:t>YÖK Binası B5 Blk. 06539 </a:t>
            </a:r>
          </a:p>
          <a:p>
            <a:pPr algn="ctr"/>
            <a:r>
              <a:rPr lang="nn-NO" sz="1200" dirty="0">
                <a:solidFill>
                  <a:schemeClr val="bg1"/>
                </a:solidFill>
                <a:latin typeface="Futura Bk BT Book"/>
              </a:rPr>
              <a:t>Bilkent / ANKARA</a:t>
            </a:r>
            <a:r>
              <a:rPr lang="tr-TR" sz="1200" dirty="0">
                <a:solidFill>
                  <a:schemeClr val="bg1"/>
                </a:solidFill>
                <a:latin typeface="Futura Bk BT Book"/>
              </a:rPr>
              <a:t> </a:t>
            </a:r>
          </a:p>
          <a:p>
            <a:pPr algn="ctr"/>
            <a:r>
              <a:rPr lang="tr-TR" sz="1200" dirty="0">
                <a:solidFill>
                  <a:schemeClr val="bg1"/>
                </a:solidFill>
                <a:latin typeface="Futura Bk BT Book"/>
              </a:rPr>
              <a:t>+90 (312) 298 92 00</a:t>
            </a:r>
          </a:p>
          <a:p>
            <a:pPr algn="ctr"/>
            <a:r>
              <a:rPr lang="tr-TR" sz="1200" dirty="0">
                <a:solidFill>
                  <a:schemeClr val="bg1"/>
                </a:solidFill>
                <a:latin typeface="Futura Bk BT Book"/>
              </a:rPr>
              <a:t> http://www.ulakbim.gov.tr</a:t>
            </a:r>
            <a:r>
              <a:rPr lang="tr-TR" sz="1200" dirty="0" smtClean="0">
                <a:solidFill>
                  <a:schemeClr val="bg1">
                    <a:lumMod val="50000"/>
                  </a:schemeClr>
                </a:solidFill>
                <a:latin typeface="Futura Bk BT Book"/>
              </a:rPr>
              <a:t>/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194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251</TotalTime>
  <Words>154</Words>
  <Application>Microsoft Office PowerPoint</Application>
  <PresentationFormat>Geniş ekran</PresentationFormat>
  <Paragraphs>69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Futura Bk BT Book</vt:lpstr>
      <vt:lpstr>Wingdings 3</vt:lpstr>
      <vt:lpstr>Duman</vt:lpstr>
      <vt:lpstr>SOSYAL BİLİMLERDE  YAZILARIN DEĞERLENDİRME SÜRECİ  </vt:lpstr>
      <vt:lpstr>Yayın Süreci</vt:lpstr>
      <vt:lpstr>PowerPoint Sunusu</vt:lpstr>
      <vt:lpstr>HAKEM</vt:lpstr>
      <vt:lpstr>EDİTÖR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BİLİMLERDE YAZILARIN DEĞERLENDİRME SÜRECİ  </dc:title>
  <dc:creator>yasar</dc:creator>
  <cp:lastModifiedBy>yasar</cp:lastModifiedBy>
  <cp:revision>27</cp:revision>
  <dcterms:created xsi:type="dcterms:W3CDTF">2016-04-06T09:47:04Z</dcterms:created>
  <dcterms:modified xsi:type="dcterms:W3CDTF">2016-04-07T09:25:52Z</dcterms:modified>
</cp:coreProperties>
</file>