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0" r:id="rId20"/>
    <p:sldId id="275" r:id="rId21"/>
    <p:sldId id="276" r:id="rId22"/>
    <p:sldId id="277" r:id="rId23"/>
    <p:sldId id="288" r:id="rId24"/>
    <p:sldId id="289" r:id="rId25"/>
    <p:sldId id="290" r:id="rId26"/>
    <p:sldId id="291" r:id="rId27"/>
    <p:sldId id="294" r:id="rId28"/>
    <p:sldId id="292" r:id="rId29"/>
    <p:sldId id="293" r:id="rId30"/>
    <p:sldId id="279" r:id="rId31"/>
    <p:sldId id="280" r:id="rId32"/>
    <p:sldId id="281" r:id="rId33"/>
    <p:sldId id="282" r:id="rId34"/>
    <p:sldId id="283" r:id="rId35"/>
    <p:sldId id="295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5" autoAdjust="0"/>
    <p:restoredTop sz="94632" autoAdjust="0"/>
  </p:normalViewPr>
  <p:slideViewPr>
    <p:cSldViewPr snapToGrid="0" snapToObjects="1">
      <p:cViewPr varScale="1">
        <p:scale>
          <a:sx n="137" d="100"/>
          <a:sy n="137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5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9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31F8-D52E-BB42-BD65-177AB7D5B336}" type="datetimeFigureOut">
              <a:rPr lang="en-US" smtClean="0"/>
              <a:t>11.04.16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188D-0D93-C641-ACBE-5C7F549C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031678"/>
            <a:ext cx="7772400" cy="1757362"/>
          </a:xfrm>
        </p:spPr>
        <p:txBody>
          <a:bodyPr>
            <a:normAutofit fontScale="90000"/>
          </a:bodyPr>
          <a:lstStyle/>
          <a:p>
            <a:r>
              <a:rPr lang="tr-TR" b="1" noProof="0" dirty="0" err="1" smtClean="0">
                <a:solidFill>
                  <a:srgbClr val="0000FF"/>
                </a:solidFill>
              </a:rPr>
              <a:t>Yaşam</a:t>
            </a:r>
            <a:r>
              <a:rPr lang="tr-TR" b="1" noProof="0" dirty="0" smtClean="0">
                <a:solidFill>
                  <a:srgbClr val="0000FF"/>
                </a:solidFill>
              </a:rPr>
              <a:t> ve </a:t>
            </a:r>
            <a:r>
              <a:rPr lang="tr-TR" b="1" noProof="0" dirty="0" err="1" smtClean="0">
                <a:solidFill>
                  <a:srgbClr val="0000FF"/>
                </a:solidFill>
              </a:rPr>
              <a:t>Sağlık</a:t>
            </a:r>
            <a:r>
              <a:rPr lang="tr-TR" b="1" noProof="0" dirty="0" smtClean="0">
                <a:solidFill>
                  <a:srgbClr val="0000FF"/>
                </a:solidFill>
              </a:rPr>
              <a:t> Bilimlerinde Bilimsel Yazı </a:t>
            </a:r>
            <a:r>
              <a:rPr lang="tr-TR" b="1" noProof="0" dirty="0" err="1" smtClean="0">
                <a:solidFill>
                  <a:srgbClr val="0000FF"/>
                </a:solidFill>
              </a:rPr>
              <a:t>Değerlendirme</a:t>
            </a:r>
            <a:r>
              <a:rPr lang="tr-TR" b="1" noProof="0" dirty="0" smtClean="0">
                <a:solidFill>
                  <a:srgbClr val="0000FF"/>
                </a:solidFill>
              </a:rPr>
              <a:t> </a:t>
            </a:r>
            <a:r>
              <a:rPr lang="tr-TR" b="1" noProof="0" dirty="0" err="1" smtClean="0">
                <a:solidFill>
                  <a:srgbClr val="0000FF"/>
                </a:solidFill>
              </a:rPr>
              <a:t>Süreci</a:t>
            </a:r>
            <a:endParaRPr lang="tr-TR" b="1" noProof="0" dirty="0">
              <a:solidFill>
                <a:srgbClr val="0000FF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 fontScale="85000" lnSpcReduction="20000"/>
          </a:bodyPr>
          <a:lstStyle/>
          <a:p>
            <a:r>
              <a:rPr lang="tr-TR" noProof="0" smtClean="0">
                <a:solidFill>
                  <a:schemeClr val="tx2"/>
                </a:solidFill>
              </a:rPr>
              <a:t>Prof. Bünyamin ŞAHİN</a:t>
            </a:r>
          </a:p>
          <a:p>
            <a:r>
              <a:rPr lang="tr-TR" noProof="0" smtClean="0">
                <a:solidFill>
                  <a:schemeClr val="tx2"/>
                </a:solidFill>
              </a:rPr>
              <a:t>Ondokuz Mayıs Üniversitesi Tıp Fakültesi</a:t>
            </a:r>
          </a:p>
          <a:p>
            <a:r>
              <a:rPr lang="tr-TR" noProof="0" smtClean="0">
                <a:solidFill>
                  <a:schemeClr val="tx2"/>
                </a:solidFill>
              </a:rPr>
              <a:t>Anatomi Anabilim Dalı</a:t>
            </a:r>
          </a:p>
          <a:p>
            <a:r>
              <a:rPr lang="tr-TR" noProof="0" smtClean="0">
                <a:solidFill>
                  <a:schemeClr val="tx2"/>
                </a:solidFill>
              </a:rPr>
              <a:t>bsahin@omu.edu.tr</a:t>
            </a:r>
            <a:endParaRPr lang="tr-TR" noProof="0">
              <a:solidFill>
                <a:schemeClr val="tx2"/>
              </a:solidFill>
            </a:endParaRPr>
          </a:p>
        </p:txBody>
      </p:sp>
      <p:pic>
        <p:nvPicPr>
          <p:cNvPr id="5" name="Picture 5" descr="F:\Belgeler\Dernek\Amblem\Amblem Son\TSD 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1"/>
            <a:ext cx="2181465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803"/>
            <a:ext cx="1763688" cy="176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lakbim logosu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40" y="260648"/>
            <a:ext cx="20145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Değerlendirme Süreci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Değerlendirme kör ya da açık yapılabilir.</a:t>
            </a:r>
          </a:p>
          <a:p>
            <a:r>
              <a:rPr lang="tr-TR" dirty="0" smtClean="0"/>
              <a:t>Yapılandırılmış formlar kullanılabilir.</a:t>
            </a:r>
          </a:p>
          <a:p>
            <a:r>
              <a:rPr lang="tr-TR" dirty="0" smtClean="0"/>
              <a:t>Süreçlerde mahremiyet korunur.</a:t>
            </a:r>
          </a:p>
          <a:p>
            <a:r>
              <a:rPr lang="tr-TR" dirty="0" smtClean="0"/>
              <a:t>Editörler çıkar çatışmalarından bilgilendirilir.</a:t>
            </a:r>
          </a:p>
          <a:p>
            <a:r>
              <a:rPr lang="tr-TR" dirty="0" smtClean="0"/>
              <a:t>Süre uygunluğu ya da uzatma talepleri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03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Hakemlik İsteğine Olumsuz Cevap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Çıkar çatışması</a:t>
            </a:r>
          </a:p>
          <a:p>
            <a:r>
              <a:rPr lang="tr-TR" smtClean="0"/>
              <a:t>Zaman problemi</a:t>
            </a:r>
          </a:p>
          <a:p>
            <a:r>
              <a:rPr lang="tr-TR" smtClean="0"/>
              <a:t>Mazeretlerde çekilinir.</a:t>
            </a:r>
          </a:p>
          <a:p>
            <a:r>
              <a:rPr lang="tr-TR" smtClean="0"/>
              <a:t>Hızlı cevap verilmelidir.</a:t>
            </a:r>
          </a:p>
          <a:p>
            <a:r>
              <a:rPr lang="tr-TR" smtClean="0"/>
              <a:t>Uygun olan başka bir hakem tavsiye edilmesi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21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İnceleme Süreci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Dergi içeriği incelenir.</a:t>
            </a:r>
          </a:p>
          <a:p>
            <a:r>
              <a:rPr lang="tr-TR" dirty="0" smtClean="0"/>
              <a:t>Yazarlara bilgi okunur.</a:t>
            </a:r>
          </a:p>
          <a:p>
            <a:r>
              <a:rPr lang="tr-TR" dirty="0" smtClean="0"/>
              <a:t>Çalışmanın zayıf ve güçlü yönleri belirlenir.</a:t>
            </a:r>
          </a:p>
          <a:p>
            <a:r>
              <a:rPr lang="tr-TR" dirty="0" smtClean="0"/>
              <a:t>Yazarların görüşlerine saygı</a:t>
            </a:r>
          </a:p>
          <a:p>
            <a:r>
              <a:rPr lang="tr-TR" dirty="0" smtClean="0"/>
              <a:t>Yazarlar olumlu geribildirimleri her zaman önemser.</a:t>
            </a:r>
          </a:p>
          <a:p>
            <a:r>
              <a:rPr lang="tr-TR" dirty="0" smtClean="0"/>
              <a:t>Orijinallik, sunum, uygunluk ve üstünlük değerlendirilir.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023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FF"/>
                </a:solidFill>
              </a:rPr>
              <a:t>Makelenin</a:t>
            </a:r>
            <a:r>
              <a:rPr lang="tr-TR" dirty="0" smtClean="0">
                <a:solidFill>
                  <a:srgbClr val="0000FF"/>
                </a:solidFill>
              </a:rPr>
              <a:t> Okunması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Orijinallik</a:t>
            </a:r>
          </a:p>
          <a:p>
            <a:r>
              <a:rPr lang="tr-TR" smtClean="0"/>
              <a:t>Son teknoloji ya da konusal</a:t>
            </a:r>
          </a:p>
          <a:p>
            <a:r>
              <a:rPr lang="tr-TR" smtClean="0"/>
              <a:t>Gelecek araştırmalara ışık tutma</a:t>
            </a:r>
          </a:p>
          <a:p>
            <a:r>
              <a:rPr lang="tr-TR" smtClean="0"/>
              <a:t>Önceki çalışmaların üzerine katkı</a:t>
            </a:r>
          </a:p>
          <a:p>
            <a:r>
              <a:rPr lang="tr-TR" smtClean="0"/>
              <a:t>Dergi hedef kitlesi ile uyum</a:t>
            </a:r>
          </a:p>
          <a:p>
            <a:r>
              <a:rPr lang="tr-TR" smtClean="0"/>
              <a:t>Kısaltılma ya da farklı forma çevrilme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5955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00FF"/>
                </a:solidFill>
              </a:rPr>
              <a:t>Makelenin</a:t>
            </a:r>
            <a:r>
              <a:rPr lang="tr-TR" dirty="0" smtClean="0">
                <a:solidFill>
                  <a:srgbClr val="0000FF"/>
                </a:solidFill>
              </a:rPr>
              <a:t> Okunması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Metinde tam ve kapsayıcılık</a:t>
            </a:r>
          </a:p>
          <a:p>
            <a:r>
              <a:rPr lang="tr-TR" dirty="0" smtClean="0"/>
              <a:t>Dil</a:t>
            </a:r>
          </a:p>
          <a:p>
            <a:r>
              <a:rPr lang="tr-TR" dirty="0" smtClean="0"/>
              <a:t>Yöntemsel uygunluk ve netlik</a:t>
            </a:r>
          </a:p>
          <a:p>
            <a:r>
              <a:rPr lang="tr-TR" dirty="0" smtClean="0"/>
              <a:t>Belirgin ve potansiyel etki</a:t>
            </a:r>
          </a:p>
          <a:p>
            <a:r>
              <a:rPr lang="tr-TR" dirty="0" smtClean="0"/>
              <a:t>Uygun veri, atıf ve 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005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Diğer İncelemeler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Özet: mevcudiyet, yeterince anahtar bulgu içerme</a:t>
            </a:r>
          </a:p>
          <a:p>
            <a:r>
              <a:rPr lang="tr-TR" smtClean="0"/>
              <a:t>Uzunluk: Uzun metinler istenmez</a:t>
            </a:r>
          </a:p>
          <a:p>
            <a:r>
              <a:rPr lang="tr-TR" smtClean="0"/>
              <a:t>Orijinallik: Uygunluk-yenilik, mevcuda katkı</a:t>
            </a:r>
          </a:p>
          <a:p>
            <a:r>
              <a:rPr lang="tr-TR" smtClean="0"/>
              <a:t>Sunum: Temiz biçim, tablo ve grafiklerin uygunluğu ve etiket doğruluğu</a:t>
            </a:r>
          </a:p>
          <a:p>
            <a:r>
              <a:rPr lang="tr-TR" smtClean="0"/>
              <a:t>Kaynaklar: Yeterli ve uygun 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919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Olumlu Öneriler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mtClean="0"/>
              <a:t>Makale özenli yazılmış ve biçimsel hatalar içermemektedir.</a:t>
            </a:r>
          </a:p>
          <a:p>
            <a:r>
              <a:rPr lang="tr-TR" smtClean="0"/>
              <a:t>Makalenin seviyesi okuyucu kitlesine uyumaktadır.</a:t>
            </a:r>
          </a:p>
          <a:p>
            <a:r>
              <a:rPr lang="tr-TR" smtClean="0"/>
              <a:t>Konu oldukça önemlidir. Günümüzün sıcak konularından birisi olup yazar önemli katkılar sağlamıştır.</a:t>
            </a:r>
          </a:p>
          <a:p>
            <a:r>
              <a:rPr lang="tr-TR" smtClean="0"/>
              <a:t>Konunun karmaşıklığına rağmen yazar önemli katkılar sağlamıştır.</a:t>
            </a:r>
          </a:p>
          <a:p>
            <a:r>
              <a:rPr lang="tr-TR" smtClean="0"/>
              <a:t>Sunulan makale bilimdeki önemli bir açığa cevap verir niteliktedir.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65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Yapıcı Eleştiriler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mtClean="0"/>
              <a:t>Tartışma bölümünde … konularında daha fazla bilgi bulmayı umardık.</a:t>
            </a:r>
          </a:p>
          <a:p>
            <a:r>
              <a:rPr lang="tr-TR" smtClean="0"/>
              <a:t>Makalenin tümü değerlendirildiğinde, sayfa X, satır Y-Zde belirtilen yargıları destekleyecek yeterince bulgunun olmadığını düşünüyorum.</a:t>
            </a:r>
          </a:p>
          <a:p>
            <a:r>
              <a:rPr lang="tr-TR" smtClean="0"/>
              <a:t>Yazarlar, makalenin daha anlaşılır hale gelmesi için giriş, analizler ve taşıma bölümlerini tekrar yazılması önemle tavsiye edilir.</a:t>
            </a:r>
          </a:p>
          <a:p>
            <a:r>
              <a:rPr lang="tr-TR" smtClean="0"/>
              <a:t>Tartışma bölümü …. Konularını açıklayabilmek için genişletilmelidir.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0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Dil Konusundaki Eleştiriler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mtClean="0"/>
              <a:t>This paper would benefit from some closer proof reading. It includes numerous linguistic errors (e.g. agreement of verbs) that at times make it difficult to follow. I would suggest that it may be useful to engage a professional English language editor following a restructure of the paper.</a:t>
            </a:r>
          </a:p>
          <a:p>
            <a:r>
              <a:rPr lang="tr-TR" smtClean="0"/>
              <a:t>The paper is to benefit from making stylistic changes in the way it has been written to make a stronger, clearer, and more compelling argumentative case. </a:t>
            </a:r>
          </a:p>
          <a:p>
            <a:r>
              <a:rPr lang="tr-TR" smtClean="0"/>
              <a:t>There are a few sentences that require rephrasing for clarity.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9878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Karar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Kabul: Mevcut haliyle uygunluk</a:t>
            </a:r>
          </a:p>
          <a:p>
            <a:r>
              <a:rPr lang="tr-TR" smtClean="0"/>
              <a:t>Minor revision: Küçük değişikliklerle yayına uygun olma. Tavsiyeler listelenir</a:t>
            </a:r>
          </a:p>
          <a:p>
            <a:r>
              <a:rPr lang="tr-TR" smtClean="0"/>
              <a:t>Major revision: İçerik uygun ancak, verinin geniş analizi, literatür genişletmesi, metnin bir kısmının yeniden yazılması</a:t>
            </a:r>
          </a:p>
          <a:p>
            <a:r>
              <a:rPr lang="tr-TR" smtClean="0"/>
              <a:t>Ret: Mevcut haliyle uygun görülmeme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764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 smtClean="0">
                <a:solidFill>
                  <a:srgbClr val="0000FF"/>
                </a:solidFill>
              </a:rPr>
              <a:t>İçerik</a:t>
            </a:r>
            <a:endParaRPr lang="tr-TR" noProof="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noProof="0" dirty="0" smtClean="0"/>
              <a:t>Hakemliğin tanımı</a:t>
            </a:r>
          </a:p>
          <a:p>
            <a:r>
              <a:rPr lang="tr-TR" noProof="0" dirty="0" smtClean="0"/>
              <a:t>Hakem belirleme</a:t>
            </a:r>
          </a:p>
          <a:p>
            <a:r>
              <a:rPr lang="tr-TR" noProof="0" dirty="0" smtClean="0"/>
              <a:t>Hakemlik Süreçleri</a:t>
            </a:r>
          </a:p>
          <a:p>
            <a:r>
              <a:rPr lang="tr-TR" noProof="0" dirty="0" smtClean="0"/>
              <a:t>İnceleme</a:t>
            </a:r>
          </a:p>
          <a:p>
            <a:r>
              <a:rPr lang="tr-TR" noProof="0" dirty="0" smtClean="0"/>
              <a:t>Rapor yazma</a:t>
            </a:r>
          </a:p>
          <a:p>
            <a:r>
              <a:rPr lang="tr-TR" noProof="0" dirty="0" smtClean="0"/>
              <a:t>Karar verme</a:t>
            </a:r>
          </a:p>
          <a:p>
            <a:r>
              <a:rPr lang="tr-TR" noProof="0" dirty="0" smtClean="0"/>
              <a:t>Hakemliği ret</a:t>
            </a:r>
          </a:p>
          <a:p>
            <a:r>
              <a:rPr lang="tr-TR" noProof="0" dirty="0" smtClean="0"/>
              <a:t>Son tavsiyeler</a:t>
            </a:r>
          </a:p>
          <a:p>
            <a:endParaRPr lang="tr-T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871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Geliştirilmesi Gereken Örnekler1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701800"/>
            <a:ext cx="91059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333500"/>
            <a:ext cx="90551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3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Geliştirilmesi Gereken Örnekler2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768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4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2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Geliştirilmesi Gereken Örnekler3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3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9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 smtClean="0">
                <a:solidFill>
                  <a:srgbClr val="0000FF"/>
                </a:solidFill>
              </a:rPr>
              <a:t>Hakemliğin Tanımı</a:t>
            </a:r>
            <a:endParaRPr lang="tr-TR" noProof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smtClean="0"/>
              <a:t>Bir bilimsel araştırmanın kalite, geçerlilik ve uygunluk denetimidir.</a:t>
            </a:r>
          </a:p>
          <a:p>
            <a:r>
              <a:rPr lang="tr-TR" dirty="0" smtClean="0"/>
              <a:t>Çoğunlukla anonimdir.</a:t>
            </a:r>
            <a:endParaRPr lang="tr-TR" noProof="0" dirty="0" smtClean="0"/>
          </a:p>
          <a:p>
            <a:r>
              <a:rPr lang="tr-TR" noProof="0" dirty="0" smtClean="0"/>
              <a:t>Bir uzman tarafından yapılır.</a:t>
            </a:r>
          </a:p>
          <a:p>
            <a:r>
              <a:rPr lang="tr-TR" dirty="0" smtClean="0"/>
              <a:t>Çalışmaya olumlu katkı sağlar.</a:t>
            </a:r>
          </a:p>
          <a:p>
            <a:r>
              <a:rPr lang="tr-TR" noProof="0" dirty="0" smtClean="0"/>
              <a:t>Yazarlar dürüst ve yapıcı bir geri bildirim bekler.</a:t>
            </a:r>
          </a:p>
        </p:txBody>
      </p:sp>
    </p:spTree>
    <p:extLst>
      <p:ext uri="{BB962C8B-B14F-4D97-AF65-F5344CB8AC3E}">
        <p14:creationId xmlns:p14="http://schemas.microsoft.com/office/powerpoint/2010/main" val="2665498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Olumlu Örnek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77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313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1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0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808"/>
            <a:ext cx="9144000" cy="949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1185"/>
            <a:ext cx="9093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0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Sonuç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Hakemlik araştırmacılar için önemli bir borçtur.</a:t>
            </a:r>
          </a:p>
          <a:p>
            <a:r>
              <a:rPr lang="tr-TR" dirty="0" smtClean="0"/>
              <a:t>Editörler uygun yöntemleri kullanarak hakem seçmelidir.</a:t>
            </a:r>
          </a:p>
          <a:p>
            <a:r>
              <a:rPr lang="tr-TR" dirty="0" smtClean="0"/>
              <a:t>Hakem raporları yapıcı ve katkı sağlar nitelikte olmalıdır. Objektif karar verilmelidir.</a:t>
            </a:r>
          </a:p>
          <a:p>
            <a:r>
              <a:rPr lang="tr-TR" dirty="0" smtClean="0"/>
              <a:t>Hakem değerlendirme sistemi TÜBİTAK Panel Yönetim Sistemi gibi yapılandırılabilir.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3907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772400" cy="1800200"/>
          </a:xfrm>
        </p:spPr>
        <p:txBody>
          <a:bodyPr>
            <a:noAutofit/>
          </a:bodyPr>
          <a:lstStyle/>
          <a:p>
            <a:r>
              <a:rPr lang="tr-TR" sz="2400" noProof="0" dirty="0">
                <a:solidFill>
                  <a:schemeClr val="tx2"/>
                </a:solidFill>
              </a:rPr>
              <a:t>Prof. Bünyamin </a:t>
            </a:r>
            <a:r>
              <a:rPr lang="tr-TR" sz="2400" noProof="0" dirty="0" smtClean="0">
                <a:solidFill>
                  <a:schemeClr val="tx2"/>
                </a:solidFill>
              </a:rPr>
              <a:t>ŞAHİN</a:t>
            </a:r>
            <a:r>
              <a:rPr lang="tr-TR" sz="2400" noProof="0" dirty="0">
                <a:solidFill>
                  <a:schemeClr val="tx2"/>
                </a:solidFill>
              </a:rPr>
              <a:t/>
            </a:r>
            <a:br>
              <a:rPr lang="tr-TR" sz="2400" noProof="0" dirty="0">
                <a:solidFill>
                  <a:schemeClr val="tx2"/>
                </a:solidFill>
              </a:rPr>
            </a:br>
            <a:r>
              <a:rPr lang="tr-TR" sz="2400" noProof="0" dirty="0">
                <a:solidFill>
                  <a:schemeClr val="tx2"/>
                </a:solidFill>
              </a:rPr>
              <a:t>Ondokuz Mayıs Üniversitesi Tıp Fakültesi</a:t>
            </a:r>
            <a:br>
              <a:rPr lang="tr-TR" sz="2400" noProof="0" dirty="0">
                <a:solidFill>
                  <a:schemeClr val="tx2"/>
                </a:solidFill>
              </a:rPr>
            </a:br>
            <a:r>
              <a:rPr lang="tr-TR" sz="2400" noProof="0" dirty="0">
                <a:solidFill>
                  <a:schemeClr val="tx2"/>
                </a:solidFill>
              </a:rPr>
              <a:t>Anatomi Anabilim Dalı</a:t>
            </a:r>
            <a:br>
              <a:rPr lang="tr-TR" sz="2400" noProof="0" dirty="0">
                <a:solidFill>
                  <a:schemeClr val="tx2"/>
                </a:solidFill>
              </a:rPr>
            </a:br>
            <a:r>
              <a:rPr lang="tr-TR" sz="2400" cap="none" noProof="0" dirty="0" err="1" smtClean="0">
                <a:solidFill>
                  <a:schemeClr val="tx2"/>
                </a:solidFill>
              </a:rPr>
              <a:t>bsahin</a:t>
            </a:r>
            <a:r>
              <a:rPr lang="tr-TR" sz="2400" noProof="0" dirty="0" err="1" smtClean="0">
                <a:solidFill>
                  <a:schemeClr val="tx2"/>
                </a:solidFill>
              </a:rPr>
              <a:t>@</a:t>
            </a:r>
            <a:r>
              <a:rPr lang="tr-TR" sz="2400" cap="none" noProof="0" dirty="0" err="1" smtClean="0">
                <a:solidFill>
                  <a:schemeClr val="tx2"/>
                </a:solidFill>
              </a:rPr>
              <a:t>omu.edu.tr</a:t>
            </a:r>
            <a:endParaRPr lang="tr-TR" sz="2400" noProof="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772400" cy="1500187"/>
          </a:xfrm>
        </p:spPr>
        <p:txBody>
          <a:bodyPr>
            <a:normAutofit/>
          </a:bodyPr>
          <a:lstStyle/>
          <a:p>
            <a:r>
              <a:rPr lang="tr-TR" sz="4800" noProof="0" dirty="0" smtClean="0">
                <a:solidFill>
                  <a:srgbClr val="000000"/>
                </a:solidFill>
              </a:rPr>
              <a:t>Teşekkürler</a:t>
            </a:r>
            <a:endParaRPr lang="tr-TR" sz="48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6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Hakem Belirleme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Dergilerin kendi sistemleri</a:t>
            </a:r>
          </a:p>
          <a:p>
            <a:r>
              <a:rPr lang="tr-TR" smtClean="0"/>
              <a:t>Yazarın önerdikleri</a:t>
            </a:r>
          </a:p>
          <a:p>
            <a:pPr lvl="1"/>
            <a:r>
              <a:rPr lang="tr-TR" smtClean="0"/>
              <a:t>Hakemin doğrulanması, sahte hakemlik!</a:t>
            </a:r>
          </a:p>
          <a:p>
            <a:r>
              <a:rPr lang="tr-TR" smtClean="0"/>
              <a:t>Editör tarafından bilinen ya da bulunanlar</a:t>
            </a:r>
          </a:p>
          <a:p>
            <a:pPr lvl="1"/>
            <a:r>
              <a:rPr lang="tr-TR" smtClean="0"/>
              <a:t>Tarama motorlarının kullanımı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569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0000FF"/>
                </a:solidFill>
              </a:rPr>
              <a:t>Tarama Motorlarından Bulunması</a:t>
            </a:r>
            <a:endParaRPr lang="tr-T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801850"/>
            <a:ext cx="9144000" cy="5190800"/>
            <a:chOff x="0" y="801850"/>
            <a:chExt cx="9144000" cy="5190800"/>
          </a:xfrm>
        </p:grpSpPr>
        <p:pic>
          <p:nvPicPr>
            <p:cNvPr id="4" name="Picture 3" descr="Ekran Resmi 2016-04-10 15.55.5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01850"/>
              <a:ext cx="9144000" cy="51908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50518" y="2107260"/>
              <a:ext cx="6547555" cy="865482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02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86229"/>
            <a:ext cx="9144000" cy="5790199"/>
            <a:chOff x="0" y="586229"/>
            <a:chExt cx="9144000" cy="5790199"/>
          </a:xfrm>
        </p:grpSpPr>
        <p:pic>
          <p:nvPicPr>
            <p:cNvPr id="2" name="Picture 1" descr="Ekran Resmi 2016-04-10 15.57.0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229"/>
              <a:ext cx="9144000" cy="578079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0" y="4551391"/>
              <a:ext cx="2276593" cy="1825037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76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01625"/>
            <a:ext cx="9144000" cy="6029560"/>
            <a:chOff x="0" y="301625"/>
            <a:chExt cx="9144000" cy="6029560"/>
          </a:xfrm>
        </p:grpSpPr>
        <p:pic>
          <p:nvPicPr>
            <p:cNvPr id="2" name="Picture 1" descr="Ekran Resmi 2016-04-10 15.57.4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1625"/>
              <a:ext cx="9144000" cy="595029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909704" y="1721555"/>
              <a:ext cx="1429926" cy="1119481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135481" y="6001926"/>
              <a:ext cx="790223" cy="329259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64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6-04-10 15.5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484"/>
            <a:ext cx="9144000" cy="57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41275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573</Words>
  <Application>Microsoft Macintosh PowerPoint</Application>
  <PresentationFormat>On-screen Show (4:3)</PresentationFormat>
  <Paragraphs>96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Yaşam ve Sağlık Bilimlerinde Bilimsel Yazı Değerlendirme Süreci</vt:lpstr>
      <vt:lpstr>İçerik</vt:lpstr>
      <vt:lpstr>Hakemliğin Tanımı</vt:lpstr>
      <vt:lpstr>Hakem Belirleme</vt:lpstr>
      <vt:lpstr>Tarama Motorlarından Bulunması</vt:lpstr>
      <vt:lpstr>PowerPoint Presentation</vt:lpstr>
      <vt:lpstr>PowerPoint Presentation</vt:lpstr>
      <vt:lpstr>PowerPoint Presentation</vt:lpstr>
      <vt:lpstr>PowerPoint Presentation</vt:lpstr>
      <vt:lpstr>Değerlendirme Süreci</vt:lpstr>
      <vt:lpstr>Hakemlik İsteğine Olumsuz Cevap</vt:lpstr>
      <vt:lpstr>İnceleme Süreci</vt:lpstr>
      <vt:lpstr>Makelenin Okunması</vt:lpstr>
      <vt:lpstr>Makelenin Okunması</vt:lpstr>
      <vt:lpstr>Diğer İncelemeler</vt:lpstr>
      <vt:lpstr>Olumlu Öneriler</vt:lpstr>
      <vt:lpstr>Yapıcı Eleştiriler</vt:lpstr>
      <vt:lpstr>Dil Konusundaki Eleştiriler</vt:lpstr>
      <vt:lpstr>Karar</vt:lpstr>
      <vt:lpstr>Geliştirilmesi Gereken Örnekler1</vt:lpstr>
      <vt:lpstr>PowerPoint Presentation</vt:lpstr>
      <vt:lpstr>PowerPoint Presentation</vt:lpstr>
      <vt:lpstr>Geliştirilmesi Gereken Örnekler2</vt:lpstr>
      <vt:lpstr>PowerPoint Presentation</vt:lpstr>
      <vt:lpstr>PowerPoint Presentation</vt:lpstr>
      <vt:lpstr>PowerPoint Presentation</vt:lpstr>
      <vt:lpstr>Geliştirilmesi Gereken Örnekler3</vt:lpstr>
      <vt:lpstr>PowerPoint Presentation</vt:lpstr>
      <vt:lpstr>PowerPoint Presentation</vt:lpstr>
      <vt:lpstr>Olumlu Örnek</vt:lpstr>
      <vt:lpstr>PowerPoint Presentation</vt:lpstr>
      <vt:lpstr>PowerPoint Presentation</vt:lpstr>
      <vt:lpstr>PowerPoint Presentation</vt:lpstr>
      <vt:lpstr>PowerPoint Presentation</vt:lpstr>
      <vt:lpstr>Sonuç</vt:lpstr>
      <vt:lpstr>Prof. Bünyamin ŞAHİN Ondokuz Mayıs Üniversitesi Tıp Fakültesi Anatomi Anabilim Dalı bsahin@omu.edu.tr</vt:lpstr>
    </vt:vector>
  </TitlesOfParts>
  <Company>OMÜ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Yaşam ve Sağlık Bilimlerinde Bilimsel Yazı Değerlendirme Süreci</dc:title>
  <dc:creator>Bünyamin Şahin</dc:creator>
  <cp:lastModifiedBy>Bünyamin Şahin</cp:lastModifiedBy>
  <cp:revision>17</cp:revision>
  <dcterms:created xsi:type="dcterms:W3CDTF">2016-04-10T12:26:35Z</dcterms:created>
  <dcterms:modified xsi:type="dcterms:W3CDTF">2016-04-11T10:29:07Z</dcterms:modified>
</cp:coreProperties>
</file>