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45" r:id="rId2"/>
    <p:sldId id="346" r:id="rId3"/>
    <p:sldId id="349" r:id="rId4"/>
    <p:sldId id="347"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413" r:id="rId22"/>
    <p:sldId id="414" r:id="rId23"/>
    <p:sldId id="394" r:id="rId24"/>
    <p:sldId id="395" r:id="rId25"/>
    <p:sldId id="396" r:id="rId26"/>
    <p:sldId id="397" r:id="rId27"/>
    <p:sldId id="399" r:id="rId28"/>
    <p:sldId id="400" r:id="rId29"/>
    <p:sldId id="401" r:id="rId30"/>
    <p:sldId id="402" r:id="rId31"/>
    <p:sldId id="403" r:id="rId32"/>
    <p:sldId id="404" r:id="rId33"/>
    <p:sldId id="405" r:id="rId34"/>
    <p:sldId id="417" r:id="rId35"/>
    <p:sldId id="422" r:id="rId36"/>
    <p:sldId id="420" r:id="rId37"/>
    <p:sldId id="421" r:id="rId38"/>
    <p:sldId id="416" r:id="rId39"/>
    <p:sldId id="419" r:id="rId40"/>
    <p:sldId id="423" r:id="rId41"/>
    <p:sldId id="418" r:id="rId42"/>
    <p:sldId id="407" r:id="rId43"/>
    <p:sldId id="409" r:id="rId44"/>
    <p:sldId id="412" r:id="rId45"/>
    <p:sldId id="266"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96F"/>
    <a:srgbClr val="294983"/>
    <a:srgbClr val="918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8"/>
    <p:restoredTop sz="96405"/>
  </p:normalViewPr>
  <p:slideViewPr>
    <p:cSldViewPr snapToGrid="0" snapToObjects="1">
      <p:cViewPr varScale="1">
        <p:scale>
          <a:sx n="112" d="100"/>
          <a:sy n="112" d="100"/>
        </p:scale>
        <p:origin x="39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B3687-6B0C-DE46-9857-495064BDE03F}" type="datetimeFigureOut">
              <a:rPr lang="tr-TR" smtClean="0"/>
              <a:t>20.04.2026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0CFF8-1587-374A-9154-911292453794}" type="slidenum">
              <a:rPr lang="tr-TR" smtClean="0"/>
              <a:t>‹#›</a:t>
            </a:fld>
            <a:endParaRPr lang="tr-TR"/>
          </a:p>
        </p:txBody>
      </p:sp>
    </p:spTree>
    <p:extLst>
      <p:ext uri="{BB962C8B-B14F-4D97-AF65-F5344CB8AC3E}">
        <p14:creationId xmlns:p14="http://schemas.microsoft.com/office/powerpoint/2010/main" val="397702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a:solidFill>
                  <a:schemeClr val="tx1"/>
                </a:solidFill>
                <a:effectLst/>
                <a:latin typeface="+mn-lt"/>
                <a:ea typeface="+mn-ea"/>
                <a:cs typeface="+mn-cs"/>
              </a:rPr>
              <a:t>Son gelişmeler</a:t>
            </a:r>
            <a:r>
              <a:rPr lang="tr-TR" sz="1200" kern="1200" baseline="0" dirty="0">
                <a:solidFill>
                  <a:schemeClr val="tx1"/>
                </a:solidFill>
                <a:effectLst/>
                <a:latin typeface="+mn-lt"/>
                <a:ea typeface="+mn-ea"/>
                <a:cs typeface="+mn-cs"/>
              </a:rPr>
              <a:t> bize dünyada bir değişimin yaşandığını göstermektedir </a:t>
            </a:r>
          </a:p>
          <a:p>
            <a:pPr algn="just"/>
            <a:endParaRPr lang="tr-TR" sz="1200" kern="1200" baseline="0" dirty="0">
              <a:solidFill>
                <a:schemeClr val="tx1"/>
              </a:solidFill>
              <a:effectLst/>
              <a:latin typeface="+mn-lt"/>
              <a:ea typeface="+mn-ea"/>
              <a:cs typeface="+mn-cs"/>
            </a:endParaRPr>
          </a:p>
          <a:p>
            <a:pPr algn="just"/>
            <a:r>
              <a:rPr lang="tr-TR" sz="1200" kern="1200" dirty="0">
                <a:solidFill>
                  <a:schemeClr val="tx1"/>
                </a:solidFill>
                <a:effectLst/>
                <a:latin typeface="+mn-lt"/>
                <a:ea typeface="+mn-ea"/>
                <a:cs typeface="+mn-cs"/>
              </a:rPr>
              <a:t>Dünya değişirken ve dünyanın güç ekseni kuzey-batı dediğimiz Atlantik (Kuzey Amerika - Avrupa) bölgesinden tekrar Doğu’ya (Asya – Pasifik) kayarken, stratejik konumu ve uluslararasındaki etkinliği sebebiyle Türkiye’nin konumlanacağı yer çok önemlidir.</a:t>
            </a:r>
          </a:p>
          <a:p>
            <a:pPr algn="just"/>
            <a:r>
              <a:rPr lang="tr-TR" sz="1200" kern="1200" dirty="0">
                <a:solidFill>
                  <a:schemeClr val="tx1"/>
                </a:solidFill>
                <a:effectLst/>
                <a:latin typeface="+mn-lt"/>
                <a:ea typeface="+mn-ea"/>
                <a:cs typeface="+mn-cs"/>
              </a:rPr>
              <a:t> </a:t>
            </a:r>
          </a:p>
          <a:p>
            <a:pPr algn="just"/>
            <a:r>
              <a:rPr lang="tr-TR" sz="1200" kern="1200" dirty="0">
                <a:solidFill>
                  <a:schemeClr val="tx1"/>
                </a:solidFill>
                <a:effectLst/>
                <a:latin typeface="+mn-lt"/>
                <a:ea typeface="+mn-ea"/>
                <a:cs typeface="+mn-cs"/>
              </a:rPr>
              <a:t>Bu konumlanmada Türkiye’nin bilim, eğitim ve teknoloji politikalarının doğru tayin edilmesi şarttır. Eğitimde, tekrar özüne dönerek kendini reddetmeyen bir eğitim anlayışına sahip olacak ve yeni dünya düzenine uygun bir müfredata sahip olan bilgilerin genç nüfusa aktarılması şarttır.</a:t>
            </a:r>
          </a:p>
          <a:p>
            <a:pPr algn="just"/>
            <a:endParaRPr lang="tr-TR" sz="1200" kern="1200" dirty="0">
              <a:solidFill>
                <a:schemeClr val="tx1"/>
              </a:solidFill>
              <a:effectLst/>
              <a:latin typeface="+mn-lt"/>
              <a:ea typeface="+mn-ea"/>
              <a:cs typeface="+mn-cs"/>
            </a:endParaRPr>
          </a:p>
          <a:p>
            <a:pPr algn="just"/>
            <a:r>
              <a:rPr lang="tr-TR" sz="1200" kern="1200" dirty="0">
                <a:solidFill>
                  <a:schemeClr val="tx1"/>
                </a:solidFill>
                <a:effectLst/>
                <a:latin typeface="+mn-lt"/>
                <a:ea typeface="+mn-ea"/>
                <a:cs typeface="+mn-cs"/>
              </a:rPr>
              <a:t>Bu sebeple kalkınma hedeflerimiz ile örtüşen, kendi medeniyetinin özünü anlayacak, kültürel mirasını koruyan ve gelecek nesillere aktaran bir eğitim sistemi oluşturulması ve uluslararası işbirlikleri ile güçlenen bir bilim politikası oluşturulması gerekmektedir. Ayrıca akademik anlamda TÜBİTAK ve TÜBA gibi kurumların da bu doğrultuda etkinliklerinin artırılması şarttır.</a:t>
            </a:r>
          </a:p>
          <a:p>
            <a:pPr algn="just"/>
            <a:r>
              <a:rPr lang="tr-TR" sz="1200" kern="1200" dirty="0">
                <a:solidFill>
                  <a:schemeClr val="tx1"/>
                </a:solidFill>
                <a:effectLst/>
                <a:latin typeface="+mn-lt"/>
                <a:ea typeface="+mn-ea"/>
                <a:cs typeface="+mn-cs"/>
              </a:rPr>
              <a:t> </a:t>
            </a:r>
          </a:p>
          <a:p>
            <a:pPr algn="just"/>
            <a:r>
              <a:rPr lang="tr-TR" sz="1200" kern="1200" dirty="0">
                <a:solidFill>
                  <a:schemeClr val="tx1"/>
                </a:solidFill>
                <a:effectLst/>
                <a:latin typeface="+mn-lt"/>
                <a:ea typeface="+mn-ea"/>
                <a:cs typeface="+mn-cs"/>
              </a:rPr>
              <a:t>Türkiye’nin sürdürülebilir kalkınmada hedeflerine ulaşılması topyekûn bir atılımla mümkündür. Bunun en önemli ayakları geleceğe olan yatırımlar, Bilim, Eğitim ve Teknoloji alanında atılacak adımlardır.</a:t>
            </a:r>
            <a:r>
              <a:rPr lang="tr-TR" sz="1200" kern="1200" baseline="0" dirty="0">
                <a:solidFill>
                  <a:schemeClr val="tx1"/>
                </a:solidFill>
                <a:effectLst/>
                <a:latin typeface="+mn-lt"/>
                <a:ea typeface="+mn-ea"/>
                <a:cs typeface="+mn-cs"/>
              </a:rPr>
              <a:t> Bilimsel gelişme olmadan çağımızda ekonomik kalkınma ve </a:t>
            </a:r>
            <a:r>
              <a:rPr lang="tr-TR" sz="1200" kern="1200" baseline="0" dirty="0" err="1">
                <a:solidFill>
                  <a:schemeClr val="tx1"/>
                </a:solidFill>
                <a:effectLst/>
                <a:latin typeface="+mn-lt"/>
                <a:ea typeface="+mn-ea"/>
                <a:cs typeface="+mn-cs"/>
              </a:rPr>
              <a:t>refâhı</a:t>
            </a:r>
            <a:r>
              <a:rPr lang="tr-TR" sz="1200" kern="1200" baseline="0" dirty="0">
                <a:solidFill>
                  <a:schemeClr val="tx1"/>
                </a:solidFill>
                <a:effectLst/>
                <a:latin typeface="+mn-lt"/>
                <a:ea typeface="+mn-ea"/>
                <a:cs typeface="+mn-cs"/>
              </a:rPr>
              <a:t> sağlamak hayaldir.</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7CDB370-92C2-4479-B412-1C125384E851}" type="slidenum">
              <a:rPr lang="tr-TR" smtClean="0"/>
              <a:t>45</a:t>
            </a:fld>
            <a:endParaRPr lang="tr-TR"/>
          </a:p>
        </p:txBody>
      </p:sp>
    </p:spTree>
    <p:extLst>
      <p:ext uri="{BB962C8B-B14F-4D97-AF65-F5344CB8AC3E}">
        <p14:creationId xmlns:p14="http://schemas.microsoft.com/office/powerpoint/2010/main" val="396494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FE093-1CC3-0947-A69F-85E3A20D77C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D599B5B-48D1-8143-BB16-7082955B2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D71527-1AAB-E844-A1D8-DEB957DE1409}"/>
              </a:ext>
            </a:extLst>
          </p:cNvPr>
          <p:cNvSpPr>
            <a:spLocks noGrp="1"/>
          </p:cNvSpPr>
          <p:nvPr>
            <p:ph type="dt" sz="half" idx="10"/>
          </p:nvPr>
        </p:nvSpPr>
        <p:spPr/>
        <p:txBody>
          <a:bodyPr/>
          <a:lstStyle/>
          <a:p>
            <a:fld id="{4588BAFE-49AE-4B43-AF2D-ED4BEFDE9332}" type="datetime1">
              <a:rPr lang="tr-TR" smtClean="0"/>
              <a:t>20.04.2026</a:t>
            </a:fld>
            <a:endParaRPr lang="tr-TR"/>
          </a:p>
        </p:txBody>
      </p:sp>
      <p:sp>
        <p:nvSpPr>
          <p:cNvPr id="5" name="Alt Bilgi Yer Tutucusu 4">
            <a:extLst>
              <a:ext uri="{FF2B5EF4-FFF2-40B4-BE49-F238E27FC236}">
                <a16:creationId xmlns:a16="http://schemas.microsoft.com/office/drawing/2014/main" id="{1434D8F4-4B19-1249-9048-1AC12CC3E6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475E80-3353-924C-9716-AF6F1EFFE0E9}"/>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06938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84D8AA-3C89-3140-A685-7FBFFD2BDE4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00AABEA-67B9-D24F-A162-DE3A9ACA600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148B19-C39E-3C4B-B77A-BC23DAA0DAE5}"/>
              </a:ext>
            </a:extLst>
          </p:cNvPr>
          <p:cNvSpPr>
            <a:spLocks noGrp="1"/>
          </p:cNvSpPr>
          <p:nvPr>
            <p:ph type="dt" sz="half" idx="10"/>
          </p:nvPr>
        </p:nvSpPr>
        <p:spPr/>
        <p:txBody>
          <a:bodyPr/>
          <a:lstStyle/>
          <a:p>
            <a:fld id="{A352E53C-B7C6-F54A-957F-42AF0B00C81E}" type="datetime1">
              <a:rPr lang="tr-TR" smtClean="0"/>
              <a:t>20.04.2026</a:t>
            </a:fld>
            <a:endParaRPr lang="tr-TR"/>
          </a:p>
        </p:txBody>
      </p:sp>
      <p:sp>
        <p:nvSpPr>
          <p:cNvPr id="5" name="Alt Bilgi Yer Tutucusu 4">
            <a:extLst>
              <a:ext uri="{FF2B5EF4-FFF2-40B4-BE49-F238E27FC236}">
                <a16:creationId xmlns:a16="http://schemas.microsoft.com/office/drawing/2014/main" id="{119716A5-D105-B04F-87EC-7B25C94F67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BFF64D-07FF-544F-885D-BE902A53F957}"/>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28059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73E0910-8B72-C94D-90A7-B8E495A8CFC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BA8FBDB-211A-244E-9D8C-9FB60E5ED16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56D0DB-02A6-4641-A44D-91967E00A6B2}"/>
              </a:ext>
            </a:extLst>
          </p:cNvPr>
          <p:cNvSpPr>
            <a:spLocks noGrp="1"/>
          </p:cNvSpPr>
          <p:nvPr>
            <p:ph type="dt" sz="half" idx="10"/>
          </p:nvPr>
        </p:nvSpPr>
        <p:spPr/>
        <p:txBody>
          <a:bodyPr/>
          <a:lstStyle/>
          <a:p>
            <a:fld id="{701386A7-434D-E348-A6BA-0EFF004F385A}" type="datetime1">
              <a:rPr lang="tr-TR" smtClean="0"/>
              <a:t>20.04.2026</a:t>
            </a:fld>
            <a:endParaRPr lang="tr-TR"/>
          </a:p>
        </p:txBody>
      </p:sp>
      <p:sp>
        <p:nvSpPr>
          <p:cNvPr id="5" name="Alt Bilgi Yer Tutucusu 4">
            <a:extLst>
              <a:ext uri="{FF2B5EF4-FFF2-40B4-BE49-F238E27FC236}">
                <a16:creationId xmlns:a16="http://schemas.microsoft.com/office/drawing/2014/main" id="{A3818E4C-4608-1446-B31D-CEA442DB65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ED6C5B5-DF41-5349-BB20-3A8C1610FDDB}"/>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17480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9BED6A-E256-3A41-A761-767CDBD91B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EEAE392-AFAA-514D-B0C9-B0BBB3C62E5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D3F80B-E73F-B344-8126-EBC3C9ACEB0D}"/>
              </a:ext>
            </a:extLst>
          </p:cNvPr>
          <p:cNvSpPr>
            <a:spLocks noGrp="1"/>
          </p:cNvSpPr>
          <p:nvPr>
            <p:ph type="dt" sz="half" idx="10"/>
          </p:nvPr>
        </p:nvSpPr>
        <p:spPr/>
        <p:txBody>
          <a:bodyPr/>
          <a:lstStyle/>
          <a:p>
            <a:fld id="{2E639A9C-5F91-3847-AAF5-41AF0815DD12}" type="datetime1">
              <a:rPr lang="tr-TR" smtClean="0"/>
              <a:t>20.04.2026</a:t>
            </a:fld>
            <a:endParaRPr lang="tr-TR"/>
          </a:p>
        </p:txBody>
      </p:sp>
      <p:sp>
        <p:nvSpPr>
          <p:cNvPr id="5" name="Alt Bilgi Yer Tutucusu 4">
            <a:extLst>
              <a:ext uri="{FF2B5EF4-FFF2-40B4-BE49-F238E27FC236}">
                <a16:creationId xmlns:a16="http://schemas.microsoft.com/office/drawing/2014/main" id="{FEA25A7E-4B10-254F-8815-EF8A20CC06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9EBB0C-E39B-7042-906D-281732AB3BA5}"/>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27120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E9E93C-9004-9246-A993-40861B7C2D5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60BF179-485B-114A-8E4A-9FEAC0EED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EE83671-DBC5-214F-9587-EFD407769504}"/>
              </a:ext>
            </a:extLst>
          </p:cNvPr>
          <p:cNvSpPr>
            <a:spLocks noGrp="1"/>
          </p:cNvSpPr>
          <p:nvPr>
            <p:ph type="dt" sz="half" idx="10"/>
          </p:nvPr>
        </p:nvSpPr>
        <p:spPr/>
        <p:txBody>
          <a:bodyPr/>
          <a:lstStyle/>
          <a:p>
            <a:fld id="{97AFE2B8-52FC-A246-B70F-35927F4D69EA}" type="datetime1">
              <a:rPr lang="tr-TR" smtClean="0"/>
              <a:t>20.04.2026</a:t>
            </a:fld>
            <a:endParaRPr lang="tr-TR"/>
          </a:p>
        </p:txBody>
      </p:sp>
      <p:sp>
        <p:nvSpPr>
          <p:cNvPr id="5" name="Alt Bilgi Yer Tutucusu 4">
            <a:extLst>
              <a:ext uri="{FF2B5EF4-FFF2-40B4-BE49-F238E27FC236}">
                <a16:creationId xmlns:a16="http://schemas.microsoft.com/office/drawing/2014/main" id="{F4862C3D-7E87-E649-9EB6-FA308E312D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F96373F-8470-7C4D-8B2A-45168657E169}"/>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12133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C68502-5754-1640-B297-398B3A7E3D6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7F1D63-638A-FC45-94CA-0264A651C6A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E0AC01F-7D98-8744-A086-E6379B9F2D8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250CD09-2C20-9D4D-94CB-C0ADD43D6598}"/>
              </a:ext>
            </a:extLst>
          </p:cNvPr>
          <p:cNvSpPr>
            <a:spLocks noGrp="1"/>
          </p:cNvSpPr>
          <p:nvPr>
            <p:ph type="dt" sz="half" idx="10"/>
          </p:nvPr>
        </p:nvSpPr>
        <p:spPr/>
        <p:txBody>
          <a:bodyPr/>
          <a:lstStyle/>
          <a:p>
            <a:fld id="{E9B8316F-A3EF-E74C-8830-3E80CAD84937}" type="datetime1">
              <a:rPr lang="tr-TR" smtClean="0"/>
              <a:t>20.04.2026</a:t>
            </a:fld>
            <a:endParaRPr lang="tr-TR"/>
          </a:p>
        </p:txBody>
      </p:sp>
      <p:sp>
        <p:nvSpPr>
          <p:cNvPr id="6" name="Alt Bilgi Yer Tutucusu 5">
            <a:extLst>
              <a:ext uri="{FF2B5EF4-FFF2-40B4-BE49-F238E27FC236}">
                <a16:creationId xmlns:a16="http://schemas.microsoft.com/office/drawing/2014/main" id="{39DDEEDA-1AD4-CF4F-A600-5C7E27A155C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DABEB1E-D317-5949-BA7D-8C8609D4E127}"/>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3786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A28925-E420-454E-9580-C9175300DEB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78D8972-9E3C-0C4A-8EAB-1C067A78A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94EC8B4-902A-4644-88CA-32C47949C79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72A57A3-F3A3-B148-9981-498DDD55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BE2D229-F0E2-614F-A299-52EE5693D1A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41B1BF1-3F20-D34C-A84E-64392F9D434B}"/>
              </a:ext>
            </a:extLst>
          </p:cNvPr>
          <p:cNvSpPr>
            <a:spLocks noGrp="1"/>
          </p:cNvSpPr>
          <p:nvPr>
            <p:ph type="dt" sz="half" idx="10"/>
          </p:nvPr>
        </p:nvSpPr>
        <p:spPr/>
        <p:txBody>
          <a:bodyPr/>
          <a:lstStyle/>
          <a:p>
            <a:fld id="{CB50BF0C-8C14-0D46-A13C-0429732C553D}" type="datetime1">
              <a:rPr lang="tr-TR" smtClean="0"/>
              <a:t>20.04.2026</a:t>
            </a:fld>
            <a:endParaRPr lang="tr-TR"/>
          </a:p>
        </p:txBody>
      </p:sp>
      <p:sp>
        <p:nvSpPr>
          <p:cNvPr id="8" name="Alt Bilgi Yer Tutucusu 7">
            <a:extLst>
              <a:ext uri="{FF2B5EF4-FFF2-40B4-BE49-F238E27FC236}">
                <a16:creationId xmlns:a16="http://schemas.microsoft.com/office/drawing/2014/main" id="{AB0C5370-2D11-8744-B247-4BBEB9E61E0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D31A04F-1139-2D4C-9026-CB161C393F29}"/>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395238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A0EC2-F40B-BC4B-BA38-316D59B29DB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C2C9ECE-345B-564D-BC9E-DEB11A43DA4E}"/>
              </a:ext>
            </a:extLst>
          </p:cNvPr>
          <p:cNvSpPr>
            <a:spLocks noGrp="1"/>
          </p:cNvSpPr>
          <p:nvPr>
            <p:ph type="dt" sz="half" idx="10"/>
          </p:nvPr>
        </p:nvSpPr>
        <p:spPr/>
        <p:txBody>
          <a:bodyPr/>
          <a:lstStyle/>
          <a:p>
            <a:fld id="{9D7CF629-392F-5D4A-B044-CE87999CDC0E}" type="datetime1">
              <a:rPr lang="tr-TR" smtClean="0"/>
              <a:t>20.04.2026</a:t>
            </a:fld>
            <a:endParaRPr lang="tr-TR"/>
          </a:p>
        </p:txBody>
      </p:sp>
      <p:sp>
        <p:nvSpPr>
          <p:cNvPr id="4" name="Alt Bilgi Yer Tutucusu 3">
            <a:extLst>
              <a:ext uri="{FF2B5EF4-FFF2-40B4-BE49-F238E27FC236}">
                <a16:creationId xmlns:a16="http://schemas.microsoft.com/office/drawing/2014/main" id="{5E8DECBF-6BA7-6A48-83B6-6948B213F28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1DD6AC5-D02E-A04F-9466-4D498D2C93DD}"/>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169096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804906F-3A2D-7F4A-84CB-639309D4CADA}"/>
              </a:ext>
            </a:extLst>
          </p:cNvPr>
          <p:cNvSpPr>
            <a:spLocks noGrp="1"/>
          </p:cNvSpPr>
          <p:nvPr>
            <p:ph type="dt" sz="half" idx="10"/>
          </p:nvPr>
        </p:nvSpPr>
        <p:spPr/>
        <p:txBody>
          <a:bodyPr/>
          <a:lstStyle/>
          <a:p>
            <a:fld id="{D9223763-33DA-DE46-8602-53399CC51218}" type="datetime1">
              <a:rPr lang="tr-TR" smtClean="0"/>
              <a:t>20.04.2026</a:t>
            </a:fld>
            <a:endParaRPr lang="tr-TR"/>
          </a:p>
        </p:txBody>
      </p:sp>
      <p:sp>
        <p:nvSpPr>
          <p:cNvPr id="3" name="Alt Bilgi Yer Tutucusu 2">
            <a:extLst>
              <a:ext uri="{FF2B5EF4-FFF2-40B4-BE49-F238E27FC236}">
                <a16:creationId xmlns:a16="http://schemas.microsoft.com/office/drawing/2014/main" id="{806B8032-49B5-CA40-91F5-771E1F954C7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5CEB632-B146-484F-A27A-E623657B8C71}"/>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326857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2E0A84-12E7-F247-9C38-B23CC39DB8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D0C27F9-AAF1-CE41-BB44-3733C7F57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0CA324B-C25E-2741-A2B3-38E5E9249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0C0E66-C536-DD44-823D-0C0CD641D602}"/>
              </a:ext>
            </a:extLst>
          </p:cNvPr>
          <p:cNvSpPr>
            <a:spLocks noGrp="1"/>
          </p:cNvSpPr>
          <p:nvPr>
            <p:ph type="dt" sz="half" idx="10"/>
          </p:nvPr>
        </p:nvSpPr>
        <p:spPr/>
        <p:txBody>
          <a:bodyPr/>
          <a:lstStyle/>
          <a:p>
            <a:fld id="{3B3DED62-00C0-A24C-BA05-7471E9BBB97C}" type="datetime1">
              <a:rPr lang="tr-TR" smtClean="0"/>
              <a:t>20.04.2026</a:t>
            </a:fld>
            <a:endParaRPr lang="tr-TR"/>
          </a:p>
        </p:txBody>
      </p:sp>
      <p:sp>
        <p:nvSpPr>
          <p:cNvPr id="6" name="Alt Bilgi Yer Tutucusu 5">
            <a:extLst>
              <a:ext uri="{FF2B5EF4-FFF2-40B4-BE49-F238E27FC236}">
                <a16:creationId xmlns:a16="http://schemas.microsoft.com/office/drawing/2014/main" id="{6E80BF8E-3C41-784F-85C7-C9F16CFB029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E095D69-32DA-084C-8198-52BE092CFF94}"/>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85473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0F93D-7552-6640-A793-270B8697BB2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F048B82-D1C5-DB47-B06B-F0A498A58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38C758F-CA30-F74D-93F5-814F59A06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9CE659-45C5-7543-8EF0-94DF601ADC67}"/>
              </a:ext>
            </a:extLst>
          </p:cNvPr>
          <p:cNvSpPr>
            <a:spLocks noGrp="1"/>
          </p:cNvSpPr>
          <p:nvPr>
            <p:ph type="dt" sz="half" idx="10"/>
          </p:nvPr>
        </p:nvSpPr>
        <p:spPr/>
        <p:txBody>
          <a:bodyPr/>
          <a:lstStyle/>
          <a:p>
            <a:fld id="{3ED29B72-30C5-EE45-ABBB-927835A05E42}" type="datetime1">
              <a:rPr lang="tr-TR" smtClean="0"/>
              <a:t>20.04.2026</a:t>
            </a:fld>
            <a:endParaRPr lang="tr-TR"/>
          </a:p>
        </p:txBody>
      </p:sp>
      <p:sp>
        <p:nvSpPr>
          <p:cNvPr id="6" name="Alt Bilgi Yer Tutucusu 5">
            <a:extLst>
              <a:ext uri="{FF2B5EF4-FFF2-40B4-BE49-F238E27FC236}">
                <a16:creationId xmlns:a16="http://schemas.microsoft.com/office/drawing/2014/main" id="{C43AAF42-6033-FB44-90D0-4925076FF4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A2A44F-16AA-D448-B7FC-39D6D85B7B94}"/>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67355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6EFFF78-65AE-7C47-A47B-9DB8341D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D2B5F8-26CB-8949-A9F9-C84897B0D9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96A236-D3E9-4046-B7AA-47CC49B27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2E4A-2AF8-5F40-B9E6-32F449E76E4C}" type="datetime1">
              <a:rPr lang="tr-TR" smtClean="0"/>
              <a:t>20.04.2026</a:t>
            </a:fld>
            <a:endParaRPr lang="tr-TR"/>
          </a:p>
        </p:txBody>
      </p:sp>
      <p:sp>
        <p:nvSpPr>
          <p:cNvPr id="5" name="Alt Bilgi Yer Tutucusu 4">
            <a:extLst>
              <a:ext uri="{FF2B5EF4-FFF2-40B4-BE49-F238E27FC236}">
                <a16:creationId xmlns:a16="http://schemas.microsoft.com/office/drawing/2014/main" id="{96677DB4-A92B-9842-BE7B-8871B1200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B9D47DB-B34E-F240-871A-4EC85D71A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D3189-A20A-7744-A978-B471943F1B7A}" type="slidenum">
              <a:rPr lang="tr-TR" smtClean="0"/>
              <a:t>‹#›</a:t>
            </a:fld>
            <a:endParaRPr lang="tr-TR"/>
          </a:p>
        </p:txBody>
      </p:sp>
    </p:spTree>
    <p:extLst>
      <p:ext uri="{BB962C8B-B14F-4D97-AF65-F5344CB8AC3E}">
        <p14:creationId xmlns:p14="http://schemas.microsoft.com/office/powerpoint/2010/main" val="184500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plagiarism.org/" TargetMode="External"/><Relationship Id="rId13" Type="http://schemas.openxmlformats.org/officeDocument/2006/relationships/hyperlink" Target="http://wordchecksystem.com/" TargetMode="External"/><Relationship Id="rId3" Type="http://schemas.openxmlformats.org/officeDocument/2006/relationships/hyperlink" Target="http://copycatch.freeserve.co.uk/" TargetMode="External"/><Relationship Id="rId7" Type="http://schemas.openxmlformats.org/officeDocument/2006/relationships/hyperlink" Target="http://www.plagiarism.com/" TargetMode="External"/><Relationship Id="rId12" Type="http://schemas.openxmlformats.org/officeDocument/2006/relationships/hyperlink" Target="http://plagiarism.phsy.virginia.edu/" TargetMode="External"/><Relationship Id="rId2" Type="http://schemas.openxmlformats.org/officeDocument/2006/relationships/hyperlink" Target="http://www.copycatchgold.com/" TargetMode="External"/><Relationship Id="rId1" Type="http://schemas.openxmlformats.org/officeDocument/2006/relationships/slideLayout" Target="../slideLayouts/slideLayout2.xml"/><Relationship Id="rId6" Type="http://schemas.openxmlformats.org/officeDocument/2006/relationships/hyperlink" Target="http://canexus.com/eve/" TargetMode="External"/><Relationship Id="rId11" Type="http://schemas.openxmlformats.org/officeDocument/2006/relationships/hyperlink" Target="http://www.turnitin.com/" TargetMode="External"/><Relationship Id="rId5" Type="http://schemas.openxmlformats.org/officeDocument/2006/relationships/hyperlink" Target="http://www.copyscape.com/" TargetMode="External"/><Relationship Id="rId10" Type="http://schemas.openxmlformats.org/officeDocument/2006/relationships/hyperlink" Target="http://www.mydropbox.com/" TargetMode="External"/><Relationship Id="rId4" Type="http://schemas.openxmlformats.org/officeDocument/2006/relationships/hyperlink" Target="http://www.catchitfirst.com/" TargetMode="External"/><Relationship Id="rId9" Type="http://schemas.openxmlformats.org/officeDocument/2006/relationships/hyperlink" Target="http://www.jplag.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makifozturk@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mailto:makifozturk@gazi.edu.t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r.wikipedia.org/wiki/Ethos" TargetMode="External"/><Relationship Id="rId2" Type="http://schemas.openxmlformats.org/officeDocument/2006/relationships/hyperlink" Target="https://tr.wikipedia.org/wiki/Yunan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95F24E6E-6A8C-5DA4-1167-4DC8A651E5D7}"/>
              </a:ext>
            </a:extLst>
          </p:cNvPr>
          <p:cNvSpPr>
            <a:spLocks noGrp="1"/>
          </p:cNvSpPr>
          <p:nvPr>
            <p:ph type="sldNum" sz="quarter" idx="12"/>
          </p:nvPr>
        </p:nvSpPr>
        <p:spPr/>
        <p:txBody>
          <a:bodyPr/>
          <a:lstStyle/>
          <a:p>
            <a:fld id="{19DD3189-A20A-7744-A978-B471943F1B7A}" type="slidenum">
              <a:rPr lang="tr-TR" smtClean="0"/>
              <a:t>1</a:t>
            </a:fld>
            <a:endParaRPr lang="tr-TR"/>
          </a:p>
        </p:txBody>
      </p:sp>
      <p:sp>
        <p:nvSpPr>
          <p:cNvPr id="8" name="Metin kutusu 7">
            <a:extLst>
              <a:ext uri="{FF2B5EF4-FFF2-40B4-BE49-F238E27FC236}">
                <a16:creationId xmlns:a16="http://schemas.microsoft.com/office/drawing/2014/main" id="{4F7B51E2-76ED-5418-E667-A48E35688FF1}"/>
              </a:ext>
            </a:extLst>
          </p:cNvPr>
          <p:cNvSpPr txBox="1"/>
          <p:nvPr/>
        </p:nvSpPr>
        <p:spPr>
          <a:xfrm>
            <a:off x="3124200" y="1457236"/>
            <a:ext cx="5486400" cy="2499467"/>
          </a:xfrm>
          <a:prstGeom prst="rect">
            <a:avLst/>
          </a:prstGeom>
          <a:noFill/>
        </p:spPr>
        <p:txBody>
          <a:bodyPr wrap="square" rtlCol="0">
            <a:spAutoFit/>
          </a:bodyPr>
          <a:lstStyle/>
          <a:p>
            <a:pPr algn="ctr">
              <a:lnSpc>
                <a:spcPct val="150000"/>
              </a:lnSpc>
            </a:pPr>
            <a:r>
              <a:rPr lang="tr-TR" sz="3600" dirty="0">
                <a:solidFill>
                  <a:srgbClr val="FF0000"/>
                </a:solidFill>
              </a:rPr>
              <a:t>Genel Dergi Editörlüğü Sorunları ve Bilimsel Etik İlkeleri</a:t>
            </a:r>
            <a:endParaRPr lang="en-US" sz="3600" b="1" dirty="0">
              <a:solidFill>
                <a:srgbClr val="C00000"/>
              </a:solidFill>
            </a:endParaRPr>
          </a:p>
        </p:txBody>
      </p:sp>
    </p:spTree>
    <p:extLst>
      <p:ext uri="{BB962C8B-B14F-4D97-AF65-F5344CB8AC3E}">
        <p14:creationId xmlns:p14="http://schemas.microsoft.com/office/powerpoint/2010/main" val="21475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10</a:t>
            </a:fld>
            <a:endParaRPr lang="tr-TR"/>
          </a:p>
        </p:txBody>
      </p:sp>
      <p:pic>
        <p:nvPicPr>
          <p:cNvPr id="5" name="İçerik Yer Tutucusu 4">
            <a:extLst>
              <a:ext uri="{FF2B5EF4-FFF2-40B4-BE49-F238E27FC236}">
                <a16:creationId xmlns:a16="http://schemas.microsoft.com/office/drawing/2014/main" id="{0A37504E-4AC7-1912-97D5-4B75EE5F0833}"/>
              </a:ext>
            </a:extLst>
          </p:cNvPr>
          <p:cNvPicPr>
            <a:picLocks noGrp="1" noChangeAspect="1"/>
          </p:cNvPicPr>
          <p:nvPr>
            <p:ph idx="1"/>
          </p:nvPr>
        </p:nvPicPr>
        <p:blipFill>
          <a:blip r:embed="rId2"/>
          <a:stretch>
            <a:fillRect/>
          </a:stretch>
        </p:blipFill>
        <p:spPr>
          <a:xfrm>
            <a:off x="820612" y="1143000"/>
            <a:ext cx="10024645" cy="5046785"/>
          </a:xfrm>
          <a:prstGeom prst="rect">
            <a:avLst/>
          </a:prstGeom>
        </p:spPr>
      </p:pic>
    </p:spTree>
    <p:extLst>
      <p:ext uri="{BB962C8B-B14F-4D97-AF65-F5344CB8AC3E}">
        <p14:creationId xmlns:p14="http://schemas.microsoft.com/office/powerpoint/2010/main" val="381371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11</a:t>
            </a:fld>
            <a:endParaRPr lang="tr-TR"/>
          </a:p>
        </p:txBody>
      </p:sp>
      <p:pic>
        <p:nvPicPr>
          <p:cNvPr id="5" name="İçerik Yer Tutucusu 4">
            <a:extLst>
              <a:ext uri="{FF2B5EF4-FFF2-40B4-BE49-F238E27FC236}">
                <a16:creationId xmlns:a16="http://schemas.microsoft.com/office/drawing/2014/main" id="{950E53AB-43B8-4DE3-67CC-F2EBF5367F1C}"/>
              </a:ext>
            </a:extLst>
          </p:cNvPr>
          <p:cNvPicPr>
            <a:picLocks noGrp="1" noChangeAspect="1"/>
          </p:cNvPicPr>
          <p:nvPr>
            <p:ph idx="1"/>
          </p:nvPr>
        </p:nvPicPr>
        <p:blipFill>
          <a:blip r:embed="rId2"/>
          <a:stretch>
            <a:fillRect/>
          </a:stretch>
        </p:blipFill>
        <p:spPr>
          <a:xfrm>
            <a:off x="606751" y="1204546"/>
            <a:ext cx="10163056" cy="5033963"/>
          </a:xfrm>
          <a:prstGeom prst="rect">
            <a:avLst/>
          </a:prstGeom>
        </p:spPr>
      </p:pic>
    </p:spTree>
    <p:extLst>
      <p:ext uri="{BB962C8B-B14F-4D97-AF65-F5344CB8AC3E}">
        <p14:creationId xmlns:p14="http://schemas.microsoft.com/office/powerpoint/2010/main" val="193954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12</a:t>
            </a:fld>
            <a:endParaRPr lang="tr-TR"/>
          </a:p>
        </p:txBody>
      </p:sp>
      <p:pic>
        <p:nvPicPr>
          <p:cNvPr id="5" name="İçerik Yer Tutucusu 4">
            <a:extLst>
              <a:ext uri="{FF2B5EF4-FFF2-40B4-BE49-F238E27FC236}">
                <a16:creationId xmlns:a16="http://schemas.microsoft.com/office/drawing/2014/main" id="{31966333-F85D-E68E-572E-ECAF86581B02}"/>
              </a:ext>
            </a:extLst>
          </p:cNvPr>
          <p:cNvPicPr>
            <a:picLocks noGrp="1" noChangeAspect="1"/>
          </p:cNvPicPr>
          <p:nvPr>
            <p:ph idx="1"/>
          </p:nvPr>
        </p:nvPicPr>
        <p:blipFill>
          <a:blip r:embed="rId2"/>
          <a:stretch>
            <a:fillRect/>
          </a:stretch>
        </p:blipFill>
        <p:spPr>
          <a:xfrm>
            <a:off x="149908" y="1740878"/>
            <a:ext cx="11880899" cy="3786740"/>
          </a:xfrm>
          <a:prstGeom prst="rect">
            <a:avLst/>
          </a:prstGeom>
        </p:spPr>
      </p:pic>
    </p:spTree>
    <p:extLst>
      <p:ext uri="{BB962C8B-B14F-4D97-AF65-F5344CB8AC3E}">
        <p14:creationId xmlns:p14="http://schemas.microsoft.com/office/powerpoint/2010/main" val="29211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Araştırmalardaki etik olmayan uygulamalar</a:t>
            </a:r>
            <a:endParaRPr lang="tr-TR" dirty="0"/>
          </a:p>
        </p:txBody>
      </p:sp>
      <p:sp>
        <p:nvSpPr>
          <p:cNvPr id="3" name="İçerik Yer Tutucusu 2"/>
          <p:cNvSpPr>
            <a:spLocks noGrp="1"/>
          </p:cNvSpPr>
          <p:nvPr>
            <p:ph idx="1"/>
          </p:nvPr>
        </p:nvSpPr>
        <p:spPr/>
        <p:txBody>
          <a:bodyPr/>
          <a:lstStyle/>
          <a:p>
            <a:pPr algn="just">
              <a:lnSpc>
                <a:spcPct val="150000"/>
              </a:lnSpc>
            </a:pPr>
            <a:r>
              <a:rPr lang="tr-TR" dirty="0">
                <a:solidFill>
                  <a:srgbClr val="000000"/>
                </a:solidFill>
              </a:rPr>
              <a:t>Araştırmayı </a:t>
            </a:r>
            <a:r>
              <a:rPr lang="tr-TR" u="sng" dirty="0">
                <a:solidFill>
                  <a:srgbClr val="000000"/>
                </a:solidFill>
              </a:rPr>
              <a:t>planlarken ve yürütürken </a:t>
            </a:r>
            <a:r>
              <a:rPr lang="tr-TR" dirty="0">
                <a:solidFill>
                  <a:srgbClr val="000000"/>
                </a:solidFill>
              </a:rPr>
              <a:t>veya </a:t>
            </a:r>
            <a:r>
              <a:rPr lang="tr-TR" u="sng" dirty="0">
                <a:solidFill>
                  <a:srgbClr val="000000"/>
                </a:solidFill>
              </a:rPr>
              <a:t>verileri yorumlarken </a:t>
            </a:r>
            <a:r>
              <a:rPr lang="tr-TR" dirty="0">
                <a:solidFill>
                  <a:srgbClr val="000000"/>
                </a:solidFill>
              </a:rPr>
              <a:t>etik olmayan uygulamalar</a:t>
            </a:r>
          </a:p>
          <a:p>
            <a:pPr algn="just">
              <a:lnSpc>
                <a:spcPct val="150000"/>
              </a:lnSpc>
            </a:pPr>
            <a:r>
              <a:rPr lang="tr-TR" dirty="0">
                <a:solidFill>
                  <a:srgbClr val="000000"/>
                </a:solidFill>
              </a:rPr>
              <a:t>Araştırma raporunu veya araştırma makalesini </a:t>
            </a:r>
            <a:r>
              <a:rPr lang="tr-TR" u="sng" dirty="0">
                <a:solidFill>
                  <a:srgbClr val="000000"/>
                </a:solidFill>
              </a:rPr>
              <a:t>yayınlarken</a:t>
            </a:r>
            <a:r>
              <a:rPr lang="tr-TR" dirty="0">
                <a:solidFill>
                  <a:srgbClr val="000000"/>
                </a:solidFill>
              </a:rPr>
              <a:t> etik olmayan uygulamalar</a:t>
            </a:r>
          </a:p>
          <a:p>
            <a:pPr algn="just">
              <a:lnSpc>
                <a:spcPct val="150000"/>
              </a:lnSpc>
            </a:pPr>
            <a:r>
              <a:rPr lang="tr-TR" b="1" dirty="0">
                <a:solidFill>
                  <a:srgbClr val="000000"/>
                </a:solidFill>
              </a:rPr>
              <a:t>AKADEMİK ATAMA ve YÜKSELME SIRASINDA YAPILANLAR</a:t>
            </a:r>
            <a:endParaRPr lang="tr-TR" dirty="0"/>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13</a:t>
            </a:fld>
            <a:endParaRPr lang="tr-TR"/>
          </a:p>
        </p:txBody>
      </p:sp>
    </p:spTree>
    <p:extLst>
      <p:ext uri="{BB962C8B-B14F-4D97-AF65-F5344CB8AC3E}">
        <p14:creationId xmlns:p14="http://schemas.microsoft.com/office/powerpoint/2010/main" val="399231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Yayın etiği</a:t>
            </a:r>
            <a:endParaRPr lang="tr-TR" dirty="0"/>
          </a:p>
        </p:txBody>
      </p:sp>
      <p:sp>
        <p:nvSpPr>
          <p:cNvPr id="3" name="İçerik Yer Tutucusu 2"/>
          <p:cNvSpPr>
            <a:spLocks noGrp="1"/>
          </p:cNvSpPr>
          <p:nvPr>
            <p:ph idx="1"/>
          </p:nvPr>
        </p:nvSpPr>
        <p:spPr/>
        <p:txBody>
          <a:bodyPr>
            <a:normAutofit fontScale="77500" lnSpcReduction="20000"/>
          </a:bodyPr>
          <a:lstStyle/>
          <a:p>
            <a:pPr marL="0" indent="0" algn="just">
              <a:lnSpc>
                <a:spcPct val="150000"/>
              </a:lnSpc>
              <a:spcAft>
                <a:spcPts val="1500"/>
              </a:spcAft>
              <a:buNone/>
            </a:pPr>
            <a:r>
              <a:rPr lang="tr-TR" dirty="0">
                <a:solidFill>
                  <a:srgbClr val="000000"/>
                </a:solidFill>
              </a:rPr>
              <a:t>Bilimsel çalışmaların yayınlanmasında yer alan bireylerin davranışlarına rehberlik eden, araştırmanın bütünlüğünü, kalitesini ve şeffaflığını sağlayan </a:t>
            </a:r>
            <a:r>
              <a:rPr lang="tr-TR" u="sng" dirty="0">
                <a:solidFill>
                  <a:srgbClr val="000000"/>
                </a:solidFill>
              </a:rPr>
              <a:t>ilke ve standartlar kümesi</a:t>
            </a:r>
          </a:p>
          <a:p>
            <a:pPr marL="0" indent="0" algn="just">
              <a:lnSpc>
                <a:spcPct val="150000"/>
              </a:lnSpc>
              <a:spcAft>
                <a:spcPts val="1500"/>
              </a:spcAft>
              <a:buNone/>
            </a:pPr>
            <a:r>
              <a:rPr lang="tr-TR" u="sng" dirty="0">
                <a:solidFill>
                  <a:srgbClr val="000000"/>
                </a:solidFill>
              </a:rPr>
              <a:t>Bu etik, yazarlar, hakemler ve editörler için geçerlidir. </a:t>
            </a:r>
          </a:p>
          <a:p>
            <a:pPr marL="0" indent="0" algn="just">
              <a:lnSpc>
                <a:spcPct val="150000"/>
              </a:lnSpc>
              <a:spcAft>
                <a:spcPts val="1500"/>
              </a:spcAft>
              <a:buNone/>
            </a:pPr>
            <a:r>
              <a:rPr lang="tr-TR" dirty="0">
                <a:solidFill>
                  <a:srgbClr val="000000"/>
                </a:solidFill>
              </a:rPr>
              <a:t>Temel ilkeleri:</a:t>
            </a:r>
          </a:p>
          <a:p>
            <a:pPr algn="just">
              <a:lnSpc>
                <a:spcPct val="150000"/>
              </a:lnSpc>
            </a:pPr>
            <a:r>
              <a:rPr lang="tr-TR" b="1" dirty="0">
                <a:solidFill>
                  <a:srgbClr val="000000"/>
                </a:solidFill>
              </a:rPr>
              <a:t>Dürüstlük</a:t>
            </a:r>
            <a:r>
              <a:rPr lang="tr-TR" dirty="0">
                <a:solidFill>
                  <a:srgbClr val="000000"/>
                </a:solidFill>
              </a:rPr>
              <a:t>: Yapılan araştırma ve elde edilen sonuçlar hakkında doğru olmak.</a:t>
            </a:r>
          </a:p>
          <a:p>
            <a:pPr algn="just">
              <a:lnSpc>
                <a:spcPct val="150000"/>
              </a:lnSpc>
            </a:pPr>
            <a:r>
              <a:rPr lang="tr-TR" b="1" dirty="0">
                <a:solidFill>
                  <a:srgbClr val="000000"/>
                </a:solidFill>
              </a:rPr>
              <a:t>Şeffaflık</a:t>
            </a:r>
            <a:r>
              <a:rPr lang="tr-TR" dirty="0">
                <a:solidFill>
                  <a:srgbClr val="000000"/>
                </a:solidFill>
              </a:rPr>
              <a:t>: Bulguların bağımsız olarak doğrulanabilmesi veya çoğaltılabilmesi için yöntemleri ve verileri açıkça ifşa etmek.</a:t>
            </a:r>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14</a:t>
            </a:fld>
            <a:endParaRPr lang="tr-TR"/>
          </a:p>
        </p:txBody>
      </p:sp>
    </p:spTree>
    <p:extLst>
      <p:ext uri="{BB962C8B-B14F-4D97-AF65-F5344CB8AC3E}">
        <p14:creationId xmlns:p14="http://schemas.microsoft.com/office/powerpoint/2010/main" val="217446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Etik dışı davranış örnekleri </a:t>
            </a:r>
            <a:endParaRPr lang="tr-TR" dirty="0"/>
          </a:p>
        </p:txBody>
      </p:sp>
      <p:sp>
        <p:nvSpPr>
          <p:cNvPr id="3" name="İçerik Yer Tutucusu 2"/>
          <p:cNvSpPr>
            <a:spLocks noGrp="1"/>
          </p:cNvSpPr>
          <p:nvPr>
            <p:ph idx="1"/>
          </p:nvPr>
        </p:nvSpPr>
        <p:spPr/>
        <p:txBody>
          <a:bodyPr>
            <a:normAutofit fontScale="92500" lnSpcReduction="20000"/>
          </a:bodyPr>
          <a:lstStyle/>
          <a:p>
            <a:r>
              <a:rPr lang="tr-TR" dirty="0" err="1"/>
              <a:t>Uydurmacılık</a:t>
            </a:r>
            <a:r>
              <a:rPr lang="tr-TR" dirty="0"/>
              <a:t> (</a:t>
            </a:r>
            <a:r>
              <a:rPr lang="tr-TR" dirty="0" err="1"/>
              <a:t>fabrication</a:t>
            </a:r>
            <a:r>
              <a:rPr lang="tr-TR" dirty="0"/>
              <a:t>)</a:t>
            </a:r>
          </a:p>
          <a:p>
            <a:r>
              <a:rPr lang="tr-TR" dirty="0" err="1"/>
              <a:t>Yanıltmacılık</a:t>
            </a:r>
            <a:r>
              <a:rPr lang="tr-TR" dirty="0"/>
              <a:t> (</a:t>
            </a:r>
            <a:r>
              <a:rPr lang="tr-TR" dirty="0" err="1"/>
              <a:t>falsification</a:t>
            </a:r>
            <a:r>
              <a:rPr lang="tr-TR" dirty="0"/>
              <a:t>)</a:t>
            </a:r>
          </a:p>
          <a:p>
            <a:r>
              <a:rPr lang="tr-TR" dirty="0"/>
              <a:t>Çifte yayın (</a:t>
            </a:r>
            <a:r>
              <a:rPr lang="tr-TR" dirty="0" err="1"/>
              <a:t>duplication</a:t>
            </a:r>
            <a:r>
              <a:rPr lang="tr-TR" dirty="0"/>
              <a:t>)</a:t>
            </a:r>
          </a:p>
          <a:p>
            <a:r>
              <a:rPr lang="tr-TR" dirty="0"/>
              <a:t>Bölerek yayınlama (</a:t>
            </a:r>
            <a:r>
              <a:rPr lang="tr-TR" dirty="0" err="1"/>
              <a:t>slicing</a:t>
            </a:r>
            <a:r>
              <a:rPr lang="tr-TR" dirty="0"/>
              <a:t>, </a:t>
            </a:r>
            <a:r>
              <a:rPr lang="tr-TR" dirty="0" err="1"/>
              <a:t>salamizasyon</a:t>
            </a:r>
            <a:r>
              <a:rPr lang="tr-TR" dirty="0"/>
              <a:t>)</a:t>
            </a:r>
          </a:p>
          <a:p>
            <a:r>
              <a:rPr lang="tr-TR" dirty="0"/>
              <a:t>İntihal / aşırma (</a:t>
            </a:r>
            <a:r>
              <a:rPr lang="tr-TR" dirty="0" err="1"/>
              <a:t>plagiarism</a:t>
            </a:r>
            <a:r>
              <a:rPr lang="tr-TR" dirty="0"/>
              <a:t>)</a:t>
            </a:r>
          </a:p>
          <a:p>
            <a:r>
              <a:rPr lang="tr-TR" dirty="0"/>
              <a:t>Sözde (armağan) yazarlık</a:t>
            </a:r>
          </a:p>
          <a:p>
            <a:r>
              <a:rPr lang="tr-TR" dirty="0"/>
              <a:t>Yazar saklama</a:t>
            </a:r>
          </a:p>
          <a:p>
            <a:r>
              <a:rPr lang="tr-TR" dirty="0"/>
              <a:t>Gönüllü katılım ilkesinin çiğnenmesi</a:t>
            </a:r>
          </a:p>
          <a:p>
            <a:r>
              <a:rPr lang="tr-TR" dirty="0"/>
              <a:t>Aydınlatılmış onam almama</a:t>
            </a:r>
          </a:p>
          <a:p>
            <a:r>
              <a:rPr lang="tr-TR" dirty="0"/>
              <a:t>Gizlilik ilkesinin çiğnenmesi</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15</a:t>
            </a:fld>
            <a:endParaRPr lang="tr-TR"/>
          </a:p>
        </p:txBody>
      </p:sp>
    </p:spTree>
    <p:extLst>
      <p:ext uri="{BB962C8B-B14F-4D97-AF65-F5344CB8AC3E}">
        <p14:creationId xmlns:p14="http://schemas.microsoft.com/office/powerpoint/2010/main" val="52881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Yayınlarda etik</a:t>
            </a:r>
          </a:p>
        </p:txBody>
      </p:sp>
      <p:sp>
        <p:nvSpPr>
          <p:cNvPr id="3" name="İçerik Yer Tutucusu 2"/>
          <p:cNvSpPr>
            <a:spLocks noGrp="1"/>
          </p:cNvSpPr>
          <p:nvPr>
            <p:ph idx="1"/>
          </p:nvPr>
        </p:nvSpPr>
        <p:spPr/>
        <p:txBody>
          <a:bodyPr>
            <a:normAutofit fontScale="85000" lnSpcReduction="20000"/>
          </a:bodyPr>
          <a:lstStyle/>
          <a:p>
            <a:pPr algn="just"/>
            <a:r>
              <a:rPr lang="tr-TR" b="1" dirty="0">
                <a:solidFill>
                  <a:srgbClr val="000000"/>
                </a:solidFill>
                <a:cs typeface="Arial" panose="020B0604020202020204" pitchFamily="34" charset="0"/>
              </a:rPr>
              <a:t>Hesap verebilirlik</a:t>
            </a:r>
            <a:r>
              <a:rPr lang="tr-TR" dirty="0">
                <a:solidFill>
                  <a:srgbClr val="000000"/>
                </a:solidFill>
                <a:cs typeface="Arial" panose="020B0604020202020204" pitchFamily="34" charset="0"/>
              </a:rPr>
              <a:t>:</a:t>
            </a:r>
          </a:p>
          <a:p>
            <a:pPr lvl="1" algn="just"/>
            <a:r>
              <a:rPr lang="tr-TR" dirty="0">
                <a:solidFill>
                  <a:srgbClr val="000000"/>
                </a:solidFill>
                <a:cs typeface="Arial" panose="020B0604020202020204" pitchFamily="34" charset="0"/>
              </a:rPr>
              <a:t>Çalışmaları ve bunun üzerindeki etkisi için sorumluluk alan yazarlar</a:t>
            </a:r>
            <a:r>
              <a:rPr lang="tr-TR" dirty="0">
                <a:solidFill>
                  <a:srgbClr val="DD2525"/>
                </a:solidFill>
                <a:cs typeface="Arial" panose="020B0604020202020204" pitchFamily="34" charset="0"/>
              </a:rPr>
              <a:t>, </a:t>
            </a:r>
            <a:r>
              <a:rPr lang="tr-TR" dirty="0">
                <a:cs typeface="Arial" panose="020B0604020202020204" pitchFamily="34" charset="0"/>
              </a:rPr>
              <a:t>bilimsel</a:t>
            </a:r>
            <a:r>
              <a:rPr lang="tr-TR" dirty="0">
                <a:solidFill>
                  <a:srgbClr val="DD2525"/>
                </a:solidFill>
                <a:cs typeface="Arial" panose="020B0604020202020204" pitchFamily="34" charset="0"/>
              </a:rPr>
              <a:t> </a:t>
            </a:r>
            <a:r>
              <a:rPr lang="tr-TR" dirty="0">
                <a:solidFill>
                  <a:srgbClr val="000000"/>
                </a:solidFill>
                <a:cs typeface="Arial" panose="020B0604020202020204" pitchFamily="34" charset="0"/>
              </a:rPr>
              <a:t>topluluk ve toplum.</a:t>
            </a:r>
          </a:p>
          <a:p>
            <a:pPr algn="just"/>
            <a:r>
              <a:rPr lang="tr-TR" b="1" dirty="0">
                <a:solidFill>
                  <a:srgbClr val="000000"/>
                </a:solidFill>
                <a:cs typeface="Arial" panose="020B0604020202020204" pitchFamily="34" charset="0"/>
              </a:rPr>
              <a:t>Adalet</a:t>
            </a:r>
            <a:r>
              <a:rPr lang="tr-TR" dirty="0">
                <a:solidFill>
                  <a:srgbClr val="000000"/>
                </a:solidFill>
                <a:cs typeface="Arial" panose="020B0604020202020204" pitchFamily="34" charset="0"/>
              </a:rPr>
              <a:t>:</a:t>
            </a:r>
          </a:p>
          <a:p>
            <a:pPr lvl="1" algn="just"/>
            <a:r>
              <a:rPr lang="tr-TR" dirty="0">
                <a:solidFill>
                  <a:srgbClr val="000000"/>
                </a:solidFill>
                <a:cs typeface="Arial" panose="020B0604020202020204" pitchFamily="34" charset="0"/>
              </a:rPr>
              <a:t>Alıntılar ve teşekkürler yoluyla uygun atıf yapmak ve cinsiyet, cinsel yönelim, dini veya politik inançlar, etnik veya coğrafi kökene dayalı ayrımcılıktan kaçınmak.</a:t>
            </a:r>
          </a:p>
          <a:p>
            <a:pPr algn="just"/>
            <a:r>
              <a:rPr lang="tr-TR" b="1" dirty="0">
                <a:solidFill>
                  <a:srgbClr val="000000"/>
                </a:solidFill>
                <a:cs typeface="Arial" panose="020B0604020202020204" pitchFamily="34" charset="0"/>
              </a:rPr>
              <a:t>Gizlilik</a:t>
            </a:r>
            <a:r>
              <a:rPr lang="tr-TR" dirty="0">
                <a:solidFill>
                  <a:srgbClr val="000000"/>
                </a:solidFill>
                <a:cs typeface="Arial" panose="020B0604020202020204" pitchFamily="34" charset="0"/>
              </a:rPr>
              <a:t>: </a:t>
            </a:r>
          </a:p>
          <a:p>
            <a:pPr lvl="1" algn="just"/>
            <a:r>
              <a:rPr lang="tr-TR" dirty="0">
                <a:solidFill>
                  <a:srgbClr val="000000"/>
                </a:solidFill>
                <a:cs typeface="Arial" panose="020B0604020202020204" pitchFamily="34" charset="0"/>
              </a:rPr>
              <a:t>İnceleme sürecinde hakemlerin ve yazarların gizliliğine saygı duymak.</a:t>
            </a:r>
          </a:p>
          <a:p>
            <a:pPr algn="just"/>
            <a:r>
              <a:rPr lang="tr-TR" b="1" dirty="0">
                <a:solidFill>
                  <a:srgbClr val="000000"/>
                </a:solidFill>
                <a:cs typeface="Arial" panose="020B0604020202020204" pitchFamily="34" charset="0"/>
              </a:rPr>
              <a:t>Objektiflik</a:t>
            </a:r>
            <a:r>
              <a:rPr lang="tr-TR" dirty="0">
                <a:solidFill>
                  <a:srgbClr val="000000"/>
                </a:solidFill>
                <a:cs typeface="Arial" panose="020B0604020202020204" pitchFamily="34" charset="0"/>
              </a:rPr>
              <a:t>: </a:t>
            </a:r>
          </a:p>
          <a:p>
            <a:pPr lvl="1" algn="just"/>
            <a:r>
              <a:rPr lang="tr-TR" dirty="0">
                <a:solidFill>
                  <a:srgbClr val="000000"/>
                </a:solidFill>
                <a:cs typeface="Arial" panose="020B0604020202020204" pitchFamily="34" charset="0"/>
              </a:rPr>
              <a:t>Araştırmayı, yazar(</a:t>
            </a:r>
            <a:r>
              <a:rPr lang="tr-TR" dirty="0" err="1">
                <a:solidFill>
                  <a:srgbClr val="000000"/>
                </a:solidFill>
                <a:cs typeface="Arial" panose="020B0604020202020204" pitchFamily="34" charset="0"/>
              </a:rPr>
              <a:t>lar</a:t>
            </a:r>
            <a:r>
              <a:rPr lang="tr-TR" dirty="0">
                <a:solidFill>
                  <a:srgbClr val="000000"/>
                </a:solidFill>
                <a:cs typeface="Arial" panose="020B0604020202020204" pitchFamily="34" charset="0"/>
              </a:rPr>
              <a:t>)a veya bağlantılarına karşı önyargılı olmadan kendi esaslarına göre değerlendirmek.</a:t>
            </a:r>
          </a:p>
          <a:p>
            <a:pPr algn="just"/>
            <a:r>
              <a:rPr lang="tr-TR" b="1" dirty="0">
                <a:solidFill>
                  <a:srgbClr val="000000"/>
                </a:solidFill>
                <a:cs typeface="Arial" panose="020B0604020202020204" pitchFamily="34" charset="0"/>
              </a:rPr>
              <a:t>Raporlamada bütünlük</a:t>
            </a:r>
            <a:r>
              <a:rPr lang="tr-TR" dirty="0">
                <a:solidFill>
                  <a:srgbClr val="000000"/>
                </a:solidFill>
                <a:cs typeface="Arial" panose="020B0604020202020204" pitchFamily="34" charset="0"/>
              </a:rPr>
              <a:t>: </a:t>
            </a:r>
          </a:p>
          <a:p>
            <a:pPr lvl="1" algn="just"/>
            <a:r>
              <a:rPr lang="tr-TR" dirty="0">
                <a:solidFill>
                  <a:srgbClr val="000000"/>
                </a:solidFill>
                <a:cs typeface="Arial" panose="020B0604020202020204" pitchFamily="34" charset="0"/>
              </a:rPr>
              <a:t>Araştırma bulgularının uydurma, tahrif veya uygunsuz veri manipülasyonu olmadan doğru bir şekilde raporlanmasını sağlamak.</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16</a:t>
            </a:fld>
            <a:endParaRPr lang="tr-TR"/>
          </a:p>
        </p:txBody>
      </p:sp>
    </p:spTree>
    <p:extLst>
      <p:ext uri="{BB962C8B-B14F-4D97-AF65-F5344CB8AC3E}">
        <p14:creationId xmlns:p14="http://schemas.microsoft.com/office/powerpoint/2010/main" val="98030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Yayın Etik İhlalinden Nasıl Kaçınılır</a:t>
            </a:r>
            <a:endParaRPr lang="tr-TR" dirty="0"/>
          </a:p>
        </p:txBody>
      </p:sp>
      <p:sp>
        <p:nvSpPr>
          <p:cNvPr id="3" name="İçerik Yer Tutucusu 2"/>
          <p:cNvSpPr>
            <a:spLocks noGrp="1"/>
          </p:cNvSpPr>
          <p:nvPr>
            <p:ph idx="1"/>
          </p:nvPr>
        </p:nvSpPr>
        <p:spPr/>
        <p:txBody>
          <a:bodyPr>
            <a:normAutofit fontScale="77500" lnSpcReduction="20000"/>
          </a:bodyPr>
          <a:lstStyle/>
          <a:p>
            <a:pPr algn="just">
              <a:lnSpc>
                <a:spcPct val="150000"/>
              </a:lnSpc>
              <a:buFont typeface="+mj-lt"/>
              <a:buAutoNum type="arabicPeriod"/>
            </a:pPr>
            <a:r>
              <a:rPr lang="tr-TR" b="1" dirty="0">
                <a:solidFill>
                  <a:srgbClr val="000000"/>
                </a:solidFill>
              </a:rPr>
              <a:t>Etik Yönergeleri Anlayın</a:t>
            </a:r>
            <a:r>
              <a:rPr lang="tr-TR" dirty="0">
                <a:solidFill>
                  <a:srgbClr val="000000"/>
                </a:solidFill>
              </a:rPr>
              <a:t>: Alanınızla ilgili dergiler, yayıncılar ve profesyonel kuruluşlar tarafından sağlanan etik yönergeleri bilin. Neyin </a:t>
            </a:r>
            <a:r>
              <a:rPr lang="tr-TR" dirty="0" err="1">
                <a:solidFill>
                  <a:srgbClr val="000000"/>
                </a:solidFill>
              </a:rPr>
              <a:t>suistimal</a:t>
            </a:r>
            <a:r>
              <a:rPr lang="tr-TR" dirty="0">
                <a:solidFill>
                  <a:srgbClr val="000000"/>
                </a:solidFill>
              </a:rPr>
              <a:t> oluşturduğunu anlamak (intihal, uydurma, sahtecilik gibi) bundan kaçınmanın ilk adımıdır.</a:t>
            </a:r>
          </a:p>
          <a:p>
            <a:pPr algn="just">
              <a:lnSpc>
                <a:spcPct val="150000"/>
              </a:lnSpc>
              <a:buFont typeface="+mj-lt"/>
              <a:buAutoNum type="arabicPeriod"/>
            </a:pPr>
            <a:r>
              <a:rPr lang="tr-TR" b="1" dirty="0">
                <a:solidFill>
                  <a:srgbClr val="000000"/>
                </a:solidFill>
              </a:rPr>
              <a:t>Titiz Kayıt Tutun</a:t>
            </a:r>
            <a:r>
              <a:rPr lang="tr-TR" dirty="0">
                <a:solidFill>
                  <a:srgbClr val="000000"/>
                </a:solidFill>
              </a:rPr>
              <a:t>: Verilerin, metodolojilerin ve analizlerin ayrıntılı kayıtlarını tutun. Bu sadece çalışmanızın şeffaflığını ve </a:t>
            </a:r>
            <a:r>
              <a:rPr lang="tr-TR" dirty="0" err="1">
                <a:solidFill>
                  <a:srgbClr val="000000"/>
                </a:solidFill>
              </a:rPr>
              <a:t>tekrarlanabilirliğini</a:t>
            </a:r>
            <a:r>
              <a:rPr lang="tr-TR" dirty="0">
                <a:solidFill>
                  <a:srgbClr val="000000"/>
                </a:solidFill>
              </a:rPr>
              <a:t> desteklemekle kalmaz, aynı zamanda sorgulanırsa araştırmanızın bütünlüğünü savunmanıza da yardımcı olur.</a:t>
            </a:r>
          </a:p>
          <a:p>
            <a:pPr algn="just">
              <a:lnSpc>
                <a:spcPct val="150000"/>
              </a:lnSpc>
              <a:buFont typeface="+mj-lt"/>
              <a:buAutoNum type="arabicPeriod"/>
            </a:pPr>
            <a:r>
              <a:rPr lang="tr-TR" b="1" dirty="0">
                <a:solidFill>
                  <a:srgbClr val="000000"/>
                </a:solidFill>
              </a:rPr>
              <a:t>İntihal Tespit Araçlarını Kullanın</a:t>
            </a:r>
            <a:r>
              <a:rPr lang="tr-TR" dirty="0">
                <a:solidFill>
                  <a:srgbClr val="000000"/>
                </a:solidFill>
              </a:rPr>
              <a:t>: Göndermeden önce, makalenizin orijinalliğini sağlamak için intihal tespit yazılımlarını kullanın. Bu, mevcut literatürün uygun şekilde alıntılanması ve yeniden ifade edilmesinin kontrol edilmesini içerir.</a:t>
            </a:r>
            <a:endParaRPr lang="tr-TR" dirty="0"/>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17</a:t>
            </a:fld>
            <a:endParaRPr lang="tr-TR"/>
          </a:p>
        </p:txBody>
      </p:sp>
    </p:spTree>
    <p:extLst>
      <p:ext uri="{BB962C8B-B14F-4D97-AF65-F5344CB8AC3E}">
        <p14:creationId xmlns:p14="http://schemas.microsoft.com/office/powerpoint/2010/main" val="410795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18</a:t>
            </a:fld>
            <a:endParaRPr lang="tr-TR"/>
          </a:p>
        </p:txBody>
      </p:sp>
      <p:sp>
        <p:nvSpPr>
          <p:cNvPr id="5" name="Content Placeholder 2">
            <a:extLst>
              <a:ext uri="{FF2B5EF4-FFF2-40B4-BE49-F238E27FC236}">
                <a16:creationId xmlns:a16="http://schemas.microsoft.com/office/drawing/2014/main" id="{B0BBBEF4-02DB-DE17-3F0A-A985F1BF415B}"/>
              </a:ext>
            </a:extLst>
          </p:cNvPr>
          <p:cNvSpPr>
            <a:spLocks noGrp="1"/>
          </p:cNvSpPr>
          <p:nvPr>
            <p:ph idx="1"/>
          </p:nvPr>
        </p:nvSpPr>
        <p:spPr>
          <a:xfrm>
            <a:off x="574430" y="1298086"/>
            <a:ext cx="8455270" cy="4926867"/>
          </a:xfrm>
        </p:spPr>
        <p:txBody>
          <a:bodyPr>
            <a:normAutofit fontScale="40000" lnSpcReduction="20000"/>
          </a:bodyPr>
          <a:lstStyle/>
          <a:p>
            <a:pPr marL="0" indent="0">
              <a:lnSpc>
                <a:spcPct val="140000"/>
              </a:lnSpc>
              <a:buNone/>
            </a:pPr>
            <a:r>
              <a:rPr lang="en-US" dirty="0"/>
              <a:t>• </a:t>
            </a:r>
            <a:r>
              <a:rPr lang="en-US" dirty="0" err="1"/>
              <a:t>ArticleChecker</a:t>
            </a:r>
            <a:r>
              <a:rPr lang="en-US" dirty="0"/>
              <a:t>: </a:t>
            </a:r>
            <a:r>
              <a:rPr lang="en-US" dirty="0" err="1"/>
              <a:t>www.articlechecker.com</a:t>
            </a:r>
            <a:r>
              <a:rPr lang="en-US" dirty="0"/>
              <a:t> </a:t>
            </a:r>
          </a:p>
          <a:p>
            <a:pPr marL="0" indent="0">
              <a:lnSpc>
                <a:spcPct val="140000"/>
              </a:lnSpc>
              <a:buNone/>
            </a:pPr>
            <a:r>
              <a:rPr lang="en-US" dirty="0"/>
              <a:t>• </a:t>
            </a:r>
            <a:r>
              <a:rPr lang="en-US" dirty="0" err="1"/>
              <a:t>CopyCatch</a:t>
            </a:r>
            <a:r>
              <a:rPr lang="en-US" dirty="0"/>
              <a:t>: </a:t>
            </a:r>
            <a:r>
              <a:rPr lang="en-US" u="sng" dirty="0">
                <a:hlinkClick r:id="rId2"/>
              </a:rPr>
              <a:t>www.copycatchgold.com</a:t>
            </a:r>
            <a:r>
              <a:rPr lang="en-US" dirty="0"/>
              <a:t> </a:t>
            </a:r>
          </a:p>
          <a:p>
            <a:pPr marL="0" indent="0">
              <a:lnSpc>
                <a:spcPct val="140000"/>
              </a:lnSpc>
              <a:buNone/>
            </a:pPr>
            <a:r>
              <a:rPr lang="en-US" dirty="0"/>
              <a:t>• </a:t>
            </a:r>
            <a:r>
              <a:rPr lang="en-US" dirty="0" err="1"/>
              <a:t>CopyCatch</a:t>
            </a:r>
            <a:r>
              <a:rPr lang="en-US" dirty="0"/>
              <a:t> Gold </a:t>
            </a:r>
            <a:r>
              <a:rPr lang="en-US" u="sng" dirty="0">
                <a:hlinkClick r:id="rId3"/>
              </a:rPr>
              <a:t>http://copycatch.freeserve.co.uk</a:t>
            </a:r>
            <a:r>
              <a:rPr lang="en-US" dirty="0"/>
              <a:t> </a:t>
            </a:r>
          </a:p>
          <a:p>
            <a:pPr marL="0" indent="0">
              <a:lnSpc>
                <a:spcPct val="140000"/>
              </a:lnSpc>
              <a:buNone/>
            </a:pPr>
            <a:r>
              <a:rPr lang="en-US" dirty="0"/>
              <a:t>• </a:t>
            </a:r>
            <a:r>
              <a:rPr lang="en-US" dirty="0" err="1"/>
              <a:t>CatchItFirst</a:t>
            </a:r>
            <a:r>
              <a:rPr lang="en-US" dirty="0"/>
              <a:t>: </a:t>
            </a:r>
            <a:r>
              <a:rPr lang="en-US" u="sng" dirty="0">
                <a:hlinkClick r:id="rId4"/>
              </a:rPr>
              <a:t>http://www.catchitfirst.com</a:t>
            </a:r>
            <a:r>
              <a:rPr lang="en-US" dirty="0"/>
              <a:t> </a:t>
            </a:r>
          </a:p>
          <a:p>
            <a:pPr marL="0" indent="0">
              <a:lnSpc>
                <a:spcPct val="140000"/>
              </a:lnSpc>
              <a:buNone/>
            </a:pPr>
            <a:r>
              <a:rPr lang="en-US" dirty="0"/>
              <a:t>• </a:t>
            </a:r>
            <a:r>
              <a:rPr lang="en-US" dirty="0" err="1"/>
              <a:t>CodeMatch</a:t>
            </a:r>
            <a:r>
              <a:rPr lang="en-US" dirty="0"/>
              <a:t> (incorporated in </a:t>
            </a:r>
            <a:r>
              <a:rPr lang="en-US" dirty="0" err="1"/>
              <a:t>CodeSuite</a:t>
            </a:r>
            <a:r>
              <a:rPr lang="en-US" dirty="0"/>
              <a:t>): </a:t>
            </a:r>
            <a:r>
              <a:rPr lang="en-US" dirty="0" err="1"/>
              <a:t>www.ZeidmanConsulting.com</a:t>
            </a:r>
            <a:r>
              <a:rPr lang="en-US" dirty="0"/>
              <a:t> </a:t>
            </a:r>
            <a:r>
              <a:rPr lang="en-US" dirty="0" err="1"/>
              <a:t>CodeSuite.htm</a:t>
            </a:r>
            <a:r>
              <a:rPr lang="en-US" dirty="0"/>
              <a:t> </a:t>
            </a:r>
          </a:p>
          <a:p>
            <a:pPr marL="0" indent="0">
              <a:lnSpc>
                <a:spcPct val="140000"/>
              </a:lnSpc>
              <a:buNone/>
            </a:pPr>
            <a:r>
              <a:rPr lang="en-US" dirty="0"/>
              <a:t>• </a:t>
            </a:r>
            <a:r>
              <a:rPr lang="en-US" dirty="0" err="1"/>
              <a:t>Copyscape</a:t>
            </a:r>
            <a:r>
              <a:rPr lang="en-US" dirty="0"/>
              <a:t>: </a:t>
            </a:r>
            <a:r>
              <a:rPr lang="en-US" u="sng" dirty="0">
                <a:hlinkClick r:id="rId5"/>
              </a:rPr>
              <a:t>www.copyscape.com</a:t>
            </a:r>
            <a:r>
              <a:rPr lang="en-US" dirty="0"/>
              <a:t> </a:t>
            </a:r>
          </a:p>
          <a:p>
            <a:pPr marL="0" indent="0">
              <a:lnSpc>
                <a:spcPct val="140000"/>
              </a:lnSpc>
              <a:buNone/>
            </a:pPr>
            <a:r>
              <a:rPr lang="en-US" dirty="0"/>
              <a:t>• EVE Essay Verification Engine </a:t>
            </a:r>
            <a:r>
              <a:rPr lang="en-US" u="sng" dirty="0">
                <a:hlinkClick r:id="rId6"/>
              </a:rPr>
              <a:t>http://canexus.com/eve/</a:t>
            </a:r>
            <a:r>
              <a:rPr lang="en-US" dirty="0"/>
              <a:t> </a:t>
            </a:r>
          </a:p>
          <a:p>
            <a:pPr marL="0" indent="0">
              <a:lnSpc>
                <a:spcPct val="140000"/>
              </a:lnSpc>
              <a:buNone/>
            </a:pPr>
            <a:r>
              <a:rPr lang="en-US" dirty="0"/>
              <a:t>• </a:t>
            </a:r>
            <a:r>
              <a:rPr lang="en-US" dirty="0" err="1"/>
              <a:t>Glatt</a:t>
            </a:r>
            <a:r>
              <a:rPr lang="en-US" dirty="0"/>
              <a:t> Plagiarism </a:t>
            </a:r>
            <a:r>
              <a:rPr lang="en-US" dirty="0" err="1"/>
              <a:t>Sevices</a:t>
            </a:r>
            <a:r>
              <a:rPr lang="en-US" dirty="0"/>
              <a:t> </a:t>
            </a:r>
            <a:r>
              <a:rPr lang="en-US" u="sng" dirty="0">
                <a:hlinkClick r:id="rId7"/>
              </a:rPr>
              <a:t>http://www.plagiarism.com</a:t>
            </a:r>
            <a:r>
              <a:rPr lang="en-US" dirty="0"/>
              <a:t> </a:t>
            </a:r>
          </a:p>
          <a:p>
            <a:pPr marL="0" indent="0">
              <a:lnSpc>
                <a:spcPct val="140000"/>
              </a:lnSpc>
              <a:buNone/>
            </a:pPr>
            <a:r>
              <a:rPr lang="en-US" dirty="0"/>
              <a:t>• Learning Center </a:t>
            </a:r>
            <a:r>
              <a:rPr lang="en-US" u="sng" dirty="0">
                <a:hlinkClick r:id="rId8"/>
              </a:rPr>
              <a:t>http://www.plagiarism.org</a:t>
            </a:r>
            <a:r>
              <a:rPr lang="en-US" dirty="0"/>
              <a:t> </a:t>
            </a:r>
          </a:p>
          <a:p>
            <a:pPr marL="0" indent="0">
              <a:lnSpc>
                <a:spcPct val="140000"/>
              </a:lnSpc>
              <a:buNone/>
            </a:pPr>
            <a:r>
              <a:rPr lang="en-US" dirty="0"/>
              <a:t>• </a:t>
            </a:r>
            <a:r>
              <a:rPr lang="en-US" dirty="0" err="1"/>
              <a:t>iThenticate</a:t>
            </a:r>
            <a:r>
              <a:rPr lang="en-US" dirty="0"/>
              <a:t>: http://</a:t>
            </a:r>
            <a:r>
              <a:rPr lang="en-US" dirty="0" err="1"/>
              <a:t>www.ithenticate.comJplag</a:t>
            </a:r>
            <a:r>
              <a:rPr lang="en-US" dirty="0"/>
              <a:t>: </a:t>
            </a:r>
            <a:r>
              <a:rPr lang="en-US" u="sng" dirty="0">
                <a:hlinkClick r:id="rId9"/>
              </a:rPr>
              <a:t>www.jplag.de</a:t>
            </a:r>
            <a:r>
              <a:rPr lang="en-US" dirty="0"/>
              <a:t> </a:t>
            </a:r>
          </a:p>
          <a:p>
            <a:pPr marL="0" indent="0">
              <a:lnSpc>
                <a:spcPct val="140000"/>
              </a:lnSpc>
              <a:buNone/>
            </a:pPr>
            <a:r>
              <a:rPr lang="en-US" dirty="0"/>
              <a:t>• </a:t>
            </a:r>
            <a:r>
              <a:rPr lang="en-US" dirty="0" err="1"/>
              <a:t>MyDropBox</a:t>
            </a:r>
            <a:r>
              <a:rPr lang="en-US" dirty="0"/>
              <a:t>: </a:t>
            </a:r>
            <a:r>
              <a:rPr lang="en-US" u="sng" dirty="0">
                <a:hlinkClick r:id="rId10"/>
              </a:rPr>
              <a:t>www.mydropbox.com</a:t>
            </a:r>
            <a:endParaRPr lang="en-US" dirty="0"/>
          </a:p>
          <a:p>
            <a:pPr marL="0" indent="0">
              <a:lnSpc>
                <a:spcPct val="140000"/>
              </a:lnSpc>
              <a:buNone/>
            </a:pPr>
            <a:r>
              <a:rPr lang="en-US" dirty="0"/>
              <a:t>• </a:t>
            </a:r>
            <a:r>
              <a:rPr lang="en-US" dirty="0" err="1"/>
              <a:t>Plagiarism.com</a:t>
            </a:r>
            <a:r>
              <a:rPr lang="en-US" dirty="0"/>
              <a:t>: </a:t>
            </a:r>
            <a:r>
              <a:rPr lang="en-US" dirty="0" err="1"/>
              <a:t>www.plagiarism.com</a:t>
            </a:r>
            <a:r>
              <a:rPr lang="en-US" dirty="0"/>
              <a:t> </a:t>
            </a:r>
          </a:p>
          <a:p>
            <a:pPr marL="0" indent="0">
              <a:lnSpc>
                <a:spcPct val="140000"/>
              </a:lnSpc>
              <a:buNone/>
            </a:pPr>
            <a:r>
              <a:rPr lang="en-US" dirty="0"/>
              <a:t>• </a:t>
            </a:r>
            <a:r>
              <a:rPr lang="en-US" dirty="0" err="1"/>
              <a:t>TurnItIn</a:t>
            </a:r>
            <a:r>
              <a:rPr lang="en-US" dirty="0"/>
              <a:t>: </a:t>
            </a:r>
            <a:r>
              <a:rPr lang="en-US" u="sng" dirty="0">
                <a:hlinkClick r:id="rId11"/>
              </a:rPr>
              <a:t>www.turnitin.com</a:t>
            </a:r>
            <a:r>
              <a:rPr lang="en-US" dirty="0"/>
              <a:t> </a:t>
            </a:r>
          </a:p>
          <a:p>
            <a:pPr marL="0" indent="0">
              <a:lnSpc>
                <a:spcPct val="140000"/>
              </a:lnSpc>
              <a:buNone/>
            </a:pPr>
            <a:r>
              <a:rPr lang="en-US" dirty="0"/>
              <a:t>• </a:t>
            </a:r>
            <a:r>
              <a:rPr lang="en-US" dirty="0" err="1"/>
              <a:t>WCopyFind</a:t>
            </a:r>
            <a:r>
              <a:rPr lang="en-US" dirty="0"/>
              <a:t>: </a:t>
            </a:r>
            <a:r>
              <a:rPr lang="en-US" u="sng" dirty="0">
                <a:hlinkClick r:id="rId12"/>
              </a:rPr>
              <a:t>http://plagiarism.phsy.virginia.edu</a:t>
            </a:r>
            <a:r>
              <a:rPr lang="en-US" dirty="0"/>
              <a:t> </a:t>
            </a:r>
          </a:p>
          <a:p>
            <a:pPr marL="0" indent="0">
              <a:lnSpc>
                <a:spcPct val="140000"/>
              </a:lnSpc>
              <a:buNone/>
            </a:pPr>
            <a:r>
              <a:rPr lang="en-US" dirty="0"/>
              <a:t>• Word CHECK </a:t>
            </a:r>
            <a:r>
              <a:rPr lang="en-US" u="sng" dirty="0">
                <a:hlinkClick r:id="rId13"/>
              </a:rPr>
              <a:t>http://wordchecksystem.com</a:t>
            </a:r>
            <a:endParaRPr lang="en-US" dirty="0"/>
          </a:p>
          <a:p>
            <a:endParaRPr lang="en-US" dirty="0"/>
          </a:p>
        </p:txBody>
      </p:sp>
    </p:spTree>
    <p:extLst>
      <p:ext uri="{BB962C8B-B14F-4D97-AF65-F5344CB8AC3E}">
        <p14:creationId xmlns:p14="http://schemas.microsoft.com/office/powerpoint/2010/main" val="153178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0000"/>
                </a:solidFill>
              </a:rPr>
              <a:t>4-Ortak Yazar Anlaşması Sağlayın</a:t>
            </a:r>
            <a:r>
              <a:rPr lang="tr-TR" dirty="0">
                <a:solidFill>
                  <a:srgbClr val="000000"/>
                </a:solidFill>
              </a:rPr>
              <a:t>: Listelenen tüm ortak yazarların araştırmaya önemli ölçüde katkıda bulunduğundan ve makalenin son sürümüyle uyumlu olduğundan emin olun. Yazarlık konusundaki anlaşmazlıkları önlemek için rol ve katkılarını açıkça tanımlayın.</a:t>
            </a:r>
            <a:endParaRPr lang="tr-TR" dirty="0"/>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19</a:t>
            </a:fld>
            <a:endParaRPr lang="tr-TR"/>
          </a:p>
        </p:txBody>
      </p:sp>
    </p:spTree>
    <p:extLst>
      <p:ext uri="{BB962C8B-B14F-4D97-AF65-F5344CB8AC3E}">
        <p14:creationId xmlns:p14="http://schemas.microsoft.com/office/powerpoint/2010/main" val="136847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Editörlükte zorluklar</a:t>
            </a:r>
            <a:endParaRPr lang="tr-TR" dirty="0"/>
          </a:p>
        </p:txBody>
      </p:sp>
      <p:sp>
        <p:nvSpPr>
          <p:cNvPr id="3" name="İçerik Yer Tutucusu 2"/>
          <p:cNvSpPr>
            <a:spLocks noGrp="1"/>
          </p:cNvSpPr>
          <p:nvPr>
            <p:ph idx="1"/>
          </p:nvPr>
        </p:nvSpPr>
        <p:spPr/>
        <p:txBody>
          <a:bodyPr/>
          <a:lstStyle/>
          <a:p>
            <a:r>
              <a:rPr lang="tr-TR" dirty="0"/>
              <a:t>Gelen makale sayısı</a:t>
            </a:r>
          </a:p>
          <a:p>
            <a:r>
              <a:rPr lang="tr-TR" dirty="0"/>
              <a:t>Makalelerin kalite düşüklüğü </a:t>
            </a:r>
          </a:p>
          <a:p>
            <a:r>
              <a:rPr lang="tr-TR" dirty="0"/>
              <a:t>Değerlendirmede zorluk</a:t>
            </a:r>
          </a:p>
          <a:p>
            <a:pPr lvl="1"/>
            <a:r>
              <a:rPr lang="tr-TR" dirty="0"/>
              <a:t>Hakem yetersizliği </a:t>
            </a:r>
          </a:p>
          <a:p>
            <a:r>
              <a:rPr lang="tr-TR" dirty="0"/>
              <a:t>Etik sorunlar </a:t>
            </a:r>
          </a:p>
          <a:p>
            <a:r>
              <a:rPr lang="tr-TR" dirty="0"/>
              <a:t>Genel işleyiş ile ilgili sorunlar</a:t>
            </a:r>
          </a:p>
          <a:p>
            <a:pPr lvl="1"/>
            <a:r>
              <a:rPr lang="tr-TR" dirty="0"/>
              <a:t>Yazılım ve bilişim</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2</a:t>
            </a:fld>
            <a:endParaRPr lang="tr-TR"/>
          </a:p>
        </p:txBody>
      </p:sp>
    </p:spTree>
    <p:extLst>
      <p:ext uri="{BB962C8B-B14F-4D97-AF65-F5344CB8AC3E}">
        <p14:creationId xmlns:p14="http://schemas.microsoft.com/office/powerpoint/2010/main" val="2236406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808" y="1509102"/>
            <a:ext cx="10515600" cy="4351338"/>
          </a:xfrm>
        </p:spPr>
        <p:txBody>
          <a:bodyPr>
            <a:normAutofit fontScale="92500" lnSpcReduction="20000"/>
          </a:bodyPr>
          <a:lstStyle/>
          <a:p>
            <a:pPr marL="0" indent="0" algn="just">
              <a:lnSpc>
                <a:spcPct val="150000"/>
              </a:lnSpc>
              <a:buNone/>
            </a:pPr>
            <a:r>
              <a:rPr lang="tr-TR" b="1" dirty="0">
                <a:solidFill>
                  <a:srgbClr val="000000"/>
                </a:solidFill>
              </a:rPr>
              <a:t>5-Orijinal Araştırmayı Bildirin</a:t>
            </a:r>
            <a:r>
              <a:rPr lang="tr-TR" dirty="0">
                <a:solidFill>
                  <a:srgbClr val="000000"/>
                </a:solidFill>
              </a:rPr>
              <a:t>: Yinelenen gönderimlerden veya salam dilimlemeden kaçının (önemli bir araştırma parçasını birkaç küçük makaleye ayırma). Çalışmanız önceki bulguları genişletiyorsa, önemli bir yeni katkı sağladığından ve tamamen referans verildiğinden emin olun.</a:t>
            </a:r>
          </a:p>
          <a:p>
            <a:pPr marL="0" indent="0" algn="just">
              <a:lnSpc>
                <a:spcPct val="150000"/>
              </a:lnSpc>
              <a:buNone/>
            </a:pPr>
            <a:r>
              <a:rPr lang="tr-TR" b="1" dirty="0">
                <a:solidFill>
                  <a:srgbClr val="000000"/>
                </a:solidFill>
              </a:rPr>
              <a:t>6-Sorumlu Veri Yönetimi Uygulaması</a:t>
            </a:r>
            <a:r>
              <a:rPr lang="tr-TR" dirty="0">
                <a:solidFill>
                  <a:srgbClr val="000000"/>
                </a:solidFill>
              </a:rPr>
              <a:t>: Hipotezlere uyacak şekilde verileri manipüle etmekten veya özenle seçmekten kaçının. Araştırma hikayesinin bir parçası olan olumsuz sonuçlar da dahil olmak üzere verileri ve sonuçları doğru bir şekilde sunun.</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20</a:t>
            </a:fld>
            <a:endParaRPr lang="tr-TR"/>
          </a:p>
        </p:txBody>
      </p:sp>
    </p:spTree>
    <p:extLst>
      <p:ext uri="{BB962C8B-B14F-4D97-AF65-F5344CB8AC3E}">
        <p14:creationId xmlns:p14="http://schemas.microsoft.com/office/powerpoint/2010/main" val="388914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Türkiye’de yayın etik kurulları</a:t>
            </a:r>
          </a:p>
        </p:txBody>
      </p:sp>
      <p:sp>
        <p:nvSpPr>
          <p:cNvPr id="3" name="İçerik Yer Tutucusu 2"/>
          <p:cNvSpPr>
            <a:spLocks noGrp="1"/>
          </p:cNvSpPr>
          <p:nvPr>
            <p:ph idx="1"/>
          </p:nvPr>
        </p:nvSpPr>
        <p:spPr/>
        <p:txBody>
          <a:bodyPr>
            <a:normAutofit/>
          </a:bodyPr>
          <a:lstStyle/>
          <a:p>
            <a:r>
              <a:rPr lang="tr-TR" dirty="0"/>
              <a:t>YÖK</a:t>
            </a:r>
          </a:p>
          <a:p>
            <a:pPr lvl="1"/>
            <a:r>
              <a:rPr lang="tr-TR" dirty="0"/>
              <a:t>Disiplin ve Etik Yönetmeliği</a:t>
            </a:r>
          </a:p>
          <a:p>
            <a:r>
              <a:rPr lang="tr-TR" dirty="0"/>
              <a:t>Üniversitelerarası kurul</a:t>
            </a:r>
          </a:p>
          <a:p>
            <a:pPr lvl="1"/>
            <a:r>
              <a:rPr lang="tr-TR" dirty="0"/>
              <a:t>Doçentlik Sınavı Etik Kurulu</a:t>
            </a:r>
          </a:p>
          <a:p>
            <a:r>
              <a:rPr lang="tr-TR" dirty="0"/>
              <a:t>TÜBİTAK</a:t>
            </a:r>
          </a:p>
          <a:p>
            <a:pPr lvl="1"/>
            <a:r>
              <a:rPr lang="tr-TR" dirty="0"/>
              <a:t>Araştırma ve Yayın Etiği Kurulu (AYEK)</a:t>
            </a:r>
          </a:p>
          <a:p>
            <a:r>
              <a:rPr lang="tr-TR" dirty="0"/>
              <a:t>TÜBA </a:t>
            </a:r>
          </a:p>
          <a:p>
            <a:pPr lvl="1"/>
            <a:r>
              <a:rPr lang="tr-TR" dirty="0"/>
              <a:t>Bilimsel Araştırmalar Etik Kurulu</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21</a:t>
            </a:fld>
            <a:endParaRPr lang="tr-TR"/>
          </a:p>
        </p:txBody>
      </p:sp>
    </p:spTree>
    <p:extLst>
      <p:ext uri="{BB962C8B-B14F-4D97-AF65-F5344CB8AC3E}">
        <p14:creationId xmlns:p14="http://schemas.microsoft.com/office/powerpoint/2010/main" val="3149209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53348"/>
            <a:ext cx="10515600" cy="1325563"/>
          </a:xfrm>
        </p:spPr>
        <p:txBody>
          <a:bodyPr>
            <a:normAutofit fontScale="90000"/>
          </a:bodyPr>
          <a:lstStyle/>
          <a:p>
            <a:pPr algn="ctr"/>
            <a:r>
              <a:rPr lang="tr-TR" b="1" dirty="0">
                <a:solidFill>
                  <a:srgbClr val="FF0000"/>
                </a:solidFill>
              </a:rPr>
              <a:t>Yükseköğretim Kurumları Bilimsel Araştırma ve Yayın Etiği Yönergesi</a:t>
            </a:r>
            <a:br>
              <a:rPr lang="tr-TR" dirty="0"/>
            </a:br>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22</a:t>
            </a:fld>
            <a:endParaRPr lang="tr-TR"/>
          </a:p>
        </p:txBody>
      </p:sp>
    </p:spTree>
    <p:extLst>
      <p:ext uri="{BB962C8B-B14F-4D97-AF65-F5344CB8AC3E}">
        <p14:creationId xmlns:p14="http://schemas.microsoft.com/office/powerpoint/2010/main" val="356692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1A1770D5-9E3E-185E-0171-8EF9E3167762}"/>
              </a:ext>
            </a:extLst>
          </p:cNvPr>
          <p:cNvPicPr>
            <a:picLocks noGrp="1" noChangeAspect="1"/>
          </p:cNvPicPr>
          <p:nvPr>
            <p:ph idx="1"/>
          </p:nvPr>
        </p:nvPicPr>
        <p:blipFill>
          <a:blip r:embed="rId2"/>
          <a:stretch>
            <a:fillRect/>
          </a:stretch>
        </p:blipFill>
        <p:spPr>
          <a:xfrm>
            <a:off x="735354" y="392006"/>
            <a:ext cx="10048583" cy="5803054"/>
          </a:xfrm>
          <a:prstGeom prst="rect">
            <a:avLst/>
          </a:prstGeom>
        </p:spPr>
      </p:pic>
    </p:spTree>
    <p:extLst>
      <p:ext uri="{BB962C8B-B14F-4D97-AF65-F5344CB8AC3E}">
        <p14:creationId xmlns:p14="http://schemas.microsoft.com/office/powerpoint/2010/main" val="46706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80A9642-A97E-F348-17CF-0FED8830A472}"/>
              </a:ext>
            </a:extLst>
          </p:cNvPr>
          <p:cNvPicPr>
            <a:picLocks noGrp="1" noChangeAspect="1"/>
          </p:cNvPicPr>
          <p:nvPr>
            <p:ph idx="1"/>
          </p:nvPr>
        </p:nvPicPr>
        <p:blipFill>
          <a:blip r:embed="rId2"/>
          <a:stretch>
            <a:fillRect/>
          </a:stretch>
        </p:blipFill>
        <p:spPr>
          <a:xfrm>
            <a:off x="457200" y="1567832"/>
            <a:ext cx="11624310" cy="3929998"/>
          </a:xfrm>
          <a:prstGeom prst="rect">
            <a:avLst/>
          </a:prstGeom>
          <a:ln>
            <a:noFill/>
          </a:ln>
        </p:spPr>
      </p:pic>
    </p:spTree>
    <p:extLst>
      <p:ext uri="{BB962C8B-B14F-4D97-AF65-F5344CB8AC3E}">
        <p14:creationId xmlns:p14="http://schemas.microsoft.com/office/powerpoint/2010/main" val="295547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995DE39-E04C-0A07-0CBA-F18C774064B7}"/>
              </a:ext>
            </a:extLst>
          </p:cNvPr>
          <p:cNvPicPr>
            <a:picLocks noGrp="1" noChangeAspect="1"/>
          </p:cNvPicPr>
          <p:nvPr>
            <p:ph idx="1"/>
          </p:nvPr>
        </p:nvPicPr>
        <p:blipFill>
          <a:blip r:embed="rId2"/>
          <a:stretch>
            <a:fillRect/>
          </a:stretch>
        </p:blipFill>
        <p:spPr>
          <a:xfrm>
            <a:off x="11050" y="1180853"/>
            <a:ext cx="12169900" cy="4654986"/>
          </a:xfrm>
          <a:prstGeom prst="rect">
            <a:avLst/>
          </a:prstGeom>
          <a:ln>
            <a:noFill/>
          </a:ln>
        </p:spPr>
      </p:pic>
    </p:spTree>
    <p:extLst>
      <p:ext uri="{BB962C8B-B14F-4D97-AF65-F5344CB8AC3E}">
        <p14:creationId xmlns:p14="http://schemas.microsoft.com/office/powerpoint/2010/main" val="2022867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3205C40-985C-6E19-A521-A325D0C73F5E}"/>
              </a:ext>
            </a:extLst>
          </p:cNvPr>
          <p:cNvPicPr>
            <a:picLocks noGrp="1" noChangeAspect="1"/>
          </p:cNvPicPr>
          <p:nvPr>
            <p:ph idx="1"/>
          </p:nvPr>
        </p:nvPicPr>
        <p:blipFill>
          <a:blip r:embed="rId2"/>
          <a:stretch>
            <a:fillRect/>
          </a:stretch>
        </p:blipFill>
        <p:spPr>
          <a:xfrm>
            <a:off x="643467" y="1220724"/>
            <a:ext cx="10905066" cy="4416551"/>
          </a:xfrm>
          <a:prstGeom prst="rect">
            <a:avLst/>
          </a:prstGeom>
          <a:ln>
            <a:noFill/>
          </a:ln>
        </p:spPr>
      </p:pic>
    </p:spTree>
    <p:extLst>
      <p:ext uri="{BB962C8B-B14F-4D97-AF65-F5344CB8AC3E}">
        <p14:creationId xmlns:p14="http://schemas.microsoft.com/office/powerpoint/2010/main" val="43677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B0B7-48D0-4B87-0C27-E2A60762ED2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ED46B83-C80C-5C26-8F25-10AEDC0F6929}"/>
              </a:ext>
            </a:extLst>
          </p:cNvPr>
          <p:cNvSpPr>
            <a:spLocks noGrp="1"/>
          </p:cNvSpPr>
          <p:nvPr>
            <p:ph type="title"/>
          </p:nvPr>
        </p:nvSpPr>
        <p:spPr>
          <a:xfrm>
            <a:off x="932237" y="413179"/>
            <a:ext cx="10570631" cy="1325563"/>
          </a:xfrm>
        </p:spPr>
        <p:txBody>
          <a:bodyPr>
            <a:normAutofit/>
          </a:bodyPr>
          <a:lstStyle/>
          <a:p>
            <a:r>
              <a:rPr lang="tr-TR" altLang="tr-TR" dirty="0">
                <a:solidFill>
                  <a:srgbClr val="FF0000"/>
                </a:solidFill>
              </a:rPr>
              <a:t>Yayın Sayısı Artıyor, Etik İhlaller de Artıyor</a:t>
            </a:r>
            <a:endParaRPr lang="tr-TR" dirty="0">
              <a:solidFill>
                <a:srgbClr val="FF0000"/>
              </a:solidFill>
            </a:endParaRPr>
          </a:p>
        </p:txBody>
      </p:sp>
      <p:sp>
        <p:nvSpPr>
          <p:cNvPr id="4" name="Rectangle 1">
            <a:extLst>
              <a:ext uri="{FF2B5EF4-FFF2-40B4-BE49-F238E27FC236}">
                <a16:creationId xmlns:a16="http://schemas.microsoft.com/office/drawing/2014/main" id="{82798213-4023-6758-6290-B97CAB7F9416}"/>
              </a:ext>
            </a:extLst>
          </p:cNvPr>
          <p:cNvSpPr>
            <a:spLocks noGrp="1" noChangeArrowheads="1"/>
          </p:cNvSpPr>
          <p:nvPr>
            <p:ph idx="1"/>
          </p:nvPr>
        </p:nvSpPr>
        <p:spPr bwMode="auto">
          <a:xfrm>
            <a:off x="688608" y="1859339"/>
            <a:ext cx="105706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rPr>
              <a:t>Dünyada yılda </a:t>
            </a:r>
            <a:r>
              <a:rPr kumimoji="0" lang="tr-TR" altLang="tr-TR" sz="2000" b="1" i="0" u="none" strike="noStrike" cap="none" normalizeH="0" baseline="0" dirty="0">
                <a:ln>
                  <a:noFill/>
                </a:ln>
                <a:solidFill>
                  <a:srgbClr val="000000"/>
                </a:solidFill>
                <a:effectLst/>
              </a:rPr>
              <a:t>5 milyondan fazla</a:t>
            </a:r>
            <a:r>
              <a:rPr kumimoji="0" lang="tr-TR" altLang="tr-TR" sz="2000" b="0" i="0" u="none" strike="noStrike" cap="none" normalizeH="0" baseline="0" dirty="0">
                <a:ln>
                  <a:noFill/>
                </a:ln>
                <a:solidFill>
                  <a:srgbClr val="000000"/>
                </a:solidFill>
                <a:effectLst/>
              </a:rPr>
              <a:t> bilimsel makale yayımlanıyor.</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rPr>
              <a:t>Artan rekabet, akademik yükselme baskısı ve fon bulma zorunluluğu birçok etik riski</a:t>
            </a:r>
          </a:p>
          <a:p>
            <a:pPr marL="0" marR="0" lvl="0" indent="0" algn="just" defTabSz="914400" rtl="0" eaLnBrk="0" fontAlgn="base" latinLnBrk="0" hangingPunct="0">
              <a:lnSpc>
                <a:spcPct val="150000"/>
              </a:lnSpc>
              <a:spcBef>
                <a:spcPct val="0"/>
              </a:spcBef>
              <a:spcAft>
                <a:spcPct val="0"/>
              </a:spcAft>
              <a:buClrTx/>
              <a:buSzTx/>
              <a:buNone/>
              <a:tabLst/>
            </a:pPr>
            <a:r>
              <a:rPr kumimoji="0" lang="tr-TR" altLang="tr-TR" sz="2000" b="0" i="0" u="none" strike="noStrike" cap="none" normalizeH="0" baseline="0" dirty="0">
                <a:ln>
                  <a:noFill/>
                </a:ln>
                <a:solidFill>
                  <a:srgbClr val="000000"/>
                </a:solidFill>
                <a:effectLst/>
              </a:rPr>
              <a:t>beraberinde getiriyor.</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err="1">
                <a:ln>
                  <a:noFill/>
                </a:ln>
                <a:solidFill>
                  <a:srgbClr val="000000"/>
                </a:solidFill>
                <a:effectLst/>
              </a:rPr>
              <a:t>Retraction</a:t>
            </a:r>
            <a:r>
              <a:rPr kumimoji="0" lang="tr-TR" altLang="tr-TR" sz="2000" b="0" i="0" u="none" strike="noStrike" cap="none" normalizeH="0" baseline="0" dirty="0">
                <a:ln>
                  <a:noFill/>
                </a:ln>
                <a:solidFill>
                  <a:srgbClr val="000000"/>
                </a:solidFill>
                <a:effectLst/>
              </a:rPr>
              <a:t> Watch verilerine göre:</a:t>
            </a:r>
          </a:p>
          <a:p>
            <a:pPr marL="457200" marR="0" lvl="1"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rPr>
              <a:t>Her yıl </a:t>
            </a:r>
            <a:r>
              <a:rPr kumimoji="0" lang="tr-TR" altLang="tr-TR" sz="2000" b="1" i="0" u="none" strike="noStrike" cap="none" normalizeH="0" baseline="0" dirty="0">
                <a:ln>
                  <a:noFill/>
                </a:ln>
                <a:solidFill>
                  <a:srgbClr val="000000"/>
                </a:solidFill>
                <a:effectLst/>
              </a:rPr>
              <a:t>3.000’den fazla makale</a:t>
            </a:r>
            <a:r>
              <a:rPr kumimoji="0" lang="tr-TR" altLang="tr-TR" sz="2000" b="0" i="0" u="none" strike="noStrike" cap="none" normalizeH="0" baseline="0" dirty="0">
                <a:ln>
                  <a:noFill/>
                </a:ln>
                <a:solidFill>
                  <a:srgbClr val="000000"/>
                </a:solidFill>
                <a:effectLst/>
              </a:rPr>
              <a:t> etik nedenlerle geri çekiliyor.</a:t>
            </a:r>
          </a:p>
          <a:p>
            <a:pPr marL="457200" marR="0" lvl="1"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rPr>
              <a:t>En sık gerekçeler: veri uydurma, intihal, manipüle edilmiş görseller.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899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459E34-ACB4-9948-4DD7-C2E61DC588CC}"/>
              </a:ext>
            </a:extLst>
          </p:cNvPr>
          <p:cNvSpPr>
            <a:spLocks noGrp="1"/>
          </p:cNvSpPr>
          <p:nvPr>
            <p:ph type="title"/>
          </p:nvPr>
        </p:nvSpPr>
        <p:spPr>
          <a:xfrm>
            <a:off x="615371" y="409507"/>
            <a:ext cx="11214463" cy="1185001"/>
          </a:xfrm>
        </p:spPr>
        <p:txBody>
          <a:bodyPr>
            <a:normAutofit/>
          </a:bodyPr>
          <a:lstStyle/>
          <a:p>
            <a:r>
              <a:rPr lang="tr-TR" altLang="tr-TR" sz="3600" dirty="0">
                <a:solidFill>
                  <a:srgbClr val="FF0000"/>
                </a:solidFill>
              </a:rPr>
              <a:t>Dünya genelinde en yaygın etik sorunlar</a:t>
            </a:r>
            <a:endParaRPr lang="tr-TR" dirty="0">
              <a:solidFill>
                <a:srgbClr val="FF0000"/>
              </a:solidFill>
            </a:endParaRPr>
          </a:p>
        </p:txBody>
      </p:sp>
      <p:sp>
        <p:nvSpPr>
          <p:cNvPr id="4" name="Rectangle 1">
            <a:extLst>
              <a:ext uri="{FF2B5EF4-FFF2-40B4-BE49-F238E27FC236}">
                <a16:creationId xmlns:a16="http://schemas.microsoft.com/office/drawing/2014/main" id="{B597ABD1-B265-2F09-AAAD-2EE509CDD7A7}"/>
              </a:ext>
            </a:extLst>
          </p:cNvPr>
          <p:cNvSpPr>
            <a:spLocks noGrp="1" noChangeArrowheads="1"/>
          </p:cNvSpPr>
          <p:nvPr>
            <p:ph idx="1"/>
          </p:nvPr>
        </p:nvSpPr>
        <p:spPr bwMode="auto">
          <a:xfrm>
            <a:off x="1005263" y="1859339"/>
            <a:ext cx="987940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400" i="0" u="none" strike="noStrike" cap="none" normalizeH="0" baseline="0" dirty="0">
                <a:ln>
                  <a:noFill/>
                </a:ln>
                <a:solidFill>
                  <a:srgbClr val="000000"/>
                </a:solidFill>
                <a:effectLst/>
                <a:latin typeface="+mj-lt"/>
              </a:rPr>
              <a:t>İntihal (</a:t>
            </a:r>
            <a:r>
              <a:rPr kumimoji="0" lang="tr-TR" altLang="tr-TR" sz="2400" i="0" u="none" strike="noStrike" cap="none" normalizeH="0" baseline="0" dirty="0" err="1">
                <a:ln>
                  <a:noFill/>
                </a:ln>
                <a:solidFill>
                  <a:srgbClr val="000000"/>
                </a:solidFill>
                <a:effectLst/>
                <a:latin typeface="+mj-lt"/>
              </a:rPr>
              <a:t>Plagiarism</a:t>
            </a:r>
            <a:r>
              <a:rPr kumimoji="0" lang="tr-TR" altLang="tr-TR" sz="2400" i="0" u="none" strike="noStrike" cap="none" normalizeH="0" baseline="0" dirty="0">
                <a:ln>
                  <a:noFill/>
                </a:ln>
                <a:solidFill>
                  <a:srgbClr val="000000"/>
                </a:solidFill>
                <a:effectLst/>
                <a:latin typeface="+mj-lt"/>
              </a:rPr>
              <a:t>)</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400" i="0" u="none" strike="noStrike" cap="none" normalizeH="0" baseline="0" dirty="0">
                <a:ln>
                  <a:noFill/>
                </a:ln>
                <a:solidFill>
                  <a:srgbClr val="000000"/>
                </a:solidFill>
                <a:effectLst/>
                <a:latin typeface="+mj-lt"/>
              </a:rPr>
              <a:t>Veri Uydurma ve Veri Tahrifi</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400" i="0" u="none" strike="noStrike" cap="none" normalizeH="0" baseline="0" dirty="0">
                <a:ln>
                  <a:noFill/>
                </a:ln>
                <a:solidFill>
                  <a:srgbClr val="000000"/>
                </a:solidFill>
                <a:effectLst/>
                <a:latin typeface="+mj-lt"/>
              </a:rPr>
              <a:t>Görsel Manipülasyonu</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400" i="0" u="none" strike="noStrike" cap="none" normalizeH="0" baseline="0" dirty="0">
                <a:ln>
                  <a:noFill/>
                </a:ln>
                <a:solidFill>
                  <a:srgbClr val="000000"/>
                </a:solidFill>
                <a:effectLst/>
                <a:latin typeface="+mj-lt"/>
              </a:rPr>
              <a:t>Haksız Yazarlık (</a:t>
            </a:r>
            <a:r>
              <a:rPr kumimoji="0" lang="tr-TR" altLang="tr-TR" sz="2400" i="0" u="none" strike="noStrike" cap="none" normalizeH="0" baseline="0" dirty="0" err="1">
                <a:ln>
                  <a:noFill/>
                </a:ln>
                <a:solidFill>
                  <a:srgbClr val="000000"/>
                </a:solidFill>
                <a:effectLst/>
                <a:latin typeface="+mj-lt"/>
              </a:rPr>
              <a:t>Gift</a:t>
            </a:r>
            <a:r>
              <a:rPr kumimoji="0" lang="tr-TR" altLang="tr-TR" sz="2400" i="0" u="none" strike="noStrike" cap="none" normalizeH="0" baseline="0" dirty="0">
                <a:ln>
                  <a:noFill/>
                </a:ln>
                <a:solidFill>
                  <a:srgbClr val="000000"/>
                </a:solidFill>
                <a:effectLst/>
                <a:latin typeface="+mj-lt"/>
              </a:rPr>
              <a:t>/</a:t>
            </a:r>
            <a:r>
              <a:rPr kumimoji="0" lang="tr-TR" altLang="tr-TR" sz="2400" i="0" u="none" strike="noStrike" cap="none" normalizeH="0" baseline="0" dirty="0" err="1">
                <a:ln>
                  <a:noFill/>
                </a:ln>
                <a:solidFill>
                  <a:srgbClr val="000000"/>
                </a:solidFill>
                <a:effectLst/>
                <a:latin typeface="+mj-lt"/>
              </a:rPr>
              <a:t>Ghost</a:t>
            </a:r>
            <a:r>
              <a:rPr kumimoji="0" lang="tr-TR" altLang="tr-TR" sz="2400" i="0" u="none" strike="noStrike" cap="none" normalizeH="0" baseline="0" dirty="0">
                <a:ln>
                  <a:noFill/>
                </a:ln>
                <a:solidFill>
                  <a:srgbClr val="000000"/>
                </a:solidFill>
                <a:effectLst/>
                <a:latin typeface="+mj-lt"/>
              </a:rPr>
              <a:t> </a:t>
            </a:r>
            <a:r>
              <a:rPr kumimoji="0" lang="tr-TR" altLang="tr-TR" sz="2400" i="0" u="none" strike="noStrike" cap="none" normalizeH="0" baseline="0" dirty="0" err="1">
                <a:ln>
                  <a:noFill/>
                </a:ln>
                <a:solidFill>
                  <a:srgbClr val="000000"/>
                </a:solidFill>
                <a:effectLst/>
                <a:latin typeface="+mj-lt"/>
              </a:rPr>
              <a:t>authorship</a:t>
            </a:r>
            <a:r>
              <a:rPr kumimoji="0" lang="tr-TR" altLang="tr-TR" sz="2400" i="0" u="none" strike="noStrike" cap="none" normalizeH="0" baseline="0" dirty="0">
                <a:ln>
                  <a:noFill/>
                </a:ln>
                <a:solidFill>
                  <a:srgbClr val="000000"/>
                </a:solidFill>
                <a:effectLst/>
                <a:latin typeface="+mj-lt"/>
              </a:rPr>
              <a:t>)</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400" i="0" u="none" strike="noStrike" cap="none" normalizeH="0" baseline="0" dirty="0" err="1">
                <a:ln>
                  <a:noFill/>
                </a:ln>
                <a:solidFill>
                  <a:srgbClr val="000000"/>
                </a:solidFill>
                <a:effectLst/>
                <a:latin typeface="+mj-lt"/>
              </a:rPr>
              <a:t>Salami</a:t>
            </a:r>
            <a:r>
              <a:rPr kumimoji="0" lang="tr-TR" altLang="tr-TR" sz="2400" i="0" u="none" strike="noStrike" cap="none" normalizeH="0" baseline="0" dirty="0">
                <a:ln>
                  <a:noFill/>
                </a:ln>
                <a:solidFill>
                  <a:srgbClr val="000000"/>
                </a:solidFill>
                <a:effectLst/>
                <a:latin typeface="+mj-lt"/>
              </a:rPr>
              <a:t> </a:t>
            </a:r>
            <a:r>
              <a:rPr kumimoji="0" lang="tr-TR" altLang="tr-TR" sz="2400" i="0" u="none" strike="noStrike" cap="none" normalizeH="0" baseline="0" dirty="0" err="1">
                <a:ln>
                  <a:noFill/>
                </a:ln>
                <a:solidFill>
                  <a:srgbClr val="000000"/>
                </a:solidFill>
                <a:effectLst/>
                <a:latin typeface="+mj-lt"/>
              </a:rPr>
              <a:t>Slicing</a:t>
            </a:r>
            <a:r>
              <a:rPr kumimoji="0" lang="tr-TR" altLang="tr-TR" sz="2400" i="0" u="none" strike="noStrike" cap="none" normalizeH="0" baseline="0" dirty="0">
                <a:ln>
                  <a:noFill/>
                </a:ln>
                <a:solidFill>
                  <a:srgbClr val="000000"/>
                </a:solidFill>
                <a:effectLst/>
                <a:latin typeface="+mj-lt"/>
              </a:rPr>
              <a:t> (Veriyi Yapay Parçalara Bölerek Yayın)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084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5B7842-B77F-5FA1-0359-14302F714D56}"/>
              </a:ext>
            </a:extLst>
          </p:cNvPr>
          <p:cNvSpPr>
            <a:spLocks noGrp="1"/>
          </p:cNvSpPr>
          <p:nvPr>
            <p:ph type="title"/>
          </p:nvPr>
        </p:nvSpPr>
        <p:spPr>
          <a:xfrm>
            <a:off x="787012" y="743976"/>
            <a:ext cx="11162211" cy="1063671"/>
          </a:xfrm>
        </p:spPr>
        <p:txBody>
          <a:bodyPr>
            <a:normAutofit/>
          </a:bodyPr>
          <a:lstStyle/>
          <a:p>
            <a:r>
              <a:rPr lang="tr-TR" altLang="tr-TR" dirty="0" err="1">
                <a:solidFill>
                  <a:srgbClr val="FF0000"/>
                </a:solidFill>
              </a:rPr>
              <a:t>Predatory</a:t>
            </a:r>
            <a:r>
              <a:rPr lang="tr-TR" altLang="tr-TR" dirty="0">
                <a:solidFill>
                  <a:srgbClr val="FF0000"/>
                </a:solidFill>
              </a:rPr>
              <a:t> (yağmacı, sahte) Dergiler</a:t>
            </a:r>
            <a:endParaRPr lang="tr-TR" dirty="0">
              <a:solidFill>
                <a:srgbClr val="FF0000"/>
              </a:solidFill>
            </a:endParaRPr>
          </a:p>
        </p:txBody>
      </p:sp>
      <p:sp>
        <p:nvSpPr>
          <p:cNvPr id="4" name="Rectangle 1">
            <a:extLst>
              <a:ext uri="{FF2B5EF4-FFF2-40B4-BE49-F238E27FC236}">
                <a16:creationId xmlns:a16="http://schemas.microsoft.com/office/drawing/2014/main" id="{24EDC932-5CDA-7DCD-B5A6-B6C6124ECE1B}"/>
              </a:ext>
            </a:extLst>
          </p:cNvPr>
          <p:cNvSpPr>
            <a:spLocks noGrp="1" noChangeArrowheads="1"/>
          </p:cNvSpPr>
          <p:nvPr>
            <p:ph idx="1"/>
          </p:nvPr>
        </p:nvSpPr>
        <p:spPr bwMode="auto">
          <a:xfrm>
            <a:off x="914502" y="2365332"/>
            <a:ext cx="958102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400" b="0" i="0" u="none" strike="noStrike" cap="none" normalizeH="0" baseline="0" dirty="0">
                <a:ln>
                  <a:noFill/>
                </a:ln>
                <a:solidFill>
                  <a:srgbClr val="000000"/>
                </a:solidFill>
                <a:effectLst/>
                <a:latin typeface="+mj-lt"/>
              </a:rPr>
              <a:t>Yayın etiğini tehdit eden en büyük unsurlardan</a:t>
            </a:r>
          </a:p>
          <a:p>
            <a:pPr marL="0" indent="0" algn="just" eaLnBrk="0" fontAlgn="base" hangingPunct="0">
              <a:lnSpc>
                <a:spcPct val="150000"/>
              </a:lnSpc>
              <a:spcBef>
                <a:spcPct val="0"/>
              </a:spcBef>
              <a:spcAft>
                <a:spcPct val="0"/>
              </a:spcAft>
              <a:buFontTx/>
              <a:buChar char="•"/>
            </a:pPr>
            <a:r>
              <a:rPr lang="tr-TR" altLang="tr-TR" sz="2400" dirty="0">
                <a:solidFill>
                  <a:srgbClr val="000000"/>
                </a:solidFill>
              </a:rPr>
              <a:t>Dünya çapında tahmini </a:t>
            </a:r>
            <a:r>
              <a:rPr lang="tr-TR" altLang="tr-TR" sz="2400" b="1" dirty="0">
                <a:solidFill>
                  <a:srgbClr val="000000"/>
                </a:solidFill>
              </a:rPr>
              <a:t>10.000’den fazla</a:t>
            </a:r>
            <a:r>
              <a:rPr lang="tr-TR" altLang="tr-TR" sz="2400" dirty="0">
                <a:solidFill>
                  <a:srgbClr val="000000"/>
                </a:solidFill>
              </a:rPr>
              <a:t> </a:t>
            </a:r>
            <a:r>
              <a:rPr lang="tr-TR" altLang="tr-TR" sz="2400" dirty="0" err="1">
                <a:solidFill>
                  <a:srgbClr val="000000"/>
                </a:solidFill>
              </a:rPr>
              <a:t>predatory</a:t>
            </a:r>
            <a:r>
              <a:rPr lang="tr-TR" altLang="tr-TR" sz="2400" dirty="0">
                <a:solidFill>
                  <a:srgbClr val="000000"/>
                </a:solidFill>
              </a:rPr>
              <a:t> dergi var.</a:t>
            </a:r>
          </a:p>
          <a:p>
            <a:pPr marL="0" marR="0" lvl="0" indent="0" algn="just" defTabSz="914400" rtl="0" eaLnBrk="0" fontAlgn="base" latinLnBrk="0" hangingPunct="0">
              <a:lnSpc>
                <a:spcPct val="150000"/>
              </a:lnSpc>
              <a:spcBef>
                <a:spcPct val="0"/>
              </a:spcBef>
              <a:spcAft>
                <a:spcPct val="0"/>
              </a:spcAft>
              <a:buClrTx/>
              <a:buSzTx/>
              <a:buFontTx/>
              <a:buChar char="•"/>
              <a:tabLst/>
            </a:pPr>
            <a:r>
              <a:rPr lang="tr-TR" altLang="tr-TR" sz="2400" dirty="0">
                <a:solidFill>
                  <a:srgbClr val="000000"/>
                </a:solidFill>
                <a:latin typeface="+mj-lt"/>
              </a:rPr>
              <a:t>Amaç araştırmacı ve akademik kurumları aldatma</a:t>
            </a:r>
            <a:r>
              <a:rPr kumimoji="0" lang="tr-TR" altLang="tr-TR" sz="2400" b="0" i="0" u="none" strike="noStrike" cap="none" normalizeH="0" baseline="0" dirty="0">
                <a:ln>
                  <a:noFill/>
                </a:ln>
                <a:solidFill>
                  <a:srgbClr val="000000"/>
                </a:solidFill>
                <a:effectLst/>
                <a:latin typeface="+mj-lt"/>
              </a:rPr>
              <a:t> </a:t>
            </a:r>
            <a:endParaRPr lang="tr-TR" altLang="tr-TR" sz="2400" dirty="0">
              <a:solidFill>
                <a:srgbClr val="000000"/>
              </a:solidFill>
              <a:latin typeface="+mj-lt"/>
            </a:endParaRPr>
          </a:p>
          <a:p>
            <a:pPr marL="0" marR="0" lvl="0" indent="0" algn="just" defTabSz="914400" rtl="0" eaLnBrk="0" fontAlgn="base" latinLnBrk="0" hangingPunct="0">
              <a:lnSpc>
                <a:spcPct val="150000"/>
              </a:lnSpc>
              <a:spcBef>
                <a:spcPct val="0"/>
              </a:spcBef>
              <a:spcAft>
                <a:spcPct val="0"/>
              </a:spcAft>
              <a:buClrTx/>
              <a:buSzTx/>
              <a:buFontTx/>
              <a:buChar char="•"/>
              <a:tabLst/>
            </a:pPr>
            <a:r>
              <a:rPr lang="tr-TR" altLang="tr-TR" sz="2400" dirty="0">
                <a:solidFill>
                  <a:srgbClr val="000000"/>
                </a:solidFill>
                <a:latin typeface="+mj-lt"/>
              </a:rPr>
              <a:t>Hızlı (</a:t>
            </a:r>
            <a:r>
              <a:rPr lang="tr-TR" altLang="tr-TR" sz="2400" dirty="0" err="1">
                <a:solidFill>
                  <a:srgbClr val="000000"/>
                </a:solidFill>
                <a:latin typeface="+mj-lt"/>
              </a:rPr>
              <a:t>tabiatiyle</a:t>
            </a:r>
            <a:r>
              <a:rPr lang="tr-TR" altLang="tr-TR" sz="2400" dirty="0">
                <a:solidFill>
                  <a:srgbClr val="000000"/>
                </a:solidFill>
                <a:latin typeface="+mj-lt"/>
              </a:rPr>
              <a:t> yetersiz) değerlendirme, kısa sürede makale yayınlama sözü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21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Genel Dergi Editörlüğü Sorunları </a:t>
            </a:r>
            <a:endParaRPr lang="tr-TR" dirty="0"/>
          </a:p>
        </p:txBody>
      </p:sp>
      <p:sp>
        <p:nvSpPr>
          <p:cNvPr id="3" name="İçerik Yer Tutucusu 2"/>
          <p:cNvSpPr>
            <a:spLocks noGrp="1"/>
          </p:cNvSpPr>
          <p:nvPr>
            <p:ph idx="1"/>
          </p:nvPr>
        </p:nvSpPr>
        <p:spPr/>
        <p:txBody>
          <a:bodyPr/>
          <a:lstStyle/>
          <a:p>
            <a:r>
              <a:rPr lang="tr-TR" dirty="0"/>
              <a:t>Gelen makale sayısı x &gt;10</a:t>
            </a:r>
          </a:p>
          <a:p>
            <a:r>
              <a:rPr lang="tr-TR" dirty="0"/>
              <a:t>Makalelerin kalite düşüklüğü x &gt;10</a:t>
            </a:r>
          </a:p>
          <a:p>
            <a:r>
              <a:rPr lang="tr-TR" dirty="0"/>
              <a:t>Değerlendirmede zorluk x &gt;10</a:t>
            </a:r>
          </a:p>
          <a:p>
            <a:pPr lvl="1"/>
            <a:r>
              <a:rPr lang="tr-TR" dirty="0"/>
              <a:t>Hakem yetersizliği </a:t>
            </a:r>
          </a:p>
          <a:p>
            <a:pPr lvl="1"/>
            <a:r>
              <a:rPr lang="tr-TR" dirty="0"/>
              <a:t>Konu editörü yetersizliği </a:t>
            </a:r>
          </a:p>
          <a:p>
            <a:r>
              <a:rPr lang="tr-TR" dirty="0"/>
              <a:t>Etik sorunlar </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3</a:t>
            </a:fld>
            <a:endParaRPr lang="tr-TR"/>
          </a:p>
        </p:txBody>
      </p:sp>
    </p:spTree>
    <p:extLst>
      <p:ext uri="{BB962C8B-B14F-4D97-AF65-F5344CB8AC3E}">
        <p14:creationId xmlns:p14="http://schemas.microsoft.com/office/powerpoint/2010/main" val="3229409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37F163F-D956-6EF3-4BE1-7BA771171E46}"/>
              </a:ext>
            </a:extLst>
          </p:cNvPr>
          <p:cNvPicPr>
            <a:picLocks noChangeAspect="1"/>
          </p:cNvPicPr>
          <p:nvPr/>
        </p:nvPicPr>
        <p:blipFill>
          <a:blip r:embed="rId2"/>
          <a:stretch>
            <a:fillRect/>
          </a:stretch>
        </p:blipFill>
        <p:spPr>
          <a:xfrm>
            <a:off x="0" y="871017"/>
            <a:ext cx="12192000" cy="5115965"/>
          </a:xfrm>
          <a:prstGeom prst="rect">
            <a:avLst/>
          </a:prstGeom>
        </p:spPr>
      </p:pic>
    </p:spTree>
    <p:extLst>
      <p:ext uri="{BB962C8B-B14F-4D97-AF65-F5344CB8AC3E}">
        <p14:creationId xmlns:p14="http://schemas.microsoft.com/office/powerpoint/2010/main" val="92435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6D9695-250B-7968-7D12-F48B72F2FC65}"/>
              </a:ext>
            </a:extLst>
          </p:cNvPr>
          <p:cNvSpPr>
            <a:spLocks noGrp="1"/>
          </p:cNvSpPr>
          <p:nvPr>
            <p:ph type="title"/>
          </p:nvPr>
        </p:nvSpPr>
        <p:spPr>
          <a:xfrm>
            <a:off x="330926" y="365125"/>
            <a:ext cx="11022874" cy="1325563"/>
          </a:xfrm>
        </p:spPr>
        <p:txBody>
          <a:bodyPr>
            <a:normAutofit/>
          </a:bodyPr>
          <a:lstStyle/>
          <a:p>
            <a:r>
              <a:rPr lang="tr-TR" altLang="tr-TR" dirty="0">
                <a:solidFill>
                  <a:srgbClr val="FF0000"/>
                </a:solidFill>
              </a:rPr>
              <a:t>Yapay Zekâ Dönemi ve Yeni Etik Sorunlar</a:t>
            </a:r>
            <a:endParaRPr lang="tr-TR" dirty="0">
              <a:solidFill>
                <a:srgbClr val="FF0000"/>
              </a:solidFill>
            </a:endParaRPr>
          </a:p>
        </p:txBody>
      </p:sp>
      <p:sp>
        <p:nvSpPr>
          <p:cNvPr id="4" name="Rectangle 1">
            <a:extLst>
              <a:ext uri="{FF2B5EF4-FFF2-40B4-BE49-F238E27FC236}">
                <a16:creationId xmlns:a16="http://schemas.microsoft.com/office/drawing/2014/main" id="{2EA57B7F-3A7C-1AA9-8C48-494A8CBA6032}"/>
              </a:ext>
            </a:extLst>
          </p:cNvPr>
          <p:cNvSpPr>
            <a:spLocks noGrp="1" noChangeArrowheads="1"/>
          </p:cNvSpPr>
          <p:nvPr>
            <p:ph idx="1"/>
          </p:nvPr>
        </p:nvSpPr>
        <p:spPr bwMode="auto">
          <a:xfrm>
            <a:off x="396701" y="1969969"/>
            <a:ext cx="11307619"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mn-lt"/>
              </a:rPr>
              <a:t>Güncel olarak dünya yayın etiğinin gündeminde:</a:t>
            </a:r>
            <a:endParaRPr kumimoji="0" lang="tr-TR" altLang="tr-TR" sz="2000" b="1" i="0" u="none" strike="noStrike" cap="none" normalizeH="0" baseline="0" dirty="0">
              <a:ln>
                <a:noFill/>
              </a:ln>
              <a:solidFill>
                <a:srgbClr val="000000"/>
              </a:solidFill>
              <a:effectLst/>
              <a:latin typeface="+mn-l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mn-lt"/>
              </a:rPr>
              <a:t>🔹 Yapay zekâ ile yazılmış makaleler</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n-lt"/>
              </a:rPr>
              <a:t>AI-</a:t>
            </a:r>
            <a:r>
              <a:rPr kumimoji="0" lang="tr-TR" altLang="tr-TR" sz="2000" b="0" i="0" u="none" strike="noStrike" cap="none" normalizeH="0" baseline="0" dirty="0" err="1">
                <a:ln>
                  <a:noFill/>
                </a:ln>
                <a:solidFill>
                  <a:srgbClr val="000000"/>
                </a:solidFill>
                <a:effectLst/>
                <a:latin typeface="+mn-lt"/>
              </a:rPr>
              <a:t>generated</a:t>
            </a:r>
            <a:r>
              <a:rPr kumimoji="0" lang="tr-TR" altLang="tr-TR" sz="2000" b="0" i="0" u="none" strike="noStrike" cap="none" normalizeH="0" baseline="0" dirty="0">
                <a:ln>
                  <a:noFill/>
                </a:ln>
                <a:solidFill>
                  <a:srgbClr val="000000"/>
                </a:solidFill>
                <a:effectLst/>
                <a:latin typeface="+mn-lt"/>
              </a:rPr>
              <a:t> </a:t>
            </a:r>
            <a:r>
              <a:rPr kumimoji="0" lang="tr-TR" altLang="tr-TR" sz="2000" b="0" i="0" u="none" strike="noStrike" cap="none" normalizeH="0" baseline="0" dirty="0" err="1">
                <a:ln>
                  <a:noFill/>
                </a:ln>
                <a:solidFill>
                  <a:srgbClr val="000000"/>
                </a:solidFill>
                <a:effectLst/>
                <a:latin typeface="+mn-lt"/>
              </a:rPr>
              <a:t>text</a:t>
            </a:r>
            <a:r>
              <a:rPr kumimoji="0" lang="tr-TR" altLang="tr-TR" sz="2000" b="0" i="0" u="none" strike="noStrike" cap="none" normalizeH="0" baseline="0" dirty="0">
                <a:ln>
                  <a:noFill/>
                </a:ln>
                <a:solidFill>
                  <a:srgbClr val="000000"/>
                </a:solidFill>
                <a:effectLst/>
                <a:latin typeface="+mn-lt"/>
              </a:rPr>
              <a:t> </a:t>
            </a:r>
            <a:r>
              <a:rPr kumimoji="0" lang="tr-TR" altLang="tr-TR" sz="2000" b="0" i="0" u="none" strike="noStrike" cap="none" normalizeH="0" baseline="0" dirty="0" err="1">
                <a:ln>
                  <a:noFill/>
                </a:ln>
                <a:solidFill>
                  <a:srgbClr val="000000"/>
                </a:solidFill>
                <a:effectLst/>
                <a:latin typeface="+mn-lt"/>
              </a:rPr>
              <a:t>plagiarism</a:t>
            </a:r>
            <a:r>
              <a:rPr kumimoji="0" lang="tr-TR" altLang="tr-TR" sz="2000" b="0" i="0" u="none" strike="noStrike" cap="none" normalizeH="0" baseline="0" dirty="0">
                <a:ln>
                  <a:noFill/>
                </a:ln>
                <a:solidFill>
                  <a:srgbClr val="000000"/>
                </a:solidFill>
                <a:effectLst/>
                <a:latin typeface="+mn-lt"/>
              </a:rPr>
              <a:t> yeni bir etik kategori haline geldi.</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n-lt"/>
              </a:rPr>
              <a:t>Birçok dergi </a:t>
            </a:r>
            <a:r>
              <a:rPr kumimoji="0" lang="tr-TR" altLang="tr-TR" sz="2000" b="0" i="0" u="none" strike="noStrike" cap="none" normalizeH="0" baseline="0" dirty="0" err="1">
                <a:ln>
                  <a:noFill/>
                </a:ln>
                <a:solidFill>
                  <a:srgbClr val="000000"/>
                </a:solidFill>
                <a:effectLst/>
                <a:latin typeface="+mn-lt"/>
              </a:rPr>
              <a:t>ChatGPT</a:t>
            </a:r>
            <a:r>
              <a:rPr kumimoji="0" lang="tr-TR" altLang="tr-TR" sz="2000" b="0" i="0" u="none" strike="noStrike" cap="none" normalizeH="0" baseline="0" dirty="0">
                <a:ln>
                  <a:noFill/>
                </a:ln>
                <a:solidFill>
                  <a:srgbClr val="000000"/>
                </a:solidFill>
                <a:effectLst/>
                <a:latin typeface="+mn-lt"/>
              </a:rPr>
              <a:t> benzeri araçların kullanımını bildirmeyi zorunlu tutuyor.</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mn-lt"/>
              </a:rPr>
              <a:t>🔹 Yapay zekâ ile üretilmiş bilimsel sahte görseller</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n-lt"/>
              </a:rPr>
              <a:t>Nature, EMBO </a:t>
            </a:r>
            <a:r>
              <a:rPr kumimoji="0" lang="tr-TR" altLang="tr-TR" sz="2000" b="0" i="0" u="none" strike="noStrike" cap="none" normalizeH="0" baseline="0" dirty="0" err="1">
                <a:ln>
                  <a:noFill/>
                </a:ln>
                <a:solidFill>
                  <a:srgbClr val="000000"/>
                </a:solidFill>
                <a:effectLst/>
                <a:latin typeface="+mn-lt"/>
              </a:rPr>
              <a:t>Reports</a:t>
            </a:r>
            <a:r>
              <a:rPr kumimoji="0" lang="tr-TR" altLang="tr-TR" sz="2000" b="0" i="0" u="none" strike="noStrike" cap="none" normalizeH="0" baseline="0" dirty="0">
                <a:ln>
                  <a:noFill/>
                </a:ln>
                <a:solidFill>
                  <a:srgbClr val="000000"/>
                </a:solidFill>
                <a:effectLst/>
                <a:latin typeface="+mn-lt"/>
              </a:rPr>
              <a:t> gibi dergiler artık AI görsel tespiti yapıyor.</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mn-lt"/>
              </a:rPr>
              <a:t>🔹 Uydurma referanslar (</a:t>
            </a:r>
            <a:r>
              <a:rPr kumimoji="0" lang="tr-TR" altLang="tr-TR" sz="2000" b="1" i="0" u="none" strike="noStrike" cap="none" normalizeH="0" baseline="0" dirty="0" err="1">
                <a:ln>
                  <a:noFill/>
                </a:ln>
                <a:solidFill>
                  <a:srgbClr val="000000"/>
                </a:solidFill>
                <a:effectLst/>
                <a:latin typeface="+mn-lt"/>
              </a:rPr>
              <a:t>hallucinated</a:t>
            </a:r>
            <a:r>
              <a:rPr kumimoji="0" lang="tr-TR" altLang="tr-TR" sz="2000" b="1" i="0" u="none" strike="noStrike" cap="none" normalizeH="0" baseline="0" dirty="0">
                <a:ln>
                  <a:noFill/>
                </a:ln>
                <a:solidFill>
                  <a:srgbClr val="000000"/>
                </a:solidFill>
                <a:effectLst/>
                <a:latin typeface="+mn-lt"/>
              </a:rPr>
              <a:t> </a:t>
            </a:r>
            <a:r>
              <a:rPr kumimoji="0" lang="tr-TR" altLang="tr-TR" sz="2000" b="1" i="0" u="none" strike="noStrike" cap="none" normalizeH="0" baseline="0" dirty="0" err="1">
                <a:ln>
                  <a:noFill/>
                </a:ln>
                <a:solidFill>
                  <a:srgbClr val="000000"/>
                </a:solidFill>
                <a:effectLst/>
                <a:latin typeface="+mn-lt"/>
              </a:rPr>
              <a:t>citations</a:t>
            </a:r>
            <a:r>
              <a:rPr kumimoji="0" lang="tr-TR" altLang="tr-TR" sz="2000" b="1" i="0" u="none" strike="noStrike" cap="none" normalizeH="0" baseline="0" dirty="0">
                <a:ln>
                  <a:noFill/>
                </a:ln>
                <a:solidFill>
                  <a:srgbClr val="000000"/>
                </a:solidFill>
                <a:effectLst/>
                <a:latin typeface="+mn-lt"/>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n-lt"/>
              </a:rPr>
              <a:t>AI kullanımında sık karşılaşılan yeni bir etik sorun.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488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8CA4D1-AC09-794B-F3C1-1F2FA3079F77}"/>
              </a:ext>
            </a:extLst>
          </p:cNvPr>
          <p:cNvSpPr>
            <a:spLocks noGrp="1"/>
          </p:cNvSpPr>
          <p:nvPr>
            <p:ph type="title"/>
          </p:nvPr>
        </p:nvSpPr>
        <p:spPr>
          <a:xfrm>
            <a:off x="217715" y="966651"/>
            <a:ext cx="11643360" cy="1297578"/>
          </a:xfrm>
        </p:spPr>
        <p:txBody>
          <a:bodyPr>
            <a:normAutofit/>
          </a:bodyPr>
          <a:lstStyle/>
          <a:p>
            <a:r>
              <a:rPr lang="tr-TR" altLang="tr-TR" sz="3600" dirty="0">
                <a:solidFill>
                  <a:srgbClr val="FF0000"/>
                </a:solidFill>
              </a:rPr>
              <a:t>Büyük Araştırma Skandalları Sonrasında Artan Denetim</a:t>
            </a:r>
            <a:endParaRPr lang="tr-TR" dirty="0">
              <a:solidFill>
                <a:srgbClr val="FF0000"/>
              </a:solidFill>
            </a:endParaRPr>
          </a:p>
        </p:txBody>
      </p:sp>
      <p:sp>
        <p:nvSpPr>
          <p:cNvPr id="4" name="Rectangle 1">
            <a:extLst>
              <a:ext uri="{FF2B5EF4-FFF2-40B4-BE49-F238E27FC236}">
                <a16:creationId xmlns:a16="http://schemas.microsoft.com/office/drawing/2014/main" id="{54B2F26C-7B7F-20FD-9B61-E77A56DC1EF2}"/>
              </a:ext>
            </a:extLst>
          </p:cNvPr>
          <p:cNvSpPr>
            <a:spLocks noGrp="1" noChangeArrowheads="1"/>
          </p:cNvSpPr>
          <p:nvPr>
            <p:ph idx="1"/>
          </p:nvPr>
        </p:nvSpPr>
        <p:spPr bwMode="auto">
          <a:xfrm>
            <a:off x="827703" y="2378470"/>
            <a:ext cx="10996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400" b="0" i="0" u="none" strike="noStrike" cap="none" normalizeH="0" baseline="0" dirty="0">
                <a:ln>
                  <a:noFill/>
                </a:ln>
                <a:solidFill>
                  <a:srgbClr val="000000"/>
                </a:solidFill>
                <a:effectLst/>
                <a:latin typeface="+mj-lt"/>
              </a:rPr>
              <a:t>Nature, </a:t>
            </a:r>
            <a:r>
              <a:rPr kumimoji="0" lang="tr-TR" altLang="tr-TR" sz="2400" b="0" i="0" u="none" strike="noStrike" cap="none" normalizeH="0" baseline="0" dirty="0" err="1">
                <a:ln>
                  <a:noFill/>
                </a:ln>
                <a:solidFill>
                  <a:srgbClr val="000000"/>
                </a:solidFill>
                <a:effectLst/>
                <a:latin typeface="+mj-lt"/>
              </a:rPr>
              <a:t>Science</a:t>
            </a:r>
            <a:r>
              <a:rPr kumimoji="0" lang="tr-TR" altLang="tr-TR" sz="2400" b="0" i="0" u="none" strike="noStrike" cap="none" normalizeH="0" baseline="0" dirty="0">
                <a:ln>
                  <a:noFill/>
                </a:ln>
                <a:solidFill>
                  <a:srgbClr val="000000"/>
                </a:solidFill>
                <a:effectLst/>
                <a:latin typeface="+mj-lt"/>
              </a:rPr>
              <a:t>, Cell gibi dergiler veri doğrulama ekiplerini genişletti.</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400" b="0" i="0" u="none" strike="noStrike" cap="none" normalizeH="0" baseline="0" dirty="0">
                <a:ln>
                  <a:noFill/>
                </a:ln>
                <a:solidFill>
                  <a:srgbClr val="000000"/>
                </a:solidFill>
                <a:effectLst/>
                <a:latin typeface="+mj-lt"/>
              </a:rPr>
              <a:t>Görsel manipülasyon kontrolü için yapay zekâ tabanlı denetimler kullanılmaya başlandı.</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400" b="0" i="0" u="none" strike="noStrike" cap="none" normalizeH="0" baseline="0" dirty="0">
                <a:ln>
                  <a:noFill/>
                </a:ln>
                <a:solidFill>
                  <a:srgbClr val="000000"/>
                </a:solidFill>
                <a:effectLst/>
                <a:latin typeface="+mj-lt"/>
              </a:rPr>
              <a:t>Çoğu dergi </a:t>
            </a:r>
            <a:r>
              <a:rPr kumimoji="0" lang="tr-TR" altLang="tr-TR" sz="2400" b="1" i="0" u="none" strike="noStrike" cap="none" normalizeH="0" baseline="0" dirty="0">
                <a:ln>
                  <a:noFill/>
                </a:ln>
                <a:solidFill>
                  <a:srgbClr val="000000"/>
                </a:solidFill>
                <a:effectLst/>
                <a:latin typeface="+mj-lt"/>
              </a:rPr>
              <a:t>etik bildirim formlarını</a:t>
            </a:r>
            <a:r>
              <a:rPr kumimoji="0" lang="tr-TR" altLang="tr-TR" sz="2400" b="0" i="0" u="none" strike="noStrike" cap="none" normalizeH="0" baseline="0" dirty="0">
                <a:ln>
                  <a:noFill/>
                </a:ln>
                <a:solidFill>
                  <a:srgbClr val="000000"/>
                </a:solidFill>
                <a:effectLst/>
                <a:latin typeface="+mj-lt"/>
              </a:rPr>
              <a:t> zorunlu hale getirdi.</a:t>
            </a:r>
          </a:p>
          <a:p>
            <a:pPr marL="0" marR="0" lvl="0" indent="0" algn="just" defTabSz="914400" rtl="0" eaLnBrk="0" fontAlgn="base" latinLnBrk="0" hangingPunct="0">
              <a:lnSpc>
                <a:spcPct val="150000"/>
              </a:lnSpc>
              <a:spcBef>
                <a:spcPct val="0"/>
              </a:spcBef>
              <a:spcAft>
                <a:spcPct val="0"/>
              </a:spcAft>
              <a:buClrTx/>
              <a:buSzTx/>
              <a:buFontTx/>
              <a:buChar char="•"/>
              <a:tabLst/>
            </a:pPr>
            <a:r>
              <a:rPr lang="tr-TR" altLang="tr-TR" sz="2400" dirty="0" err="1">
                <a:solidFill>
                  <a:srgbClr val="000000"/>
                </a:solidFill>
                <a:latin typeface="+mj-lt"/>
              </a:rPr>
              <a:t>Turkish</a:t>
            </a:r>
            <a:r>
              <a:rPr lang="tr-TR" altLang="tr-TR" sz="2400" dirty="0">
                <a:solidFill>
                  <a:srgbClr val="000000"/>
                </a:solidFill>
                <a:latin typeface="+mj-lt"/>
              </a:rPr>
              <a:t> </a:t>
            </a:r>
            <a:r>
              <a:rPr lang="tr-TR" altLang="tr-TR" sz="2400" dirty="0" err="1">
                <a:solidFill>
                  <a:srgbClr val="000000"/>
                </a:solidFill>
                <a:latin typeface="+mj-lt"/>
              </a:rPr>
              <a:t>Journal</a:t>
            </a:r>
            <a:r>
              <a:rPr lang="tr-TR" altLang="tr-TR" sz="2400" dirty="0">
                <a:solidFill>
                  <a:srgbClr val="000000"/>
                </a:solidFill>
                <a:latin typeface="+mj-lt"/>
              </a:rPr>
              <a:t> of </a:t>
            </a:r>
            <a:r>
              <a:rPr lang="tr-TR" altLang="tr-TR" sz="2400" dirty="0" err="1">
                <a:solidFill>
                  <a:srgbClr val="000000"/>
                </a:solidFill>
                <a:latin typeface="+mj-lt"/>
              </a:rPr>
              <a:t>Medical</a:t>
            </a:r>
            <a:r>
              <a:rPr lang="tr-TR" altLang="tr-TR" sz="2400" dirty="0">
                <a:solidFill>
                  <a:srgbClr val="000000"/>
                </a:solidFill>
                <a:latin typeface="+mj-lt"/>
              </a:rPr>
              <a:t> </a:t>
            </a:r>
            <a:r>
              <a:rPr lang="tr-TR" altLang="tr-TR" sz="2400" dirty="0" err="1">
                <a:solidFill>
                  <a:srgbClr val="000000"/>
                </a:solidFill>
                <a:latin typeface="+mj-lt"/>
              </a:rPr>
              <a:t>Sciences</a:t>
            </a:r>
            <a:r>
              <a:rPr lang="tr-TR" altLang="tr-TR" sz="2400" dirty="0">
                <a:solidFill>
                  <a:srgbClr val="000000"/>
                </a:solidFill>
                <a:latin typeface="+mj-lt"/>
              </a:rPr>
              <a:t> dergisinde de </a:t>
            </a:r>
          </a:p>
          <a:p>
            <a:pPr marL="0" marR="0" lvl="0" indent="0" algn="just" defTabSz="914400" rtl="0" eaLnBrk="0" fontAlgn="base" latinLnBrk="0" hangingPunct="0">
              <a:lnSpc>
                <a:spcPct val="150000"/>
              </a:lnSpc>
              <a:spcBef>
                <a:spcPct val="0"/>
              </a:spcBef>
              <a:spcAft>
                <a:spcPct val="0"/>
              </a:spcAft>
              <a:buClrTx/>
              <a:buSzTx/>
              <a:buNone/>
              <a:tabLst/>
            </a:pPr>
            <a:r>
              <a:rPr lang="tr-TR" altLang="tr-TR" sz="2400" dirty="0">
                <a:solidFill>
                  <a:srgbClr val="000000"/>
                </a:solidFill>
                <a:latin typeface="+mj-lt"/>
              </a:rPr>
              <a:t>hem etik hem de AI ile ilgili standart kurallar ve kontrol basamakları belirlendi</a:t>
            </a:r>
            <a:endParaRPr kumimoji="0" lang="tr-TR" altLang="tr-TR" sz="24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208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030743-65EA-67D0-21BA-F6506016264E}"/>
              </a:ext>
            </a:extLst>
          </p:cNvPr>
          <p:cNvSpPr>
            <a:spLocks noGrp="1"/>
          </p:cNvSpPr>
          <p:nvPr>
            <p:ph type="title"/>
          </p:nvPr>
        </p:nvSpPr>
        <p:spPr>
          <a:xfrm>
            <a:off x="374469" y="365125"/>
            <a:ext cx="10979331" cy="1325563"/>
          </a:xfrm>
        </p:spPr>
        <p:txBody>
          <a:bodyPr/>
          <a:lstStyle/>
          <a:p>
            <a:r>
              <a:rPr lang="tr-TR" altLang="tr-TR" dirty="0">
                <a:solidFill>
                  <a:srgbClr val="FF0000"/>
                </a:solidFill>
              </a:rPr>
              <a:t>Uluslararası Kurumlar</a:t>
            </a:r>
            <a:endParaRPr lang="tr-TR" dirty="0">
              <a:solidFill>
                <a:srgbClr val="FF0000"/>
              </a:solidFill>
            </a:endParaRPr>
          </a:p>
        </p:txBody>
      </p:sp>
      <p:sp>
        <p:nvSpPr>
          <p:cNvPr id="4" name="Rectangle 1">
            <a:extLst>
              <a:ext uri="{FF2B5EF4-FFF2-40B4-BE49-F238E27FC236}">
                <a16:creationId xmlns:a16="http://schemas.microsoft.com/office/drawing/2014/main" id="{F5F83B76-AAB2-8F2A-5C8C-0923C9B127BF}"/>
              </a:ext>
            </a:extLst>
          </p:cNvPr>
          <p:cNvSpPr>
            <a:spLocks noGrp="1" noChangeArrowheads="1"/>
          </p:cNvSpPr>
          <p:nvPr>
            <p:ph idx="1"/>
          </p:nvPr>
        </p:nvSpPr>
        <p:spPr bwMode="auto">
          <a:xfrm>
            <a:off x="209006" y="2039637"/>
            <a:ext cx="11634651"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mj-lt"/>
              </a:rPr>
              <a:t>🔹 COPE (</a:t>
            </a:r>
            <a:r>
              <a:rPr kumimoji="0" lang="tr-TR" altLang="tr-TR" sz="2000" b="1" i="0" u="none" strike="noStrike" cap="none" normalizeH="0" baseline="0" dirty="0" err="1">
                <a:ln>
                  <a:noFill/>
                </a:ln>
                <a:solidFill>
                  <a:srgbClr val="000000"/>
                </a:solidFill>
                <a:effectLst/>
                <a:latin typeface="+mj-lt"/>
              </a:rPr>
              <a:t>Committee</a:t>
            </a:r>
            <a:r>
              <a:rPr kumimoji="0" lang="tr-TR" altLang="tr-TR" sz="2000" b="1" i="0" u="none" strike="noStrike" cap="none" normalizeH="0" baseline="0" dirty="0">
                <a:ln>
                  <a:noFill/>
                </a:ln>
                <a:solidFill>
                  <a:srgbClr val="000000"/>
                </a:solidFill>
                <a:effectLst/>
                <a:latin typeface="+mj-lt"/>
              </a:rPr>
              <a:t> on </a:t>
            </a:r>
            <a:r>
              <a:rPr kumimoji="0" lang="tr-TR" altLang="tr-TR" sz="2000" b="1" i="0" u="none" strike="noStrike" cap="none" normalizeH="0" baseline="0" dirty="0" err="1">
                <a:ln>
                  <a:noFill/>
                </a:ln>
                <a:solidFill>
                  <a:srgbClr val="000000"/>
                </a:solidFill>
                <a:effectLst/>
                <a:latin typeface="+mj-lt"/>
              </a:rPr>
              <a:t>Publication</a:t>
            </a:r>
            <a:r>
              <a:rPr kumimoji="0" lang="tr-TR" altLang="tr-TR" sz="2000" b="1" i="0" u="none" strike="noStrike" cap="none" normalizeH="0" baseline="0" dirty="0">
                <a:ln>
                  <a:noFill/>
                </a:ln>
                <a:solidFill>
                  <a:srgbClr val="000000"/>
                </a:solidFill>
                <a:effectLst/>
                <a:latin typeface="+mj-lt"/>
              </a:rPr>
              <a:t> </a:t>
            </a:r>
            <a:r>
              <a:rPr kumimoji="0" lang="tr-TR" altLang="tr-TR" sz="2000" b="1" i="0" u="none" strike="noStrike" cap="none" normalizeH="0" baseline="0" dirty="0" err="1">
                <a:ln>
                  <a:noFill/>
                </a:ln>
                <a:solidFill>
                  <a:srgbClr val="000000"/>
                </a:solidFill>
                <a:effectLst/>
                <a:latin typeface="+mj-lt"/>
              </a:rPr>
              <a:t>Ethics</a:t>
            </a:r>
            <a:r>
              <a:rPr kumimoji="0" lang="tr-TR" altLang="tr-TR" sz="2000" b="1" i="0" u="none" strike="noStrike" cap="none" normalizeH="0" baseline="0" dirty="0">
                <a:ln>
                  <a:noFill/>
                </a:ln>
                <a:solidFill>
                  <a:srgbClr val="000000"/>
                </a:solidFill>
                <a:effectLst/>
                <a:latin typeface="+mj-lt"/>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j-lt"/>
              </a:rPr>
              <a:t>20.000’den fazla dergiyi kapsayan uluslararası etik ağı.</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j-lt"/>
              </a:rPr>
              <a:t>Yayın geri çekme, düzeltme ve etik inceleme rehberlerini belirler.</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mj-lt"/>
              </a:rPr>
              <a:t>🔹 ICMJE (International </a:t>
            </a:r>
            <a:r>
              <a:rPr kumimoji="0" lang="tr-TR" altLang="tr-TR" sz="2000" b="1" i="0" u="none" strike="noStrike" cap="none" normalizeH="0" baseline="0" dirty="0" err="1">
                <a:ln>
                  <a:noFill/>
                </a:ln>
                <a:solidFill>
                  <a:srgbClr val="000000"/>
                </a:solidFill>
                <a:effectLst/>
                <a:latin typeface="+mj-lt"/>
              </a:rPr>
              <a:t>Committee</a:t>
            </a:r>
            <a:r>
              <a:rPr kumimoji="0" lang="tr-TR" altLang="tr-TR" sz="2000" b="1" i="0" u="none" strike="noStrike" cap="none" normalizeH="0" baseline="0" dirty="0">
                <a:ln>
                  <a:noFill/>
                </a:ln>
                <a:solidFill>
                  <a:srgbClr val="000000"/>
                </a:solidFill>
                <a:effectLst/>
                <a:latin typeface="+mj-lt"/>
              </a:rPr>
              <a:t> of </a:t>
            </a:r>
            <a:r>
              <a:rPr kumimoji="0" lang="tr-TR" altLang="tr-TR" sz="2000" b="1" i="0" u="none" strike="noStrike" cap="none" normalizeH="0" baseline="0" dirty="0" err="1">
                <a:ln>
                  <a:noFill/>
                </a:ln>
                <a:solidFill>
                  <a:srgbClr val="000000"/>
                </a:solidFill>
                <a:effectLst/>
                <a:latin typeface="+mj-lt"/>
              </a:rPr>
              <a:t>Medical</a:t>
            </a:r>
            <a:r>
              <a:rPr kumimoji="0" lang="tr-TR" altLang="tr-TR" sz="2000" b="1" i="0" u="none" strike="noStrike" cap="none" normalizeH="0" baseline="0" dirty="0">
                <a:ln>
                  <a:noFill/>
                </a:ln>
                <a:solidFill>
                  <a:srgbClr val="000000"/>
                </a:solidFill>
                <a:effectLst/>
                <a:latin typeface="+mj-lt"/>
              </a:rPr>
              <a:t> </a:t>
            </a:r>
            <a:r>
              <a:rPr kumimoji="0" lang="tr-TR" altLang="tr-TR" sz="2000" b="1" i="0" u="none" strike="noStrike" cap="none" normalizeH="0" baseline="0" dirty="0" err="1">
                <a:ln>
                  <a:noFill/>
                </a:ln>
                <a:solidFill>
                  <a:srgbClr val="000000"/>
                </a:solidFill>
                <a:effectLst/>
                <a:latin typeface="+mj-lt"/>
              </a:rPr>
              <a:t>Journal</a:t>
            </a:r>
            <a:r>
              <a:rPr kumimoji="0" lang="tr-TR" altLang="tr-TR" sz="2000" b="1" i="0" u="none" strike="noStrike" cap="none" normalizeH="0" baseline="0" dirty="0">
                <a:ln>
                  <a:noFill/>
                </a:ln>
                <a:solidFill>
                  <a:srgbClr val="000000"/>
                </a:solidFill>
                <a:effectLst/>
                <a:latin typeface="+mj-lt"/>
              </a:rPr>
              <a:t> </a:t>
            </a:r>
            <a:r>
              <a:rPr kumimoji="0" lang="tr-TR" altLang="tr-TR" sz="2000" b="1" i="0" u="none" strike="noStrike" cap="none" normalizeH="0" baseline="0" dirty="0" err="1">
                <a:ln>
                  <a:noFill/>
                </a:ln>
                <a:solidFill>
                  <a:srgbClr val="000000"/>
                </a:solidFill>
                <a:effectLst/>
                <a:latin typeface="+mj-lt"/>
              </a:rPr>
              <a:t>Editors</a:t>
            </a:r>
            <a:r>
              <a:rPr kumimoji="0" lang="tr-TR" altLang="tr-TR" sz="2000" b="1" i="0" u="none" strike="noStrike" cap="none" normalizeH="0" baseline="0" dirty="0">
                <a:ln>
                  <a:noFill/>
                </a:ln>
                <a:solidFill>
                  <a:srgbClr val="000000"/>
                </a:solidFill>
                <a:effectLst/>
                <a:latin typeface="+mj-lt"/>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j-lt"/>
              </a:rPr>
              <a:t>Tıp dergilerinin yazar kriterlerini standart hale getirdi.</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j-lt"/>
              </a:rPr>
              <a:t>Çıkar çatışması bildirimlerini zorunlu tuttu.</a:t>
            </a:r>
          </a:p>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mj-lt"/>
              </a:rPr>
              <a:t>🔹 WAME, ORI, UNESCO</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tr-TR" altLang="tr-TR" sz="2000" b="0" i="0" u="none" strike="noStrike" cap="none" normalizeH="0" baseline="0" dirty="0">
                <a:ln>
                  <a:noFill/>
                </a:ln>
                <a:solidFill>
                  <a:srgbClr val="000000"/>
                </a:solidFill>
                <a:effectLst/>
                <a:latin typeface="+mj-lt"/>
              </a:rPr>
              <a:t>Yayın etiği, araştırmacı davranışları ve akademik dürüstlük konusunda küresel standartlar belirler.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108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53505"/>
            <a:ext cx="10515600" cy="1325563"/>
          </a:xfrm>
        </p:spPr>
        <p:txBody>
          <a:bodyPr>
            <a:normAutofit/>
          </a:bodyPr>
          <a:lstStyle/>
          <a:p>
            <a:pPr algn="ctr"/>
            <a:r>
              <a:rPr lang="tr-TR" dirty="0" err="1">
                <a:solidFill>
                  <a:srgbClr val="FF0000"/>
                </a:solidFill>
              </a:rPr>
              <a:t>Turkish</a:t>
            </a:r>
            <a:r>
              <a:rPr lang="tr-TR" dirty="0">
                <a:solidFill>
                  <a:srgbClr val="FF0000"/>
                </a:solidFill>
              </a:rPr>
              <a:t> </a:t>
            </a:r>
            <a:r>
              <a:rPr lang="tr-TR" dirty="0" err="1">
                <a:solidFill>
                  <a:srgbClr val="FF0000"/>
                </a:solidFill>
              </a:rPr>
              <a:t>Journal</a:t>
            </a:r>
            <a:r>
              <a:rPr lang="tr-TR" dirty="0">
                <a:solidFill>
                  <a:srgbClr val="FF0000"/>
                </a:solidFill>
              </a:rPr>
              <a:t>  of  </a:t>
            </a:r>
            <a:r>
              <a:rPr lang="tr-TR" dirty="0" err="1">
                <a:solidFill>
                  <a:srgbClr val="FF0000"/>
                </a:solidFill>
              </a:rPr>
              <a:t>Medical</a:t>
            </a:r>
            <a:r>
              <a:rPr lang="tr-TR" dirty="0">
                <a:solidFill>
                  <a:srgbClr val="FF0000"/>
                </a:solidFill>
              </a:rPr>
              <a:t>  </a:t>
            </a:r>
            <a:r>
              <a:rPr lang="tr-TR" dirty="0" err="1">
                <a:solidFill>
                  <a:srgbClr val="FF0000"/>
                </a:solidFill>
              </a:rPr>
              <a:t>Sciences</a:t>
            </a:r>
            <a:br>
              <a:rPr lang="tr-TR" dirty="0">
                <a:solidFill>
                  <a:srgbClr val="FF0000"/>
                </a:solidFill>
              </a:rPr>
            </a:br>
            <a:r>
              <a:rPr lang="tr-TR" dirty="0">
                <a:solidFill>
                  <a:srgbClr val="FF0000"/>
                </a:solidFill>
              </a:rPr>
              <a:t>Etik ilkeleri ve kontrol mekanizmaları  </a:t>
            </a:r>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34</a:t>
            </a:fld>
            <a:endParaRPr lang="tr-TR"/>
          </a:p>
        </p:txBody>
      </p:sp>
    </p:spTree>
    <p:extLst>
      <p:ext uri="{BB962C8B-B14F-4D97-AF65-F5344CB8AC3E}">
        <p14:creationId xmlns:p14="http://schemas.microsoft.com/office/powerpoint/2010/main" val="911385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738" y="196083"/>
            <a:ext cx="10515600" cy="1325563"/>
          </a:xfrm>
        </p:spPr>
        <p:txBody>
          <a:bodyPr/>
          <a:lstStyle/>
          <a:p>
            <a:r>
              <a:rPr lang="tr-TR" dirty="0">
                <a:solidFill>
                  <a:srgbClr val="FF0000"/>
                </a:solidFill>
              </a:rPr>
              <a:t>Helsinki </a:t>
            </a:r>
            <a:r>
              <a:rPr lang="tr-TR" dirty="0" err="1">
                <a:solidFill>
                  <a:srgbClr val="FF0000"/>
                </a:solidFill>
              </a:rPr>
              <a:t>deklerasyonu</a:t>
            </a:r>
            <a:endParaRPr lang="tr-TR" dirty="0">
              <a:solidFill>
                <a:srgbClr val="FF0000"/>
              </a:solidFill>
            </a:endParaRPr>
          </a:p>
        </p:txBody>
      </p:sp>
      <p:sp>
        <p:nvSpPr>
          <p:cNvPr id="4" name="Slayt Numarası Yer Tutucusu 3"/>
          <p:cNvSpPr>
            <a:spLocks noGrp="1"/>
          </p:cNvSpPr>
          <p:nvPr>
            <p:ph type="sldNum" sz="quarter" idx="12"/>
          </p:nvPr>
        </p:nvSpPr>
        <p:spPr/>
        <p:txBody>
          <a:bodyPr/>
          <a:lstStyle/>
          <a:p>
            <a:fld id="{19DD3189-A20A-7744-A978-B471943F1B7A}" type="slidenum">
              <a:rPr lang="tr-TR" smtClean="0"/>
              <a:t>35</a:t>
            </a:fld>
            <a:endParaRPr lang="tr-TR"/>
          </a:p>
        </p:txBody>
      </p:sp>
      <p:pic>
        <p:nvPicPr>
          <p:cNvPr id="5" name="İçerik Yer Tutucusu 4"/>
          <p:cNvPicPr>
            <a:picLocks noGrp="1" noChangeAspect="1"/>
          </p:cNvPicPr>
          <p:nvPr>
            <p:ph idx="1"/>
          </p:nvPr>
        </p:nvPicPr>
        <p:blipFill>
          <a:blip r:embed="rId2"/>
          <a:stretch>
            <a:fillRect/>
          </a:stretch>
        </p:blipFill>
        <p:spPr>
          <a:xfrm>
            <a:off x="2048607" y="1130816"/>
            <a:ext cx="7801295" cy="5318708"/>
          </a:xfrm>
          <a:prstGeom prst="rect">
            <a:avLst/>
          </a:prstGeom>
        </p:spPr>
      </p:pic>
    </p:spTree>
    <p:extLst>
      <p:ext uri="{BB962C8B-B14F-4D97-AF65-F5344CB8AC3E}">
        <p14:creationId xmlns:p14="http://schemas.microsoft.com/office/powerpoint/2010/main" val="125746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Etik kurul beyanı</a:t>
            </a:r>
          </a:p>
        </p:txBody>
      </p:sp>
      <p:pic>
        <p:nvPicPr>
          <p:cNvPr id="5" name="İçerik Yer Tutucusu 4"/>
          <p:cNvPicPr>
            <a:picLocks noGrp="1" noChangeAspect="1"/>
          </p:cNvPicPr>
          <p:nvPr>
            <p:ph idx="1"/>
          </p:nvPr>
        </p:nvPicPr>
        <p:blipFill>
          <a:blip r:embed="rId2"/>
          <a:stretch>
            <a:fillRect/>
          </a:stretch>
        </p:blipFill>
        <p:spPr>
          <a:xfrm>
            <a:off x="2356508" y="1521069"/>
            <a:ext cx="7629751" cy="4835281"/>
          </a:xfrm>
          <a:prstGeom prst="rect">
            <a:avLst/>
          </a:prstGeom>
        </p:spPr>
      </p:pic>
      <p:sp>
        <p:nvSpPr>
          <p:cNvPr id="4" name="Slayt Numarası Yer Tutucusu 3"/>
          <p:cNvSpPr>
            <a:spLocks noGrp="1"/>
          </p:cNvSpPr>
          <p:nvPr>
            <p:ph type="sldNum" sz="quarter" idx="12"/>
          </p:nvPr>
        </p:nvSpPr>
        <p:spPr/>
        <p:txBody>
          <a:bodyPr/>
          <a:lstStyle/>
          <a:p>
            <a:fld id="{19DD3189-A20A-7744-A978-B471943F1B7A}" type="slidenum">
              <a:rPr lang="tr-TR" smtClean="0"/>
              <a:t>36</a:t>
            </a:fld>
            <a:endParaRPr lang="tr-TR"/>
          </a:p>
        </p:txBody>
      </p:sp>
    </p:spTree>
    <p:extLst>
      <p:ext uri="{BB962C8B-B14F-4D97-AF65-F5344CB8AC3E}">
        <p14:creationId xmlns:p14="http://schemas.microsoft.com/office/powerpoint/2010/main" val="219744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720969" y="2019803"/>
            <a:ext cx="11667488" cy="4087022"/>
          </a:xfrm>
          <a:prstGeom prst="rect">
            <a:avLst/>
          </a:prstGeom>
        </p:spPr>
      </p:pic>
      <p:sp>
        <p:nvSpPr>
          <p:cNvPr id="4" name="Slayt Numarası Yer Tutucusu 3"/>
          <p:cNvSpPr>
            <a:spLocks noGrp="1"/>
          </p:cNvSpPr>
          <p:nvPr>
            <p:ph type="sldNum" sz="quarter" idx="12"/>
          </p:nvPr>
        </p:nvSpPr>
        <p:spPr/>
        <p:txBody>
          <a:bodyPr/>
          <a:lstStyle/>
          <a:p>
            <a:fld id="{19DD3189-A20A-7744-A978-B471943F1B7A}" type="slidenum">
              <a:rPr lang="tr-TR" smtClean="0"/>
              <a:t>37</a:t>
            </a:fld>
            <a:endParaRPr lang="tr-TR"/>
          </a:p>
        </p:txBody>
      </p:sp>
    </p:spTree>
    <p:extLst>
      <p:ext uri="{BB962C8B-B14F-4D97-AF65-F5344CB8AC3E}">
        <p14:creationId xmlns:p14="http://schemas.microsoft.com/office/powerpoint/2010/main" val="304924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869" y="2149963"/>
            <a:ext cx="4182208" cy="1325563"/>
          </a:xfrm>
        </p:spPr>
        <p:txBody>
          <a:bodyPr/>
          <a:lstStyle/>
          <a:p>
            <a:r>
              <a:rPr lang="tr-TR" dirty="0">
                <a:solidFill>
                  <a:srgbClr val="FF0000"/>
                </a:solidFill>
              </a:rPr>
              <a:t>Benzerlik oranı </a:t>
            </a:r>
            <a:br>
              <a:rPr lang="tr-TR" dirty="0">
                <a:solidFill>
                  <a:srgbClr val="FF0000"/>
                </a:solidFill>
              </a:rPr>
            </a:br>
            <a:r>
              <a:rPr lang="tr-TR" dirty="0">
                <a:solidFill>
                  <a:srgbClr val="FF0000"/>
                </a:solidFill>
              </a:rPr>
              <a:t>kontrolü</a:t>
            </a:r>
          </a:p>
        </p:txBody>
      </p:sp>
      <p:sp>
        <p:nvSpPr>
          <p:cNvPr id="4" name="Slayt Numarası Yer Tutucusu 3"/>
          <p:cNvSpPr>
            <a:spLocks noGrp="1"/>
          </p:cNvSpPr>
          <p:nvPr>
            <p:ph type="sldNum" sz="quarter" idx="12"/>
          </p:nvPr>
        </p:nvSpPr>
        <p:spPr/>
        <p:txBody>
          <a:bodyPr/>
          <a:lstStyle/>
          <a:p>
            <a:fld id="{19DD3189-A20A-7744-A978-B471943F1B7A}" type="slidenum">
              <a:rPr lang="tr-TR" smtClean="0"/>
              <a:t>38</a:t>
            </a:fld>
            <a:endParaRPr lang="tr-TR"/>
          </a:p>
        </p:txBody>
      </p:sp>
      <p:pic>
        <p:nvPicPr>
          <p:cNvPr id="5" name="Resim 4"/>
          <p:cNvPicPr>
            <a:picLocks noChangeAspect="1"/>
          </p:cNvPicPr>
          <p:nvPr/>
        </p:nvPicPr>
        <p:blipFill>
          <a:blip r:embed="rId2"/>
          <a:stretch>
            <a:fillRect/>
          </a:stretch>
        </p:blipFill>
        <p:spPr>
          <a:xfrm>
            <a:off x="4132386" y="432645"/>
            <a:ext cx="6492197" cy="6106267"/>
          </a:xfrm>
          <a:prstGeom prst="rect">
            <a:avLst/>
          </a:prstGeom>
        </p:spPr>
      </p:pic>
    </p:spTree>
    <p:extLst>
      <p:ext uri="{BB962C8B-B14F-4D97-AF65-F5344CB8AC3E}">
        <p14:creationId xmlns:p14="http://schemas.microsoft.com/office/powerpoint/2010/main" val="2707132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39</a:t>
            </a:fld>
            <a:endParaRPr lang="tr-TR"/>
          </a:p>
        </p:txBody>
      </p:sp>
      <p:pic>
        <p:nvPicPr>
          <p:cNvPr id="5" name="İçerik Yer Tutucusu 6">
            <a:extLst>
              <a:ext uri="{FF2B5EF4-FFF2-40B4-BE49-F238E27FC236}">
                <a16:creationId xmlns:a16="http://schemas.microsoft.com/office/drawing/2014/main" id="{AB5EA3D7-5744-EB34-E475-17BD698D5F95}"/>
              </a:ext>
            </a:extLst>
          </p:cNvPr>
          <p:cNvPicPr>
            <a:picLocks noChangeAspect="1"/>
          </p:cNvPicPr>
          <p:nvPr/>
        </p:nvPicPr>
        <p:blipFill>
          <a:blip r:embed="rId2"/>
          <a:stretch>
            <a:fillRect/>
          </a:stretch>
        </p:blipFill>
        <p:spPr>
          <a:xfrm>
            <a:off x="1964717" y="941884"/>
            <a:ext cx="7152906" cy="5755313"/>
          </a:xfrm>
          <a:prstGeom prst="rect">
            <a:avLst/>
          </a:prstGeom>
        </p:spPr>
      </p:pic>
    </p:spTree>
    <p:extLst>
      <p:ext uri="{BB962C8B-B14F-4D97-AF65-F5344CB8AC3E}">
        <p14:creationId xmlns:p14="http://schemas.microsoft.com/office/powerpoint/2010/main" val="155677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Çözüm önerileri</a:t>
            </a:r>
            <a:endParaRPr lang="tr-TR" dirty="0"/>
          </a:p>
        </p:txBody>
      </p:sp>
      <p:sp>
        <p:nvSpPr>
          <p:cNvPr id="3" name="İçerik Yer Tutucusu 2"/>
          <p:cNvSpPr>
            <a:spLocks noGrp="1"/>
          </p:cNvSpPr>
          <p:nvPr>
            <p:ph idx="1"/>
          </p:nvPr>
        </p:nvSpPr>
        <p:spPr/>
        <p:txBody>
          <a:bodyPr/>
          <a:lstStyle/>
          <a:p>
            <a:r>
              <a:rPr lang="tr-TR" dirty="0"/>
              <a:t>Gelen makale sayısı ve makalelerin kalite düşüklüğü nedeniyle </a:t>
            </a:r>
            <a:r>
              <a:rPr lang="tr-TR" dirty="0" err="1"/>
              <a:t>editöryal</a:t>
            </a:r>
            <a:r>
              <a:rPr lang="tr-TR" dirty="0"/>
              <a:t> ön değerlendirme</a:t>
            </a:r>
          </a:p>
          <a:p>
            <a:r>
              <a:rPr lang="tr-TR" dirty="0"/>
              <a:t>Bu yöntem ile konu uzmanı hakem yetersizliği %80 aşılabilir </a:t>
            </a:r>
          </a:p>
          <a:p>
            <a:r>
              <a:rPr lang="tr-TR" dirty="0"/>
              <a:t>Ancak iyi bir çalışma ekibi</a:t>
            </a:r>
          </a:p>
          <a:p>
            <a:pPr lvl="1"/>
            <a:r>
              <a:rPr lang="tr-TR" dirty="0" err="1"/>
              <a:t>Prof</a:t>
            </a:r>
            <a:r>
              <a:rPr lang="tr-TR" dirty="0"/>
              <a:t> </a:t>
            </a:r>
            <a:r>
              <a:rPr lang="tr-TR" dirty="0" err="1"/>
              <a:t>Dr</a:t>
            </a:r>
            <a:r>
              <a:rPr lang="tr-TR" dirty="0"/>
              <a:t> Murat Kekilli</a:t>
            </a:r>
          </a:p>
          <a:p>
            <a:pPr lvl="1"/>
            <a:r>
              <a:rPr lang="tr-TR" dirty="0"/>
              <a:t>Muhammet Nuri </a:t>
            </a:r>
            <a:r>
              <a:rPr lang="tr-TR" dirty="0" err="1"/>
              <a:t>Katkat</a:t>
            </a:r>
            <a:endParaRPr lang="tr-TR" dirty="0"/>
          </a:p>
          <a:p>
            <a:pPr lvl="1"/>
            <a:r>
              <a:rPr lang="tr-TR" dirty="0"/>
              <a:t>Her konuda ön değerlendirme için </a:t>
            </a:r>
            <a:r>
              <a:rPr lang="tr-TR" dirty="0" err="1"/>
              <a:t>editöryal</a:t>
            </a:r>
            <a:r>
              <a:rPr lang="tr-TR" dirty="0"/>
              <a:t> A takımı</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4</a:t>
            </a:fld>
            <a:endParaRPr lang="tr-TR"/>
          </a:p>
        </p:txBody>
      </p:sp>
    </p:spTree>
    <p:extLst>
      <p:ext uri="{BB962C8B-B14F-4D97-AF65-F5344CB8AC3E}">
        <p14:creationId xmlns:p14="http://schemas.microsoft.com/office/powerpoint/2010/main" val="173546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AI kontrolü</a:t>
            </a:r>
          </a:p>
        </p:txBody>
      </p:sp>
      <p:sp>
        <p:nvSpPr>
          <p:cNvPr id="4" name="Slayt Numarası Yer Tutucusu 3"/>
          <p:cNvSpPr>
            <a:spLocks noGrp="1"/>
          </p:cNvSpPr>
          <p:nvPr>
            <p:ph type="sldNum" sz="quarter" idx="12"/>
          </p:nvPr>
        </p:nvSpPr>
        <p:spPr/>
        <p:txBody>
          <a:bodyPr/>
          <a:lstStyle/>
          <a:p>
            <a:fld id="{19DD3189-A20A-7744-A978-B471943F1B7A}" type="slidenum">
              <a:rPr lang="tr-TR" smtClean="0"/>
              <a:t>40</a:t>
            </a:fld>
            <a:endParaRPr lang="tr-TR"/>
          </a:p>
        </p:txBody>
      </p:sp>
      <p:pic>
        <p:nvPicPr>
          <p:cNvPr id="5" name="İçerik Yer Tutucusu 4">
            <a:extLst>
              <a:ext uri="{FF2B5EF4-FFF2-40B4-BE49-F238E27FC236}">
                <a16:creationId xmlns:a16="http://schemas.microsoft.com/office/drawing/2014/main" id="{3B5E0BF6-473E-44AC-59F1-18F3A85D9571}"/>
              </a:ext>
            </a:extLst>
          </p:cNvPr>
          <p:cNvPicPr>
            <a:picLocks noGrp="1" noChangeAspect="1"/>
          </p:cNvPicPr>
          <p:nvPr>
            <p:ph idx="1"/>
          </p:nvPr>
        </p:nvPicPr>
        <p:blipFill>
          <a:blip r:embed="rId2"/>
          <a:stretch>
            <a:fillRect/>
          </a:stretch>
        </p:blipFill>
        <p:spPr>
          <a:xfrm>
            <a:off x="3966801" y="377582"/>
            <a:ext cx="7572616" cy="5978768"/>
          </a:xfrm>
          <a:prstGeom prst="rect">
            <a:avLst/>
          </a:prstGeom>
        </p:spPr>
      </p:pic>
    </p:spTree>
    <p:extLst>
      <p:ext uri="{BB962C8B-B14F-4D97-AF65-F5344CB8AC3E}">
        <p14:creationId xmlns:p14="http://schemas.microsoft.com/office/powerpoint/2010/main" val="1482257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AI ile ilgili yazar beyanı</a:t>
            </a:r>
          </a:p>
        </p:txBody>
      </p:sp>
      <p:sp>
        <p:nvSpPr>
          <p:cNvPr id="4" name="Slayt Numarası Yer Tutucusu 3"/>
          <p:cNvSpPr>
            <a:spLocks noGrp="1"/>
          </p:cNvSpPr>
          <p:nvPr>
            <p:ph type="sldNum" sz="quarter" idx="12"/>
          </p:nvPr>
        </p:nvSpPr>
        <p:spPr/>
        <p:txBody>
          <a:bodyPr/>
          <a:lstStyle/>
          <a:p>
            <a:fld id="{19DD3189-A20A-7744-A978-B471943F1B7A}" type="slidenum">
              <a:rPr lang="tr-TR" smtClean="0"/>
              <a:t>41</a:t>
            </a:fld>
            <a:endParaRPr lang="tr-TR"/>
          </a:p>
        </p:txBody>
      </p:sp>
      <p:pic>
        <p:nvPicPr>
          <p:cNvPr id="5" name="İçerik Yer Tutucusu 4">
            <a:extLst>
              <a:ext uri="{FF2B5EF4-FFF2-40B4-BE49-F238E27FC236}">
                <a16:creationId xmlns:a16="http://schemas.microsoft.com/office/drawing/2014/main" id="{93A33930-967D-24A4-0ED8-EB2CFD2F939D}"/>
              </a:ext>
            </a:extLst>
          </p:cNvPr>
          <p:cNvPicPr>
            <a:picLocks noGrp="1" noChangeAspect="1"/>
          </p:cNvPicPr>
          <p:nvPr>
            <p:ph idx="1"/>
          </p:nvPr>
        </p:nvPicPr>
        <p:blipFill>
          <a:blip r:embed="rId2"/>
          <a:stretch>
            <a:fillRect/>
          </a:stretch>
        </p:blipFill>
        <p:spPr>
          <a:xfrm>
            <a:off x="1657350" y="2477294"/>
            <a:ext cx="8877300" cy="3048000"/>
          </a:xfrm>
          <a:prstGeom prst="rect">
            <a:avLst/>
          </a:prstGeom>
        </p:spPr>
      </p:pic>
    </p:spTree>
    <p:extLst>
      <p:ext uri="{BB962C8B-B14F-4D97-AF65-F5344CB8AC3E}">
        <p14:creationId xmlns:p14="http://schemas.microsoft.com/office/powerpoint/2010/main" val="1767539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13CD238-FEB3-7C8D-9F46-EAE064FF274A}"/>
              </a:ext>
            </a:extLst>
          </p:cNvPr>
          <p:cNvPicPr>
            <a:picLocks noChangeAspect="1"/>
          </p:cNvPicPr>
          <p:nvPr/>
        </p:nvPicPr>
        <p:blipFill>
          <a:blip r:embed="rId2"/>
          <a:stretch>
            <a:fillRect/>
          </a:stretch>
        </p:blipFill>
        <p:spPr>
          <a:xfrm>
            <a:off x="2214562" y="276225"/>
            <a:ext cx="7762875" cy="6305550"/>
          </a:xfrm>
          <a:prstGeom prst="rect">
            <a:avLst/>
          </a:prstGeom>
        </p:spPr>
      </p:pic>
    </p:spTree>
    <p:extLst>
      <p:ext uri="{BB962C8B-B14F-4D97-AF65-F5344CB8AC3E}">
        <p14:creationId xmlns:p14="http://schemas.microsoft.com/office/powerpoint/2010/main" val="325227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90F2FF2-4F83-A258-6380-017F8EA17D0A}"/>
              </a:ext>
            </a:extLst>
          </p:cNvPr>
          <p:cNvPicPr>
            <a:picLocks noChangeAspect="1"/>
          </p:cNvPicPr>
          <p:nvPr/>
        </p:nvPicPr>
        <p:blipFill>
          <a:blip r:embed="rId2"/>
          <a:stretch>
            <a:fillRect/>
          </a:stretch>
        </p:blipFill>
        <p:spPr>
          <a:xfrm>
            <a:off x="2736742" y="0"/>
            <a:ext cx="6718515" cy="6858000"/>
          </a:xfrm>
          <a:prstGeom prst="rect">
            <a:avLst/>
          </a:prstGeom>
        </p:spPr>
      </p:pic>
    </p:spTree>
    <p:extLst>
      <p:ext uri="{BB962C8B-B14F-4D97-AF65-F5344CB8AC3E}">
        <p14:creationId xmlns:p14="http://schemas.microsoft.com/office/powerpoint/2010/main" val="4181178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5CD8D93-FB09-1D67-723C-EC65D9EFBA87}"/>
              </a:ext>
            </a:extLst>
          </p:cNvPr>
          <p:cNvPicPr>
            <a:picLocks noChangeAspect="1"/>
          </p:cNvPicPr>
          <p:nvPr/>
        </p:nvPicPr>
        <p:blipFill>
          <a:blip r:embed="rId2"/>
          <a:stretch>
            <a:fillRect/>
          </a:stretch>
        </p:blipFill>
        <p:spPr>
          <a:xfrm>
            <a:off x="419100" y="490537"/>
            <a:ext cx="11353800" cy="5876925"/>
          </a:xfrm>
          <a:prstGeom prst="rect">
            <a:avLst/>
          </a:prstGeom>
        </p:spPr>
      </p:pic>
    </p:spTree>
    <p:extLst>
      <p:ext uri="{BB962C8B-B14F-4D97-AF65-F5344CB8AC3E}">
        <p14:creationId xmlns:p14="http://schemas.microsoft.com/office/powerpoint/2010/main" val="2107906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714868" y="2409243"/>
            <a:ext cx="3159369" cy="3170099"/>
          </a:xfrm>
          <a:prstGeom prst="rect">
            <a:avLst/>
          </a:prstGeom>
          <a:noFill/>
        </p:spPr>
        <p:txBody>
          <a:bodyPr wrap="square" rtlCol="0">
            <a:spAutoFit/>
          </a:bodyPr>
          <a:lstStyle/>
          <a:p>
            <a:pPr algn="ctr"/>
            <a:r>
              <a:rPr lang="tr-TR" sz="4000" b="1" dirty="0"/>
              <a:t>Teşekkürler</a:t>
            </a:r>
          </a:p>
          <a:p>
            <a:pPr algn="ctr"/>
            <a:endParaRPr lang="tr-TR" sz="1600" dirty="0">
              <a:solidFill>
                <a:srgbClr val="294983"/>
              </a:solidFill>
            </a:endParaRPr>
          </a:p>
          <a:p>
            <a:pPr algn="ctr"/>
            <a:endParaRPr lang="tr-TR" sz="1600" dirty="0">
              <a:solidFill>
                <a:srgbClr val="294983"/>
              </a:solidFill>
            </a:endParaRPr>
          </a:p>
          <a:p>
            <a:r>
              <a:rPr lang="tr-TR" sz="1600" dirty="0" err="1"/>
              <a:t>Prof</a:t>
            </a:r>
            <a:r>
              <a:rPr lang="tr-TR" sz="1600" dirty="0"/>
              <a:t> </a:t>
            </a:r>
            <a:r>
              <a:rPr lang="tr-TR" sz="1600" dirty="0" err="1"/>
              <a:t>Dr</a:t>
            </a:r>
            <a:r>
              <a:rPr lang="tr-TR" sz="1600" dirty="0"/>
              <a:t> Mehmet Akif Öztürk</a:t>
            </a:r>
          </a:p>
          <a:p>
            <a:r>
              <a:rPr lang="tr-TR" sz="1600" dirty="0"/>
              <a:t>Gazi Üniversitesi Tıp Fakültesi </a:t>
            </a:r>
          </a:p>
          <a:p>
            <a:r>
              <a:rPr lang="tr-TR" sz="1600" dirty="0"/>
              <a:t>İç Hastalıkları AD </a:t>
            </a:r>
            <a:r>
              <a:rPr lang="tr-TR" sz="1600" dirty="0" err="1"/>
              <a:t>Romatoloji</a:t>
            </a:r>
            <a:r>
              <a:rPr lang="tr-TR" sz="1600" dirty="0"/>
              <a:t> BD</a:t>
            </a:r>
          </a:p>
          <a:p>
            <a:r>
              <a:rPr lang="tr-TR" sz="1600" dirty="0"/>
              <a:t>TÜBA Asli Üyesi </a:t>
            </a:r>
          </a:p>
          <a:p>
            <a:pPr algn="ctr"/>
            <a:r>
              <a:rPr lang="tr-TR" sz="1600" b="1" i="1" dirty="0">
                <a:solidFill>
                  <a:srgbClr val="294983"/>
                </a:solidFill>
                <a:hlinkClick r:id="rId3"/>
              </a:rPr>
              <a:t>makifozturk@gmail.com</a:t>
            </a:r>
            <a:endParaRPr lang="tr-TR" sz="1600" b="1" i="1" dirty="0">
              <a:solidFill>
                <a:srgbClr val="294983"/>
              </a:solidFill>
            </a:endParaRPr>
          </a:p>
          <a:p>
            <a:pPr algn="ctr"/>
            <a:r>
              <a:rPr lang="tr-TR" sz="1600" b="1" i="1" dirty="0">
                <a:solidFill>
                  <a:srgbClr val="294983"/>
                </a:solidFill>
                <a:hlinkClick r:id="rId4"/>
              </a:rPr>
              <a:t>makifozturk@gazi.edu.tr</a:t>
            </a:r>
            <a:endParaRPr lang="tr-TR" sz="1600" b="1" i="1" dirty="0">
              <a:solidFill>
                <a:srgbClr val="294983"/>
              </a:solidFill>
            </a:endParaRPr>
          </a:p>
          <a:p>
            <a:pPr algn="ctr"/>
            <a:endParaRPr lang="tr-TR" sz="1600" b="1" i="1" dirty="0">
              <a:solidFill>
                <a:srgbClr val="294983"/>
              </a:solidFill>
            </a:endParaRPr>
          </a:p>
          <a:p>
            <a:pPr algn="ctr"/>
            <a:endParaRPr lang="tr-TR" sz="1600" b="1" i="1" dirty="0"/>
          </a:p>
        </p:txBody>
      </p:sp>
      <p:sp>
        <p:nvSpPr>
          <p:cNvPr id="2" name="Slayt Numarası Yer Tutucusu 1">
            <a:extLst>
              <a:ext uri="{FF2B5EF4-FFF2-40B4-BE49-F238E27FC236}">
                <a16:creationId xmlns:a16="http://schemas.microsoft.com/office/drawing/2014/main" id="{02ACF186-5AE0-A4D0-DE95-4B19044FEC29}"/>
              </a:ext>
            </a:extLst>
          </p:cNvPr>
          <p:cNvSpPr>
            <a:spLocks noGrp="1"/>
          </p:cNvSpPr>
          <p:nvPr>
            <p:ph type="sldNum" sz="quarter" idx="12"/>
          </p:nvPr>
        </p:nvSpPr>
        <p:spPr/>
        <p:txBody>
          <a:bodyPr/>
          <a:lstStyle/>
          <a:p>
            <a:fld id="{19DD3189-A20A-7744-A978-B471943F1B7A}" type="slidenum">
              <a:rPr lang="tr-TR" smtClean="0"/>
              <a:t>45</a:t>
            </a:fld>
            <a:endParaRPr lang="tr-TR"/>
          </a:p>
        </p:txBody>
      </p:sp>
      <p:pic>
        <p:nvPicPr>
          <p:cNvPr id="6" name="Resim 5">
            <a:extLst>
              <a:ext uri="{FF2B5EF4-FFF2-40B4-BE49-F238E27FC236}">
                <a16:creationId xmlns:a16="http://schemas.microsoft.com/office/drawing/2014/main" id="{D551C9E1-DF7C-F552-638B-2A876D18216D}"/>
              </a:ext>
            </a:extLst>
          </p:cNvPr>
          <p:cNvPicPr>
            <a:picLocks noChangeAspect="1"/>
          </p:cNvPicPr>
          <p:nvPr/>
        </p:nvPicPr>
        <p:blipFill rotWithShape="1">
          <a:blip r:embed="rId5"/>
          <a:srcRect b="22108"/>
          <a:stretch/>
        </p:blipFill>
        <p:spPr>
          <a:xfrm>
            <a:off x="92455" y="946553"/>
            <a:ext cx="8622413" cy="4978327"/>
          </a:xfrm>
          <a:prstGeom prst="rect">
            <a:avLst/>
          </a:prstGeom>
        </p:spPr>
      </p:pic>
      <p:sp>
        <p:nvSpPr>
          <p:cNvPr id="7" name="Metin kutusu 6">
            <a:extLst>
              <a:ext uri="{FF2B5EF4-FFF2-40B4-BE49-F238E27FC236}">
                <a16:creationId xmlns:a16="http://schemas.microsoft.com/office/drawing/2014/main" id="{022FDD76-F68D-E35B-B9C5-0F83DD8C2842}"/>
              </a:ext>
            </a:extLst>
          </p:cNvPr>
          <p:cNvSpPr txBox="1"/>
          <p:nvPr/>
        </p:nvSpPr>
        <p:spPr>
          <a:xfrm>
            <a:off x="1579205" y="5883441"/>
            <a:ext cx="5648912" cy="369332"/>
          </a:xfrm>
          <a:prstGeom prst="rect">
            <a:avLst/>
          </a:prstGeom>
          <a:noFill/>
        </p:spPr>
        <p:txBody>
          <a:bodyPr wrap="square" rtlCol="0">
            <a:spAutoFit/>
          </a:bodyPr>
          <a:lstStyle/>
          <a:p>
            <a:pPr algn="ctr"/>
            <a:r>
              <a:rPr lang="tr-TR" b="1" dirty="0">
                <a:solidFill>
                  <a:srgbClr val="C00000"/>
                </a:solidFill>
                <a:cs typeface="Times New Roman" panose="02020603050405020304" pitchFamily="18" charset="0"/>
              </a:rPr>
              <a:t>TÜBA İstanbul  Rabi  Medrese (1557 - Mimar Sinan)</a:t>
            </a:r>
          </a:p>
        </p:txBody>
      </p:sp>
    </p:spTree>
    <p:extLst>
      <p:ext uri="{BB962C8B-B14F-4D97-AF65-F5344CB8AC3E}">
        <p14:creationId xmlns:p14="http://schemas.microsoft.com/office/powerpoint/2010/main" val="122912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Etik nedir</a:t>
            </a:r>
            <a:endParaRPr lang="tr-TR" dirty="0"/>
          </a:p>
        </p:txBody>
      </p:sp>
      <p:sp>
        <p:nvSpPr>
          <p:cNvPr id="3" name="İçerik Yer Tutucusu 2"/>
          <p:cNvSpPr>
            <a:spLocks noGrp="1"/>
          </p:cNvSpPr>
          <p:nvPr>
            <p:ph idx="1"/>
          </p:nvPr>
        </p:nvSpPr>
        <p:spPr/>
        <p:txBody>
          <a:bodyPr>
            <a:normAutofit fontScale="92500" lnSpcReduction="10000"/>
          </a:bodyPr>
          <a:lstStyle/>
          <a:p>
            <a:pPr algn="just">
              <a:lnSpc>
                <a:spcPct val="150000"/>
              </a:lnSpc>
            </a:pPr>
            <a:r>
              <a:rPr lang="tr-TR" dirty="0">
                <a:solidFill>
                  <a:srgbClr val="202122"/>
                </a:solidFill>
              </a:rPr>
              <a:t>Etik sözcüğü </a:t>
            </a:r>
            <a:r>
              <a:rPr lang="tr-TR" dirty="0">
                <a:hlinkClick r:id="rId2" tooltip="Yunanca"/>
              </a:rPr>
              <a:t>Yunanca</a:t>
            </a:r>
            <a:r>
              <a:rPr lang="tr-TR" dirty="0">
                <a:solidFill>
                  <a:srgbClr val="202122"/>
                </a:solidFill>
              </a:rPr>
              <a:t> "kişilik, karakter" anlamına gelen "</a:t>
            </a:r>
            <a:r>
              <a:rPr lang="tr-TR" dirty="0" err="1">
                <a:hlinkClick r:id="rId3" tooltip="Ethos"/>
              </a:rPr>
              <a:t>ethos</a:t>
            </a:r>
            <a:r>
              <a:rPr lang="tr-TR" dirty="0">
                <a:solidFill>
                  <a:srgbClr val="202122"/>
                </a:solidFill>
              </a:rPr>
              <a:t>" sözcüğünden türemiştir.</a:t>
            </a:r>
            <a:endParaRPr lang="tr-TR" b="1" dirty="0">
              <a:solidFill>
                <a:srgbClr val="202122"/>
              </a:solidFill>
            </a:endParaRPr>
          </a:p>
          <a:p>
            <a:pPr algn="just">
              <a:lnSpc>
                <a:spcPct val="150000"/>
              </a:lnSpc>
            </a:pPr>
            <a:r>
              <a:rPr lang="tr-TR" b="1" dirty="0">
                <a:solidFill>
                  <a:srgbClr val="202122"/>
                </a:solidFill>
              </a:rPr>
              <a:t>Etik</a:t>
            </a:r>
            <a:r>
              <a:rPr lang="tr-TR" dirty="0">
                <a:solidFill>
                  <a:srgbClr val="202122"/>
                </a:solidFill>
              </a:rPr>
              <a:t> (</a:t>
            </a:r>
            <a:r>
              <a:rPr lang="tr-TR" b="1" dirty="0">
                <a:solidFill>
                  <a:srgbClr val="202122"/>
                </a:solidFill>
              </a:rPr>
              <a:t>ahlak)</a:t>
            </a:r>
            <a:r>
              <a:rPr lang="tr-TR" dirty="0">
                <a:solidFill>
                  <a:srgbClr val="202122"/>
                </a:solidFill>
              </a:rPr>
              <a:t>, doğru davranışlarda bulunmak, iyi bir insan olmak ve insani değerler hakkında düşünme pratiğidir.</a:t>
            </a:r>
            <a:endParaRPr lang="en-US" dirty="0"/>
          </a:p>
          <a:p>
            <a:pPr algn="just">
              <a:lnSpc>
                <a:spcPct val="150000"/>
              </a:lnSpc>
            </a:pPr>
            <a:r>
              <a:rPr lang="en-US" dirty="0" err="1"/>
              <a:t>Genel</a:t>
            </a:r>
            <a:r>
              <a:rPr lang="en-US" dirty="0"/>
              <a:t> </a:t>
            </a:r>
            <a:r>
              <a:rPr lang="en-US" dirty="0" err="1"/>
              <a:t>olarak</a:t>
            </a:r>
            <a:r>
              <a:rPr lang="en-US" dirty="0"/>
              <a:t>; </a:t>
            </a:r>
            <a:r>
              <a:rPr lang="en-US" dirty="0" err="1"/>
              <a:t>yarar</a:t>
            </a:r>
            <a:r>
              <a:rPr lang="en-US" dirty="0"/>
              <a:t>, </a:t>
            </a:r>
            <a:r>
              <a:rPr lang="en-US" dirty="0" err="1"/>
              <a:t>iyi</a:t>
            </a:r>
            <a:r>
              <a:rPr lang="en-US" dirty="0"/>
              <a:t>, </a:t>
            </a:r>
            <a:r>
              <a:rPr lang="en-US" dirty="0" err="1"/>
              <a:t>kötü</a:t>
            </a:r>
            <a:r>
              <a:rPr lang="en-US" dirty="0"/>
              <a:t>, </a:t>
            </a:r>
            <a:r>
              <a:rPr lang="en-US" dirty="0" err="1"/>
              <a:t>doğru</a:t>
            </a:r>
            <a:r>
              <a:rPr lang="en-US" dirty="0"/>
              <a:t> </a:t>
            </a:r>
            <a:r>
              <a:rPr lang="en-US" dirty="0" err="1"/>
              <a:t>ve</a:t>
            </a:r>
            <a:r>
              <a:rPr lang="en-US" dirty="0"/>
              <a:t> </a:t>
            </a:r>
            <a:r>
              <a:rPr lang="en-US" dirty="0" err="1"/>
              <a:t>yanlış</a:t>
            </a:r>
            <a:r>
              <a:rPr lang="en-US" dirty="0"/>
              <a:t> </a:t>
            </a:r>
            <a:r>
              <a:rPr lang="en-US" dirty="0" err="1"/>
              <a:t>gibi</a:t>
            </a:r>
            <a:r>
              <a:rPr lang="en-US" dirty="0"/>
              <a:t> </a:t>
            </a:r>
            <a:r>
              <a:rPr lang="en-US" dirty="0" err="1"/>
              <a:t>kavramları</a:t>
            </a:r>
            <a:r>
              <a:rPr lang="en-US" dirty="0"/>
              <a:t> </a:t>
            </a:r>
            <a:r>
              <a:rPr lang="en-US" dirty="0" err="1"/>
              <a:t>inceleyen</a:t>
            </a:r>
            <a:r>
              <a:rPr lang="en-US" dirty="0"/>
              <a:t>, </a:t>
            </a:r>
            <a:r>
              <a:rPr lang="en-US" dirty="0" err="1"/>
              <a:t>bireysel</a:t>
            </a:r>
            <a:r>
              <a:rPr lang="en-US" dirty="0"/>
              <a:t> </a:t>
            </a:r>
            <a:r>
              <a:rPr lang="en-US" dirty="0" err="1"/>
              <a:t>ve</a:t>
            </a:r>
            <a:r>
              <a:rPr lang="en-US" dirty="0"/>
              <a:t> </a:t>
            </a:r>
            <a:r>
              <a:rPr lang="en-US" dirty="0" err="1"/>
              <a:t>grupsal</a:t>
            </a:r>
            <a:r>
              <a:rPr lang="en-US" dirty="0"/>
              <a:t> </a:t>
            </a:r>
            <a:r>
              <a:rPr lang="en-US" dirty="0" err="1"/>
              <a:t>davranış</a:t>
            </a:r>
            <a:r>
              <a:rPr lang="en-US" dirty="0"/>
              <a:t> </a:t>
            </a:r>
            <a:r>
              <a:rPr lang="en-US" dirty="0" err="1"/>
              <a:t>ilişkilerinde</a:t>
            </a:r>
            <a:r>
              <a:rPr lang="en-US" dirty="0"/>
              <a:t> </a:t>
            </a:r>
            <a:r>
              <a:rPr lang="en-US" dirty="0" err="1"/>
              <a:t>neyin</a:t>
            </a:r>
            <a:r>
              <a:rPr lang="en-US" dirty="0"/>
              <a:t> </a:t>
            </a:r>
            <a:r>
              <a:rPr lang="en-US" dirty="0" err="1"/>
              <a:t>iyi</a:t>
            </a:r>
            <a:r>
              <a:rPr lang="en-US" dirty="0"/>
              <a:t> </a:t>
            </a:r>
            <a:r>
              <a:rPr lang="en-US" dirty="0" err="1"/>
              <a:t>neyin</a:t>
            </a:r>
            <a:r>
              <a:rPr lang="en-US" dirty="0"/>
              <a:t> </a:t>
            </a:r>
            <a:r>
              <a:rPr lang="en-US" dirty="0" err="1"/>
              <a:t>kötü</a:t>
            </a:r>
            <a:r>
              <a:rPr lang="en-US" dirty="0"/>
              <a:t> </a:t>
            </a:r>
            <a:r>
              <a:rPr lang="en-US" dirty="0" err="1"/>
              <a:t>olduğunu</a:t>
            </a:r>
            <a:r>
              <a:rPr lang="en-US" dirty="0"/>
              <a:t> </a:t>
            </a:r>
            <a:r>
              <a:rPr lang="en-US" dirty="0" err="1"/>
              <a:t>belirleyen</a:t>
            </a:r>
            <a:r>
              <a:rPr lang="en-US" dirty="0"/>
              <a:t> </a:t>
            </a:r>
            <a:r>
              <a:rPr lang="en-US" dirty="0" err="1"/>
              <a:t>ahlaki</a:t>
            </a:r>
            <a:r>
              <a:rPr lang="en-US" dirty="0"/>
              <a:t> </a:t>
            </a:r>
            <a:r>
              <a:rPr lang="en-US" dirty="0" err="1"/>
              <a:t>ilkeler</a:t>
            </a:r>
            <a:r>
              <a:rPr lang="en-US" dirty="0"/>
              <a:t>, </a:t>
            </a:r>
            <a:r>
              <a:rPr lang="en-US" dirty="0" err="1"/>
              <a:t>değerler</a:t>
            </a:r>
            <a:r>
              <a:rPr lang="en-US" dirty="0"/>
              <a:t> </a:t>
            </a:r>
            <a:r>
              <a:rPr lang="en-US" dirty="0" err="1"/>
              <a:t>ve</a:t>
            </a:r>
            <a:r>
              <a:rPr lang="en-US" dirty="0"/>
              <a:t> </a:t>
            </a:r>
            <a:r>
              <a:rPr lang="en-US" dirty="0" err="1"/>
              <a:t>standartlar</a:t>
            </a:r>
            <a:r>
              <a:rPr lang="en-US" dirty="0"/>
              <a:t> </a:t>
            </a:r>
            <a:r>
              <a:rPr lang="en-US" dirty="0" err="1"/>
              <a:t>sistemine</a:t>
            </a:r>
            <a:r>
              <a:rPr lang="en-US" b="1" u="sng" dirty="0"/>
              <a:t> </a:t>
            </a:r>
            <a:r>
              <a:rPr lang="en-US" b="1" u="sng" dirty="0" err="1"/>
              <a:t>etik</a:t>
            </a:r>
            <a:r>
              <a:rPr lang="en-US" b="1" u="sng" dirty="0"/>
              <a:t> </a:t>
            </a:r>
            <a:r>
              <a:rPr lang="en-US" dirty="0" err="1"/>
              <a:t>denir</a:t>
            </a:r>
            <a:endParaRPr lang="en-US" dirty="0"/>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5</a:t>
            </a:fld>
            <a:endParaRPr lang="tr-TR"/>
          </a:p>
        </p:txBody>
      </p:sp>
    </p:spTree>
    <p:extLst>
      <p:ext uri="{BB962C8B-B14F-4D97-AF65-F5344CB8AC3E}">
        <p14:creationId xmlns:p14="http://schemas.microsoft.com/office/powerpoint/2010/main" val="224011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Bilimsel Araştırmalarda Etik</a:t>
            </a:r>
            <a:endParaRPr lang="tr-TR" dirty="0"/>
          </a:p>
        </p:txBody>
      </p:sp>
      <p:sp>
        <p:nvSpPr>
          <p:cNvPr id="3" name="İçerik Yer Tutucusu 2"/>
          <p:cNvSpPr>
            <a:spLocks noGrp="1"/>
          </p:cNvSpPr>
          <p:nvPr>
            <p:ph idx="1"/>
          </p:nvPr>
        </p:nvSpPr>
        <p:spPr/>
        <p:txBody>
          <a:bodyPr>
            <a:normAutofit fontScale="62500" lnSpcReduction="20000"/>
          </a:bodyPr>
          <a:lstStyle/>
          <a:p>
            <a:pPr algn="just">
              <a:lnSpc>
                <a:spcPct val="170000"/>
              </a:lnSpc>
            </a:pPr>
            <a:r>
              <a:rPr lang="tr-TR" dirty="0"/>
              <a:t>Nürnberg duruşmaları sırasında ortaya çıkan görevi kötüye kullanmaya bir tepki olarak, 1947’de Paris’te kurulmuş olan Dünya Tabipler Birliği, 1964 yılında Finlandiya’nın </a:t>
            </a:r>
            <a:r>
              <a:rPr lang="tr-TR" b="1" dirty="0"/>
              <a:t>Helsinki</a:t>
            </a:r>
            <a:r>
              <a:rPr lang="tr-TR" dirty="0"/>
              <a:t> kentinde araştırma etiğine dair Helsinki Bildirgesi adında bir bildiri kabul etmiştir. </a:t>
            </a:r>
          </a:p>
          <a:p>
            <a:pPr algn="just">
              <a:lnSpc>
                <a:spcPct val="170000"/>
              </a:lnSpc>
            </a:pPr>
            <a:r>
              <a:rPr lang="tr-TR" dirty="0"/>
              <a:t>Bu bildirge, </a:t>
            </a:r>
            <a:r>
              <a:rPr lang="tr-TR" b="1" dirty="0"/>
              <a:t>tanımlanabilir beşeri materyal ve veriler </a:t>
            </a:r>
            <a:r>
              <a:rPr lang="tr-TR" dirty="0"/>
              <a:t>üzerine araştırmalar da dâhil olmak üzere, insan denekleri üzerinde tıbbi araştırmaların yürütülmesi için etik ilkeleri ortaya koymaktadır.</a:t>
            </a:r>
          </a:p>
          <a:p>
            <a:pPr algn="just">
              <a:lnSpc>
                <a:spcPct val="170000"/>
              </a:lnSpc>
            </a:pPr>
            <a:r>
              <a:rPr lang="tr-TR" dirty="0"/>
              <a:t>Bildirgenin ardındaki temel ilke, tüm araştırmalar için, bireysel araştırma konusunun refahının tüm diğer çıkarlara göre öncelikli olması gerektiğidir. </a:t>
            </a:r>
          </a:p>
          <a:p>
            <a:pPr algn="just">
              <a:lnSpc>
                <a:spcPct val="170000"/>
              </a:lnSpc>
            </a:pPr>
            <a:r>
              <a:rPr lang="tr-TR" dirty="0"/>
              <a:t>Bildirgede, tıbbi araştırmaların yürütülmesine yönelik temel ilkeler ve tıbbi bakımla birleştirilmiş tıbbi araştırmalar için ek ilkeler yer almaktadır</a:t>
            </a:r>
          </a:p>
          <a:p>
            <a:endParaRPr lang="tr-TR" dirty="0"/>
          </a:p>
        </p:txBody>
      </p:sp>
      <p:sp>
        <p:nvSpPr>
          <p:cNvPr id="4" name="Slayt Numarası Yer Tutucusu 3"/>
          <p:cNvSpPr>
            <a:spLocks noGrp="1"/>
          </p:cNvSpPr>
          <p:nvPr>
            <p:ph type="sldNum" sz="quarter" idx="12"/>
          </p:nvPr>
        </p:nvSpPr>
        <p:spPr/>
        <p:txBody>
          <a:bodyPr/>
          <a:lstStyle/>
          <a:p>
            <a:fld id="{19DD3189-A20A-7744-A978-B471943F1B7A}" type="slidenum">
              <a:rPr lang="tr-TR" smtClean="0"/>
              <a:t>6</a:t>
            </a:fld>
            <a:endParaRPr lang="tr-TR"/>
          </a:p>
        </p:txBody>
      </p:sp>
    </p:spTree>
    <p:extLst>
      <p:ext uri="{BB962C8B-B14F-4D97-AF65-F5344CB8AC3E}">
        <p14:creationId xmlns:p14="http://schemas.microsoft.com/office/powerpoint/2010/main" val="218931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7</a:t>
            </a:fld>
            <a:endParaRPr lang="tr-TR"/>
          </a:p>
        </p:txBody>
      </p:sp>
      <p:pic>
        <p:nvPicPr>
          <p:cNvPr id="5" name="Resim 4">
            <a:extLst>
              <a:ext uri="{FF2B5EF4-FFF2-40B4-BE49-F238E27FC236}">
                <a16:creationId xmlns:a16="http://schemas.microsoft.com/office/drawing/2014/main" id="{61B72344-4B32-36ED-CB23-42F69768B881}"/>
              </a:ext>
            </a:extLst>
          </p:cNvPr>
          <p:cNvPicPr>
            <a:picLocks noChangeAspect="1"/>
          </p:cNvPicPr>
          <p:nvPr/>
        </p:nvPicPr>
        <p:blipFill>
          <a:blip r:embed="rId2"/>
          <a:stretch>
            <a:fillRect/>
          </a:stretch>
        </p:blipFill>
        <p:spPr>
          <a:xfrm>
            <a:off x="914400" y="960931"/>
            <a:ext cx="9501418" cy="5577981"/>
          </a:xfrm>
          <a:prstGeom prst="rect">
            <a:avLst/>
          </a:prstGeom>
        </p:spPr>
      </p:pic>
    </p:spTree>
    <p:extLst>
      <p:ext uri="{BB962C8B-B14F-4D97-AF65-F5344CB8AC3E}">
        <p14:creationId xmlns:p14="http://schemas.microsoft.com/office/powerpoint/2010/main" val="294812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8</a:t>
            </a:fld>
            <a:endParaRPr lang="tr-TR"/>
          </a:p>
        </p:txBody>
      </p:sp>
      <p:pic>
        <p:nvPicPr>
          <p:cNvPr id="5" name="İçerik Yer Tutucusu 4">
            <a:extLst>
              <a:ext uri="{FF2B5EF4-FFF2-40B4-BE49-F238E27FC236}">
                <a16:creationId xmlns:a16="http://schemas.microsoft.com/office/drawing/2014/main" id="{E3B92739-2247-A829-97B3-667BD2150450}"/>
              </a:ext>
            </a:extLst>
          </p:cNvPr>
          <p:cNvPicPr>
            <a:picLocks noGrp="1" noChangeAspect="1"/>
          </p:cNvPicPr>
          <p:nvPr>
            <p:ph idx="1"/>
          </p:nvPr>
        </p:nvPicPr>
        <p:blipFill>
          <a:blip r:embed="rId2"/>
          <a:stretch>
            <a:fillRect/>
          </a:stretch>
        </p:blipFill>
        <p:spPr>
          <a:xfrm>
            <a:off x="471334" y="1292469"/>
            <a:ext cx="11260535" cy="4504214"/>
          </a:xfrm>
          <a:prstGeom prst="rect">
            <a:avLst/>
          </a:prstGeom>
        </p:spPr>
      </p:pic>
    </p:spTree>
    <p:extLst>
      <p:ext uri="{BB962C8B-B14F-4D97-AF65-F5344CB8AC3E}">
        <p14:creationId xmlns:p14="http://schemas.microsoft.com/office/powerpoint/2010/main" val="375109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19DD3189-A20A-7744-A978-B471943F1B7A}" type="slidenum">
              <a:rPr lang="tr-TR" smtClean="0"/>
              <a:t>9</a:t>
            </a:fld>
            <a:endParaRPr lang="tr-TR"/>
          </a:p>
        </p:txBody>
      </p:sp>
      <p:pic>
        <p:nvPicPr>
          <p:cNvPr id="5" name="İçerik Yer Tutucusu 4">
            <a:extLst>
              <a:ext uri="{FF2B5EF4-FFF2-40B4-BE49-F238E27FC236}">
                <a16:creationId xmlns:a16="http://schemas.microsoft.com/office/drawing/2014/main" id="{9DCD1310-7210-E456-F499-D43864049CD4}"/>
              </a:ext>
            </a:extLst>
          </p:cNvPr>
          <p:cNvPicPr>
            <a:picLocks noGrp="1" noChangeAspect="1"/>
          </p:cNvPicPr>
          <p:nvPr>
            <p:ph idx="1"/>
          </p:nvPr>
        </p:nvPicPr>
        <p:blipFill>
          <a:blip r:embed="rId2"/>
          <a:stretch>
            <a:fillRect/>
          </a:stretch>
        </p:blipFill>
        <p:spPr>
          <a:xfrm>
            <a:off x="394921" y="1424354"/>
            <a:ext cx="11406261" cy="4752609"/>
          </a:xfrm>
          <a:prstGeom prst="rect">
            <a:avLst/>
          </a:prstGeom>
        </p:spPr>
      </p:pic>
    </p:spTree>
    <p:extLst>
      <p:ext uri="{BB962C8B-B14F-4D97-AF65-F5344CB8AC3E}">
        <p14:creationId xmlns:p14="http://schemas.microsoft.com/office/powerpoint/2010/main" val="29459768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13301</TotalTime>
  <Words>1539</Words>
  <Application>Microsoft Office PowerPoint</Application>
  <PresentationFormat>Geniş ekran</PresentationFormat>
  <Paragraphs>195</Paragraphs>
  <Slides>45</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45</vt:i4>
      </vt:variant>
    </vt:vector>
  </HeadingPairs>
  <TitlesOfParts>
    <vt:vector size="50" baseType="lpstr">
      <vt:lpstr>Arial</vt:lpstr>
      <vt:lpstr>Calibri</vt:lpstr>
      <vt:lpstr>Calibri Light</vt:lpstr>
      <vt:lpstr>Times New Roman</vt:lpstr>
      <vt:lpstr>Office Teması</vt:lpstr>
      <vt:lpstr>PowerPoint Sunusu</vt:lpstr>
      <vt:lpstr>Editörlükte zorluklar</vt:lpstr>
      <vt:lpstr>Genel Dergi Editörlüğü Sorunları </vt:lpstr>
      <vt:lpstr>Çözüm önerileri</vt:lpstr>
      <vt:lpstr>Etik nedir</vt:lpstr>
      <vt:lpstr>Bilimsel Araştırmalarda Etik</vt:lpstr>
      <vt:lpstr>PowerPoint Sunusu</vt:lpstr>
      <vt:lpstr>PowerPoint Sunusu</vt:lpstr>
      <vt:lpstr>PowerPoint Sunusu</vt:lpstr>
      <vt:lpstr>PowerPoint Sunusu</vt:lpstr>
      <vt:lpstr>PowerPoint Sunusu</vt:lpstr>
      <vt:lpstr>PowerPoint Sunusu</vt:lpstr>
      <vt:lpstr>Araştırmalardaki etik olmayan uygulamalar</vt:lpstr>
      <vt:lpstr>Yayın etiği</vt:lpstr>
      <vt:lpstr>Etik dışı davranış örnekleri </vt:lpstr>
      <vt:lpstr>Yayınlarda etik</vt:lpstr>
      <vt:lpstr>Yayın Etik İhlalinden Nasıl Kaçınılır</vt:lpstr>
      <vt:lpstr>PowerPoint Sunusu</vt:lpstr>
      <vt:lpstr>PowerPoint Sunusu</vt:lpstr>
      <vt:lpstr>PowerPoint Sunusu</vt:lpstr>
      <vt:lpstr>Türkiye’de yayın etik kurulları</vt:lpstr>
      <vt:lpstr>Yükseköğretim Kurumları Bilimsel Araştırma ve Yayın Etiği Yönergesi </vt:lpstr>
      <vt:lpstr>PowerPoint Sunusu</vt:lpstr>
      <vt:lpstr>PowerPoint Sunusu</vt:lpstr>
      <vt:lpstr>PowerPoint Sunusu</vt:lpstr>
      <vt:lpstr>PowerPoint Sunusu</vt:lpstr>
      <vt:lpstr>Yayın Sayısı Artıyor, Etik İhlaller de Artıyor</vt:lpstr>
      <vt:lpstr>Dünya genelinde en yaygın etik sorunlar</vt:lpstr>
      <vt:lpstr>Predatory (yağmacı, sahte) Dergiler</vt:lpstr>
      <vt:lpstr>PowerPoint Sunusu</vt:lpstr>
      <vt:lpstr>Yapay Zekâ Dönemi ve Yeni Etik Sorunlar</vt:lpstr>
      <vt:lpstr>Büyük Araştırma Skandalları Sonrasında Artan Denetim</vt:lpstr>
      <vt:lpstr>Uluslararası Kurumlar</vt:lpstr>
      <vt:lpstr>Turkish Journal  of  Medical  Sciences Etik ilkeleri ve kontrol mekanizmaları  </vt:lpstr>
      <vt:lpstr>Helsinki deklerasyonu</vt:lpstr>
      <vt:lpstr>Etik kurul beyanı</vt:lpstr>
      <vt:lpstr>PowerPoint Sunusu</vt:lpstr>
      <vt:lpstr>Benzerlik oranı  kontrolü</vt:lpstr>
      <vt:lpstr>PowerPoint Sunusu</vt:lpstr>
      <vt:lpstr>AI kontrolü</vt:lpstr>
      <vt:lpstr>AI ile ilgili yazar beyanı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fatihakinozdemir@gmail.com</dc:creator>
  <cp:lastModifiedBy>Ayşe Damla ÇELİK</cp:lastModifiedBy>
  <cp:revision>174</cp:revision>
  <cp:lastPrinted>2025-12-01T16:11:54Z</cp:lastPrinted>
  <dcterms:created xsi:type="dcterms:W3CDTF">2019-10-18T06:54:18Z</dcterms:created>
  <dcterms:modified xsi:type="dcterms:W3CDTF">2026-04-20T08:41:35Z</dcterms:modified>
</cp:coreProperties>
</file>