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86" r:id="rId2"/>
    <p:sldId id="257" r:id="rId3"/>
    <p:sldId id="258" r:id="rId4"/>
    <p:sldId id="259" r:id="rId5"/>
    <p:sldId id="281" r:id="rId6"/>
    <p:sldId id="260" r:id="rId7"/>
    <p:sldId id="261" r:id="rId8"/>
    <p:sldId id="262" r:id="rId9"/>
    <p:sldId id="263" r:id="rId10"/>
    <p:sldId id="264" r:id="rId11"/>
    <p:sldId id="28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3" r:id="rId20"/>
    <p:sldId id="272" r:id="rId21"/>
    <p:sldId id="273" r:id="rId22"/>
    <p:sldId id="289" r:id="rId23"/>
    <p:sldId id="274" r:id="rId24"/>
    <p:sldId id="275" r:id="rId25"/>
    <p:sldId id="276" r:id="rId26"/>
    <p:sldId id="277" r:id="rId27"/>
    <p:sldId id="291" r:id="rId28"/>
    <p:sldId id="278" r:id="rId29"/>
    <p:sldId id="279" r:id="rId30"/>
    <p:sldId id="280" r:id="rId31"/>
    <p:sldId id="290" r:id="rId32"/>
  </p:sldIdLst>
  <p:sldSz cx="12192000" cy="6858000"/>
  <p:notesSz cx="6858000" cy="9144000"/>
  <p:embeddedFontLst>
    <p:embeddedFont>
      <p:font typeface="Inter SemiBold" panose="020B0604020202020204" charset="0"/>
      <p:regular r:id="rId34"/>
      <p:bold r:id="rId35"/>
      <p:italic r:id="rId36"/>
      <p:boldItalic r:id="rId37"/>
    </p:embeddedFont>
    <p:embeddedFont>
      <p:font typeface="Inter" panose="020B0604020202020204" charset="0"/>
      <p:regular r:id="rId38"/>
      <p:bold r:id="rId39"/>
      <p:italic r:id="rId40"/>
      <p:boldItalic r:id="rId41"/>
    </p:embeddedFont>
    <p:embeddedFont>
      <p:font typeface="Playfair Display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Inter Medium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9F5"/>
    <a:srgbClr val="0070C0"/>
    <a:srgbClr val="7B7F7F"/>
    <a:srgbClr val="D3A64F"/>
    <a:srgbClr val="616773"/>
    <a:srgbClr val="ADB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A3DADAFD-2585-FEA7-13EA-7C742A6DE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>
            <a:extLst>
              <a:ext uri="{FF2B5EF4-FFF2-40B4-BE49-F238E27FC236}">
                <a16:creationId xmlns:a16="http://schemas.microsoft.com/office/drawing/2014/main" id="{374172AE-9F20-781E-84BE-8069900513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>
            <a:extLst>
              <a:ext uri="{FF2B5EF4-FFF2-40B4-BE49-F238E27FC236}">
                <a16:creationId xmlns:a16="http://schemas.microsoft.com/office/drawing/2014/main" id="{B28DEC83-20A6-33E3-60DD-E551974D0E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6858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2461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92921948-0D25-1D37-B6B5-A1BB11994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>
            <a:extLst>
              <a:ext uri="{FF2B5EF4-FFF2-40B4-BE49-F238E27FC236}">
                <a16:creationId xmlns:a16="http://schemas.microsoft.com/office/drawing/2014/main" id="{99321424-837E-0969-2181-508072F95A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>
            <a:extLst>
              <a:ext uri="{FF2B5EF4-FFF2-40B4-BE49-F238E27FC236}">
                <a16:creationId xmlns:a16="http://schemas.microsoft.com/office/drawing/2014/main" id="{35EB72FA-F88D-0559-B846-F4362A1194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413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Google Shape;127;p17" descr="image.png">
            <a:extLst>
              <a:ext uri="{FF2B5EF4-FFF2-40B4-BE49-F238E27FC236}">
                <a16:creationId xmlns:a16="http://schemas.microsoft.com/office/drawing/2014/main" id="{2DE09858-EBF6-0E35-02A9-D2EBF5860F3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2AF6703-2138-0FC5-FA73-BC65B3370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6" name="Google Shape;95;p14">
            <a:extLst>
              <a:ext uri="{FF2B5EF4-FFF2-40B4-BE49-F238E27FC236}">
                <a16:creationId xmlns:a16="http://schemas.microsoft.com/office/drawing/2014/main" id="{7351903F-25FF-0DD2-78C2-077E93F4C99F}"/>
              </a:ext>
            </a:extLst>
          </p:cNvPr>
          <p:cNvSpPr txBox="1"/>
          <p:nvPr/>
        </p:nvSpPr>
        <p:spPr>
          <a:xfrm>
            <a:off x="3265197" y="1026970"/>
            <a:ext cx="8385839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/>
            <a:r>
              <a:rPr lang="tr-TR" sz="4800" b="1" dirty="0">
                <a:solidFill>
                  <a:schemeClr val="bg1"/>
                </a:solidFill>
                <a:latin typeface="+mn-lt"/>
                <a:ea typeface="Playfair Display"/>
                <a:cs typeface="Playfair Display"/>
                <a:sym typeface="Playfair Display"/>
              </a:rPr>
              <a:t>Yapay Zekâ Çağında</a:t>
            </a:r>
          </a:p>
          <a:p>
            <a:pPr lvl="0" algn="r"/>
            <a:r>
              <a:rPr lang="tr-TR" sz="4800" b="1" dirty="0">
                <a:solidFill>
                  <a:schemeClr val="bg1"/>
                </a:solidFill>
                <a:latin typeface="+mn-lt"/>
                <a:ea typeface="Playfair Display"/>
                <a:cs typeface="Playfair Display"/>
                <a:sym typeface="Playfair Display"/>
              </a:rPr>
              <a:t>Akademik Dürüstlük</a:t>
            </a:r>
          </a:p>
          <a:p>
            <a:pPr lvl="0" algn="r"/>
            <a:endParaRPr lang="tr-TR" sz="3200" b="1" dirty="0">
              <a:solidFill>
                <a:schemeClr val="bg2">
                  <a:lumMod val="40000"/>
                  <a:lumOff val="60000"/>
                </a:schemeClr>
              </a:solidFill>
              <a:latin typeface="+mn-lt"/>
              <a:ea typeface="Playfair Display"/>
              <a:cs typeface="Playfair Display"/>
              <a:sym typeface="Playfair Display"/>
            </a:endParaRPr>
          </a:p>
          <a:p>
            <a:pPr lvl="0" algn="r"/>
            <a:r>
              <a:rPr lang="tr-TR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Playfair Display"/>
                <a:cs typeface="Playfair Display"/>
                <a:sym typeface="Playfair Display"/>
              </a:rPr>
              <a:t>Politika, Üniversite Yönergeleri ve</a:t>
            </a:r>
          </a:p>
          <a:p>
            <a:pPr lvl="0" algn="r"/>
            <a:r>
              <a:rPr lang="tr-TR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Playfair Display"/>
                <a:cs typeface="Playfair Display"/>
                <a:sym typeface="Playfair Display"/>
              </a:rPr>
              <a:t>Kurumsal Sorumluluklar Açısından</a:t>
            </a:r>
          </a:p>
          <a:p>
            <a:pPr lvl="0" algn="r"/>
            <a:r>
              <a:rPr lang="tr-TR" sz="32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Playfair Display"/>
                <a:cs typeface="Playfair Display"/>
                <a:sym typeface="Playfair Display"/>
              </a:rPr>
              <a:t>Uygulamaya Dönük Bir Çerçeve</a:t>
            </a:r>
            <a:endParaRPr lang="tr-TR" sz="1050" noProof="0" dirty="0">
              <a:solidFill>
                <a:schemeClr val="bg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C8F7D08-76D5-757A-44CF-4A7499EE9406}"/>
              </a:ext>
            </a:extLst>
          </p:cNvPr>
          <p:cNvSpPr txBox="1"/>
          <p:nvPr/>
        </p:nvSpPr>
        <p:spPr>
          <a:xfrm>
            <a:off x="6237376" y="5548388"/>
            <a:ext cx="5413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2000" dirty="0">
                <a:solidFill>
                  <a:schemeClr val="bg1"/>
                </a:solidFill>
              </a:rPr>
              <a:t>Prof. Dr. Hasan KARAL | Trabzon Üniversitesi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3AC1772-9C54-898F-58F1-24CD462DB2FC}"/>
              </a:ext>
            </a:extLst>
          </p:cNvPr>
          <p:cNvSpPr txBox="1"/>
          <p:nvPr/>
        </p:nvSpPr>
        <p:spPr>
          <a:xfrm>
            <a:off x="3452958" y="6116757"/>
            <a:ext cx="8198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dirty="0">
                <a:solidFill>
                  <a:schemeClr val="bg1"/>
                </a:solidFill>
              </a:rPr>
              <a:t>Akademik Dürüstlük Sempozyumu 21 Nisan 2026 TÜBİTAK Feza </a:t>
            </a:r>
            <a:r>
              <a:rPr lang="tr-TR" dirty="0" err="1">
                <a:solidFill>
                  <a:schemeClr val="bg1"/>
                </a:solidFill>
              </a:rPr>
              <a:t>Gürsey</a:t>
            </a:r>
            <a:r>
              <a:rPr lang="tr-TR" dirty="0">
                <a:solidFill>
                  <a:schemeClr val="bg1"/>
                </a:solidFill>
              </a:rPr>
              <a:t> Konferans Salonu / Ankara</a:t>
            </a:r>
          </a:p>
        </p:txBody>
      </p:sp>
    </p:spTree>
    <p:extLst>
      <p:ext uri="{BB962C8B-B14F-4D97-AF65-F5344CB8AC3E}">
        <p14:creationId xmlns:p14="http://schemas.microsoft.com/office/powerpoint/2010/main" val="33386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3051544"/>
            <a:ext cx="5286375" cy="323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3051544"/>
            <a:ext cx="5286375" cy="323495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/>
        </p:nvSpPr>
        <p:spPr>
          <a:xfrm>
            <a:off x="571500" y="1891909"/>
            <a:ext cx="10953750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Yapay zekâ çağında akademik dürüstlük sorunu yalnızca "intihal" değildir; asıl mesele </a:t>
            </a: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emeğin temsil krizi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ve </a:t>
            </a: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hesap verebilirlik krizidir.</a:t>
            </a:r>
            <a:endParaRPr lang="tr-TR" sz="1800" noProof="0" dirty="0">
              <a:latin typeface="+mn-lt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855699" y="3375097"/>
            <a:ext cx="4730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Bilişsel Yükün Dağılımı</a:t>
            </a:r>
            <a:endParaRPr lang="tr-TR" sz="1800" noProof="0" dirty="0">
              <a:latin typeface="+mn-lt"/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855699" y="3822772"/>
            <a:ext cx="450532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Bir akademik ürünün bilişsel yükünün ne kadarı akademisyene, ne kadarı araca aittir? Kaynak üretme, yorumlama ve sentez gibi üst düzey süreçler araca bırakıldığında bilimsel katkı nasıl ölçülecektir?</a:t>
            </a:r>
            <a:endParaRPr lang="tr-TR" sz="1800" noProof="0" dirty="0">
              <a:latin typeface="+mn-lt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6682120" y="3375097"/>
            <a:ext cx="4730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Görünmez Kılınan Emek</a:t>
            </a:r>
            <a:endParaRPr lang="tr-TR" sz="1800" noProof="0" dirty="0">
              <a:latin typeface="+mn-lt"/>
            </a:endParaRPr>
          </a:p>
        </p:txBody>
      </p:sp>
      <p:sp>
        <p:nvSpPr>
          <p:cNvPr id="210" name="Google Shape;210;p21"/>
          <p:cNvSpPr txBox="1"/>
          <p:nvPr/>
        </p:nvSpPr>
        <p:spPr>
          <a:xfrm>
            <a:off x="6682120" y="3822772"/>
            <a:ext cx="4505325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Risk, </a:t>
            </a:r>
            <a:r>
              <a:rPr lang="tr-TR" sz="1800" b="0" i="0" u="none" strike="noStrike" cap="none" noProof="0" dirty="0" err="1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YZ'nin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öğrencinin yerine geçmesi değil; insanın kendi bilişsel emeğini görünmez kılarak son ürünün "özgün", "kişisel" veya "yeterli" kabul edilmesidir.</a:t>
            </a:r>
            <a:endParaRPr lang="tr-TR" sz="1800" noProof="0" dirty="0">
              <a:latin typeface="+mn-lt"/>
            </a:endParaRPr>
          </a:p>
        </p:txBody>
      </p:sp>
      <p:sp>
        <p:nvSpPr>
          <p:cNvPr id="211" name="Google Shape;211;p21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Akademik Emeğin Temsil Krizi</a:t>
            </a:r>
            <a:endParaRPr lang="tr-TR" noProof="0" dirty="0">
              <a:latin typeface="+mn-lt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0529C55-3D38-5FD9-FCEB-90D6E99CF40D}"/>
              </a:ext>
            </a:extLst>
          </p:cNvPr>
          <p:cNvSpPr/>
          <p:nvPr/>
        </p:nvSpPr>
        <p:spPr>
          <a:xfrm>
            <a:off x="571500" y="3046246"/>
            <a:ext cx="5286375" cy="181749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2BF8196-1387-488F-B71F-1DE4AFFC1ADF}"/>
              </a:ext>
            </a:extLst>
          </p:cNvPr>
          <p:cNvSpPr/>
          <p:nvPr/>
        </p:nvSpPr>
        <p:spPr>
          <a:xfrm>
            <a:off x="6334125" y="3046246"/>
            <a:ext cx="5286375" cy="1817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2">
          <a:extLst>
            <a:ext uri="{FF2B5EF4-FFF2-40B4-BE49-F238E27FC236}">
              <a16:creationId xmlns:a16="http://schemas.microsoft.com/office/drawing/2014/main" id="{3E7F77A1-FB09-9C50-AA23-5E99B5CB3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>
            <a:extLst>
              <a:ext uri="{FF2B5EF4-FFF2-40B4-BE49-F238E27FC236}">
                <a16:creationId xmlns:a16="http://schemas.microsoft.com/office/drawing/2014/main" id="{4E17E680-6102-8D01-DA3F-690E8B4F761D}"/>
              </a:ext>
            </a:extLst>
          </p:cNvPr>
          <p:cNvSpPr txBox="1"/>
          <p:nvPr/>
        </p:nvSpPr>
        <p:spPr>
          <a:xfrm>
            <a:off x="571499" y="5338627"/>
            <a:ext cx="10953750" cy="1181862"/>
          </a:xfrm>
          <a:prstGeom prst="rect">
            <a:avLst/>
          </a:prstGeom>
          <a:pattFill prst="lgGrid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8575">
            <a:solidFill>
              <a:srgbClr val="0070C0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noProof="0" dirty="0">
                <a:solidFill>
                  <a:srgbClr val="0070C0"/>
                </a:solidFill>
                <a:latin typeface="+mn-lt"/>
                <a:ea typeface="Inter"/>
                <a:cs typeface="Inter"/>
                <a:sym typeface="Inter"/>
              </a:rPr>
              <a:t>Sorun yardım almak değil, öğrenmeyi ve bilimsel katkıyı sağlayan üst düzey bilişsel süreçlerin araca terk edilmesidir.</a:t>
            </a:r>
            <a:endParaRPr lang="tr-TR" sz="2400" b="1" noProof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11" name="Google Shape;211;p21">
            <a:extLst>
              <a:ext uri="{FF2B5EF4-FFF2-40B4-BE49-F238E27FC236}">
                <a16:creationId xmlns:a16="http://schemas.microsoft.com/office/drawing/2014/main" id="{3C55A101-E2DF-90D3-9503-9A225A612734}"/>
              </a:ext>
            </a:extLst>
          </p:cNvPr>
          <p:cNvSpPr txBox="1"/>
          <p:nvPr/>
        </p:nvSpPr>
        <p:spPr>
          <a:xfrm>
            <a:off x="533400" y="287804"/>
            <a:ext cx="11601450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Bilişsel Yük Devri Spektrumu: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dirty="0">
                <a:solidFill>
                  <a:srgbClr val="0F172A"/>
                </a:solidFill>
                <a:latin typeface="+mn-lt"/>
                <a:sym typeface="Playfair Display"/>
              </a:rPr>
              <a:t>Yardım Nerede İkameye Dönüşür?</a:t>
            </a:r>
            <a:endParaRPr lang="tr-TR" noProof="0" dirty="0">
              <a:latin typeface="+mn-lt"/>
            </a:endParaRPr>
          </a:p>
        </p:txBody>
      </p:sp>
      <p:sp>
        <p:nvSpPr>
          <p:cNvPr id="212" name="Google Shape;212;p21">
            <a:extLst>
              <a:ext uri="{FF2B5EF4-FFF2-40B4-BE49-F238E27FC236}">
                <a16:creationId xmlns:a16="http://schemas.microsoft.com/office/drawing/2014/main" id="{305DBD70-EA48-6EC0-25E9-42E19847492E}"/>
              </a:ext>
            </a:extLst>
          </p:cNvPr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9C5AAE78-E1B4-CF02-E512-42336588FA0E}"/>
              </a:ext>
            </a:extLst>
          </p:cNvPr>
          <p:cNvSpPr/>
          <p:nvPr/>
        </p:nvSpPr>
        <p:spPr>
          <a:xfrm>
            <a:off x="571500" y="1839434"/>
            <a:ext cx="11049000" cy="3934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70C0"/>
              </a:gs>
              <a:gs pos="59000">
                <a:srgbClr val="92D050"/>
              </a:gs>
              <a:gs pos="8300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FC4CD8-CD3E-6D53-EA45-9D054C188E41}"/>
              </a:ext>
            </a:extLst>
          </p:cNvPr>
          <p:cNvSpPr txBox="1"/>
          <p:nvPr/>
        </p:nvSpPr>
        <p:spPr>
          <a:xfrm>
            <a:off x="571498" y="3094076"/>
            <a:ext cx="237105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1" dirty="0">
                <a:solidFill>
                  <a:srgbClr val="0070C0"/>
                </a:solidFill>
              </a:rPr>
              <a:t>[0-20 %]</a:t>
            </a:r>
          </a:p>
          <a:p>
            <a:r>
              <a:rPr lang="tr-TR" sz="1800" b="1" dirty="0"/>
              <a:t>Mekanik Destek</a:t>
            </a:r>
          </a:p>
          <a:p>
            <a:r>
              <a:rPr lang="tr-TR" sz="1600" dirty="0">
                <a:solidFill>
                  <a:srgbClr val="334155"/>
                </a:solidFill>
                <a:latin typeface="+mn-lt"/>
                <a:ea typeface="Inter"/>
              </a:rPr>
              <a:t>Dil düzeltme, üslup iyileştirme, kod hata</a:t>
            </a:r>
          </a:p>
          <a:p>
            <a:r>
              <a:rPr lang="tr-TR" sz="1600" dirty="0">
                <a:solidFill>
                  <a:srgbClr val="334155"/>
                </a:solidFill>
                <a:latin typeface="+mn-lt"/>
                <a:ea typeface="Inter"/>
              </a:rPr>
              <a:t>ayıklama. </a:t>
            </a:r>
          </a:p>
          <a:p>
            <a:r>
              <a:rPr lang="tr-TR" sz="1600" i="1" dirty="0">
                <a:solidFill>
                  <a:srgbClr val="334155"/>
                </a:solidFill>
                <a:latin typeface="+mn-lt"/>
                <a:ea typeface="Inter"/>
              </a:rPr>
              <a:t>(Kabul Edilebilir/Düşük Risk)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8B9C40E-B337-4224-0402-4AA2E8D5F510}"/>
              </a:ext>
            </a:extLst>
          </p:cNvPr>
          <p:cNvSpPr txBox="1"/>
          <p:nvPr/>
        </p:nvSpPr>
        <p:spPr>
          <a:xfrm>
            <a:off x="3182919" y="3148571"/>
            <a:ext cx="23710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1" dirty="0">
                <a:solidFill>
                  <a:srgbClr val="0070C0"/>
                </a:solidFill>
              </a:rPr>
              <a:t>[21-50 %]</a:t>
            </a:r>
          </a:p>
          <a:p>
            <a:r>
              <a:rPr lang="tr-TR" sz="1800" b="1" dirty="0"/>
              <a:t>Yapısal Asistanlık</a:t>
            </a:r>
            <a:endParaRPr lang="tr-TR" sz="1600" dirty="0"/>
          </a:p>
          <a:p>
            <a:r>
              <a:rPr lang="tr-TR" sz="1600" dirty="0">
                <a:solidFill>
                  <a:srgbClr val="334155"/>
                </a:solidFill>
                <a:latin typeface="+mn-lt"/>
                <a:ea typeface="Inter"/>
              </a:rPr>
              <a:t>Literatür haritalama,</a:t>
            </a:r>
          </a:p>
          <a:p>
            <a:r>
              <a:rPr lang="tr-TR" sz="1600" dirty="0">
                <a:solidFill>
                  <a:srgbClr val="334155"/>
                </a:solidFill>
                <a:latin typeface="+mn-lt"/>
                <a:ea typeface="Inter"/>
              </a:rPr>
              <a:t>taslak oluşturma,</a:t>
            </a:r>
          </a:p>
          <a:p>
            <a:r>
              <a:rPr lang="tr-TR" sz="1600" dirty="0">
                <a:solidFill>
                  <a:srgbClr val="334155"/>
                </a:solidFill>
                <a:latin typeface="+mn-lt"/>
                <a:ea typeface="Inter"/>
              </a:rPr>
              <a:t>görselleştirme, otomatik kaynak bulma. </a:t>
            </a:r>
          </a:p>
          <a:p>
            <a:r>
              <a:rPr lang="tr-TR" sz="1600" i="1" dirty="0">
                <a:solidFill>
                  <a:srgbClr val="334155"/>
                </a:solidFill>
                <a:latin typeface="+mn-lt"/>
                <a:ea typeface="Inter"/>
              </a:rPr>
              <a:t>(Beyan Şartı/Orta Risk)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EFFABE1-0828-4129-3C7A-C3548681E124}"/>
              </a:ext>
            </a:extLst>
          </p:cNvPr>
          <p:cNvSpPr txBox="1"/>
          <p:nvPr/>
        </p:nvSpPr>
        <p:spPr>
          <a:xfrm>
            <a:off x="6619031" y="3405050"/>
            <a:ext cx="21884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1" dirty="0"/>
              <a:t>YÖK Uyarısı</a:t>
            </a:r>
          </a:p>
          <a:p>
            <a:r>
              <a:rPr lang="tr-TR" sz="1600" dirty="0">
                <a:solidFill>
                  <a:srgbClr val="334155"/>
                </a:solidFill>
                <a:latin typeface="+mn-lt"/>
                <a:ea typeface="Inter"/>
              </a:rPr>
              <a:t>Hipotez geliştirme ve üst düzey uzmanlık gerektiren aşamalar araştırmacıda kalmalıdır.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C7D38B3-D90A-75C5-0228-F41D61635803}"/>
              </a:ext>
            </a:extLst>
          </p:cNvPr>
          <p:cNvSpPr txBox="1"/>
          <p:nvPr/>
        </p:nvSpPr>
        <p:spPr>
          <a:xfrm>
            <a:off x="9388446" y="3200402"/>
            <a:ext cx="23830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800" b="1" dirty="0">
                <a:solidFill>
                  <a:srgbClr val="0070C0"/>
                </a:solidFill>
              </a:rPr>
              <a:t>[51-100 %]</a:t>
            </a:r>
          </a:p>
          <a:p>
            <a:pPr algn="r"/>
            <a:r>
              <a:rPr lang="tr-TR" sz="1800" b="1" dirty="0"/>
              <a:t>Bilişsel İkame</a:t>
            </a:r>
          </a:p>
          <a:p>
            <a:pPr algn="r"/>
            <a:r>
              <a:rPr lang="tr-TR" sz="1600" dirty="0">
                <a:solidFill>
                  <a:srgbClr val="334155"/>
                </a:solidFill>
                <a:latin typeface="+mn-lt"/>
                <a:ea typeface="Inter"/>
              </a:rPr>
              <a:t>Tam metin üretimi, sentetik veri uydurma, doğrudan yorumlama. </a:t>
            </a:r>
            <a:r>
              <a:rPr lang="tr-TR" sz="1600" i="1" dirty="0">
                <a:solidFill>
                  <a:srgbClr val="334155"/>
                </a:solidFill>
                <a:latin typeface="+mn-lt"/>
                <a:ea typeface="Inter"/>
              </a:rPr>
              <a:t>(İhlal/Yüksek Risk)</a:t>
            </a:r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57639734-1549-CEB5-18F1-DAB15C142455}"/>
              </a:ext>
            </a:extLst>
          </p:cNvPr>
          <p:cNvCxnSpPr>
            <a:cxnSpLocks/>
          </p:cNvCxnSpPr>
          <p:nvPr/>
        </p:nvCxnSpPr>
        <p:spPr>
          <a:xfrm flipV="1">
            <a:off x="6234886" y="1839434"/>
            <a:ext cx="0" cy="313207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8">
            <a:extLst>
              <a:ext uri="{FF2B5EF4-FFF2-40B4-BE49-F238E27FC236}">
                <a16:creationId xmlns:a16="http://schemas.microsoft.com/office/drawing/2014/main" id="{9F945C3A-5825-8717-8317-B8AB701CE955}"/>
              </a:ext>
            </a:extLst>
          </p:cNvPr>
          <p:cNvSpPr txBox="1"/>
          <p:nvPr/>
        </p:nvSpPr>
        <p:spPr>
          <a:xfrm rot="16200000">
            <a:off x="5259888" y="4030863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800" b="1" dirty="0"/>
              <a:t>EŞİK ÇİZGİSİ</a:t>
            </a: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59E827C-FA47-32A1-6B9C-AFB1738E1F2F}"/>
              </a:ext>
            </a:extLst>
          </p:cNvPr>
          <p:cNvCxnSpPr/>
          <p:nvPr/>
        </p:nvCxnSpPr>
        <p:spPr>
          <a:xfrm>
            <a:off x="1073888" y="2222206"/>
            <a:ext cx="0" cy="8612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A1057E41-9B0C-CEC8-D1DF-4D937804431F}"/>
              </a:ext>
            </a:extLst>
          </p:cNvPr>
          <p:cNvCxnSpPr/>
          <p:nvPr/>
        </p:nvCxnSpPr>
        <p:spPr>
          <a:xfrm>
            <a:off x="3639878" y="2222206"/>
            <a:ext cx="0" cy="8612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2F6A3D08-CC31-E0D9-D0F9-EAB25D4B2F8E}"/>
              </a:ext>
            </a:extLst>
          </p:cNvPr>
          <p:cNvCxnSpPr/>
          <p:nvPr/>
        </p:nvCxnSpPr>
        <p:spPr>
          <a:xfrm>
            <a:off x="11150008" y="2229042"/>
            <a:ext cx="0" cy="8612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3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726977"/>
            <a:ext cx="3492549" cy="365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799" y="2726976"/>
            <a:ext cx="3492549" cy="365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99" y="2726977"/>
            <a:ext cx="3492549" cy="365255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 txBox="1"/>
          <p:nvPr/>
        </p:nvSpPr>
        <p:spPr>
          <a:xfrm>
            <a:off x="571500" y="1730757"/>
            <a:ext cx="11048999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Küresel akademik rehberler, yapay zekâ çağındaki bu temsil krizini çözmek için üç temel ilke etrafında birleşmektedir:</a:t>
            </a:r>
            <a:endParaRPr lang="tr-TR" sz="1800" noProof="0" dirty="0">
              <a:latin typeface="+mn-lt"/>
            </a:endParaRPr>
          </a:p>
        </p:txBody>
      </p:sp>
      <p:pic>
        <p:nvPicPr>
          <p:cNvPr id="222" name="Google Shape;222;p22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434" y="2962665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2"/>
          <p:cNvSpPr txBox="1"/>
          <p:nvPr/>
        </p:nvSpPr>
        <p:spPr>
          <a:xfrm>
            <a:off x="794225" y="3620615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Yapay Zekâ Yazar Değildir</a:t>
            </a:r>
            <a:endParaRPr lang="tr-TR" sz="1800" noProof="0" dirty="0">
              <a:latin typeface="+mn-lt"/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794225" y="4068290"/>
            <a:ext cx="2901999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Algoritmalar ve dil modelleri, hukuki ve etik bağlamda yazarlık sorumluluğu üstlenemezler.</a:t>
            </a:r>
            <a:endParaRPr lang="tr-TR" sz="1800" noProof="0" dirty="0">
              <a:latin typeface="+mn-lt"/>
            </a:endParaRPr>
          </a:p>
        </p:txBody>
      </p:sp>
      <p:pic>
        <p:nvPicPr>
          <p:cNvPr id="225" name="Google Shape;225;p22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4358" y="2962665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/>
        </p:nvSpPr>
        <p:spPr>
          <a:xfrm>
            <a:off x="4572524" y="3620615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Kullanım Gizlenmemeli</a:t>
            </a:r>
            <a:endParaRPr lang="tr-TR" sz="1800" noProof="0" dirty="0">
              <a:latin typeface="+mn-lt"/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4572524" y="4068290"/>
            <a:ext cx="2901999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Yapay zekâ kullanımı şeffaf olmalı; hangi aracın, nerede ve ne ölçüde kullanıldığı açıkça beyan edilmelidir.</a:t>
            </a:r>
            <a:endParaRPr lang="tr-TR" sz="1800" noProof="0" dirty="0">
              <a:latin typeface="+mn-lt"/>
            </a:endParaRPr>
          </a:p>
        </p:txBody>
      </p:sp>
      <p:pic>
        <p:nvPicPr>
          <p:cNvPr id="228" name="Google Shape;228;p22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15033" y="2962665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 txBox="1"/>
          <p:nvPr/>
        </p:nvSpPr>
        <p:spPr>
          <a:xfrm>
            <a:off x="8350824" y="3620615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Sorumluluk İnsandadır</a:t>
            </a:r>
            <a:endParaRPr lang="tr-TR" sz="1800" noProof="0" dirty="0">
              <a:latin typeface="+mn-lt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8350824" y="4068290"/>
            <a:ext cx="314297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YZ ile üretilen ya da desteklenen tüm akademik içeriklerin doğruluğu ve ihlal durumlarındaki nihai sorumluluk akademisyenindir.</a:t>
            </a:r>
            <a:endParaRPr lang="tr-TR" sz="1800" noProof="0" dirty="0">
              <a:latin typeface="+mn-lt"/>
            </a:endParaRPr>
          </a:p>
        </p:txBody>
      </p:sp>
      <p:pic>
        <p:nvPicPr>
          <p:cNvPr id="231" name="Google Shape;231;p22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7984" y="3096015"/>
            <a:ext cx="1524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74858" y="3096015"/>
            <a:ext cx="1905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05533" y="3096015"/>
            <a:ext cx="1905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2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Uluslararası Ortak İlkeler</a:t>
            </a:r>
            <a:endParaRPr lang="tr-TR" noProof="0" dirty="0">
              <a:latin typeface="+mn-lt"/>
            </a:endParaRPr>
          </a:p>
        </p:txBody>
      </p:sp>
      <p:sp>
        <p:nvSpPr>
          <p:cNvPr id="235" name="Google Shape;235;p22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427D720F-77C0-4CAE-5F01-1E37D2C669F1}"/>
              </a:ext>
            </a:extLst>
          </p:cNvPr>
          <p:cNvSpPr/>
          <p:nvPr/>
        </p:nvSpPr>
        <p:spPr>
          <a:xfrm>
            <a:off x="558434" y="2728948"/>
            <a:ext cx="3492550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DC85E85-FD38-011B-8725-C3C131BC889F}"/>
              </a:ext>
            </a:extLst>
          </p:cNvPr>
          <p:cNvSpPr/>
          <p:nvPr/>
        </p:nvSpPr>
        <p:spPr>
          <a:xfrm>
            <a:off x="4336734" y="2728948"/>
            <a:ext cx="3492550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EBCCF0D-FC36-1CEA-E0A1-31CACCB58E59}"/>
              </a:ext>
            </a:extLst>
          </p:cNvPr>
          <p:cNvSpPr/>
          <p:nvPr/>
        </p:nvSpPr>
        <p:spPr>
          <a:xfrm>
            <a:off x="8115179" y="2728948"/>
            <a:ext cx="3492550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125" y="206216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4">
            <a:alphaModFix/>
          </a:blip>
          <a:srcRect l="21380" t="285" r="944" b="5544"/>
          <a:stretch>
            <a:fillRect/>
          </a:stretch>
        </p:blipFill>
        <p:spPr>
          <a:xfrm>
            <a:off x="7553325" y="1257299"/>
            <a:ext cx="4619625" cy="560070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Ulusal Politika İklimi</a:t>
            </a:r>
            <a:endParaRPr lang="tr-TR" noProof="0" dirty="0">
              <a:latin typeface="+mn-lt"/>
            </a:endParaRPr>
          </a:p>
        </p:txBody>
      </p:sp>
      <p:sp>
        <p:nvSpPr>
          <p:cNvPr id="251" name="Google Shape;251;p23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2B657B7-511D-F94D-DBA7-A5F943CB3E99}"/>
              </a:ext>
            </a:extLst>
          </p:cNvPr>
          <p:cNvSpPr txBox="1"/>
          <p:nvPr/>
        </p:nvSpPr>
        <p:spPr>
          <a:xfrm>
            <a:off x="449336" y="1348800"/>
            <a:ext cx="738964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Türkiye'de akademik etik alanı statik bir mevzuat olmayıp, YZ kaynaklı risklere göre güncellenmektedir.</a:t>
            </a: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sz="2000" b="0" i="0" u="none" strike="noStrike" cap="none" noProof="0" dirty="0">
              <a:solidFill>
                <a:srgbClr val="334155"/>
              </a:solidFill>
              <a:latin typeface="+mn-lt"/>
              <a:ea typeface="Inter"/>
              <a:cs typeface="Inter"/>
              <a:sym typeface="Inter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2547 Sayılı Yükseköğretim Kanunu:</a:t>
            </a:r>
            <a:r>
              <a:rPr lang="tr-TR" sz="20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Yükseköğretim Kurumları Bilimsel Araştırma ve Yayın Etiği Yönetmeliği resmi düzenleme alanıdır.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Lisansüstü Eğitim ve Öğretim Yönetmeliği:</a:t>
            </a:r>
            <a:r>
              <a:rPr lang="tr-TR" sz="20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Araştırma ve yayın etiği dersinin zorunlu olması, önleyici inşanın kanıtıdır.</a:t>
            </a:r>
            <a:endParaRPr lang="tr-TR" sz="2000" dirty="0">
              <a:latin typeface="+mn-lt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20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Eğitim Vizyonu:</a:t>
            </a:r>
            <a:r>
              <a:rPr lang="tr-TR" sz="20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Millî Eğitim Bakanlığı 2025–2029 Yapay Zekâ ve Eğitim Politika Belgesi, </a:t>
            </a:r>
            <a:r>
              <a:rPr lang="tr-TR" sz="2000" dirty="0" smtClean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YZ </a:t>
            </a:r>
            <a:r>
              <a:rPr lang="tr-TR" sz="20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okuryazarlığının artırılmasını hedefler.</a:t>
            </a:r>
            <a:endParaRPr lang="tr-TR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"/>
          <p:cNvSpPr txBox="1"/>
          <p:nvPr/>
        </p:nvSpPr>
        <p:spPr>
          <a:xfrm>
            <a:off x="571500" y="1471806"/>
            <a:ext cx="896590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Türkiye'de YZ politikası kavramsal olmaktan çıkıp kurumsal düzeye taşınmıştır.</a:t>
            </a:r>
            <a:endParaRPr lang="tr-TR" sz="1800" noProof="0" dirty="0">
              <a:latin typeface="+mn-lt"/>
            </a:endParaRPr>
          </a:p>
        </p:txBody>
      </p:sp>
      <p:sp>
        <p:nvSpPr>
          <p:cNvPr id="258" name="Google Shape;258;p24"/>
          <p:cNvSpPr/>
          <p:nvPr/>
        </p:nvSpPr>
        <p:spPr>
          <a:xfrm>
            <a:off x="571500" y="4347120"/>
            <a:ext cx="11049000" cy="38100"/>
          </a:xfrm>
          <a:prstGeom prst="rect">
            <a:avLst/>
          </a:prstGeom>
          <a:solidFill>
            <a:srgbClr val="CBD5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4"/>
          <p:cNvSpPr txBox="1"/>
          <p:nvPr/>
        </p:nvSpPr>
        <p:spPr>
          <a:xfrm>
            <a:off x="998995" y="4651920"/>
            <a:ext cx="34804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YÖK Etik Rehberi (2024)</a:t>
            </a:r>
            <a:endParaRPr lang="tr-TR" sz="1800" noProof="0" dirty="0">
              <a:latin typeface="+mn-lt"/>
            </a:endParaRPr>
          </a:p>
        </p:txBody>
      </p:sp>
      <p:sp>
        <p:nvSpPr>
          <p:cNvPr id="260" name="Google Shape;260;p24"/>
          <p:cNvSpPr txBox="1"/>
          <p:nvPr/>
        </p:nvSpPr>
        <p:spPr>
          <a:xfrm>
            <a:off x="198030" y="4877795"/>
            <a:ext cx="5082363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1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Yükseköğretim Kurulu Yapay Zekâ Kullanımına Dair Etik Rehber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, içeriklerin etik kurallara uygun gözden geçirilip raporlanması gerektiğini vurguladı.</a:t>
            </a:r>
            <a:endParaRPr lang="tr-TR" sz="1800" noProof="0" dirty="0">
              <a:latin typeface="+mn-lt"/>
            </a:endParaRPr>
          </a:p>
        </p:txBody>
      </p:sp>
      <p:sp>
        <p:nvSpPr>
          <p:cNvPr id="261" name="Google Shape;261;p24"/>
          <p:cNvSpPr txBox="1"/>
          <p:nvPr/>
        </p:nvSpPr>
        <p:spPr>
          <a:xfrm>
            <a:off x="4355782" y="2406898"/>
            <a:ext cx="34804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TÜBİTAK Rehberi (2026)</a:t>
            </a:r>
            <a:endParaRPr lang="tr-TR" sz="1800" noProof="0" dirty="0">
              <a:latin typeface="+mn-lt"/>
            </a:endParaRPr>
          </a:p>
        </p:txBody>
      </p:sp>
      <p:sp>
        <p:nvSpPr>
          <p:cNvPr id="262" name="Google Shape;262;p24"/>
          <p:cNvSpPr txBox="1"/>
          <p:nvPr/>
        </p:nvSpPr>
        <p:spPr>
          <a:xfrm>
            <a:off x="3455581" y="2806948"/>
            <a:ext cx="5124893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1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TÜBİTAK Destek Süreçlerinde Üretken Yapay Zekânın Sorumlu ve Etik Kullanımına Dair Rehber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ile çıktıların doğrulanması zorunlu kılındı.</a:t>
            </a:r>
            <a:endParaRPr lang="tr-TR" sz="1800" noProof="0" dirty="0">
              <a:latin typeface="+mn-lt"/>
            </a:endParaRPr>
          </a:p>
        </p:txBody>
      </p:sp>
      <p:sp>
        <p:nvSpPr>
          <p:cNvPr id="263" name="Google Shape;263;p24"/>
          <p:cNvSpPr txBox="1"/>
          <p:nvPr/>
        </p:nvSpPr>
        <p:spPr>
          <a:xfrm>
            <a:off x="8222932" y="4651920"/>
            <a:ext cx="34804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Gelecek Projeksiyonu</a:t>
            </a:r>
            <a:endParaRPr lang="tr-TR" sz="1800" noProof="0" dirty="0">
              <a:latin typeface="+mn-lt"/>
            </a:endParaRPr>
          </a:p>
        </p:txBody>
      </p:sp>
      <p:sp>
        <p:nvSpPr>
          <p:cNvPr id="264" name="Google Shape;264;p24"/>
          <p:cNvSpPr txBox="1"/>
          <p:nvPr/>
        </p:nvSpPr>
        <p:spPr>
          <a:xfrm>
            <a:off x="7526057" y="4945427"/>
            <a:ext cx="4528584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Üniversitelerin kendi iç etik yönergelerini bu resmî ulusal belgeler ışığında risk ve amaç temelli olarak güncellemesi beklenmektedir.</a:t>
            </a:r>
            <a:endParaRPr lang="tr-TR" sz="1800" noProof="0" dirty="0">
              <a:latin typeface="+mn-lt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Kurumsal Rehberlerin Gelişimi</a:t>
            </a:r>
            <a:endParaRPr lang="tr-TR" noProof="0" dirty="0">
              <a:latin typeface="+mn-lt"/>
            </a:endParaRPr>
          </a:p>
        </p:txBody>
      </p:sp>
      <p:sp>
        <p:nvSpPr>
          <p:cNvPr id="266" name="Google Shape;266;p24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4"/>
          <p:cNvSpPr/>
          <p:nvPr/>
        </p:nvSpPr>
        <p:spPr>
          <a:xfrm>
            <a:off x="2624913" y="4251870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2563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4"/>
          <p:cNvSpPr/>
          <p:nvPr/>
        </p:nvSpPr>
        <p:spPr>
          <a:xfrm>
            <a:off x="5981700" y="4251870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2563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4"/>
          <p:cNvSpPr/>
          <p:nvPr/>
        </p:nvSpPr>
        <p:spPr>
          <a:xfrm>
            <a:off x="9848850" y="4251870"/>
            <a:ext cx="228600" cy="228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2563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06216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5"/>
          <p:cNvPicPr preferRelativeResize="0"/>
          <p:nvPr/>
        </p:nvPicPr>
        <p:blipFill rotWithShape="1">
          <a:blip r:embed="rId4">
            <a:alphaModFix/>
          </a:blip>
          <a:srcRect t="-4" b="4"/>
          <a:stretch>
            <a:fillRect/>
          </a:stretch>
        </p:blipFill>
        <p:spPr>
          <a:xfrm>
            <a:off x="-1" y="1247774"/>
            <a:ext cx="5610225" cy="56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5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YZ Neden Özel Politikaya İhtiyaç Duyar?</a:t>
            </a:r>
            <a:endParaRPr lang="tr-TR" noProof="0" dirty="0">
              <a:latin typeface="+mn-lt"/>
            </a:endParaRPr>
          </a:p>
        </p:txBody>
      </p:sp>
      <p:sp>
        <p:nvSpPr>
          <p:cNvPr id="284" name="Google Shape;284;p25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A4AFA6E-F1D4-E9D6-7349-E7A937AD92DD}"/>
              </a:ext>
            </a:extLst>
          </p:cNvPr>
          <p:cNvSpPr txBox="1"/>
          <p:nvPr/>
        </p:nvSpPr>
        <p:spPr>
          <a:xfrm>
            <a:off x="5610224" y="1734115"/>
            <a:ext cx="6379756" cy="4466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Yanlışlık ve Yanlılık Kapasitesi: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YZ sadece kolaylık değil, hata da üretir. Taraflı veriyle eğitilmiş sistemler taraflı sonuçlar verir; teyide muhtaçtır.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tr-TR" sz="1800" b="0" i="0" u="none" strike="noStrike" cap="none" noProof="0" dirty="0">
              <a:solidFill>
                <a:srgbClr val="334155"/>
              </a:solidFill>
              <a:latin typeface="+mn-lt"/>
              <a:ea typeface="Inter"/>
              <a:cs typeface="Inter"/>
              <a:sym typeface="Inter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Veri Gizliliği ve Mahremiyet: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Araştırma verilerinin, hakemlik metinlerinin veya öğrenci bilgilerinin dış bulut sistemlere yüklenmesi hem hukuki hem etik ihlaldir.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tr-TR" sz="1800" dirty="0">
              <a:solidFill>
                <a:srgbClr val="334155"/>
              </a:solidFill>
              <a:latin typeface="+mn-lt"/>
              <a:ea typeface="Inter"/>
              <a:cs typeface="Inter"/>
              <a:sym typeface="Inter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Kurumsal Tutarlılık: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Ortak norm olmazsa; aynı kurum içinde belirsizlik, eşitsizlik ve keyfî uygulamalar doğar.</a:t>
            </a:r>
            <a:endParaRPr lang="tr-TR" sz="1800" noProof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864197"/>
            <a:ext cx="3492549" cy="321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799" y="2864197"/>
            <a:ext cx="3492549" cy="321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99" y="2864197"/>
            <a:ext cx="3492549" cy="321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6"/>
          <p:cNvSpPr txBox="1"/>
          <p:nvPr/>
        </p:nvSpPr>
        <p:spPr>
          <a:xfrm>
            <a:off x="571500" y="1843912"/>
            <a:ext cx="1075372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Yapay zekâ çağında ihlaller yalnızca bireyin niyetinden değil, çoğu zaman kurumsal belirsizlikten doğar.</a:t>
            </a:r>
            <a:endParaRPr lang="tr-TR" sz="1800" noProof="0" dirty="0">
              <a:latin typeface="+mn-lt"/>
            </a:endParaRPr>
          </a:p>
        </p:txBody>
      </p:sp>
      <p:pic>
        <p:nvPicPr>
          <p:cNvPr id="294" name="Google Shape;294;p2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6775" y="3159472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6"/>
          <p:cNvSpPr txBox="1"/>
          <p:nvPr/>
        </p:nvSpPr>
        <p:spPr>
          <a:xfrm>
            <a:off x="866775" y="3921472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Bireysel Düzey</a:t>
            </a:r>
            <a:endParaRPr lang="tr-TR" sz="1800" noProof="0" dirty="0">
              <a:latin typeface="+mn-lt"/>
            </a:endParaRPr>
          </a:p>
        </p:txBody>
      </p:sp>
      <p:sp>
        <p:nvSpPr>
          <p:cNvPr id="296" name="Google Shape;296;p26"/>
          <p:cNvSpPr txBox="1"/>
          <p:nvPr/>
        </p:nvSpPr>
        <p:spPr>
          <a:xfrm>
            <a:off x="866775" y="4369147"/>
            <a:ext cx="2901999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Öğrenci, araştırmacı, hakem ve öğretim elemanı eyleminden sorumludur.</a:t>
            </a:r>
            <a:endParaRPr lang="tr-TR" sz="1800" noProof="0" dirty="0">
              <a:latin typeface="+mn-lt"/>
            </a:endParaRPr>
          </a:p>
        </p:txBody>
      </p:sp>
      <p:pic>
        <p:nvPicPr>
          <p:cNvPr id="297" name="Google Shape;297;p2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5074" y="3159472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6"/>
          <p:cNvSpPr txBox="1"/>
          <p:nvPr/>
        </p:nvSpPr>
        <p:spPr>
          <a:xfrm>
            <a:off x="4645074" y="3921472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Örgütsel Düzey</a:t>
            </a:r>
            <a:endParaRPr lang="tr-TR" sz="1800" noProof="0" dirty="0">
              <a:latin typeface="+mn-lt"/>
            </a:endParaRPr>
          </a:p>
        </p:txBody>
      </p:sp>
      <p:sp>
        <p:nvSpPr>
          <p:cNvPr id="299" name="Google Shape;299;p26"/>
          <p:cNvSpPr txBox="1"/>
          <p:nvPr/>
        </p:nvSpPr>
        <p:spPr>
          <a:xfrm>
            <a:off x="4645074" y="4369147"/>
            <a:ext cx="2901999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Fakülte, enstitü ve etik kurullar ortak bir norm üretmelidir.</a:t>
            </a:r>
            <a:endParaRPr lang="tr-TR" sz="1800" noProof="0" dirty="0">
              <a:latin typeface="+mn-lt"/>
            </a:endParaRPr>
          </a:p>
        </p:txBody>
      </p:sp>
      <p:pic>
        <p:nvPicPr>
          <p:cNvPr id="300" name="Google Shape;300;p26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3374" y="3159472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6"/>
          <p:cNvSpPr txBox="1"/>
          <p:nvPr/>
        </p:nvSpPr>
        <p:spPr>
          <a:xfrm>
            <a:off x="8423374" y="3921472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Yönetişim Düzeyi</a:t>
            </a:r>
            <a:endParaRPr lang="tr-TR" sz="1800" noProof="0" dirty="0">
              <a:latin typeface="+mn-lt"/>
            </a:endParaRPr>
          </a:p>
        </p:txBody>
      </p:sp>
      <p:sp>
        <p:nvSpPr>
          <p:cNvPr id="302" name="Google Shape;302;p26"/>
          <p:cNvSpPr txBox="1"/>
          <p:nvPr/>
        </p:nvSpPr>
        <p:spPr>
          <a:xfrm>
            <a:off x="8423374" y="4369147"/>
            <a:ext cx="2901999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Üniversite, eğitim ve denetim mekanizmalarını merkezi olarak kurmalıdır.</a:t>
            </a:r>
            <a:endParaRPr lang="tr-TR" sz="1800" noProof="0" dirty="0">
              <a:latin typeface="+mn-lt"/>
            </a:endParaRPr>
          </a:p>
        </p:txBody>
      </p:sp>
      <p:pic>
        <p:nvPicPr>
          <p:cNvPr id="303" name="Google Shape;303;p26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9175" y="3292822"/>
            <a:ext cx="2667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9374" y="3292822"/>
            <a:ext cx="3429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6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56724" y="3292822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6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Akademik Dürüstlüğün Üç Katmanı</a:t>
            </a:r>
            <a:endParaRPr lang="tr-TR" noProof="0" dirty="0">
              <a:latin typeface="+mn-lt"/>
            </a:endParaRPr>
          </a:p>
        </p:txBody>
      </p:sp>
      <p:sp>
        <p:nvSpPr>
          <p:cNvPr id="307" name="Google Shape;307;p26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B8F1F20E-4BEB-A77A-4011-A16E5FA2B7A5}"/>
              </a:ext>
            </a:extLst>
          </p:cNvPr>
          <p:cNvSpPr/>
          <p:nvPr/>
        </p:nvSpPr>
        <p:spPr>
          <a:xfrm>
            <a:off x="571205" y="2889288"/>
            <a:ext cx="3492550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EA2C4E18-62E2-6F3F-D08B-83E217F1163F}"/>
              </a:ext>
            </a:extLst>
          </p:cNvPr>
          <p:cNvSpPr/>
          <p:nvPr/>
        </p:nvSpPr>
        <p:spPr>
          <a:xfrm>
            <a:off x="4349505" y="2889288"/>
            <a:ext cx="3492550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5172ED2-3A4D-68DC-8E29-92BD715A0E89}"/>
              </a:ext>
            </a:extLst>
          </p:cNvPr>
          <p:cNvSpPr/>
          <p:nvPr/>
        </p:nvSpPr>
        <p:spPr>
          <a:xfrm>
            <a:off x="8127950" y="2889288"/>
            <a:ext cx="3492550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121746"/>
            <a:ext cx="5286375" cy="41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2121746"/>
            <a:ext cx="5286375" cy="414461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7"/>
          <p:cNvSpPr txBox="1"/>
          <p:nvPr/>
        </p:nvSpPr>
        <p:spPr>
          <a:xfrm>
            <a:off x="571500" y="1561707"/>
            <a:ext cx="528637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Sorumlulukların pratik karşılıkları şu şekilde işler:</a:t>
            </a:r>
            <a:endParaRPr lang="tr-TR" sz="1800" noProof="0" dirty="0">
              <a:latin typeface="+mn-lt"/>
            </a:endParaRPr>
          </a:p>
        </p:txBody>
      </p:sp>
      <p:sp>
        <p:nvSpPr>
          <p:cNvPr id="316" name="Google Shape;316;p27"/>
          <p:cNvSpPr txBox="1"/>
          <p:nvPr/>
        </p:nvSpPr>
        <p:spPr>
          <a:xfrm>
            <a:off x="962025" y="2512272"/>
            <a:ext cx="4730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Bireysel ve Örgütsel Yükümlülük</a:t>
            </a:r>
            <a:endParaRPr lang="tr-TR" sz="1800" noProof="0" dirty="0">
              <a:latin typeface="+mn-lt"/>
            </a:endParaRPr>
          </a:p>
        </p:txBody>
      </p:sp>
      <p:sp>
        <p:nvSpPr>
          <p:cNvPr id="317" name="Google Shape;317;p27"/>
          <p:cNvSpPr txBox="1"/>
          <p:nvPr/>
        </p:nvSpPr>
        <p:spPr>
          <a:xfrm>
            <a:off x="962025" y="2959947"/>
            <a:ext cx="4730591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Birey, </a:t>
            </a:r>
            <a:r>
              <a:rPr lang="tr-TR" sz="1800" b="0" i="1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TÜBİTAK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rehberinde de vurgulandığı üzere </a:t>
            </a: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"nihai sorumluluk insanlardadır"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ilkesine uymak zorundadır. Örgütsel düzeyde (Fakülte/Bölüm) ortak norm üretilmezse; bir dersin </a:t>
            </a:r>
            <a:r>
              <a:rPr lang="tr-TR" sz="1800" b="0" i="0" u="none" strike="noStrike" cap="none" noProof="0" dirty="0" err="1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YZ'ye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tamamen açık, diğerinin tamamen kapalı olması keyfî uygulamalara ve eşitsizliğe yol açar.</a:t>
            </a:r>
            <a:endParaRPr lang="tr-TR" sz="1800" noProof="0" dirty="0">
              <a:latin typeface="+mn-lt"/>
            </a:endParaRPr>
          </a:p>
        </p:txBody>
      </p:sp>
      <p:sp>
        <p:nvSpPr>
          <p:cNvPr id="318" name="Google Shape;318;p27"/>
          <p:cNvSpPr txBox="1"/>
          <p:nvPr/>
        </p:nvSpPr>
        <p:spPr>
          <a:xfrm>
            <a:off x="6724650" y="2512272"/>
            <a:ext cx="4730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Yönetişim Düzeyinde Beklentiler</a:t>
            </a:r>
            <a:endParaRPr lang="tr-TR" sz="1800" noProof="0" dirty="0">
              <a:latin typeface="+mn-lt"/>
            </a:endParaRPr>
          </a:p>
        </p:txBody>
      </p:sp>
      <p:sp>
        <p:nvSpPr>
          <p:cNvPr id="319" name="Google Shape;319;p27"/>
          <p:cNvSpPr txBox="1"/>
          <p:nvPr/>
        </p:nvSpPr>
        <p:spPr>
          <a:xfrm>
            <a:off x="6724650" y="2959947"/>
            <a:ext cx="4505325" cy="265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Üniversite yönetimi sadece yasak koyan merci olamaz. Şeffaf açıklamaları teşvik etmeli, çıktıların doğrulanması için </a:t>
            </a: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güvenli araçlar sunmalı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, </a:t>
            </a: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verileri korumalı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ve şeffaf bir </a:t>
            </a: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itiraz mekanizması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kurarak tüm sistemi eğitimle desteklemelidir.</a:t>
            </a:r>
            <a:endParaRPr lang="tr-TR" sz="1800" noProof="0" dirty="0">
              <a:latin typeface="+mn-lt"/>
            </a:endParaRPr>
          </a:p>
        </p:txBody>
      </p:sp>
      <p:sp>
        <p:nvSpPr>
          <p:cNvPr id="320" name="Google Shape;320;p27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Katmanlı Sorumlulukların İşleyişi</a:t>
            </a:r>
            <a:endParaRPr lang="tr-TR" noProof="0" dirty="0">
              <a:latin typeface="+mn-lt"/>
            </a:endParaRPr>
          </a:p>
        </p:txBody>
      </p:sp>
      <p:sp>
        <p:nvSpPr>
          <p:cNvPr id="321" name="Google Shape;321;p27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BF2DC24A-1E3B-10AB-6891-7FE238EA0924}"/>
              </a:ext>
            </a:extLst>
          </p:cNvPr>
          <p:cNvSpPr/>
          <p:nvPr/>
        </p:nvSpPr>
        <p:spPr>
          <a:xfrm>
            <a:off x="571500" y="2146769"/>
            <a:ext cx="5286375" cy="181749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415136D-F9BE-D890-DB42-179EEFBC0C26}"/>
              </a:ext>
            </a:extLst>
          </p:cNvPr>
          <p:cNvSpPr/>
          <p:nvPr/>
        </p:nvSpPr>
        <p:spPr>
          <a:xfrm>
            <a:off x="6334125" y="2146769"/>
            <a:ext cx="5286375" cy="1817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125" y="206216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8"/>
          <p:cNvPicPr preferRelativeResize="0"/>
          <p:nvPr/>
        </p:nvPicPr>
        <p:blipFill rotWithShape="1">
          <a:blip r:embed="rId4">
            <a:alphaModFix/>
          </a:blip>
          <a:srcRect t="-124" r="13983" b="1067"/>
          <a:stretch>
            <a:fillRect/>
          </a:stretch>
        </p:blipFill>
        <p:spPr>
          <a:xfrm>
            <a:off x="7328949" y="1266825"/>
            <a:ext cx="4863051" cy="560028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Kurumsal Sorumlulukların Sacayağı</a:t>
            </a:r>
            <a:endParaRPr lang="tr-TR" noProof="0" dirty="0">
              <a:latin typeface="+mn-lt"/>
            </a:endParaRPr>
          </a:p>
        </p:txBody>
      </p:sp>
      <p:sp>
        <p:nvSpPr>
          <p:cNvPr id="337" name="Google Shape;337;p28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4AF0127-4918-55A0-1977-30AADDB7DC1C}"/>
              </a:ext>
            </a:extLst>
          </p:cNvPr>
          <p:cNvSpPr txBox="1"/>
          <p:nvPr/>
        </p:nvSpPr>
        <p:spPr>
          <a:xfrm>
            <a:off x="373470" y="1501208"/>
            <a:ext cx="6824773" cy="4466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Yapay zekâ çağında iyi bir politika sadece "yapma" listesinden ibaret olamaz. Üç temel üzerine inşa edilmelidir:</a:t>
            </a: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rgbClr val="334155"/>
              </a:solidFill>
              <a:latin typeface="+mn-lt"/>
              <a:ea typeface="Inter"/>
              <a:cs typeface="Inter"/>
              <a:sym typeface="Inter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Açıklık: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Kurum neyi kabul edip etmediğini detaylandırmalıdır. (</a:t>
            </a:r>
            <a:r>
              <a:rPr lang="tr-TR" sz="1800" dirty="0" err="1">
                <a:solidFill>
                  <a:srgbClr val="334155"/>
                </a:solidFill>
                <a:ea typeface="Inter"/>
                <a:cs typeface="Inter"/>
                <a:sym typeface="Inter"/>
              </a:rPr>
              <a:t>Örn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: </a:t>
            </a:r>
            <a:r>
              <a:rPr lang="tr-TR" sz="1800" i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Oxford Üniversitesi Araştırma Rehberinin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katı beyan kuralları).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Orantılılık: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Her kullanım aynı risk düzeyinde değildir. Sınıf içi sınav ile doktora tezi farklı kademelendirme gerektirir.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Hesap Verebilirlik: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İnsan gözetimi ve verilerin şeffafça doğrulanması kurumsal kültürün ayrılmaz bir parçası olmalıdır.</a:t>
            </a:r>
            <a:endParaRPr lang="tr-T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22C03B66-B07C-989D-C2FE-E2EA5EB49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765" y="1691698"/>
            <a:ext cx="4779817" cy="3224570"/>
          </a:xfrm>
          <a:prstGeom prst="rect">
            <a:avLst/>
          </a:prstGeom>
        </p:spPr>
      </p:pic>
      <p:sp>
        <p:nvSpPr>
          <p:cNvPr id="8" name="Google Shape;336;p28">
            <a:extLst>
              <a:ext uri="{FF2B5EF4-FFF2-40B4-BE49-F238E27FC236}">
                <a16:creationId xmlns:a16="http://schemas.microsoft.com/office/drawing/2014/main" id="{E5950399-08A0-79BF-C482-348687E98DF9}"/>
              </a:ext>
            </a:extLst>
          </p:cNvPr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Yeni Kurumsal Sorumluluk Üçgeni</a:t>
            </a:r>
            <a:endParaRPr lang="tr-TR" noProof="0" dirty="0">
              <a:latin typeface="+mn-lt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0EF6381-B34C-DDD4-99CC-73F609387210}"/>
              </a:ext>
            </a:extLst>
          </p:cNvPr>
          <p:cNvSpPr txBox="1"/>
          <p:nvPr/>
        </p:nvSpPr>
        <p:spPr>
          <a:xfrm>
            <a:off x="0" y="4916268"/>
            <a:ext cx="44458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sz="1800" b="1" dirty="0">
                <a:solidFill>
                  <a:srgbClr val="334155"/>
                </a:solidFill>
                <a:ea typeface="Inter"/>
              </a:rPr>
              <a:t>Orantılılık</a:t>
            </a:r>
          </a:p>
          <a:p>
            <a:pPr algn="r"/>
            <a:r>
              <a:rPr lang="tr-TR" sz="1800" dirty="0">
                <a:solidFill>
                  <a:srgbClr val="334155"/>
                </a:solidFill>
                <a:ea typeface="Inter"/>
              </a:rPr>
              <a:t>Kurumsal politika değerIendirme türü, disiplin ve veri hassasiyetine göre riskleri kademelendirmelidir. Sınıf içi sınav ile doktora yeterliği aynı şablona </a:t>
            </a:r>
            <a:r>
              <a:rPr lang="tr-TR" sz="1800" dirty="0" smtClean="0">
                <a:solidFill>
                  <a:srgbClr val="334155"/>
                </a:solidFill>
                <a:ea typeface="Inter"/>
              </a:rPr>
              <a:t>sığdırılmamalıdır.</a:t>
            </a:r>
            <a:endParaRPr lang="tr-TR" sz="1800" dirty="0">
              <a:solidFill>
                <a:srgbClr val="334155"/>
              </a:solidFill>
              <a:ea typeface="Inter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23A4582-7126-E60B-6235-7D96A122DC3E}"/>
              </a:ext>
            </a:extLst>
          </p:cNvPr>
          <p:cNvSpPr txBox="1"/>
          <p:nvPr/>
        </p:nvSpPr>
        <p:spPr>
          <a:xfrm>
            <a:off x="6204467" y="4916268"/>
            <a:ext cx="60977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solidFill>
                  <a:srgbClr val="334155"/>
                </a:solidFill>
                <a:ea typeface="Inter"/>
              </a:rPr>
              <a:t>Hesap Verebilirlik ve Veri Gizliliği</a:t>
            </a:r>
          </a:p>
          <a:p>
            <a:r>
              <a:rPr lang="tr-TR" sz="1800" dirty="0">
                <a:solidFill>
                  <a:srgbClr val="334155"/>
                </a:solidFill>
                <a:ea typeface="Inter"/>
              </a:rPr>
              <a:t>Telif, Gizlilik ve İfşa Riskleri: Oxford ve Harvard yönergelerinin vurguladığı üzere; araştırma verileri, hasta/öğrenci bilgileri, yayımlanmamış taslaklar veya hakemlik metinleri açık bulut tabanlı </a:t>
            </a:r>
            <a:r>
              <a:rPr lang="tr-TR" sz="1800" dirty="0" smtClean="0">
                <a:solidFill>
                  <a:srgbClr val="334155"/>
                </a:solidFill>
                <a:ea typeface="Inter"/>
              </a:rPr>
              <a:t>YZ </a:t>
            </a:r>
            <a:r>
              <a:rPr lang="tr-TR" sz="1800" dirty="0">
                <a:solidFill>
                  <a:srgbClr val="334155"/>
                </a:solidFill>
                <a:ea typeface="Inter"/>
              </a:rPr>
              <a:t>sistemlerine yüklenemez. Kurumlar güvenli sınırları çizmelidir.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8C23F34-57DA-A46B-1AC3-9C2D80D29139}"/>
              </a:ext>
            </a:extLst>
          </p:cNvPr>
          <p:cNvSpPr txBox="1"/>
          <p:nvPr/>
        </p:nvSpPr>
        <p:spPr>
          <a:xfrm>
            <a:off x="7180965" y="1691698"/>
            <a:ext cx="47798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solidFill>
                  <a:srgbClr val="334155"/>
                </a:solidFill>
                <a:ea typeface="Inter"/>
              </a:rPr>
              <a:t>Açıklık</a:t>
            </a:r>
            <a:r>
              <a:rPr lang="tr-TR" sz="1800" dirty="0">
                <a:solidFill>
                  <a:srgbClr val="334155"/>
                </a:solidFill>
                <a:ea typeface="Inter"/>
              </a:rPr>
              <a:t> </a:t>
            </a:r>
          </a:p>
          <a:p>
            <a:r>
              <a:rPr lang="tr-TR" sz="1800" dirty="0">
                <a:solidFill>
                  <a:srgbClr val="334155"/>
                </a:solidFill>
                <a:ea typeface="Inter"/>
              </a:rPr>
              <a:t>Yapay zekâ yasaktır ifadesi işlevsizdir. Kurumlar, dil denetleyicisi ile sahte kaynak üretimini, kod tamamlama ile veri uydurmayı ayırmalıdır. Kullanım aracı, sürümü ve yöntemi şeffafça beyan edilmelidir.</a:t>
            </a:r>
          </a:p>
        </p:txBody>
      </p: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59255993-A27C-C172-07A3-35C9F240DD06}"/>
              </a:ext>
            </a:extLst>
          </p:cNvPr>
          <p:cNvCxnSpPr>
            <a:cxnSpLocks/>
          </p:cNvCxnSpPr>
          <p:nvPr/>
        </p:nvCxnSpPr>
        <p:spPr>
          <a:xfrm>
            <a:off x="5577423" y="1861819"/>
            <a:ext cx="1379814" cy="0"/>
          </a:xfrm>
          <a:prstGeom prst="straightConnector1">
            <a:avLst/>
          </a:prstGeom>
          <a:ln w="28575">
            <a:solidFill>
              <a:srgbClr val="7B7F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9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/>
        </p:nvSpPr>
        <p:spPr>
          <a:xfrm>
            <a:off x="3555682" y="1883271"/>
            <a:ext cx="5080635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5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Paradigma Değişimi</a:t>
            </a:r>
            <a:endParaRPr lang="tr-TR" noProof="0" dirty="0">
              <a:latin typeface="+mn-lt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5715000" y="3045321"/>
            <a:ext cx="762000" cy="38100"/>
          </a:xfrm>
          <a:prstGeom prst="rect">
            <a:avLst/>
          </a:prstGeom>
          <a:solidFill>
            <a:srgbClr val="2563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1493821" y="3369171"/>
            <a:ext cx="9053465" cy="2363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0" i="0" u="none" strike="noStrike" cap="none" noProof="0" dirty="0">
                <a:solidFill>
                  <a:srgbClr val="475569"/>
                </a:solidFill>
                <a:latin typeface="+mn-lt"/>
                <a:ea typeface="Inter"/>
                <a:cs typeface="Inter"/>
                <a:sym typeface="Inter"/>
              </a:rPr>
              <a:t>Akademik dürüstlük tartışması, "başkasının çalışmasını izinsiz kullanmak" boyutundan çıkarak; akademik </a:t>
            </a:r>
            <a:r>
              <a:rPr lang="tr-TR" sz="2400" b="1" i="0" u="none" strike="noStrike" cap="none" noProof="0" dirty="0">
                <a:solidFill>
                  <a:srgbClr val="475569"/>
                </a:solidFill>
                <a:latin typeface="+mn-lt"/>
                <a:ea typeface="Inter"/>
                <a:cs typeface="Inter"/>
                <a:sym typeface="Inter"/>
              </a:rPr>
              <a:t>emeğin niteliği</a:t>
            </a:r>
            <a:r>
              <a:rPr lang="tr-TR" sz="2400" b="0" i="0" u="none" strike="noStrike" cap="none" noProof="0" dirty="0">
                <a:solidFill>
                  <a:srgbClr val="475569"/>
                </a:solidFill>
                <a:latin typeface="+mn-lt"/>
                <a:ea typeface="Inter"/>
                <a:cs typeface="Inter"/>
                <a:sym typeface="Inter"/>
              </a:rPr>
              <a:t>, </a:t>
            </a:r>
            <a:r>
              <a:rPr lang="tr-TR" sz="2400" b="1" i="0" u="none" strike="noStrike" cap="none" noProof="0" dirty="0">
                <a:solidFill>
                  <a:srgbClr val="475569"/>
                </a:solidFill>
                <a:latin typeface="+mn-lt"/>
                <a:ea typeface="Inter"/>
                <a:cs typeface="Inter"/>
                <a:sym typeface="Inter"/>
              </a:rPr>
              <a:t>yazarlığın sınırları </a:t>
            </a:r>
            <a:r>
              <a:rPr lang="tr-TR" sz="2400" b="0" i="0" u="none" strike="noStrike" cap="none" noProof="0" dirty="0">
                <a:solidFill>
                  <a:srgbClr val="475569"/>
                </a:solidFill>
                <a:latin typeface="+mn-lt"/>
                <a:ea typeface="Inter"/>
                <a:cs typeface="Inter"/>
                <a:sym typeface="Inter"/>
              </a:rPr>
              <a:t>ve </a:t>
            </a:r>
            <a:r>
              <a:rPr lang="tr-TR" sz="2400" b="1" u="none" strike="noStrike" cap="none" noProof="0" dirty="0">
                <a:solidFill>
                  <a:srgbClr val="475569"/>
                </a:solidFill>
                <a:latin typeface="+mn-lt"/>
                <a:ea typeface="Inter"/>
                <a:cs typeface="Inter"/>
                <a:sym typeface="Inter"/>
              </a:rPr>
              <a:t>değerlendirme süreçlerinin güvenilirliği </a:t>
            </a:r>
            <a:r>
              <a:rPr lang="tr-TR" sz="2400" b="0" i="0" u="none" strike="noStrike" cap="none" noProof="0" dirty="0">
                <a:solidFill>
                  <a:srgbClr val="475569"/>
                </a:solidFill>
                <a:latin typeface="+mn-lt"/>
                <a:ea typeface="Inter"/>
                <a:cs typeface="Inter"/>
                <a:sym typeface="Inter"/>
              </a:rPr>
              <a:t>aşamasına geçmiştir.</a:t>
            </a:r>
            <a:endParaRPr lang="tr-TR" sz="1800" noProof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062162"/>
            <a:ext cx="52863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9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Tespit Odaklı Yaklaşımlar Neden Yetersizdir?</a:t>
            </a:r>
            <a:endParaRPr lang="tr-TR" noProof="0" dirty="0">
              <a:latin typeface="+mn-lt"/>
            </a:endParaRPr>
          </a:p>
        </p:txBody>
      </p:sp>
      <p:sp>
        <p:nvSpPr>
          <p:cNvPr id="353" name="Google Shape;353;p29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42D8FCB-03CC-6967-5DA8-D35277F21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87" r="24821"/>
          <a:stretch>
            <a:fillRect/>
          </a:stretch>
        </p:blipFill>
        <p:spPr>
          <a:xfrm>
            <a:off x="0" y="1286726"/>
            <a:ext cx="5222801" cy="559117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D303F56-76F1-CBD6-F32E-750ACA3750E4}"/>
              </a:ext>
            </a:extLst>
          </p:cNvPr>
          <p:cNvSpPr txBox="1"/>
          <p:nvPr/>
        </p:nvSpPr>
        <p:spPr>
          <a:xfrm>
            <a:off x="5241851" y="1955714"/>
            <a:ext cx="6950149" cy="4022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Üretken YZ ile baş etmenin yolunu sadece tespit araçlarında aramak üç nedenle sorunludur:</a:t>
            </a: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rgbClr val="334155"/>
              </a:solidFill>
              <a:latin typeface="+mn-lt"/>
              <a:ea typeface="Inter"/>
              <a:cs typeface="Inter"/>
              <a:sym typeface="Inter"/>
            </a:endParaRP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Teknik Olarak Yanılabilir: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Dedektörler yanlış pozitif/negatif üretebilir; tek başına kanıt sayılamazlar. Usul adaletini zedeler.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Pedagojik Olarak Yüzeyseldir: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Eğitim ve değerlendirme tasarımını değiştirmeden eski düzeni koruma çabasıdır.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Etik Olarak Risklidir: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Şüphe kültürü üretir, öğrenciyi peşinen fail, öğretim elemanını ise dedektif rolüne sokar.</a:t>
            </a:r>
            <a:endParaRPr lang="tr-TR" sz="18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EDBD015-8688-0400-5245-9A5981515D4D}"/>
              </a:ext>
            </a:extLst>
          </p:cNvPr>
          <p:cNvSpPr txBox="1"/>
          <p:nvPr/>
        </p:nvSpPr>
        <p:spPr>
          <a:xfrm>
            <a:off x="1582913" y="1851585"/>
            <a:ext cx="2056973" cy="377026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tr-TR" sz="239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499" y="2436829"/>
            <a:ext cx="5286375" cy="345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4" y="2436829"/>
            <a:ext cx="5286375" cy="345582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0"/>
          <p:cNvSpPr txBox="1"/>
          <p:nvPr/>
        </p:nvSpPr>
        <p:spPr>
          <a:xfrm>
            <a:off x="571500" y="1678120"/>
            <a:ext cx="9050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Uygulamada üniversite, bölüm ve ders düzeylerinde tespit edilen temel eksiklikler:</a:t>
            </a:r>
            <a:endParaRPr lang="tr-TR" sz="1800" noProof="0" dirty="0">
              <a:latin typeface="+mn-lt"/>
            </a:endParaRPr>
          </a:p>
        </p:txBody>
      </p:sp>
      <p:sp>
        <p:nvSpPr>
          <p:cNvPr id="362" name="Google Shape;362;p30"/>
          <p:cNvSpPr txBox="1"/>
          <p:nvPr/>
        </p:nvSpPr>
        <p:spPr>
          <a:xfrm>
            <a:off x="983290" y="2647406"/>
            <a:ext cx="4730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İntihal ve </a:t>
            </a:r>
            <a:r>
              <a:rPr lang="tr-TR" sz="1800" b="1" i="0" u="none" strike="noStrike" cap="none" noProof="0" dirty="0" err="1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YZ'yi</a:t>
            </a: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 Aynı Sanmak</a:t>
            </a:r>
            <a:endParaRPr lang="tr-TR" sz="1800" noProof="0" dirty="0">
              <a:latin typeface="+mn-lt"/>
            </a:endParaRPr>
          </a:p>
        </p:txBody>
      </p:sp>
      <p:sp>
        <p:nvSpPr>
          <p:cNvPr id="363" name="Google Shape;363;p30"/>
          <p:cNvSpPr txBox="1"/>
          <p:nvPr/>
        </p:nvSpPr>
        <p:spPr>
          <a:xfrm>
            <a:off x="983290" y="3095081"/>
            <a:ext cx="450532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Kendi düşünmediği metni sunmak dürüstlük ihlalidir. Ancak kod hata ayıklama veya dil düzeltme desteğini beyan ederek kullanmak farklıdır. Politika bu ayrımı yapamazsa ya aşırı cezalandırıcı ya da aşırı esnek olur.</a:t>
            </a:r>
            <a:endParaRPr lang="tr-TR" sz="1800" noProof="0" dirty="0">
              <a:latin typeface="+mn-lt"/>
            </a:endParaRPr>
          </a:p>
        </p:txBody>
      </p:sp>
      <p:sp>
        <p:nvSpPr>
          <p:cNvPr id="364" name="Google Shape;364;p30"/>
          <p:cNvSpPr txBox="1"/>
          <p:nvPr/>
        </p:nvSpPr>
        <p:spPr>
          <a:xfrm>
            <a:off x="6745915" y="2647406"/>
            <a:ext cx="4730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Tam Yasak / Tam Serbest İkilemi</a:t>
            </a:r>
            <a:endParaRPr lang="tr-TR" sz="1800" noProof="0" dirty="0">
              <a:latin typeface="+mn-lt"/>
            </a:endParaRPr>
          </a:p>
        </p:txBody>
      </p:sp>
      <p:sp>
        <p:nvSpPr>
          <p:cNvPr id="365" name="Google Shape;365;p30"/>
          <p:cNvSpPr txBox="1"/>
          <p:nvPr/>
        </p:nvSpPr>
        <p:spPr>
          <a:xfrm>
            <a:off x="6745915" y="3095081"/>
            <a:ext cx="47305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1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Sydney Üniversitesi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'nin 2025 yılından itibaren uyguladığı "iki şeritli" yaklaşım gibi modeller elzemdir (gözetimli değerlendirmede yasak, açık değerlendirmede beyan ile izinli vb. katmanlı ara formüller).</a:t>
            </a:r>
            <a:endParaRPr lang="tr-TR" sz="1800" noProof="0" dirty="0">
              <a:latin typeface="+mn-lt"/>
            </a:endParaRPr>
          </a:p>
        </p:txBody>
      </p:sp>
      <p:sp>
        <p:nvSpPr>
          <p:cNvPr id="366" name="Google Shape;366;p30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Yönergelerdeki Sık Yapılan Hatalar</a:t>
            </a:r>
            <a:endParaRPr lang="tr-TR" noProof="0" dirty="0">
              <a:latin typeface="+mn-lt"/>
            </a:endParaRPr>
          </a:p>
        </p:txBody>
      </p:sp>
      <p:sp>
        <p:nvSpPr>
          <p:cNvPr id="367" name="Google Shape;367;p30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186B91C-03AD-9BA4-6023-4EC0B632E836}"/>
              </a:ext>
            </a:extLst>
          </p:cNvPr>
          <p:cNvSpPr/>
          <p:nvPr/>
        </p:nvSpPr>
        <p:spPr>
          <a:xfrm>
            <a:off x="571499" y="2441738"/>
            <a:ext cx="5286375" cy="181749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F6DBF62-377D-8932-1E85-B4242112FADE}"/>
              </a:ext>
            </a:extLst>
          </p:cNvPr>
          <p:cNvSpPr/>
          <p:nvPr/>
        </p:nvSpPr>
        <p:spPr>
          <a:xfrm>
            <a:off x="6334124" y="2441738"/>
            <a:ext cx="5286375" cy="1817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3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584102"/>
            <a:ext cx="3492549" cy="331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799" y="2584102"/>
            <a:ext cx="3492549" cy="331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99" y="2584102"/>
            <a:ext cx="3492549" cy="331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6775" y="2879377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1"/>
          <p:cNvSpPr txBox="1"/>
          <p:nvPr/>
        </p:nvSpPr>
        <p:spPr>
          <a:xfrm>
            <a:off x="866775" y="3641377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1. Tanım ve Kapsam</a:t>
            </a:r>
            <a:endParaRPr lang="tr-TR" sz="1800" noProof="0" dirty="0">
              <a:latin typeface="+mn-lt"/>
            </a:endParaRPr>
          </a:p>
        </p:txBody>
      </p:sp>
      <p:sp>
        <p:nvSpPr>
          <p:cNvPr id="378" name="Google Shape;378;p31"/>
          <p:cNvSpPr txBox="1"/>
          <p:nvPr/>
        </p:nvSpPr>
        <p:spPr>
          <a:xfrm>
            <a:off x="866775" y="4089052"/>
            <a:ext cx="2901999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Hangi kullanım türlerinden bahsedildiği açıkça yazılmalıdır.</a:t>
            </a:r>
            <a:endParaRPr lang="tr-TR" sz="1800" noProof="0" dirty="0">
              <a:latin typeface="+mn-lt"/>
            </a:endParaRPr>
          </a:p>
        </p:txBody>
      </p:sp>
      <p:pic>
        <p:nvPicPr>
          <p:cNvPr id="379" name="Google Shape;379;p3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5074" y="2879377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1"/>
          <p:cNvSpPr txBox="1"/>
          <p:nvPr/>
        </p:nvSpPr>
        <p:spPr>
          <a:xfrm>
            <a:off x="4645074" y="3641377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2. İzin Düzeyleri</a:t>
            </a:r>
            <a:endParaRPr lang="tr-TR" sz="1800" noProof="0" dirty="0">
              <a:latin typeface="+mn-lt"/>
            </a:endParaRPr>
          </a:p>
        </p:txBody>
      </p:sp>
      <p:sp>
        <p:nvSpPr>
          <p:cNvPr id="381" name="Google Shape;381;p31"/>
          <p:cNvSpPr txBox="1"/>
          <p:nvPr/>
        </p:nvSpPr>
        <p:spPr>
          <a:xfrm>
            <a:off x="4645074" y="4089052"/>
            <a:ext cx="2901999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Faaliyetlere göre kademelendirme (Yasak, açık izin vb.) yapılmalıdır.</a:t>
            </a:r>
            <a:endParaRPr lang="tr-TR" sz="1800" noProof="0" dirty="0">
              <a:latin typeface="+mn-lt"/>
            </a:endParaRPr>
          </a:p>
        </p:txBody>
      </p:sp>
      <p:pic>
        <p:nvPicPr>
          <p:cNvPr id="382" name="Google Shape;382;p3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3374" y="2879377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1"/>
          <p:cNvSpPr txBox="1"/>
          <p:nvPr/>
        </p:nvSpPr>
        <p:spPr>
          <a:xfrm>
            <a:off x="8423374" y="3641377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3. Beyan ve Belgeleme</a:t>
            </a:r>
            <a:endParaRPr lang="tr-TR" sz="1800" noProof="0" dirty="0">
              <a:latin typeface="+mn-lt"/>
            </a:endParaRPr>
          </a:p>
        </p:txBody>
      </p:sp>
      <p:sp>
        <p:nvSpPr>
          <p:cNvPr id="384" name="Google Shape;384;p31"/>
          <p:cNvSpPr txBox="1"/>
          <p:nvPr/>
        </p:nvSpPr>
        <p:spPr>
          <a:xfrm>
            <a:off x="8423374" y="4089052"/>
            <a:ext cx="2901999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Serbest bırakılan alanlarda kullanımın standart beyan formatları oluşturulmalıdır.</a:t>
            </a:r>
            <a:endParaRPr lang="tr-TR" sz="1800" noProof="0" dirty="0">
              <a:latin typeface="+mn-lt"/>
            </a:endParaRPr>
          </a:p>
        </p:txBody>
      </p:sp>
      <p:pic>
        <p:nvPicPr>
          <p:cNvPr id="385" name="Google Shape;385;p31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0125" y="3012727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1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35574" y="3012727"/>
            <a:ext cx="1905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1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37674" y="3012727"/>
            <a:ext cx="3429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1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Uygulanabilir Politika Modeli (Adım 1-3)</a:t>
            </a:r>
            <a:endParaRPr lang="tr-TR" noProof="0" dirty="0">
              <a:latin typeface="+mn-lt"/>
            </a:endParaRPr>
          </a:p>
        </p:txBody>
      </p:sp>
      <p:sp>
        <p:nvSpPr>
          <p:cNvPr id="389" name="Google Shape;389;p31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57F4D0B-DD8D-EBBB-6145-C4188C331B13}"/>
              </a:ext>
            </a:extLst>
          </p:cNvPr>
          <p:cNvSpPr/>
          <p:nvPr/>
        </p:nvSpPr>
        <p:spPr>
          <a:xfrm>
            <a:off x="571353" y="2584102"/>
            <a:ext cx="3492550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97BCE3A-856E-CEA8-3D5B-C1FB63014CF2}"/>
              </a:ext>
            </a:extLst>
          </p:cNvPr>
          <p:cNvSpPr/>
          <p:nvPr/>
        </p:nvSpPr>
        <p:spPr>
          <a:xfrm>
            <a:off x="4349653" y="2584102"/>
            <a:ext cx="3492550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62D11BE2-E83C-152D-898C-3CAD1AB60269}"/>
              </a:ext>
            </a:extLst>
          </p:cNvPr>
          <p:cNvSpPr/>
          <p:nvPr/>
        </p:nvSpPr>
        <p:spPr>
          <a:xfrm>
            <a:off x="8128098" y="2584102"/>
            <a:ext cx="3492550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35B22BA-6C00-313D-E944-5F2943DD97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58" r="28926"/>
          <a:stretch>
            <a:fillRect/>
          </a:stretch>
        </p:blipFill>
        <p:spPr>
          <a:xfrm>
            <a:off x="7947415" y="1247775"/>
            <a:ext cx="4225535" cy="5610225"/>
          </a:xfrm>
          <a:prstGeom prst="rect">
            <a:avLst/>
          </a:prstGeom>
        </p:spPr>
      </p:pic>
      <p:sp>
        <p:nvSpPr>
          <p:cNvPr id="403" name="Google Shape;403;p32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Politika İnşası: Tanım, İzin ve Beyan Süreçleri</a:t>
            </a:r>
            <a:endParaRPr lang="tr-TR" noProof="0" dirty="0">
              <a:latin typeface="+mn-lt"/>
            </a:endParaRPr>
          </a:p>
        </p:txBody>
      </p:sp>
      <p:sp>
        <p:nvSpPr>
          <p:cNvPr id="404" name="Google Shape;404;p32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FEDBA7F-EEA2-D24A-2B74-C79204C41F38}"/>
              </a:ext>
            </a:extLst>
          </p:cNvPr>
          <p:cNvSpPr txBox="1"/>
          <p:nvPr/>
        </p:nvSpPr>
        <p:spPr>
          <a:xfrm>
            <a:off x="393625" y="2062162"/>
            <a:ext cx="73043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Açık Tanım Yapılması: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Dil düzeltme, üslup iyileştirme, kod tamamlama ve veri analizi ile; </a:t>
            </a:r>
            <a:r>
              <a:rPr lang="tr-TR" sz="1800" b="0" i="1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tam metin üretimi ve sahte kaynak oluşturma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kesin hatlarla birbirinden ayrıştırılmalıdır.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 smtClean="0">
                <a:solidFill>
                  <a:srgbClr val="334155"/>
                </a:solidFill>
                <a:ea typeface="Inter"/>
                <a:cs typeface="Inter"/>
                <a:sym typeface="Inter"/>
              </a:rPr>
              <a:t>Kademeli </a:t>
            </a: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İzin Düzeyi: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Üniversite ders izlencelerinde şu seçenekler açıkça belirtilmelidir: </a:t>
            </a: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1)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Yasak, </a:t>
            </a: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2)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Sınırlı İzin, </a:t>
            </a: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3)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Açık İzin, </a:t>
            </a: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4)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Bildirim Zorunlu Açık İzin.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Beyan Standartları: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Öğrenci/Araştırmacıdan; </a:t>
            </a:r>
            <a:r>
              <a:rPr lang="tr-TR" sz="1800" i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kullanılan aracın adı, sürümü, kullanım tarihi, çalışmanın hangi bölümünde ne amaçla kullanıldığı, çıktının ne ölçüde düzenlendiği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ve nihai sorumluluğun alındığı şeffafça talep edilmelidir.</a:t>
            </a:r>
            <a:endParaRPr lang="tr-TR" sz="1800" noProof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268561"/>
            <a:ext cx="3492549" cy="315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0275" y="2268561"/>
            <a:ext cx="3492549" cy="315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9050" y="2268561"/>
            <a:ext cx="3492549" cy="315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3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6775" y="3016597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3"/>
          <p:cNvSpPr txBox="1"/>
          <p:nvPr/>
        </p:nvSpPr>
        <p:spPr>
          <a:xfrm>
            <a:off x="866775" y="3778597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4. Değerlendirme Tasarımı</a:t>
            </a:r>
            <a:endParaRPr lang="tr-TR" sz="1800" noProof="0" dirty="0">
              <a:latin typeface="+mn-lt"/>
            </a:endParaRPr>
          </a:p>
        </p:txBody>
      </p:sp>
      <p:sp>
        <p:nvSpPr>
          <p:cNvPr id="415" name="Google Shape;415;p33"/>
          <p:cNvSpPr txBox="1"/>
          <p:nvPr/>
        </p:nvSpPr>
        <p:spPr>
          <a:xfrm>
            <a:off x="866775" y="4226272"/>
            <a:ext cx="2901999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Aşamalı teslimler ve süreç temelli modellere geçilmelidir.</a:t>
            </a:r>
            <a:endParaRPr lang="tr-TR" sz="1800" noProof="0" dirty="0">
              <a:latin typeface="+mn-lt"/>
            </a:endParaRPr>
          </a:p>
        </p:txBody>
      </p:sp>
      <p:pic>
        <p:nvPicPr>
          <p:cNvPr id="416" name="Google Shape;416;p33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5074" y="3016597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3"/>
          <p:cNvSpPr txBox="1"/>
          <p:nvPr/>
        </p:nvSpPr>
        <p:spPr>
          <a:xfrm>
            <a:off x="4645074" y="3778597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5. Veri ve Gizlilik</a:t>
            </a:r>
            <a:endParaRPr lang="tr-TR" sz="1800" noProof="0" dirty="0">
              <a:latin typeface="+mn-lt"/>
            </a:endParaRPr>
          </a:p>
        </p:txBody>
      </p:sp>
      <p:sp>
        <p:nvSpPr>
          <p:cNvPr id="418" name="Google Shape;418;p33"/>
          <p:cNvSpPr txBox="1"/>
          <p:nvPr/>
        </p:nvSpPr>
        <p:spPr>
          <a:xfrm>
            <a:off x="4645074" y="4226272"/>
            <a:ext cx="2901999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Verilerin açık YZ sistemlerine yüklenmesi yasaklanmalıdır.</a:t>
            </a:r>
            <a:endParaRPr lang="tr-TR" sz="1800" noProof="0" dirty="0">
              <a:latin typeface="+mn-lt"/>
            </a:endParaRPr>
          </a:p>
        </p:txBody>
      </p:sp>
      <p:pic>
        <p:nvPicPr>
          <p:cNvPr id="419" name="Google Shape;419;p33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3374" y="3016597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3"/>
          <p:cNvSpPr txBox="1"/>
          <p:nvPr/>
        </p:nvSpPr>
        <p:spPr>
          <a:xfrm>
            <a:off x="8423374" y="3778597"/>
            <a:ext cx="30470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6. Eğitim ve Destek</a:t>
            </a:r>
            <a:endParaRPr lang="tr-TR" sz="1800" noProof="0" dirty="0">
              <a:latin typeface="+mn-lt"/>
            </a:endParaRPr>
          </a:p>
        </p:txBody>
      </p:sp>
      <p:sp>
        <p:nvSpPr>
          <p:cNvPr id="421" name="Google Shape;421;p33"/>
          <p:cNvSpPr txBox="1"/>
          <p:nvPr/>
        </p:nvSpPr>
        <p:spPr>
          <a:xfrm>
            <a:off x="8423374" y="4226272"/>
            <a:ext cx="2901999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Sürekli kapasite geliştirme programları sunulmalıdır.</a:t>
            </a:r>
            <a:endParaRPr lang="tr-TR" sz="1800" noProof="0" dirty="0">
              <a:latin typeface="+mn-lt"/>
            </a:endParaRPr>
          </a:p>
        </p:txBody>
      </p:sp>
      <p:pic>
        <p:nvPicPr>
          <p:cNvPr id="422" name="Google Shape;422;p33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0125" y="3149947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3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97474" y="3149947"/>
            <a:ext cx="2667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3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18624" y="3149947"/>
            <a:ext cx="3810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3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Uygulanabilir Politika Modeli (Adım 4-6)</a:t>
            </a:r>
            <a:endParaRPr lang="tr-TR" noProof="0" dirty="0">
              <a:latin typeface="+mn-lt"/>
            </a:endParaRPr>
          </a:p>
        </p:txBody>
      </p:sp>
      <p:sp>
        <p:nvSpPr>
          <p:cNvPr id="426" name="Google Shape;426;p33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125" y="2062013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4"/>
          <p:cNvPicPr preferRelativeResize="0"/>
          <p:nvPr/>
        </p:nvPicPr>
        <p:blipFill rotWithShape="1">
          <a:blip r:embed="rId4">
            <a:alphaModFix/>
          </a:blip>
          <a:srcRect l="42091" t="13960" r="4012" b="13968"/>
          <a:stretch>
            <a:fillRect/>
          </a:stretch>
        </p:blipFill>
        <p:spPr>
          <a:xfrm>
            <a:off x="8272130" y="1247775"/>
            <a:ext cx="3919870" cy="5610226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4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Politika İnşası: Değerlendirme, Veri ve Eğitim</a:t>
            </a:r>
            <a:endParaRPr lang="tr-TR" noProof="0" dirty="0">
              <a:latin typeface="+mn-lt"/>
            </a:endParaRPr>
          </a:p>
        </p:txBody>
      </p:sp>
      <p:sp>
        <p:nvSpPr>
          <p:cNvPr id="441" name="Google Shape;441;p34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487BD39-E364-1E44-6ADF-18D1CA111BF4}"/>
              </a:ext>
            </a:extLst>
          </p:cNvPr>
          <p:cNvSpPr txBox="1"/>
          <p:nvPr/>
        </p:nvSpPr>
        <p:spPr>
          <a:xfrm>
            <a:off x="95693" y="1813270"/>
            <a:ext cx="8176437" cy="496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Değerlendirme Yeniliği: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Sadece nihai ürüne not vermek kırılgandır. </a:t>
            </a:r>
            <a:r>
              <a:rPr lang="tr-TR" sz="1800" b="0" i="1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Aşamalı teslimler, taslak-revizyon karşılaştırması, süreç dosyası, kişiselleştirilmiş veri kullanımı, yansıtıcı öğrenme raporları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ve </a:t>
            </a:r>
            <a:r>
              <a:rPr lang="tr-TR" sz="1800" b="0" i="1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kısa sözlü savunmalar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yaygınlaştırılmalıdır.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Veri ve Fikrî Mülkiyet: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Öğrenci bilgileri, etik kurul verileri, yayımlanmamış taslaklar, proje başvuruları, hakemlik metinleri ve lisanslı içerikler </a:t>
            </a: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açık yapay zekâ sistemlerine yüklenemez.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Kurumlar güvenli sınırlar çizmelidir.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Sürekli Eğitim: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 </a:t>
            </a:r>
            <a:r>
              <a:rPr lang="tr-TR" sz="1800" i="1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Millî Eğitim Bakanlığı 2025–2029 Yapay Zekâ ve Eğitim Politika Belgesi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'nde vurgulandığı üzere, öğretim elemanları ve öğrenciler için örnek senaryolar, mikro modüller ve </a:t>
            </a:r>
            <a:r>
              <a:rPr lang="tr-TR" sz="1800" dirty="0" smtClean="0">
                <a:solidFill>
                  <a:srgbClr val="334155"/>
                </a:solidFill>
                <a:ea typeface="Inter"/>
                <a:cs typeface="Inter"/>
                <a:sym typeface="Inter"/>
              </a:rPr>
              <a:t>YZ 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okuryazarlığı eğitimleri verilmelidir.</a:t>
            </a:r>
            <a:endParaRPr lang="tr-TR" sz="1800" noProof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67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5"/>
          <p:cNvSpPr txBox="1"/>
          <p:nvPr/>
        </p:nvSpPr>
        <p:spPr>
          <a:xfrm>
            <a:off x="571500" y="2202209"/>
            <a:ext cx="7551774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Akademik dürüstlük, yalnız sınıf içi bir "ders ödevi" meselesi değildir.</a:t>
            </a:r>
            <a:endParaRPr lang="tr-TR" sz="1800" noProof="0" dirty="0">
              <a:latin typeface="+mn-lt"/>
            </a:endParaRPr>
          </a:p>
        </p:txBody>
      </p:sp>
      <p:sp>
        <p:nvSpPr>
          <p:cNvPr id="448" name="Google Shape;448;p35"/>
          <p:cNvSpPr/>
          <p:nvPr/>
        </p:nvSpPr>
        <p:spPr>
          <a:xfrm>
            <a:off x="571499" y="2762250"/>
            <a:ext cx="11048999" cy="977205"/>
          </a:xfrm>
          <a:prstGeom prst="roundRect">
            <a:avLst>
              <a:gd name="adj" fmla="val 3898"/>
            </a:avLst>
          </a:prstGeom>
          <a:solidFill>
            <a:srgbClr val="F8FA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5"/>
          <p:cNvSpPr txBox="1"/>
          <p:nvPr/>
        </p:nvSpPr>
        <p:spPr>
          <a:xfrm>
            <a:off x="1143000" y="2952750"/>
            <a:ext cx="9298172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0F172A"/>
                </a:solidFill>
                <a:latin typeface="+mn-lt"/>
                <a:ea typeface="Inter SemiBold"/>
                <a:cs typeface="Inter SemiBold"/>
                <a:sym typeface="Inter SemiBold"/>
              </a:rPr>
              <a:t>Araştırma Kalitesi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Bilimsel literatürün kirlenmemesi ve üretilen bilginin güvenilirliğidir.</a:t>
            </a:r>
            <a:endParaRPr lang="tr-TR" sz="1800" noProof="0" dirty="0">
              <a:latin typeface="+mn-lt"/>
            </a:endParaRPr>
          </a:p>
        </p:txBody>
      </p:sp>
      <p:sp>
        <p:nvSpPr>
          <p:cNvPr id="450" name="Google Shape;450;p35"/>
          <p:cNvSpPr/>
          <p:nvPr/>
        </p:nvSpPr>
        <p:spPr>
          <a:xfrm>
            <a:off x="571500" y="2762250"/>
            <a:ext cx="38100" cy="977205"/>
          </a:xfrm>
          <a:prstGeom prst="rect">
            <a:avLst/>
          </a:prstGeom>
          <a:solidFill>
            <a:srgbClr val="2563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5"/>
          <p:cNvSpPr/>
          <p:nvPr/>
        </p:nvSpPr>
        <p:spPr>
          <a:xfrm>
            <a:off x="571499" y="3929955"/>
            <a:ext cx="11048999" cy="977205"/>
          </a:xfrm>
          <a:prstGeom prst="roundRect">
            <a:avLst>
              <a:gd name="adj" fmla="val 3898"/>
            </a:avLst>
          </a:prstGeom>
          <a:solidFill>
            <a:srgbClr val="F8FA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5"/>
          <p:cNvSpPr txBox="1"/>
          <p:nvPr/>
        </p:nvSpPr>
        <p:spPr>
          <a:xfrm>
            <a:off x="1143000" y="4120455"/>
            <a:ext cx="9521456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0F172A"/>
                </a:solidFill>
                <a:latin typeface="+mn-lt"/>
                <a:ea typeface="Inter SemiBold"/>
                <a:cs typeface="Inter SemiBold"/>
                <a:sym typeface="Inter SemiBold"/>
              </a:rPr>
              <a:t>Fonlama Etiği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Fon sağlayan kurumların kamu kaynaklarını doğru yönetimi meselesidir.</a:t>
            </a:r>
            <a:endParaRPr lang="tr-TR" sz="1800" noProof="0" dirty="0">
              <a:latin typeface="+mn-lt"/>
            </a:endParaRPr>
          </a:p>
        </p:txBody>
      </p:sp>
      <p:sp>
        <p:nvSpPr>
          <p:cNvPr id="453" name="Google Shape;453;p35"/>
          <p:cNvSpPr/>
          <p:nvPr/>
        </p:nvSpPr>
        <p:spPr>
          <a:xfrm>
            <a:off x="571500" y="3929955"/>
            <a:ext cx="38100" cy="977205"/>
          </a:xfrm>
          <a:prstGeom prst="rect">
            <a:avLst/>
          </a:prstGeom>
          <a:solidFill>
            <a:srgbClr val="2563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5"/>
          <p:cNvSpPr/>
          <p:nvPr/>
        </p:nvSpPr>
        <p:spPr>
          <a:xfrm>
            <a:off x="571499" y="5097660"/>
            <a:ext cx="11048999" cy="977205"/>
          </a:xfrm>
          <a:prstGeom prst="roundRect">
            <a:avLst>
              <a:gd name="adj" fmla="val 3898"/>
            </a:avLst>
          </a:prstGeom>
          <a:solidFill>
            <a:srgbClr val="F8FA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35"/>
          <p:cNvSpPr txBox="1"/>
          <p:nvPr/>
        </p:nvSpPr>
        <p:spPr>
          <a:xfrm>
            <a:off x="1143000" y="5288160"/>
            <a:ext cx="9823598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0F172A"/>
                </a:solidFill>
                <a:latin typeface="+mn-lt"/>
                <a:ea typeface="Inter SemiBold"/>
                <a:cs typeface="Inter SemiBold"/>
                <a:sym typeface="Inter SemiBold"/>
              </a:rPr>
              <a:t>Ulusal Bilim Politikası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Küresel akademiye ve uluslararası yayıncılara entegrasyon şartıdır.</a:t>
            </a:r>
            <a:endParaRPr lang="tr-TR" sz="1800" noProof="0" dirty="0">
              <a:latin typeface="+mn-lt"/>
            </a:endParaRPr>
          </a:p>
        </p:txBody>
      </p:sp>
      <p:sp>
        <p:nvSpPr>
          <p:cNvPr id="456" name="Google Shape;456;p35"/>
          <p:cNvSpPr/>
          <p:nvPr/>
        </p:nvSpPr>
        <p:spPr>
          <a:xfrm>
            <a:off x="571500" y="5097660"/>
            <a:ext cx="38100" cy="977205"/>
          </a:xfrm>
          <a:prstGeom prst="rect">
            <a:avLst/>
          </a:prstGeom>
          <a:solidFill>
            <a:srgbClr val="2563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3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" y="3079238"/>
            <a:ext cx="22860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100" y="4246943"/>
            <a:ext cx="25717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100" y="5414648"/>
            <a:ext cx="22860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5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Geniş Çerçeve: Üniversite Sınırlarını Aşan Etki</a:t>
            </a:r>
            <a:endParaRPr lang="tr-TR" noProof="0" dirty="0">
              <a:latin typeface="+mn-lt"/>
            </a:endParaRPr>
          </a:p>
        </p:txBody>
      </p:sp>
      <p:sp>
        <p:nvSpPr>
          <p:cNvPr id="461" name="Google Shape;461;p35"/>
          <p:cNvSpPr/>
          <p:nvPr/>
        </p:nvSpPr>
        <p:spPr>
          <a:xfrm>
            <a:off x="571500" y="17811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1778006"/>
            <a:ext cx="5286375" cy="4399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778006"/>
            <a:ext cx="5286375" cy="4399509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6"/>
          <p:cNvSpPr txBox="1"/>
          <p:nvPr/>
        </p:nvSpPr>
        <p:spPr>
          <a:xfrm>
            <a:off x="962025" y="2168531"/>
            <a:ext cx="4730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Fonlama ve Proje Güvenilirliği</a:t>
            </a:r>
            <a:endParaRPr lang="tr-TR" sz="1800" noProof="0" dirty="0">
              <a:latin typeface="+mn-lt"/>
            </a:endParaRPr>
          </a:p>
        </p:txBody>
      </p:sp>
      <p:sp>
        <p:nvSpPr>
          <p:cNvPr id="470" name="Google Shape;470;p36"/>
          <p:cNvSpPr txBox="1"/>
          <p:nvPr/>
        </p:nvSpPr>
        <p:spPr>
          <a:xfrm>
            <a:off x="962025" y="2616206"/>
            <a:ext cx="4730591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Akademik dürüstlük ve YZ şeffaflığı; </a:t>
            </a: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TÜBİTAK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gibi kurumların sunduğu proje desteklerinde, hibelerde ve burslarda kamu kaynaklarının adil ve etik yönetimi açısından hayati bir meseledir. Araştırma etiği proje başvurusundan itibaren tüm ekosistemi kapsar.</a:t>
            </a:r>
            <a:endParaRPr lang="tr-TR" sz="1800" noProof="0" dirty="0">
              <a:latin typeface="+mn-lt"/>
            </a:endParaRPr>
          </a:p>
        </p:txBody>
      </p:sp>
      <p:sp>
        <p:nvSpPr>
          <p:cNvPr id="471" name="Google Shape;471;p36"/>
          <p:cNvSpPr txBox="1"/>
          <p:nvPr/>
        </p:nvSpPr>
        <p:spPr>
          <a:xfrm>
            <a:off x="6724650" y="2168531"/>
            <a:ext cx="4730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Küresel Şeffaflık ve Yayın Dünyası</a:t>
            </a:r>
            <a:endParaRPr lang="tr-TR" sz="1800" noProof="0" dirty="0">
              <a:latin typeface="+mn-lt"/>
            </a:endParaRPr>
          </a:p>
        </p:txBody>
      </p:sp>
      <p:sp>
        <p:nvSpPr>
          <p:cNvPr id="472" name="Google Shape;472;p36"/>
          <p:cNvSpPr txBox="1"/>
          <p:nvPr/>
        </p:nvSpPr>
        <p:spPr>
          <a:xfrm>
            <a:off x="6724650" y="2616206"/>
            <a:ext cx="4730591" cy="265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i="0" u="none" strike="noStrike" cap="none" noProof="0" dirty="0" err="1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Elsevier</a:t>
            </a:r>
            <a:r>
              <a:rPr lang="tr-TR" sz="180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Üretken Yapay Zekâ </a:t>
            </a:r>
            <a:r>
              <a:rPr lang="tr-TR" sz="1800" i="0" u="none" strike="noStrike" cap="none" noProof="0" dirty="0" err="1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Politikaları'nda</a:t>
            </a:r>
            <a:r>
              <a:rPr lang="tr-TR" sz="180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belirtildiği gibi, amaç yazarlar ve hakemler için şeffaflık sağlamaktır. Yayın dünyası sorunu yasaklamaktan çok açıklık ve rol netliğiyle yönetmektedir. Türk akademisinin küresel entegrasyonu bu standartlara uyuma bağlıdır.</a:t>
            </a:r>
            <a:endParaRPr lang="tr-TR" sz="1800" noProof="0" dirty="0">
              <a:latin typeface="+mn-lt"/>
            </a:endParaRPr>
          </a:p>
        </p:txBody>
      </p:sp>
      <p:sp>
        <p:nvSpPr>
          <p:cNvPr id="473" name="Google Shape;473;p36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Bilimsel Ekosistem ve Küresel Entegrasyon</a:t>
            </a:r>
            <a:endParaRPr lang="tr-TR" noProof="0" dirty="0">
              <a:latin typeface="+mn-lt"/>
            </a:endParaRPr>
          </a:p>
        </p:txBody>
      </p:sp>
      <p:sp>
        <p:nvSpPr>
          <p:cNvPr id="474" name="Google Shape;474;p36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8CD78178-5F28-FBDA-F36B-B18D91EEF8F9}"/>
              </a:ext>
            </a:extLst>
          </p:cNvPr>
          <p:cNvSpPr/>
          <p:nvPr/>
        </p:nvSpPr>
        <p:spPr>
          <a:xfrm>
            <a:off x="571500" y="1778006"/>
            <a:ext cx="5286375" cy="181749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739CA1F-2038-9554-DF34-01F9D486AB6E}"/>
              </a:ext>
            </a:extLst>
          </p:cNvPr>
          <p:cNvSpPr/>
          <p:nvPr/>
        </p:nvSpPr>
        <p:spPr>
          <a:xfrm>
            <a:off x="6334125" y="1778006"/>
            <a:ext cx="5286375" cy="18174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/>
        </p:nvSpPr>
        <p:spPr>
          <a:xfrm>
            <a:off x="2361445" y="1393058"/>
            <a:ext cx="7469110" cy="2035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0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Bugün üniversiteler için temel soru artık 'Öğrenci ya da araştırmacı yapay zekâ kullandı mı?' sorusu değildir.</a:t>
            </a:r>
            <a:endParaRPr lang="tr-TR" noProof="0" dirty="0">
              <a:latin typeface="+mn-lt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1518083" y="4527812"/>
            <a:ext cx="800607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i="0" u="none" strike="noStrike" cap="none" noProof="0" dirty="0">
                <a:solidFill>
                  <a:srgbClr val="3B82F6"/>
                </a:solidFill>
                <a:latin typeface="+mn-lt"/>
                <a:ea typeface="Inter SemiBold"/>
                <a:cs typeface="Inter SemiBold"/>
                <a:sym typeface="Inter SemiBold"/>
              </a:rPr>
              <a:t>Asıl Soru: Hangi kullanım meşrudur, hangisi ihlaldir ve bu ayrımı kim </a:t>
            </a:r>
            <a:r>
              <a:rPr lang="tr-TR" sz="2800" b="1" dirty="0" smtClean="0">
                <a:solidFill>
                  <a:srgbClr val="3B82F6"/>
                </a:solidFill>
                <a:latin typeface="+mn-lt"/>
                <a:ea typeface="Inter SemiBold"/>
                <a:cs typeface="Inter SemiBold"/>
                <a:sym typeface="Inter SemiBold"/>
              </a:rPr>
              <a:t>nasıl </a:t>
            </a:r>
            <a:r>
              <a:rPr lang="tr-TR" sz="2800" b="1" i="0" u="none" strike="noStrike" cap="none" noProof="0" dirty="0" smtClean="0">
                <a:solidFill>
                  <a:srgbClr val="3B82F6"/>
                </a:solidFill>
                <a:latin typeface="+mn-lt"/>
                <a:ea typeface="Inter SemiBold"/>
                <a:cs typeface="Inter SemiBold"/>
                <a:sym typeface="Inter SemiBold"/>
              </a:rPr>
              <a:t>yönetecektir</a:t>
            </a:r>
            <a:r>
              <a:rPr lang="tr-TR" sz="2800" b="1" i="0" u="none" strike="noStrike" cap="none" noProof="0" dirty="0">
                <a:solidFill>
                  <a:srgbClr val="3B82F6"/>
                </a:solidFill>
                <a:latin typeface="+mn-lt"/>
                <a:ea typeface="Inter SemiBold"/>
                <a:cs typeface="Inter SemiBold"/>
                <a:sym typeface="Inter SemiBold"/>
              </a:rPr>
              <a:t>?</a:t>
            </a:r>
            <a:endParaRPr lang="tr-TR" sz="2000" noProof="0" dirty="0">
              <a:latin typeface="+mn-lt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1209675" y="2485291"/>
            <a:ext cx="405854" cy="16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0" b="0" i="0" u="none" strike="noStrike" cap="none" noProof="0" dirty="0">
                <a:solidFill>
                  <a:srgbClr val="DBEAFE"/>
                </a:solidFill>
                <a:latin typeface="+mn-lt"/>
                <a:ea typeface="Arial"/>
                <a:cs typeface="Arial"/>
                <a:sym typeface="Arial"/>
              </a:rPr>
              <a:t>"</a:t>
            </a:r>
            <a:endParaRPr lang="tr-TR" noProof="0" dirty="0">
              <a:latin typeface="+mn-lt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10576474" y="3849788"/>
            <a:ext cx="405854" cy="16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0" b="0" i="0" u="none" strike="noStrike" cap="none" noProof="0" dirty="0">
                <a:solidFill>
                  <a:srgbClr val="DBEAFE"/>
                </a:solidFill>
                <a:latin typeface="+mn-lt"/>
                <a:ea typeface="Arial"/>
                <a:cs typeface="Arial"/>
                <a:sym typeface="Arial"/>
              </a:rPr>
              <a:t>"</a:t>
            </a:r>
            <a:endParaRPr lang="tr-TR" noProof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67" y="5680167"/>
            <a:ext cx="7269125" cy="92958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7"/>
          <p:cNvSpPr txBox="1"/>
          <p:nvPr/>
        </p:nvSpPr>
        <p:spPr>
          <a:xfrm>
            <a:off x="762000" y="934640"/>
            <a:ext cx="5300662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Sonuç: Ne Yapılmalı?</a:t>
            </a:r>
            <a:endParaRPr lang="tr-TR" noProof="0" dirty="0">
              <a:latin typeface="+mn-lt"/>
            </a:endParaRPr>
          </a:p>
        </p:txBody>
      </p:sp>
      <p:sp>
        <p:nvSpPr>
          <p:cNvPr id="482" name="Google Shape;482;p37"/>
          <p:cNvSpPr txBox="1"/>
          <p:nvPr/>
        </p:nvSpPr>
        <p:spPr>
          <a:xfrm>
            <a:off x="762000" y="1448192"/>
            <a:ext cx="7269124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Gerçek ihtiyaç, "</a:t>
            </a:r>
            <a:r>
              <a:rPr lang="tr-TR" sz="1800" b="0" i="0" u="none" strike="noStrike" cap="none" noProof="0" dirty="0" err="1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YZ'ye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rağmen akademik dürüstlük" değil; </a:t>
            </a: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YZ çağında yeniden tasarlanmış akademik dürüstlük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ilkesidir.</a:t>
            </a:r>
          </a:p>
          <a:p>
            <a:pPr marL="285750" indent="-285750">
              <a:lnSpc>
                <a:spcPct val="159929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Kurum çapında esnek ama standartları belirleyen çerçeve politika yayımlanmalıdır.</a:t>
            </a:r>
            <a:endParaRPr lang="tr-TR" sz="1800" dirty="0"/>
          </a:p>
          <a:p>
            <a:pPr marL="285750" indent="-285750">
              <a:lnSpc>
                <a:spcPct val="159929"/>
              </a:lnSpc>
              <a:buFont typeface="Arial" panose="020B0604020202020204" pitchFamily="34" charset="0"/>
              <a:buChar char="•"/>
            </a:pPr>
            <a:r>
              <a:rPr lang="tr-TR" sz="1800" smtClean="0">
                <a:solidFill>
                  <a:srgbClr val="334155"/>
                </a:solidFill>
                <a:ea typeface="Inter"/>
                <a:cs typeface="Inter"/>
                <a:sym typeface="Inter"/>
              </a:rPr>
              <a:t>Kılavuzların </a:t>
            </a:r>
            <a:r>
              <a:rPr lang="tr-TR" sz="1800" dirty="0" smtClean="0">
                <a:solidFill>
                  <a:srgbClr val="334155"/>
                </a:solidFill>
                <a:ea typeface="Inter"/>
                <a:cs typeface="Inter"/>
                <a:sym typeface="Inter"/>
              </a:rPr>
              <a:t>güncellenmesi (Tez, Ders İzlencesi, Proje Rehberleri vb.)</a:t>
            </a:r>
          </a:p>
          <a:p>
            <a:pPr marL="285750" indent="-285750">
              <a:lnSpc>
                <a:spcPct val="159929"/>
              </a:lnSpc>
              <a:buFont typeface="Arial" panose="020B0604020202020204" pitchFamily="34" charset="0"/>
              <a:buChar char="•"/>
            </a:pPr>
            <a:r>
              <a:rPr lang="tr-TR" sz="1800" dirty="0" smtClean="0">
                <a:solidFill>
                  <a:srgbClr val="334155"/>
                </a:solidFill>
                <a:ea typeface="Inter"/>
                <a:cs typeface="Inter"/>
                <a:sym typeface="Inter"/>
              </a:rPr>
              <a:t>Değerlendirme 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tasarımları </a:t>
            </a:r>
            <a:r>
              <a:rPr lang="tr-TR" sz="1800" dirty="0" smtClean="0">
                <a:solidFill>
                  <a:srgbClr val="334155"/>
                </a:solidFill>
                <a:ea typeface="Inter"/>
                <a:cs typeface="Inter"/>
                <a:sym typeface="Inter"/>
              </a:rPr>
              <a:t>üründen </a:t>
            </a:r>
            <a:r>
              <a:rPr lang="tr-TR" sz="1800" dirty="0" err="1" smtClean="0">
                <a:solidFill>
                  <a:srgbClr val="334155"/>
                </a:solidFill>
                <a:ea typeface="Inter"/>
                <a:cs typeface="Inter"/>
                <a:sym typeface="Inter"/>
              </a:rPr>
              <a:t>ziyadesüreç</a:t>
            </a:r>
            <a:r>
              <a:rPr lang="tr-TR" sz="1800" dirty="0" smtClean="0">
                <a:solidFill>
                  <a:srgbClr val="334155"/>
                </a:solidFill>
                <a:ea typeface="Inter"/>
                <a:cs typeface="Inter"/>
                <a:sym typeface="Inter"/>
              </a:rPr>
              <a:t> </a:t>
            </a: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odaklı hale getirilmelidir</a:t>
            </a:r>
            <a:r>
              <a:rPr lang="tr-TR" sz="1800" dirty="0" smtClean="0">
                <a:solidFill>
                  <a:srgbClr val="334155"/>
                </a:solidFill>
                <a:ea typeface="Inter"/>
                <a:cs typeface="Inter"/>
                <a:sym typeface="Inter"/>
              </a:rPr>
              <a:t>.</a:t>
            </a:r>
          </a:p>
          <a:p>
            <a:pPr marL="285750" indent="-285750">
              <a:lnSpc>
                <a:spcPct val="159929"/>
              </a:lnSpc>
              <a:buFont typeface="Arial" panose="020B0604020202020204" pitchFamily="34" charset="0"/>
              <a:buChar char="•"/>
            </a:pPr>
            <a:r>
              <a:rPr lang="tr-TR" sz="1800" dirty="0" smtClean="0">
                <a:solidFill>
                  <a:srgbClr val="334155"/>
                </a:solidFill>
                <a:ea typeface="Inter"/>
                <a:cs typeface="Inter"/>
                <a:sym typeface="Inter"/>
              </a:rPr>
              <a:t>Veri ve fikri mülkiyet sınırlarının çizilmelidir.</a:t>
            </a:r>
            <a:endParaRPr lang="tr-TR" sz="1800" dirty="0">
              <a:solidFill>
                <a:srgbClr val="334155"/>
              </a:solidFill>
              <a:ea typeface="Inter"/>
              <a:cs typeface="Inter"/>
              <a:sym typeface="Inter"/>
            </a:endParaRPr>
          </a:p>
          <a:p>
            <a:pPr marL="285750" indent="-285750">
              <a:lnSpc>
                <a:spcPct val="159929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Koordinasyon komisyonları (Etik, Kütüphane, IT) birlikte çalışmalıdır.</a:t>
            </a:r>
            <a:endParaRPr lang="tr-TR" sz="1800" noProof="0" dirty="0">
              <a:latin typeface="+mn-lt"/>
            </a:endParaRPr>
          </a:p>
        </p:txBody>
      </p:sp>
      <p:pic>
        <p:nvPicPr>
          <p:cNvPr id="483" name="Google Shape;483;p37"/>
          <p:cNvPicPr preferRelativeResize="0"/>
          <p:nvPr/>
        </p:nvPicPr>
        <p:blipFill rotWithShape="1">
          <a:blip r:embed="rId4">
            <a:alphaModFix/>
          </a:blip>
          <a:srcRect l="22494" r="18745"/>
          <a:stretch>
            <a:fillRect/>
          </a:stretch>
        </p:blipFill>
        <p:spPr>
          <a:xfrm>
            <a:off x="8162260" y="0"/>
            <a:ext cx="402974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7"/>
          <p:cNvSpPr txBox="1"/>
          <p:nvPr/>
        </p:nvSpPr>
        <p:spPr>
          <a:xfrm>
            <a:off x="952498" y="5923358"/>
            <a:ext cx="6888126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Inter SemiBold"/>
                <a:cs typeface="Inter SemiBold"/>
                <a:sym typeface="Inter SemiBold"/>
              </a:rPr>
              <a:t>"Yapay zekâ bir araçtır; akademik sorumluluk ise insana aittir."</a:t>
            </a:r>
            <a:endParaRPr lang="tr-TR" sz="1800" noProof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125" y="2062162"/>
            <a:ext cx="52863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Akademik Etik Nedir?</a:t>
            </a:r>
            <a:endParaRPr lang="tr-TR" noProof="0" dirty="0">
              <a:latin typeface="+mn-lt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A4A6A35-1533-1383-4F9B-D625AA9A2CCD}"/>
              </a:ext>
            </a:extLst>
          </p:cNvPr>
          <p:cNvSpPr txBox="1"/>
          <p:nvPr/>
        </p:nvSpPr>
        <p:spPr>
          <a:xfrm>
            <a:off x="408225" y="1721026"/>
            <a:ext cx="11375550" cy="4151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Akademik etik yalnızca </a:t>
            </a:r>
            <a:r>
              <a:rPr lang="tr-TR" sz="24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"yanlış yapmamak"</a:t>
            </a:r>
            <a:r>
              <a:rPr lang="tr-TR" sz="24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değildir; bilginin üretiminden paylaşımına kadar tüm süreçlerde güvene dayalı bir düzeni korumaktır.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Araştırma etiğini, yayın etiğini ve eğitim etiğini kapsayan geniş bir çerçevedir.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Kararların sadece "teknik olarak doğru" olması yetmez; adil, şeffaf ve hesap verebilir olması gerekir.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Üniversiteler yalnızca bilgi üretmez; bilgi üretiminin </a:t>
            </a:r>
            <a:r>
              <a:rPr lang="tr-TR" sz="24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hangi ilkelere göre yapılacağını</a:t>
            </a:r>
            <a:r>
              <a:rPr lang="tr-TR" sz="24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da topluma gösterir.</a:t>
            </a:r>
            <a:endParaRPr lang="tr-T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0">
          <a:extLst>
            <a:ext uri="{FF2B5EF4-FFF2-40B4-BE49-F238E27FC236}">
              <a16:creationId xmlns:a16="http://schemas.microsoft.com/office/drawing/2014/main" id="{CDBCE91A-1EB2-C394-F6B3-10B61237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C6579B83-3711-47BB-3B11-1180357CE592}"/>
              </a:ext>
            </a:extLst>
          </p:cNvPr>
          <p:cNvSpPr/>
          <p:nvPr/>
        </p:nvSpPr>
        <p:spPr>
          <a:xfrm>
            <a:off x="256469" y="3197319"/>
            <a:ext cx="5463184" cy="34161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2C614EF7-D319-E793-2EB8-F6845F3B4A16}"/>
              </a:ext>
            </a:extLst>
          </p:cNvPr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Klasik İhlallerden Emeğin Temsil Krizine</a:t>
            </a:r>
            <a:endParaRPr lang="tr-TR" noProof="0" dirty="0">
              <a:latin typeface="+mn-lt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97EB69E9-A4DA-ADAF-FC57-17840C57BC9C}"/>
              </a:ext>
            </a:extLst>
          </p:cNvPr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A32A2CC-970D-6348-79DA-A2B2A170F5D4}"/>
              </a:ext>
            </a:extLst>
          </p:cNvPr>
          <p:cNvSpPr txBox="1"/>
          <p:nvPr/>
        </p:nvSpPr>
        <p:spPr>
          <a:xfrm>
            <a:off x="256468" y="3737283"/>
            <a:ext cx="5463184" cy="1806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Odak: 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İntihal, kopya, uydurma veri, aşırma, dilimleme.</a:t>
            </a: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Soru: 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Başkasının çalışması izinsiz kullanıldı mı?</a:t>
            </a: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Nitelik: 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Bireysel bir kural ihlali ve ahlaki hata.</a:t>
            </a:r>
            <a:endParaRPr lang="tr-TR" sz="1800" dirty="0">
              <a:latin typeface="+mn-lt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5A488137-ED85-E7E0-F3EE-19AA96DFA6B8}"/>
              </a:ext>
            </a:extLst>
          </p:cNvPr>
          <p:cNvSpPr/>
          <p:nvPr/>
        </p:nvSpPr>
        <p:spPr>
          <a:xfrm>
            <a:off x="256468" y="3197318"/>
            <a:ext cx="5463184" cy="539965"/>
          </a:xfrm>
          <a:prstGeom prst="rect">
            <a:avLst/>
          </a:prstGeom>
          <a:solidFill>
            <a:srgbClr val="ADB0B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bg2"/>
                </a:solidFill>
              </a:rPr>
              <a:t>Eski Paradigma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FFE8CE7-074B-4D33-ECBF-F3B13787F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896" y="1321227"/>
            <a:ext cx="1561448" cy="182168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8491FD6-DF90-2CAE-1032-7BD5253F5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416" y="1321227"/>
            <a:ext cx="1561448" cy="1821689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BC6512BA-7EB6-E173-C369-FA075FC9A548}"/>
              </a:ext>
            </a:extLst>
          </p:cNvPr>
          <p:cNvSpPr/>
          <p:nvPr/>
        </p:nvSpPr>
        <p:spPr>
          <a:xfrm>
            <a:off x="5943557" y="3197319"/>
            <a:ext cx="6091169" cy="3416132"/>
          </a:xfrm>
          <a:prstGeom prst="rect">
            <a:avLst/>
          </a:prstGeom>
          <a:noFill/>
          <a:ln>
            <a:solidFill>
              <a:srgbClr val="D3A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7FA46B8-DA0E-27E1-720F-82B8380DAB1D}"/>
              </a:ext>
            </a:extLst>
          </p:cNvPr>
          <p:cNvSpPr txBox="1"/>
          <p:nvPr/>
        </p:nvSpPr>
        <p:spPr>
          <a:xfrm>
            <a:off x="5943556" y="3721500"/>
            <a:ext cx="6091169" cy="2693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Odak: 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Bilişsel yükün devri, yazarlığın sınırları, kurumların hesap verebilirliği.</a:t>
            </a: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Soru: 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Akademik ürünün bilişsel yükünün ne kadarı insana, ne kadarı araca aittir?</a:t>
            </a: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Nitelik: 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Özgünlük, öğrenme ve değerlendirme süreçlerinin sistemsel krizi (</a:t>
            </a:r>
            <a:r>
              <a:rPr lang="tr-TR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UNESCO insan merkezli politika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).</a:t>
            </a:r>
            <a:endParaRPr lang="tr-TR" sz="1800" dirty="0">
              <a:latin typeface="+mn-lt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E63DB50D-1B50-6C70-9BA1-09FB6339B909}"/>
              </a:ext>
            </a:extLst>
          </p:cNvPr>
          <p:cNvSpPr/>
          <p:nvPr/>
        </p:nvSpPr>
        <p:spPr>
          <a:xfrm>
            <a:off x="5943556" y="3197318"/>
            <a:ext cx="6091169" cy="539965"/>
          </a:xfrm>
          <a:prstGeom prst="rect">
            <a:avLst/>
          </a:prstGeom>
          <a:noFill/>
          <a:ln>
            <a:solidFill>
              <a:srgbClr val="D3A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D3A64F"/>
                </a:solidFill>
              </a:rPr>
              <a:t>Yeni paradigma</a:t>
            </a:r>
          </a:p>
        </p:txBody>
      </p:sp>
    </p:spTree>
    <p:extLst>
      <p:ext uri="{BB962C8B-B14F-4D97-AF65-F5344CB8AC3E}">
        <p14:creationId xmlns:p14="http://schemas.microsoft.com/office/powerpoint/2010/main" val="22539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703165"/>
            <a:ext cx="3492549" cy="3216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799" y="2703165"/>
            <a:ext cx="3492549" cy="3216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99" y="2703165"/>
            <a:ext cx="3492549" cy="317827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 txBox="1"/>
          <p:nvPr/>
        </p:nvSpPr>
        <p:spPr>
          <a:xfrm>
            <a:off x="571500" y="1802767"/>
            <a:ext cx="11049000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TÜBİTAK Araştırma ve Yayın Etiği Kurulu Yönetmeliği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tarafından açıkça tanımlanan en bilinen akademik ihlaller:</a:t>
            </a:r>
            <a:endParaRPr lang="tr-TR" sz="2000" noProof="0" dirty="0">
              <a:latin typeface="+mn-lt"/>
            </a:endParaRPr>
          </a:p>
        </p:txBody>
      </p:sp>
      <p:pic>
        <p:nvPicPr>
          <p:cNvPr id="132" name="Google Shape;132;p1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6775" y="2998440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/>
          <p:nvPr/>
        </p:nvSpPr>
        <p:spPr>
          <a:xfrm>
            <a:off x="721527" y="3760440"/>
            <a:ext cx="31923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Uydurma (</a:t>
            </a:r>
            <a:r>
              <a:rPr lang="tr-TR" sz="2200" b="1" i="0" u="none" strike="noStrike" cap="none" noProof="0" dirty="0" err="1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Fabrication</a:t>
            </a:r>
            <a:r>
              <a:rPr lang="tr-TR" sz="22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)</a:t>
            </a:r>
            <a:endParaRPr lang="tr-TR" sz="2200" noProof="0" dirty="0">
              <a:latin typeface="+mn-lt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702645" y="4208115"/>
            <a:ext cx="3351880" cy="157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Gerçekte var olmayan verilerin üretilmesi veya rapor edilmesidir. Bilimsel sürecin temelden sarsılmasına neden olur.</a:t>
            </a:r>
            <a:endParaRPr lang="tr-TR" sz="1800" noProof="0" dirty="0">
              <a:latin typeface="+mn-lt"/>
            </a:endParaRPr>
          </a:p>
        </p:txBody>
      </p:sp>
      <p:pic>
        <p:nvPicPr>
          <p:cNvPr id="135" name="Google Shape;135;p17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5074" y="2998440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/>
        </p:nvSpPr>
        <p:spPr>
          <a:xfrm>
            <a:off x="4485374" y="3760440"/>
            <a:ext cx="32067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Çarpıtma (</a:t>
            </a:r>
            <a:r>
              <a:rPr lang="tr-TR" sz="2200" b="1" i="0" u="none" strike="noStrike" cap="none" noProof="0" dirty="0" err="1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Falsification</a:t>
            </a:r>
            <a:r>
              <a:rPr lang="tr-TR" sz="22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)</a:t>
            </a:r>
            <a:endParaRPr lang="tr-TR" sz="2200" noProof="0" dirty="0">
              <a:latin typeface="+mn-lt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4485374" y="4208115"/>
            <a:ext cx="3347450" cy="157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Araştırma araçlarında, süreçlerinde veya sonuçlarında kasıtlı değişiklik yapılarak bulguların olduğundan farklı gösterilmesidir.</a:t>
            </a:r>
            <a:endParaRPr lang="tr-TR" sz="1800" noProof="0" dirty="0">
              <a:latin typeface="+mn-lt"/>
            </a:endParaRPr>
          </a:p>
        </p:txBody>
      </p:sp>
      <p:pic>
        <p:nvPicPr>
          <p:cNvPr id="138" name="Google Shape;138;p17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3374" y="2998440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8254150" y="3760440"/>
            <a:ext cx="321632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Aşırma (</a:t>
            </a:r>
            <a:r>
              <a:rPr lang="tr-TR" sz="2200" b="1" i="0" u="none" strike="noStrike" cap="none" noProof="0" dirty="0" err="1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Plagiarism</a:t>
            </a:r>
            <a:r>
              <a:rPr lang="tr-TR" sz="2200" b="1" i="0" u="none" strike="noStrike" cap="none" noProof="0" dirty="0">
                <a:solidFill>
                  <a:srgbClr val="1E3A8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)</a:t>
            </a:r>
            <a:endParaRPr lang="tr-TR" sz="2200" noProof="0" dirty="0">
              <a:latin typeface="+mn-lt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8254150" y="4208115"/>
            <a:ext cx="3047099" cy="157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Başkalarının fikir, yöntem, veri veya metinlerinin usulüne uygun atıf yapılmadan kendi eseri gibi kullanılmasıdır.</a:t>
            </a:r>
            <a:endParaRPr lang="tr-TR" sz="1800" noProof="0" dirty="0">
              <a:latin typeface="+mn-lt"/>
            </a:endParaRPr>
          </a:p>
        </p:txBody>
      </p:sp>
      <p:pic>
        <p:nvPicPr>
          <p:cNvPr id="141" name="Google Shape;141;p17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1075" y="3131790"/>
            <a:ext cx="3429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59374" y="3131790"/>
            <a:ext cx="3429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75774" y="3131790"/>
            <a:ext cx="2667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Klasik Etik İhlaller (Genel Bakış)</a:t>
            </a:r>
            <a:endParaRPr lang="tr-TR" noProof="0" dirty="0">
              <a:latin typeface="+mn-lt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7B8C60B-72EA-BF9E-218C-26C20A597488}"/>
              </a:ext>
            </a:extLst>
          </p:cNvPr>
          <p:cNvSpPr/>
          <p:nvPr/>
        </p:nvSpPr>
        <p:spPr>
          <a:xfrm>
            <a:off x="558434" y="2713073"/>
            <a:ext cx="3492548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C2B570E8-3C6E-A591-D150-9AD77B6A7E98}"/>
              </a:ext>
            </a:extLst>
          </p:cNvPr>
          <p:cNvSpPr/>
          <p:nvPr/>
        </p:nvSpPr>
        <p:spPr>
          <a:xfrm>
            <a:off x="4349798" y="2713073"/>
            <a:ext cx="3479485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C36EB57-A651-A292-AEA0-0AFDA57F5BC3}"/>
              </a:ext>
            </a:extLst>
          </p:cNvPr>
          <p:cNvSpPr/>
          <p:nvPr/>
        </p:nvSpPr>
        <p:spPr>
          <a:xfrm>
            <a:off x="8115179" y="2713073"/>
            <a:ext cx="3492550" cy="184846"/>
          </a:xfrm>
          <a:prstGeom prst="roundRect">
            <a:avLst>
              <a:gd name="adj" fmla="val 4165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125" y="206216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4">
            <a:alphaModFix/>
          </a:blip>
          <a:srcRect l="20982" t="13960" r="21391" b="17405"/>
          <a:stretch>
            <a:fillRect/>
          </a:stretch>
        </p:blipFill>
        <p:spPr>
          <a:xfrm>
            <a:off x="7257448" y="1260152"/>
            <a:ext cx="4915502" cy="559784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İhlallerin Kavramsal Çerçevesi ve Tanımları</a:t>
            </a:r>
            <a:endParaRPr lang="tr-TR" noProof="0" dirty="0">
              <a:latin typeface="+mn-lt"/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DACF70D-8B96-80AE-FEAE-ABE3C1ACBA62}"/>
              </a:ext>
            </a:extLst>
          </p:cNvPr>
          <p:cNvSpPr txBox="1"/>
          <p:nvPr/>
        </p:nvSpPr>
        <p:spPr>
          <a:xfrm>
            <a:off x="359743" y="1634892"/>
            <a:ext cx="6897705" cy="4466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TÜBİTAK Araştırma ve Yayın Etiği Kurulu Yönetmeliği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ihlalleri şu şekilde detaylandırmaktadır: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Uydurma: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Araştırmada fiilen toplanmamış veya üretilmemiş verilerin, gerçekmiş gibi bilimsel literatüre sunulmasıdır.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Çarpıtma: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Araştırma kayıtlarının veya elde edilen bulguların, kasıtlı olarak farklı bir sonuca işaret edecek şekilde manipüle edilmesi, değiştirilmesi veya eksik yansıtılmasıdır.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b="1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Aşırma:</a:t>
            </a:r>
            <a:r>
              <a:rPr lang="tr-TR" sz="180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Sadece metinlerin değil; başkalarına ait fikirlerin, yöntemlerin, verilerin veya görsellerin, bilimsel kurallara (usulüne uygun atıf) uyulmaksızın sahiplenilmesidir.</a:t>
            </a:r>
            <a:endParaRPr lang="tr-TR" sz="1800" noProof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/>
        </p:nvSpPr>
        <p:spPr>
          <a:xfrm>
            <a:off x="571499" y="1798439"/>
            <a:ext cx="10362799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Akademik etik ihlalleri sadece araştırmada değil, eğitim-öğretim süreçlerinde de sıkça görülür.</a:t>
            </a:r>
            <a:endParaRPr lang="tr-TR" sz="2000" noProof="0" dirty="0">
              <a:latin typeface="+mn-lt"/>
            </a:endParaRPr>
          </a:p>
        </p:txBody>
      </p:sp>
      <p:sp>
        <p:nvSpPr>
          <p:cNvPr id="168" name="Google Shape;168;p19"/>
          <p:cNvSpPr/>
          <p:nvPr/>
        </p:nvSpPr>
        <p:spPr>
          <a:xfrm>
            <a:off x="571500" y="2358479"/>
            <a:ext cx="10896198" cy="977205"/>
          </a:xfrm>
          <a:prstGeom prst="roundRect">
            <a:avLst>
              <a:gd name="adj" fmla="val 3898"/>
            </a:avLst>
          </a:prstGeom>
          <a:solidFill>
            <a:srgbClr val="F8FA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1143000" y="2548979"/>
            <a:ext cx="10324698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0F172A"/>
                </a:solidFill>
                <a:latin typeface="+mn-lt"/>
                <a:ea typeface="Inter SemiBold"/>
                <a:cs typeface="Inter SemiBold"/>
                <a:sym typeface="Inter SemiBold"/>
              </a:rPr>
              <a:t>Haksız Yazarlık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İsim sıralamasının ötesinde, emeğin ve sorumluluğun yanlış temsil edilmesidir.</a:t>
            </a:r>
            <a:endParaRPr lang="tr-TR" sz="2000" noProof="0" dirty="0">
              <a:latin typeface="+mn-lt"/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571500" y="2358479"/>
            <a:ext cx="38100" cy="977205"/>
          </a:xfrm>
          <a:prstGeom prst="rect">
            <a:avLst/>
          </a:prstGeom>
          <a:solidFill>
            <a:srgbClr val="2563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9"/>
          <p:cNvSpPr/>
          <p:nvPr/>
        </p:nvSpPr>
        <p:spPr>
          <a:xfrm>
            <a:off x="571500" y="3526184"/>
            <a:ext cx="10896198" cy="1251495"/>
          </a:xfrm>
          <a:prstGeom prst="roundRect">
            <a:avLst>
              <a:gd name="adj" fmla="val 3044"/>
            </a:avLst>
          </a:prstGeom>
          <a:solidFill>
            <a:srgbClr val="F8FA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1143000" y="3687809"/>
            <a:ext cx="10210800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0F172A"/>
                </a:solidFill>
                <a:latin typeface="+mn-lt"/>
                <a:ea typeface="Inter SemiBold"/>
                <a:cs typeface="Inter SemiBold"/>
                <a:sym typeface="Inter SemiBold"/>
              </a:rPr>
              <a:t>Süreç İhlalleri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Değerlendirme süreçlerinde adaletsizlik, hakemlikte gizliliği ihlal etme ve danışmanlıkta yetkiyi kötüye kullanma.</a:t>
            </a:r>
            <a:endParaRPr lang="tr-TR" sz="2000" noProof="0" dirty="0">
              <a:latin typeface="+mn-lt"/>
            </a:endParaRPr>
          </a:p>
        </p:txBody>
      </p:sp>
      <p:sp>
        <p:nvSpPr>
          <p:cNvPr id="173" name="Google Shape;173;p19"/>
          <p:cNvSpPr/>
          <p:nvPr/>
        </p:nvSpPr>
        <p:spPr>
          <a:xfrm>
            <a:off x="571500" y="3526184"/>
            <a:ext cx="38100" cy="1251495"/>
          </a:xfrm>
          <a:prstGeom prst="rect">
            <a:avLst/>
          </a:prstGeom>
          <a:solidFill>
            <a:srgbClr val="2563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9"/>
          <p:cNvSpPr/>
          <p:nvPr/>
        </p:nvSpPr>
        <p:spPr>
          <a:xfrm>
            <a:off x="571500" y="4968180"/>
            <a:ext cx="10896198" cy="977205"/>
          </a:xfrm>
          <a:prstGeom prst="roundRect">
            <a:avLst>
              <a:gd name="adj" fmla="val 3898"/>
            </a:avLst>
          </a:prstGeom>
          <a:solidFill>
            <a:srgbClr val="F8FA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9"/>
          <p:cNvSpPr txBox="1"/>
          <p:nvPr/>
        </p:nvSpPr>
        <p:spPr>
          <a:xfrm>
            <a:off x="1143000" y="5052802"/>
            <a:ext cx="10172700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0F172A"/>
                </a:solidFill>
                <a:latin typeface="+mn-lt"/>
                <a:ea typeface="Inter SemiBold"/>
                <a:cs typeface="Inter SemiBold"/>
                <a:sym typeface="Inter SemiBold"/>
              </a:rPr>
              <a:t>Öğrenci İhlalleri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Sınavda kopya, ödevde intihal, başkasının çalışmasını kendi ürünü gibi sunma veya kaynak uydurma.</a:t>
            </a:r>
            <a:endParaRPr lang="tr-TR" sz="2000" noProof="0" dirty="0">
              <a:latin typeface="+mn-lt"/>
            </a:endParaRPr>
          </a:p>
        </p:txBody>
      </p:sp>
      <p:sp>
        <p:nvSpPr>
          <p:cNvPr id="176" name="Google Shape;176;p19"/>
          <p:cNvSpPr/>
          <p:nvPr/>
        </p:nvSpPr>
        <p:spPr>
          <a:xfrm>
            <a:off x="571500" y="4968180"/>
            <a:ext cx="38100" cy="977205"/>
          </a:xfrm>
          <a:prstGeom prst="rect">
            <a:avLst/>
          </a:prstGeom>
          <a:solidFill>
            <a:srgbClr val="2563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" y="2664379"/>
            <a:ext cx="2857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100" y="3803209"/>
            <a:ext cx="22860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100" y="5168205"/>
            <a:ext cx="1714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Eğitim ve Öğretim Süreçlerinde İhlaller</a:t>
            </a:r>
            <a:endParaRPr lang="tr-TR" noProof="0" dirty="0">
              <a:latin typeface="+mn-lt"/>
            </a:endParaRPr>
          </a:p>
        </p:txBody>
      </p:sp>
      <p:sp>
        <p:nvSpPr>
          <p:cNvPr id="181" name="Google Shape;181;p19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125" y="2062162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 rotWithShape="1">
          <a:blip r:embed="rId4">
            <a:alphaModFix/>
          </a:blip>
          <a:srcRect l="40450" t="13960" r="4654" b="13968"/>
          <a:stretch>
            <a:fillRect/>
          </a:stretch>
        </p:blipFill>
        <p:spPr>
          <a:xfrm>
            <a:off x="7967592" y="1266825"/>
            <a:ext cx="4205358" cy="559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/>
        </p:nvSpPr>
        <p:spPr>
          <a:xfrm>
            <a:off x="571500" y="5715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150" b="1" i="0" u="none" strike="noStrike" cap="none" noProof="0" dirty="0">
                <a:solidFill>
                  <a:srgbClr val="0F172A"/>
                </a:solidFill>
                <a:latin typeface="+mn-lt"/>
                <a:ea typeface="Playfair Display"/>
                <a:cs typeface="Playfair Display"/>
                <a:sym typeface="Playfair Display"/>
              </a:rPr>
              <a:t>Üretken Yapay Zekânın Farkı</a:t>
            </a:r>
            <a:endParaRPr lang="tr-TR" noProof="0" dirty="0">
              <a:latin typeface="+mn-lt"/>
            </a:endParaRPr>
          </a:p>
        </p:txBody>
      </p:sp>
      <p:sp>
        <p:nvSpPr>
          <p:cNvPr id="198" name="Google Shape;198;p20"/>
          <p:cNvSpPr/>
          <p:nvPr/>
        </p:nvSpPr>
        <p:spPr>
          <a:xfrm>
            <a:off x="571500" y="124777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1800" b="0" i="0" u="none" strike="noStrike" cap="none" noProof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B5ED30E-27C6-42A8-A9D1-EC1B8B0C7B5F}"/>
              </a:ext>
            </a:extLst>
          </p:cNvPr>
          <p:cNvSpPr txBox="1"/>
          <p:nvPr/>
        </p:nvSpPr>
        <p:spPr>
          <a:xfrm>
            <a:off x="470686" y="1640148"/>
            <a:ext cx="7496906" cy="2693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Üretken yapay zekâ, klasik dijital araçlar gibi yalnızca bilgiye erişim sağlamaz; akademik üretimin birçok aşamasına </a:t>
            </a:r>
            <a:r>
              <a:rPr lang="tr-TR" sz="1800" b="1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doğrudan müdahil</a:t>
            </a:r>
            <a:r>
              <a:rPr lang="tr-TR" sz="1800" b="0" i="0" u="none" strike="noStrike" cap="none" noProof="0" dirty="0">
                <a:solidFill>
                  <a:srgbClr val="334155"/>
                </a:solidFill>
                <a:latin typeface="+mn-lt"/>
                <a:ea typeface="Inter"/>
                <a:cs typeface="Inter"/>
                <a:sym typeface="Inter"/>
              </a:rPr>
              <a:t> olur.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Metin yazar, kod üretir, özet çıkarır.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Görsel oluşturur, tablo düzenler, veriyi yorumlar.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rgbClr val="334155"/>
                </a:solidFill>
                <a:ea typeface="Inter"/>
                <a:cs typeface="Inter"/>
                <a:sym typeface="Inter"/>
              </a:rPr>
              <a:t>Araştırma sorusu önerir ve akademik üslubu başarıyla taklit eder.</a:t>
            </a:r>
            <a:endParaRPr lang="tr-TR" sz="18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681B2E6-5032-513D-E106-1EBB255B46EF}"/>
              </a:ext>
            </a:extLst>
          </p:cNvPr>
          <p:cNvSpPr txBox="1"/>
          <p:nvPr/>
        </p:nvSpPr>
        <p:spPr>
          <a:xfrm>
            <a:off x="482342" y="4706772"/>
            <a:ext cx="7276478" cy="1806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Inter Medium"/>
                <a:cs typeface="Inter Medium"/>
                <a:sym typeface="Inter Medium"/>
              </a:rPr>
              <a:t>Soru şudur: 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Inter Medium"/>
                <a:cs typeface="Inter Medium"/>
                <a:sym typeface="Inter Medium"/>
              </a:rPr>
              <a:t>Metnin yazarı kimdir? </a:t>
            </a:r>
          </a:p>
          <a:p>
            <a:pPr marL="285750" marR="0" lvl="0" indent="-2857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800" b="1" i="0" u="none" strike="noStrike" cap="none" noProof="0" dirty="0">
                <a:solidFill>
                  <a:srgbClr val="1E3A8A"/>
                </a:solidFill>
                <a:latin typeface="+mn-lt"/>
                <a:ea typeface="Inter Medium"/>
                <a:cs typeface="Inter Medium"/>
                <a:sym typeface="Inter Medium"/>
              </a:rPr>
              <a:t>YZ desteği hangi noktada meşru bir araç olmaktan çıkıp insanın yerine geçmektedir?</a:t>
            </a:r>
            <a:endParaRPr lang="tr-TR" sz="1800" b="1" noProof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2078</Words>
  <Application>Microsoft Office PowerPoint</Application>
  <PresentationFormat>Geniş ekran</PresentationFormat>
  <Paragraphs>188</Paragraphs>
  <Slides>31</Slides>
  <Notes>27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8" baseType="lpstr">
      <vt:lpstr>Inter SemiBold</vt:lpstr>
      <vt:lpstr>Inter</vt:lpstr>
      <vt:lpstr>Playfair Display</vt:lpstr>
      <vt:lpstr>Calibri</vt:lpstr>
      <vt:lpstr>Inter Medium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324K290</dc:creator>
  <cp:lastModifiedBy>Lenovo</cp:lastModifiedBy>
  <cp:revision>72</cp:revision>
  <dcterms:modified xsi:type="dcterms:W3CDTF">2026-04-20T09:36:35Z</dcterms:modified>
</cp:coreProperties>
</file>