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522" r:id="rId2"/>
    <p:sldId id="468" r:id="rId3"/>
    <p:sldId id="521" r:id="rId4"/>
    <p:sldId id="538" r:id="rId5"/>
    <p:sldId id="499" r:id="rId6"/>
    <p:sldId id="548" r:id="rId7"/>
    <p:sldId id="557" r:id="rId8"/>
    <p:sldId id="534" r:id="rId9"/>
    <p:sldId id="517" r:id="rId10"/>
    <p:sldId id="549" r:id="rId11"/>
    <p:sldId id="500" r:id="rId12"/>
    <p:sldId id="523" r:id="rId13"/>
    <p:sldId id="524" r:id="rId14"/>
    <p:sldId id="525" r:id="rId15"/>
    <p:sldId id="550" r:id="rId16"/>
    <p:sldId id="527" r:id="rId17"/>
    <p:sldId id="528" r:id="rId18"/>
    <p:sldId id="530" r:id="rId19"/>
    <p:sldId id="531" r:id="rId20"/>
    <p:sldId id="532" r:id="rId21"/>
    <p:sldId id="551" r:id="rId22"/>
    <p:sldId id="535" r:id="rId23"/>
    <p:sldId id="552" r:id="rId24"/>
    <p:sldId id="544" r:id="rId25"/>
    <p:sldId id="553" r:id="rId26"/>
    <p:sldId id="554" r:id="rId27"/>
    <p:sldId id="555" r:id="rId28"/>
    <p:sldId id="543" r:id="rId29"/>
    <p:sldId id="556" r:id="rId30"/>
    <p:sldId id="42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17FF"/>
    <a:srgbClr val="E4E4E4"/>
    <a:srgbClr val="959595"/>
    <a:srgbClr val="1AC604"/>
    <a:srgbClr val="FF00FF"/>
    <a:srgbClr val="666666"/>
    <a:srgbClr val="000000"/>
    <a:srgbClr val="FF8001"/>
    <a:srgbClr val="4345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08" autoAdjust="0"/>
    <p:restoredTop sz="76021" autoAdjust="0"/>
  </p:normalViewPr>
  <p:slideViewPr>
    <p:cSldViewPr snapToGrid="0" snapToObjects="1">
      <p:cViewPr>
        <p:scale>
          <a:sx n="70" d="100"/>
          <a:sy n="70" d="100"/>
        </p:scale>
        <p:origin x="-1218" y="-1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explosion val="3"/>
          </c:dPt>
          <c:dPt>
            <c:idx val="1"/>
            <c:bubble3D val="0"/>
            <c:spPr>
              <a:gradFill>
                <a:gsLst>
                  <a:gs pos="0">
                    <a:srgbClr val="6817FF">
                      <a:tint val="66000"/>
                      <a:satMod val="160000"/>
                    </a:srgbClr>
                  </a:gs>
                  <a:gs pos="50000">
                    <a:srgbClr val="6817FF">
                      <a:tint val="44500"/>
                      <a:satMod val="160000"/>
                    </a:srgbClr>
                  </a:gs>
                  <a:gs pos="100000">
                    <a:srgbClr val="6817FF">
                      <a:tint val="23500"/>
                      <a:satMod val="160000"/>
                    </a:srgbClr>
                  </a:gs>
                </a:gsLst>
                <a:lin ang="5400000" scaled="0"/>
              </a:gradFill>
              <a:ln>
                <a:solidFill>
                  <a:srgbClr val="6817FF"/>
                </a:solidFill>
              </a:ln>
            </c:spPr>
          </c:dPt>
          <c:cat>
            <c:strRef>
              <c:f>Sheet1!$A$2:$A$3</c:f>
              <c:strCache>
                <c:ptCount val="2"/>
                <c:pt idx="0">
                  <c:v>1st Qtr</c:v>
                </c:pt>
                <c:pt idx="1">
                  <c:v>2nd Qtr</c:v>
                </c:pt>
              </c:strCache>
            </c:strRef>
          </c:cat>
          <c:val>
            <c:numRef>
              <c:f>Sheet1!$B$2:$B$3</c:f>
              <c:numCache>
                <c:formatCode>General</c:formatCode>
                <c:ptCount val="2"/>
                <c:pt idx="0">
                  <c:v>85</c:v>
                </c:pt>
                <c:pt idx="1">
                  <c:v>15</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tr-T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A5C09-F737-4125-8704-E146731311A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89A25ED-EACF-4E2B-BC4F-1462A79ECF4E}">
      <dgm:prSet/>
      <dgm:spPr/>
      <dgm:t>
        <a:bodyPr/>
        <a:lstStyle/>
        <a:p>
          <a:pPr rtl="0"/>
          <a:endParaRPr lang="en-US"/>
        </a:p>
      </dgm:t>
    </dgm:pt>
    <dgm:pt modelId="{7F255293-5960-41C7-B09E-18FF64C301FA}" type="parTrans" cxnId="{E4A8CDFD-D12E-4F6A-9413-6644790201C2}">
      <dgm:prSet/>
      <dgm:spPr/>
      <dgm:t>
        <a:bodyPr/>
        <a:lstStyle/>
        <a:p>
          <a:endParaRPr lang="en-US"/>
        </a:p>
      </dgm:t>
    </dgm:pt>
    <dgm:pt modelId="{0A7E9D90-4DE5-4471-87AC-2786BC49FCCD}" type="sibTrans" cxnId="{E4A8CDFD-D12E-4F6A-9413-6644790201C2}">
      <dgm:prSet/>
      <dgm:spPr/>
      <dgm:t>
        <a:bodyPr/>
        <a:lstStyle/>
        <a:p>
          <a:endParaRPr lang="en-US"/>
        </a:p>
      </dgm:t>
    </dgm:pt>
    <dgm:pt modelId="{E719E78F-F259-44A4-9216-12F98F829928}">
      <dgm:prSet custT="1"/>
      <dgm:spPr/>
      <dgm:t>
        <a:bodyPr/>
        <a:lstStyle/>
        <a:p>
          <a:pPr rtl="0"/>
          <a:r>
            <a:rPr lang="en-US" sz="2400" b="0" i="0" baseline="0" dirty="0" smtClean="0"/>
            <a:t>Refraining from misrepresenting the names, qualifications, or involvement of editorial board members.</a:t>
          </a:r>
          <a:endParaRPr lang="en-US" sz="2400" dirty="0"/>
        </a:p>
      </dgm:t>
    </dgm:pt>
    <dgm:pt modelId="{1A67C08D-581F-41AE-ADF9-C514CF8D7A8D}" type="parTrans" cxnId="{7177542C-295C-4903-9D51-16414549AAFD}">
      <dgm:prSet/>
      <dgm:spPr/>
      <dgm:t>
        <a:bodyPr/>
        <a:lstStyle/>
        <a:p>
          <a:endParaRPr lang="en-US"/>
        </a:p>
      </dgm:t>
    </dgm:pt>
    <dgm:pt modelId="{3FC3FC4A-001D-4BD7-AE04-D6A6B8971F54}" type="sibTrans" cxnId="{7177542C-295C-4903-9D51-16414549AAFD}">
      <dgm:prSet/>
      <dgm:spPr/>
      <dgm:t>
        <a:bodyPr/>
        <a:lstStyle/>
        <a:p>
          <a:endParaRPr lang="en-US"/>
        </a:p>
      </dgm:t>
    </dgm:pt>
    <dgm:pt modelId="{7C9E4FB7-12A9-4845-A460-6A08A1AD8965}">
      <dgm:prSet custT="1"/>
      <dgm:spPr/>
      <dgm:t>
        <a:bodyPr/>
        <a:lstStyle/>
        <a:p>
          <a:pPr rtl="0"/>
          <a:r>
            <a:rPr lang="en-US" sz="2400" b="0" i="0" baseline="0" dirty="0" smtClean="0"/>
            <a:t>Displaying clear and transparent statements regarding business models:  subscription based or open access - article processing charges (APCs) or similar fees.</a:t>
          </a:r>
          <a:endParaRPr lang="en-US" sz="2400" dirty="0"/>
        </a:p>
      </dgm:t>
    </dgm:pt>
    <dgm:pt modelId="{B4C35BA7-1D7C-4CB4-8FCA-F4A507E139B0}" type="parTrans" cxnId="{CC49CC13-3C89-49A5-B617-6F5B0BC017D5}">
      <dgm:prSet/>
      <dgm:spPr/>
      <dgm:t>
        <a:bodyPr/>
        <a:lstStyle/>
        <a:p>
          <a:endParaRPr lang="en-US"/>
        </a:p>
      </dgm:t>
    </dgm:pt>
    <dgm:pt modelId="{9F9A4067-E59E-49DE-A3B2-488D03BB4B40}" type="sibTrans" cxnId="{CC49CC13-3C89-49A5-B617-6F5B0BC017D5}">
      <dgm:prSet/>
      <dgm:spPr/>
      <dgm:t>
        <a:bodyPr/>
        <a:lstStyle/>
        <a:p>
          <a:endParaRPr lang="en-US"/>
        </a:p>
      </dgm:t>
    </dgm:pt>
    <dgm:pt modelId="{9F17A3FF-2097-4B85-BF3A-5CD4B08B8E13}">
      <dgm:prSet custT="1"/>
      <dgm:spPr/>
      <dgm:t>
        <a:bodyPr/>
        <a:lstStyle/>
        <a:p>
          <a:pPr rtl="0"/>
          <a:r>
            <a:rPr lang="en-US" sz="2400" b="0" i="0" baseline="0" dirty="0" smtClean="0"/>
            <a:t>Refraining from all forms of plagiarism and copyright infringement.</a:t>
          </a:r>
          <a:endParaRPr lang="en-US" sz="2400" dirty="0"/>
        </a:p>
      </dgm:t>
    </dgm:pt>
    <dgm:pt modelId="{4860EA95-19FD-4640-A2D0-1D927B6BC9B5}" type="parTrans" cxnId="{A0F286FC-00AC-4872-8431-B31130F0F237}">
      <dgm:prSet/>
      <dgm:spPr/>
      <dgm:t>
        <a:bodyPr/>
        <a:lstStyle/>
        <a:p>
          <a:endParaRPr lang="en-US"/>
        </a:p>
      </dgm:t>
    </dgm:pt>
    <dgm:pt modelId="{AAC4FD1B-A87F-478A-9E78-4B3717766CE7}" type="sibTrans" cxnId="{A0F286FC-00AC-4872-8431-B31130F0F237}">
      <dgm:prSet/>
      <dgm:spPr/>
      <dgm:t>
        <a:bodyPr/>
        <a:lstStyle/>
        <a:p>
          <a:endParaRPr lang="en-US"/>
        </a:p>
      </dgm:t>
    </dgm:pt>
    <dgm:pt modelId="{117F26AD-9A04-4C89-A8F6-930AACFDBF0A}" type="pres">
      <dgm:prSet presAssocID="{BD7A5C09-F737-4125-8704-E146731311A2}" presName="vert0" presStyleCnt="0">
        <dgm:presLayoutVars>
          <dgm:dir/>
          <dgm:animOne val="branch"/>
          <dgm:animLvl val="lvl"/>
        </dgm:presLayoutVars>
      </dgm:prSet>
      <dgm:spPr/>
      <dgm:t>
        <a:bodyPr/>
        <a:lstStyle/>
        <a:p>
          <a:endParaRPr lang="en-US"/>
        </a:p>
      </dgm:t>
    </dgm:pt>
    <dgm:pt modelId="{5D43E9BF-175E-4BFD-B098-8D02B11BA2E5}" type="pres">
      <dgm:prSet presAssocID="{089A25ED-EACF-4E2B-BC4F-1462A79ECF4E}" presName="thickLine" presStyleLbl="alignNode1" presStyleIdx="0" presStyleCnt="1"/>
      <dgm:spPr/>
    </dgm:pt>
    <dgm:pt modelId="{62C8885B-75ED-4F1D-BFAE-3371DABEC495}" type="pres">
      <dgm:prSet presAssocID="{089A25ED-EACF-4E2B-BC4F-1462A79ECF4E}" presName="horz1" presStyleCnt="0"/>
      <dgm:spPr/>
    </dgm:pt>
    <dgm:pt modelId="{839074B9-5047-4ECB-B737-06ED90C13406}" type="pres">
      <dgm:prSet presAssocID="{089A25ED-EACF-4E2B-BC4F-1462A79ECF4E}" presName="tx1" presStyleLbl="revTx" presStyleIdx="0" presStyleCnt="4"/>
      <dgm:spPr/>
      <dgm:t>
        <a:bodyPr/>
        <a:lstStyle/>
        <a:p>
          <a:endParaRPr lang="en-US"/>
        </a:p>
      </dgm:t>
    </dgm:pt>
    <dgm:pt modelId="{C6DF9303-741A-4420-A55B-8CACE6D23D75}" type="pres">
      <dgm:prSet presAssocID="{089A25ED-EACF-4E2B-BC4F-1462A79ECF4E}" presName="vert1" presStyleCnt="0"/>
      <dgm:spPr/>
    </dgm:pt>
    <dgm:pt modelId="{22D59901-5006-4832-A175-8968EC215F2E}" type="pres">
      <dgm:prSet presAssocID="{E719E78F-F259-44A4-9216-12F98F829928}" presName="vertSpace2a" presStyleCnt="0"/>
      <dgm:spPr/>
    </dgm:pt>
    <dgm:pt modelId="{0B3F5FC3-64F5-4232-8092-96073ADD63FE}" type="pres">
      <dgm:prSet presAssocID="{E719E78F-F259-44A4-9216-12F98F829928}" presName="horz2" presStyleCnt="0"/>
      <dgm:spPr/>
    </dgm:pt>
    <dgm:pt modelId="{AC29F9ED-7AF7-41F0-AC03-51881BA80BD8}" type="pres">
      <dgm:prSet presAssocID="{E719E78F-F259-44A4-9216-12F98F829928}" presName="horzSpace2" presStyleCnt="0"/>
      <dgm:spPr/>
    </dgm:pt>
    <dgm:pt modelId="{4A151493-927E-4E46-A2DC-A9809937A0D3}" type="pres">
      <dgm:prSet presAssocID="{E719E78F-F259-44A4-9216-12F98F829928}" presName="tx2" presStyleLbl="revTx" presStyleIdx="1" presStyleCnt="4" custScaleX="148572"/>
      <dgm:spPr/>
      <dgm:t>
        <a:bodyPr/>
        <a:lstStyle/>
        <a:p>
          <a:endParaRPr lang="en-US"/>
        </a:p>
      </dgm:t>
    </dgm:pt>
    <dgm:pt modelId="{38D2CF07-6EEE-489D-B5B2-8FFA8AABFAAB}" type="pres">
      <dgm:prSet presAssocID="{E719E78F-F259-44A4-9216-12F98F829928}" presName="vert2" presStyleCnt="0"/>
      <dgm:spPr/>
    </dgm:pt>
    <dgm:pt modelId="{5DFD4D31-B67E-4A88-8378-A2B64B795DC3}" type="pres">
      <dgm:prSet presAssocID="{E719E78F-F259-44A4-9216-12F98F829928}" presName="thinLine2b" presStyleLbl="callout" presStyleIdx="0" presStyleCnt="3" custFlipVert="1" custSzY="45720" custScaleX="172740" custLinFactY="111280" custLinFactNeighborX="-661" custLinFactNeighborY="200000"/>
      <dgm:spPr/>
    </dgm:pt>
    <dgm:pt modelId="{516DFB7B-F699-471A-9E14-8D07AC73A754}" type="pres">
      <dgm:prSet presAssocID="{E719E78F-F259-44A4-9216-12F98F829928}" presName="vertSpace2b" presStyleCnt="0"/>
      <dgm:spPr/>
    </dgm:pt>
    <dgm:pt modelId="{39F973F8-9E4D-48EA-8512-62A85D649E46}" type="pres">
      <dgm:prSet presAssocID="{7C9E4FB7-12A9-4845-A460-6A08A1AD8965}" presName="horz2" presStyleCnt="0"/>
      <dgm:spPr/>
    </dgm:pt>
    <dgm:pt modelId="{DF69D0C6-5F74-44B9-BD11-9085BDAE4C35}" type="pres">
      <dgm:prSet presAssocID="{7C9E4FB7-12A9-4845-A460-6A08A1AD8965}" presName="horzSpace2" presStyleCnt="0"/>
      <dgm:spPr/>
    </dgm:pt>
    <dgm:pt modelId="{58875719-9F67-41ED-96DF-69EBB93AFB5E}" type="pres">
      <dgm:prSet presAssocID="{7C9E4FB7-12A9-4845-A460-6A08A1AD8965}" presName="tx2" presStyleLbl="revTx" presStyleIdx="2" presStyleCnt="4" custScaleX="229255" custScaleY="97857" custLinFactNeighborX="-2620" custLinFactNeighborY="6994"/>
      <dgm:spPr/>
      <dgm:t>
        <a:bodyPr/>
        <a:lstStyle/>
        <a:p>
          <a:endParaRPr lang="en-US"/>
        </a:p>
      </dgm:t>
    </dgm:pt>
    <dgm:pt modelId="{74AC9C9E-A4D7-4216-9E78-B1A72803C5FC}" type="pres">
      <dgm:prSet presAssocID="{7C9E4FB7-12A9-4845-A460-6A08A1AD8965}" presName="vert2" presStyleCnt="0"/>
      <dgm:spPr/>
    </dgm:pt>
    <dgm:pt modelId="{B25DFC44-5567-47FB-A692-7BB822833609}" type="pres">
      <dgm:prSet presAssocID="{7C9E4FB7-12A9-4845-A460-6A08A1AD8965}" presName="thinLine2b" presStyleLbl="callout" presStyleIdx="1" presStyleCnt="3" custFlipVert="1" custSzY="55294" custScaleX="172444" custLinFactY="42198" custLinFactNeighborX="2131" custLinFactNeighborY="100000"/>
      <dgm:spPr/>
    </dgm:pt>
    <dgm:pt modelId="{00DD3E7A-3988-4F39-AA85-119BFF3A8723}" type="pres">
      <dgm:prSet presAssocID="{7C9E4FB7-12A9-4845-A460-6A08A1AD8965}" presName="vertSpace2b" presStyleCnt="0"/>
      <dgm:spPr/>
    </dgm:pt>
    <dgm:pt modelId="{1AF1728B-077A-4F37-B82A-F8035B49E891}" type="pres">
      <dgm:prSet presAssocID="{9F17A3FF-2097-4B85-BF3A-5CD4B08B8E13}" presName="horz2" presStyleCnt="0"/>
      <dgm:spPr/>
    </dgm:pt>
    <dgm:pt modelId="{300ED692-1AD2-47A0-8532-D26DF4B4CDA8}" type="pres">
      <dgm:prSet presAssocID="{9F17A3FF-2097-4B85-BF3A-5CD4B08B8E13}" presName="horzSpace2" presStyleCnt="0"/>
      <dgm:spPr/>
    </dgm:pt>
    <dgm:pt modelId="{1A6539E7-8AE3-44AF-BB0D-1FDA26D3CA4E}" type="pres">
      <dgm:prSet presAssocID="{9F17A3FF-2097-4B85-BF3A-5CD4B08B8E13}" presName="tx2" presStyleLbl="revTx" presStyleIdx="3" presStyleCnt="4" custScaleX="256783" custLinFactNeighborX="0" custLinFactNeighborY="11508"/>
      <dgm:spPr/>
      <dgm:t>
        <a:bodyPr/>
        <a:lstStyle/>
        <a:p>
          <a:endParaRPr lang="en-US"/>
        </a:p>
      </dgm:t>
    </dgm:pt>
    <dgm:pt modelId="{99FEDEFB-7DDA-44D0-B97D-E06DCA0B978B}" type="pres">
      <dgm:prSet presAssocID="{9F17A3FF-2097-4B85-BF3A-5CD4B08B8E13}" presName="vert2" presStyleCnt="0"/>
      <dgm:spPr/>
    </dgm:pt>
    <dgm:pt modelId="{BD7E7920-E0DA-4D3C-9981-7A743F377B84}" type="pres">
      <dgm:prSet presAssocID="{9F17A3FF-2097-4B85-BF3A-5CD4B08B8E13}" presName="thinLine2b" presStyleLbl="callout" presStyleIdx="2" presStyleCnt="3" custFlipVert="1" custSzY="67172" custScaleX="173156" custLinFactY="-300000" custLinFactNeighborX="4261" custLinFactNeighborY="-353542"/>
      <dgm:spPr/>
    </dgm:pt>
    <dgm:pt modelId="{4D417058-6758-49E5-82E2-29D280ED6B40}" type="pres">
      <dgm:prSet presAssocID="{9F17A3FF-2097-4B85-BF3A-5CD4B08B8E13}" presName="vertSpace2b" presStyleCnt="0"/>
      <dgm:spPr/>
    </dgm:pt>
  </dgm:ptLst>
  <dgm:cxnLst>
    <dgm:cxn modelId="{D417481E-0ADD-430E-A541-13E5D253046C}" type="presOf" srcId="{BD7A5C09-F737-4125-8704-E146731311A2}" destId="{117F26AD-9A04-4C89-A8F6-930AACFDBF0A}" srcOrd="0" destOrd="0" presId="urn:microsoft.com/office/officeart/2008/layout/LinedList"/>
    <dgm:cxn modelId="{7177542C-295C-4903-9D51-16414549AAFD}" srcId="{089A25ED-EACF-4E2B-BC4F-1462A79ECF4E}" destId="{E719E78F-F259-44A4-9216-12F98F829928}" srcOrd="0" destOrd="0" parTransId="{1A67C08D-581F-41AE-ADF9-C514CF8D7A8D}" sibTransId="{3FC3FC4A-001D-4BD7-AE04-D6A6B8971F54}"/>
    <dgm:cxn modelId="{A0F286FC-00AC-4872-8431-B31130F0F237}" srcId="{089A25ED-EACF-4E2B-BC4F-1462A79ECF4E}" destId="{9F17A3FF-2097-4B85-BF3A-5CD4B08B8E13}" srcOrd="2" destOrd="0" parTransId="{4860EA95-19FD-4640-A2D0-1D927B6BC9B5}" sibTransId="{AAC4FD1B-A87F-478A-9E78-4B3717766CE7}"/>
    <dgm:cxn modelId="{E4A8CDFD-D12E-4F6A-9413-6644790201C2}" srcId="{BD7A5C09-F737-4125-8704-E146731311A2}" destId="{089A25ED-EACF-4E2B-BC4F-1462A79ECF4E}" srcOrd="0" destOrd="0" parTransId="{7F255293-5960-41C7-B09E-18FF64C301FA}" sibTransId="{0A7E9D90-4DE5-4471-87AC-2786BC49FCCD}"/>
    <dgm:cxn modelId="{CC49CC13-3C89-49A5-B617-6F5B0BC017D5}" srcId="{089A25ED-EACF-4E2B-BC4F-1462A79ECF4E}" destId="{7C9E4FB7-12A9-4845-A460-6A08A1AD8965}" srcOrd="1" destOrd="0" parTransId="{B4C35BA7-1D7C-4CB4-8FCA-F4A507E139B0}" sibTransId="{9F9A4067-E59E-49DE-A3B2-488D03BB4B40}"/>
    <dgm:cxn modelId="{DB9AB7A0-6346-4F49-A841-F4D25C13CFB2}" type="presOf" srcId="{7C9E4FB7-12A9-4845-A460-6A08A1AD8965}" destId="{58875719-9F67-41ED-96DF-69EBB93AFB5E}" srcOrd="0" destOrd="0" presId="urn:microsoft.com/office/officeart/2008/layout/LinedList"/>
    <dgm:cxn modelId="{ED25ACEE-3471-4121-9FB3-C033611175D3}" type="presOf" srcId="{089A25ED-EACF-4E2B-BC4F-1462A79ECF4E}" destId="{839074B9-5047-4ECB-B737-06ED90C13406}" srcOrd="0" destOrd="0" presId="urn:microsoft.com/office/officeart/2008/layout/LinedList"/>
    <dgm:cxn modelId="{718472AC-78A0-428A-AAE5-EB66D7B5FA95}" type="presOf" srcId="{E719E78F-F259-44A4-9216-12F98F829928}" destId="{4A151493-927E-4E46-A2DC-A9809937A0D3}" srcOrd="0" destOrd="0" presId="urn:microsoft.com/office/officeart/2008/layout/LinedList"/>
    <dgm:cxn modelId="{F4C6F7BF-00CA-41AE-9F49-777E2198BDD9}" type="presOf" srcId="{9F17A3FF-2097-4B85-BF3A-5CD4B08B8E13}" destId="{1A6539E7-8AE3-44AF-BB0D-1FDA26D3CA4E}" srcOrd="0" destOrd="0" presId="urn:microsoft.com/office/officeart/2008/layout/LinedList"/>
    <dgm:cxn modelId="{0AA0A0B2-1D98-4CBD-8586-DE37C6F43730}" type="presParOf" srcId="{117F26AD-9A04-4C89-A8F6-930AACFDBF0A}" destId="{5D43E9BF-175E-4BFD-B098-8D02B11BA2E5}" srcOrd="0" destOrd="0" presId="urn:microsoft.com/office/officeart/2008/layout/LinedList"/>
    <dgm:cxn modelId="{34D3E436-6BBD-47B5-BBE0-61B6C630E27F}" type="presParOf" srcId="{117F26AD-9A04-4C89-A8F6-930AACFDBF0A}" destId="{62C8885B-75ED-4F1D-BFAE-3371DABEC495}" srcOrd="1" destOrd="0" presId="urn:microsoft.com/office/officeart/2008/layout/LinedList"/>
    <dgm:cxn modelId="{8844B9BD-43A3-4A52-969C-EA703DD9B346}" type="presParOf" srcId="{62C8885B-75ED-4F1D-BFAE-3371DABEC495}" destId="{839074B9-5047-4ECB-B737-06ED90C13406}" srcOrd="0" destOrd="0" presId="urn:microsoft.com/office/officeart/2008/layout/LinedList"/>
    <dgm:cxn modelId="{331D5A87-78AB-45AF-AC69-33F1E1E76CF4}" type="presParOf" srcId="{62C8885B-75ED-4F1D-BFAE-3371DABEC495}" destId="{C6DF9303-741A-4420-A55B-8CACE6D23D75}" srcOrd="1" destOrd="0" presId="urn:microsoft.com/office/officeart/2008/layout/LinedList"/>
    <dgm:cxn modelId="{7F50C283-6CB6-4D9A-96EA-AE6E062B8B06}" type="presParOf" srcId="{C6DF9303-741A-4420-A55B-8CACE6D23D75}" destId="{22D59901-5006-4832-A175-8968EC215F2E}" srcOrd="0" destOrd="0" presId="urn:microsoft.com/office/officeart/2008/layout/LinedList"/>
    <dgm:cxn modelId="{C548DEED-3AE8-45E0-9D50-19B6F226AC0B}" type="presParOf" srcId="{C6DF9303-741A-4420-A55B-8CACE6D23D75}" destId="{0B3F5FC3-64F5-4232-8092-96073ADD63FE}" srcOrd="1" destOrd="0" presId="urn:microsoft.com/office/officeart/2008/layout/LinedList"/>
    <dgm:cxn modelId="{2AD10D04-442B-4FCD-9221-4AA168E76714}" type="presParOf" srcId="{0B3F5FC3-64F5-4232-8092-96073ADD63FE}" destId="{AC29F9ED-7AF7-41F0-AC03-51881BA80BD8}" srcOrd="0" destOrd="0" presId="urn:microsoft.com/office/officeart/2008/layout/LinedList"/>
    <dgm:cxn modelId="{B15EEBAE-3AA5-4611-B39B-C57D8BD836C1}" type="presParOf" srcId="{0B3F5FC3-64F5-4232-8092-96073ADD63FE}" destId="{4A151493-927E-4E46-A2DC-A9809937A0D3}" srcOrd="1" destOrd="0" presId="urn:microsoft.com/office/officeart/2008/layout/LinedList"/>
    <dgm:cxn modelId="{FA0FA7DA-3A4F-4020-8A65-9B8E4E357E71}" type="presParOf" srcId="{0B3F5FC3-64F5-4232-8092-96073ADD63FE}" destId="{38D2CF07-6EEE-489D-B5B2-8FFA8AABFAAB}" srcOrd="2" destOrd="0" presId="urn:microsoft.com/office/officeart/2008/layout/LinedList"/>
    <dgm:cxn modelId="{9BAF4E66-7B04-4ED8-A0D0-59CA609BB3CF}" type="presParOf" srcId="{C6DF9303-741A-4420-A55B-8CACE6D23D75}" destId="{5DFD4D31-B67E-4A88-8378-A2B64B795DC3}" srcOrd="2" destOrd="0" presId="urn:microsoft.com/office/officeart/2008/layout/LinedList"/>
    <dgm:cxn modelId="{67ED9E93-6417-460B-9CB0-E17EB4E86B4F}" type="presParOf" srcId="{C6DF9303-741A-4420-A55B-8CACE6D23D75}" destId="{516DFB7B-F699-471A-9E14-8D07AC73A754}" srcOrd="3" destOrd="0" presId="urn:microsoft.com/office/officeart/2008/layout/LinedList"/>
    <dgm:cxn modelId="{D59149A3-1A43-4C63-85A7-2D491BB72901}" type="presParOf" srcId="{C6DF9303-741A-4420-A55B-8CACE6D23D75}" destId="{39F973F8-9E4D-48EA-8512-62A85D649E46}" srcOrd="4" destOrd="0" presId="urn:microsoft.com/office/officeart/2008/layout/LinedList"/>
    <dgm:cxn modelId="{9DF3ABD9-D965-442D-BB1F-0AAD136F7209}" type="presParOf" srcId="{39F973F8-9E4D-48EA-8512-62A85D649E46}" destId="{DF69D0C6-5F74-44B9-BD11-9085BDAE4C35}" srcOrd="0" destOrd="0" presId="urn:microsoft.com/office/officeart/2008/layout/LinedList"/>
    <dgm:cxn modelId="{BCB57BCA-7987-4C08-89E1-8B4D165C45FE}" type="presParOf" srcId="{39F973F8-9E4D-48EA-8512-62A85D649E46}" destId="{58875719-9F67-41ED-96DF-69EBB93AFB5E}" srcOrd="1" destOrd="0" presId="urn:microsoft.com/office/officeart/2008/layout/LinedList"/>
    <dgm:cxn modelId="{8D436F58-897E-4BDF-8AF7-DEE70F81712C}" type="presParOf" srcId="{39F973F8-9E4D-48EA-8512-62A85D649E46}" destId="{74AC9C9E-A4D7-4216-9E78-B1A72803C5FC}" srcOrd="2" destOrd="0" presId="urn:microsoft.com/office/officeart/2008/layout/LinedList"/>
    <dgm:cxn modelId="{19EF8493-9FBA-4D05-A25A-D5E418CB9EFE}" type="presParOf" srcId="{C6DF9303-741A-4420-A55B-8CACE6D23D75}" destId="{B25DFC44-5567-47FB-A692-7BB822833609}" srcOrd="5" destOrd="0" presId="urn:microsoft.com/office/officeart/2008/layout/LinedList"/>
    <dgm:cxn modelId="{F174396F-7B67-4061-AD57-108781E13034}" type="presParOf" srcId="{C6DF9303-741A-4420-A55B-8CACE6D23D75}" destId="{00DD3E7A-3988-4F39-AA85-119BFF3A8723}" srcOrd="6" destOrd="0" presId="urn:microsoft.com/office/officeart/2008/layout/LinedList"/>
    <dgm:cxn modelId="{20891B95-5E63-4903-8470-9E2CA9CBB0E1}" type="presParOf" srcId="{C6DF9303-741A-4420-A55B-8CACE6D23D75}" destId="{1AF1728B-077A-4F37-B82A-F8035B49E891}" srcOrd="7" destOrd="0" presId="urn:microsoft.com/office/officeart/2008/layout/LinedList"/>
    <dgm:cxn modelId="{C8A4340B-A3CC-4DAF-B7C4-3E185CB168F2}" type="presParOf" srcId="{1AF1728B-077A-4F37-B82A-F8035B49E891}" destId="{300ED692-1AD2-47A0-8532-D26DF4B4CDA8}" srcOrd="0" destOrd="0" presId="urn:microsoft.com/office/officeart/2008/layout/LinedList"/>
    <dgm:cxn modelId="{38265668-B1A1-4085-ADDB-86EE6D791956}" type="presParOf" srcId="{1AF1728B-077A-4F37-B82A-F8035B49E891}" destId="{1A6539E7-8AE3-44AF-BB0D-1FDA26D3CA4E}" srcOrd="1" destOrd="0" presId="urn:microsoft.com/office/officeart/2008/layout/LinedList"/>
    <dgm:cxn modelId="{79244BBE-1754-494D-AE5A-7412FFA22985}" type="presParOf" srcId="{1AF1728B-077A-4F37-B82A-F8035B49E891}" destId="{99FEDEFB-7DDA-44D0-B97D-E06DCA0B978B}" srcOrd="2" destOrd="0" presId="urn:microsoft.com/office/officeart/2008/layout/LinedList"/>
    <dgm:cxn modelId="{948F6040-703B-4EA9-93A7-503C78333C24}" type="presParOf" srcId="{C6DF9303-741A-4420-A55B-8CACE6D23D75}" destId="{BD7E7920-E0DA-4D3C-9981-7A743F377B84}" srcOrd="8" destOrd="0" presId="urn:microsoft.com/office/officeart/2008/layout/LinedList"/>
    <dgm:cxn modelId="{A6512242-2AAE-4271-BE4C-412C77DA5B19}" type="presParOf" srcId="{C6DF9303-741A-4420-A55B-8CACE6D23D75}" destId="{4D417058-6758-49E5-82E2-29D280ED6B4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67BD2-F6F2-4C15-8122-172538F8E83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3C44B90-86BE-4545-9182-5F50BBF644C4}">
      <dgm:prSet/>
      <dgm:spPr/>
      <dgm:t>
        <a:bodyPr/>
        <a:lstStyle/>
        <a:p>
          <a:pPr rtl="0"/>
          <a:r>
            <a:rPr lang="en-US" b="0" i="0" baseline="0" dirty="0" smtClean="0"/>
            <a:t>Journals are first evaluated for ESCI (Emerging Sources Citation Index)</a:t>
          </a:r>
          <a:endParaRPr lang="en-US" dirty="0"/>
        </a:p>
      </dgm:t>
    </dgm:pt>
    <dgm:pt modelId="{2743402C-7208-4432-A1D5-1DE6B4FB63B7}" type="parTrans" cxnId="{935FEC35-DAC2-449F-8148-4552308B975E}">
      <dgm:prSet/>
      <dgm:spPr/>
      <dgm:t>
        <a:bodyPr/>
        <a:lstStyle/>
        <a:p>
          <a:endParaRPr lang="en-US"/>
        </a:p>
      </dgm:t>
    </dgm:pt>
    <dgm:pt modelId="{32C60557-9D30-4027-AA6F-92F975D0F91F}" type="sibTrans" cxnId="{935FEC35-DAC2-449F-8148-4552308B975E}">
      <dgm:prSet/>
      <dgm:spPr/>
      <dgm:t>
        <a:bodyPr/>
        <a:lstStyle/>
        <a:p>
          <a:endParaRPr lang="en-US"/>
        </a:p>
      </dgm:t>
    </dgm:pt>
    <dgm:pt modelId="{411876CB-B152-4739-979E-41225F26473E}">
      <dgm:prSet/>
      <dgm:spPr/>
      <dgm:t>
        <a:bodyPr/>
        <a:lstStyle/>
        <a:p>
          <a:pPr rtl="0"/>
          <a:r>
            <a:rPr lang="en-US" b="0" i="0" baseline="0" dirty="0" smtClean="0"/>
            <a:t>Then monitored and periodically evaluated for SCIE, SSCI, or AHCI </a:t>
          </a:r>
          <a:endParaRPr lang="en-US" dirty="0"/>
        </a:p>
      </dgm:t>
    </dgm:pt>
    <dgm:pt modelId="{EFB2E2D7-9F06-467C-8749-D9469D14541A}" type="parTrans" cxnId="{B2E744E8-9456-4C09-8B66-AC2ECE5E1E63}">
      <dgm:prSet/>
      <dgm:spPr/>
      <dgm:t>
        <a:bodyPr/>
        <a:lstStyle/>
        <a:p>
          <a:endParaRPr lang="en-US"/>
        </a:p>
      </dgm:t>
    </dgm:pt>
    <dgm:pt modelId="{D35DE41A-D8D0-4D0A-81FE-2AF76E555DF2}" type="sibTrans" cxnId="{B2E744E8-9456-4C09-8B66-AC2ECE5E1E63}">
      <dgm:prSet/>
      <dgm:spPr/>
      <dgm:t>
        <a:bodyPr/>
        <a:lstStyle/>
        <a:p>
          <a:endParaRPr lang="en-US"/>
        </a:p>
      </dgm:t>
    </dgm:pt>
    <dgm:pt modelId="{53A755FD-0E7F-46F9-93F3-53C58881FDCB}">
      <dgm:prSet custT="1"/>
      <dgm:spPr/>
      <dgm:t>
        <a:bodyPr/>
        <a:lstStyle/>
        <a:p>
          <a:pPr rtl="0"/>
          <a:r>
            <a:rPr lang="en-US" sz="1200" b="0" i="0" baseline="0" dirty="0" smtClean="0"/>
            <a:t>Journal may be added to SCIE/SSCI/AHCI or remain covered in ESCI</a:t>
          </a:r>
          <a:endParaRPr lang="en-US" sz="1200" b="0" i="0" baseline="0" dirty="0"/>
        </a:p>
      </dgm:t>
    </dgm:pt>
    <dgm:pt modelId="{8A1812D8-9739-4DD3-B5E4-AA4FBFE44A50}" type="parTrans" cxnId="{34783A67-A0FB-4CE3-9F8B-EFF096360083}">
      <dgm:prSet/>
      <dgm:spPr/>
      <dgm:t>
        <a:bodyPr/>
        <a:lstStyle/>
        <a:p>
          <a:endParaRPr lang="en-US"/>
        </a:p>
      </dgm:t>
    </dgm:pt>
    <dgm:pt modelId="{FA8A50FC-5358-4777-B079-6AE75A77EE9E}" type="sibTrans" cxnId="{34783A67-A0FB-4CE3-9F8B-EFF096360083}">
      <dgm:prSet/>
      <dgm:spPr/>
      <dgm:t>
        <a:bodyPr/>
        <a:lstStyle/>
        <a:p>
          <a:endParaRPr lang="en-US"/>
        </a:p>
      </dgm:t>
    </dgm:pt>
    <dgm:pt modelId="{E0C075FA-05C7-47D6-82EB-2A4BAEDC7E67}" type="pres">
      <dgm:prSet presAssocID="{C8167BD2-F6F2-4C15-8122-172538F8E83F}" presName="CompostProcess" presStyleCnt="0">
        <dgm:presLayoutVars>
          <dgm:dir/>
          <dgm:resizeHandles val="exact"/>
        </dgm:presLayoutVars>
      </dgm:prSet>
      <dgm:spPr/>
      <dgm:t>
        <a:bodyPr/>
        <a:lstStyle/>
        <a:p>
          <a:endParaRPr lang="en-US"/>
        </a:p>
      </dgm:t>
    </dgm:pt>
    <dgm:pt modelId="{96548517-9F17-4143-800B-23F0E6858899}" type="pres">
      <dgm:prSet presAssocID="{C8167BD2-F6F2-4C15-8122-172538F8E83F}" presName="arrow" presStyleLbl="bgShp" presStyleIdx="0" presStyleCnt="1"/>
      <dgm:spPr/>
    </dgm:pt>
    <dgm:pt modelId="{0A28C793-EC2D-446F-A1EB-0F5E6BE75057}" type="pres">
      <dgm:prSet presAssocID="{C8167BD2-F6F2-4C15-8122-172538F8E83F}" presName="linearProcess" presStyleCnt="0"/>
      <dgm:spPr/>
    </dgm:pt>
    <dgm:pt modelId="{F5B0383D-0FE1-4170-A43A-53F3B9DF8F36}" type="pres">
      <dgm:prSet presAssocID="{C3C44B90-86BE-4545-9182-5F50BBF644C4}" presName="textNode" presStyleLbl="node1" presStyleIdx="0" presStyleCnt="3">
        <dgm:presLayoutVars>
          <dgm:bulletEnabled val="1"/>
        </dgm:presLayoutVars>
      </dgm:prSet>
      <dgm:spPr/>
      <dgm:t>
        <a:bodyPr/>
        <a:lstStyle/>
        <a:p>
          <a:endParaRPr lang="en-US"/>
        </a:p>
      </dgm:t>
    </dgm:pt>
    <dgm:pt modelId="{A75E76FC-4B3C-4E16-9744-E912C81339B0}" type="pres">
      <dgm:prSet presAssocID="{32C60557-9D30-4027-AA6F-92F975D0F91F}" presName="sibTrans" presStyleCnt="0"/>
      <dgm:spPr/>
    </dgm:pt>
    <dgm:pt modelId="{1E60F993-5414-4953-B1D2-C6B775D0E53D}" type="pres">
      <dgm:prSet presAssocID="{411876CB-B152-4739-979E-41225F26473E}" presName="textNode" presStyleLbl="node1" presStyleIdx="1" presStyleCnt="3">
        <dgm:presLayoutVars>
          <dgm:bulletEnabled val="1"/>
        </dgm:presLayoutVars>
      </dgm:prSet>
      <dgm:spPr/>
      <dgm:t>
        <a:bodyPr/>
        <a:lstStyle/>
        <a:p>
          <a:endParaRPr lang="en-US"/>
        </a:p>
      </dgm:t>
    </dgm:pt>
    <dgm:pt modelId="{64A1670A-BD99-4867-ADD8-E6B63B4744B7}" type="pres">
      <dgm:prSet presAssocID="{D35DE41A-D8D0-4D0A-81FE-2AF76E555DF2}" presName="sibTrans" presStyleCnt="0"/>
      <dgm:spPr/>
    </dgm:pt>
    <dgm:pt modelId="{528649FB-0CCA-423A-83BA-5FD8F16C6343}" type="pres">
      <dgm:prSet presAssocID="{53A755FD-0E7F-46F9-93F3-53C58881FDCB}" presName="textNode" presStyleLbl="node1" presStyleIdx="2" presStyleCnt="3">
        <dgm:presLayoutVars>
          <dgm:bulletEnabled val="1"/>
        </dgm:presLayoutVars>
      </dgm:prSet>
      <dgm:spPr/>
      <dgm:t>
        <a:bodyPr/>
        <a:lstStyle/>
        <a:p>
          <a:endParaRPr lang="en-US"/>
        </a:p>
      </dgm:t>
    </dgm:pt>
  </dgm:ptLst>
  <dgm:cxnLst>
    <dgm:cxn modelId="{B2E744E8-9456-4C09-8B66-AC2ECE5E1E63}" srcId="{C8167BD2-F6F2-4C15-8122-172538F8E83F}" destId="{411876CB-B152-4739-979E-41225F26473E}" srcOrd="1" destOrd="0" parTransId="{EFB2E2D7-9F06-467C-8749-D9469D14541A}" sibTransId="{D35DE41A-D8D0-4D0A-81FE-2AF76E555DF2}"/>
    <dgm:cxn modelId="{7751EB19-5822-45E1-83AE-98431ECB072C}" type="presOf" srcId="{C3C44B90-86BE-4545-9182-5F50BBF644C4}" destId="{F5B0383D-0FE1-4170-A43A-53F3B9DF8F36}" srcOrd="0" destOrd="0" presId="urn:microsoft.com/office/officeart/2005/8/layout/hProcess9"/>
    <dgm:cxn modelId="{935FEC35-DAC2-449F-8148-4552308B975E}" srcId="{C8167BD2-F6F2-4C15-8122-172538F8E83F}" destId="{C3C44B90-86BE-4545-9182-5F50BBF644C4}" srcOrd="0" destOrd="0" parTransId="{2743402C-7208-4432-A1D5-1DE6B4FB63B7}" sibTransId="{32C60557-9D30-4027-AA6F-92F975D0F91F}"/>
    <dgm:cxn modelId="{3D869CC9-5C72-4C22-AC67-4AB1E834E40A}" type="presOf" srcId="{411876CB-B152-4739-979E-41225F26473E}" destId="{1E60F993-5414-4953-B1D2-C6B775D0E53D}" srcOrd="0" destOrd="0" presId="urn:microsoft.com/office/officeart/2005/8/layout/hProcess9"/>
    <dgm:cxn modelId="{7FEF70D7-5E64-49EF-9673-E06360DDB1B5}" type="presOf" srcId="{C8167BD2-F6F2-4C15-8122-172538F8E83F}" destId="{E0C075FA-05C7-47D6-82EB-2A4BAEDC7E67}" srcOrd="0" destOrd="0" presId="urn:microsoft.com/office/officeart/2005/8/layout/hProcess9"/>
    <dgm:cxn modelId="{D51DF5CF-2BB0-49E6-807E-2CCB0AA184CD}" type="presOf" srcId="{53A755FD-0E7F-46F9-93F3-53C58881FDCB}" destId="{528649FB-0CCA-423A-83BA-5FD8F16C6343}" srcOrd="0" destOrd="0" presId="urn:microsoft.com/office/officeart/2005/8/layout/hProcess9"/>
    <dgm:cxn modelId="{34783A67-A0FB-4CE3-9F8B-EFF096360083}" srcId="{C8167BD2-F6F2-4C15-8122-172538F8E83F}" destId="{53A755FD-0E7F-46F9-93F3-53C58881FDCB}" srcOrd="2" destOrd="0" parTransId="{8A1812D8-9739-4DD3-B5E4-AA4FBFE44A50}" sibTransId="{FA8A50FC-5358-4777-B079-6AE75A77EE9E}"/>
    <dgm:cxn modelId="{49E6C469-D416-4344-9B9D-D17310E4F6DD}" type="presParOf" srcId="{E0C075FA-05C7-47D6-82EB-2A4BAEDC7E67}" destId="{96548517-9F17-4143-800B-23F0E6858899}" srcOrd="0" destOrd="0" presId="urn:microsoft.com/office/officeart/2005/8/layout/hProcess9"/>
    <dgm:cxn modelId="{D9AD4F63-319B-43A7-B978-0CF05FB5DD77}" type="presParOf" srcId="{E0C075FA-05C7-47D6-82EB-2A4BAEDC7E67}" destId="{0A28C793-EC2D-446F-A1EB-0F5E6BE75057}" srcOrd="1" destOrd="0" presId="urn:microsoft.com/office/officeart/2005/8/layout/hProcess9"/>
    <dgm:cxn modelId="{95D4145D-FE10-466D-86BB-3EE7D5BFF3D6}" type="presParOf" srcId="{0A28C793-EC2D-446F-A1EB-0F5E6BE75057}" destId="{F5B0383D-0FE1-4170-A43A-53F3B9DF8F36}" srcOrd="0" destOrd="0" presId="urn:microsoft.com/office/officeart/2005/8/layout/hProcess9"/>
    <dgm:cxn modelId="{FFED603B-958B-451B-B5B0-71EAF9B4B99D}" type="presParOf" srcId="{0A28C793-EC2D-446F-A1EB-0F5E6BE75057}" destId="{A75E76FC-4B3C-4E16-9744-E912C81339B0}" srcOrd="1" destOrd="0" presId="urn:microsoft.com/office/officeart/2005/8/layout/hProcess9"/>
    <dgm:cxn modelId="{02C0ACEF-2988-4D9F-99CD-0D1405DA44E8}" type="presParOf" srcId="{0A28C793-EC2D-446F-A1EB-0F5E6BE75057}" destId="{1E60F993-5414-4953-B1D2-C6B775D0E53D}" srcOrd="2" destOrd="0" presId="urn:microsoft.com/office/officeart/2005/8/layout/hProcess9"/>
    <dgm:cxn modelId="{E9107448-349F-49A5-8178-2A639A633593}" type="presParOf" srcId="{0A28C793-EC2D-446F-A1EB-0F5E6BE75057}" destId="{64A1670A-BD99-4867-ADD8-E6B63B4744B7}" srcOrd="3" destOrd="0" presId="urn:microsoft.com/office/officeart/2005/8/layout/hProcess9"/>
    <dgm:cxn modelId="{FBFF0883-1879-4649-A499-F26B7EDEA072}" type="presParOf" srcId="{0A28C793-EC2D-446F-A1EB-0F5E6BE75057}" destId="{528649FB-0CCA-423A-83BA-5FD8F16C634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E26E24-1123-45DF-9CBB-A90438BA9CC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E0C996E-C24E-4B43-A602-0650D90B5F55}">
      <dgm:prSet custT="1"/>
      <dgm:spPr>
        <a:solidFill>
          <a:srgbClr val="6717FF"/>
        </a:solidFill>
      </dgm:spPr>
      <dgm:t>
        <a:bodyPr/>
        <a:lstStyle/>
        <a:p>
          <a:pPr rtl="0"/>
          <a:r>
            <a:rPr lang="en-GB" sz="2400" b="0" dirty="0" smtClean="0"/>
            <a:t>Evidence of peer review</a:t>
          </a:r>
          <a:endParaRPr lang="en-US" sz="2400" b="0" dirty="0"/>
        </a:p>
      </dgm:t>
    </dgm:pt>
    <dgm:pt modelId="{74BF7CFC-F449-42D1-9C23-3C65549D4871}" type="parTrans" cxnId="{9D333371-9BE9-4CD2-B3EB-CCDA945FE7D9}">
      <dgm:prSet/>
      <dgm:spPr/>
      <dgm:t>
        <a:bodyPr/>
        <a:lstStyle/>
        <a:p>
          <a:endParaRPr lang="en-US"/>
        </a:p>
      </dgm:t>
    </dgm:pt>
    <dgm:pt modelId="{D117B5BB-5821-4A1F-9C90-D1FCDEBB499B}" type="sibTrans" cxnId="{9D333371-9BE9-4CD2-B3EB-CCDA945FE7D9}">
      <dgm:prSet/>
      <dgm:spPr/>
      <dgm:t>
        <a:bodyPr/>
        <a:lstStyle/>
        <a:p>
          <a:endParaRPr lang="en-US"/>
        </a:p>
      </dgm:t>
    </dgm:pt>
    <dgm:pt modelId="{58A94F6C-8883-43D1-90CA-3982D43B28C3}">
      <dgm:prSet custT="1"/>
      <dgm:spPr>
        <a:solidFill>
          <a:srgbClr val="9661FF"/>
        </a:solidFill>
      </dgm:spPr>
      <dgm:t>
        <a:bodyPr/>
        <a:lstStyle/>
        <a:p>
          <a:pPr rtl="0"/>
          <a:r>
            <a:rPr lang="en-GB" sz="2400" dirty="0" smtClean="0"/>
            <a:t>Ethical publishing practices</a:t>
          </a:r>
          <a:endParaRPr lang="en-US" sz="2400" dirty="0"/>
        </a:p>
      </dgm:t>
    </dgm:pt>
    <dgm:pt modelId="{49D5BA38-7495-40F3-94A5-B7C70D4A43DB}" type="parTrans" cxnId="{170D226D-4925-466C-9320-83EDA436F612}">
      <dgm:prSet/>
      <dgm:spPr/>
      <dgm:t>
        <a:bodyPr/>
        <a:lstStyle/>
        <a:p>
          <a:endParaRPr lang="en-US"/>
        </a:p>
      </dgm:t>
    </dgm:pt>
    <dgm:pt modelId="{4AC5DBF7-8143-4030-9F43-0B53B5FF4A40}" type="sibTrans" cxnId="{170D226D-4925-466C-9320-83EDA436F612}">
      <dgm:prSet/>
      <dgm:spPr/>
      <dgm:t>
        <a:bodyPr/>
        <a:lstStyle/>
        <a:p>
          <a:endParaRPr lang="en-US"/>
        </a:p>
      </dgm:t>
    </dgm:pt>
    <dgm:pt modelId="{F4C598D5-CAE3-4917-958F-E9E5B07F32CA}">
      <dgm:prSet custT="1"/>
      <dgm:spPr>
        <a:solidFill>
          <a:srgbClr val="9661FF"/>
        </a:solidFill>
      </dgm:spPr>
      <dgm:t>
        <a:bodyPr/>
        <a:lstStyle/>
        <a:p>
          <a:pPr rtl="0"/>
          <a:r>
            <a:rPr lang="en-GB" sz="2400" dirty="0" smtClean="0"/>
            <a:t>Titles, Abstracts, Keywords in English. </a:t>
          </a:r>
          <a:endParaRPr lang="en-US" sz="2400" dirty="0"/>
        </a:p>
      </dgm:t>
    </dgm:pt>
    <dgm:pt modelId="{1356EE4E-DEF7-4529-997B-537BD1228FE1}" type="parTrans" cxnId="{9CF6AB13-C9BF-471F-85F9-0C89ACB751E6}">
      <dgm:prSet/>
      <dgm:spPr/>
      <dgm:t>
        <a:bodyPr/>
        <a:lstStyle/>
        <a:p>
          <a:endParaRPr lang="en-US"/>
        </a:p>
      </dgm:t>
    </dgm:pt>
    <dgm:pt modelId="{85495B61-CF87-48FC-A424-3F2989FBC7DA}" type="sibTrans" cxnId="{9CF6AB13-C9BF-471F-85F9-0C89ACB751E6}">
      <dgm:prSet/>
      <dgm:spPr/>
      <dgm:t>
        <a:bodyPr/>
        <a:lstStyle/>
        <a:p>
          <a:endParaRPr lang="en-US"/>
        </a:p>
      </dgm:t>
    </dgm:pt>
    <dgm:pt modelId="{8AAAB86C-B6C9-4DB6-A102-1DC0FE4BF40E}">
      <dgm:prSet custT="1"/>
      <dgm:spPr>
        <a:solidFill>
          <a:srgbClr val="6717FF"/>
        </a:solidFill>
      </dgm:spPr>
      <dgm:t>
        <a:bodyPr/>
        <a:lstStyle/>
        <a:p>
          <a:pPr rtl="0"/>
          <a:r>
            <a:rPr lang="en-GB" sz="2400" dirty="0" smtClean="0"/>
            <a:t>Current contents online</a:t>
          </a:r>
          <a:br>
            <a:rPr lang="en-GB" sz="2400" dirty="0" smtClean="0"/>
          </a:br>
          <a:r>
            <a:rPr lang="en-GB" sz="2400" dirty="0" smtClean="0"/>
            <a:t>(XML / PDF)</a:t>
          </a:r>
          <a:endParaRPr lang="en-US" sz="2400" dirty="0"/>
        </a:p>
      </dgm:t>
    </dgm:pt>
    <dgm:pt modelId="{9BFFF954-D374-4B8A-AD1B-E963B4785C2E}" type="parTrans" cxnId="{529FFB54-8D9A-4E60-8BD5-B98B70A63552}">
      <dgm:prSet/>
      <dgm:spPr/>
      <dgm:t>
        <a:bodyPr/>
        <a:lstStyle/>
        <a:p>
          <a:endParaRPr lang="en-US"/>
        </a:p>
      </dgm:t>
    </dgm:pt>
    <dgm:pt modelId="{6474EF71-2B18-427E-91CB-7B32EBCD2BD5}" type="sibTrans" cxnId="{529FFB54-8D9A-4E60-8BD5-B98B70A63552}">
      <dgm:prSet/>
      <dgm:spPr/>
      <dgm:t>
        <a:bodyPr/>
        <a:lstStyle/>
        <a:p>
          <a:endParaRPr lang="en-US"/>
        </a:p>
      </dgm:t>
    </dgm:pt>
    <dgm:pt modelId="{5FC5F864-84CB-4E54-9F22-AB450F534EF4}" type="pres">
      <dgm:prSet presAssocID="{1AE26E24-1123-45DF-9CBB-A90438BA9CC1}" presName="matrix" presStyleCnt="0">
        <dgm:presLayoutVars>
          <dgm:chMax val="1"/>
          <dgm:dir/>
          <dgm:resizeHandles val="exact"/>
        </dgm:presLayoutVars>
      </dgm:prSet>
      <dgm:spPr/>
      <dgm:t>
        <a:bodyPr/>
        <a:lstStyle/>
        <a:p>
          <a:endParaRPr lang="en-US"/>
        </a:p>
      </dgm:t>
    </dgm:pt>
    <dgm:pt modelId="{426437C7-AA77-4A93-A4D5-05CACEE0CE01}" type="pres">
      <dgm:prSet presAssocID="{1AE26E24-1123-45DF-9CBB-A90438BA9CC1}" presName="diamond" presStyleLbl="bgShp" presStyleIdx="0" presStyleCnt="1"/>
      <dgm:spPr>
        <a:solidFill>
          <a:srgbClr val="1AC604"/>
        </a:solidFill>
      </dgm:spPr>
      <dgm:t>
        <a:bodyPr/>
        <a:lstStyle/>
        <a:p>
          <a:endParaRPr lang="en-US"/>
        </a:p>
      </dgm:t>
    </dgm:pt>
    <dgm:pt modelId="{701715BF-735F-4EE5-94F4-F980FB973D83}" type="pres">
      <dgm:prSet presAssocID="{1AE26E24-1123-45DF-9CBB-A90438BA9CC1}" presName="quad1" presStyleLbl="node1" presStyleIdx="0" presStyleCnt="4" custScaleX="106309">
        <dgm:presLayoutVars>
          <dgm:chMax val="0"/>
          <dgm:chPref val="0"/>
          <dgm:bulletEnabled val="1"/>
        </dgm:presLayoutVars>
      </dgm:prSet>
      <dgm:spPr/>
      <dgm:t>
        <a:bodyPr/>
        <a:lstStyle/>
        <a:p>
          <a:endParaRPr lang="en-US"/>
        </a:p>
      </dgm:t>
    </dgm:pt>
    <dgm:pt modelId="{39238D2A-CCCA-4153-AD6F-D8FBBF40C224}" type="pres">
      <dgm:prSet presAssocID="{1AE26E24-1123-45DF-9CBB-A90438BA9CC1}" presName="quad2" presStyleLbl="node1" presStyleIdx="1" presStyleCnt="4" custScaleX="105738" custLinFactNeighborX="8606">
        <dgm:presLayoutVars>
          <dgm:chMax val="0"/>
          <dgm:chPref val="0"/>
          <dgm:bulletEnabled val="1"/>
        </dgm:presLayoutVars>
      </dgm:prSet>
      <dgm:spPr/>
      <dgm:t>
        <a:bodyPr/>
        <a:lstStyle/>
        <a:p>
          <a:endParaRPr lang="en-US"/>
        </a:p>
      </dgm:t>
    </dgm:pt>
    <dgm:pt modelId="{CE4DDCF9-4680-4625-A855-0EEDDDECA7E5}" type="pres">
      <dgm:prSet presAssocID="{1AE26E24-1123-45DF-9CBB-A90438BA9CC1}" presName="quad3" presStyleLbl="node1" presStyleIdx="2" presStyleCnt="4" custScaleX="107743">
        <dgm:presLayoutVars>
          <dgm:chMax val="0"/>
          <dgm:chPref val="0"/>
          <dgm:bulletEnabled val="1"/>
        </dgm:presLayoutVars>
      </dgm:prSet>
      <dgm:spPr/>
      <dgm:t>
        <a:bodyPr/>
        <a:lstStyle/>
        <a:p>
          <a:endParaRPr lang="en-US"/>
        </a:p>
      </dgm:t>
    </dgm:pt>
    <dgm:pt modelId="{6EE7FCC0-D720-4D58-BEEC-C113F2650EFE}" type="pres">
      <dgm:prSet presAssocID="{1AE26E24-1123-45DF-9CBB-A90438BA9CC1}" presName="quad4" presStyleLbl="node1" presStyleIdx="3" presStyleCnt="4" custScaleX="102870" custLinFactNeighborX="5737" custLinFactNeighborY="1006">
        <dgm:presLayoutVars>
          <dgm:chMax val="0"/>
          <dgm:chPref val="0"/>
          <dgm:bulletEnabled val="1"/>
        </dgm:presLayoutVars>
      </dgm:prSet>
      <dgm:spPr/>
      <dgm:t>
        <a:bodyPr/>
        <a:lstStyle/>
        <a:p>
          <a:endParaRPr lang="en-US"/>
        </a:p>
      </dgm:t>
    </dgm:pt>
  </dgm:ptLst>
  <dgm:cxnLst>
    <dgm:cxn modelId="{54589846-A9E3-432C-BF61-F861076E2871}" type="presOf" srcId="{8AAAB86C-B6C9-4DB6-A102-1DC0FE4BF40E}" destId="{6EE7FCC0-D720-4D58-BEEC-C113F2650EFE}" srcOrd="0" destOrd="0" presId="urn:microsoft.com/office/officeart/2005/8/layout/matrix3"/>
    <dgm:cxn modelId="{A5782BBA-6A4E-42CA-9396-8748D836F697}" type="presOf" srcId="{DE0C996E-C24E-4B43-A602-0650D90B5F55}" destId="{701715BF-735F-4EE5-94F4-F980FB973D83}" srcOrd="0" destOrd="0" presId="urn:microsoft.com/office/officeart/2005/8/layout/matrix3"/>
    <dgm:cxn modelId="{529FFB54-8D9A-4E60-8BD5-B98B70A63552}" srcId="{1AE26E24-1123-45DF-9CBB-A90438BA9CC1}" destId="{8AAAB86C-B6C9-4DB6-A102-1DC0FE4BF40E}" srcOrd="3" destOrd="0" parTransId="{9BFFF954-D374-4B8A-AD1B-E963B4785C2E}" sibTransId="{6474EF71-2B18-427E-91CB-7B32EBCD2BD5}"/>
    <dgm:cxn modelId="{9D333371-9BE9-4CD2-B3EB-CCDA945FE7D9}" srcId="{1AE26E24-1123-45DF-9CBB-A90438BA9CC1}" destId="{DE0C996E-C24E-4B43-A602-0650D90B5F55}" srcOrd="0" destOrd="0" parTransId="{74BF7CFC-F449-42D1-9C23-3C65549D4871}" sibTransId="{D117B5BB-5821-4A1F-9C90-D1FCDEBB499B}"/>
    <dgm:cxn modelId="{D6141B47-848F-499F-A254-E8925E24BF85}" type="presOf" srcId="{1AE26E24-1123-45DF-9CBB-A90438BA9CC1}" destId="{5FC5F864-84CB-4E54-9F22-AB450F534EF4}" srcOrd="0" destOrd="0" presId="urn:microsoft.com/office/officeart/2005/8/layout/matrix3"/>
    <dgm:cxn modelId="{A07AB580-CC80-44DD-AB59-F72DEC5C536A}" type="presOf" srcId="{58A94F6C-8883-43D1-90CA-3982D43B28C3}" destId="{39238D2A-CCCA-4153-AD6F-D8FBBF40C224}" srcOrd="0" destOrd="0" presId="urn:microsoft.com/office/officeart/2005/8/layout/matrix3"/>
    <dgm:cxn modelId="{98D25A9D-213B-4848-A781-0701096D299B}" type="presOf" srcId="{F4C598D5-CAE3-4917-958F-E9E5B07F32CA}" destId="{CE4DDCF9-4680-4625-A855-0EEDDDECA7E5}" srcOrd="0" destOrd="0" presId="urn:microsoft.com/office/officeart/2005/8/layout/matrix3"/>
    <dgm:cxn modelId="{9CF6AB13-C9BF-471F-85F9-0C89ACB751E6}" srcId="{1AE26E24-1123-45DF-9CBB-A90438BA9CC1}" destId="{F4C598D5-CAE3-4917-958F-E9E5B07F32CA}" srcOrd="2" destOrd="0" parTransId="{1356EE4E-DEF7-4529-997B-537BD1228FE1}" sibTransId="{85495B61-CF87-48FC-A424-3F2989FBC7DA}"/>
    <dgm:cxn modelId="{170D226D-4925-466C-9320-83EDA436F612}" srcId="{1AE26E24-1123-45DF-9CBB-A90438BA9CC1}" destId="{58A94F6C-8883-43D1-90CA-3982D43B28C3}" srcOrd="1" destOrd="0" parTransId="{49D5BA38-7495-40F3-94A5-B7C70D4A43DB}" sibTransId="{4AC5DBF7-8143-4030-9F43-0B53B5FF4A40}"/>
    <dgm:cxn modelId="{4A341665-09B3-4CEB-8EAF-56B06749304B}" type="presParOf" srcId="{5FC5F864-84CB-4E54-9F22-AB450F534EF4}" destId="{426437C7-AA77-4A93-A4D5-05CACEE0CE01}" srcOrd="0" destOrd="0" presId="urn:microsoft.com/office/officeart/2005/8/layout/matrix3"/>
    <dgm:cxn modelId="{757F74AB-1D27-4F57-9F18-0E38EE49D539}" type="presParOf" srcId="{5FC5F864-84CB-4E54-9F22-AB450F534EF4}" destId="{701715BF-735F-4EE5-94F4-F980FB973D83}" srcOrd="1" destOrd="0" presId="urn:microsoft.com/office/officeart/2005/8/layout/matrix3"/>
    <dgm:cxn modelId="{1C67CA85-E73D-4DBC-A196-DFB1483DCAB2}" type="presParOf" srcId="{5FC5F864-84CB-4E54-9F22-AB450F534EF4}" destId="{39238D2A-CCCA-4153-AD6F-D8FBBF40C224}" srcOrd="2" destOrd="0" presId="urn:microsoft.com/office/officeart/2005/8/layout/matrix3"/>
    <dgm:cxn modelId="{2F97C5B1-AFF4-4A68-A90C-4AE66B681C77}" type="presParOf" srcId="{5FC5F864-84CB-4E54-9F22-AB450F534EF4}" destId="{CE4DDCF9-4680-4625-A855-0EEDDDECA7E5}" srcOrd="3" destOrd="0" presId="urn:microsoft.com/office/officeart/2005/8/layout/matrix3"/>
    <dgm:cxn modelId="{EE231A6A-4C24-437C-B5A8-187084F7BAF6}" type="presParOf" srcId="{5FC5F864-84CB-4E54-9F22-AB450F534EF4}" destId="{6EE7FCC0-D720-4D58-BEEC-C113F2650EF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3E9BF-175E-4BFD-B098-8D02B11BA2E5}">
      <dsp:nvSpPr>
        <dsp:cNvPr id="0" name=""/>
        <dsp:cNvSpPr/>
      </dsp:nvSpPr>
      <dsp:spPr>
        <a:xfrm>
          <a:off x="0" y="2003"/>
          <a:ext cx="854825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074B9-5047-4ECB-B737-06ED90C13406}">
      <dsp:nvSpPr>
        <dsp:cNvPr id="0" name=""/>
        <dsp:cNvSpPr/>
      </dsp:nvSpPr>
      <dsp:spPr>
        <a:xfrm>
          <a:off x="0" y="2003"/>
          <a:ext cx="766337" cy="409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en-US" sz="6500" kern="1200"/>
        </a:p>
      </dsp:txBody>
      <dsp:txXfrm>
        <a:off x="0" y="2003"/>
        <a:ext cx="766337" cy="4099353"/>
      </dsp:txXfrm>
    </dsp:sp>
    <dsp:sp modelId="{4A151493-927E-4E46-A2DC-A9809937A0D3}">
      <dsp:nvSpPr>
        <dsp:cNvPr id="0" name=""/>
        <dsp:cNvSpPr/>
      </dsp:nvSpPr>
      <dsp:spPr>
        <a:xfrm>
          <a:off x="823812" y="63693"/>
          <a:ext cx="4468860" cy="123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0" i="0" kern="1200" baseline="0" dirty="0" smtClean="0"/>
            <a:t>Refraining from misrepresenting the names, qualifications, or involvement of editorial board members.</a:t>
          </a:r>
          <a:endParaRPr lang="en-US" sz="2400" kern="1200" dirty="0"/>
        </a:p>
      </dsp:txBody>
      <dsp:txXfrm>
        <a:off x="823812" y="63693"/>
        <a:ext cx="4468860" cy="1233804"/>
      </dsp:txXfrm>
    </dsp:sp>
    <dsp:sp modelId="{5DFD4D31-B67E-4A88-8378-A2B64B795DC3}">
      <dsp:nvSpPr>
        <dsp:cNvPr id="0" name=""/>
        <dsp:cNvSpPr/>
      </dsp:nvSpPr>
      <dsp:spPr>
        <a:xfrm flipV="1">
          <a:off x="746075" y="1460939"/>
          <a:ext cx="5295086" cy="4572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875719-9F67-41ED-96DF-69EBB93AFB5E}">
      <dsp:nvSpPr>
        <dsp:cNvPr id="0" name=""/>
        <dsp:cNvSpPr/>
      </dsp:nvSpPr>
      <dsp:spPr>
        <a:xfrm>
          <a:off x="745006" y="1491200"/>
          <a:ext cx="6895704" cy="1207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0" i="0" kern="1200" baseline="0" dirty="0" smtClean="0"/>
            <a:t>Displaying clear and transparent statements regarding business models:  subscription based or open access - article processing charges (APCs) or similar fees.</a:t>
          </a:r>
          <a:endParaRPr lang="en-US" sz="2400" kern="1200" dirty="0"/>
        </a:p>
      </dsp:txBody>
      <dsp:txXfrm>
        <a:off x="745006" y="1491200"/>
        <a:ext cx="6895704" cy="1207363"/>
      </dsp:txXfrm>
    </dsp:sp>
    <dsp:sp modelId="{B25DFC44-5567-47FB-A692-7BB822833609}">
      <dsp:nvSpPr>
        <dsp:cNvPr id="0" name=""/>
        <dsp:cNvSpPr/>
      </dsp:nvSpPr>
      <dsp:spPr>
        <a:xfrm flipV="1">
          <a:off x="831660" y="2689153"/>
          <a:ext cx="5286012" cy="5529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6539E7-8AE3-44AF-BB0D-1FDA26D3CA4E}">
      <dsp:nvSpPr>
        <dsp:cNvPr id="0" name=""/>
        <dsp:cNvSpPr/>
      </dsp:nvSpPr>
      <dsp:spPr>
        <a:xfrm>
          <a:off x="823812" y="2869556"/>
          <a:ext cx="7723712" cy="123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0" i="0" kern="1200" baseline="0" dirty="0" smtClean="0"/>
            <a:t>Refraining from all forms of plagiarism and copyright infringement.</a:t>
          </a:r>
          <a:endParaRPr lang="en-US" sz="2400" kern="1200" dirty="0"/>
        </a:p>
      </dsp:txBody>
      <dsp:txXfrm>
        <a:off x="823812" y="2869556"/>
        <a:ext cx="7723712" cy="1233804"/>
      </dsp:txXfrm>
    </dsp:sp>
    <dsp:sp modelId="{BD7E7920-E0DA-4D3C-9981-7A743F377B84}">
      <dsp:nvSpPr>
        <dsp:cNvPr id="0" name=""/>
        <dsp:cNvSpPr/>
      </dsp:nvSpPr>
      <dsp:spPr>
        <a:xfrm flipV="1">
          <a:off x="896952" y="3636960"/>
          <a:ext cx="5307838" cy="6717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48517-9F17-4143-800B-23F0E6858899}">
      <dsp:nvSpPr>
        <dsp:cNvPr id="0" name=""/>
        <dsp:cNvSpPr/>
      </dsp:nvSpPr>
      <dsp:spPr>
        <a:xfrm>
          <a:off x="325896" y="0"/>
          <a:ext cx="3693489" cy="40917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0383D-0FE1-4170-A43A-53F3B9DF8F36}">
      <dsp:nvSpPr>
        <dsp:cNvPr id="0" name=""/>
        <dsp:cNvSpPr/>
      </dsp:nvSpPr>
      <dsp:spPr>
        <a:xfrm>
          <a:off x="147247" y="1227514"/>
          <a:ext cx="1303584" cy="16366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i="0" kern="1200" baseline="0" dirty="0" smtClean="0"/>
            <a:t>Journals are first evaluated for ESCI (Emerging Sources Citation Index)</a:t>
          </a:r>
          <a:endParaRPr lang="en-US" sz="1400" kern="1200" dirty="0"/>
        </a:p>
      </dsp:txBody>
      <dsp:txXfrm>
        <a:off x="210883" y="1291150"/>
        <a:ext cx="1176312" cy="1509414"/>
      </dsp:txXfrm>
    </dsp:sp>
    <dsp:sp modelId="{1E60F993-5414-4953-B1D2-C6B775D0E53D}">
      <dsp:nvSpPr>
        <dsp:cNvPr id="0" name=""/>
        <dsp:cNvSpPr/>
      </dsp:nvSpPr>
      <dsp:spPr>
        <a:xfrm>
          <a:off x="1520848" y="1227514"/>
          <a:ext cx="1303584" cy="16366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i="0" kern="1200" baseline="0" dirty="0" smtClean="0"/>
            <a:t>Then monitored and periodically evaluated for SCIE, SSCI, or AHCI </a:t>
          </a:r>
          <a:endParaRPr lang="en-US" sz="1400" kern="1200" dirty="0"/>
        </a:p>
      </dsp:txBody>
      <dsp:txXfrm>
        <a:off x="1584484" y="1291150"/>
        <a:ext cx="1176312" cy="1509414"/>
      </dsp:txXfrm>
    </dsp:sp>
    <dsp:sp modelId="{528649FB-0CCA-423A-83BA-5FD8F16C6343}">
      <dsp:nvSpPr>
        <dsp:cNvPr id="0" name=""/>
        <dsp:cNvSpPr/>
      </dsp:nvSpPr>
      <dsp:spPr>
        <a:xfrm>
          <a:off x="2894450" y="1227514"/>
          <a:ext cx="1303584" cy="16366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kern="1200" baseline="0" dirty="0" smtClean="0"/>
            <a:t>Journal may be added to SCIE/SSCI/AHCI or remain covered in ESCI</a:t>
          </a:r>
          <a:endParaRPr lang="en-US" sz="1200" b="0" i="0" kern="1200" baseline="0" dirty="0"/>
        </a:p>
      </dsp:txBody>
      <dsp:txXfrm>
        <a:off x="2958086" y="1291150"/>
        <a:ext cx="1176312" cy="1509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37C7-AA77-4A93-A4D5-05CACEE0CE01}">
      <dsp:nvSpPr>
        <dsp:cNvPr id="0" name=""/>
        <dsp:cNvSpPr/>
      </dsp:nvSpPr>
      <dsp:spPr>
        <a:xfrm>
          <a:off x="1666018" y="0"/>
          <a:ext cx="4876800" cy="4876800"/>
        </a:xfrm>
        <a:prstGeom prst="diamond">
          <a:avLst/>
        </a:prstGeom>
        <a:solidFill>
          <a:srgbClr val="1AC604"/>
        </a:solidFill>
        <a:ln>
          <a:noFill/>
        </a:ln>
        <a:effectLst/>
      </dsp:spPr>
      <dsp:style>
        <a:lnRef idx="0">
          <a:scrgbClr r="0" g="0" b="0"/>
        </a:lnRef>
        <a:fillRef idx="1">
          <a:scrgbClr r="0" g="0" b="0"/>
        </a:fillRef>
        <a:effectRef idx="0">
          <a:scrgbClr r="0" g="0" b="0"/>
        </a:effectRef>
        <a:fontRef idx="minor"/>
      </dsp:style>
    </dsp:sp>
    <dsp:sp modelId="{701715BF-735F-4EE5-94F4-F980FB973D83}">
      <dsp:nvSpPr>
        <dsp:cNvPr id="0" name=""/>
        <dsp:cNvSpPr/>
      </dsp:nvSpPr>
      <dsp:spPr>
        <a:xfrm>
          <a:off x="2069317" y="463296"/>
          <a:ext cx="2021946" cy="1901952"/>
        </a:xfrm>
        <a:prstGeom prst="roundRect">
          <a:avLst/>
        </a:prstGeom>
        <a:solidFill>
          <a:srgbClr val="671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dirty="0" smtClean="0"/>
            <a:t>Evidence of peer review</a:t>
          </a:r>
          <a:endParaRPr lang="en-US" sz="2400" b="0" kern="1200" dirty="0"/>
        </a:p>
      </dsp:txBody>
      <dsp:txXfrm>
        <a:off x="2162163" y="556142"/>
        <a:ext cx="1836254" cy="1716260"/>
      </dsp:txXfrm>
    </dsp:sp>
    <dsp:sp modelId="{39238D2A-CCCA-4153-AD6F-D8FBBF40C224}">
      <dsp:nvSpPr>
        <dsp:cNvPr id="0" name=""/>
        <dsp:cNvSpPr/>
      </dsp:nvSpPr>
      <dsp:spPr>
        <a:xfrm>
          <a:off x="4286685" y="463296"/>
          <a:ext cx="2011086" cy="1901952"/>
        </a:xfrm>
        <a:prstGeom prst="roundRect">
          <a:avLst/>
        </a:prstGeom>
        <a:solidFill>
          <a:srgbClr val="9661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Ethical publishing practices</a:t>
          </a:r>
          <a:endParaRPr lang="en-US" sz="2400" kern="1200" dirty="0"/>
        </a:p>
      </dsp:txBody>
      <dsp:txXfrm>
        <a:off x="4379531" y="556142"/>
        <a:ext cx="1825394" cy="1716260"/>
      </dsp:txXfrm>
    </dsp:sp>
    <dsp:sp modelId="{CE4DDCF9-4680-4625-A855-0EEDDDECA7E5}">
      <dsp:nvSpPr>
        <dsp:cNvPr id="0" name=""/>
        <dsp:cNvSpPr/>
      </dsp:nvSpPr>
      <dsp:spPr>
        <a:xfrm>
          <a:off x="2055680" y="2511552"/>
          <a:ext cx="2049220" cy="1901952"/>
        </a:xfrm>
        <a:prstGeom prst="roundRect">
          <a:avLst/>
        </a:prstGeom>
        <a:solidFill>
          <a:srgbClr val="9661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Titles, Abstracts, Keywords in English. </a:t>
          </a:r>
          <a:endParaRPr lang="en-US" sz="2400" kern="1200" dirty="0"/>
        </a:p>
      </dsp:txBody>
      <dsp:txXfrm>
        <a:off x="2148526" y="2604398"/>
        <a:ext cx="1863528" cy="1716260"/>
      </dsp:txXfrm>
    </dsp:sp>
    <dsp:sp modelId="{6EE7FCC0-D720-4D58-BEEC-C113F2650EFE}">
      <dsp:nvSpPr>
        <dsp:cNvPr id="0" name=""/>
        <dsp:cNvSpPr/>
      </dsp:nvSpPr>
      <dsp:spPr>
        <a:xfrm>
          <a:off x="4259392" y="2530685"/>
          <a:ext cx="1956538" cy="1901952"/>
        </a:xfrm>
        <a:prstGeom prst="roundRect">
          <a:avLst/>
        </a:prstGeom>
        <a:solidFill>
          <a:srgbClr val="671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Current contents online</a:t>
          </a:r>
          <a:br>
            <a:rPr lang="en-GB" sz="2400" kern="1200" dirty="0" smtClean="0"/>
          </a:br>
          <a:r>
            <a:rPr lang="en-GB" sz="2400" kern="1200" dirty="0" smtClean="0"/>
            <a:t>(XML / PDF)</a:t>
          </a:r>
          <a:endParaRPr lang="en-US" sz="2400" kern="1200" dirty="0"/>
        </a:p>
      </dsp:txBody>
      <dsp:txXfrm>
        <a:off x="4352238" y="2623531"/>
        <a:ext cx="1770846" cy="17162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CADAC5-DAAE-FB47-AB3D-841C8668DA04}" type="datetimeFigureOut">
              <a:rPr lang="en-US" smtClean="0"/>
              <a:pPr/>
              <a:t>11/2/2017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E15AA3-D93E-DF4A-B7F7-0DDA540E349A}" type="slidenum">
              <a:rPr lang="en-US" smtClean="0"/>
              <a:pPr/>
              <a:t>‹#›</a:t>
            </a:fld>
            <a:endParaRPr lang="en-US" dirty="0"/>
          </a:p>
        </p:txBody>
      </p:sp>
    </p:spTree>
    <p:extLst>
      <p:ext uri="{BB962C8B-B14F-4D97-AF65-F5344CB8AC3E}">
        <p14:creationId xmlns:p14="http://schemas.microsoft.com/office/powerpoint/2010/main" val="4061932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1D445-6659-474A-8325-AED606E3ECAD}" type="datetimeFigureOut">
              <a:rPr lang="en-US" smtClean="0"/>
              <a:pPr/>
              <a:t>11/2/2017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66A2B-D7AF-264F-A544-E504C8B3BF53}" type="slidenum">
              <a:rPr lang="en-US" smtClean="0"/>
              <a:pPr/>
              <a:t>‹#›</a:t>
            </a:fld>
            <a:endParaRPr lang="en-US" dirty="0"/>
          </a:p>
        </p:txBody>
      </p:sp>
    </p:spTree>
    <p:extLst>
      <p:ext uri="{BB962C8B-B14F-4D97-AF65-F5344CB8AC3E}">
        <p14:creationId xmlns:p14="http://schemas.microsoft.com/office/powerpoint/2010/main" val="40852504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O</a:t>
            </a:r>
            <a:r>
              <a:rPr lang="en-US" dirty="0" smtClean="0"/>
              <a:t>ur editorial team works full-time on evaluations and collection management and has done so for many decades, day-in and day-out with no other professional commitments or conflicts of interest. The journal selection process is publisher neutral and applied consistently to all journals from our 3,300 publishing partners. Existing titles are constantly under review to ensure they maintain initial quality levels.</a:t>
            </a:r>
            <a:r>
              <a:rPr lang="en-US" sz="1200" dirty="0" smtClean="0"/>
              <a:t> Journal evaluation factors include: basic publishing standards, editorial content, international focus, citation analysis. </a:t>
            </a:r>
            <a:endParaRPr lang="en-US" dirty="0"/>
          </a:p>
        </p:txBody>
      </p:sp>
      <p:sp>
        <p:nvSpPr>
          <p:cNvPr id="4" name="Slide Number Placeholder 3"/>
          <p:cNvSpPr>
            <a:spLocks noGrp="1"/>
          </p:cNvSpPr>
          <p:nvPr>
            <p:ph type="sldNum" sz="quarter" idx="10"/>
          </p:nvPr>
        </p:nvSpPr>
        <p:spPr/>
        <p:txBody>
          <a:bodyPr/>
          <a:lstStyle/>
          <a:p>
            <a:fld id="{17F66A2B-D7AF-264F-A544-E504C8B3BF53}" type="slidenum">
              <a:rPr lang="en-US" smtClean="0"/>
              <a:pPr/>
              <a:t>2</a:t>
            </a:fld>
            <a:endParaRPr lang="en-US" dirty="0"/>
          </a:p>
        </p:txBody>
      </p:sp>
    </p:spTree>
    <p:extLst>
      <p:ext uri="{BB962C8B-B14F-4D97-AF65-F5344CB8AC3E}">
        <p14:creationId xmlns:p14="http://schemas.microsoft.com/office/powerpoint/2010/main" val="116338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ESCI ensures global research coverage while providing a corpus of journals for rigorous evaluation and selection to SCIE, SSCI, and AHCI. </a:t>
            </a:r>
          </a:p>
          <a:p>
            <a:r>
              <a:rPr lang="en-US" b="1" dirty="0" smtClean="0"/>
              <a:t>Minimal criteria for ESCI - content </a:t>
            </a:r>
            <a:br>
              <a:rPr lang="en-US" b="1" dirty="0" smtClean="0"/>
            </a:br>
            <a:r>
              <a:rPr lang="en-US" b="1" dirty="0" smtClean="0"/>
              <a:t>must exhibit:</a:t>
            </a:r>
          </a:p>
          <a:p>
            <a:pPr marL="285744" indent="-285744">
              <a:buFont typeface="Courier New" charset="0"/>
              <a:buChar char="o"/>
            </a:pPr>
            <a:r>
              <a:rPr lang="en-US" dirty="0" smtClean="0"/>
              <a:t>Peer Review</a:t>
            </a:r>
          </a:p>
          <a:p>
            <a:pPr marL="285744" indent="-285744">
              <a:buFont typeface="Courier New" charset="0"/>
              <a:buChar char="o"/>
            </a:pPr>
            <a:r>
              <a:rPr lang="en-US" dirty="0" smtClean="0"/>
              <a:t>Ethical Publishing Practices</a:t>
            </a:r>
          </a:p>
          <a:p>
            <a:pPr marL="285744" indent="-285744">
              <a:buFont typeface="Courier New" charset="0"/>
              <a:buChar char="o"/>
            </a:pPr>
            <a:r>
              <a:rPr lang="en-US" dirty="0" smtClean="0"/>
              <a:t>High Interest to a scholarly community</a:t>
            </a:r>
            <a:br>
              <a:rPr lang="en-US" dirty="0" smtClean="0"/>
            </a:br>
            <a:r>
              <a:rPr lang="en-US" dirty="0" smtClean="0"/>
              <a:t>(Scholars, researchers, funding bodies,</a:t>
            </a:r>
            <a:br>
              <a:rPr lang="en-US" dirty="0" smtClean="0"/>
            </a:br>
            <a:r>
              <a:rPr lang="en-US" dirty="0" smtClean="0"/>
              <a:t>research administrators)</a:t>
            </a:r>
          </a:p>
          <a:p>
            <a:pPr marL="285744" indent="-285744">
              <a:buFont typeface="Courier New" charset="0"/>
              <a:buChar char="o"/>
            </a:pPr>
            <a:r>
              <a:rPr lang="en-US" dirty="0" smtClean="0"/>
              <a:t>The ability to meet Clarivate indexing requirements</a:t>
            </a:r>
          </a:p>
          <a:p>
            <a:r>
              <a:rPr lang="en-US" b="1" dirty="0" smtClean="0"/>
              <a:t>Full assessment SCIE, SSCI, AHCI  </a:t>
            </a:r>
          </a:p>
          <a:p>
            <a:pPr marL="171447" indent="-171447">
              <a:buFont typeface="Courier New" charset="0"/>
              <a:buChar char="o"/>
            </a:pPr>
            <a:r>
              <a:rPr lang="en-US" dirty="0"/>
              <a:t>Globally Accepted Editorial conventions</a:t>
            </a:r>
          </a:p>
          <a:p>
            <a:pPr marL="171447" indent="-171447">
              <a:buFont typeface="Courier New" charset="0"/>
              <a:buChar char="o"/>
            </a:pPr>
            <a:r>
              <a:rPr lang="en-US" dirty="0"/>
              <a:t>English Bibliographic Information</a:t>
            </a:r>
          </a:p>
          <a:p>
            <a:pPr marL="171447" indent="-171447">
              <a:buFont typeface="Courier New" charset="0"/>
              <a:buChar char="o"/>
            </a:pPr>
            <a:r>
              <a:rPr lang="en-US" dirty="0"/>
              <a:t>Timeliness</a:t>
            </a:r>
          </a:p>
          <a:p>
            <a:pPr marL="171447" indent="-171447">
              <a:buFont typeface="Courier New" charset="0"/>
              <a:buChar char="o"/>
            </a:pPr>
            <a:r>
              <a:rPr lang="en-US" dirty="0"/>
              <a:t>Peer Review</a:t>
            </a:r>
          </a:p>
          <a:p>
            <a:pPr marL="171447" indent="-171447">
              <a:buFont typeface="Courier New" charset="0"/>
              <a:buChar char="o"/>
            </a:pPr>
            <a:r>
              <a:rPr lang="en-US" dirty="0"/>
              <a:t>Strong Editorial board </a:t>
            </a:r>
          </a:p>
          <a:p>
            <a:pPr marL="171447" indent="-171447">
              <a:buFont typeface="Courier New" charset="0"/>
              <a:buChar char="o"/>
            </a:pPr>
            <a:r>
              <a:rPr lang="en-US" dirty="0"/>
              <a:t>Ethical Publishing Practices</a:t>
            </a:r>
          </a:p>
          <a:p>
            <a:pPr marL="171447" indent="-171447">
              <a:buFont typeface="Courier New" charset="0"/>
              <a:buChar char="o"/>
            </a:pPr>
            <a:r>
              <a:rPr lang="en-US" dirty="0"/>
              <a:t>Regional Diversity and Global Collaboration</a:t>
            </a:r>
          </a:p>
          <a:p>
            <a:pPr marL="171447" indent="-171447">
              <a:buFont typeface="Courier New" charset="0"/>
              <a:buChar char="o"/>
            </a:pPr>
            <a:r>
              <a:rPr lang="en-US" dirty="0"/>
              <a:t>Appropriate Diversity of Editorial Board</a:t>
            </a:r>
          </a:p>
          <a:p>
            <a:pPr marL="171447" indent="-171447">
              <a:buFont typeface="Courier New" charset="0"/>
              <a:buChar char="o"/>
            </a:pPr>
            <a:r>
              <a:rPr lang="en-US" dirty="0"/>
              <a:t>Appropriate Diversity of Authorship</a:t>
            </a:r>
          </a:p>
          <a:p>
            <a:pPr marL="171447" indent="-171447">
              <a:buFont typeface="Courier New" charset="0"/>
              <a:buChar char="o"/>
            </a:pPr>
            <a:r>
              <a:rPr lang="en-US" dirty="0"/>
              <a:t>The ability to meet our technical requirement</a:t>
            </a:r>
          </a:p>
          <a:p>
            <a:pPr marL="171447" indent="-171447">
              <a:buFont typeface="Courier New" charset="0"/>
              <a:buChar char="o"/>
            </a:pPr>
            <a:r>
              <a:rPr lang="en-US" dirty="0"/>
              <a:t>Consistently high interest to the global scholarly community (Scholars, researchers, funding bodies, research administrators)</a:t>
            </a:r>
            <a:endParaRPr lang="en-US" sz="1400" dirty="0"/>
          </a:p>
          <a:p>
            <a:pPr>
              <a:buClrTx/>
            </a:pPr>
            <a:r>
              <a:rPr lang="en-US" dirty="0"/>
              <a:t>Significant Global Impact relative to its field (citation and ranking in category) </a:t>
            </a:r>
          </a:p>
          <a:p>
            <a:endParaRPr lang="en-US" dirty="0" smtClean="0"/>
          </a:p>
          <a:p>
            <a:r>
              <a:rPr lang="en-US" b="1" dirty="0" smtClean="0">
                <a:solidFill>
                  <a:schemeClr val="tx2"/>
                </a:solidFill>
              </a:rPr>
              <a:t>Reasons for rejection can include:</a:t>
            </a:r>
          </a:p>
          <a:p>
            <a:pPr marL="282635" indent="-282635">
              <a:buFont typeface="Arial" panose="020B0604020202020204" pitchFamily="34" charset="0"/>
              <a:buChar char="•"/>
            </a:pPr>
            <a:r>
              <a:rPr lang="en-US" dirty="0" smtClean="0">
                <a:solidFill>
                  <a:schemeClr val="tx2"/>
                </a:solidFill>
              </a:rPr>
              <a:t>Low author diversity</a:t>
            </a:r>
          </a:p>
          <a:p>
            <a:pPr marL="282635" indent="-282635">
              <a:buFont typeface="Arial" panose="020B0604020202020204" pitchFamily="34" charset="0"/>
              <a:buChar char="•"/>
            </a:pPr>
            <a:r>
              <a:rPr lang="en-US" dirty="0" smtClean="0">
                <a:solidFill>
                  <a:schemeClr val="tx2"/>
                </a:solidFill>
              </a:rPr>
              <a:t>% of articles written by editorial board</a:t>
            </a:r>
          </a:p>
          <a:p>
            <a:pPr marL="282635" indent="-282635">
              <a:buFont typeface="Arial" panose="020B0604020202020204" pitchFamily="34" charset="0"/>
              <a:buChar char="•"/>
            </a:pPr>
            <a:r>
              <a:rPr lang="en-US" dirty="0" smtClean="0">
                <a:solidFill>
                  <a:schemeClr val="tx2"/>
                </a:solidFill>
              </a:rPr>
              <a:t>Low citation impact of journal in WoS</a:t>
            </a:r>
          </a:p>
          <a:p>
            <a:pPr marL="282635" indent="-282635">
              <a:buFont typeface="Arial" panose="020B0604020202020204" pitchFamily="34" charset="0"/>
              <a:buChar char="•"/>
            </a:pPr>
            <a:r>
              <a:rPr lang="en-US" dirty="0" smtClean="0">
                <a:solidFill>
                  <a:schemeClr val="tx2"/>
                </a:solidFill>
              </a:rPr>
              <a:t>Authors not well cited</a:t>
            </a:r>
          </a:p>
          <a:p>
            <a:pPr marL="282635" indent="-282635">
              <a:buFont typeface="Arial" panose="020B0604020202020204" pitchFamily="34" charset="0"/>
              <a:buChar char="•"/>
            </a:pPr>
            <a:r>
              <a:rPr lang="en-US" dirty="0" smtClean="0">
                <a:solidFill>
                  <a:schemeClr val="tx2"/>
                </a:solidFill>
              </a:rPr>
              <a:t>Non-diversity of editorial board</a:t>
            </a:r>
          </a:p>
          <a:p>
            <a:pPr marL="282635" indent="-282635">
              <a:buFont typeface="Arial" panose="020B0604020202020204" pitchFamily="34" charset="0"/>
              <a:buChar char="•"/>
            </a:pPr>
            <a:r>
              <a:rPr lang="en-US" dirty="0" smtClean="0">
                <a:solidFill>
                  <a:schemeClr val="tx2"/>
                </a:solidFill>
              </a:rPr>
              <a:t>High self-citation rate</a:t>
            </a:r>
          </a:p>
          <a:p>
            <a:pPr marL="282635" indent="-282635">
              <a:buFont typeface="Arial" panose="020B0604020202020204" pitchFamily="34" charset="0"/>
              <a:buChar char="•"/>
            </a:pPr>
            <a:r>
              <a:rPr lang="en-US" dirty="0" smtClean="0">
                <a:solidFill>
                  <a:schemeClr val="tx2"/>
                </a:solidFill>
              </a:rPr>
              <a:t>Content and scope is already well covered</a:t>
            </a:r>
          </a:p>
          <a:p>
            <a:endParaRPr lang="en-US" dirty="0"/>
          </a:p>
        </p:txBody>
      </p:sp>
      <p:sp>
        <p:nvSpPr>
          <p:cNvPr id="4" name="Slide Number Placeholder 3"/>
          <p:cNvSpPr>
            <a:spLocks noGrp="1"/>
          </p:cNvSpPr>
          <p:nvPr>
            <p:ph type="sldNum" sz="quarter" idx="10"/>
          </p:nvPr>
        </p:nvSpPr>
        <p:spPr/>
        <p:txBody>
          <a:bodyPr/>
          <a:lstStyle/>
          <a:p>
            <a:fld id="{17F66A2B-D7AF-264F-A544-E504C8B3BF53}" type="slidenum">
              <a:rPr lang="en-US" smtClean="0"/>
              <a:pPr/>
              <a:t>7</a:t>
            </a:fld>
            <a:endParaRPr lang="en-US"/>
          </a:p>
        </p:txBody>
      </p:sp>
    </p:spTree>
    <p:extLst>
      <p:ext uri="{BB962C8B-B14F-4D97-AF65-F5344CB8AC3E}">
        <p14:creationId xmlns:p14="http://schemas.microsoft.com/office/powerpoint/2010/main" val="2861964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Page-No_Image_Black">
    <p:bg>
      <p:bgPr>
        <a:solidFill>
          <a:schemeClr val="tx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5402"/>
            <a:ext cx="9144000" cy="6858000"/>
          </a:xfrm>
          <a:prstGeom prst="rect">
            <a:avLst/>
          </a:prstGeom>
        </p:spPr>
      </p:pic>
      <p:sp>
        <p:nvSpPr>
          <p:cNvPr id="5" name="Text Placeholder 4"/>
          <p:cNvSpPr>
            <a:spLocks noGrp="1"/>
          </p:cNvSpPr>
          <p:nvPr>
            <p:ph type="body" sz="quarter" idx="11" hasCustomPrompt="1"/>
          </p:nvPr>
        </p:nvSpPr>
        <p:spPr>
          <a:xfrm>
            <a:off x="420162" y="511606"/>
            <a:ext cx="4155766" cy="1132417"/>
          </a:xfrm>
          <a:prstGeom prst="rect">
            <a:avLst/>
          </a:prstGeom>
        </p:spPr>
        <p:txBody>
          <a:bodyPr vert="horz" lIns="0" tIns="0" rIns="0" bIns="0"/>
          <a:lstStyle>
            <a:lvl1pPr marL="0" indent="0">
              <a:buNone/>
              <a:defRPr sz="2800" b="1" i="0">
                <a:solidFill>
                  <a:schemeClr val="bg1"/>
                </a:solidFill>
                <a:latin typeface="+mj-lt"/>
                <a:cs typeface="Arial"/>
              </a:defRPr>
            </a:lvl1pPr>
          </a:lstStyle>
          <a:p>
            <a:pPr lvl="0"/>
            <a:r>
              <a:rPr lang="en-US" dirty="0" smtClean="0"/>
              <a:t>Main title can be long longer longest</a:t>
            </a:r>
            <a:endParaRPr lang="en-US" dirty="0"/>
          </a:p>
        </p:txBody>
      </p:sp>
      <p:sp>
        <p:nvSpPr>
          <p:cNvPr id="19" name="Text Placeholder 18"/>
          <p:cNvSpPr>
            <a:spLocks noGrp="1"/>
          </p:cNvSpPr>
          <p:nvPr>
            <p:ph type="body" sz="quarter" idx="12" hasCustomPrompt="1"/>
          </p:nvPr>
        </p:nvSpPr>
        <p:spPr>
          <a:xfrm>
            <a:off x="420163" y="2698110"/>
            <a:ext cx="2727325" cy="309033"/>
          </a:xfrm>
          <a:prstGeom prst="rect">
            <a:avLst/>
          </a:prstGeom>
        </p:spPr>
        <p:txBody>
          <a:bodyPr vert="horz" lIns="0" tIns="0" rIns="0" bIns="0"/>
          <a:lstStyle>
            <a:lvl1pPr marL="0" indent="0">
              <a:buNone/>
              <a:defRPr sz="900" b="0" i="0">
                <a:solidFill>
                  <a:schemeClr val="bg1">
                    <a:lumMod val="65000"/>
                  </a:schemeClr>
                </a:solidFill>
                <a:latin typeface="+mj-lt"/>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smtClean="0"/>
              <a:t>December 2016</a:t>
            </a:r>
          </a:p>
        </p:txBody>
      </p:sp>
      <p:sp>
        <p:nvSpPr>
          <p:cNvPr id="9" name="Title 19"/>
          <p:cNvSpPr>
            <a:spLocks noGrp="1"/>
          </p:cNvSpPr>
          <p:nvPr>
            <p:ph type="title" hasCustomPrompt="1"/>
          </p:nvPr>
        </p:nvSpPr>
        <p:spPr>
          <a:xfrm>
            <a:off x="420162" y="1821115"/>
            <a:ext cx="4155766" cy="876995"/>
          </a:xfrm>
          <a:prstGeom prst="rect">
            <a:avLst/>
          </a:prstGeom>
        </p:spPr>
        <p:txBody>
          <a:bodyPr vert="horz" lIns="0" tIns="0" rIns="0" bIns="0"/>
          <a:lstStyle>
            <a:lvl1pPr algn="l">
              <a:defRPr sz="1400" b="0" i="0" cap="none" baseline="0">
                <a:solidFill>
                  <a:srgbClr val="BFBFBF"/>
                </a:solidFill>
                <a:latin typeface="+mj-lt"/>
                <a:cs typeface="Arial"/>
              </a:defRPr>
            </a:lvl1pPr>
          </a:lstStyle>
          <a:p>
            <a:r>
              <a:rPr lang="en-US" dirty="0" smtClean="0"/>
              <a:t>Optional subtitle goes here and can go on multiple lines as needed for your presentation</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5542" y="6051591"/>
            <a:ext cx="1500694" cy="67941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406" y="6263738"/>
            <a:ext cx="1162775" cy="315053"/>
          </a:xfrm>
          <a:prstGeom prst="rect">
            <a:avLst/>
          </a:prstGeom>
        </p:spPr>
      </p:pic>
    </p:spTree>
    <p:extLst>
      <p:ext uri="{BB962C8B-B14F-4D97-AF65-F5344CB8AC3E}">
        <p14:creationId xmlns:p14="http://schemas.microsoft.com/office/powerpoint/2010/main" val="163817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Full-bleed-Image_With-Quot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gradFill flip="none" rotWithShape="1">
            <a:gsLst>
              <a:gs pos="27000">
                <a:schemeClr val="bg1">
                  <a:alpha val="0"/>
                </a:schemeClr>
              </a:gs>
              <a:gs pos="100000">
                <a:schemeClr val="bg1">
                  <a:alpha val="3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 name="Slide Number Placeholder 1"/>
          <p:cNvSpPr txBox="1">
            <a:spLocks/>
          </p:cNvSpPr>
          <p:nvPr userDrawn="1"/>
        </p:nvSpPr>
        <p:spPr>
          <a:xfrm>
            <a:off x="8600074" y="146279"/>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7" name="Text Placeholder 2"/>
          <p:cNvSpPr>
            <a:spLocks noGrp="1"/>
          </p:cNvSpPr>
          <p:nvPr>
            <p:ph type="body" sz="quarter" idx="13" hasCustomPrompt="1"/>
          </p:nvPr>
        </p:nvSpPr>
        <p:spPr>
          <a:xfrm>
            <a:off x="5764012" y="274681"/>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541" y="6051591"/>
            <a:ext cx="1500696" cy="67941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06" y="6263738"/>
            <a:ext cx="1162775" cy="315054"/>
          </a:xfrm>
          <a:prstGeom prst="rect">
            <a:avLst/>
          </a:prstGeom>
        </p:spPr>
      </p:pic>
    </p:spTree>
    <p:extLst>
      <p:ext uri="{BB962C8B-B14F-4D97-AF65-F5344CB8AC3E}">
        <p14:creationId xmlns:p14="http://schemas.microsoft.com/office/powerpoint/2010/main" val="248976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Full-bleed-Image_With-Quote_Revers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27000">
                <a:schemeClr val="bg1">
                  <a:alpha val="0"/>
                </a:schemeClr>
              </a:gs>
              <a:gs pos="100000">
                <a:schemeClr val="tx1">
                  <a:alpha val="3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7" name="Slide Number Placeholder 1"/>
          <p:cNvSpPr txBox="1">
            <a:spLocks/>
          </p:cNvSpPr>
          <p:nvPr userDrawn="1"/>
        </p:nvSpPr>
        <p:spPr>
          <a:xfrm>
            <a:off x="8600074" y="146279"/>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chemeClr val="bg1">
                    <a:lumMod val="85000"/>
                  </a:schemeClr>
                </a:solidFill>
                <a:latin typeface="+mj-lt"/>
              </a:rPr>
              <a:pPr algn="r"/>
              <a:t>‹#›</a:t>
            </a:fld>
            <a:endParaRPr lang="en-US" sz="900" dirty="0">
              <a:solidFill>
                <a:schemeClr val="bg1">
                  <a:lumMod val="85000"/>
                </a:schemeClr>
              </a:solidFill>
              <a:latin typeface="+mj-lt"/>
            </a:endParaRPr>
          </a:p>
        </p:txBody>
      </p:sp>
      <p:sp>
        <p:nvSpPr>
          <p:cNvPr id="8" name="Text Placeholder 2"/>
          <p:cNvSpPr>
            <a:spLocks noGrp="1"/>
          </p:cNvSpPr>
          <p:nvPr>
            <p:ph type="body" sz="quarter" idx="13" hasCustomPrompt="1"/>
          </p:nvPr>
        </p:nvSpPr>
        <p:spPr>
          <a:xfrm>
            <a:off x="5764012" y="274681"/>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chemeClr val="bg1">
                    <a:lumMod val="85000"/>
                  </a:schemeClr>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542" y="6051591"/>
            <a:ext cx="1500694" cy="67941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06" y="6263738"/>
            <a:ext cx="1162775" cy="315053"/>
          </a:xfrm>
          <a:prstGeom prst="rect">
            <a:avLst/>
          </a:prstGeom>
        </p:spPr>
      </p:pic>
    </p:spTree>
    <p:extLst>
      <p:ext uri="{BB962C8B-B14F-4D97-AF65-F5344CB8AC3E}">
        <p14:creationId xmlns:p14="http://schemas.microsoft.com/office/powerpoint/2010/main" val="3068478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Image-with-picture-and-text">
    <p:spTree>
      <p:nvGrpSpPr>
        <p:cNvPr id="1" name=""/>
        <p:cNvGrpSpPr/>
        <p:nvPr/>
      </p:nvGrpSpPr>
      <p:grpSpPr>
        <a:xfrm>
          <a:off x="0" y="0"/>
          <a:ext cx="0" cy="0"/>
          <a:chOff x="0" y="0"/>
          <a:chExt cx="0" cy="0"/>
        </a:xfrm>
      </p:grpSpPr>
      <p:sp>
        <p:nvSpPr>
          <p:cNvPr id="9" name="Title 19"/>
          <p:cNvSpPr>
            <a:spLocks noGrp="1"/>
          </p:cNvSpPr>
          <p:nvPr>
            <p:ph type="title" hasCustomPrompt="1"/>
          </p:nvPr>
        </p:nvSpPr>
        <p:spPr>
          <a:xfrm>
            <a:off x="429570" y="514642"/>
            <a:ext cx="8102477" cy="429519"/>
          </a:xfrm>
          <a:prstGeom prst="rect">
            <a:avLst/>
          </a:prstGeom>
        </p:spPr>
        <p:txBody>
          <a:bodyPr vert="horz" lIns="0" tIns="0" rIns="0" bIns="0"/>
          <a:lstStyle>
            <a:lvl1pPr algn="l">
              <a:defRPr sz="1500" b="1" i="0" cap="none">
                <a:solidFill>
                  <a:srgbClr val="6817FF"/>
                </a:solidFill>
                <a:latin typeface="+mj-lt"/>
                <a:cs typeface="Arial"/>
              </a:defRPr>
            </a:lvl1pPr>
          </a:lstStyle>
          <a:p>
            <a:r>
              <a:rPr lang="en-US" dirty="0" smtClean="0"/>
              <a:t>Main take-away or heading goes here</a:t>
            </a:r>
            <a:endParaRPr lang="en-US" dirty="0"/>
          </a:p>
        </p:txBody>
      </p:sp>
      <p:sp>
        <p:nvSpPr>
          <p:cNvPr id="10" name="Text Placeholder 10"/>
          <p:cNvSpPr>
            <a:spLocks noGrp="1"/>
          </p:cNvSpPr>
          <p:nvPr>
            <p:ph type="body" sz="quarter" idx="10" hasCustomPrompt="1"/>
          </p:nvPr>
        </p:nvSpPr>
        <p:spPr>
          <a:xfrm>
            <a:off x="5098816" y="1313424"/>
            <a:ext cx="3484397" cy="1885819"/>
          </a:xfrm>
          <a:prstGeom prst="rect">
            <a:avLst/>
          </a:prstGeom>
        </p:spPr>
        <p:txBody>
          <a:bodyPr vert="horz" lIns="0" tIns="0" rIns="0" bIns="0"/>
          <a:lstStyle>
            <a:lvl1pPr marL="0" indent="0">
              <a:buClr>
                <a:srgbClr val="666666"/>
              </a:buClr>
              <a:buSzPct val="60000"/>
              <a:buFont typeface="Courier New"/>
              <a:buNone/>
              <a:defRPr sz="1500" b="0" i="0" baseline="0">
                <a:solidFill>
                  <a:srgbClr val="000000"/>
                </a:solidFill>
                <a:latin typeface="+mj-lt"/>
                <a:cs typeface="Arial"/>
              </a:defRPr>
            </a:lvl1pPr>
            <a:lvl2pPr marL="457200" indent="0">
              <a:buSzPct val="40000"/>
              <a:buFont typeface="Wingdings" charset="2"/>
              <a:buNone/>
              <a:defRPr sz="1800" b="0" i="0" baseline="0">
                <a:latin typeface="Arial"/>
                <a:cs typeface="Arial"/>
              </a:defRPr>
            </a:lvl2pPr>
            <a:lvl3pPr marL="914400" indent="0">
              <a:buNone/>
              <a:defRPr sz="1800" b="0" i="0" baseline="0">
                <a:latin typeface="Arial"/>
                <a:cs typeface="Arial"/>
              </a:defRPr>
            </a:lvl3pPr>
            <a:lvl4pPr>
              <a:defRPr sz="1400"/>
            </a:lvl4pPr>
            <a:lvl5pPr marL="2057400" indent="-228600">
              <a:buFont typeface="Wingdings" charset="2"/>
              <a:buChar char="ü"/>
              <a:defRPr sz="1400"/>
            </a:lvl5pPr>
          </a:lstStyle>
          <a:p>
            <a:pPr lvl="0"/>
            <a:r>
              <a:rPr lang="en-US" dirty="0" smtClean="0"/>
              <a:t>Enter description here</a:t>
            </a:r>
            <a:endParaRPr lang="en-US" dirty="0"/>
          </a:p>
        </p:txBody>
      </p:sp>
      <p:sp>
        <p:nvSpPr>
          <p:cNvPr id="11" name="Picture Placeholder 10"/>
          <p:cNvSpPr>
            <a:spLocks noGrp="1"/>
          </p:cNvSpPr>
          <p:nvPr>
            <p:ph type="pic" sz="quarter" idx="11" hasCustomPrompt="1"/>
          </p:nvPr>
        </p:nvSpPr>
        <p:spPr>
          <a:xfrm>
            <a:off x="429570" y="1313425"/>
            <a:ext cx="4226309" cy="3530079"/>
          </a:xfrm>
          <a:prstGeom prst="rect">
            <a:avLst/>
          </a:prstGeom>
        </p:spPr>
        <p:txBody>
          <a:bodyPr vert="horz" lIns="0" tIns="0" rIns="0" bIns="0"/>
          <a:lstStyle>
            <a:lvl1pPr marL="0" indent="0">
              <a:buNone/>
              <a:defRPr sz="1500" b="0" i="0" baseline="0">
                <a:latin typeface="+mj-lt"/>
                <a:cs typeface="Arial"/>
              </a:defRPr>
            </a:lvl1pPr>
          </a:lstStyle>
          <a:p>
            <a:r>
              <a:rPr lang="en-US" b="0" i="0" dirty="0" smtClean="0">
                <a:latin typeface="Arial"/>
                <a:cs typeface="Arial"/>
              </a:rPr>
              <a:t>Insert image here</a:t>
            </a:r>
            <a:endParaRPr lang="en-US" dirty="0"/>
          </a:p>
        </p:txBody>
      </p:sp>
      <p:sp>
        <p:nvSpPr>
          <p:cNvPr id="15" name="Rectangle 14"/>
          <p:cNvSpPr/>
          <p:nvPr userDrawn="1"/>
        </p:nvSpPr>
        <p:spPr>
          <a:xfrm>
            <a:off x="429827" y="4980319"/>
            <a:ext cx="4574656" cy="123111"/>
          </a:xfrm>
          <a:prstGeom prst="rect">
            <a:avLst/>
          </a:prstGeom>
        </p:spPr>
        <p:txBody>
          <a:bodyPr wrap="square" lIns="0" tIns="0" rIns="0" bIns="0">
            <a:spAutoFit/>
          </a:bodyPr>
          <a:lstStyle/>
          <a:p>
            <a:pPr lvl="0">
              <a:buClr>
                <a:srgbClr val="FF6600"/>
              </a:buClr>
              <a:buSzPct val="75000"/>
            </a:pPr>
            <a:endParaRPr lang="en-US" sz="800" dirty="0">
              <a:latin typeface="+mj-lt"/>
              <a:cs typeface="Arial"/>
            </a:endParaRPr>
          </a:p>
        </p:txBody>
      </p:sp>
      <p:sp>
        <p:nvSpPr>
          <p:cNvPr id="17" name="Text Placeholder 16"/>
          <p:cNvSpPr>
            <a:spLocks noGrp="1"/>
          </p:cNvSpPr>
          <p:nvPr>
            <p:ph type="body" sz="quarter" idx="12" hasCustomPrompt="1"/>
          </p:nvPr>
        </p:nvSpPr>
        <p:spPr>
          <a:xfrm>
            <a:off x="429569" y="4980517"/>
            <a:ext cx="4242184" cy="397099"/>
          </a:xfrm>
          <a:prstGeom prst="rect">
            <a:avLst/>
          </a:prstGeom>
        </p:spPr>
        <p:txBody>
          <a:bodyPr vert="horz" lIns="0" tIns="0" rIns="0" bIns="0"/>
          <a:lstStyle>
            <a:lvl1pPr marL="0" indent="0">
              <a:buNone/>
              <a:defRPr sz="750" b="0" i="0">
                <a:solidFill>
                  <a:srgbClr val="000000"/>
                </a:solidFill>
                <a:latin typeface="+mj-lt"/>
                <a:cs typeface="Arial"/>
              </a:defRPr>
            </a:lvl1pPr>
            <a:lvl2pPr marL="457200" indent="0">
              <a:buNone/>
              <a:defRPr sz="800" b="0" i="0">
                <a:solidFill>
                  <a:srgbClr val="000000"/>
                </a:solidFill>
                <a:latin typeface="Arial"/>
                <a:cs typeface="Arial"/>
              </a:defRPr>
            </a:lvl2pPr>
            <a:lvl3pPr marL="914400" indent="0">
              <a:buNone/>
              <a:defRPr sz="800" b="0" i="0">
                <a:solidFill>
                  <a:srgbClr val="000000"/>
                </a:solidFill>
                <a:latin typeface="Arial"/>
                <a:cs typeface="Arial"/>
              </a:defRPr>
            </a:lvl3pPr>
            <a:lvl4pPr marL="1371600" indent="0">
              <a:buNone/>
              <a:defRPr sz="800" b="0" i="0">
                <a:solidFill>
                  <a:srgbClr val="000000"/>
                </a:solidFill>
                <a:latin typeface="Arial"/>
                <a:cs typeface="Arial"/>
              </a:defRPr>
            </a:lvl4pPr>
            <a:lvl5pPr marL="1828800" indent="0">
              <a:buNone/>
              <a:defRPr sz="800" b="0" i="0">
                <a:solidFill>
                  <a:srgbClr val="000000"/>
                </a:solidFill>
                <a:latin typeface="Arial"/>
                <a:cs typeface="Arial"/>
              </a:defRPr>
            </a:lvl5pPr>
          </a:lstStyle>
          <a:p>
            <a:pPr lvl="0"/>
            <a:r>
              <a:rPr lang="en-US" dirty="0" smtClean="0"/>
              <a:t>Caption: You can add a caption here if needed. If not, delete this text box.</a:t>
            </a:r>
          </a:p>
        </p:txBody>
      </p:sp>
      <p:sp>
        <p:nvSpPr>
          <p:cNvPr id="14" name="Slide Number Placeholder 1"/>
          <p:cNvSpPr txBox="1">
            <a:spLocks/>
          </p:cNvSpPr>
          <p:nvPr userDrawn="1"/>
        </p:nvSpPr>
        <p:spPr>
          <a:xfrm>
            <a:off x="8600074" y="146279"/>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16" name="Text Placeholder 2"/>
          <p:cNvSpPr>
            <a:spLocks noGrp="1"/>
          </p:cNvSpPr>
          <p:nvPr>
            <p:ph type="body" sz="quarter" idx="13" hasCustomPrompt="1"/>
          </p:nvPr>
        </p:nvSpPr>
        <p:spPr>
          <a:xfrm>
            <a:off x="5764012" y="274681"/>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541" y="6051591"/>
            <a:ext cx="1500696" cy="679419"/>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06" y="6263738"/>
            <a:ext cx="1162775" cy="315054"/>
          </a:xfrm>
          <a:prstGeom prst="rect">
            <a:avLst/>
          </a:prstGeom>
        </p:spPr>
      </p:pic>
    </p:spTree>
    <p:extLst>
      <p:ext uri="{BB962C8B-B14F-4D97-AF65-F5344CB8AC3E}">
        <p14:creationId xmlns:p14="http://schemas.microsoft.com/office/powerpoint/2010/main" val="4191035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Blocks">
    <p:spTree>
      <p:nvGrpSpPr>
        <p:cNvPr id="1" name=""/>
        <p:cNvGrpSpPr/>
        <p:nvPr/>
      </p:nvGrpSpPr>
      <p:grpSpPr>
        <a:xfrm>
          <a:off x="0" y="0"/>
          <a:ext cx="0" cy="0"/>
          <a:chOff x="0" y="0"/>
          <a:chExt cx="0" cy="0"/>
        </a:xfrm>
      </p:grpSpPr>
      <p:sp>
        <p:nvSpPr>
          <p:cNvPr id="23" name="Title 19"/>
          <p:cNvSpPr>
            <a:spLocks noGrp="1"/>
          </p:cNvSpPr>
          <p:nvPr>
            <p:ph type="title" hasCustomPrompt="1"/>
          </p:nvPr>
        </p:nvSpPr>
        <p:spPr>
          <a:xfrm>
            <a:off x="429570" y="514642"/>
            <a:ext cx="7739640" cy="399311"/>
          </a:xfrm>
          <a:prstGeom prst="rect">
            <a:avLst/>
          </a:prstGeom>
        </p:spPr>
        <p:txBody>
          <a:bodyPr vert="horz" lIns="0" tIns="0" rIns="0" bIns="0"/>
          <a:lstStyle>
            <a:lvl1pPr algn="l">
              <a:defRPr sz="1500" b="1" i="0" cap="none">
                <a:solidFill>
                  <a:srgbClr val="6817FF"/>
                </a:solidFill>
                <a:latin typeface="+mj-lt"/>
                <a:cs typeface="Arial"/>
              </a:defRPr>
            </a:lvl1pPr>
          </a:lstStyle>
          <a:p>
            <a:r>
              <a:rPr lang="en-US" dirty="0" smtClean="0"/>
              <a:t>Main take-away or heading goes here</a:t>
            </a:r>
            <a:endParaRPr lang="en-US" dirty="0"/>
          </a:p>
        </p:txBody>
      </p:sp>
      <p:sp>
        <p:nvSpPr>
          <p:cNvPr id="27" name="Text Placeholder 10"/>
          <p:cNvSpPr>
            <a:spLocks noGrp="1"/>
          </p:cNvSpPr>
          <p:nvPr>
            <p:ph type="body" sz="quarter" idx="12" hasCustomPrompt="1"/>
          </p:nvPr>
        </p:nvSpPr>
        <p:spPr>
          <a:xfrm>
            <a:off x="429571" y="1347445"/>
            <a:ext cx="1459740" cy="646927"/>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1AC604"/>
                </a:solidFill>
                <a:latin typeface="+mj-lt"/>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smtClean="0"/>
              <a:t>Block title can go on two lines</a:t>
            </a:r>
          </a:p>
        </p:txBody>
      </p:sp>
      <p:sp>
        <p:nvSpPr>
          <p:cNvPr id="8" name="Text Placeholder 10"/>
          <p:cNvSpPr>
            <a:spLocks noGrp="1"/>
          </p:cNvSpPr>
          <p:nvPr>
            <p:ph type="body" sz="quarter" idx="14" hasCustomPrompt="1"/>
          </p:nvPr>
        </p:nvSpPr>
        <p:spPr>
          <a:xfrm>
            <a:off x="2522870" y="1347445"/>
            <a:ext cx="1459740" cy="646927"/>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666666"/>
                </a:solidFill>
                <a:latin typeface="+mj-lt"/>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smtClean="0"/>
              <a:t>Block can go on two lines</a:t>
            </a:r>
          </a:p>
        </p:txBody>
      </p:sp>
      <p:sp>
        <p:nvSpPr>
          <p:cNvPr id="10" name="Text Placeholder 10"/>
          <p:cNvSpPr>
            <a:spLocks noGrp="1"/>
          </p:cNvSpPr>
          <p:nvPr>
            <p:ph type="body" sz="quarter" idx="16" hasCustomPrompt="1"/>
          </p:nvPr>
        </p:nvSpPr>
        <p:spPr>
          <a:xfrm>
            <a:off x="4616169" y="1347445"/>
            <a:ext cx="1459740" cy="646927"/>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6817FF"/>
                </a:solidFill>
                <a:latin typeface="+mj-lt"/>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smtClean="0"/>
              <a:t>Block title can go on two lines </a:t>
            </a:r>
          </a:p>
        </p:txBody>
      </p:sp>
      <p:sp>
        <p:nvSpPr>
          <p:cNvPr id="12" name="Text Placeholder 10"/>
          <p:cNvSpPr>
            <a:spLocks noGrp="1"/>
          </p:cNvSpPr>
          <p:nvPr>
            <p:ph type="body" sz="quarter" idx="18" hasCustomPrompt="1"/>
          </p:nvPr>
        </p:nvSpPr>
        <p:spPr>
          <a:xfrm>
            <a:off x="6709469" y="1347445"/>
            <a:ext cx="1459740" cy="646927"/>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000000"/>
                </a:solidFill>
                <a:latin typeface="+mj-lt"/>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smtClean="0"/>
              <a:t>Block title can go on two lines</a:t>
            </a:r>
          </a:p>
        </p:txBody>
      </p:sp>
      <p:sp>
        <p:nvSpPr>
          <p:cNvPr id="3" name="Text Placeholder 2"/>
          <p:cNvSpPr>
            <a:spLocks noGrp="1"/>
          </p:cNvSpPr>
          <p:nvPr>
            <p:ph type="body" sz="quarter" idx="20" hasCustomPrompt="1"/>
          </p:nvPr>
        </p:nvSpPr>
        <p:spPr>
          <a:xfrm>
            <a:off x="429571" y="2292351"/>
            <a:ext cx="1823506" cy="282527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baseline="0">
                <a:latin typeface="+mj-lt"/>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smtClean="0"/>
              <a:t>Content can be in a list</a:t>
            </a:r>
          </a:p>
        </p:txBody>
      </p:sp>
      <p:sp>
        <p:nvSpPr>
          <p:cNvPr id="13" name="Text Placeholder 2"/>
          <p:cNvSpPr>
            <a:spLocks noGrp="1"/>
          </p:cNvSpPr>
          <p:nvPr>
            <p:ph type="body" sz="quarter" idx="24" hasCustomPrompt="1"/>
          </p:nvPr>
        </p:nvSpPr>
        <p:spPr>
          <a:xfrm>
            <a:off x="2522870" y="2292351"/>
            <a:ext cx="1823506" cy="282527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a:latin typeface="+mj-lt"/>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smtClean="0"/>
              <a:t>Content can be in a list</a:t>
            </a:r>
          </a:p>
        </p:txBody>
      </p:sp>
      <p:sp>
        <p:nvSpPr>
          <p:cNvPr id="14" name="Text Placeholder 2"/>
          <p:cNvSpPr>
            <a:spLocks noGrp="1"/>
          </p:cNvSpPr>
          <p:nvPr>
            <p:ph type="body" sz="quarter" idx="25" hasCustomPrompt="1"/>
          </p:nvPr>
        </p:nvSpPr>
        <p:spPr>
          <a:xfrm>
            <a:off x="4616169" y="2292351"/>
            <a:ext cx="1823506" cy="282527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baseline="0">
                <a:latin typeface="+mj-lt"/>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smtClean="0"/>
              <a:t>Content can be in a list</a:t>
            </a:r>
          </a:p>
        </p:txBody>
      </p:sp>
      <p:sp>
        <p:nvSpPr>
          <p:cNvPr id="15" name="Text Placeholder 2"/>
          <p:cNvSpPr>
            <a:spLocks noGrp="1"/>
          </p:cNvSpPr>
          <p:nvPr>
            <p:ph type="body" sz="quarter" idx="26" hasCustomPrompt="1"/>
          </p:nvPr>
        </p:nvSpPr>
        <p:spPr>
          <a:xfrm>
            <a:off x="6709469" y="2292351"/>
            <a:ext cx="1823506" cy="282527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a:latin typeface="+mj-lt"/>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smtClean="0"/>
              <a:t>Content can be in a list</a:t>
            </a:r>
          </a:p>
        </p:txBody>
      </p:sp>
      <p:sp>
        <p:nvSpPr>
          <p:cNvPr id="18" name="Slide Number Placeholder 1"/>
          <p:cNvSpPr txBox="1">
            <a:spLocks/>
          </p:cNvSpPr>
          <p:nvPr userDrawn="1"/>
        </p:nvSpPr>
        <p:spPr>
          <a:xfrm>
            <a:off x="8600074" y="146279"/>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19" name="Text Placeholder 2"/>
          <p:cNvSpPr>
            <a:spLocks noGrp="1"/>
          </p:cNvSpPr>
          <p:nvPr>
            <p:ph type="body" sz="quarter" idx="13" hasCustomPrompt="1"/>
          </p:nvPr>
        </p:nvSpPr>
        <p:spPr>
          <a:xfrm>
            <a:off x="5764012" y="274681"/>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541" y="6051591"/>
            <a:ext cx="1500696" cy="679419"/>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06" y="6263738"/>
            <a:ext cx="1162775" cy="315054"/>
          </a:xfrm>
          <a:prstGeom prst="rect">
            <a:avLst/>
          </a:prstGeom>
        </p:spPr>
      </p:pic>
    </p:spTree>
    <p:extLst>
      <p:ext uri="{BB962C8B-B14F-4D97-AF65-F5344CB8AC3E}">
        <p14:creationId xmlns:p14="http://schemas.microsoft.com/office/powerpoint/2010/main" val="16539101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losing-Slide-Contact-Info">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1076333" y="5192889"/>
            <a:ext cx="7004631" cy="1211892"/>
          </a:xfrm>
          <a:prstGeom prst="rect">
            <a:avLst/>
          </a:prstGeom>
        </p:spPr>
        <p:txBody>
          <a:bodyPr vert="horz" wrap="square" lIns="0" tIns="0" bIns="0" anchor="b" anchorCtr="0">
            <a:noAutofit/>
          </a:bodyPr>
          <a:lstStyle>
            <a:lvl1pPr marL="0" indent="0" algn="ctr">
              <a:spcBef>
                <a:spcPts val="200"/>
              </a:spcBef>
              <a:buNone/>
              <a:defRPr sz="950" baseline="0">
                <a:solidFill>
                  <a:srgbClr val="D9D9D9"/>
                </a:solidFill>
                <a:latin typeface="+mj-lt"/>
              </a:defRPr>
            </a:lvl1pPr>
            <a:lvl2pPr marL="457200" indent="0">
              <a:buNone/>
              <a:defRPr sz="1100">
                <a:solidFill>
                  <a:schemeClr val="bg1">
                    <a:lumMod val="85000"/>
                  </a:schemeClr>
                </a:solidFill>
              </a:defRPr>
            </a:lvl2pPr>
            <a:lvl3pPr marL="914400" indent="0">
              <a:buNone/>
              <a:defRPr sz="1100">
                <a:solidFill>
                  <a:schemeClr val="bg1">
                    <a:lumMod val="85000"/>
                  </a:schemeClr>
                </a:solidFill>
              </a:defRPr>
            </a:lvl3pPr>
            <a:lvl4pPr marL="1371600" indent="0">
              <a:buNone/>
              <a:defRPr sz="1100">
                <a:solidFill>
                  <a:schemeClr val="bg1">
                    <a:lumMod val="85000"/>
                  </a:schemeClr>
                </a:solidFill>
              </a:defRPr>
            </a:lvl4pPr>
            <a:lvl5pPr marL="1828800" indent="0">
              <a:buNone/>
              <a:defRPr sz="1100">
                <a:solidFill>
                  <a:schemeClr val="bg1">
                    <a:lumMod val="85000"/>
                  </a:schemeClr>
                </a:solidFill>
              </a:defRPr>
            </a:lvl5pPr>
          </a:lstStyle>
          <a:p>
            <a:pPr lvl="0"/>
            <a:r>
              <a:rPr lang="en-GB" dirty="0" smtClean="0"/>
              <a:t>Presenter’s Name, Presenter’s Title  |  Presenter’s Phone number  |  </a:t>
            </a:r>
            <a:r>
              <a:rPr lang="en-GB" dirty="0" err="1" smtClean="0"/>
              <a:t>Email.address@clarivate.com</a:t>
            </a:r>
            <a:r>
              <a:rPr lang="en-GB" dirty="0" smtClean="0"/>
              <a:t>  |  </a:t>
            </a:r>
            <a:r>
              <a:rPr lang="en-GB" dirty="0" err="1" smtClean="0"/>
              <a:t>clarivate.com</a:t>
            </a:r>
            <a:endParaRPr lang="en-GB" dirty="0" smtClean="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1746" y="2697821"/>
            <a:ext cx="2234550" cy="101166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333" y="3018997"/>
            <a:ext cx="1734458" cy="469950"/>
          </a:xfrm>
          <a:prstGeom prst="rect">
            <a:avLst/>
          </a:prstGeom>
        </p:spPr>
      </p:pic>
    </p:spTree>
    <p:extLst>
      <p:ext uri="{BB962C8B-B14F-4D97-AF65-F5344CB8AC3E}">
        <p14:creationId xmlns:p14="http://schemas.microsoft.com/office/powerpoint/2010/main" val="2478564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over-Page-With_Image">
    <p:bg>
      <p:bgPr>
        <a:solidFill>
          <a:schemeClr val="bg1"/>
        </a:solidFill>
        <a:effectLst/>
      </p:bgPr>
    </p:bg>
    <p:spTree>
      <p:nvGrpSpPr>
        <p:cNvPr id="1" name=""/>
        <p:cNvGrpSpPr/>
        <p:nvPr/>
      </p:nvGrpSpPr>
      <p:grpSpPr>
        <a:xfrm>
          <a:off x="0" y="0"/>
          <a:ext cx="0" cy="0"/>
          <a:chOff x="0" y="0"/>
          <a:chExt cx="0" cy="0"/>
        </a:xfrm>
      </p:grpSpPr>
      <p:sp>
        <p:nvSpPr>
          <p:cNvPr id="29" name="Picture Placeholder 28"/>
          <p:cNvSpPr>
            <a:spLocks noGrp="1"/>
          </p:cNvSpPr>
          <p:nvPr>
            <p:ph type="pic" sz="quarter" idx="13"/>
          </p:nvPr>
        </p:nvSpPr>
        <p:spPr>
          <a:xfrm>
            <a:off x="4966942" y="0"/>
            <a:ext cx="4177058" cy="6858000"/>
          </a:xfrm>
          <a:custGeom>
            <a:avLst/>
            <a:gdLst/>
            <a:ahLst/>
            <a:cxnLst/>
            <a:rect l="l" t="t" r="r" b="b"/>
            <a:pathLst>
              <a:path w="4177058" h="5143500">
                <a:moveTo>
                  <a:pt x="359624" y="0"/>
                </a:moveTo>
                <a:lnTo>
                  <a:pt x="4177058" y="0"/>
                </a:lnTo>
                <a:lnTo>
                  <a:pt x="4177058" y="5143500"/>
                </a:lnTo>
                <a:lnTo>
                  <a:pt x="744958" y="5143500"/>
                </a:lnTo>
                <a:lnTo>
                  <a:pt x="638627" y="4935892"/>
                </a:lnTo>
                <a:cubicBezTo>
                  <a:pt x="229356" y="4086516"/>
                  <a:pt x="0" y="3134130"/>
                  <a:pt x="0" y="2128176"/>
                </a:cubicBezTo>
                <a:cubicBezTo>
                  <a:pt x="0" y="1457540"/>
                  <a:pt x="101936" y="810712"/>
                  <a:pt x="291159" y="202342"/>
                </a:cubicBezTo>
                <a:close/>
              </a:path>
            </a:pathLst>
          </a:custGeom>
        </p:spPr>
        <p:txBody>
          <a:bodyPr vert="horz" lIns="457200" tIns="457200" rIns="457200" anchor="t"/>
          <a:lstStyle>
            <a:lvl1pPr marL="0" indent="0" algn="r">
              <a:buNone/>
              <a:defRPr sz="1600" b="0" i="0">
                <a:latin typeface="+mj-lt"/>
                <a:cs typeface="Arial"/>
              </a:defRPr>
            </a:lvl1pPr>
          </a:lstStyle>
          <a:p>
            <a:r>
              <a:rPr lang="en-US" dirty="0" smtClean="0"/>
              <a:t>Drag picture to placeholder or click icon to add</a:t>
            </a:r>
            <a:endParaRPr lang="en-US" dirty="0"/>
          </a:p>
        </p:txBody>
      </p:sp>
      <p:sp>
        <p:nvSpPr>
          <p:cNvPr id="10" name="Text Placeholder 4"/>
          <p:cNvSpPr>
            <a:spLocks noGrp="1"/>
          </p:cNvSpPr>
          <p:nvPr>
            <p:ph type="body" sz="quarter" idx="11" hasCustomPrompt="1"/>
          </p:nvPr>
        </p:nvSpPr>
        <p:spPr>
          <a:xfrm>
            <a:off x="420162" y="511606"/>
            <a:ext cx="4155766" cy="1132417"/>
          </a:xfrm>
          <a:prstGeom prst="rect">
            <a:avLst/>
          </a:prstGeom>
        </p:spPr>
        <p:txBody>
          <a:bodyPr vert="horz" lIns="0" tIns="0" rIns="0" bIns="0"/>
          <a:lstStyle>
            <a:lvl1pPr marL="0" indent="0">
              <a:buNone/>
              <a:defRPr sz="2800" b="1" i="0">
                <a:solidFill>
                  <a:schemeClr val="tx1"/>
                </a:solidFill>
                <a:latin typeface="+mj-lt"/>
                <a:cs typeface="Arial"/>
              </a:defRPr>
            </a:lvl1pPr>
          </a:lstStyle>
          <a:p>
            <a:pPr lvl="0"/>
            <a:r>
              <a:rPr lang="en-US" dirty="0" smtClean="0"/>
              <a:t>Main title can be long longer longest</a:t>
            </a:r>
            <a:endParaRPr lang="en-US" dirty="0"/>
          </a:p>
        </p:txBody>
      </p:sp>
      <p:sp>
        <p:nvSpPr>
          <p:cNvPr id="11" name="Text Placeholder 18"/>
          <p:cNvSpPr>
            <a:spLocks noGrp="1"/>
          </p:cNvSpPr>
          <p:nvPr>
            <p:ph type="body" sz="quarter" idx="12" hasCustomPrompt="1"/>
          </p:nvPr>
        </p:nvSpPr>
        <p:spPr>
          <a:xfrm>
            <a:off x="420163" y="2698110"/>
            <a:ext cx="2727325" cy="309033"/>
          </a:xfrm>
          <a:prstGeom prst="rect">
            <a:avLst/>
          </a:prstGeom>
        </p:spPr>
        <p:txBody>
          <a:bodyPr vert="horz" lIns="0" tIns="0" rIns="0" bIns="0"/>
          <a:lstStyle>
            <a:lvl1pPr marL="0" indent="0">
              <a:buNone/>
              <a:defRPr sz="900" b="0" i="0">
                <a:solidFill>
                  <a:schemeClr val="tx1">
                    <a:lumMod val="65000"/>
                    <a:lumOff val="35000"/>
                  </a:schemeClr>
                </a:solidFill>
                <a:latin typeface="+mj-lt"/>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smtClean="0"/>
              <a:t>December 2016</a:t>
            </a:r>
          </a:p>
        </p:txBody>
      </p:sp>
      <p:sp>
        <p:nvSpPr>
          <p:cNvPr id="12" name="Title 19"/>
          <p:cNvSpPr>
            <a:spLocks noGrp="1"/>
          </p:cNvSpPr>
          <p:nvPr>
            <p:ph type="title" hasCustomPrompt="1"/>
          </p:nvPr>
        </p:nvSpPr>
        <p:spPr>
          <a:xfrm>
            <a:off x="420162" y="1821115"/>
            <a:ext cx="4155766" cy="876995"/>
          </a:xfrm>
          <a:prstGeom prst="rect">
            <a:avLst/>
          </a:prstGeom>
        </p:spPr>
        <p:txBody>
          <a:bodyPr vert="horz" lIns="0" tIns="0" rIns="0" bIns="0"/>
          <a:lstStyle>
            <a:lvl1pPr algn="l">
              <a:defRPr sz="1400" b="0" i="0" cap="none" baseline="0">
                <a:solidFill>
                  <a:schemeClr val="tx1">
                    <a:lumMod val="65000"/>
                    <a:lumOff val="35000"/>
                  </a:schemeClr>
                </a:solidFill>
                <a:latin typeface="+mj-lt"/>
                <a:cs typeface="Arial"/>
              </a:defRPr>
            </a:lvl1pPr>
          </a:lstStyle>
          <a:p>
            <a:r>
              <a:rPr lang="en-US" dirty="0" smtClean="0"/>
              <a:t>Optional subtitle goes here and can go on multiple lines as needed for your presentation</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3913" y="6051591"/>
            <a:ext cx="1500696" cy="679419"/>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1406" y="6263738"/>
            <a:ext cx="1162775" cy="315054"/>
          </a:xfrm>
          <a:prstGeom prst="rect">
            <a:avLst/>
          </a:prstGeom>
        </p:spPr>
      </p:pic>
    </p:spTree>
    <p:extLst>
      <p:ext uri="{BB962C8B-B14F-4D97-AF65-F5344CB8AC3E}">
        <p14:creationId xmlns:p14="http://schemas.microsoft.com/office/powerpoint/2010/main" val="405626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Page-No_Image_White">
    <p:bg>
      <p:bgPr>
        <a:solidFill>
          <a:schemeClr val="bg1"/>
        </a:solidFill>
        <a:effectLst/>
      </p:bgPr>
    </p:bg>
    <p:spTree>
      <p:nvGrpSpPr>
        <p:cNvPr id="1" name=""/>
        <p:cNvGrpSpPr/>
        <p:nvPr/>
      </p:nvGrpSpPr>
      <p:grpSpPr>
        <a:xfrm>
          <a:off x="0" y="0"/>
          <a:ext cx="0" cy="0"/>
          <a:chOff x="0" y="0"/>
          <a:chExt cx="0" cy="0"/>
        </a:xfrm>
      </p:grpSpPr>
      <p:pic>
        <p:nvPicPr>
          <p:cNvPr id="7" name="Picture 6" descr="crv_lfcl_grhc_rgb_pos.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
            <a:ext cx="9144000" cy="6857998"/>
          </a:xfrm>
          <a:prstGeom prst="rect">
            <a:avLst/>
          </a:prstGeom>
        </p:spPr>
      </p:pic>
      <p:sp>
        <p:nvSpPr>
          <p:cNvPr id="12" name="Text Placeholder 4"/>
          <p:cNvSpPr>
            <a:spLocks noGrp="1"/>
          </p:cNvSpPr>
          <p:nvPr>
            <p:ph type="body" sz="quarter" idx="11" hasCustomPrompt="1"/>
          </p:nvPr>
        </p:nvSpPr>
        <p:spPr>
          <a:xfrm>
            <a:off x="420162" y="511606"/>
            <a:ext cx="4155766" cy="1132417"/>
          </a:xfrm>
          <a:prstGeom prst="rect">
            <a:avLst/>
          </a:prstGeom>
        </p:spPr>
        <p:txBody>
          <a:bodyPr vert="horz" lIns="0" tIns="0" rIns="0" bIns="0"/>
          <a:lstStyle>
            <a:lvl1pPr marL="0" indent="0">
              <a:buNone/>
              <a:defRPr sz="2800" b="1" i="0">
                <a:solidFill>
                  <a:schemeClr val="tx1"/>
                </a:solidFill>
                <a:latin typeface="+mj-lt"/>
                <a:cs typeface="Arial"/>
              </a:defRPr>
            </a:lvl1pPr>
          </a:lstStyle>
          <a:p>
            <a:pPr lvl="0"/>
            <a:r>
              <a:rPr lang="en-US" dirty="0" smtClean="0"/>
              <a:t>Main title can be long longer longest</a:t>
            </a:r>
            <a:endParaRPr lang="en-US" dirty="0"/>
          </a:p>
        </p:txBody>
      </p:sp>
      <p:sp>
        <p:nvSpPr>
          <p:cNvPr id="13" name="Text Placeholder 18"/>
          <p:cNvSpPr>
            <a:spLocks noGrp="1"/>
          </p:cNvSpPr>
          <p:nvPr>
            <p:ph type="body" sz="quarter" idx="12" hasCustomPrompt="1"/>
          </p:nvPr>
        </p:nvSpPr>
        <p:spPr>
          <a:xfrm>
            <a:off x="420163" y="2698110"/>
            <a:ext cx="2727325" cy="309033"/>
          </a:xfrm>
          <a:prstGeom prst="rect">
            <a:avLst/>
          </a:prstGeom>
        </p:spPr>
        <p:txBody>
          <a:bodyPr vert="horz" lIns="0" tIns="0" rIns="0" bIns="0"/>
          <a:lstStyle>
            <a:lvl1pPr marL="0" indent="0">
              <a:buNone/>
              <a:defRPr sz="900" b="0" i="0">
                <a:solidFill>
                  <a:schemeClr val="tx1">
                    <a:lumMod val="65000"/>
                    <a:lumOff val="35000"/>
                  </a:schemeClr>
                </a:solidFill>
                <a:latin typeface="+mj-lt"/>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smtClean="0"/>
              <a:t>December 2016</a:t>
            </a:r>
          </a:p>
        </p:txBody>
      </p:sp>
      <p:sp>
        <p:nvSpPr>
          <p:cNvPr id="14" name="Title 19"/>
          <p:cNvSpPr>
            <a:spLocks noGrp="1"/>
          </p:cNvSpPr>
          <p:nvPr>
            <p:ph type="title" hasCustomPrompt="1"/>
          </p:nvPr>
        </p:nvSpPr>
        <p:spPr>
          <a:xfrm>
            <a:off x="420162" y="1821115"/>
            <a:ext cx="4155766" cy="876995"/>
          </a:xfrm>
          <a:prstGeom prst="rect">
            <a:avLst/>
          </a:prstGeom>
        </p:spPr>
        <p:txBody>
          <a:bodyPr vert="horz" lIns="0" tIns="0" rIns="0" bIns="0"/>
          <a:lstStyle>
            <a:lvl1pPr algn="l">
              <a:defRPr sz="1400" b="0" i="0" cap="none" baseline="0">
                <a:solidFill>
                  <a:schemeClr val="tx1">
                    <a:lumMod val="65000"/>
                    <a:lumOff val="35000"/>
                  </a:schemeClr>
                </a:solidFill>
                <a:latin typeface="+mj-lt"/>
                <a:cs typeface="Arial"/>
              </a:defRPr>
            </a:lvl1pPr>
          </a:lstStyle>
          <a:p>
            <a:r>
              <a:rPr lang="en-US" dirty="0" smtClean="0"/>
              <a:t>Optional subtitle goes here and can go on multiple lines as needed for your presentation</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5541" y="6051591"/>
            <a:ext cx="1500696" cy="679419"/>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406" y="6263738"/>
            <a:ext cx="1162775" cy="315054"/>
          </a:xfrm>
          <a:prstGeom prst="rect">
            <a:avLst/>
          </a:prstGeom>
        </p:spPr>
      </p:pic>
    </p:spTree>
    <p:extLst>
      <p:ext uri="{BB962C8B-B14F-4D97-AF65-F5344CB8AC3E}">
        <p14:creationId xmlns:p14="http://schemas.microsoft.com/office/powerpoint/2010/main" val="102827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Page-With_Image">
    <p:bg>
      <p:bgPr>
        <a:solidFill>
          <a:schemeClr val="bg1"/>
        </a:solidFill>
        <a:effectLst/>
      </p:bgPr>
    </p:bg>
    <p:spTree>
      <p:nvGrpSpPr>
        <p:cNvPr id="1" name=""/>
        <p:cNvGrpSpPr/>
        <p:nvPr/>
      </p:nvGrpSpPr>
      <p:grpSpPr>
        <a:xfrm>
          <a:off x="0" y="0"/>
          <a:ext cx="0" cy="0"/>
          <a:chOff x="0" y="0"/>
          <a:chExt cx="0" cy="0"/>
        </a:xfrm>
      </p:grpSpPr>
      <p:pic>
        <p:nvPicPr>
          <p:cNvPr id="10" name="Picture Placeholder 6" descr="stock-photo-light-mosaic-7078449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66942" y="0"/>
            <a:ext cx="4177058" cy="6858000"/>
          </a:xfrm>
          <a:custGeom>
            <a:avLst/>
            <a:gdLst/>
            <a:ahLst/>
            <a:cxnLst/>
            <a:rect l="l" t="t" r="r" b="b"/>
            <a:pathLst>
              <a:path w="4177058" h="5143500">
                <a:moveTo>
                  <a:pt x="359624" y="0"/>
                </a:moveTo>
                <a:lnTo>
                  <a:pt x="4177058" y="0"/>
                </a:lnTo>
                <a:lnTo>
                  <a:pt x="4177058" y="5143500"/>
                </a:lnTo>
                <a:lnTo>
                  <a:pt x="744958" y="5143500"/>
                </a:lnTo>
                <a:lnTo>
                  <a:pt x="638627" y="4935892"/>
                </a:lnTo>
                <a:cubicBezTo>
                  <a:pt x="229356" y="4086516"/>
                  <a:pt x="0" y="3134130"/>
                  <a:pt x="0" y="2128176"/>
                </a:cubicBezTo>
                <a:cubicBezTo>
                  <a:pt x="0" y="1457540"/>
                  <a:pt x="101936" y="810712"/>
                  <a:pt x="291159" y="202342"/>
                </a:cubicBezTo>
                <a:close/>
              </a:path>
            </a:pathLst>
          </a:custGeom>
        </p:spPr>
      </p:pic>
      <p:sp>
        <p:nvSpPr>
          <p:cNvPr id="13" name="Rectangle 10"/>
          <p:cNvSpPr/>
          <p:nvPr userDrawn="1"/>
        </p:nvSpPr>
        <p:spPr>
          <a:xfrm>
            <a:off x="4966942" y="-19921"/>
            <a:ext cx="4182411" cy="6858000"/>
          </a:xfrm>
          <a:custGeom>
            <a:avLst/>
            <a:gdLst>
              <a:gd name="connsiteX0" fmla="*/ 0 w 4177058"/>
              <a:gd name="connsiteY0" fmla="*/ 0 h 5143500"/>
              <a:gd name="connsiteX1" fmla="*/ 4177058 w 4177058"/>
              <a:gd name="connsiteY1" fmla="*/ 0 h 5143500"/>
              <a:gd name="connsiteX2" fmla="*/ 4177058 w 4177058"/>
              <a:gd name="connsiteY2" fmla="*/ 5143500 h 5143500"/>
              <a:gd name="connsiteX3" fmla="*/ 0 w 4177058"/>
              <a:gd name="connsiteY3" fmla="*/ 5143500 h 5143500"/>
              <a:gd name="connsiteX4" fmla="*/ 0 w 4177058"/>
              <a:gd name="connsiteY4" fmla="*/ 0 h 5143500"/>
              <a:gd name="connsiteX0" fmla="*/ 205856 w 4382914"/>
              <a:gd name="connsiteY0" fmla="*/ 0 h 5143500"/>
              <a:gd name="connsiteX1" fmla="*/ 4382914 w 4382914"/>
              <a:gd name="connsiteY1" fmla="*/ 0 h 5143500"/>
              <a:gd name="connsiteX2" fmla="*/ 4382914 w 4382914"/>
              <a:gd name="connsiteY2" fmla="*/ 5143500 h 5143500"/>
              <a:gd name="connsiteX3" fmla="*/ 205856 w 4382914"/>
              <a:gd name="connsiteY3" fmla="*/ 5143500 h 5143500"/>
              <a:gd name="connsiteX4" fmla="*/ 205856 w 4382914"/>
              <a:gd name="connsiteY4" fmla="*/ 0 h 5143500"/>
              <a:gd name="connsiteX0" fmla="*/ 336743 w 4200036"/>
              <a:gd name="connsiteY0" fmla="*/ 14941 h 5143500"/>
              <a:gd name="connsiteX1" fmla="*/ 4200036 w 4200036"/>
              <a:gd name="connsiteY1" fmla="*/ 0 h 5143500"/>
              <a:gd name="connsiteX2" fmla="*/ 4200036 w 4200036"/>
              <a:gd name="connsiteY2" fmla="*/ 5143500 h 5143500"/>
              <a:gd name="connsiteX3" fmla="*/ 22978 w 4200036"/>
              <a:gd name="connsiteY3" fmla="*/ 5143500 h 5143500"/>
              <a:gd name="connsiteX4" fmla="*/ 336743 w 4200036"/>
              <a:gd name="connsiteY4" fmla="*/ 14941 h 5143500"/>
              <a:gd name="connsiteX0" fmla="*/ 386637 w 4249930"/>
              <a:gd name="connsiteY0" fmla="*/ 14941 h 5143500"/>
              <a:gd name="connsiteX1" fmla="*/ 4249930 w 4249930"/>
              <a:gd name="connsiteY1" fmla="*/ 0 h 5143500"/>
              <a:gd name="connsiteX2" fmla="*/ 4249930 w 4249930"/>
              <a:gd name="connsiteY2" fmla="*/ 5143500 h 5143500"/>
              <a:gd name="connsiteX3" fmla="*/ 72872 w 4249930"/>
              <a:gd name="connsiteY3" fmla="*/ 5143500 h 5143500"/>
              <a:gd name="connsiteX4" fmla="*/ 386637 w 4249930"/>
              <a:gd name="connsiteY4" fmla="*/ 14941 h 5143500"/>
              <a:gd name="connsiteX0" fmla="*/ 190495 w 4053788"/>
              <a:gd name="connsiteY0" fmla="*/ 14941 h 5143500"/>
              <a:gd name="connsiteX1" fmla="*/ 4053788 w 4053788"/>
              <a:gd name="connsiteY1" fmla="*/ 0 h 5143500"/>
              <a:gd name="connsiteX2" fmla="*/ 4053788 w 4053788"/>
              <a:gd name="connsiteY2" fmla="*/ 5143500 h 5143500"/>
              <a:gd name="connsiteX3" fmla="*/ 638730 w 4053788"/>
              <a:gd name="connsiteY3" fmla="*/ 5143500 h 5143500"/>
              <a:gd name="connsiteX4" fmla="*/ 190495 w 4053788"/>
              <a:gd name="connsiteY4" fmla="*/ 14941 h 5143500"/>
              <a:gd name="connsiteX0" fmla="*/ 306077 w 4169370"/>
              <a:gd name="connsiteY0" fmla="*/ 14941 h 5143500"/>
              <a:gd name="connsiteX1" fmla="*/ 4169370 w 4169370"/>
              <a:gd name="connsiteY1" fmla="*/ 0 h 5143500"/>
              <a:gd name="connsiteX2" fmla="*/ 4169370 w 4169370"/>
              <a:gd name="connsiteY2" fmla="*/ 5143500 h 5143500"/>
              <a:gd name="connsiteX3" fmla="*/ 754312 w 4169370"/>
              <a:gd name="connsiteY3" fmla="*/ 5143500 h 5143500"/>
              <a:gd name="connsiteX4" fmla="*/ 306077 w 4169370"/>
              <a:gd name="connsiteY4" fmla="*/ 14941 h 5143500"/>
              <a:gd name="connsiteX0" fmla="*/ 319118 w 4182411"/>
              <a:gd name="connsiteY0" fmla="*/ 14941 h 5143500"/>
              <a:gd name="connsiteX1" fmla="*/ 4182411 w 4182411"/>
              <a:gd name="connsiteY1" fmla="*/ 0 h 5143500"/>
              <a:gd name="connsiteX2" fmla="*/ 4182411 w 4182411"/>
              <a:gd name="connsiteY2" fmla="*/ 5143500 h 5143500"/>
              <a:gd name="connsiteX3" fmla="*/ 722530 w 4182411"/>
              <a:gd name="connsiteY3" fmla="*/ 5143500 h 5143500"/>
              <a:gd name="connsiteX4" fmla="*/ 319118 w 4182411"/>
              <a:gd name="connsiteY4" fmla="*/ 14941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411" h="5143500">
                <a:moveTo>
                  <a:pt x="319118" y="14941"/>
                </a:moveTo>
                <a:lnTo>
                  <a:pt x="4182411" y="0"/>
                </a:lnTo>
                <a:lnTo>
                  <a:pt x="4182411" y="5143500"/>
                </a:lnTo>
                <a:lnTo>
                  <a:pt x="722530" y="5143500"/>
                </a:lnTo>
                <a:cubicBezTo>
                  <a:pt x="50177" y="3832412"/>
                  <a:pt x="-293469" y="2342029"/>
                  <a:pt x="319118" y="14941"/>
                </a:cubicBezTo>
                <a:close/>
              </a:path>
            </a:pathLst>
          </a:cu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latin typeface="+mj-lt"/>
            </a:endParaRPr>
          </a:p>
        </p:txBody>
      </p:sp>
      <p:pic>
        <p:nvPicPr>
          <p:cNvPr id="9" name="Picture 8" descr="crv_lfcl_grhc_rgb_pos_coverpage-img.png"/>
          <p:cNvPicPr>
            <a:picLocks noChangeAspect="1"/>
          </p:cNvPicPr>
          <p:nvPr userDrawn="1"/>
        </p:nvPicPr>
        <p:blipFill rotWithShape="1">
          <a:blip r:embed="rId3" cstate="print">
            <a:extLst>
              <a:ext uri="{28A0092B-C50C-407E-A947-70E740481C1C}">
                <a14:useLocalDpi xmlns:a14="http://schemas.microsoft.com/office/drawing/2010/main"/>
              </a:ext>
            </a:extLst>
          </a:blip>
          <a:srcRect l="17291" t="11945" r="20416" b="4802"/>
          <a:stretch/>
        </p:blipFill>
        <p:spPr>
          <a:xfrm>
            <a:off x="0" y="-19921"/>
            <a:ext cx="9149354" cy="6877921"/>
          </a:xfrm>
          <a:prstGeom prst="rect">
            <a:avLst/>
          </a:prstGeom>
        </p:spPr>
      </p:pic>
      <p:sp>
        <p:nvSpPr>
          <p:cNvPr id="18" name="Text Placeholder 4"/>
          <p:cNvSpPr>
            <a:spLocks noGrp="1"/>
          </p:cNvSpPr>
          <p:nvPr>
            <p:ph type="body" sz="quarter" idx="11" hasCustomPrompt="1"/>
          </p:nvPr>
        </p:nvSpPr>
        <p:spPr>
          <a:xfrm>
            <a:off x="420162" y="511606"/>
            <a:ext cx="4155766" cy="1132417"/>
          </a:xfrm>
          <a:prstGeom prst="rect">
            <a:avLst/>
          </a:prstGeom>
        </p:spPr>
        <p:txBody>
          <a:bodyPr vert="horz" lIns="0" tIns="0" rIns="0" bIns="0"/>
          <a:lstStyle>
            <a:lvl1pPr marL="0" indent="0">
              <a:buNone/>
              <a:defRPr sz="2800" b="1" i="0">
                <a:solidFill>
                  <a:schemeClr val="tx1"/>
                </a:solidFill>
                <a:latin typeface="+mj-lt"/>
                <a:cs typeface="Arial"/>
              </a:defRPr>
            </a:lvl1pPr>
          </a:lstStyle>
          <a:p>
            <a:pPr lvl="0"/>
            <a:r>
              <a:rPr lang="en-US" dirty="0" smtClean="0"/>
              <a:t>Main title can be long longer longest</a:t>
            </a:r>
            <a:endParaRPr lang="en-US" dirty="0"/>
          </a:p>
        </p:txBody>
      </p:sp>
      <p:sp>
        <p:nvSpPr>
          <p:cNvPr id="19" name="Text Placeholder 18"/>
          <p:cNvSpPr>
            <a:spLocks noGrp="1"/>
          </p:cNvSpPr>
          <p:nvPr>
            <p:ph type="body" sz="quarter" idx="12" hasCustomPrompt="1"/>
          </p:nvPr>
        </p:nvSpPr>
        <p:spPr>
          <a:xfrm>
            <a:off x="420163" y="2698110"/>
            <a:ext cx="2727325" cy="309033"/>
          </a:xfrm>
          <a:prstGeom prst="rect">
            <a:avLst/>
          </a:prstGeom>
        </p:spPr>
        <p:txBody>
          <a:bodyPr vert="horz" lIns="0" tIns="0" rIns="0" bIns="0"/>
          <a:lstStyle>
            <a:lvl1pPr marL="0" indent="0">
              <a:buNone/>
              <a:defRPr sz="900" b="0" i="0">
                <a:solidFill>
                  <a:schemeClr val="tx1">
                    <a:lumMod val="65000"/>
                    <a:lumOff val="35000"/>
                  </a:schemeClr>
                </a:solidFill>
                <a:latin typeface="+mj-lt"/>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smtClean="0"/>
              <a:t>December 2016</a:t>
            </a:r>
          </a:p>
        </p:txBody>
      </p:sp>
      <p:sp>
        <p:nvSpPr>
          <p:cNvPr id="20" name="Title 19"/>
          <p:cNvSpPr>
            <a:spLocks noGrp="1"/>
          </p:cNvSpPr>
          <p:nvPr>
            <p:ph type="title" hasCustomPrompt="1"/>
          </p:nvPr>
        </p:nvSpPr>
        <p:spPr>
          <a:xfrm>
            <a:off x="420162" y="1821115"/>
            <a:ext cx="4155766" cy="876995"/>
          </a:xfrm>
          <a:prstGeom prst="rect">
            <a:avLst/>
          </a:prstGeom>
        </p:spPr>
        <p:txBody>
          <a:bodyPr vert="horz" lIns="0" tIns="0" rIns="0" bIns="0"/>
          <a:lstStyle>
            <a:lvl1pPr algn="l">
              <a:defRPr sz="1400" b="0" i="0" cap="none" baseline="0">
                <a:solidFill>
                  <a:schemeClr val="tx1">
                    <a:lumMod val="65000"/>
                    <a:lumOff val="35000"/>
                  </a:schemeClr>
                </a:solidFill>
                <a:latin typeface="+mj-lt"/>
                <a:cs typeface="Arial"/>
              </a:defRPr>
            </a:lvl1pPr>
          </a:lstStyle>
          <a:p>
            <a:r>
              <a:rPr lang="en-US" dirty="0" smtClean="0"/>
              <a:t>Optional subtitle goes here and can go on multiple lines as needed for your presentation</a:t>
            </a:r>
            <a:endParaRPr lang="en-US" dirty="0"/>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3913" y="6051591"/>
            <a:ext cx="1500696" cy="679419"/>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1406" y="6263738"/>
            <a:ext cx="1162775" cy="315054"/>
          </a:xfrm>
          <a:prstGeom prst="rect">
            <a:avLst/>
          </a:prstGeom>
        </p:spPr>
      </p:pic>
    </p:spTree>
    <p:extLst>
      <p:ext uri="{BB962C8B-B14F-4D97-AF65-F5344CB8AC3E}">
        <p14:creationId xmlns:p14="http://schemas.microsoft.com/office/powerpoint/2010/main" val="319551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genda">
    <p:spTree>
      <p:nvGrpSpPr>
        <p:cNvPr id="1" name=""/>
        <p:cNvGrpSpPr/>
        <p:nvPr/>
      </p:nvGrpSpPr>
      <p:grpSpPr>
        <a:xfrm>
          <a:off x="0" y="0"/>
          <a:ext cx="0" cy="0"/>
          <a:chOff x="0" y="0"/>
          <a:chExt cx="0" cy="0"/>
        </a:xfrm>
      </p:grpSpPr>
      <p:sp>
        <p:nvSpPr>
          <p:cNvPr id="23" name="Title 19"/>
          <p:cNvSpPr>
            <a:spLocks noGrp="1"/>
          </p:cNvSpPr>
          <p:nvPr>
            <p:ph type="title" hasCustomPrompt="1"/>
          </p:nvPr>
        </p:nvSpPr>
        <p:spPr>
          <a:xfrm>
            <a:off x="420163" y="514642"/>
            <a:ext cx="8400235" cy="399311"/>
          </a:xfrm>
          <a:prstGeom prst="rect">
            <a:avLst/>
          </a:prstGeom>
        </p:spPr>
        <p:txBody>
          <a:bodyPr vert="horz" lIns="0" tIns="0" rIns="0" bIns="0"/>
          <a:lstStyle>
            <a:lvl1pPr algn="l">
              <a:defRPr sz="1500" b="1" i="0" cap="none">
                <a:solidFill>
                  <a:srgbClr val="6817FF"/>
                </a:solidFill>
                <a:latin typeface="+mj-lt"/>
                <a:cs typeface="Arial"/>
              </a:defRPr>
            </a:lvl1pPr>
          </a:lstStyle>
          <a:p>
            <a:r>
              <a:rPr lang="en-US" dirty="0" smtClean="0"/>
              <a:t>Agenda, main take-away or heading goes here </a:t>
            </a:r>
            <a:r>
              <a:rPr lang="en-US" dirty="0" err="1" smtClean="0"/>
              <a:t>lorem</a:t>
            </a:r>
            <a:r>
              <a:rPr lang="en-US" dirty="0" smtClean="0"/>
              <a:t> </a:t>
            </a:r>
            <a:r>
              <a:rPr lang="en-US" dirty="0" err="1" smtClean="0"/>
              <a:t>ipsum</a:t>
            </a:r>
            <a:r>
              <a:rPr lang="en-US" dirty="0" smtClean="0"/>
              <a:t> dolor et </a:t>
            </a:r>
            <a:r>
              <a:rPr lang="en-US" dirty="0" err="1" smtClean="0"/>
              <a:t>lorem</a:t>
            </a:r>
            <a:r>
              <a:rPr lang="en-US" dirty="0" smtClean="0"/>
              <a:t> </a:t>
            </a:r>
            <a:r>
              <a:rPr lang="en-US" dirty="0" err="1" smtClean="0"/>
              <a:t>ipsum</a:t>
            </a:r>
            <a:r>
              <a:rPr lang="en-US" dirty="0" smtClean="0"/>
              <a:t> dolor et</a:t>
            </a:r>
            <a:endParaRPr lang="en-US" dirty="0"/>
          </a:p>
        </p:txBody>
      </p:sp>
      <p:sp>
        <p:nvSpPr>
          <p:cNvPr id="26" name="Text Placeholder 10"/>
          <p:cNvSpPr>
            <a:spLocks noGrp="1"/>
          </p:cNvSpPr>
          <p:nvPr>
            <p:ph type="body" sz="quarter" idx="11" hasCustomPrompt="1"/>
          </p:nvPr>
        </p:nvSpPr>
        <p:spPr>
          <a:xfrm>
            <a:off x="5423078" y="1357707"/>
            <a:ext cx="764102" cy="3075749"/>
          </a:xfrm>
          <a:prstGeom prst="rect">
            <a:avLst/>
          </a:prstGeom>
        </p:spPr>
        <p:txBody>
          <a:bodyPr vert="horz" lIns="0" tIns="0" rIns="0" bIns="0"/>
          <a:lstStyle>
            <a:lvl1pPr marL="0" indent="0" algn="r">
              <a:spcBef>
                <a:spcPts val="0"/>
              </a:spcBef>
              <a:spcAft>
                <a:spcPts val="1200"/>
              </a:spcAft>
              <a:buNone/>
              <a:defRPr sz="1500" b="0" i="0">
                <a:latin typeface="+mj-lt"/>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smtClean="0"/>
              <a:t>01</a:t>
            </a:r>
          </a:p>
          <a:p>
            <a:pPr lvl="0"/>
            <a:r>
              <a:rPr lang="en-US" dirty="0" smtClean="0"/>
              <a:t>02</a:t>
            </a:r>
          </a:p>
          <a:p>
            <a:pPr lvl="0"/>
            <a:r>
              <a:rPr lang="en-US" dirty="0" smtClean="0"/>
              <a:t>03</a:t>
            </a:r>
          </a:p>
          <a:p>
            <a:pPr lvl="0"/>
            <a:r>
              <a:rPr lang="en-US" dirty="0" smtClean="0"/>
              <a:t>04</a:t>
            </a:r>
          </a:p>
          <a:p>
            <a:pPr lvl="0"/>
            <a:r>
              <a:rPr lang="en-US" dirty="0" smtClean="0"/>
              <a:t>05</a:t>
            </a:r>
          </a:p>
          <a:p>
            <a:pPr lvl="0"/>
            <a:r>
              <a:rPr lang="en-US" dirty="0" smtClean="0"/>
              <a:t>06</a:t>
            </a:r>
          </a:p>
        </p:txBody>
      </p:sp>
      <p:sp>
        <p:nvSpPr>
          <p:cNvPr id="27" name="Text Placeholder 10"/>
          <p:cNvSpPr>
            <a:spLocks noGrp="1"/>
          </p:cNvSpPr>
          <p:nvPr>
            <p:ph type="body" sz="quarter" idx="12" hasCustomPrompt="1"/>
          </p:nvPr>
        </p:nvSpPr>
        <p:spPr>
          <a:xfrm>
            <a:off x="420163" y="1347443"/>
            <a:ext cx="4272530" cy="3086012"/>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latin typeface="+mj-lt"/>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smtClean="0"/>
              <a:t>Could also be titled ‘Contents’</a:t>
            </a:r>
          </a:p>
          <a:p>
            <a:pPr lvl="0"/>
            <a:r>
              <a:rPr lang="en-US" dirty="0" smtClean="0"/>
              <a:t>Second item on agenda</a:t>
            </a:r>
          </a:p>
          <a:p>
            <a:pPr lvl="0"/>
            <a:r>
              <a:rPr lang="en-US" dirty="0" smtClean="0"/>
              <a:t>Third item</a:t>
            </a:r>
          </a:p>
          <a:p>
            <a:pPr lvl="0"/>
            <a:r>
              <a:rPr lang="en-US" dirty="0" smtClean="0"/>
              <a:t>Fourth item</a:t>
            </a:r>
          </a:p>
          <a:p>
            <a:pPr lvl="0"/>
            <a:r>
              <a:rPr lang="en-US" dirty="0" smtClean="0"/>
              <a:t>Fifth</a:t>
            </a:r>
          </a:p>
          <a:p>
            <a:pPr lvl="0"/>
            <a:r>
              <a:rPr lang="en-US" dirty="0" smtClean="0"/>
              <a:t>Sixth and final item</a:t>
            </a:r>
          </a:p>
        </p:txBody>
      </p:sp>
      <p:sp>
        <p:nvSpPr>
          <p:cNvPr id="29" name="Slide Number Placeholder 1"/>
          <p:cNvSpPr txBox="1">
            <a:spLocks/>
          </p:cNvSpPr>
          <p:nvPr userDrawn="1"/>
        </p:nvSpPr>
        <p:spPr>
          <a:xfrm>
            <a:off x="8600074" y="146279"/>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3" name="Text Placeholder 2"/>
          <p:cNvSpPr>
            <a:spLocks noGrp="1"/>
          </p:cNvSpPr>
          <p:nvPr>
            <p:ph type="body" sz="quarter" idx="13" hasCustomPrompt="1"/>
          </p:nvPr>
        </p:nvSpPr>
        <p:spPr>
          <a:xfrm>
            <a:off x="5764012" y="274681"/>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541" y="6051591"/>
            <a:ext cx="1500696" cy="679419"/>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06" y="6263738"/>
            <a:ext cx="1162775" cy="315054"/>
          </a:xfrm>
          <a:prstGeom prst="rect">
            <a:avLst/>
          </a:prstGeom>
        </p:spPr>
      </p:pic>
    </p:spTree>
    <p:extLst>
      <p:ext uri="{BB962C8B-B14F-4D97-AF65-F5344CB8AC3E}">
        <p14:creationId xmlns:p14="http://schemas.microsoft.com/office/powerpoint/2010/main" val="10132966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_1-Column">
    <p:spTree>
      <p:nvGrpSpPr>
        <p:cNvPr id="1" name=""/>
        <p:cNvGrpSpPr/>
        <p:nvPr/>
      </p:nvGrpSpPr>
      <p:grpSpPr>
        <a:xfrm>
          <a:off x="0" y="0"/>
          <a:ext cx="0" cy="0"/>
          <a:chOff x="0" y="0"/>
          <a:chExt cx="0" cy="0"/>
        </a:xfrm>
      </p:grpSpPr>
      <p:sp>
        <p:nvSpPr>
          <p:cNvPr id="22" name="Title 19"/>
          <p:cNvSpPr>
            <a:spLocks noGrp="1"/>
          </p:cNvSpPr>
          <p:nvPr>
            <p:ph type="title" hasCustomPrompt="1"/>
          </p:nvPr>
        </p:nvSpPr>
        <p:spPr>
          <a:xfrm>
            <a:off x="429570" y="514642"/>
            <a:ext cx="8390828" cy="399311"/>
          </a:xfrm>
          <a:prstGeom prst="rect">
            <a:avLst/>
          </a:prstGeom>
        </p:spPr>
        <p:txBody>
          <a:bodyPr vert="horz" lIns="0" tIns="0" rIns="0" bIns="0"/>
          <a:lstStyle>
            <a:lvl1pPr algn="l">
              <a:defRPr sz="1500" b="1" i="0" cap="none">
                <a:solidFill>
                  <a:srgbClr val="6817FF"/>
                </a:solidFill>
                <a:latin typeface="+mj-lt"/>
                <a:cs typeface="Arial"/>
              </a:defRPr>
            </a:lvl1pPr>
          </a:lstStyle>
          <a:p>
            <a:r>
              <a:rPr lang="en-US" dirty="0" smtClean="0"/>
              <a:t>Main take-away or heading goes here</a:t>
            </a:r>
            <a:endParaRPr lang="en-US" dirty="0"/>
          </a:p>
        </p:txBody>
      </p:sp>
      <p:sp>
        <p:nvSpPr>
          <p:cNvPr id="23" name="Text Placeholder 10"/>
          <p:cNvSpPr>
            <a:spLocks noGrp="1"/>
          </p:cNvSpPr>
          <p:nvPr>
            <p:ph type="body" sz="quarter" idx="12" hasCustomPrompt="1"/>
          </p:nvPr>
        </p:nvSpPr>
        <p:spPr>
          <a:xfrm>
            <a:off x="429570" y="1357706"/>
            <a:ext cx="7739640" cy="2571809"/>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0"/>
              </a:spcAft>
              <a:buClr>
                <a:srgbClr val="FF6600"/>
              </a:buClr>
              <a:buSzPct val="75000"/>
              <a:buFontTx/>
              <a:buNone/>
              <a:tabLst/>
              <a:defRPr sz="1500" baseline="0">
                <a:latin typeface="+mj-lt"/>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smtClean="0"/>
              <a:t>This section has a single column layout and is for text-only content.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Sed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Make sure </a:t>
            </a:r>
            <a:r>
              <a:rPr lang="en-US" dirty="0" err="1" smtClean="0"/>
              <a:t>weblinks</a:t>
            </a:r>
            <a:r>
              <a:rPr lang="en-US" dirty="0" smtClean="0"/>
              <a:t> are displayed in purple and </a:t>
            </a:r>
            <a:r>
              <a:rPr lang="en-US" dirty="0" err="1" smtClean="0"/>
              <a:t>uderlined</a:t>
            </a:r>
            <a:r>
              <a:rPr lang="en-US" dirty="0" smtClean="0"/>
              <a:t>.</a:t>
            </a:r>
          </a:p>
        </p:txBody>
      </p:sp>
      <p:sp>
        <p:nvSpPr>
          <p:cNvPr id="8" name="Slide Number Placeholder 1"/>
          <p:cNvSpPr txBox="1">
            <a:spLocks/>
          </p:cNvSpPr>
          <p:nvPr userDrawn="1"/>
        </p:nvSpPr>
        <p:spPr>
          <a:xfrm>
            <a:off x="8600074" y="146279"/>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9" name="Text Placeholder 2"/>
          <p:cNvSpPr>
            <a:spLocks noGrp="1"/>
          </p:cNvSpPr>
          <p:nvPr>
            <p:ph type="body" sz="quarter" idx="13" hasCustomPrompt="1"/>
          </p:nvPr>
        </p:nvSpPr>
        <p:spPr>
          <a:xfrm>
            <a:off x="5764012" y="274681"/>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541" y="6051591"/>
            <a:ext cx="1500696" cy="679419"/>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06" y="6263738"/>
            <a:ext cx="1162775" cy="315054"/>
          </a:xfrm>
          <a:prstGeom prst="rect">
            <a:avLst/>
          </a:prstGeom>
        </p:spPr>
      </p:pic>
    </p:spTree>
    <p:extLst>
      <p:ext uri="{BB962C8B-B14F-4D97-AF65-F5344CB8AC3E}">
        <p14:creationId xmlns:p14="http://schemas.microsoft.com/office/powerpoint/2010/main" val="316859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t_2-Column">
    <p:spTree>
      <p:nvGrpSpPr>
        <p:cNvPr id="1" name=""/>
        <p:cNvGrpSpPr/>
        <p:nvPr/>
      </p:nvGrpSpPr>
      <p:grpSpPr>
        <a:xfrm>
          <a:off x="0" y="0"/>
          <a:ext cx="0" cy="0"/>
          <a:chOff x="0" y="0"/>
          <a:chExt cx="0" cy="0"/>
        </a:xfrm>
      </p:grpSpPr>
      <p:sp>
        <p:nvSpPr>
          <p:cNvPr id="22" name="Title 19"/>
          <p:cNvSpPr>
            <a:spLocks noGrp="1"/>
          </p:cNvSpPr>
          <p:nvPr>
            <p:ph type="title" hasCustomPrompt="1"/>
          </p:nvPr>
        </p:nvSpPr>
        <p:spPr>
          <a:xfrm>
            <a:off x="429570" y="514642"/>
            <a:ext cx="8390828" cy="399311"/>
          </a:xfrm>
          <a:prstGeom prst="rect">
            <a:avLst/>
          </a:prstGeom>
        </p:spPr>
        <p:txBody>
          <a:bodyPr vert="horz" lIns="0" tIns="0" rIns="0" bIns="0"/>
          <a:lstStyle>
            <a:lvl1pPr algn="l">
              <a:defRPr sz="1500" b="1" i="0" cap="none">
                <a:solidFill>
                  <a:srgbClr val="6817FF"/>
                </a:solidFill>
                <a:latin typeface="+mj-lt"/>
                <a:cs typeface="Arial"/>
              </a:defRPr>
            </a:lvl1pPr>
          </a:lstStyle>
          <a:p>
            <a:r>
              <a:rPr lang="en-US" dirty="0" smtClean="0"/>
              <a:t>Main take-away or heading goes here</a:t>
            </a:r>
            <a:endParaRPr lang="en-US" dirty="0"/>
          </a:p>
        </p:txBody>
      </p:sp>
      <p:sp>
        <p:nvSpPr>
          <p:cNvPr id="23" name="Text Placeholder 10"/>
          <p:cNvSpPr>
            <a:spLocks noGrp="1"/>
          </p:cNvSpPr>
          <p:nvPr>
            <p:ph type="body" sz="quarter" idx="12" hasCustomPrompt="1"/>
          </p:nvPr>
        </p:nvSpPr>
        <p:spPr>
          <a:xfrm>
            <a:off x="429570" y="1357706"/>
            <a:ext cx="7739640" cy="2372893"/>
          </a:xfrm>
          <a:prstGeom prst="rect">
            <a:avLst/>
          </a:prstGeom>
        </p:spPr>
        <p:txBody>
          <a:bodyPr vert="horz" lIns="0" tIns="0" rIns="0" bIns="0" numCol="2"/>
          <a:lstStyle>
            <a:lvl1pPr marL="0" marR="0" indent="0" algn="l" defTabSz="457200" rtl="0" eaLnBrk="1" fontAlgn="auto" latinLnBrk="0" hangingPunct="1">
              <a:lnSpc>
                <a:spcPct val="100000"/>
              </a:lnSpc>
              <a:spcBef>
                <a:spcPts val="0"/>
              </a:spcBef>
              <a:spcAft>
                <a:spcPts val="600"/>
              </a:spcAft>
              <a:buClr>
                <a:srgbClr val="FF6600"/>
              </a:buClr>
              <a:buSzPct val="75000"/>
              <a:buFontTx/>
              <a:buNone/>
              <a:tabLst/>
              <a:defRPr sz="1500" b="0" i="0" baseline="0">
                <a:latin typeface="+mj-lt"/>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r>
              <a:rPr lang="en-US" dirty="0" smtClean="0"/>
              <a:t>This section has a double column layout and is for text-only content.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Make sure </a:t>
            </a:r>
            <a:r>
              <a:rPr lang="en-US" dirty="0" err="1" smtClean="0"/>
              <a:t>weblinks</a:t>
            </a:r>
            <a:r>
              <a:rPr lang="en-US" dirty="0" smtClean="0"/>
              <a:t> are </a:t>
            </a:r>
            <a:r>
              <a:rPr lang="en-US" u="sng" dirty="0" smtClean="0">
                <a:solidFill>
                  <a:srgbClr val="6817FF"/>
                </a:solidFill>
              </a:rPr>
              <a:t>displayed in purple and underlined.</a:t>
            </a:r>
          </a:p>
          <a:p>
            <a:pPr lvl="0"/>
            <a:endParaRPr lang="en-US" dirty="0" smtClean="0"/>
          </a:p>
          <a:p>
            <a:r>
              <a:rPr lang="en-US" dirty="0" smtClean="0"/>
              <a:t>This section has a double column layout and is for text-only content.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Make sure </a:t>
            </a:r>
            <a:r>
              <a:rPr lang="en-US" dirty="0" err="1" smtClean="0"/>
              <a:t>weblinks</a:t>
            </a:r>
            <a:r>
              <a:rPr lang="en-US" dirty="0" smtClean="0"/>
              <a:t> are </a:t>
            </a:r>
            <a:r>
              <a:rPr lang="en-US" u="sng" dirty="0" smtClean="0">
                <a:solidFill>
                  <a:srgbClr val="6817FF"/>
                </a:solidFill>
              </a:rPr>
              <a:t>displayed in purple and underlined.</a:t>
            </a:r>
          </a:p>
          <a:p>
            <a:pPr lvl="0"/>
            <a:endParaRPr lang="en-US" dirty="0"/>
          </a:p>
        </p:txBody>
      </p:sp>
      <p:sp>
        <p:nvSpPr>
          <p:cNvPr id="12" name="Slide Number Placeholder 1"/>
          <p:cNvSpPr txBox="1">
            <a:spLocks/>
          </p:cNvSpPr>
          <p:nvPr userDrawn="1"/>
        </p:nvSpPr>
        <p:spPr>
          <a:xfrm>
            <a:off x="8600074" y="146279"/>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13" name="Text Placeholder 2"/>
          <p:cNvSpPr>
            <a:spLocks noGrp="1"/>
          </p:cNvSpPr>
          <p:nvPr>
            <p:ph type="body" sz="quarter" idx="13" hasCustomPrompt="1"/>
          </p:nvPr>
        </p:nvSpPr>
        <p:spPr>
          <a:xfrm>
            <a:off x="5764012" y="274681"/>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541" y="6051591"/>
            <a:ext cx="1500696" cy="67941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06" y="6263738"/>
            <a:ext cx="1162775" cy="315054"/>
          </a:xfrm>
          <a:prstGeom prst="rect">
            <a:avLst/>
          </a:prstGeom>
        </p:spPr>
      </p:pic>
    </p:spTree>
    <p:extLst>
      <p:ext uri="{BB962C8B-B14F-4D97-AF65-F5344CB8AC3E}">
        <p14:creationId xmlns:p14="http://schemas.microsoft.com/office/powerpoint/2010/main" val="385166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ig Statement">
    <p:spTree>
      <p:nvGrpSpPr>
        <p:cNvPr id="1" name=""/>
        <p:cNvGrpSpPr/>
        <p:nvPr/>
      </p:nvGrpSpPr>
      <p:grpSpPr>
        <a:xfrm>
          <a:off x="0" y="0"/>
          <a:ext cx="0" cy="0"/>
          <a:chOff x="0" y="0"/>
          <a:chExt cx="0" cy="0"/>
        </a:xfrm>
      </p:grpSpPr>
      <p:pic>
        <p:nvPicPr>
          <p:cNvPr id="8" name="Picture 7" descr="crv_lfcl_grhc_rgb_pos_quote-img.png"/>
          <p:cNvPicPr>
            <a:picLocks noChangeAspect="1"/>
          </p:cNvPicPr>
          <p:nvPr userDrawn="1"/>
        </p:nvPicPr>
        <p:blipFill rotWithShape="1">
          <a:blip r:embed="rId2" cstate="screen">
            <a:extLst>
              <a:ext uri="{28A0092B-C50C-407E-A947-70E740481C1C}">
                <a14:useLocalDpi xmlns:a14="http://schemas.microsoft.com/office/drawing/2010/main"/>
              </a:ext>
            </a:extLst>
          </a:blip>
          <a:srcRect l="5831" t="11493" r="27790"/>
          <a:stretch/>
        </p:blipFill>
        <p:spPr>
          <a:xfrm>
            <a:off x="1" y="0"/>
            <a:ext cx="9144000" cy="6858000"/>
          </a:xfrm>
          <a:prstGeom prst="rect">
            <a:avLst/>
          </a:prstGeom>
        </p:spPr>
      </p:pic>
      <p:sp>
        <p:nvSpPr>
          <p:cNvPr id="14" name="Text Placeholder 10"/>
          <p:cNvSpPr>
            <a:spLocks noGrp="1"/>
          </p:cNvSpPr>
          <p:nvPr>
            <p:ph type="body" sz="quarter" idx="10" hasCustomPrompt="1"/>
          </p:nvPr>
        </p:nvSpPr>
        <p:spPr>
          <a:xfrm>
            <a:off x="420163" y="1416052"/>
            <a:ext cx="3836715" cy="2428811"/>
          </a:xfrm>
          <a:prstGeom prst="rect">
            <a:avLst/>
          </a:prstGeom>
        </p:spPr>
        <p:txBody>
          <a:bodyPr vert="horz" lIns="0" tIns="0" rIns="0" bIns="0"/>
          <a:lstStyle>
            <a:lvl1pPr marL="0" indent="0">
              <a:buNone/>
              <a:defRPr sz="2400">
                <a:latin typeface="+mj-lt"/>
              </a:defRPr>
            </a:lvl1pPr>
            <a:lvl2pPr marL="742950" indent="-285750">
              <a:buFont typeface="Courier New"/>
              <a:buChar char="o"/>
              <a:defRPr/>
            </a:lvl2pPr>
            <a:lvl5pPr marL="2057400" indent="-228600">
              <a:buFont typeface="Wingdings" charset="2"/>
              <a:buChar char="ü"/>
              <a:defRPr/>
            </a:lvl5pPr>
          </a:lstStyle>
          <a:p>
            <a:pPr lvl="0"/>
            <a:r>
              <a:rPr lang="en-US" dirty="0" smtClean="0"/>
              <a:t>Important sentence to be made goes here. Or insert Main Section Opener. </a:t>
            </a:r>
            <a:r>
              <a:rPr lang="en-US" dirty="0" err="1" smtClean="0"/>
              <a:t>Lorem</a:t>
            </a:r>
            <a:r>
              <a:rPr lang="en-US" dirty="0" smtClean="0"/>
              <a:t> </a:t>
            </a:r>
            <a:r>
              <a:rPr lang="en-US" dirty="0" err="1" smtClean="0"/>
              <a:t>ipsum</a:t>
            </a:r>
            <a:r>
              <a:rPr lang="en-US" dirty="0" smtClean="0"/>
              <a:t> dolor sit </a:t>
            </a:r>
            <a:r>
              <a:rPr lang="en-US" dirty="0" err="1" smtClean="0"/>
              <a:t>amet</a:t>
            </a:r>
            <a:r>
              <a:rPr lang="en-US" smtClean="0"/>
              <a:t>.</a:t>
            </a:r>
            <a:endParaRPr lang="en-US" dirty="0" smtClean="0"/>
          </a:p>
        </p:txBody>
      </p:sp>
      <p:sp>
        <p:nvSpPr>
          <p:cNvPr id="22" name="Text Placeholder 21"/>
          <p:cNvSpPr>
            <a:spLocks noGrp="1"/>
          </p:cNvSpPr>
          <p:nvPr>
            <p:ph type="body" sz="quarter" idx="11" hasCustomPrompt="1"/>
          </p:nvPr>
        </p:nvSpPr>
        <p:spPr>
          <a:xfrm>
            <a:off x="426239" y="4071833"/>
            <a:ext cx="3830638" cy="449665"/>
          </a:xfrm>
          <a:prstGeom prst="rect">
            <a:avLst/>
          </a:prstGeom>
        </p:spPr>
        <p:txBody>
          <a:bodyPr vert="horz" lIns="0" tIns="0" rIns="0" bIns="0"/>
          <a:lstStyle>
            <a:lvl1pPr marL="0" indent="0">
              <a:buNone/>
              <a:defRPr sz="750" b="0" i="0" baseline="0">
                <a:latin typeface="+mj-lt"/>
                <a:cs typeface="Arial"/>
              </a:defRPr>
            </a:lvl1pPr>
          </a:lstStyle>
          <a:p>
            <a:pPr lvl="0"/>
            <a:r>
              <a:rPr lang="en-US" dirty="0" smtClean="0"/>
              <a:t>Name (If this quote doesn’t have a source, delete this box.)</a:t>
            </a:r>
          </a:p>
          <a:p>
            <a:pPr lvl="0"/>
            <a:r>
              <a:rPr lang="en-US" dirty="0" smtClean="0"/>
              <a:t>Title </a:t>
            </a:r>
            <a:r>
              <a:rPr lang="en-US" dirty="0" err="1" smtClean="0"/>
              <a:t>e.g</a:t>
            </a:r>
            <a:r>
              <a:rPr lang="en-US" dirty="0" smtClean="0"/>
              <a:t>, General Manager, CYZ Company. </a:t>
            </a:r>
            <a:endParaRPr lang="en-US" dirty="0"/>
          </a:p>
        </p:txBody>
      </p:sp>
      <p:sp>
        <p:nvSpPr>
          <p:cNvPr id="17" name="Title 19"/>
          <p:cNvSpPr>
            <a:spLocks noGrp="1"/>
          </p:cNvSpPr>
          <p:nvPr>
            <p:ph type="title" hasCustomPrompt="1"/>
          </p:nvPr>
        </p:nvSpPr>
        <p:spPr>
          <a:xfrm>
            <a:off x="420163" y="529167"/>
            <a:ext cx="3836715" cy="646205"/>
          </a:xfrm>
          <a:prstGeom prst="rect">
            <a:avLst/>
          </a:prstGeom>
        </p:spPr>
        <p:txBody>
          <a:bodyPr vert="horz" lIns="0" tIns="0" rIns="0" bIns="0"/>
          <a:lstStyle>
            <a:lvl1pPr algn="l">
              <a:defRPr sz="1500" b="1" i="0" cap="none">
                <a:solidFill>
                  <a:srgbClr val="6817FF"/>
                </a:solidFill>
                <a:latin typeface="+mj-lt"/>
                <a:cs typeface="Arial"/>
              </a:defRPr>
            </a:lvl1pPr>
          </a:lstStyle>
          <a:p>
            <a:r>
              <a:rPr lang="en-US" dirty="0" smtClean="0"/>
              <a:t>Main take-away or heading goes here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5541" y="6051591"/>
            <a:ext cx="1500696" cy="679419"/>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406" y="6263738"/>
            <a:ext cx="1162775" cy="315054"/>
          </a:xfrm>
          <a:prstGeom prst="rect">
            <a:avLst/>
          </a:prstGeom>
        </p:spPr>
      </p:pic>
    </p:spTree>
    <p:extLst>
      <p:ext uri="{BB962C8B-B14F-4D97-AF65-F5344CB8AC3E}">
        <p14:creationId xmlns:p14="http://schemas.microsoft.com/office/powerpoint/2010/main" val="38171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ig Statement_Layout">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5402"/>
            <a:ext cx="9144000" cy="6858000"/>
          </a:xfrm>
          <a:prstGeom prst="rect">
            <a:avLst/>
          </a:prstGeom>
        </p:spPr>
      </p:pic>
      <p:sp>
        <p:nvSpPr>
          <p:cNvPr id="14" name="Text Placeholder 10"/>
          <p:cNvSpPr>
            <a:spLocks noGrp="1"/>
          </p:cNvSpPr>
          <p:nvPr>
            <p:ph type="body" sz="quarter" idx="10" hasCustomPrompt="1"/>
          </p:nvPr>
        </p:nvSpPr>
        <p:spPr>
          <a:xfrm>
            <a:off x="420163" y="1416052"/>
            <a:ext cx="3836715" cy="2428811"/>
          </a:xfrm>
          <a:prstGeom prst="rect">
            <a:avLst/>
          </a:prstGeom>
        </p:spPr>
        <p:txBody>
          <a:bodyPr vert="horz" lIns="0" tIns="0" rIns="0" bIns="0"/>
          <a:lstStyle>
            <a:lvl1pPr marL="0" indent="0">
              <a:buNone/>
              <a:defRPr sz="2400">
                <a:solidFill>
                  <a:srgbClr val="FFFFFF"/>
                </a:solidFill>
                <a:latin typeface="+mj-lt"/>
              </a:defRPr>
            </a:lvl1pPr>
            <a:lvl2pPr marL="742950" indent="-285750">
              <a:buFont typeface="Courier New"/>
              <a:buChar char="o"/>
              <a:defRPr/>
            </a:lvl2pPr>
            <a:lvl5pPr marL="2057400" indent="-228600">
              <a:buFont typeface="Wingdings" charset="2"/>
              <a:buChar char="ü"/>
              <a:defRPr/>
            </a:lvl5pPr>
          </a:lstStyle>
          <a:p>
            <a:pPr lvl="0"/>
            <a:r>
              <a:rPr lang="en-US" dirty="0" smtClean="0"/>
              <a:t>Important sentence to be made goes here. Or insert Main Section Opener.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a:t>
            </a:r>
          </a:p>
        </p:txBody>
      </p:sp>
      <p:sp>
        <p:nvSpPr>
          <p:cNvPr id="22" name="Text Placeholder 21"/>
          <p:cNvSpPr>
            <a:spLocks noGrp="1"/>
          </p:cNvSpPr>
          <p:nvPr>
            <p:ph type="body" sz="quarter" idx="11" hasCustomPrompt="1"/>
          </p:nvPr>
        </p:nvSpPr>
        <p:spPr>
          <a:xfrm>
            <a:off x="426239" y="4071833"/>
            <a:ext cx="3830638" cy="449665"/>
          </a:xfrm>
          <a:prstGeom prst="rect">
            <a:avLst/>
          </a:prstGeom>
        </p:spPr>
        <p:txBody>
          <a:bodyPr vert="horz" lIns="0" tIns="0" rIns="0" bIns="0"/>
          <a:lstStyle>
            <a:lvl1pPr marL="0" indent="0">
              <a:buNone/>
              <a:defRPr sz="750" b="0" i="0" baseline="0">
                <a:solidFill>
                  <a:srgbClr val="FFFFFF"/>
                </a:solidFill>
                <a:latin typeface="+mj-lt"/>
                <a:cs typeface="Arial"/>
              </a:defRPr>
            </a:lvl1pPr>
          </a:lstStyle>
          <a:p>
            <a:pPr lvl="0"/>
            <a:r>
              <a:rPr lang="en-US" dirty="0" smtClean="0"/>
              <a:t>Name (If this quote doesn’t have a source, delete this box.)</a:t>
            </a:r>
          </a:p>
          <a:p>
            <a:pPr lvl="0"/>
            <a:r>
              <a:rPr lang="en-US" dirty="0" smtClean="0"/>
              <a:t>Title </a:t>
            </a:r>
            <a:r>
              <a:rPr lang="en-US" dirty="0" err="1" smtClean="0"/>
              <a:t>e.g</a:t>
            </a:r>
            <a:r>
              <a:rPr lang="en-US" dirty="0" smtClean="0"/>
              <a:t>, General Manager, CYZ Company. </a:t>
            </a:r>
            <a:endParaRPr lang="en-US" dirty="0"/>
          </a:p>
        </p:txBody>
      </p:sp>
      <p:sp>
        <p:nvSpPr>
          <p:cNvPr id="17" name="Title 19"/>
          <p:cNvSpPr>
            <a:spLocks noGrp="1"/>
          </p:cNvSpPr>
          <p:nvPr>
            <p:ph type="title" hasCustomPrompt="1"/>
          </p:nvPr>
        </p:nvSpPr>
        <p:spPr>
          <a:xfrm>
            <a:off x="420163" y="529167"/>
            <a:ext cx="3836715" cy="646205"/>
          </a:xfrm>
          <a:prstGeom prst="rect">
            <a:avLst/>
          </a:prstGeom>
        </p:spPr>
        <p:txBody>
          <a:bodyPr vert="horz" lIns="0" tIns="0" rIns="0" bIns="0"/>
          <a:lstStyle>
            <a:lvl1pPr algn="l">
              <a:defRPr sz="1500" b="1" i="0" cap="none">
                <a:solidFill>
                  <a:srgbClr val="FFFFFF"/>
                </a:solidFill>
                <a:latin typeface="+mj-lt"/>
                <a:cs typeface="Arial"/>
              </a:defRPr>
            </a:lvl1pPr>
          </a:lstStyle>
          <a:p>
            <a:r>
              <a:rPr lang="en-US" dirty="0" smtClean="0"/>
              <a:t>Main take-away or heading goes here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5542" y="6051591"/>
            <a:ext cx="1500694" cy="67941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406" y="6263738"/>
            <a:ext cx="1162775" cy="315053"/>
          </a:xfrm>
          <a:prstGeom prst="rect">
            <a:avLst/>
          </a:prstGeom>
        </p:spPr>
      </p:pic>
    </p:spTree>
    <p:extLst>
      <p:ext uri="{BB962C8B-B14F-4D97-AF65-F5344CB8AC3E}">
        <p14:creationId xmlns:p14="http://schemas.microsoft.com/office/powerpoint/2010/main" val="228140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420162" y="1313425"/>
            <a:ext cx="8120748" cy="3932767"/>
          </a:xfrm>
          <a:prstGeom prst="rect">
            <a:avLst/>
          </a:prstGeom>
        </p:spPr>
        <p:txBody>
          <a:bodyPr vert="horz" lIns="0" tIns="0" rIns="0" bIns="0"/>
          <a:lstStyle>
            <a:lvl1pPr marL="234000" indent="-234000">
              <a:buClr>
                <a:srgbClr val="666666"/>
              </a:buClr>
              <a:buSzPct val="60000"/>
              <a:buFont typeface="Courier New"/>
              <a:buChar char="o"/>
              <a:defRPr sz="1500" b="0" i="0">
                <a:latin typeface="+mj-lt"/>
                <a:cs typeface="Arial"/>
              </a:defRPr>
            </a:lvl1pPr>
            <a:lvl2pPr marL="633600" indent="-212400">
              <a:buSzPct val="40000"/>
              <a:buFont typeface="Wingdings" charset="2"/>
              <a:buChar char=""/>
              <a:defRPr sz="1500" b="0" i="0" baseline="0">
                <a:latin typeface="+mj-lt"/>
                <a:cs typeface="Arial"/>
              </a:defRPr>
            </a:lvl2pPr>
            <a:lvl3pPr marL="1000800" indent="-158400">
              <a:defRPr sz="1500" b="0" i="0" baseline="0">
                <a:latin typeface="+mj-lt"/>
                <a:cs typeface="Arial"/>
              </a:defRPr>
            </a:lvl3pPr>
            <a:lvl4pPr marL="1458000" indent="-194400">
              <a:defRPr sz="1400">
                <a:latin typeface="+mj-lt"/>
              </a:defRPr>
            </a:lvl4pPr>
            <a:lvl5pPr marL="2057400" indent="-228600">
              <a:buFont typeface="Wingdings" charset="2"/>
              <a:buChar char="ü"/>
              <a:defRPr sz="1400"/>
            </a:lvl5pPr>
          </a:lstStyle>
          <a:p>
            <a:pPr lvl="0"/>
            <a:r>
              <a:rPr lang="en-US" dirty="0" smtClean="0"/>
              <a:t>Bullet item 1 </a:t>
            </a:r>
          </a:p>
          <a:p>
            <a:pPr lvl="1"/>
            <a:r>
              <a:rPr lang="en-US" dirty="0" smtClean="0"/>
              <a:t>Sub-bullet item 1 second item in the list goes here</a:t>
            </a:r>
          </a:p>
          <a:p>
            <a:pPr lvl="2"/>
            <a:r>
              <a:rPr lang="en-US" dirty="0" smtClean="0"/>
              <a:t> Sub-bullet of above</a:t>
            </a:r>
          </a:p>
          <a:p>
            <a:pPr lvl="3"/>
            <a:r>
              <a:rPr lang="en-US" dirty="0" smtClean="0"/>
              <a:t>4th level bullet</a:t>
            </a:r>
          </a:p>
          <a:p>
            <a:pPr lvl="0"/>
            <a:r>
              <a:rPr lang="en-US" dirty="0" smtClean="0"/>
              <a:t>Third item </a:t>
            </a:r>
          </a:p>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Sed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p>
          <a:p>
            <a:pPr lvl="0"/>
            <a:r>
              <a:rPr lang="en-US" dirty="0" err="1" smtClean="0"/>
              <a:t>Voluptatem</a:t>
            </a:r>
            <a:r>
              <a:rPr lang="en-US" dirty="0" smtClean="0"/>
              <a:t> </a:t>
            </a:r>
            <a:r>
              <a:rPr lang="en-US" dirty="0" err="1" smtClean="0"/>
              <a:t>accusantium</a:t>
            </a:r>
            <a:r>
              <a:rPr lang="en-US" dirty="0" smtClean="0"/>
              <a:t> </a:t>
            </a:r>
            <a:r>
              <a:rPr lang="en-US" dirty="0" err="1" smtClean="0"/>
              <a:t>doloremque</a:t>
            </a:r>
            <a:endParaRPr lang="en-US" dirty="0"/>
          </a:p>
        </p:txBody>
      </p:sp>
      <p:sp>
        <p:nvSpPr>
          <p:cNvPr id="10" name="Title 19"/>
          <p:cNvSpPr>
            <a:spLocks noGrp="1"/>
          </p:cNvSpPr>
          <p:nvPr>
            <p:ph type="title" hasCustomPrompt="1"/>
          </p:nvPr>
        </p:nvSpPr>
        <p:spPr>
          <a:xfrm>
            <a:off x="420163" y="514642"/>
            <a:ext cx="8102477" cy="399311"/>
          </a:xfrm>
          <a:prstGeom prst="rect">
            <a:avLst/>
          </a:prstGeom>
        </p:spPr>
        <p:txBody>
          <a:bodyPr vert="horz" lIns="0" tIns="0" rIns="0" bIns="0"/>
          <a:lstStyle>
            <a:lvl1pPr algn="l">
              <a:defRPr sz="1500" b="1" i="0" cap="none">
                <a:solidFill>
                  <a:srgbClr val="6817FF"/>
                </a:solidFill>
                <a:latin typeface="+mj-lt"/>
                <a:cs typeface="Arial"/>
              </a:defRPr>
            </a:lvl1pPr>
          </a:lstStyle>
          <a:p>
            <a:r>
              <a:rPr lang="en-US" dirty="0" smtClean="0"/>
              <a:t>Main take-away or heading goes here</a:t>
            </a:r>
            <a:endParaRPr lang="en-US" dirty="0"/>
          </a:p>
        </p:txBody>
      </p:sp>
      <p:sp>
        <p:nvSpPr>
          <p:cNvPr id="11" name="Slide Number Placeholder 1"/>
          <p:cNvSpPr txBox="1">
            <a:spLocks/>
          </p:cNvSpPr>
          <p:nvPr userDrawn="1"/>
        </p:nvSpPr>
        <p:spPr>
          <a:xfrm>
            <a:off x="8600074" y="146279"/>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12" name="Text Placeholder 2"/>
          <p:cNvSpPr>
            <a:spLocks noGrp="1"/>
          </p:cNvSpPr>
          <p:nvPr>
            <p:ph type="body" sz="quarter" idx="13" hasCustomPrompt="1"/>
          </p:nvPr>
        </p:nvSpPr>
        <p:spPr>
          <a:xfrm>
            <a:off x="5764012" y="274681"/>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541" y="6051591"/>
            <a:ext cx="1500696" cy="67941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06" y="6263738"/>
            <a:ext cx="1162775" cy="315054"/>
          </a:xfrm>
          <a:prstGeom prst="rect">
            <a:avLst/>
          </a:prstGeom>
        </p:spPr>
      </p:pic>
    </p:spTree>
    <p:extLst>
      <p:ext uri="{BB962C8B-B14F-4D97-AF65-F5344CB8AC3E}">
        <p14:creationId xmlns:p14="http://schemas.microsoft.com/office/powerpoint/2010/main" val="375528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676126"/>
      </p:ext>
    </p:extLst>
  </p:cSld>
  <p:clrMap bg1="lt1" tx1="dk1" bg2="lt2" tx2="dk2" accent1="accent1" accent2="accent2" accent3="accent3" accent4="accent4" accent5="accent5" accent6="accent6" hlink="hlink" folHlink="folHlink"/>
  <p:sldLayoutIdLst>
    <p:sldLayoutId id="2147483685" r:id="rId1"/>
    <p:sldLayoutId id="2147483669" r:id="rId2"/>
    <p:sldLayoutId id="2147483675" r:id="rId3"/>
    <p:sldLayoutId id="2147483684" r:id="rId4"/>
    <p:sldLayoutId id="2147483673" r:id="rId5"/>
    <p:sldLayoutId id="2147483676" r:id="rId6"/>
    <p:sldLayoutId id="2147483663" r:id="rId7"/>
    <p:sldLayoutId id="2147483682" r:id="rId8"/>
    <p:sldLayoutId id="2147483650" r:id="rId9"/>
    <p:sldLayoutId id="2147483662" r:id="rId10"/>
    <p:sldLayoutId id="2147483683" r:id="rId11"/>
    <p:sldLayoutId id="2147483660" r:id="rId12"/>
    <p:sldLayoutId id="2147483678" r:id="rId13"/>
    <p:sldLayoutId id="2147483677" r:id="rId14"/>
    <p:sldLayoutId id="2147483686"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mailto:mila.cahue@clarivate.com"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 descr="stock-photo-man-holding-string-globe-100315979.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custGeom>
            <a:avLst/>
            <a:gdLst/>
            <a:ahLst/>
            <a:cxnLst/>
            <a:rect l="l" t="t" r="r" b="b"/>
            <a:pathLst>
              <a:path w="4177058" h="5143500">
                <a:moveTo>
                  <a:pt x="359624" y="0"/>
                </a:moveTo>
                <a:lnTo>
                  <a:pt x="4177058" y="0"/>
                </a:lnTo>
                <a:lnTo>
                  <a:pt x="4177058" y="5143500"/>
                </a:lnTo>
                <a:lnTo>
                  <a:pt x="744958" y="5143500"/>
                </a:lnTo>
                <a:lnTo>
                  <a:pt x="638627" y="4935892"/>
                </a:lnTo>
                <a:cubicBezTo>
                  <a:pt x="229356" y="4086516"/>
                  <a:pt x="0" y="3134130"/>
                  <a:pt x="0" y="2128176"/>
                </a:cubicBezTo>
                <a:cubicBezTo>
                  <a:pt x="0" y="1457540"/>
                  <a:pt x="101936" y="810712"/>
                  <a:pt x="291159" y="202342"/>
                </a:cubicBezTo>
                <a:close/>
              </a:path>
            </a:pathLst>
          </a:custGeom>
        </p:spPr>
      </p:pic>
      <p:sp>
        <p:nvSpPr>
          <p:cNvPr id="11" name="Rectangle 10"/>
          <p:cNvSpPr/>
          <p:nvPr/>
        </p:nvSpPr>
        <p:spPr>
          <a:xfrm>
            <a:off x="4966942" y="-19921"/>
            <a:ext cx="4182411" cy="6858000"/>
          </a:xfrm>
          <a:custGeom>
            <a:avLst/>
            <a:gdLst>
              <a:gd name="connsiteX0" fmla="*/ 0 w 4177058"/>
              <a:gd name="connsiteY0" fmla="*/ 0 h 5143500"/>
              <a:gd name="connsiteX1" fmla="*/ 4177058 w 4177058"/>
              <a:gd name="connsiteY1" fmla="*/ 0 h 5143500"/>
              <a:gd name="connsiteX2" fmla="*/ 4177058 w 4177058"/>
              <a:gd name="connsiteY2" fmla="*/ 5143500 h 5143500"/>
              <a:gd name="connsiteX3" fmla="*/ 0 w 4177058"/>
              <a:gd name="connsiteY3" fmla="*/ 5143500 h 5143500"/>
              <a:gd name="connsiteX4" fmla="*/ 0 w 4177058"/>
              <a:gd name="connsiteY4" fmla="*/ 0 h 5143500"/>
              <a:gd name="connsiteX0" fmla="*/ 205856 w 4382914"/>
              <a:gd name="connsiteY0" fmla="*/ 0 h 5143500"/>
              <a:gd name="connsiteX1" fmla="*/ 4382914 w 4382914"/>
              <a:gd name="connsiteY1" fmla="*/ 0 h 5143500"/>
              <a:gd name="connsiteX2" fmla="*/ 4382914 w 4382914"/>
              <a:gd name="connsiteY2" fmla="*/ 5143500 h 5143500"/>
              <a:gd name="connsiteX3" fmla="*/ 205856 w 4382914"/>
              <a:gd name="connsiteY3" fmla="*/ 5143500 h 5143500"/>
              <a:gd name="connsiteX4" fmla="*/ 205856 w 4382914"/>
              <a:gd name="connsiteY4" fmla="*/ 0 h 5143500"/>
              <a:gd name="connsiteX0" fmla="*/ 336743 w 4200036"/>
              <a:gd name="connsiteY0" fmla="*/ 14941 h 5143500"/>
              <a:gd name="connsiteX1" fmla="*/ 4200036 w 4200036"/>
              <a:gd name="connsiteY1" fmla="*/ 0 h 5143500"/>
              <a:gd name="connsiteX2" fmla="*/ 4200036 w 4200036"/>
              <a:gd name="connsiteY2" fmla="*/ 5143500 h 5143500"/>
              <a:gd name="connsiteX3" fmla="*/ 22978 w 4200036"/>
              <a:gd name="connsiteY3" fmla="*/ 5143500 h 5143500"/>
              <a:gd name="connsiteX4" fmla="*/ 336743 w 4200036"/>
              <a:gd name="connsiteY4" fmla="*/ 14941 h 5143500"/>
              <a:gd name="connsiteX0" fmla="*/ 386637 w 4249930"/>
              <a:gd name="connsiteY0" fmla="*/ 14941 h 5143500"/>
              <a:gd name="connsiteX1" fmla="*/ 4249930 w 4249930"/>
              <a:gd name="connsiteY1" fmla="*/ 0 h 5143500"/>
              <a:gd name="connsiteX2" fmla="*/ 4249930 w 4249930"/>
              <a:gd name="connsiteY2" fmla="*/ 5143500 h 5143500"/>
              <a:gd name="connsiteX3" fmla="*/ 72872 w 4249930"/>
              <a:gd name="connsiteY3" fmla="*/ 5143500 h 5143500"/>
              <a:gd name="connsiteX4" fmla="*/ 386637 w 4249930"/>
              <a:gd name="connsiteY4" fmla="*/ 14941 h 5143500"/>
              <a:gd name="connsiteX0" fmla="*/ 190495 w 4053788"/>
              <a:gd name="connsiteY0" fmla="*/ 14941 h 5143500"/>
              <a:gd name="connsiteX1" fmla="*/ 4053788 w 4053788"/>
              <a:gd name="connsiteY1" fmla="*/ 0 h 5143500"/>
              <a:gd name="connsiteX2" fmla="*/ 4053788 w 4053788"/>
              <a:gd name="connsiteY2" fmla="*/ 5143500 h 5143500"/>
              <a:gd name="connsiteX3" fmla="*/ 638730 w 4053788"/>
              <a:gd name="connsiteY3" fmla="*/ 5143500 h 5143500"/>
              <a:gd name="connsiteX4" fmla="*/ 190495 w 4053788"/>
              <a:gd name="connsiteY4" fmla="*/ 14941 h 5143500"/>
              <a:gd name="connsiteX0" fmla="*/ 306077 w 4169370"/>
              <a:gd name="connsiteY0" fmla="*/ 14941 h 5143500"/>
              <a:gd name="connsiteX1" fmla="*/ 4169370 w 4169370"/>
              <a:gd name="connsiteY1" fmla="*/ 0 h 5143500"/>
              <a:gd name="connsiteX2" fmla="*/ 4169370 w 4169370"/>
              <a:gd name="connsiteY2" fmla="*/ 5143500 h 5143500"/>
              <a:gd name="connsiteX3" fmla="*/ 754312 w 4169370"/>
              <a:gd name="connsiteY3" fmla="*/ 5143500 h 5143500"/>
              <a:gd name="connsiteX4" fmla="*/ 306077 w 4169370"/>
              <a:gd name="connsiteY4" fmla="*/ 14941 h 5143500"/>
              <a:gd name="connsiteX0" fmla="*/ 319118 w 4182411"/>
              <a:gd name="connsiteY0" fmla="*/ 14941 h 5143500"/>
              <a:gd name="connsiteX1" fmla="*/ 4182411 w 4182411"/>
              <a:gd name="connsiteY1" fmla="*/ 0 h 5143500"/>
              <a:gd name="connsiteX2" fmla="*/ 4182411 w 4182411"/>
              <a:gd name="connsiteY2" fmla="*/ 5143500 h 5143500"/>
              <a:gd name="connsiteX3" fmla="*/ 722530 w 4182411"/>
              <a:gd name="connsiteY3" fmla="*/ 5143500 h 5143500"/>
              <a:gd name="connsiteX4" fmla="*/ 319118 w 4182411"/>
              <a:gd name="connsiteY4" fmla="*/ 14941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411" h="5143500">
                <a:moveTo>
                  <a:pt x="319118" y="14941"/>
                </a:moveTo>
                <a:lnTo>
                  <a:pt x="4182411" y="0"/>
                </a:lnTo>
                <a:lnTo>
                  <a:pt x="4182411" y="5143500"/>
                </a:lnTo>
                <a:lnTo>
                  <a:pt x="722530" y="5143500"/>
                </a:lnTo>
                <a:cubicBezTo>
                  <a:pt x="50177" y="3832412"/>
                  <a:pt x="-293469" y="2342029"/>
                  <a:pt x="319118" y="14941"/>
                </a:cubicBezTo>
                <a:close/>
              </a:path>
            </a:pathLst>
          </a:cu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8" name="Text Placeholder 7"/>
          <p:cNvSpPr>
            <a:spLocks noGrp="1"/>
          </p:cNvSpPr>
          <p:nvPr>
            <p:ph type="body" sz="quarter" idx="11"/>
          </p:nvPr>
        </p:nvSpPr>
        <p:spPr>
          <a:xfrm>
            <a:off x="1099591" y="288437"/>
            <a:ext cx="3867351" cy="446337"/>
          </a:xfrm>
        </p:spPr>
        <p:txBody>
          <a:bodyPr/>
          <a:lstStyle/>
          <a:p>
            <a:pPr algn="r"/>
            <a:r>
              <a:rPr lang="en-US" sz="1600" dirty="0" smtClean="0"/>
              <a:t>Scientific &amp; Academic Research</a:t>
            </a:r>
            <a:endParaRPr lang="en-US" sz="1600" dirty="0"/>
          </a:p>
        </p:txBody>
      </p:sp>
      <p:sp>
        <p:nvSpPr>
          <p:cNvPr id="4" name="TextBox 3"/>
          <p:cNvSpPr txBox="1"/>
          <p:nvPr/>
        </p:nvSpPr>
        <p:spPr>
          <a:xfrm>
            <a:off x="-3186138" y="7718837"/>
            <a:ext cx="184666" cy="369332"/>
          </a:xfrm>
          <a:prstGeom prst="rect">
            <a:avLst/>
          </a:prstGeom>
          <a:noFill/>
        </p:spPr>
        <p:txBody>
          <a:bodyPr wrap="none" rtlCol="0">
            <a:spAutoFit/>
          </a:bodyPr>
          <a:lstStyle/>
          <a:p>
            <a:endParaRPr lang="en-US" dirty="0"/>
          </a:p>
        </p:txBody>
      </p:sp>
      <p:sp>
        <p:nvSpPr>
          <p:cNvPr id="7" name="TextBox 6"/>
          <p:cNvSpPr txBox="1"/>
          <p:nvPr/>
        </p:nvSpPr>
        <p:spPr>
          <a:xfrm>
            <a:off x="212045" y="4365171"/>
            <a:ext cx="5013098" cy="1846659"/>
          </a:xfrm>
          <a:prstGeom prst="rect">
            <a:avLst/>
          </a:prstGeom>
          <a:noFill/>
        </p:spPr>
        <p:txBody>
          <a:bodyPr wrap="square" rtlCol="0">
            <a:spAutoFit/>
          </a:bodyPr>
          <a:lstStyle/>
          <a:p>
            <a:r>
              <a:rPr lang="es-ES" sz="2400" b="1" dirty="0" smtClean="0"/>
              <a:t>V </a:t>
            </a:r>
            <a:r>
              <a:rPr lang="tr-TR" sz="2400" b="1" dirty="0" smtClean="0"/>
              <a:t>N</a:t>
            </a:r>
            <a:r>
              <a:rPr lang="es-ES" sz="2400" b="1" dirty="0" err="1" smtClean="0"/>
              <a:t>ational</a:t>
            </a:r>
            <a:r>
              <a:rPr lang="tr-TR" sz="2400" b="1" dirty="0" smtClean="0"/>
              <a:t> Academic Publi</a:t>
            </a:r>
            <a:r>
              <a:rPr lang="es-ES" sz="2400" b="1" dirty="0" smtClean="0"/>
              <a:t>s</a:t>
            </a:r>
            <a:r>
              <a:rPr lang="tr-TR" sz="2400" b="1" dirty="0" smtClean="0"/>
              <a:t>hing M</a:t>
            </a:r>
            <a:r>
              <a:rPr lang="es-ES" sz="2400" b="1" dirty="0" err="1" smtClean="0"/>
              <a:t>tng</a:t>
            </a:r>
            <a:r>
              <a:rPr lang="tr-TR" sz="2400" b="1" dirty="0" smtClean="0"/>
              <a:t> </a:t>
            </a:r>
            <a:endParaRPr lang="es-ES" sz="2400" b="1" dirty="0" smtClean="0"/>
          </a:p>
          <a:p>
            <a:endParaRPr lang="es-ES" sz="2400" b="1" dirty="0" smtClean="0"/>
          </a:p>
          <a:p>
            <a:pPr algn="r"/>
            <a:r>
              <a:rPr lang="es-ES" sz="2400" b="1" dirty="0" smtClean="0"/>
              <a:t>Antalya, </a:t>
            </a:r>
            <a:r>
              <a:rPr lang="es-ES" sz="2400" b="1" dirty="0" err="1" smtClean="0"/>
              <a:t>Turkey</a:t>
            </a:r>
            <a:r>
              <a:rPr lang="es-ES" sz="2400" b="1" dirty="0" smtClean="0"/>
              <a:t> </a:t>
            </a:r>
          </a:p>
          <a:p>
            <a:pPr algn="r"/>
            <a:r>
              <a:rPr lang="es-ES" sz="2400" b="1" dirty="0" smtClean="0"/>
              <a:t>2nd-3rd </a:t>
            </a:r>
            <a:r>
              <a:rPr lang="es-ES" sz="2400" b="1" dirty="0" err="1" smtClean="0"/>
              <a:t>November</a:t>
            </a:r>
            <a:r>
              <a:rPr lang="es-ES" sz="2400" b="1" dirty="0" smtClean="0"/>
              <a:t>, 2017</a:t>
            </a:r>
            <a:endParaRPr lang="en-US" sz="2400" b="1" dirty="0" smtClean="0"/>
          </a:p>
          <a:p>
            <a:endParaRPr lang="en-US" dirty="0"/>
          </a:p>
        </p:txBody>
      </p:sp>
      <p:sp>
        <p:nvSpPr>
          <p:cNvPr id="13" name="Rectangle 12"/>
          <p:cNvSpPr/>
          <p:nvPr/>
        </p:nvSpPr>
        <p:spPr>
          <a:xfrm>
            <a:off x="421989" y="2416629"/>
            <a:ext cx="3476337" cy="1089529"/>
          </a:xfrm>
          <a:prstGeom prst="rect">
            <a:avLst/>
          </a:prstGeom>
        </p:spPr>
        <p:txBody>
          <a:bodyPr wrap="none">
            <a:spAutoFit/>
          </a:bodyPr>
          <a:lstStyle/>
          <a:p>
            <a:pPr>
              <a:spcBef>
                <a:spcPct val="60000"/>
              </a:spcBef>
            </a:pPr>
            <a:r>
              <a:rPr lang="es-ES" b="1" dirty="0" smtClean="0">
                <a:latin typeface="Knowledge Light" pitchFamily="34" charset="0"/>
              </a:rPr>
              <a:t>Dr. Mila Cahue</a:t>
            </a:r>
            <a:endParaRPr lang="en-US" b="1" dirty="0" smtClean="0">
              <a:latin typeface="Knowledge Light" pitchFamily="34" charset="0"/>
            </a:endParaRPr>
          </a:p>
          <a:p>
            <a:pPr>
              <a:spcBef>
                <a:spcPct val="60000"/>
              </a:spcBef>
            </a:pPr>
            <a:r>
              <a:rPr lang="en-US" b="1" dirty="0" smtClean="0">
                <a:latin typeface="Knowledge Light" pitchFamily="34" charset="0"/>
              </a:rPr>
              <a:t>Web of Science Europe Editor</a:t>
            </a:r>
            <a:endParaRPr lang="en-GB" b="1" dirty="0" smtClean="0">
              <a:latin typeface="Knowledge Light" pitchFamily="34" charset="0"/>
            </a:endParaRPr>
          </a:p>
          <a:p>
            <a:endParaRPr lang="en-US" dirty="0"/>
          </a:p>
        </p:txBody>
      </p:sp>
      <p:sp>
        <p:nvSpPr>
          <p:cNvPr id="14" name="Rectangle 13"/>
          <p:cNvSpPr/>
          <p:nvPr/>
        </p:nvSpPr>
        <p:spPr>
          <a:xfrm>
            <a:off x="421989" y="957943"/>
            <a:ext cx="3902223" cy="830997"/>
          </a:xfrm>
          <a:prstGeom prst="rect">
            <a:avLst/>
          </a:prstGeom>
          <a:noFill/>
        </p:spPr>
        <p:txBody>
          <a:bodyPr wrap="none" lIns="91440" tIns="45720" rIns="91440" bIns="45720">
            <a:spAutoFit/>
          </a:bodyPr>
          <a:lstStyle/>
          <a:p>
            <a:pPr algn="ctr"/>
            <a:r>
              <a:rPr lang="en-US" sz="2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Journal </a:t>
            </a:r>
            <a:r>
              <a:rPr lang="en-US"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a:t>
            </a:r>
            <a:r>
              <a:rPr lang="en-US" sz="2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valuation </a:t>
            </a:r>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t>
            </a:r>
            <a:r>
              <a:rPr lang="en-US" sz="2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rinciples </a:t>
            </a:r>
          </a:p>
          <a:p>
            <a:pPr algn="ctr"/>
            <a:r>
              <a:rPr lang="en-US" sz="2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and </a:t>
            </a:r>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t>
            </a:r>
            <a:r>
              <a:rPr lang="en-US" sz="2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rocess</a:t>
            </a:r>
            <a:endPar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509804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884988884"/>
              </p:ext>
            </p:extLst>
          </p:nvPr>
        </p:nvGraphicFramePr>
        <p:xfrm>
          <a:off x="611560" y="1360714"/>
          <a:ext cx="8208838"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051131" y="3559629"/>
            <a:ext cx="1769267" cy="738664"/>
          </a:xfrm>
          <a:prstGeom prst="rect">
            <a:avLst/>
          </a:prstGeom>
          <a:noFill/>
        </p:spPr>
        <p:txBody>
          <a:bodyPr wrap="none" rtlCol="0">
            <a:spAutoFit/>
          </a:bodyPr>
          <a:lstStyle/>
          <a:p>
            <a:pPr lvl="0"/>
            <a:r>
              <a:rPr lang="en-GB" sz="2400" b="1" dirty="0" smtClean="0">
                <a:solidFill>
                  <a:srgbClr val="6817FF"/>
                </a:solidFill>
              </a:rPr>
              <a:t>Timeliness</a:t>
            </a:r>
            <a:endParaRPr lang="en-US" sz="2400" b="1" dirty="0" smtClean="0">
              <a:solidFill>
                <a:srgbClr val="6817FF"/>
              </a:solidFill>
            </a:endParaRPr>
          </a:p>
          <a:p>
            <a:endParaRPr lang="en-US" dirty="0"/>
          </a:p>
        </p:txBody>
      </p:sp>
      <p:sp>
        <p:nvSpPr>
          <p:cNvPr id="5" name="Title 4"/>
          <p:cNvSpPr>
            <a:spLocks noGrp="1"/>
          </p:cNvSpPr>
          <p:nvPr>
            <p:ph type="title"/>
          </p:nvPr>
        </p:nvSpPr>
        <p:spPr/>
        <p:txBody>
          <a:bodyPr/>
          <a:lstStyle/>
          <a:p>
            <a:r>
              <a:rPr lang="es-ES" sz="2400" dirty="0" err="1" smtClean="0"/>
              <a:t>Selection</a:t>
            </a:r>
            <a:r>
              <a:rPr lang="es-ES" sz="2400" dirty="0" smtClean="0"/>
              <a:t> </a:t>
            </a:r>
            <a:r>
              <a:rPr lang="es-ES" sz="2400" dirty="0" err="1" smtClean="0"/>
              <a:t>Process</a:t>
            </a:r>
            <a:r>
              <a:rPr lang="es-ES" sz="2400" dirty="0" smtClean="0"/>
              <a:t> for ESCI </a:t>
            </a:r>
            <a:r>
              <a:rPr lang="es-ES" sz="2400" dirty="0" err="1" smtClean="0"/>
              <a:t>follows</a:t>
            </a:r>
            <a:r>
              <a:rPr lang="es-ES" sz="2400" dirty="0" smtClean="0"/>
              <a:t> </a:t>
            </a:r>
            <a:r>
              <a:rPr lang="es-ES" sz="2400" dirty="0" err="1" smtClean="0"/>
              <a:t>our</a:t>
            </a:r>
            <a:r>
              <a:rPr lang="es-ES" sz="2400" dirty="0" smtClean="0"/>
              <a:t> </a:t>
            </a:r>
            <a:r>
              <a:rPr lang="es-ES" sz="2400" dirty="0" err="1" smtClean="0"/>
              <a:t>rigorous</a:t>
            </a:r>
            <a:r>
              <a:rPr lang="es-ES" sz="2400" dirty="0" smtClean="0"/>
              <a:t> </a:t>
            </a:r>
            <a:r>
              <a:rPr lang="es-ES" sz="2400" dirty="0" err="1" smtClean="0"/>
              <a:t>criteria</a:t>
            </a:r>
            <a:r>
              <a:rPr lang="es-ES" sz="2400" dirty="0" smtClean="0"/>
              <a:t>, </a:t>
            </a:r>
            <a:r>
              <a:rPr lang="es-ES" sz="2400" dirty="0" err="1" smtClean="0"/>
              <a:t>being</a:t>
            </a:r>
            <a:r>
              <a:rPr lang="es-ES" sz="2400" dirty="0" smtClean="0"/>
              <a:t> </a:t>
            </a:r>
            <a:r>
              <a:rPr lang="es-ES" sz="2400" dirty="0" err="1" smtClean="0"/>
              <a:t>the</a:t>
            </a:r>
            <a:r>
              <a:rPr lang="es-ES" sz="2400" dirty="0" smtClean="0"/>
              <a:t> </a:t>
            </a:r>
            <a:r>
              <a:rPr lang="es-ES" sz="2400" dirty="0" err="1" smtClean="0"/>
              <a:t>minimum</a:t>
            </a:r>
            <a:r>
              <a:rPr lang="es-ES" sz="2400" dirty="0" smtClean="0"/>
              <a:t>:</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32" y="227899"/>
            <a:ext cx="8646193" cy="399311"/>
          </a:xfrm>
        </p:spPr>
        <p:txBody>
          <a:bodyPr/>
          <a:lstStyle/>
          <a:p>
            <a:r>
              <a:rPr lang="en-US" sz="2400" dirty="0"/>
              <a:t>Journal Selection Criteria are applied consistently and objectively to each </a:t>
            </a:r>
            <a:r>
              <a:rPr lang="en-US" sz="2400" dirty="0" smtClean="0"/>
              <a:t>journal</a:t>
            </a:r>
            <a:endParaRPr lang="en-US" sz="2400" dirty="0"/>
          </a:p>
        </p:txBody>
      </p:sp>
      <p:sp>
        <p:nvSpPr>
          <p:cNvPr id="6" name="TextBox 5"/>
          <p:cNvSpPr txBox="1"/>
          <p:nvPr/>
        </p:nvSpPr>
        <p:spPr>
          <a:xfrm>
            <a:off x="323147" y="3209568"/>
            <a:ext cx="1876691" cy="2893100"/>
          </a:xfrm>
          <a:prstGeom prst="rect">
            <a:avLst/>
          </a:prstGeom>
          <a:noFill/>
        </p:spPr>
        <p:txBody>
          <a:bodyPr wrap="square" rtlCol="0">
            <a:spAutoFit/>
          </a:bodyPr>
          <a:lstStyle/>
          <a:p>
            <a:pPr marL="171450" indent="-171450">
              <a:spcBef>
                <a:spcPct val="50000"/>
              </a:spcBef>
              <a:buFont typeface="Courier New" charset="0"/>
              <a:buChar char="o"/>
            </a:pPr>
            <a:r>
              <a:rPr lang="en-US" sz="1600" dirty="0">
                <a:ea typeface="ＭＳ Ｐゴシック" pitchFamily="-111" charset="-128"/>
              </a:rPr>
              <a:t>Timeliness </a:t>
            </a:r>
            <a:r>
              <a:rPr lang="en-US" sz="1600" dirty="0" smtClean="0">
                <a:ea typeface="ＭＳ Ｐゴシック" pitchFamily="-111" charset="-128"/>
              </a:rPr>
              <a:t>of publication</a:t>
            </a:r>
            <a:endParaRPr lang="en-US" sz="1600" dirty="0">
              <a:ea typeface="ＭＳ Ｐゴシック" pitchFamily="-111" charset="-128"/>
            </a:endParaRPr>
          </a:p>
          <a:p>
            <a:pPr marL="171450" indent="-171450">
              <a:spcBef>
                <a:spcPct val="50000"/>
              </a:spcBef>
              <a:buFont typeface="Courier New" charset="0"/>
              <a:buChar char="o"/>
            </a:pPr>
            <a:r>
              <a:rPr lang="en-US" sz="1600" dirty="0">
                <a:ea typeface="ＭＳ Ｐゴシック" pitchFamily="-111" charset="-128"/>
              </a:rPr>
              <a:t>International Editorial Conventions</a:t>
            </a:r>
          </a:p>
          <a:p>
            <a:pPr marL="171450" indent="-171450">
              <a:spcBef>
                <a:spcPct val="50000"/>
              </a:spcBef>
              <a:buFont typeface="Courier New" charset="0"/>
              <a:buChar char="o"/>
            </a:pPr>
            <a:r>
              <a:rPr lang="en-US" sz="1600" dirty="0">
                <a:ea typeface="ＭＳ Ｐゴシック" pitchFamily="-111" charset="-128"/>
              </a:rPr>
              <a:t>English language Bibliographic Information</a:t>
            </a:r>
          </a:p>
          <a:p>
            <a:pPr marL="171450" indent="-171450">
              <a:spcBef>
                <a:spcPct val="50000"/>
              </a:spcBef>
              <a:buFont typeface="Courier New" charset="0"/>
              <a:buChar char="o"/>
            </a:pPr>
            <a:r>
              <a:rPr lang="en-US" sz="1600" dirty="0">
                <a:ea typeface="ＭＳ Ｐゴシック" pitchFamily="-111" charset="-128"/>
              </a:rPr>
              <a:t>Peer Review</a:t>
            </a:r>
          </a:p>
          <a:p>
            <a:pPr marL="171450" indent="-171450">
              <a:buFont typeface="Courier New" charset="0"/>
              <a:buChar char="o"/>
            </a:pPr>
            <a:endParaRPr lang="en-US" sz="1400" dirty="0"/>
          </a:p>
        </p:txBody>
      </p:sp>
      <p:sp>
        <p:nvSpPr>
          <p:cNvPr id="7" name="TextBox 6"/>
          <p:cNvSpPr txBox="1"/>
          <p:nvPr/>
        </p:nvSpPr>
        <p:spPr>
          <a:xfrm>
            <a:off x="2481943" y="3209568"/>
            <a:ext cx="1785257" cy="3046988"/>
          </a:xfrm>
          <a:prstGeom prst="rect">
            <a:avLst/>
          </a:prstGeom>
          <a:noFill/>
        </p:spPr>
        <p:txBody>
          <a:bodyPr wrap="square" rtlCol="0">
            <a:spAutoFit/>
          </a:bodyPr>
          <a:lstStyle/>
          <a:p>
            <a:pPr marL="171450" indent="-171450">
              <a:spcBef>
                <a:spcPct val="50000"/>
              </a:spcBef>
              <a:buFont typeface="Courier New" charset="0"/>
              <a:buChar char="o"/>
            </a:pPr>
            <a:r>
              <a:rPr lang="en-US" sz="1600" dirty="0">
                <a:ea typeface="ＭＳ Ｐゴシック" pitchFamily="-111" charset="-128"/>
              </a:rPr>
              <a:t>How does this journal compare with covered journals of similar scope?</a:t>
            </a:r>
          </a:p>
          <a:p>
            <a:pPr marL="171450" indent="-171450">
              <a:spcBef>
                <a:spcPct val="50000"/>
              </a:spcBef>
              <a:buFont typeface="Courier New" charset="0"/>
              <a:buChar char="o"/>
            </a:pPr>
            <a:r>
              <a:rPr lang="en-US" sz="1600" dirty="0">
                <a:ea typeface="ＭＳ Ｐゴシック" pitchFamily="-111" charset="-128"/>
              </a:rPr>
              <a:t>Is this subject already well covered?</a:t>
            </a:r>
          </a:p>
          <a:p>
            <a:pPr marL="171450" indent="-171450">
              <a:spcBef>
                <a:spcPct val="50000"/>
              </a:spcBef>
              <a:buFont typeface="Courier New" charset="0"/>
              <a:buChar char="o"/>
            </a:pPr>
            <a:r>
              <a:rPr lang="en-US" sz="1600" dirty="0">
                <a:ea typeface="ＭＳ Ｐゴシック" pitchFamily="-111" charset="-128"/>
              </a:rPr>
              <a:t>Will this journal enrich WoS with novel content?</a:t>
            </a:r>
          </a:p>
        </p:txBody>
      </p:sp>
      <p:sp>
        <p:nvSpPr>
          <p:cNvPr id="8" name="TextBox 7"/>
          <p:cNvSpPr txBox="1"/>
          <p:nvPr/>
        </p:nvSpPr>
        <p:spPr>
          <a:xfrm>
            <a:off x="4626429" y="3209568"/>
            <a:ext cx="1828800" cy="3170099"/>
          </a:xfrm>
          <a:prstGeom prst="rect">
            <a:avLst/>
          </a:prstGeom>
          <a:noFill/>
        </p:spPr>
        <p:txBody>
          <a:bodyPr wrap="square" rtlCol="0">
            <a:spAutoFit/>
          </a:bodyPr>
          <a:lstStyle/>
          <a:p>
            <a:pPr marL="171450" indent="-171450">
              <a:spcBef>
                <a:spcPct val="50000"/>
              </a:spcBef>
              <a:buFont typeface="Courier New" charset="0"/>
              <a:buChar char="o"/>
            </a:pPr>
            <a:r>
              <a:rPr lang="en-US" sz="1600" dirty="0">
                <a:ea typeface="ＭＳ Ｐゴシック" pitchFamily="-111" charset="-128"/>
              </a:rPr>
              <a:t>Does this journal target an International or Regional audience?</a:t>
            </a:r>
          </a:p>
          <a:p>
            <a:pPr marL="171450" indent="-171450">
              <a:spcBef>
                <a:spcPct val="50000"/>
              </a:spcBef>
              <a:buFont typeface="Courier New" charset="0"/>
              <a:buChar char="o"/>
            </a:pPr>
            <a:r>
              <a:rPr lang="en-US" sz="1600" dirty="0">
                <a:ea typeface="ＭＳ Ｐゴシック" pitchFamily="-111" charset="-128"/>
              </a:rPr>
              <a:t>Is international representation among Authors and EAB members </a:t>
            </a:r>
            <a:r>
              <a:rPr lang="en-US" sz="1600" dirty="0" smtClean="0">
                <a:ea typeface="ＭＳ Ｐゴシック" pitchFamily="-111" charset="-128"/>
              </a:rPr>
              <a:t>appropriate for </a:t>
            </a:r>
            <a:r>
              <a:rPr lang="en-US" sz="1600" dirty="0">
                <a:ea typeface="ＭＳ Ｐゴシック" pitchFamily="-111" charset="-128"/>
              </a:rPr>
              <a:t>this journal?</a:t>
            </a:r>
          </a:p>
        </p:txBody>
      </p:sp>
      <p:sp>
        <p:nvSpPr>
          <p:cNvPr id="9" name="TextBox 8"/>
          <p:cNvSpPr txBox="1"/>
          <p:nvPr/>
        </p:nvSpPr>
        <p:spPr>
          <a:xfrm>
            <a:off x="6688624" y="3209568"/>
            <a:ext cx="2198914" cy="3170099"/>
          </a:xfrm>
          <a:prstGeom prst="rect">
            <a:avLst/>
          </a:prstGeom>
          <a:noFill/>
        </p:spPr>
        <p:txBody>
          <a:bodyPr wrap="square" rtlCol="0">
            <a:spAutoFit/>
          </a:bodyPr>
          <a:lstStyle/>
          <a:p>
            <a:pPr>
              <a:spcBef>
                <a:spcPct val="50000"/>
              </a:spcBef>
            </a:pPr>
            <a:r>
              <a:rPr lang="en-US" sz="1600" dirty="0">
                <a:ea typeface="ＭＳ Ｐゴシック" pitchFamily="-111" charset="-128"/>
              </a:rPr>
              <a:t>Total Citations:</a:t>
            </a:r>
          </a:p>
          <a:p>
            <a:pPr marL="171450" indent="-171450">
              <a:spcBef>
                <a:spcPct val="50000"/>
              </a:spcBef>
              <a:buFont typeface="Courier New" charset="0"/>
              <a:buChar char="o"/>
            </a:pPr>
            <a:r>
              <a:rPr lang="en-US" sz="1600" dirty="0">
                <a:ea typeface="ＭＳ Ｐゴシック" pitchFamily="-111" charset="-128"/>
              </a:rPr>
              <a:t>Integration of the journal into the literature over time</a:t>
            </a:r>
          </a:p>
          <a:p>
            <a:pPr>
              <a:spcBef>
                <a:spcPct val="50000"/>
              </a:spcBef>
            </a:pPr>
            <a:r>
              <a:rPr lang="en-US" sz="1600" dirty="0">
                <a:ea typeface="ＭＳ Ｐゴシック" pitchFamily="-111" charset="-128"/>
              </a:rPr>
              <a:t>Impact Factor</a:t>
            </a:r>
            <a:r>
              <a:rPr lang="en-US" sz="1600" b="1" dirty="0">
                <a:ea typeface="ＭＳ Ｐゴシック" pitchFamily="-111" charset="-128"/>
              </a:rPr>
              <a:t>:</a:t>
            </a:r>
          </a:p>
          <a:p>
            <a:pPr marL="171450" indent="-171450">
              <a:spcBef>
                <a:spcPct val="50000"/>
              </a:spcBef>
              <a:buFont typeface="Courier New" charset="0"/>
              <a:buChar char="o"/>
            </a:pPr>
            <a:r>
              <a:rPr lang="en-US" sz="1600" dirty="0">
                <a:ea typeface="ＭＳ Ｐゴシック" pitchFamily="-111" charset="-128"/>
              </a:rPr>
              <a:t>Recent citation activity</a:t>
            </a:r>
          </a:p>
          <a:p>
            <a:pPr>
              <a:spcBef>
                <a:spcPct val="50000"/>
              </a:spcBef>
            </a:pPr>
            <a:r>
              <a:rPr lang="en-US" sz="1600" dirty="0">
                <a:ea typeface="ＭＳ Ｐゴシック" pitchFamily="-111" charset="-128"/>
              </a:rPr>
              <a:t>Author, EAB citations in the literature.</a:t>
            </a:r>
          </a:p>
          <a:p>
            <a:pPr>
              <a:spcBef>
                <a:spcPct val="50000"/>
              </a:spcBef>
            </a:pPr>
            <a:endParaRPr lang="en-US" sz="1600" dirty="0">
              <a:ea typeface="ＭＳ Ｐゴシック" pitchFamily="-111" charset="-12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2743200"/>
          </a:xfrm>
          <a:prstGeom prst="rect">
            <a:avLst/>
          </a:prstGeom>
        </p:spPr>
      </p:pic>
    </p:spTree>
    <p:extLst>
      <p:ext uri="{BB962C8B-B14F-4D97-AF65-F5344CB8AC3E}">
        <p14:creationId xmlns:p14="http://schemas.microsoft.com/office/powerpoint/2010/main" val="4071238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26" y="514642"/>
            <a:ext cx="8390828" cy="399311"/>
          </a:xfrm>
        </p:spPr>
        <p:txBody>
          <a:bodyPr/>
          <a:lstStyle/>
          <a:p>
            <a:r>
              <a:rPr lang="en-US" sz="2400" dirty="0"/>
              <a:t>Journal Selection </a:t>
            </a:r>
            <a:r>
              <a:rPr lang="en-US" sz="2400" dirty="0" smtClean="0"/>
              <a:t>Criteria - Timeliness</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3953"/>
            <a:ext cx="9332794" cy="2710990"/>
          </a:xfrm>
          <a:prstGeom prst="rect">
            <a:avLst/>
          </a:prstGeom>
        </p:spPr>
      </p:pic>
      <p:sp>
        <p:nvSpPr>
          <p:cNvPr id="7" name="TextBox 6"/>
          <p:cNvSpPr txBox="1"/>
          <p:nvPr/>
        </p:nvSpPr>
        <p:spPr>
          <a:xfrm>
            <a:off x="412826" y="3810000"/>
            <a:ext cx="7347131" cy="1892826"/>
          </a:xfrm>
          <a:prstGeom prst="rect">
            <a:avLst/>
          </a:prstGeom>
          <a:noFill/>
        </p:spPr>
        <p:txBody>
          <a:bodyPr wrap="square" rtlCol="0">
            <a:spAutoFit/>
          </a:bodyPr>
          <a:lstStyle/>
          <a:p>
            <a:pPr marL="171450" indent="-171450">
              <a:spcBef>
                <a:spcPct val="50000"/>
              </a:spcBef>
              <a:buFont typeface="Courier New" charset="0"/>
              <a:buChar char="o"/>
            </a:pPr>
            <a:r>
              <a:rPr lang="en-US" sz="2400" b="1" dirty="0">
                <a:solidFill>
                  <a:srgbClr val="6817FF"/>
                </a:solidFill>
                <a:ea typeface="ＭＳ Ｐゴシック" pitchFamily="-111" charset="-128"/>
              </a:rPr>
              <a:t>Timeliness </a:t>
            </a:r>
            <a:r>
              <a:rPr lang="en-US" sz="2400" b="1" dirty="0" smtClean="0">
                <a:solidFill>
                  <a:srgbClr val="6817FF"/>
                </a:solidFill>
                <a:ea typeface="ＭＳ Ｐゴシック" pitchFamily="-111" charset="-128"/>
              </a:rPr>
              <a:t>of publication</a:t>
            </a:r>
            <a:endParaRPr lang="en-US" sz="2400" b="1" dirty="0">
              <a:solidFill>
                <a:srgbClr val="6817FF"/>
              </a:solidFill>
              <a:ea typeface="ＭＳ Ｐゴシック" pitchFamily="-111" charset="-128"/>
            </a:endParaRPr>
          </a:p>
          <a:p>
            <a:pPr marL="171450" indent="-171450">
              <a:spcBef>
                <a:spcPct val="50000"/>
              </a:spcBef>
              <a:buFont typeface="Courier New" charset="0"/>
              <a:buChar char="o"/>
            </a:pPr>
            <a:r>
              <a:rPr lang="en-US" dirty="0">
                <a:ea typeface="ＭＳ Ｐゴシック" pitchFamily="-111" charset="-128"/>
              </a:rPr>
              <a:t>International Editorial Conventions</a:t>
            </a:r>
          </a:p>
          <a:p>
            <a:pPr marL="171450" indent="-171450">
              <a:spcBef>
                <a:spcPct val="50000"/>
              </a:spcBef>
              <a:buFont typeface="Courier New" charset="0"/>
              <a:buChar char="o"/>
            </a:pPr>
            <a:r>
              <a:rPr lang="en-US" dirty="0">
                <a:ea typeface="ＭＳ Ｐゴシック" pitchFamily="-111" charset="-128"/>
              </a:rPr>
              <a:t>English language Bibliographic Information</a:t>
            </a:r>
          </a:p>
          <a:p>
            <a:pPr marL="171450" indent="-171450">
              <a:spcBef>
                <a:spcPct val="50000"/>
              </a:spcBef>
              <a:buFont typeface="Courier New" charset="0"/>
              <a:buChar char="o"/>
            </a:pPr>
            <a:r>
              <a:rPr lang="en-US" dirty="0">
                <a:ea typeface="ＭＳ Ｐゴシック" pitchFamily="-111" charset="-128"/>
              </a:rPr>
              <a:t>Peer Review</a:t>
            </a:r>
          </a:p>
          <a:p>
            <a:pPr marL="171450" indent="-171450">
              <a:buFont typeface="Courier New" charset="0"/>
              <a:buChar char="o"/>
            </a:pPr>
            <a:endParaRPr lang="en-US" sz="1200" dirty="0"/>
          </a:p>
        </p:txBody>
      </p:sp>
    </p:spTree>
    <p:extLst>
      <p:ext uri="{BB962C8B-B14F-4D97-AF65-F5344CB8AC3E}">
        <p14:creationId xmlns:p14="http://schemas.microsoft.com/office/powerpoint/2010/main" val="3191757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70" y="314986"/>
            <a:ext cx="8390828" cy="399311"/>
          </a:xfrm>
        </p:spPr>
        <p:txBody>
          <a:bodyPr/>
          <a:lstStyle/>
          <a:p>
            <a:r>
              <a:rPr lang="en-GB" sz="2400" dirty="0" smtClean="0"/>
              <a:t>The </a:t>
            </a:r>
            <a:r>
              <a:rPr lang="en-GB" sz="2400" dirty="0"/>
              <a:t>journal should publish on time according to its publishing schedule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57" y="2230597"/>
            <a:ext cx="8071459" cy="3685479"/>
          </a:xfrm>
          <a:prstGeom prst="rect">
            <a:avLst/>
          </a:prstGeom>
        </p:spPr>
      </p:pic>
      <p:sp>
        <p:nvSpPr>
          <p:cNvPr id="6" name="TextBox 5"/>
          <p:cNvSpPr txBox="1"/>
          <p:nvPr/>
        </p:nvSpPr>
        <p:spPr>
          <a:xfrm>
            <a:off x="429570" y="1099457"/>
            <a:ext cx="8191916" cy="1708160"/>
          </a:xfrm>
          <a:prstGeom prst="rect">
            <a:avLst/>
          </a:prstGeom>
          <a:noFill/>
        </p:spPr>
        <p:txBody>
          <a:bodyPr wrap="square" rtlCol="0">
            <a:spAutoFit/>
          </a:bodyPr>
          <a:lstStyle/>
          <a:p>
            <a:pPr marL="285750" indent="-285750">
              <a:buFont typeface="Courier New" charset="0"/>
              <a:buChar char="o"/>
            </a:pPr>
            <a:r>
              <a:rPr lang="en-US" sz="1500" dirty="0">
                <a:ea typeface="Calibri" charset="0"/>
                <a:cs typeface="Calibri" charset="0"/>
              </a:rPr>
              <a:t> </a:t>
            </a:r>
            <a:r>
              <a:rPr lang="en-GB" dirty="0"/>
              <a:t>For electronic-only journals that publish continuously, a minimum of 20 articles per year is considered a healthy influx of contributions </a:t>
            </a:r>
            <a:endParaRPr lang="en-GB" dirty="0" smtClean="0"/>
          </a:p>
          <a:p>
            <a:pPr marL="285750" indent="-285750">
              <a:buFont typeface="Courier New" charset="0"/>
              <a:buChar char="o"/>
            </a:pPr>
            <a:endParaRPr lang="en-US" b="1" dirty="0">
              <a:ea typeface="Calibri" charset="0"/>
              <a:cs typeface="Calibri" charset="0"/>
            </a:endParaRPr>
          </a:p>
          <a:p>
            <a:pPr marL="285750" indent="-285750">
              <a:buFont typeface="Courier New" charset="0"/>
              <a:buChar char="o"/>
            </a:pPr>
            <a:r>
              <a:rPr lang="en-US" dirty="0">
                <a:ea typeface="Calibri" charset="0"/>
                <a:cs typeface="Calibri" charset="0"/>
              </a:rPr>
              <a:t>We must receive three current issues on time in sequence to begin evaluation</a:t>
            </a:r>
          </a:p>
          <a:p>
            <a:pPr marL="285750" indent="-285750">
              <a:buFont typeface="Arial" charset="0"/>
              <a:buChar char="•"/>
            </a:pPr>
            <a:endParaRPr lang="en-US" dirty="0">
              <a:ea typeface="Calibri" charset="0"/>
              <a:cs typeface="Calibri" charset="0"/>
            </a:endParaRPr>
          </a:p>
          <a:p>
            <a:pPr marL="285750" indent="-285750">
              <a:buFont typeface="Arial" charset="0"/>
              <a:buChar char="•"/>
            </a:pPr>
            <a:endParaRPr lang="en-US" sz="1500" dirty="0">
              <a:ea typeface="Calibri" charset="0"/>
              <a:cs typeface="Calibri" charset="0"/>
            </a:endParaRPr>
          </a:p>
        </p:txBody>
      </p:sp>
    </p:spTree>
    <p:extLst>
      <p:ext uri="{BB962C8B-B14F-4D97-AF65-F5344CB8AC3E}">
        <p14:creationId xmlns:p14="http://schemas.microsoft.com/office/powerpoint/2010/main" val="1431973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Journal Selection </a:t>
            </a:r>
            <a:r>
              <a:rPr lang="en-US" sz="2400" dirty="0" smtClean="0"/>
              <a:t>Criteria – international editorial conventions</a:t>
            </a:r>
            <a:endParaRPr lang="en-US" sz="2400" dirty="0"/>
          </a:p>
        </p:txBody>
      </p:sp>
      <p:sp>
        <p:nvSpPr>
          <p:cNvPr id="7" name="TextBox 6"/>
          <p:cNvSpPr txBox="1"/>
          <p:nvPr/>
        </p:nvSpPr>
        <p:spPr>
          <a:xfrm>
            <a:off x="516655" y="3537856"/>
            <a:ext cx="5024174" cy="1938992"/>
          </a:xfrm>
          <a:prstGeom prst="rect">
            <a:avLst/>
          </a:prstGeom>
          <a:noFill/>
        </p:spPr>
        <p:txBody>
          <a:bodyPr wrap="square" rtlCol="0">
            <a:spAutoFit/>
          </a:bodyPr>
          <a:lstStyle/>
          <a:p>
            <a:pPr marL="171450" indent="-171450">
              <a:spcBef>
                <a:spcPct val="50000"/>
              </a:spcBef>
              <a:buFont typeface="Courier New" charset="0"/>
              <a:buChar char="o"/>
            </a:pPr>
            <a:r>
              <a:rPr lang="en-US" dirty="0">
                <a:ea typeface="ＭＳ Ｐゴシック" pitchFamily="-111" charset="-128"/>
              </a:rPr>
              <a:t>Timeliness </a:t>
            </a:r>
            <a:r>
              <a:rPr lang="en-US" dirty="0" smtClean="0">
                <a:ea typeface="ＭＳ Ｐゴシック" pitchFamily="-111" charset="-128"/>
              </a:rPr>
              <a:t>of publication</a:t>
            </a:r>
            <a:endParaRPr lang="en-US" dirty="0">
              <a:ea typeface="ＭＳ Ｐゴシック" pitchFamily="-111" charset="-128"/>
            </a:endParaRPr>
          </a:p>
          <a:p>
            <a:pPr marL="171450" indent="-171450">
              <a:spcBef>
                <a:spcPct val="50000"/>
              </a:spcBef>
              <a:buFont typeface="Courier New" charset="0"/>
              <a:buChar char="o"/>
            </a:pPr>
            <a:r>
              <a:rPr lang="en-US" sz="2400" b="1" dirty="0">
                <a:solidFill>
                  <a:srgbClr val="6817FF"/>
                </a:solidFill>
                <a:ea typeface="ＭＳ Ｐゴシック" pitchFamily="-111" charset="-128"/>
              </a:rPr>
              <a:t>International Editorial Conventions</a:t>
            </a:r>
          </a:p>
          <a:p>
            <a:pPr marL="171450" indent="-171450">
              <a:spcBef>
                <a:spcPct val="50000"/>
              </a:spcBef>
              <a:buFont typeface="Courier New" charset="0"/>
              <a:buChar char="o"/>
            </a:pPr>
            <a:r>
              <a:rPr lang="en-US" dirty="0">
                <a:ea typeface="ＭＳ Ｐゴシック" pitchFamily="-111" charset="-128"/>
              </a:rPr>
              <a:t>English language Bibliographic Information</a:t>
            </a:r>
          </a:p>
          <a:p>
            <a:pPr marL="171450" indent="-171450">
              <a:spcBef>
                <a:spcPct val="50000"/>
              </a:spcBef>
              <a:buFont typeface="Courier New" charset="0"/>
              <a:buChar char="o"/>
            </a:pPr>
            <a:r>
              <a:rPr lang="en-US" dirty="0">
                <a:ea typeface="ＭＳ Ｐゴシック" pitchFamily="-111" charset="-128"/>
              </a:rPr>
              <a:t>Peer Review</a:t>
            </a:r>
          </a:p>
          <a:p>
            <a:pPr marL="171450" indent="-171450">
              <a:buFont typeface="Courier New" charset="0"/>
              <a:buChar char="o"/>
            </a:pPr>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3953"/>
            <a:ext cx="9241028" cy="2319104"/>
          </a:xfrm>
          <a:prstGeom prst="rect">
            <a:avLst/>
          </a:prstGeom>
        </p:spPr>
      </p:pic>
    </p:spTree>
    <p:extLst>
      <p:ext uri="{BB962C8B-B14F-4D97-AF65-F5344CB8AC3E}">
        <p14:creationId xmlns:p14="http://schemas.microsoft.com/office/powerpoint/2010/main" val="1850841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53453" y="926432"/>
            <a:ext cx="8285747" cy="5093836"/>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553452" y="926432"/>
            <a:ext cx="4816833" cy="302622"/>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53452" y="1949116"/>
            <a:ext cx="8133348" cy="745958"/>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3453" y="3681663"/>
            <a:ext cx="4307306" cy="517358"/>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53452" y="1391480"/>
            <a:ext cx="4816832" cy="324852"/>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037939" y="1949116"/>
            <a:ext cx="4871622" cy="461665"/>
          </a:xfrm>
          <a:prstGeom prst="rect">
            <a:avLst/>
          </a:prstGeom>
          <a:solidFill>
            <a:srgbClr val="6817FF"/>
          </a:solidFill>
        </p:spPr>
        <p:txBody>
          <a:bodyPr wrap="square">
            <a:spAutoFit/>
          </a:bodyPr>
          <a:lstStyle/>
          <a:p>
            <a:pPr marL="228600" lvl="0" indent="-228600" eaLnBrk="0" hangingPunct="0">
              <a:spcBef>
                <a:spcPct val="50000"/>
              </a:spcBef>
              <a:buClr>
                <a:schemeClr val="tx2"/>
              </a:buClr>
            </a:pPr>
            <a:r>
              <a:rPr lang="en-US" sz="2400" kern="0" dirty="0" smtClean="0">
                <a:solidFill>
                  <a:schemeClr val="bg1"/>
                </a:solidFill>
                <a:latin typeface="Knowledge Light" pitchFamily="34" charset="0"/>
                <a:ea typeface="ＭＳ Ｐゴシック" pitchFamily="-106" charset="-128"/>
                <a:cs typeface="ＭＳ Ｐゴシック" charset="-128"/>
              </a:rPr>
              <a:t>Informative Journal titles</a:t>
            </a:r>
          </a:p>
        </p:txBody>
      </p:sp>
      <p:cxnSp>
        <p:nvCxnSpPr>
          <p:cNvPr id="15" name="Straight Connector 14"/>
          <p:cNvCxnSpPr/>
          <p:nvPr/>
        </p:nvCxnSpPr>
        <p:spPr>
          <a:xfrm>
            <a:off x="2758441" y="1716332"/>
            <a:ext cx="289560" cy="232784"/>
          </a:xfrm>
          <a:prstGeom prst="line">
            <a:avLst/>
          </a:prstGeom>
          <a:ln>
            <a:solidFill>
              <a:srgbClr val="6817FF"/>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936733" y="2850666"/>
            <a:ext cx="4590287" cy="830997"/>
          </a:xfrm>
          <a:prstGeom prst="rect">
            <a:avLst/>
          </a:prstGeom>
          <a:solidFill>
            <a:srgbClr val="6817FF"/>
          </a:solidFill>
        </p:spPr>
        <p:txBody>
          <a:bodyPr wrap="square">
            <a:spAutoFit/>
          </a:bodyPr>
          <a:lstStyle/>
          <a:p>
            <a:pPr marL="228600" lvl="0" indent="-228600" eaLnBrk="0" hangingPunct="0">
              <a:spcBef>
                <a:spcPct val="50000"/>
              </a:spcBef>
              <a:buClr>
                <a:schemeClr val="tx2"/>
              </a:buClr>
            </a:pPr>
            <a:r>
              <a:rPr lang="en-US" sz="2400" kern="0" dirty="0" smtClean="0">
                <a:solidFill>
                  <a:schemeClr val="bg1"/>
                </a:solidFill>
                <a:latin typeface="Knowledge Light" pitchFamily="34" charset="0"/>
                <a:ea typeface="ＭＳ Ｐゴシック" pitchFamily="-106" charset="-128"/>
                <a:cs typeface="ＭＳ Ｐゴシック" charset="-128"/>
              </a:rPr>
              <a:t>Fully descriptive Article titles and abstracts</a:t>
            </a:r>
          </a:p>
        </p:txBody>
      </p:sp>
      <p:cxnSp>
        <p:nvCxnSpPr>
          <p:cNvPr id="18" name="Straight Arrow Connector 17"/>
          <p:cNvCxnSpPr/>
          <p:nvPr/>
        </p:nvCxnSpPr>
        <p:spPr bwMode="auto">
          <a:xfrm flipH="1" flipV="1">
            <a:off x="3516109" y="2695074"/>
            <a:ext cx="420624" cy="475488"/>
          </a:xfrm>
          <a:prstGeom prst="straightConnector1">
            <a:avLst/>
          </a:prstGeom>
          <a:gradFill rotWithShape="1">
            <a:gsLst>
              <a:gs pos="0">
                <a:srgbClr val="FF6600"/>
              </a:gs>
              <a:gs pos="50000">
                <a:schemeClr val="bg1"/>
              </a:gs>
              <a:gs pos="100000">
                <a:srgbClr val="FF6600"/>
              </a:gs>
            </a:gsLst>
            <a:lin ang="5400000" scaled="1"/>
          </a:gradFill>
          <a:ln w="22225" cap="flat" cmpd="sng" algn="ctr">
            <a:solidFill>
              <a:srgbClr val="6817FF"/>
            </a:solidFill>
            <a:prstDash val="solid"/>
            <a:round/>
            <a:headEnd type="none" w="med" len="med"/>
            <a:tailEnd type="arrow"/>
          </a:ln>
          <a:effectLst/>
        </p:spPr>
      </p:cxnSp>
      <p:cxnSp>
        <p:nvCxnSpPr>
          <p:cNvPr id="19" name="Elbow Connector 18"/>
          <p:cNvCxnSpPr>
            <a:stCxn id="17" idx="3"/>
          </p:cNvCxnSpPr>
          <p:nvPr/>
        </p:nvCxnSpPr>
        <p:spPr bwMode="auto">
          <a:xfrm flipH="1" flipV="1">
            <a:off x="5370284" y="990836"/>
            <a:ext cx="3156736" cy="2275329"/>
          </a:xfrm>
          <a:prstGeom prst="bentConnector3">
            <a:avLst>
              <a:gd name="adj1" fmla="val -7242"/>
            </a:avLst>
          </a:prstGeom>
          <a:gradFill rotWithShape="1">
            <a:gsLst>
              <a:gs pos="0">
                <a:srgbClr val="FF6600"/>
              </a:gs>
              <a:gs pos="50000">
                <a:schemeClr val="bg1"/>
              </a:gs>
              <a:gs pos="100000">
                <a:srgbClr val="FF6600"/>
              </a:gs>
            </a:gsLst>
            <a:lin ang="5400000" scaled="1"/>
          </a:gradFill>
          <a:ln w="22225" cap="flat" cmpd="sng" algn="ctr">
            <a:solidFill>
              <a:srgbClr val="6817FF"/>
            </a:solidFill>
            <a:prstDash val="solid"/>
            <a:round/>
            <a:headEnd type="none" w="med" len="med"/>
            <a:tailEnd type="arrow"/>
          </a:ln>
          <a:effectLst/>
        </p:spPr>
      </p:cxnSp>
      <p:sp>
        <p:nvSpPr>
          <p:cNvPr id="23" name="Rectangle 22"/>
          <p:cNvSpPr/>
          <p:nvPr/>
        </p:nvSpPr>
        <p:spPr>
          <a:xfrm>
            <a:off x="3936733" y="4397775"/>
            <a:ext cx="4572000" cy="830997"/>
          </a:xfrm>
          <a:prstGeom prst="rect">
            <a:avLst/>
          </a:prstGeom>
          <a:solidFill>
            <a:srgbClr val="6817FF"/>
          </a:solidFill>
        </p:spPr>
        <p:txBody>
          <a:bodyPr>
            <a:spAutoFit/>
          </a:bodyPr>
          <a:lstStyle/>
          <a:p>
            <a:pPr marL="228600" lvl="0" indent="-228600" eaLnBrk="0" hangingPunct="0">
              <a:spcBef>
                <a:spcPct val="50000"/>
              </a:spcBef>
              <a:buClr>
                <a:schemeClr val="tx2"/>
              </a:buClr>
            </a:pPr>
            <a:r>
              <a:rPr lang="en-US" sz="2400" kern="0" dirty="0" smtClean="0">
                <a:solidFill>
                  <a:schemeClr val="bg1"/>
                </a:solidFill>
                <a:latin typeface="Knowledge Light" pitchFamily="34" charset="0"/>
                <a:ea typeface="ＭＳ Ｐゴシック" pitchFamily="-106" charset="-128"/>
                <a:cs typeface="ＭＳ Ｐゴシック" charset="-128"/>
              </a:rPr>
              <a:t>Full address information for every author</a:t>
            </a:r>
          </a:p>
        </p:txBody>
      </p:sp>
      <p:cxnSp>
        <p:nvCxnSpPr>
          <p:cNvPr id="24" name="Straight Arrow Connector 23"/>
          <p:cNvCxnSpPr/>
          <p:nvPr/>
        </p:nvCxnSpPr>
        <p:spPr bwMode="auto">
          <a:xfrm flipH="1" flipV="1">
            <a:off x="3516109" y="4199021"/>
            <a:ext cx="420624" cy="475488"/>
          </a:xfrm>
          <a:prstGeom prst="straightConnector1">
            <a:avLst/>
          </a:prstGeom>
          <a:gradFill rotWithShape="1">
            <a:gsLst>
              <a:gs pos="0">
                <a:srgbClr val="FF6600"/>
              </a:gs>
              <a:gs pos="50000">
                <a:schemeClr val="bg1"/>
              </a:gs>
              <a:gs pos="100000">
                <a:srgbClr val="FF6600"/>
              </a:gs>
            </a:gsLst>
            <a:lin ang="5400000" scaled="1"/>
          </a:gradFill>
          <a:ln w="22225" cap="flat" cmpd="sng" algn="ctr">
            <a:solidFill>
              <a:srgbClr val="6817FF"/>
            </a:solidFill>
            <a:prstDash val="solid"/>
            <a:round/>
            <a:headEnd type="none" w="med" len="med"/>
            <a:tailEnd type="arrow"/>
          </a:ln>
          <a:effectLst/>
        </p:spPr>
      </p:cxnSp>
      <p:sp>
        <p:nvSpPr>
          <p:cNvPr id="16" name="Title 1"/>
          <p:cNvSpPr>
            <a:spLocks noGrp="1"/>
          </p:cNvSpPr>
          <p:nvPr>
            <p:ph type="title"/>
          </p:nvPr>
        </p:nvSpPr>
        <p:spPr>
          <a:xfrm>
            <a:off x="295972" y="314986"/>
            <a:ext cx="8390828" cy="399311"/>
          </a:xfrm>
        </p:spPr>
        <p:txBody>
          <a:bodyPr/>
          <a:lstStyle/>
          <a:p>
            <a:r>
              <a:rPr lang="en-US" sz="2400" dirty="0"/>
              <a:t>International Editorial Conventions</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Funding source is also recommended whenever possible</a:t>
            </a:r>
            <a:r>
              <a:rPr lang="en-US" dirty="0"/>
              <a:t/>
            </a:r>
            <a:br>
              <a:rPr lang="en-US" dirty="0"/>
            </a:br>
            <a:endParaRPr lang="en-US" dirty="0"/>
          </a:p>
        </p:txBody>
      </p:sp>
      <p:pic>
        <p:nvPicPr>
          <p:cNvPr id="6" name="Picture 5"/>
          <p:cNvPicPr>
            <a:picLocks noChangeAspect="1"/>
          </p:cNvPicPr>
          <p:nvPr/>
        </p:nvPicPr>
        <p:blipFill>
          <a:blip r:embed="rId2"/>
          <a:stretch>
            <a:fillRect/>
          </a:stretch>
        </p:blipFill>
        <p:spPr>
          <a:xfrm>
            <a:off x="264424" y="1061581"/>
            <a:ext cx="8488512" cy="4952641"/>
          </a:xfrm>
          <a:prstGeom prst="rect">
            <a:avLst/>
          </a:prstGeom>
        </p:spPr>
      </p:pic>
    </p:spTree>
    <p:extLst>
      <p:ext uri="{BB962C8B-B14F-4D97-AF65-F5344CB8AC3E}">
        <p14:creationId xmlns:p14="http://schemas.microsoft.com/office/powerpoint/2010/main" val="932843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Journal Selection </a:t>
            </a:r>
            <a:r>
              <a:rPr lang="en-US" sz="2400" dirty="0" smtClean="0"/>
              <a:t>Criteria – English language requirements</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9" y="924392"/>
            <a:ext cx="9013371" cy="2228304"/>
          </a:xfrm>
          <a:prstGeom prst="rect">
            <a:avLst/>
          </a:prstGeom>
        </p:spPr>
      </p:pic>
      <p:sp>
        <p:nvSpPr>
          <p:cNvPr id="7" name="TextBox 6"/>
          <p:cNvSpPr txBox="1"/>
          <p:nvPr/>
        </p:nvSpPr>
        <p:spPr>
          <a:xfrm>
            <a:off x="429570" y="2950029"/>
            <a:ext cx="3315116" cy="2954655"/>
          </a:xfrm>
          <a:prstGeom prst="rect">
            <a:avLst/>
          </a:prstGeom>
          <a:noFill/>
        </p:spPr>
        <p:txBody>
          <a:bodyPr wrap="square" rtlCol="0">
            <a:spAutoFit/>
          </a:bodyPr>
          <a:lstStyle/>
          <a:p>
            <a:pPr marL="171450" indent="-171450">
              <a:spcBef>
                <a:spcPct val="50000"/>
              </a:spcBef>
              <a:buFont typeface="Courier New" charset="0"/>
              <a:buChar char="o"/>
            </a:pPr>
            <a:r>
              <a:rPr lang="en-US" dirty="0">
                <a:ea typeface="ＭＳ Ｐゴシック" pitchFamily="-111" charset="-128"/>
              </a:rPr>
              <a:t>Timeliness </a:t>
            </a:r>
            <a:r>
              <a:rPr lang="en-US" dirty="0" smtClean="0">
                <a:ea typeface="ＭＳ Ｐゴシック" pitchFamily="-111" charset="-128"/>
              </a:rPr>
              <a:t>of publication</a:t>
            </a:r>
            <a:endParaRPr lang="en-US" dirty="0">
              <a:ea typeface="ＭＳ Ｐゴシック" pitchFamily="-111" charset="-128"/>
            </a:endParaRPr>
          </a:p>
          <a:p>
            <a:pPr marL="171450" indent="-171450">
              <a:spcBef>
                <a:spcPct val="50000"/>
              </a:spcBef>
              <a:buFont typeface="Courier New" charset="0"/>
              <a:buChar char="o"/>
            </a:pPr>
            <a:r>
              <a:rPr lang="en-US" dirty="0">
                <a:ea typeface="ＭＳ Ｐゴシック" pitchFamily="-111" charset="-128"/>
              </a:rPr>
              <a:t>International Editorial Conventions</a:t>
            </a:r>
          </a:p>
          <a:p>
            <a:pPr marL="171450" indent="-171450">
              <a:spcBef>
                <a:spcPct val="50000"/>
              </a:spcBef>
              <a:buFont typeface="Courier New" charset="0"/>
              <a:buChar char="o"/>
            </a:pPr>
            <a:r>
              <a:rPr lang="en-US" sz="2400" b="1" dirty="0">
                <a:solidFill>
                  <a:srgbClr val="6817FF"/>
                </a:solidFill>
                <a:ea typeface="ＭＳ Ｐゴシック" pitchFamily="-111" charset="-128"/>
              </a:rPr>
              <a:t>English language Bibliographic Information</a:t>
            </a:r>
          </a:p>
          <a:p>
            <a:pPr marL="171450" indent="-171450">
              <a:spcBef>
                <a:spcPct val="50000"/>
              </a:spcBef>
              <a:buFont typeface="Courier New" charset="0"/>
              <a:buChar char="o"/>
            </a:pPr>
            <a:r>
              <a:rPr lang="en-US" dirty="0">
                <a:ea typeface="ＭＳ Ｐゴシック" pitchFamily="-111" charset="-128"/>
              </a:rPr>
              <a:t>Peer Review</a:t>
            </a:r>
          </a:p>
          <a:p>
            <a:endParaRPr lang="en-US" sz="1200" dirty="0"/>
          </a:p>
        </p:txBody>
      </p:sp>
    </p:spTree>
    <p:extLst>
      <p:ext uri="{BB962C8B-B14F-4D97-AF65-F5344CB8AC3E}">
        <p14:creationId xmlns:p14="http://schemas.microsoft.com/office/powerpoint/2010/main" val="844800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Journal Selection </a:t>
            </a:r>
            <a:r>
              <a:rPr lang="en-US" sz="2400" dirty="0" smtClean="0"/>
              <a:t>Criteria – Peer Review</a:t>
            </a:r>
            <a:endParaRPr lang="en-US" sz="2400" dirty="0"/>
          </a:p>
        </p:txBody>
      </p:sp>
      <p:sp>
        <p:nvSpPr>
          <p:cNvPr id="7" name="TextBox 6"/>
          <p:cNvSpPr txBox="1"/>
          <p:nvPr/>
        </p:nvSpPr>
        <p:spPr>
          <a:xfrm>
            <a:off x="636399" y="3300631"/>
            <a:ext cx="4175087" cy="2215991"/>
          </a:xfrm>
          <a:prstGeom prst="rect">
            <a:avLst/>
          </a:prstGeom>
          <a:noFill/>
        </p:spPr>
        <p:txBody>
          <a:bodyPr wrap="square" rtlCol="0">
            <a:spAutoFit/>
          </a:bodyPr>
          <a:lstStyle/>
          <a:p>
            <a:pPr marL="171450" indent="-171450">
              <a:spcBef>
                <a:spcPct val="50000"/>
              </a:spcBef>
              <a:buFont typeface="Courier New" charset="0"/>
              <a:buChar char="o"/>
            </a:pPr>
            <a:r>
              <a:rPr lang="en-US" dirty="0">
                <a:ea typeface="ＭＳ Ｐゴシック" pitchFamily="-111" charset="-128"/>
              </a:rPr>
              <a:t>Timeliness </a:t>
            </a:r>
            <a:r>
              <a:rPr lang="en-US" dirty="0" smtClean="0">
                <a:ea typeface="ＭＳ Ｐゴシック" pitchFamily="-111" charset="-128"/>
              </a:rPr>
              <a:t>of publication</a:t>
            </a:r>
            <a:endParaRPr lang="en-US" dirty="0">
              <a:ea typeface="ＭＳ Ｐゴシック" pitchFamily="-111" charset="-128"/>
            </a:endParaRPr>
          </a:p>
          <a:p>
            <a:pPr marL="171450" indent="-171450">
              <a:spcBef>
                <a:spcPct val="50000"/>
              </a:spcBef>
              <a:buFont typeface="Courier New" charset="0"/>
              <a:buChar char="o"/>
            </a:pPr>
            <a:r>
              <a:rPr lang="en-US" dirty="0">
                <a:ea typeface="ＭＳ Ｐゴシック" pitchFamily="-111" charset="-128"/>
              </a:rPr>
              <a:t>International Editorial Conventions</a:t>
            </a:r>
          </a:p>
          <a:p>
            <a:pPr marL="171450" indent="-171450">
              <a:spcBef>
                <a:spcPct val="50000"/>
              </a:spcBef>
              <a:buFont typeface="Courier New" charset="0"/>
              <a:buChar char="o"/>
            </a:pPr>
            <a:r>
              <a:rPr lang="en-US" dirty="0">
                <a:ea typeface="ＭＳ Ｐゴシック" pitchFamily="-111" charset="-128"/>
              </a:rPr>
              <a:t>English language Bibliographic Information</a:t>
            </a:r>
          </a:p>
          <a:p>
            <a:pPr marL="171450" indent="-171450">
              <a:spcBef>
                <a:spcPct val="50000"/>
              </a:spcBef>
              <a:buFont typeface="Courier New" charset="0"/>
              <a:buChar char="o"/>
            </a:pPr>
            <a:r>
              <a:rPr lang="en-US" sz="2400" b="1" dirty="0">
                <a:solidFill>
                  <a:srgbClr val="6817FF"/>
                </a:solidFill>
                <a:ea typeface="ＭＳ Ｐゴシック" pitchFamily="-111" charset="-128"/>
              </a:rPr>
              <a:t>Peer Review</a:t>
            </a:r>
          </a:p>
          <a:p>
            <a:pPr marL="171450" indent="-171450">
              <a:buFont typeface="Courier New" charset="0"/>
              <a:buChar char="o"/>
            </a:pPr>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74" y="913953"/>
            <a:ext cx="8676138" cy="2144933"/>
          </a:xfrm>
          <a:prstGeom prst="rect">
            <a:avLst/>
          </a:prstGeom>
        </p:spPr>
      </p:pic>
    </p:spTree>
    <p:extLst>
      <p:ext uri="{BB962C8B-B14F-4D97-AF65-F5344CB8AC3E}">
        <p14:creationId xmlns:p14="http://schemas.microsoft.com/office/powerpoint/2010/main" val="644802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70" y="394899"/>
            <a:ext cx="8390828" cy="399311"/>
          </a:xfrm>
        </p:spPr>
        <p:txBody>
          <a:bodyPr/>
          <a:lstStyle/>
          <a:p>
            <a:r>
              <a:rPr lang="en-US" sz="2400" dirty="0"/>
              <a:t>Journal Selection </a:t>
            </a:r>
            <a:r>
              <a:rPr lang="en-US" sz="2400" dirty="0" smtClean="0"/>
              <a:t>Criteria – Editorial assessment</a:t>
            </a:r>
            <a:r>
              <a:rPr lang="en-US" sz="2000" dirty="0" smtClean="0"/>
              <a:t> </a:t>
            </a:r>
            <a:endParaRPr lang="en-US" sz="2000" dirty="0"/>
          </a:p>
        </p:txBody>
      </p:sp>
      <p:sp>
        <p:nvSpPr>
          <p:cNvPr id="7" name="TextBox 6"/>
          <p:cNvSpPr txBox="1"/>
          <p:nvPr/>
        </p:nvSpPr>
        <p:spPr>
          <a:xfrm>
            <a:off x="260374" y="2852057"/>
            <a:ext cx="8560023" cy="1323439"/>
          </a:xfrm>
          <a:prstGeom prst="rect">
            <a:avLst/>
          </a:prstGeom>
          <a:noFill/>
        </p:spPr>
        <p:txBody>
          <a:bodyPr wrap="square" rtlCol="0">
            <a:spAutoFit/>
          </a:bodyPr>
          <a:lstStyle/>
          <a:p>
            <a:pPr marL="171450" indent="-171450">
              <a:spcBef>
                <a:spcPct val="50000"/>
              </a:spcBef>
              <a:buFont typeface="Courier New" charset="0"/>
              <a:buChar char="o"/>
            </a:pPr>
            <a:r>
              <a:rPr lang="en-US" sz="2000" dirty="0">
                <a:ea typeface="ＭＳ Ｐゴシック" pitchFamily="-111" charset="-128"/>
              </a:rPr>
              <a:t>How does this journal compare with covered journals of similar scope?</a:t>
            </a:r>
          </a:p>
          <a:p>
            <a:pPr marL="171450" indent="-171450">
              <a:spcBef>
                <a:spcPct val="50000"/>
              </a:spcBef>
              <a:buFont typeface="Courier New" charset="0"/>
              <a:buChar char="o"/>
            </a:pPr>
            <a:r>
              <a:rPr lang="en-US" sz="2000" dirty="0">
                <a:ea typeface="ＭＳ Ｐゴシック" pitchFamily="-111" charset="-128"/>
              </a:rPr>
              <a:t>Is this subject already well covered?</a:t>
            </a:r>
          </a:p>
          <a:p>
            <a:pPr marL="171450" indent="-171450">
              <a:spcBef>
                <a:spcPct val="50000"/>
              </a:spcBef>
              <a:buFont typeface="Courier New" charset="0"/>
              <a:buChar char="o"/>
            </a:pPr>
            <a:r>
              <a:rPr lang="en-US" sz="2000" dirty="0">
                <a:ea typeface="ＭＳ Ｐゴシック" pitchFamily="-111" charset="-128"/>
              </a:rPr>
              <a:t>Will this journal enrich WoS with novel content?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75" y="833065"/>
            <a:ext cx="8883625" cy="2196230"/>
          </a:xfrm>
          <a:prstGeom prst="rect">
            <a:avLst/>
          </a:prstGeom>
        </p:spPr>
      </p:pic>
      <p:sp>
        <p:nvSpPr>
          <p:cNvPr id="5" name="TextBox 4"/>
          <p:cNvSpPr txBox="1"/>
          <p:nvPr/>
        </p:nvSpPr>
        <p:spPr>
          <a:xfrm>
            <a:off x="280140" y="4354286"/>
            <a:ext cx="8540258" cy="1569660"/>
          </a:xfrm>
          <a:prstGeom prst="rect">
            <a:avLst/>
          </a:prstGeom>
          <a:noFill/>
        </p:spPr>
        <p:txBody>
          <a:bodyPr wrap="square" rtlCol="0">
            <a:spAutoFit/>
          </a:bodyPr>
          <a:lstStyle/>
          <a:p>
            <a:r>
              <a:rPr lang="en-US" sz="2400" b="1" dirty="0" smtClean="0">
                <a:solidFill>
                  <a:schemeClr val="accent1"/>
                </a:solidFill>
              </a:rPr>
              <a:t>Subject relevance </a:t>
            </a:r>
            <a:r>
              <a:rPr lang="en-US" sz="2400" dirty="0" smtClean="0"/>
              <a:t>- the </a:t>
            </a:r>
            <a:r>
              <a:rPr lang="en-US" sz="2400" dirty="0"/>
              <a:t>relationship of the journal under evaluation to journals </a:t>
            </a:r>
            <a:r>
              <a:rPr lang="en-US" sz="2400" b="1" dirty="0"/>
              <a:t>already covered </a:t>
            </a:r>
            <a:r>
              <a:rPr lang="en-US" sz="2400" b="1" dirty="0" smtClean="0"/>
              <a:t>in a </a:t>
            </a:r>
            <a:r>
              <a:rPr lang="en-US" sz="2400" b="1" dirty="0"/>
              <a:t>particular area or product</a:t>
            </a:r>
            <a:r>
              <a:rPr lang="en-US" sz="2400" dirty="0" smtClean="0"/>
              <a:t>.</a:t>
            </a:r>
          </a:p>
          <a:p>
            <a:r>
              <a:rPr lang="en-US" sz="2400" b="1" dirty="0">
                <a:solidFill>
                  <a:schemeClr val="accent1"/>
                </a:solidFill>
              </a:rPr>
              <a:t>Content r</a:t>
            </a:r>
            <a:r>
              <a:rPr lang="en-US" sz="2400" b="1" dirty="0" smtClean="0">
                <a:solidFill>
                  <a:schemeClr val="accent1"/>
                </a:solidFill>
              </a:rPr>
              <a:t>elevance - </a:t>
            </a:r>
            <a:r>
              <a:rPr lang="en-GB" sz="2400" dirty="0"/>
              <a:t>the journal </a:t>
            </a:r>
            <a:r>
              <a:rPr lang="en-GB" sz="2400" dirty="0" smtClean="0"/>
              <a:t>needs to </a:t>
            </a:r>
            <a:r>
              <a:rPr lang="en-GB" sz="2400" dirty="0"/>
              <a:t>publish scholarly content </a:t>
            </a:r>
            <a:r>
              <a:rPr lang="en-GB" sz="2400" b="1" dirty="0"/>
              <a:t>consistent with the journal’s declared aims and </a:t>
            </a:r>
            <a:r>
              <a:rPr lang="en-GB" sz="2400" b="1" dirty="0" smtClean="0"/>
              <a:t>scope</a:t>
            </a:r>
            <a:r>
              <a:rPr lang="en-GB" sz="2400" dirty="0" smtClean="0"/>
              <a:t>.</a:t>
            </a:r>
            <a:endParaRPr lang="en-US" sz="2400" b="1" dirty="0">
              <a:solidFill>
                <a:schemeClr val="accent1"/>
              </a:solidFill>
            </a:endParaRPr>
          </a:p>
        </p:txBody>
      </p:sp>
    </p:spTree>
    <p:extLst>
      <p:ext uri="{BB962C8B-B14F-4D97-AF65-F5344CB8AC3E}">
        <p14:creationId xmlns:p14="http://schemas.microsoft.com/office/powerpoint/2010/main" val="3182957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229144" y="772887"/>
            <a:ext cx="7302903" cy="5660570"/>
            <a:chOff x="-25829" y="514642"/>
            <a:chExt cx="7147565" cy="6299200"/>
          </a:xfrm>
        </p:grpSpPr>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94036" y="514642"/>
              <a:ext cx="4667579" cy="6299200"/>
            </a:xfrm>
            <a:prstGeom prst="rect">
              <a:avLst/>
            </a:prstGeom>
          </p:spPr>
        </p:pic>
        <p:pic>
          <p:nvPicPr>
            <p:cNvPr id="12" name="Picture 11"/>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15" b="100000" l="144" r="100000"/>
                      </a14:imgEffect>
                    </a14:imgLayer>
                  </a14:imgProps>
                </a:ext>
                <a:ext uri="{28A0092B-C50C-407E-A947-70E740481C1C}">
                  <a14:useLocalDpi xmlns:a14="http://schemas.microsoft.com/office/drawing/2010/main"/>
                </a:ext>
              </a:extLst>
            </a:blip>
            <a:srcRect l="1816"/>
            <a:stretch/>
          </p:blipFill>
          <p:spPr>
            <a:xfrm>
              <a:off x="403428" y="2061477"/>
              <a:ext cx="6718308" cy="4752364"/>
            </a:xfrm>
            <a:prstGeom prst="rect">
              <a:avLst/>
            </a:prstGeom>
            <a:ln>
              <a:noFill/>
            </a:ln>
          </p:spPr>
        </p:pic>
        <p:pic>
          <p:nvPicPr>
            <p:cNvPr id="13" name="Picture 12"/>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9735" b="89381" l="9459" r="89189"/>
                      </a14:imgEffect>
                    </a14:imgLayer>
                  </a14:imgProps>
                </a:ext>
                <a:ext uri="{28A0092B-C50C-407E-A947-70E740481C1C}">
                  <a14:useLocalDpi xmlns:a14="http://schemas.microsoft.com/office/drawing/2010/main"/>
                </a:ext>
              </a:extLst>
            </a:blip>
            <a:srcRect/>
            <a:stretch/>
          </p:blipFill>
          <p:spPr>
            <a:xfrm>
              <a:off x="-25829" y="5238352"/>
              <a:ext cx="1879600" cy="1433814"/>
            </a:xfrm>
            <a:prstGeom prst="rect">
              <a:avLst/>
            </a:prstGeom>
          </p:spPr>
        </p:pic>
      </p:grpSp>
      <p:sp>
        <p:nvSpPr>
          <p:cNvPr id="2" name="Title 1"/>
          <p:cNvSpPr>
            <a:spLocks noGrp="1"/>
          </p:cNvSpPr>
          <p:nvPr>
            <p:ph type="title"/>
          </p:nvPr>
        </p:nvSpPr>
        <p:spPr/>
        <p:txBody>
          <a:bodyPr/>
          <a:lstStyle/>
          <a:p>
            <a:r>
              <a:rPr lang="en-US" sz="2800" dirty="0"/>
              <a:t>Web of Science is </a:t>
            </a:r>
            <a:r>
              <a:rPr lang="en-US" sz="2800" dirty="0" smtClean="0"/>
              <a:t>objective</a:t>
            </a:r>
            <a:endParaRPr lang="en-US" sz="2800" dirty="0"/>
          </a:p>
        </p:txBody>
      </p:sp>
      <p:sp>
        <p:nvSpPr>
          <p:cNvPr id="3" name="Text Placeholder 2"/>
          <p:cNvSpPr>
            <a:spLocks noGrp="1"/>
          </p:cNvSpPr>
          <p:nvPr>
            <p:ph type="body" sz="quarter" idx="10"/>
          </p:nvPr>
        </p:nvSpPr>
        <p:spPr>
          <a:xfrm>
            <a:off x="429570" y="1033655"/>
            <a:ext cx="3507430" cy="991088"/>
          </a:xfrm>
        </p:spPr>
        <p:txBody>
          <a:bodyPr/>
          <a:lstStyle/>
          <a:p>
            <a:r>
              <a:rPr lang="en-US" sz="2400" dirty="0" smtClean="0"/>
              <a:t>Clarivate is </a:t>
            </a:r>
            <a:r>
              <a:rPr lang="en-US" sz="2400" b="1" dirty="0" smtClean="0">
                <a:solidFill>
                  <a:schemeClr val="tx1"/>
                </a:solidFill>
              </a:rPr>
              <a:t>not a commercial publisher</a:t>
            </a:r>
            <a:r>
              <a:rPr lang="en-US" sz="2400" dirty="0" smtClean="0">
                <a:solidFill>
                  <a:schemeClr val="tx1"/>
                </a:solidFill>
              </a:rPr>
              <a:t>; our editorial policies ensure we are </a:t>
            </a:r>
            <a:r>
              <a:rPr lang="en-US" sz="2400" b="1" dirty="0" smtClean="0">
                <a:solidFill>
                  <a:schemeClr val="tx1"/>
                </a:solidFill>
              </a:rPr>
              <a:t>publisher-neutral</a:t>
            </a:r>
            <a:r>
              <a:rPr lang="en-US" sz="2400" dirty="0" smtClean="0"/>
              <a:t>. </a:t>
            </a:r>
          </a:p>
          <a:p>
            <a:endParaRPr lang="en-US" sz="1600" dirty="0" smtClean="0"/>
          </a:p>
          <a:p>
            <a:pPr lvl="0"/>
            <a:endParaRPr lang="en-US" sz="1600" dirty="0"/>
          </a:p>
        </p:txBody>
      </p:sp>
      <p:sp>
        <p:nvSpPr>
          <p:cNvPr id="8" name="TextBox 7"/>
          <p:cNvSpPr txBox="1"/>
          <p:nvPr/>
        </p:nvSpPr>
        <p:spPr>
          <a:xfrm>
            <a:off x="4762500" y="56007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87168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Journal Selection </a:t>
            </a:r>
            <a:r>
              <a:rPr lang="en-US" sz="2400" dirty="0" smtClean="0"/>
              <a:t>Criteria – diversity requirements </a:t>
            </a:r>
            <a:endParaRPr lang="en-US" sz="2400" dirty="0"/>
          </a:p>
        </p:txBody>
      </p:sp>
      <p:sp>
        <p:nvSpPr>
          <p:cNvPr id="7" name="TextBox 6"/>
          <p:cNvSpPr txBox="1"/>
          <p:nvPr/>
        </p:nvSpPr>
        <p:spPr>
          <a:xfrm>
            <a:off x="239486" y="3505199"/>
            <a:ext cx="8763000" cy="2308324"/>
          </a:xfrm>
          <a:prstGeom prst="rect">
            <a:avLst/>
          </a:prstGeom>
          <a:noFill/>
        </p:spPr>
        <p:txBody>
          <a:bodyPr wrap="square" rtlCol="0">
            <a:spAutoFit/>
          </a:bodyPr>
          <a:lstStyle/>
          <a:p>
            <a:pPr marL="171450" indent="-171450">
              <a:spcBef>
                <a:spcPct val="50000"/>
              </a:spcBef>
              <a:buFont typeface="Courier New" charset="0"/>
              <a:buChar char="o"/>
            </a:pPr>
            <a:r>
              <a:rPr lang="en-US" sz="2400" dirty="0">
                <a:ea typeface="ＭＳ Ｐゴシック" pitchFamily="-111" charset="-128"/>
              </a:rPr>
              <a:t>Does this journal target an </a:t>
            </a:r>
            <a:r>
              <a:rPr lang="en-US" sz="2400" b="1" dirty="0">
                <a:solidFill>
                  <a:schemeClr val="accent1"/>
                </a:solidFill>
                <a:ea typeface="ＭＳ Ｐゴシック" pitchFamily="-111" charset="-128"/>
              </a:rPr>
              <a:t>International or Regional audience</a:t>
            </a:r>
            <a:r>
              <a:rPr lang="en-US" sz="2400" dirty="0">
                <a:ea typeface="ＭＳ Ｐゴシック" pitchFamily="-111" charset="-128"/>
              </a:rPr>
              <a:t>?</a:t>
            </a:r>
          </a:p>
          <a:p>
            <a:pPr marL="171450" indent="-171450">
              <a:spcBef>
                <a:spcPct val="50000"/>
              </a:spcBef>
              <a:buFont typeface="Courier New" charset="0"/>
              <a:buChar char="o"/>
            </a:pPr>
            <a:r>
              <a:rPr lang="en-GB" sz="2400" dirty="0"/>
              <a:t>The geographical distribution and representation of the editorial board </a:t>
            </a:r>
            <a:r>
              <a:rPr lang="en-GB" sz="2400" dirty="0" smtClean="0"/>
              <a:t>and authorship are </a:t>
            </a:r>
            <a:r>
              <a:rPr lang="en-GB" sz="2400" dirty="0"/>
              <a:t>considered in the context of the journal’s target audience and </a:t>
            </a:r>
            <a:r>
              <a:rPr lang="en-GB" sz="2400" dirty="0" smtClean="0"/>
              <a:t>scope.</a:t>
            </a:r>
          </a:p>
          <a:p>
            <a:pPr marL="171450" indent="-171450">
              <a:spcBef>
                <a:spcPct val="50000"/>
              </a:spcBef>
              <a:buFont typeface="Courier New" charset="0"/>
              <a:buChar char="o"/>
            </a:pPr>
            <a:r>
              <a:rPr lang="en-US" sz="2400" dirty="0" smtClean="0">
                <a:latin typeface="Knowledge Light" pitchFamily="34" charset="0"/>
              </a:rPr>
              <a:t>Citation </a:t>
            </a:r>
            <a:r>
              <a:rPr lang="en-US" sz="2400" b="1" dirty="0" smtClean="0">
                <a:solidFill>
                  <a:srgbClr val="6817FF"/>
                </a:solidFill>
                <a:latin typeface="Knowledge Light" pitchFamily="34" charset="0"/>
              </a:rPr>
              <a:t>Impact</a:t>
            </a:r>
            <a:r>
              <a:rPr lang="en-US" sz="2400" dirty="0" smtClean="0">
                <a:latin typeface="Knowledge Light" pitchFamily="34" charset="0"/>
              </a:rPr>
              <a:t> may be low to moderate – but </a:t>
            </a:r>
            <a:r>
              <a:rPr lang="en-US" sz="2400" b="1" dirty="0" smtClean="0">
                <a:solidFill>
                  <a:srgbClr val="6817FF"/>
                </a:solidFill>
                <a:latin typeface="Knowledge Light" pitchFamily="34" charset="0"/>
              </a:rPr>
              <a:t>stable</a:t>
            </a:r>
            <a:endParaRPr lang="en-US" sz="2400" dirty="0">
              <a:ea typeface="ＭＳ Ｐゴシック" pitchFamily="-111" charset="-12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13952"/>
            <a:ext cx="9144000" cy="2591247"/>
          </a:xfrm>
          <a:prstGeom prst="rect">
            <a:avLst/>
          </a:prstGeom>
        </p:spPr>
      </p:pic>
    </p:spTree>
    <p:extLst>
      <p:ext uri="{BB962C8B-B14F-4D97-AF65-F5344CB8AC3E}">
        <p14:creationId xmlns:p14="http://schemas.microsoft.com/office/powerpoint/2010/main" val="2394058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83086" y="3209568"/>
            <a:ext cx="2704452" cy="2308324"/>
          </a:xfrm>
          <a:prstGeom prst="rect">
            <a:avLst/>
          </a:prstGeom>
          <a:noFill/>
        </p:spPr>
        <p:txBody>
          <a:bodyPr wrap="square" rtlCol="0">
            <a:spAutoFit/>
          </a:bodyPr>
          <a:lstStyle/>
          <a:p>
            <a:pPr>
              <a:spcBef>
                <a:spcPct val="50000"/>
              </a:spcBef>
            </a:pPr>
            <a:r>
              <a:rPr lang="en-US" sz="2400" b="1" dirty="0" smtClean="0">
                <a:solidFill>
                  <a:srgbClr val="6817FF"/>
                </a:solidFill>
              </a:rPr>
              <a:t>Citation analysis is performed on the journal title, editorial board members and authors </a:t>
            </a:r>
            <a:endParaRPr lang="en-US" sz="2400" b="1" dirty="0">
              <a:solidFill>
                <a:srgbClr val="6817FF"/>
              </a:solidFill>
              <a:ea typeface="ＭＳ Ｐゴシック" pitchFamily="-111" charset="-12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2743200"/>
          </a:xfrm>
          <a:prstGeom prst="rect">
            <a:avLst/>
          </a:prstGeom>
        </p:spPr>
      </p:pic>
      <p:sp>
        <p:nvSpPr>
          <p:cNvPr id="12" name="Title 1"/>
          <p:cNvSpPr txBox="1">
            <a:spLocks/>
          </p:cNvSpPr>
          <p:nvPr/>
        </p:nvSpPr>
        <p:spPr>
          <a:xfrm>
            <a:off x="581970" y="267731"/>
            <a:ext cx="8390828" cy="399311"/>
          </a:xfrm>
          <a:prstGeom prst="rect">
            <a:avLst/>
          </a:prstGeom>
        </p:spPr>
        <p:txBody>
          <a:bodyPr vert="horz" lIns="0" tIns="0" rIns="0" bIns="0"/>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6817FF"/>
                </a:solidFill>
                <a:effectLst/>
                <a:uLnTx/>
                <a:uFillTx/>
                <a:latin typeface="+mj-lt"/>
                <a:ea typeface="+mj-ea"/>
                <a:cs typeface="Arial"/>
              </a:rPr>
              <a:t>Journal Selection Criteria – Citation</a:t>
            </a:r>
            <a:r>
              <a:rPr kumimoji="0" lang="en-US" sz="2400" b="1" i="0" u="none" strike="noStrike" kern="1200" cap="none" spc="0" normalizeH="0" noProof="0" dirty="0" smtClean="0">
                <a:ln>
                  <a:noFill/>
                </a:ln>
                <a:solidFill>
                  <a:srgbClr val="6817FF"/>
                </a:solidFill>
                <a:effectLst/>
                <a:uLnTx/>
                <a:uFillTx/>
                <a:latin typeface="+mj-lt"/>
                <a:ea typeface="+mj-ea"/>
                <a:cs typeface="Arial"/>
              </a:rPr>
              <a:t> Analysis</a:t>
            </a:r>
            <a:r>
              <a:rPr kumimoji="0" lang="en-US" sz="2400" b="1" i="0" u="none" strike="noStrike" kern="1200" cap="none" spc="0" normalizeH="0" baseline="0" noProof="0" dirty="0" smtClean="0">
                <a:ln>
                  <a:noFill/>
                </a:ln>
                <a:solidFill>
                  <a:srgbClr val="6817FF"/>
                </a:solidFill>
                <a:effectLst/>
                <a:uLnTx/>
                <a:uFillTx/>
                <a:latin typeface="+mj-lt"/>
                <a:ea typeface="+mj-ea"/>
                <a:cs typeface="Arial"/>
              </a:rPr>
              <a:t> </a:t>
            </a:r>
            <a:endParaRPr kumimoji="0" lang="en-US" sz="2400" b="1" i="0" u="none" strike="noStrike" kern="1200" cap="none" spc="0" normalizeH="0" baseline="0" noProof="0" dirty="0">
              <a:ln>
                <a:noFill/>
              </a:ln>
              <a:solidFill>
                <a:srgbClr val="6817FF"/>
              </a:solidFill>
              <a:effectLst/>
              <a:uLnTx/>
              <a:uFillTx/>
              <a:latin typeface="+mj-lt"/>
              <a:ea typeface="+mj-ea"/>
              <a:cs typeface="Arial"/>
            </a:endParaRPr>
          </a:p>
        </p:txBody>
      </p:sp>
    </p:spTree>
    <p:extLst>
      <p:ext uri="{BB962C8B-B14F-4D97-AF65-F5344CB8AC3E}">
        <p14:creationId xmlns:p14="http://schemas.microsoft.com/office/powerpoint/2010/main" val="4071238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Impact Factor Calculation</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78" y="1043052"/>
            <a:ext cx="8540329" cy="4900548"/>
          </a:xfrm>
          <a:prstGeom prst="rect">
            <a:avLst/>
          </a:prstGeom>
        </p:spPr>
      </p:pic>
    </p:spTree>
    <p:extLst>
      <p:ext uri="{BB962C8B-B14F-4D97-AF65-F5344CB8AC3E}">
        <p14:creationId xmlns:p14="http://schemas.microsoft.com/office/powerpoint/2010/main" val="2165372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443348" y="783912"/>
          <a:ext cx="4973781" cy="34775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212069" y="1277813"/>
            <a:ext cx="1322798" cy="769441"/>
          </a:xfrm>
          <a:prstGeom prst="rect">
            <a:avLst/>
          </a:prstGeom>
          <a:noFill/>
        </p:spPr>
        <p:txBody>
          <a:bodyPr wrap="none" rtlCol="0">
            <a:spAutoFit/>
          </a:bodyPr>
          <a:lstStyle/>
          <a:p>
            <a:r>
              <a:rPr lang="en-US" sz="4400" dirty="0" smtClean="0">
                <a:solidFill>
                  <a:schemeClr val="bg1"/>
                </a:solidFill>
                <a:latin typeface="Knowledge Bold" pitchFamily="34" charset="0"/>
              </a:rPr>
              <a:t>85%</a:t>
            </a:r>
            <a:endParaRPr lang="en-US" sz="4400" dirty="0">
              <a:solidFill>
                <a:schemeClr val="bg1"/>
              </a:solidFill>
              <a:latin typeface="Knowledge Bold" pitchFamily="34" charset="0"/>
            </a:endParaRPr>
          </a:p>
        </p:txBody>
      </p:sp>
      <p:sp>
        <p:nvSpPr>
          <p:cNvPr id="8" name="Rectangle 7"/>
          <p:cNvSpPr/>
          <p:nvPr/>
        </p:nvSpPr>
        <p:spPr>
          <a:xfrm>
            <a:off x="5417129" y="1683288"/>
            <a:ext cx="3685311" cy="1200329"/>
          </a:xfrm>
          <a:prstGeom prst="rect">
            <a:avLst/>
          </a:prstGeom>
        </p:spPr>
        <p:txBody>
          <a:bodyPr wrap="square">
            <a:spAutoFit/>
          </a:bodyPr>
          <a:lstStyle/>
          <a:p>
            <a:r>
              <a:rPr lang="en-US" sz="2400" b="1" dirty="0" smtClean="0">
                <a:solidFill>
                  <a:srgbClr val="6817FF"/>
                </a:solidFill>
                <a:latin typeface="Knowledge Light" pitchFamily="34" charset="0"/>
              </a:rPr>
              <a:t>Most journals have self-citation rates of less than or equal to </a:t>
            </a:r>
            <a:r>
              <a:rPr lang="en-US" sz="2400" b="1" dirty="0" smtClean="0">
                <a:solidFill>
                  <a:srgbClr val="6817FF"/>
                </a:solidFill>
                <a:latin typeface="Knowledge Bold" pitchFamily="34" charset="0"/>
              </a:rPr>
              <a:t>15%</a:t>
            </a:r>
          </a:p>
        </p:txBody>
      </p:sp>
      <p:sp>
        <p:nvSpPr>
          <p:cNvPr id="9" name="Rectangle 8"/>
          <p:cNvSpPr/>
          <p:nvPr/>
        </p:nvSpPr>
        <p:spPr>
          <a:xfrm>
            <a:off x="5417129" y="2883617"/>
            <a:ext cx="3535861" cy="338554"/>
          </a:xfrm>
          <a:prstGeom prst="rect">
            <a:avLst/>
          </a:prstGeom>
        </p:spPr>
        <p:txBody>
          <a:bodyPr wrap="square">
            <a:spAutoFit/>
          </a:bodyPr>
          <a:lstStyle/>
          <a:p>
            <a:r>
              <a:rPr lang="en-US" sz="1600" dirty="0" smtClean="0">
                <a:latin typeface="Knowledge Light" pitchFamily="34" charset="0"/>
              </a:rPr>
              <a:t>Source: </a:t>
            </a:r>
            <a:r>
              <a:rPr lang="en-US" sz="1600" i="1" dirty="0" smtClean="0">
                <a:latin typeface="Knowledge Light" pitchFamily="34" charset="0"/>
              </a:rPr>
              <a:t>JCR</a:t>
            </a:r>
            <a:r>
              <a:rPr lang="en-US" sz="1600" dirty="0" smtClean="0">
                <a:latin typeface="Knowledge Light" pitchFamily="34" charset="0"/>
              </a:rPr>
              <a:t> Science Edition (2010) </a:t>
            </a:r>
            <a:endParaRPr lang="en-US" sz="1600" dirty="0"/>
          </a:p>
        </p:txBody>
      </p:sp>
      <p:sp>
        <p:nvSpPr>
          <p:cNvPr id="10" name="Content Placeholder 35"/>
          <p:cNvSpPr txBox="1">
            <a:spLocks/>
          </p:cNvSpPr>
          <p:nvPr/>
        </p:nvSpPr>
        <p:spPr>
          <a:xfrm>
            <a:off x="180474" y="3958389"/>
            <a:ext cx="8530389" cy="1840832"/>
          </a:xfrm>
          <a:prstGeom prst="rect">
            <a:avLst/>
          </a:prstGeom>
        </p:spPr>
        <p:txBody>
          <a:bodyPr>
            <a:normAutofit fontScale="92500"/>
          </a:bodyPr>
          <a:lstStyle/>
          <a:p>
            <a:pPr lvl="1">
              <a:buClr>
                <a:srgbClr val="6817FF"/>
              </a:buClr>
              <a:buFont typeface="Wingdings" pitchFamily="2" charset="2"/>
              <a:buChar char="Ø"/>
            </a:pPr>
            <a:r>
              <a:rPr lang="en-US" sz="2400" dirty="0" smtClean="0">
                <a:latin typeface="Knowledge Light" pitchFamily="34" charset="0"/>
              </a:rPr>
              <a:t>Excessive self-citation </a:t>
            </a:r>
            <a:r>
              <a:rPr lang="en-US" sz="2400" b="1" dirty="0" smtClean="0">
                <a:solidFill>
                  <a:srgbClr val="6717FF"/>
                </a:solidFill>
                <a:latin typeface="Knowledge Light" pitchFamily="34" charset="0"/>
              </a:rPr>
              <a:t>weakens the integrity </a:t>
            </a:r>
            <a:r>
              <a:rPr lang="en-US" sz="2400" dirty="0" smtClean="0">
                <a:latin typeface="Knowledge Light" pitchFamily="34" charset="0"/>
              </a:rPr>
              <a:t>of the journal’s Impact Factor</a:t>
            </a:r>
          </a:p>
          <a:p>
            <a:pPr lvl="1">
              <a:buClr>
                <a:srgbClr val="6817FF"/>
              </a:buClr>
              <a:buFont typeface="Wingdings" pitchFamily="2" charset="2"/>
              <a:buChar char="Ø"/>
            </a:pPr>
            <a:endParaRPr lang="en-US" sz="2400" dirty="0" smtClean="0">
              <a:latin typeface="Knowledge Light" pitchFamily="34" charset="0"/>
            </a:endParaRPr>
          </a:p>
          <a:p>
            <a:pPr lvl="1">
              <a:buClr>
                <a:srgbClr val="6817FF"/>
              </a:buClr>
              <a:buFont typeface="Wingdings" pitchFamily="2" charset="2"/>
              <a:buChar char="Ø"/>
            </a:pPr>
            <a:r>
              <a:rPr lang="en-US" sz="2400" dirty="0" smtClean="0">
                <a:latin typeface="Knowledge Light" pitchFamily="34" charset="0"/>
              </a:rPr>
              <a:t>Journals with </a:t>
            </a:r>
            <a:r>
              <a:rPr lang="en-US" sz="2400" b="1" dirty="0" smtClean="0">
                <a:solidFill>
                  <a:srgbClr val="6717FF"/>
                </a:solidFill>
                <a:latin typeface="Knowledge Light" pitchFamily="34" charset="0"/>
              </a:rPr>
              <a:t>excessive self-citation </a:t>
            </a:r>
            <a:r>
              <a:rPr lang="en-US" sz="2400" dirty="0" smtClean="0">
                <a:latin typeface="Knowledge Light" pitchFamily="34" charset="0"/>
              </a:rPr>
              <a:t>may be </a:t>
            </a:r>
            <a:r>
              <a:rPr lang="en-US" sz="2400" b="1" dirty="0" smtClean="0">
                <a:solidFill>
                  <a:srgbClr val="6717FF"/>
                </a:solidFill>
                <a:latin typeface="Knowledge Light" pitchFamily="34" charset="0"/>
              </a:rPr>
              <a:t>suppressed</a:t>
            </a:r>
            <a:r>
              <a:rPr lang="en-US" sz="2400" b="1" dirty="0" smtClean="0">
                <a:solidFill>
                  <a:schemeClr val="tx2"/>
                </a:solidFill>
                <a:latin typeface="Knowledge Light" pitchFamily="34" charset="0"/>
              </a:rPr>
              <a:t> </a:t>
            </a:r>
            <a:r>
              <a:rPr lang="en-US" sz="2400" dirty="0" smtClean="0">
                <a:latin typeface="Knowledge Light" pitchFamily="34" charset="0"/>
              </a:rPr>
              <a:t>from </a:t>
            </a:r>
            <a:r>
              <a:rPr lang="en-US" sz="2400" i="1" dirty="0" smtClean="0">
                <a:latin typeface="Knowledge Light" pitchFamily="34" charset="0"/>
              </a:rPr>
              <a:t>Journal Citation Reports </a:t>
            </a:r>
            <a:r>
              <a:rPr lang="en-US" sz="2400" dirty="0" smtClean="0">
                <a:latin typeface="Knowledge Light" pitchFamily="34" charset="0"/>
              </a:rPr>
              <a:t>until the problem is corrected</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10"/>
          <p:cNvSpPr/>
          <p:nvPr/>
        </p:nvSpPr>
        <p:spPr>
          <a:xfrm>
            <a:off x="180473" y="322247"/>
            <a:ext cx="8963527" cy="830997"/>
          </a:xfrm>
          <a:prstGeom prst="rect">
            <a:avLst/>
          </a:prstGeom>
        </p:spPr>
        <p:txBody>
          <a:bodyPr wrap="square">
            <a:spAutoFit/>
          </a:bodyPr>
          <a:lstStyle/>
          <a:p>
            <a:pPr marL="285750" indent="-285750"/>
            <a:r>
              <a:rPr lang="en-US" sz="2400" b="1" dirty="0" smtClean="0">
                <a:solidFill>
                  <a:srgbClr val="6817FF"/>
                </a:solidFill>
              </a:rPr>
              <a:t>Self-citation at all levels is acceptable if not excessive in the context of specific research areas.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13" y="314986"/>
            <a:ext cx="8390828" cy="399311"/>
          </a:xfrm>
        </p:spPr>
        <p:txBody>
          <a:bodyPr/>
          <a:lstStyle/>
          <a:p>
            <a:r>
              <a:rPr lang="en-US" sz="2400" dirty="0"/>
              <a:t>Journals can be suppressed from JCR for excessive self-citation </a:t>
            </a:r>
            <a:r>
              <a:rPr lang="en-US" dirty="0"/>
              <a:t/>
            </a:r>
            <a:br>
              <a:rPr lang="en-US" dirty="0"/>
            </a:br>
            <a:endParaRPr lang="en-US" dirty="0"/>
          </a:p>
        </p:txBody>
      </p:sp>
      <p:sp>
        <p:nvSpPr>
          <p:cNvPr id="3" name="Text Placeholder 2"/>
          <p:cNvSpPr>
            <a:spLocks noGrp="1"/>
          </p:cNvSpPr>
          <p:nvPr>
            <p:ph type="body" sz="quarter" idx="12"/>
          </p:nvPr>
        </p:nvSpPr>
        <p:spPr>
          <a:xfrm>
            <a:off x="400813" y="1056236"/>
            <a:ext cx="7739640" cy="683879"/>
          </a:xfrm>
        </p:spPr>
        <p:txBody>
          <a:bodyPr numCol="1"/>
          <a:lstStyle/>
          <a:p>
            <a:pPr marL="285750" indent="-285750">
              <a:buFont typeface="Courier New" panose="02070309020205020404" pitchFamily="49" charset="0"/>
              <a:buChar char="o"/>
            </a:pPr>
            <a:r>
              <a:rPr lang="en-US" dirty="0"/>
              <a:t>Suppression is not </a:t>
            </a:r>
            <a:r>
              <a:rPr lang="en-US" dirty="0" smtClean="0"/>
              <a:t>de-selection from coverage; </a:t>
            </a:r>
            <a:r>
              <a:rPr lang="en-US" dirty="0"/>
              <a:t>journals can remain indexed in Web of </a:t>
            </a:r>
            <a:r>
              <a:rPr lang="en-US" dirty="0" smtClean="0"/>
              <a:t>Science while investigated for excessive </a:t>
            </a:r>
            <a:r>
              <a:rPr lang="en-US" dirty="0"/>
              <a:t>self-citation </a:t>
            </a:r>
            <a:endParaRPr lang="en-US" dirty="0" smtClean="0"/>
          </a:p>
          <a:p>
            <a:pPr marL="285750" indent="-285750">
              <a:buFont typeface="Courier New" panose="02070309020205020404" pitchFamily="49" charset="0"/>
              <a:buChar char="o"/>
            </a:pPr>
            <a:endParaRPr lang="en-US" dirty="0"/>
          </a:p>
          <a:p>
            <a:endParaRPr lang="en-US" dirty="0" smtClean="0"/>
          </a:p>
          <a:p>
            <a:endParaRPr lang="en-US" dirty="0"/>
          </a:p>
          <a:p>
            <a:endParaRPr lang="en-US" dirty="0"/>
          </a:p>
        </p:txBody>
      </p:sp>
      <p:pic>
        <p:nvPicPr>
          <p:cNvPr id="5" name="Picture 2"/>
          <p:cNvPicPr>
            <a:picLocks noChangeAspect="1" noChangeArrowheads="1"/>
          </p:cNvPicPr>
          <p:nvPr/>
        </p:nvPicPr>
        <p:blipFill>
          <a:blip r:embed="rId2" cstate="print"/>
          <a:srcRect l="-1517" t="31315" r="27457"/>
          <a:stretch>
            <a:fillRect/>
          </a:stretch>
        </p:blipFill>
        <p:spPr bwMode="auto">
          <a:xfrm>
            <a:off x="429569" y="1813854"/>
            <a:ext cx="7604087" cy="1027318"/>
          </a:xfrm>
          <a:prstGeom prst="rect">
            <a:avLst/>
          </a:prstGeom>
          <a:noFill/>
          <a:ln w="9525" algn="ctr">
            <a:noFill/>
            <a:miter lim="800000"/>
            <a:headEnd/>
            <a:tailEnd/>
          </a:ln>
        </p:spPr>
      </p:pic>
      <p:grpSp>
        <p:nvGrpSpPr>
          <p:cNvPr id="6" name="Group 32"/>
          <p:cNvGrpSpPr/>
          <p:nvPr/>
        </p:nvGrpSpPr>
        <p:grpSpPr>
          <a:xfrm>
            <a:off x="429569" y="3080658"/>
            <a:ext cx="4933185" cy="2839379"/>
            <a:chOff x="749294" y="2712035"/>
            <a:chExt cx="4598988" cy="3200400"/>
          </a:xfrm>
        </p:grpSpPr>
        <p:pic>
          <p:nvPicPr>
            <p:cNvPr id="7" name="Picture 6"/>
            <p:cNvPicPr>
              <a:picLocks noChangeAspect="1" noChangeArrowheads="1"/>
            </p:cNvPicPr>
            <p:nvPr/>
          </p:nvPicPr>
          <p:blipFill>
            <a:blip r:embed="rId3" cstate="print"/>
            <a:srcRect/>
            <a:stretch>
              <a:fillRect/>
            </a:stretch>
          </p:blipFill>
          <p:spPr bwMode="auto">
            <a:xfrm>
              <a:off x="749294" y="2712035"/>
              <a:ext cx="4598988" cy="3200400"/>
            </a:xfrm>
            <a:prstGeom prst="rect">
              <a:avLst/>
            </a:prstGeom>
            <a:noFill/>
            <a:ln w="9525" algn="ctr">
              <a:noFill/>
              <a:miter lim="800000"/>
              <a:headEnd/>
              <a:tailEnd/>
            </a:ln>
          </p:spPr>
        </p:pic>
        <p:sp>
          <p:nvSpPr>
            <p:cNvPr id="8" name="Rectangle 17"/>
            <p:cNvSpPr>
              <a:spLocks noChangeArrowheads="1"/>
            </p:cNvSpPr>
            <p:nvPr/>
          </p:nvSpPr>
          <p:spPr bwMode="auto">
            <a:xfrm>
              <a:off x="1768469" y="3539123"/>
              <a:ext cx="571500" cy="2232025"/>
            </a:xfrm>
            <a:prstGeom prst="rect">
              <a:avLst/>
            </a:prstGeom>
            <a:noFill/>
            <a:ln w="38100" algn="ctr">
              <a:solidFill>
                <a:srgbClr val="FF0000"/>
              </a:solidFill>
              <a:round/>
              <a:headEnd/>
              <a:tailEnd/>
            </a:ln>
          </p:spPr>
          <p:txBody>
            <a:bodyPr lIns="0" tIns="0" rIns="182880" bIns="0"/>
            <a:lstStyle/>
            <a:p>
              <a:pPr>
                <a:spcBef>
                  <a:spcPct val="50000"/>
                </a:spcBef>
              </a:pPr>
              <a:endParaRPr lang="en-US"/>
            </a:p>
          </p:txBody>
        </p:sp>
      </p:grpSp>
      <p:sp>
        <p:nvSpPr>
          <p:cNvPr id="9" name="TextBox 11"/>
          <p:cNvSpPr txBox="1">
            <a:spLocks noChangeArrowheads="1"/>
          </p:cNvSpPr>
          <p:nvPr/>
        </p:nvSpPr>
        <p:spPr bwMode="auto">
          <a:xfrm>
            <a:off x="5546536" y="3401296"/>
            <a:ext cx="2770150" cy="1169551"/>
          </a:xfrm>
          <a:prstGeom prst="rect">
            <a:avLst/>
          </a:prstGeom>
          <a:noFill/>
          <a:ln w="9525">
            <a:noFill/>
            <a:miter lim="800000"/>
            <a:headEnd/>
            <a:tailEnd/>
          </a:ln>
        </p:spPr>
        <p:txBody>
          <a:bodyPr wrap="square">
            <a:spAutoFit/>
          </a:bodyPr>
          <a:lstStyle/>
          <a:p>
            <a:pPr>
              <a:spcBef>
                <a:spcPct val="50000"/>
              </a:spcBef>
            </a:pPr>
            <a:r>
              <a:rPr lang="en-US" sz="1400" dirty="0" smtClean="0">
                <a:ea typeface="Calibri" charset="0"/>
                <a:cs typeface="Calibri" charset="0"/>
              </a:rPr>
              <a:t>Effect of Self Citations on rank in category:</a:t>
            </a:r>
          </a:p>
          <a:p>
            <a:pPr>
              <a:spcBef>
                <a:spcPct val="50000"/>
              </a:spcBef>
            </a:pPr>
            <a:r>
              <a:rPr lang="en-US" sz="1400" b="1" dirty="0" smtClean="0">
                <a:ea typeface="Calibri" charset="0"/>
                <a:cs typeface="Calibri" charset="0"/>
              </a:rPr>
              <a:t>From</a:t>
            </a:r>
            <a:r>
              <a:rPr lang="en-US" sz="1400" dirty="0" smtClean="0">
                <a:ea typeface="Calibri" charset="0"/>
                <a:cs typeface="Calibri" charset="0"/>
              </a:rPr>
              <a:t> 	Q1</a:t>
            </a:r>
          </a:p>
          <a:p>
            <a:pPr>
              <a:spcBef>
                <a:spcPct val="50000"/>
              </a:spcBef>
            </a:pPr>
            <a:r>
              <a:rPr lang="en-US" sz="1400" b="1" dirty="0" smtClean="0">
                <a:ea typeface="Calibri" charset="0"/>
                <a:cs typeface="Calibri" charset="0"/>
              </a:rPr>
              <a:t>To</a:t>
            </a:r>
            <a:r>
              <a:rPr lang="en-US" sz="1400" dirty="0">
                <a:ea typeface="Calibri" charset="0"/>
                <a:cs typeface="Calibri" charset="0"/>
              </a:rPr>
              <a:t> </a:t>
            </a:r>
            <a:r>
              <a:rPr lang="en-US" sz="1400" dirty="0" smtClean="0">
                <a:ea typeface="Calibri" charset="0"/>
                <a:cs typeface="Calibri" charset="0"/>
              </a:rPr>
              <a:t>       Q4</a:t>
            </a:r>
          </a:p>
        </p:txBody>
      </p:sp>
      <p:sp>
        <p:nvSpPr>
          <p:cNvPr id="10" name="Oval 9"/>
          <p:cNvSpPr/>
          <p:nvPr/>
        </p:nvSpPr>
        <p:spPr>
          <a:xfrm>
            <a:off x="2743199" y="2841172"/>
            <a:ext cx="794657" cy="239486"/>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6237514" y="2841172"/>
            <a:ext cx="694097" cy="250371"/>
          </a:xfrm>
          <a:prstGeom prst="ellipse">
            <a:avLst/>
          </a:prstGeom>
          <a:noFill/>
          <a:ln w="19050">
            <a:solidFill>
              <a:srgbClr val="6817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4766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w to cite Example.JPG"/>
          <p:cNvPicPr>
            <a:picLocks noChangeAspect="1"/>
          </p:cNvPicPr>
          <p:nvPr/>
        </p:nvPicPr>
        <p:blipFill>
          <a:blip r:embed="rId2"/>
          <a:stretch>
            <a:fillRect/>
          </a:stretch>
        </p:blipFill>
        <p:spPr>
          <a:xfrm>
            <a:off x="709863" y="2137410"/>
            <a:ext cx="7315199" cy="2583180"/>
          </a:xfrm>
          <a:prstGeom prst="rect">
            <a:avLst/>
          </a:prstGeom>
          <a:ln>
            <a:solidFill>
              <a:srgbClr val="6817FF"/>
            </a:solidFill>
          </a:ln>
        </p:spPr>
      </p:pic>
      <p:sp>
        <p:nvSpPr>
          <p:cNvPr id="10" name="TextBox 9"/>
          <p:cNvSpPr txBox="1"/>
          <p:nvPr/>
        </p:nvSpPr>
        <p:spPr>
          <a:xfrm>
            <a:off x="1082842" y="1600200"/>
            <a:ext cx="1842171" cy="461665"/>
          </a:xfrm>
          <a:prstGeom prst="rect">
            <a:avLst/>
          </a:prstGeom>
          <a:noFill/>
        </p:spPr>
        <p:txBody>
          <a:bodyPr wrap="none" rtlCol="0">
            <a:spAutoFit/>
          </a:bodyPr>
          <a:lstStyle/>
          <a:p>
            <a:r>
              <a:rPr lang="es-ES" sz="2400" b="1" dirty="0" smtClean="0">
                <a:solidFill>
                  <a:srgbClr val="6817FF"/>
                </a:solidFill>
              </a:rPr>
              <a:t>EXAMPLE</a:t>
            </a:r>
            <a:r>
              <a:rPr lang="es-ES" sz="2400" dirty="0" smtClean="0"/>
              <a:t>: </a:t>
            </a:r>
            <a:endParaRPr lang="en-US" sz="2400" dirty="0"/>
          </a:p>
        </p:txBody>
      </p:sp>
      <p:sp>
        <p:nvSpPr>
          <p:cNvPr id="11" name="TextBox 10"/>
          <p:cNvSpPr txBox="1"/>
          <p:nvPr/>
        </p:nvSpPr>
        <p:spPr>
          <a:xfrm>
            <a:off x="295510" y="454967"/>
            <a:ext cx="8657306" cy="830997"/>
          </a:xfrm>
          <a:prstGeom prst="rect">
            <a:avLst/>
          </a:prstGeom>
          <a:noFill/>
        </p:spPr>
        <p:txBody>
          <a:bodyPr wrap="none" rtlCol="0">
            <a:spAutoFit/>
          </a:bodyPr>
          <a:lstStyle/>
          <a:p>
            <a:r>
              <a:rPr lang="es-ES" sz="2400" b="1" dirty="0" err="1" smtClean="0">
                <a:solidFill>
                  <a:srgbClr val="6817FF"/>
                </a:solidFill>
              </a:rPr>
              <a:t>Inclusion</a:t>
            </a:r>
            <a:r>
              <a:rPr lang="es-ES" sz="2400" b="1" dirty="0" smtClean="0">
                <a:solidFill>
                  <a:srgbClr val="6817FF"/>
                </a:solidFill>
              </a:rPr>
              <a:t> of “</a:t>
            </a:r>
            <a:r>
              <a:rPr lang="es-ES" sz="2400" b="1" dirty="0" err="1" smtClean="0">
                <a:solidFill>
                  <a:srgbClr val="6817FF"/>
                </a:solidFill>
              </a:rPr>
              <a:t>How</a:t>
            </a:r>
            <a:r>
              <a:rPr lang="es-ES" sz="2400" b="1" dirty="0" smtClean="0">
                <a:solidFill>
                  <a:srgbClr val="6817FF"/>
                </a:solidFill>
              </a:rPr>
              <a:t> </a:t>
            </a:r>
            <a:r>
              <a:rPr lang="es-ES" sz="2400" b="1" dirty="0" err="1" smtClean="0">
                <a:solidFill>
                  <a:srgbClr val="6817FF"/>
                </a:solidFill>
              </a:rPr>
              <a:t>to</a:t>
            </a:r>
            <a:r>
              <a:rPr lang="es-ES" sz="2400" b="1" dirty="0" smtClean="0">
                <a:solidFill>
                  <a:srgbClr val="6817FF"/>
                </a:solidFill>
              </a:rPr>
              <a:t> cite </a:t>
            </a:r>
            <a:r>
              <a:rPr lang="es-ES" sz="2400" b="1" dirty="0" err="1" smtClean="0">
                <a:solidFill>
                  <a:srgbClr val="6817FF"/>
                </a:solidFill>
              </a:rPr>
              <a:t>this</a:t>
            </a:r>
            <a:r>
              <a:rPr lang="es-ES" sz="2400" b="1" dirty="0" smtClean="0">
                <a:solidFill>
                  <a:srgbClr val="6817FF"/>
                </a:solidFill>
              </a:rPr>
              <a:t> </a:t>
            </a:r>
            <a:r>
              <a:rPr lang="es-ES" sz="2400" b="1" dirty="0" err="1" smtClean="0">
                <a:solidFill>
                  <a:srgbClr val="6817FF"/>
                </a:solidFill>
              </a:rPr>
              <a:t>article</a:t>
            </a:r>
            <a:r>
              <a:rPr lang="es-ES" sz="2400" b="1" dirty="0" smtClean="0">
                <a:solidFill>
                  <a:srgbClr val="6817FF"/>
                </a:solidFill>
              </a:rPr>
              <a:t>” </a:t>
            </a:r>
            <a:r>
              <a:rPr lang="es-ES" sz="2400" b="1" dirty="0" err="1" smtClean="0">
                <a:solidFill>
                  <a:srgbClr val="6817FF"/>
                </a:solidFill>
              </a:rPr>
              <a:t>will</a:t>
            </a:r>
            <a:r>
              <a:rPr lang="es-ES" sz="2400" b="1" dirty="0" smtClean="0">
                <a:solidFill>
                  <a:srgbClr val="6817FF"/>
                </a:solidFill>
              </a:rPr>
              <a:t> </a:t>
            </a:r>
            <a:r>
              <a:rPr lang="es-ES" sz="2400" b="1" dirty="0" err="1" smtClean="0">
                <a:solidFill>
                  <a:srgbClr val="6817FF"/>
                </a:solidFill>
              </a:rPr>
              <a:t>minimize</a:t>
            </a:r>
            <a:r>
              <a:rPr lang="es-ES" sz="2400" b="1" dirty="0" smtClean="0">
                <a:solidFill>
                  <a:srgbClr val="6817FF"/>
                </a:solidFill>
              </a:rPr>
              <a:t> </a:t>
            </a:r>
            <a:r>
              <a:rPr lang="es-ES" sz="2400" b="1" dirty="0" err="1" smtClean="0">
                <a:solidFill>
                  <a:srgbClr val="6817FF"/>
                </a:solidFill>
              </a:rPr>
              <a:t>the</a:t>
            </a:r>
            <a:r>
              <a:rPr lang="es-ES" sz="2400" b="1" dirty="0" smtClean="0">
                <a:solidFill>
                  <a:srgbClr val="6817FF"/>
                </a:solidFill>
              </a:rPr>
              <a:t> </a:t>
            </a:r>
            <a:r>
              <a:rPr lang="es-ES" sz="2400" b="1" dirty="0" err="1" smtClean="0">
                <a:solidFill>
                  <a:srgbClr val="6817FF"/>
                </a:solidFill>
              </a:rPr>
              <a:t>probability</a:t>
            </a:r>
            <a:r>
              <a:rPr lang="es-ES" sz="2400" b="1" dirty="0" smtClean="0">
                <a:solidFill>
                  <a:srgbClr val="6817FF"/>
                </a:solidFill>
              </a:rPr>
              <a:t> </a:t>
            </a:r>
          </a:p>
          <a:p>
            <a:r>
              <a:rPr lang="es-ES" sz="2400" b="1" dirty="0" smtClean="0">
                <a:solidFill>
                  <a:srgbClr val="6817FF"/>
                </a:solidFill>
              </a:rPr>
              <a:t>of </a:t>
            </a:r>
            <a:r>
              <a:rPr lang="es-ES" sz="2400" b="1" dirty="0" err="1" smtClean="0">
                <a:solidFill>
                  <a:srgbClr val="6817FF"/>
                </a:solidFill>
              </a:rPr>
              <a:t>losing</a:t>
            </a:r>
            <a:r>
              <a:rPr lang="es-ES" sz="2400" b="1" dirty="0" smtClean="0">
                <a:solidFill>
                  <a:srgbClr val="6817FF"/>
                </a:solidFill>
              </a:rPr>
              <a:t> </a:t>
            </a:r>
            <a:r>
              <a:rPr lang="es-ES" sz="2400" b="1" dirty="0" err="1" smtClean="0">
                <a:solidFill>
                  <a:srgbClr val="6817FF"/>
                </a:solidFill>
              </a:rPr>
              <a:t>citations</a:t>
            </a:r>
            <a:endParaRPr lang="en-US" sz="2400" b="1" dirty="0">
              <a:solidFill>
                <a:srgbClr val="6817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917578" y="1094874"/>
            <a:ext cx="7228897" cy="3092115"/>
          </a:xfrm>
          <a:prstGeom prst="rect">
            <a:avLst/>
          </a:prstGeom>
        </p:spPr>
        <p:txBody>
          <a:bodyPr rIns="0"/>
          <a:lstStyle/>
          <a:p>
            <a:pPr marL="381000" indent="-381000">
              <a:buClr>
                <a:srgbClr val="6817FF"/>
              </a:buClr>
              <a:buFontTx/>
              <a:buAutoNum type="arabicPeriod"/>
            </a:pPr>
            <a:r>
              <a:rPr lang="en-US" sz="2400" b="1" dirty="0" smtClean="0">
                <a:solidFill>
                  <a:srgbClr val="6717FF"/>
                </a:solidFill>
                <a:latin typeface="Knowledge Light" pitchFamily="34" charset="0"/>
              </a:rPr>
              <a:t>Enrollment </a:t>
            </a:r>
            <a:r>
              <a:rPr lang="en-US" sz="2400" dirty="0" smtClean="0">
                <a:latin typeface="Knowledge Light" pitchFamily="34" charset="0"/>
              </a:rPr>
              <a:t>of more internationally high impact researchers in journal editorial board</a:t>
            </a:r>
          </a:p>
          <a:p>
            <a:pPr marL="381000" indent="-381000">
              <a:buClr>
                <a:srgbClr val="6817FF"/>
              </a:buClr>
              <a:buFontTx/>
              <a:buAutoNum type="arabicPeriod"/>
            </a:pPr>
            <a:r>
              <a:rPr lang="en-US" sz="2400" b="1" dirty="0" smtClean="0">
                <a:solidFill>
                  <a:srgbClr val="6717FF"/>
                </a:solidFill>
                <a:latin typeface="Knowledge Light" pitchFamily="34" charset="0"/>
              </a:rPr>
              <a:t>Active recruitment </a:t>
            </a:r>
            <a:r>
              <a:rPr lang="en-US" sz="2400" dirty="0" smtClean="0">
                <a:latin typeface="Knowledge Light" pitchFamily="34" charset="0"/>
              </a:rPr>
              <a:t>of </a:t>
            </a:r>
            <a:r>
              <a:rPr lang="en-US" sz="2400" b="1" dirty="0" smtClean="0">
                <a:solidFill>
                  <a:srgbClr val="6717FF"/>
                </a:solidFill>
                <a:latin typeface="Knowledge Light" pitchFamily="34" charset="0"/>
              </a:rPr>
              <a:t>high-impact</a:t>
            </a:r>
            <a:r>
              <a:rPr lang="en-US" sz="2400" dirty="0" smtClean="0">
                <a:latin typeface="Knowledge Light" pitchFamily="34" charset="0"/>
              </a:rPr>
              <a:t> articles by courting researchers</a:t>
            </a:r>
          </a:p>
          <a:p>
            <a:pPr marL="381000" indent="-381000">
              <a:buClr>
                <a:srgbClr val="6817FF"/>
              </a:buClr>
              <a:buFontTx/>
              <a:buAutoNum type="arabicPeriod"/>
            </a:pPr>
            <a:r>
              <a:rPr lang="en-US" sz="2400" b="1" dirty="0" smtClean="0">
                <a:solidFill>
                  <a:srgbClr val="6717FF"/>
                </a:solidFill>
                <a:latin typeface="Knowledge Light" pitchFamily="34" charset="0"/>
              </a:rPr>
              <a:t>Article selection</a:t>
            </a:r>
          </a:p>
          <a:p>
            <a:pPr marL="381000" indent="-381000">
              <a:buClr>
                <a:srgbClr val="6817FF"/>
              </a:buClr>
              <a:buFontTx/>
              <a:buAutoNum type="arabicPeriod"/>
            </a:pPr>
            <a:r>
              <a:rPr lang="en-US" sz="2400" b="1" dirty="0" smtClean="0">
                <a:solidFill>
                  <a:srgbClr val="6717FF"/>
                </a:solidFill>
                <a:latin typeface="Knowledge Light" pitchFamily="34" charset="0"/>
              </a:rPr>
              <a:t>Better services </a:t>
            </a:r>
            <a:r>
              <a:rPr lang="en-US" sz="2400" dirty="0" smtClean="0">
                <a:latin typeface="Knowledge Light" pitchFamily="34" charset="0"/>
              </a:rPr>
              <a:t>offered to authors</a:t>
            </a:r>
          </a:p>
          <a:p>
            <a:pPr marL="381000" indent="-381000">
              <a:buClr>
                <a:srgbClr val="6817FF"/>
              </a:buClr>
              <a:buFontTx/>
              <a:buAutoNum type="arabicPeriod"/>
            </a:pPr>
            <a:r>
              <a:rPr lang="en-US" sz="2400" b="1" dirty="0" smtClean="0">
                <a:solidFill>
                  <a:srgbClr val="6717FF"/>
                </a:solidFill>
                <a:latin typeface="Knowledge Light" pitchFamily="34" charset="0"/>
              </a:rPr>
              <a:t>Boosting</a:t>
            </a:r>
            <a:r>
              <a:rPr lang="en-US" sz="2400" dirty="0" smtClean="0">
                <a:latin typeface="Knowledge Light" pitchFamily="34" charset="0"/>
              </a:rPr>
              <a:t> the journal’s </a:t>
            </a:r>
            <a:r>
              <a:rPr lang="en-US" sz="2400" b="1" dirty="0" smtClean="0">
                <a:solidFill>
                  <a:srgbClr val="6717FF"/>
                </a:solidFill>
                <a:latin typeface="Knowledge Light" pitchFamily="34" charset="0"/>
              </a:rPr>
              <a:t>media profile</a:t>
            </a:r>
          </a:p>
        </p:txBody>
      </p:sp>
      <p:sp>
        <p:nvSpPr>
          <p:cNvPr id="8" name="Rectangle 7"/>
          <p:cNvSpPr/>
          <p:nvPr/>
        </p:nvSpPr>
        <p:spPr>
          <a:xfrm>
            <a:off x="917578" y="4186989"/>
            <a:ext cx="7592292" cy="584775"/>
          </a:xfrm>
          <a:prstGeom prst="rect">
            <a:avLst/>
          </a:prstGeom>
        </p:spPr>
        <p:txBody>
          <a:bodyPr wrap="square">
            <a:spAutoFit/>
          </a:bodyPr>
          <a:lstStyle/>
          <a:p>
            <a:r>
              <a:rPr lang="en-US" sz="1600" dirty="0" smtClean="0">
                <a:latin typeface="Knowledge Light" pitchFamily="34" charset="0"/>
              </a:rPr>
              <a:t>M. Chew, E. V. Villanueva, and M. B. Van </a:t>
            </a:r>
            <a:r>
              <a:rPr lang="en-US" sz="1600" dirty="0" err="1" smtClean="0">
                <a:latin typeface="Knowledge Light" pitchFamily="34" charset="0"/>
              </a:rPr>
              <a:t>Der</a:t>
            </a:r>
            <a:r>
              <a:rPr lang="en-US" sz="1600" dirty="0" smtClean="0">
                <a:latin typeface="Knowledge Light" pitchFamily="34" charset="0"/>
              </a:rPr>
              <a:t> Weyden, </a:t>
            </a:r>
            <a:r>
              <a:rPr lang="en-US" sz="1600" i="1" dirty="0" smtClean="0">
                <a:latin typeface="Knowledge Light" pitchFamily="34" charset="0"/>
              </a:rPr>
              <a:t>Journal of the Royal Society of Medicine</a:t>
            </a:r>
            <a:r>
              <a:rPr lang="en-US" sz="1600" dirty="0" smtClean="0">
                <a:latin typeface="Knowledge Light" pitchFamily="34" charset="0"/>
              </a:rPr>
              <a:t> </a:t>
            </a:r>
            <a:r>
              <a:rPr lang="en-US" sz="1600" b="1" dirty="0" smtClean="0">
                <a:latin typeface="Knowledge Light" pitchFamily="34" charset="0"/>
              </a:rPr>
              <a:t>100</a:t>
            </a:r>
            <a:r>
              <a:rPr lang="en-US" sz="1600" dirty="0" smtClean="0">
                <a:latin typeface="Knowledge Light" pitchFamily="34" charset="0"/>
              </a:rPr>
              <a:t> (3), 142 (2007).</a:t>
            </a:r>
            <a:endParaRPr lang="en-US" sz="1600" dirty="0"/>
          </a:p>
        </p:txBody>
      </p:sp>
      <p:sp>
        <p:nvSpPr>
          <p:cNvPr id="5" name="Title 4"/>
          <p:cNvSpPr>
            <a:spLocks noGrp="1"/>
          </p:cNvSpPr>
          <p:nvPr>
            <p:ph type="title"/>
          </p:nvPr>
        </p:nvSpPr>
        <p:spPr/>
        <p:txBody>
          <a:bodyPr/>
          <a:lstStyle/>
          <a:p>
            <a:r>
              <a:rPr lang="es-ES" sz="2400" dirty="0" smtClean="0"/>
              <a:t>Journal </a:t>
            </a:r>
            <a:r>
              <a:rPr lang="es-ES" sz="2400" dirty="0" err="1" smtClean="0"/>
              <a:t>Publication</a:t>
            </a:r>
            <a:r>
              <a:rPr lang="es-ES" sz="2400" dirty="0" smtClean="0"/>
              <a:t> </a:t>
            </a:r>
            <a:r>
              <a:rPr lang="es-ES" sz="2400" dirty="0" err="1" smtClean="0"/>
              <a:t>must</a:t>
            </a:r>
            <a:r>
              <a:rPr lang="es-ES" sz="2400" dirty="0" smtClean="0"/>
              <a:t> </a:t>
            </a:r>
            <a:r>
              <a:rPr lang="es-ES" sz="2400" dirty="0" err="1" smtClean="0"/>
              <a:t>always</a:t>
            </a:r>
            <a:r>
              <a:rPr lang="es-ES" sz="2400" dirty="0" smtClean="0"/>
              <a:t> </a:t>
            </a:r>
            <a:r>
              <a:rPr lang="es-ES" sz="2400" dirty="0" err="1" smtClean="0"/>
              <a:t>be</a:t>
            </a:r>
            <a:r>
              <a:rPr lang="es-ES" sz="2400" dirty="0" smtClean="0"/>
              <a:t> </a:t>
            </a:r>
            <a:r>
              <a:rPr lang="es-ES" sz="2400" dirty="0" err="1" smtClean="0"/>
              <a:t>subject</a:t>
            </a:r>
            <a:r>
              <a:rPr lang="es-ES" sz="2400" dirty="0" smtClean="0"/>
              <a:t> </a:t>
            </a:r>
            <a:r>
              <a:rPr lang="es-ES" sz="2400" dirty="0" err="1" smtClean="0"/>
              <a:t>to</a:t>
            </a:r>
            <a:r>
              <a:rPr lang="es-ES" sz="2400" dirty="0" smtClean="0"/>
              <a:t> </a:t>
            </a:r>
            <a:r>
              <a:rPr lang="es-ES" sz="2400" dirty="0" err="1" smtClean="0"/>
              <a:t>improvements</a:t>
            </a:r>
            <a:r>
              <a:rPr lang="es-ES" sz="2400" dirty="0" smtClean="0"/>
              <a:t>:</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57200" y="1981200"/>
            <a:ext cx="8229600" cy="3922294"/>
          </a:xfrm>
          <a:prstGeom prst="rect">
            <a:avLst/>
          </a:prstGeom>
        </p:spPr>
        <p:txBody>
          <a:bodyPr rIns="0"/>
          <a:lstStyle/>
          <a:p>
            <a:pPr marL="381000" lvl="0" indent="-381000">
              <a:spcBef>
                <a:spcPct val="20000"/>
              </a:spcBef>
              <a:buFontTx/>
              <a:buAutoNum type="arabicPeriod"/>
              <a:defRPr/>
            </a:pPr>
            <a:r>
              <a:rPr lang="es-ES" sz="2400" dirty="0" err="1" smtClean="0"/>
              <a:t>Better</a:t>
            </a:r>
            <a:r>
              <a:rPr lang="es-ES" sz="2400" dirty="0" smtClean="0"/>
              <a:t> </a:t>
            </a:r>
            <a:r>
              <a:rPr lang="es-ES" sz="2400" dirty="0" err="1" smtClean="0"/>
              <a:t>understanding</a:t>
            </a:r>
            <a:r>
              <a:rPr lang="es-ES" sz="2400" dirty="0" smtClean="0"/>
              <a:t> of </a:t>
            </a:r>
            <a:r>
              <a:rPr lang="es-ES" sz="2400" dirty="0" err="1" smtClean="0"/>
              <a:t>the</a:t>
            </a:r>
            <a:r>
              <a:rPr lang="es-ES" sz="2400" dirty="0" smtClean="0"/>
              <a:t> Journal </a:t>
            </a:r>
            <a:r>
              <a:rPr lang="es-ES" sz="2400" dirty="0" err="1" smtClean="0"/>
              <a:t>Selection</a:t>
            </a:r>
            <a:r>
              <a:rPr lang="es-ES" sz="2400" dirty="0" smtClean="0"/>
              <a:t> </a:t>
            </a:r>
            <a:r>
              <a:rPr lang="es-ES" sz="2400" dirty="0" err="1" smtClean="0"/>
              <a:t>Process</a:t>
            </a:r>
            <a:endParaRPr lang="es-ES" sz="2400" dirty="0" smtClean="0"/>
          </a:p>
          <a:p>
            <a:pPr marL="381000" lvl="0" indent="-381000">
              <a:spcBef>
                <a:spcPct val="20000"/>
              </a:spcBef>
              <a:buFontTx/>
              <a:buAutoNum type="arabicPeriod"/>
              <a:defRPr/>
            </a:pPr>
            <a:r>
              <a:rPr lang="es-ES" sz="2400" dirty="0" err="1" smtClean="0"/>
              <a:t>Answer</a:t>
            </a:r>
            <a:r>
              <a:rPr lang="es-ES" sz="2400" dirty="0" smtClean="0"/>
              <a:t> </a:t>
            </a:r>
            <a:r>
              <a:rPr lang="es-ES" sz="2400" dirty="0" err="1" smtClean="0"/>
              <a:t>to</a:t>
            </a:r>
            <a:r>
              <a:rPr lang="es-ES" sz="2400" dirty="0" smtClean="0"/>
              <a:t> </a:t>
            </a:r>
            <a:r>
              <a:rPr lang="es-ES" sz="2400" dirty="0" err="1" smtClean="0"/>
              <a:t>questions</a:t>
            </a:r>
            <a:r>
              <a:rPr lang="es-ES" sz="2400" dirty="0" smtClean="0"/>
              <a:t> </a:t>
            </a:r>
            <a:r>
              <a:rPr lang="es-ES" sz="2400" dirty="0" err="1" smtClean="0"/>
              <a:t>related</a:t>
            </a:r>
            <a:r>
              <a:rPr lang="es-ES" sz="2400" dirty="0" smtClean="0"/>
              <a:t> </a:t>
            </a:r>
            <a:r>
              <a:rPr lang="es-ES" sz="2400" dirty="0" err="1" smtClean="0"/>
              <a:t>to</a:t>
            </a:r>
            <a:r>
              <a:rPr lang="es-ES" sz="2400" dirty="0" smtClean="0"/>
              <a:t> Journal </a:t>
            </a:r>
            <a:r>
              <a:rPr lang="es-ES" sz="2400" dirty="0" err="1" smtClean="0"/>
              <a:t>Selection</a:t>
            </a:r>
            <a:endParaRPr lang="es-ES" sz="2400" dirty="0" smtClean="0"/>
          </a:p>
          <a:p>
            <a:pPr marL="381000" lvl="0" indent="-381000">
              <a:spcBef>
                <a:spcPct val="20000"/>
              </a:spcBef>
              <a:buFontTx/>
              <a:buAutoNum type="arabicPeriod"/>
              <a:defRPr/>
            </a:pPr>
            <a:r>
              <a:rPr lang="es-ES" sz="2400" noProof="0" dirty="0" err="1" smtClean="0"/>
              <a:t>Specify</a:t>
            </a:r>
            <a:r>
              <a:rPr lang="es-ES" sz="2400" noProof="0" dirty="0" smtClean="0"/>
              <a:t> </a:t>
            </a:r>
            <a:r>
              <a:rPr lang="es-ES" sz="2400" noProof="0" dirty="0" err="1" smtClean="0"/>
              <a:t>the</a:t>
            </a:r>
            <a:r>
              <a:rPr lang="es-ES" sz="2400" noProof="0" dirty="0" smtClean="0"/>
              <a:t> roles of </a:t>
            </a:r>
            <a:r>
              <a:rPr lang="es-ES" sz="2400" noProof="0" dirty="0" err="1" smtClean="0"/>
              <a:t>different</a:t>
            </a:r>
            <a:r>
              <a:rPr lang="es-ES" sz="2400" noProof="0" dirty="0" smtClean="0"/>
              <a:t> </a:t>
            </a:r>
            <a:r>
              <a:rPr lang="es-ES" sz="2400" noProof="0" dirty="0" err="1" smtClean="0"/>
              <a:t>editions</a:t>
            </a:r>
            <a:endParaRPr kumimoji="0" lang="en-US" sz="2400" b="0" i="0" u="none" strike="noStrike" kern="1200" cap="none" spc="0" normalizeH="0" baseline="0" noProof="0" dirty="0" smtClean="0">
              <a:ln>
                <a:noFill/>
              </a:ln>
              <a:solidFill>
                <a:schemeClr val="tx1"/>
              </a:solidFill>
              <a:effectLst/>
              <a:uLnTx/>
              <a:uFillTx/>
              <a:ea typeface="+mn-ea"/>
              <a:cs typeface="+mn-cs"/>
            </a:endParaRPr>
          </a:p>
          <a:p>
            <a:pPr marL="381000" marR="0" lvl="0" indent="-381000" algn="l" defTabSz="457200" rtl="0" eaLnBrk="1" fontAlgn="auto" latinLnBrk="0" hangingPunct="1">
              <a:lnSpc>
                <a:spcPct val="100000"/>
              </a:lnSpc>
              <a:spcBef>
                <a:spcPct val="20000"/>
              </a:spcBef>
              <a:spcAft>
                <a:spcPts val="0"/>
              </a:spcAft>
              <a:buClrTx/>
              <a:buSzTx/>
              <a:buFontTx/>
              <a:buAutoNum type="arabicPeriod"/>
              <a:tabLst/>
              <a:defRPr/>
            </a:pPr>
            <a:r>
              <a:rPr lang="es-ES" sz="2400" dirty="0" err="1" smtClean="0"/>
              <a:t>Monthly</a:t>
            </a:r>
            <a:r>
              <a:rPr lang="es-ES" sz="2400" dirty="0" smtClean="0"/>
              <a:t> </a:t>
            </a:r>
            <a:r>
              <a:rPr lang="es-ES" sz="2400" dirty="0" err="1" smtClean="0"/>
              <a:t>Frequency</a:t>
            </a:r>
            <a:r>
              <a:rPr lang="es-ES" sz="2400" dirty="0" smtClean="0"/>
              <a:t>: in </a:t>
            </a:r>
            <a:r>
              <a:rPr lang="es-ES" sz="2400" dirty="0" err="1" smtClean="0"/>
              <a:t>English</a:t>
            </a:r>
            <a:r>
              <a:rPr lang="es-ES" sz="2400" dirty="0" smtClean="0"/>
              <a:t> and in </a:t>
            </a:r>
            <a:r>
              <a:rPr lang="es-ES" sz="2400" dirty="0" err="1" smtClean="0"/>
              <a:t>Spanish</a:t>
            </a:r>
            <a:endParaRPr kumimoji="0" lang="en-US" sz="2400" b="0" i="0" u="none" strike="noStrike" kern="1200" cap="none" spc="0" normalizeH="0" baseline="0" noProof="0" dirty="0" smtClean="0">
              <a:ln>
                <a:noFill/>
              </a:ln>
              <a:solidFill>
                <a:schemeClr val="tx1"/>
              </a:solidFill>
              <a:effectLst/>
              <a:uLnTx/>
              <a:uFillTx/>
              <a:ea typeface="+mn-ea"/>
              <a:cs typeface="+mn-cs"/>
            </a:endParaRPr>
          </a:p>
          <a:p>
            <a:pPr marL="381000" marR="0" lvl="0" indent="-381000" algn="l" defTabSz="457200" rtl="0" eaLnBrk="1" fontAlgn="auto" latinLnBrk="0" hangingPunct="1">
              <a:lnSpc>
                <a:spcPct val="100000"/>
              </a:lnSpc>
              <a:spcBef>
                <a:spcPct val="20000"/>
              </a:spcBef>
              <a:spcAft>
                <a:spcPts val="0"/>
              </a:spcAft>
              <a:buClrTx/>
              <a:buSzTx/>
              <a:buFontTx/>
              <a:buAutoNum type="arabicPeriod"/>
              <a:tabLst/>
              <a:defRPr/>
            </a:pPr>
            <a:r>
              <a:rPr lang="es-ES" sz="2400" dirty="0" err="1" smtClean="0"/>
              <a:t>One</a:t>
            </a:r>
            <a:r>
              <a:rPr lang="es-ES" sz="2400" dirty="0" smtClean="0"/>
              <a:t> </a:t>
            </a:r>
            <a:r>
              <a:rPr lang="es-ES" sz="2400" dirty="0" err="1" smtClean="0"/>
              <a:t>hour</a:t>
            </a:r>
            <a:r>
              <a:rPr lang="es-ES" sz="2400" dirty="0" smtClean="0"/>
              <a:t> and a </a:t>
            </a:r>
            <a:r>
              <a:rPr lang="es-ES" sz="2400" dirty="0" err="1" smtClean="0"/>
              <a:t>quarter</a:t>
            </a:r>
            <a:r>
              <a:rPr lang="es-ES" sz="2400" dirty="0" smtClean="0"/>
              <a:t> </a:t>
            </a:r>
            <a:r>
              <a:rPr lang="es-ES" sz="2400" dirty="0" err="1" smtClean="0"/>
              <a:t>duration</a:t>
            </a:r>
            <a:endParaRPr lang="es-ES" sz="2400" dirty="0" smtClean="0"/>
          </a:p>
          <a:p>
            <a:pPr marL="381000" marR="0" lvl="0" indent="-381000" algn="l" defTabSz="457200" rtl="0" eaLnBrk="1" fontAlgn="auto" latinLnBrk="0" hangingPunct="1">
              <a:lnSpc>
                <a:spcPct val="100000"/>
              </a:lnSpc>
              <a:spcBef>
                <a:spcPct val="20000"/>
              </a:spcBef>
              <a:spcAft>
                <a:spcPts val="0"/>
              </a:spcAft>
              <a:buClrTx/>
              <a:buSzTx/>
              <a:buFontTx/>
              <a:buAutoNum type="arabicPeriod"/>
              <a:tabLst/>
              <a:defRPr/>
            </a:pPr>
            <a:r>
              <a:rPr kumimoji="0" lang="es-ES" sz="2400" b="0" i="0" u="none" strike="noStrike" kern="1200" cap="none" spc="0" normalizeH="0" baseline="0" noProof="0" dirty="0" err="1" smtClean="0">
                <a:ln>
                  <a:noFill/>
                </a:ln>
                <a:solidFill>
                  <a:schemeClr val="tx1"/>
                </a:solidFill>
                <a:effectLst/>
                <a:uLnTx/>
                <a:uFillTx/>
                <a:ea typeface="+mn-ea"/>
                <a:cs typeface="+mn-cs"/>
              </a:rPr>
              <a:t>Registration</a:t>
            </a:r>
            <a:r>
              <a:rPr kumimoji="0" lang="es-ES" sz="2400" b="0" i="0" u="none" strike="noStrike" kern="1200" cap="none" spc="0" normalizeH="0" noProof="0" dirty="0" smtClean="0">
                <a:ln>
                  <a:noFill/>
                </a:ln>
                <a:solidFill>
                  <a:schemeClr val="tx1"/>
                </a:solidFill>
                <a:effectLst/>
                <a:uLnTx/>
                <a:uFillTx/>
                <a:ea typeface="+mn-ea"/>
                <a:cs typeface="+mn-cs"/>
              </a:rPr>
              <a:t> and </a:t>
            </a:r>
            <a:r>
              <a:rPr kumimoji="0" lang="es-ES" sz="2400" b="0" i="0" u="none" strike="noStrike" kern="1200" cap="none" spc="0" normalizeH="0" noProof="0" dirty="0" err="1" smtClean="0">
                <a:ln>
                  <a:noFill/>
                </a:ln>
                <a:solidFill>
                  <a:schemeClr val="tx1"/>
                </a:solidFill>
                <a:effectLst/>
                <a:uLnTx/>
                <a:uFillTx/>
                <a:ea typeface="+mn-ea"/>
                <a:cs typeface="+mn-cs"/>
              </a:rPr>
              <a:t>reference</a:t>
            </a:r>
            <a:r>
              <a:rPr kumimoji="0" lang="es-ES" sz="2400" b="0" i="0" u="none" strike="noStrike" kern="1200" cap="none" spc="0" normalizeH="0" noProof="0" dirty="0" smtClean="0">
                <a:ln>
                  <a:noFill/>
                </a:ln>
                <a:solidFill>
                  <a:schemeClr val="tx1"/>
                </a:solidFill>
                <a:effectLst/>
                <a:uLnTx/>
                <a:uFillTx/>
                <a:ea typeface="+mn-ea"/>
                <a:cs typeface="+mn-cs"/>
              </a:rPr>
              <a:t> </a:t>
            </a:r>
            <a:r>
              <a:rPr kumimoji="0" lang="es-ES" sz="2400" b="0" i="0" u="none" strike="noStrike" kern="1200" cap="none" spc="0" normalizeH="0" noProof="0" dirty="0" err="1" smtClean="0">
                <a:ln>
                  <a:noFill/>
                </a:ln>
                <a:solidFill>
                  <a:schemeClr val="tx1"/>
                </a:solidFill>
                <a:effectLst/>
                <a:uLnTx/>
                <a:uFillTx/>
                <a:ea typeface="+mn-ea"/>
                <a:cs typeface="+mn-cs"/>
              </a:rPr>
              <a:t>required</a:t>
            </a:r>
            <a:endParaRPr kumimoji="0" lang="es-ES" sz="2400" b="0" i="0" u="none" strike="noStrike" kern="1200" cap="none" spc="0" normalizeH="0" baseline="0" noProof="0" dirty="0" smtClean="0">
              <a:ln>
                <a:noFill/>
              </a:ln>
              <a:solidFill>
                <a:schemeClr val="tx1"/>
              </a:solidFill>
              <a:effectLst/>
              <a:uLnTx/>
              <a:uFillTx/>
              <a:ea typeface="+mn-ea"/>
              <a:cs typeface="+mn-cs"/>
            </a:endParaRPr>
          </a:p>
          <a:p>
            <a:pPr marL="381000" marR="0" lvl="0" indent="-381000" algn="l" defTabSz="457200" rtl="0" eaLnBrk="1" fontAlgn="auto" latinLnBrk="0" hangingPunct="1">
              <a:lnSpc>
                <a:spcPct val="100000"/>
              </a:lnSpc>
              <a:spcBef>
                <a:spcPct val="20000"/>
              </a:spcBef>
              <a:spcAft>
                <a:spcPts val="0"/>
              </a:spcAft>
              <a:buClrTx/>
              <a:buSzTx/>
              <a:buFontTx/>
              <a:buAutoNum type="arabicPeriod"/>
              <a:tabLst/>
              <a:defRPr/>
            </a:pPr>
            <a:r>
              <a:rPr lang="es-ES" sz="2400" noProof="0" dirty="0" smtClean="0">
                <a:hlinkClick r:id="rId2"/>
              </a:rPr>
              <a:t>mila.cahue@clarivate.com</a:t>
            </a:r>
            <a:endParaRPr lang="es-ES" sz="2400" noProof="0" dirty="0" smtClean="0"/>
          </a:p>
          <a:p>
            <a:pPr marL="381000" marR="0" lvl="0" indent="-381000" algn="l" defTabSz="457200" rtl="0" eaLnBrk="1" fontAlgn="auto" latinLnBrk="0" hangingPunct="1">
              <a:lnSpc>
                <a:spcPct val="100000"/>
              </a:lnSpc>
              <a:spcBef>
                <a:spcPct val="20000"/>
              </a:spcBef>
              <a:spcAft>
                <a:spcPts val="0"/>
              </a:spcAft>
              <a:buClrTx/>
              <a:buSzTx/>
              <a:buFontTx/>
              <a:buAutoNum type="arabicPeriod"/>
              <a:tabLst/>
              <a:defRPr/>
            </a:pPr>
            <a:endParaRPr kumimoji="0" lang="en-US" sz="2000" b="0" i="0" u="none" strike="noStrike" kern="1200" cap="none" spc="0" normalizeH="0" baseline="0" noProof="0" dirty="0" smtClean="0">
              <a:ln>
                <a:noFill/>
              </a:ln>
              <a:solidFill>
                <a:schemeClr val="tx1"/>
              </a:solidFill>
              <a:effectLst/>
              <a:uLnTx/>
              <a:uFillTx/>
              <a:latin typeface="Knowledge Light" pitchFamily="34" charset="0"/>
              <a:ea typeface="+mn-ea"/>
              <a:cs typeface="+mn-cs"/>
            </a:endParaRPr>
          </a:p>
        </p:txBody>
      </p:sp>
      <p:sp>
        <p:nvSpPr>
          <p:cNvPr id="5" name="Title 4"/>
          <p:cNvSpPr>
            <a:spLocks noGrp="1"/>
          </p:cNvSpPr>
          <p:nvPr>
            <p:ph type="title"/>
          </p:nvPr>
        </p:nvSpPr>
        <p:spPr>
          <a:xfrm>
            <a:off x="420163" y="514642"/>
            <a:ext cx="8400235" cy="399311"/>
          </a:xfrm>
        </p:spPr>
        <p:txBody>
          <a:bodyPr/>
          <a:lstStyle/>
          <a:p>
            <a:r>
              <a:rPr lang="es-ES" sz="2400" dirty="0" err="1" smtClean="0"/>
              <a:t>Editors</a:t>
            </a:r>
            <a:r>
              <a:rPr lang="es-ES" sz="2400" dirty="0" smtClean="0"/>
              <a:t>, </a:t>
            </a:r>
            <a:r>
              <a:rPr lang="es-ES" sz="2400" dirty="0" err="1" smtClean="0"/>
              <a:t>researchers</a:t>
            </a:r>
            <a:r>
              <a:rPr lang="es-ES" sz="2400" dirty="0" smtClean="0"/>
              <a:t>, </a:t>
            </a:r>
            <a:r>
              <a:rPr lang="es-ES" sz="2400" dirty="0" err="1" smtClean="0"/>
              <a:t>publishers</a:t>
            </a:r>
            <a:r>
              <a:rPr lang="es-ES" sz="2400" dirty="0" smtClean="0"/>
              <a:t> and </a:t>
            </a:r>
            <a:r>
              <a:rPr lang="es-ES" sz="2400" dirty="0" err="1" smtClean="0"/>
              <a:t>members</a:t>
            </a:r>
            <a:r>
              <a:rPr lang="es-ES" sz="2400" dirty="0" smtClean="0"/>
              <a:t> of </a:t>
            </a:r>
            <a:r>
              <a:rPr lang="es-ES" sz="2400" dirty="0" err="1" smtClean="0"/>
              <a:t>the</a:t>
            </a:r>
            <a:r>
              <a:rPr lang="es-ES" sz="2400" dirty="0" smtClean="0"/>
              <a:t> </a:t>
            </a:r>
            <a:r>
              <a:rPr lang="es-ES" sz="2400" dirty="0" err="1" smtClean="0"/>
              <a:t>Scientific</a:t>
            </a:r>
            <a:r>
              <a:rPr lang="es-ES" sz="2400" dirty="0" smtClean="0"/>
              <a:t>/</a:t>
            </a:r>
            <a:r>
              <a:rPr lang="es-ES" sz="2400" dirty="0" err="1" smtClean="0"/>
              <a:t>Academic</a:t>
            </a:r>
            <a:r>
              <a:rPr lang="es-ES" sz="2400" dirty="0" smtClean="0"/>
              <a:t> </a:t>
            </a:r>
            <a:r>
              <a:rPr lang="es-ES" sz="2400" dirty="0" err="1" smtClean="0"/>
              <a:t>Communities</a:t>
            </a:r>
            <a:r>
              <a:rPr lang="es-ES" sz="2400" dirty="0" smtClean="0"/>
              <a:t> are </a:t>
            </a:r>
            <a:r>
              <a:rPr lang="es-ES" sz="2400" dirty="0" err="1" smtClean="0"/>
              <a:t>invited</a:t>
            </a:r>
            <a:r>
              <a:rPr lang="es-ES" sz="2400" dirty="0" smtClean="0"/>
              <a:t> </a:t>
            </a:r>
            <a:r>
              <a:rPr lang="es-ES" sz="2400" dirty="0" err="1" smtClean="0"/>
              <a:t>to</a:t>
            </a:r>
            <a:r>
              <a:rPr lang="es-ES" sz="2400" dirty="0" smtClean="0"/>
              <a:t> </a:t>
            </a:r>
            <a:r>
              <a:rPr lang="es-ES" sz="2400" dirty="0" err="1" smtClean="0"/>
              <a:t>join</a:t>
            </a:r>
            <a:r>
              <a:rPr lang="es-ES" sz="2400" dirty="0" smtClean="0"/>
              <a:t> </a:t>
            </a:r>
            <a:r>
              <a:rPr lang="es-ES" sz="2400" dirty="0" err="1" smtClean="0"/>
              <a:t>our</a:t>
            </a:r>
            <a:r>
              <a:rPr lang="es-ES" sz="2400" dirty="0" smtClean="0"/>
              <a:t> free online OPEN HOUSE SESSIONS</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How do I submit a journal for inclusion in the Web of Science ?</a:t>
            </a:r>
          </a:p>
        </p:txBody>
      </p:sp>
      <p:sp>
        <p:nvSpPr>
          <p:cNvPr id="3" name="Text Placeholder 2"/>
          <p:cNvSpPr>
            <a:spLocks noGrp="1"/>
          </p:cNvSpPr>
          <p:nvPr>
            <p:ph type="body" sz="quarter" idx="12"/>
          </p:nvPr>
        </p:nvSpPr>
        <p:spPr>
          <a:xfrm>
            <a:off x="429570" y="1357706"/>
            <a:ext cx="7739640" cy="2161871"/>
          </a:xfrm>
        </p:spPr>
        <p:txBody>
          <a:bodyPr numCol="1"/>
          <a:lstStyle/>
          <a:p>
            <a:pPr marL="285750" indent="-285750">
              <a:buClrTx/>
              <a:buFont typeface="Courier New" charset="0"/>
              <a:buChar char="o"/>
            </a:pPr>
            <a:r>
              <a:rPr lang="en-US" sz="2000" dirty="0" smtClean="0"/>
              <a:t>Check </a:t>
            </a:r>
            <a:r>
              <a:rPr lang="en-US" sz="2000" dirty="0"/>
              <a:t>existing coverage</a:t>
            </a:r>
          </a:p>
          <a:p>
            <a:pPr marL="285750" indent="-285750">
              <a:buClrTx/>
              <a:buFont typeface="Courier New" charset="0"/>
              <a:buChar char="o"/>
            </a:pPr>
            <a:r>
              <a:rPr lang="en-US" sz="2000" dirty="0" smtClean="0"/>
              <a:t>Ensure </a:t>
            </a:r>
            <a:r>
              <a:rPr lang="en-US" sz="2000" dirty="0"/>
              <a:t>that the journal meets basic selection </a:t>
            </a:r>
            <a:r>
              <a:rPr lang="en-US" sz="2000" dirty="0" smtClean="0"/>
              <a:t/>
            </a:r>
            <a:br>
              <a:rPr lang="en-US" sz="2000" dirty="0" smtClean="0"/>
            </a:br>
            <a:r>
              <a:rPr lang="en-US" sz="2000" dirty="0" smtClean="0"/>
              <a:t>criteria </a:t>
            </a:r>
            <a:r>
              <a:rPr lang="en-US" sz="2000" dirty="0"/>
              <a:t>outlined in the selection essay</a:t>
            </a:r>
          </a:p>
          <a:p>
            <a:pPr marL="285750" indent="-285750">
              <a:buClrTx/>
              <a:buFont typeface="Courier New" charset="0"/>
              <a:buChar char="o"/>
            </a:pPr>
            <a:r>
              <a:rPr lang="en-US" sz="2000" dirty="0" smtClean="0"/>
              <a:t>Contact </a:t>
            </a:r>
            <a:r>
              <a:rPr lang="en-US" sz="2000" dirty="0"/>
              <a:t>Publisher Relations and fill out the </a:t>
            </a:r>
            <a:r>
              <a:rPr lang="en-US" sz="2000" dirty="0" smtClean="0"/>
              <a:t/>
            </a:r>
            <a:br>
              <a:rPr lang="en-US" sz="2000" dirty="0" smtClean="0"/>
            </a:br>
            <a:r>
              <a:rPr lang="en-US" sz="2000" dirty="0" smtClean="0"/>
              <a:t>journal </a:t>
            </a:r>
            <a:r>
              <a:rPr lang="en-US" sz="2000" dirty="0"/>
              <a:t>submission form with all required information</a:t>
            </a:r>
          </a:p>
          <a:p>
            <a:r>
              <a:rPr lang="en-US" sz="2000" dirty="0" smtClean="0">
                <a:solidFill>
                  <a:srgbClr val="6817FF"/>
                </a:solidFill>
              </a:rPr>
              <a:t>http</a:t>
            </a:r>
            <a:r>
              <a:rPr lang="en-US" sz="2000" dirty="0">
                <a:solidFill>
                  <a:srgbClr val="6817FF"/>
                </a:solidFill>
              </a:rPr>
              <a:t>://</a:t>
            </a:r>
            <a:r>
              <a:rPr lang="en-US" sz="2000" dirty="0" err="1" smtClean="0">
                <a:solidFill>
                  <a:srgbClr val="6817FF"/>
                </a:solidFill>
              </a:rPr>
              <a:t>ipscience.thomsonreuters.com</a:t>
            </a:r>
            <a:r>
              <a:rPr lang="en-US" sz="2000" dirty="0" smtClean="0">
                <a:solidFill>
                  <a:srgbClr val="6817FF"/>
                </a:solidFill>
              </a:rPr>
              <a:t>/info/</a:t>
            </a:r>
            <a:r>
              <a:rPr lang="en-US" sz="2000" dirty="0" err="1" smtClean="0">
                <a:solidFill>
                  <a:srgbClr val="6817FF"/>
                </a:solidFill>
              </a:rPr>
              <a:t>journalsubmission</a:t>
            </a:r>
            <a:r>
              <a:rPr lang="en-US" sz="2000" dirty="0" smtClean="0">
                <a:solidFill>
                  <a:srgbClr val="6817FF"/>
                </a:solidFill>
              </a:rPr>
              <a:t>-front</a:t>
            </a:r>
            <a:r>
              <a:rPr lang="en-US" sz="2000" dirty="0">
                <a:solidFill>
                  <a:srgbClr val="6817FF"/>
                </a:solidFill>
              </a:rPr>
              <a:t>/</a:t>
            </a:r>
          </a:p>
          <a:p>
            <a:endParaRPr lang="en-US" dirty="0"/>
          </a:p>
          <a:p>
            <a:endParaRPr lang="en-US" dirty="0"/>
          </a:p>
        </p:txBody>
      </p:sp>
      <p:sp>
        <p:nvSpPr>
          <p:cNvPr id="5" name="Title 1"/>
          <p:cNvSpPr txBox="1">
            <a:spLocks/>
          </p:cNvSpPr>
          <p:nvPr/>
        </p:nvSpPr>
        <p:spPr>
          <a:xfrm>
            <a:off x="429570" y="3932330"/>
            <a:ext cx="8390828" cy="399311"/>
          </a:xfrm>
          <a:prstGeom prst="rect">
            <a:avLst/>
          </a:prstGeom>
        </p:spPr>
        <p:txBody>
          <a:bodyPr vert="horz" lIns="0" tIns="0" rIns="0" bIns="0"/>
          <a:lstStyle>
            <a:lvl1pPr algn="l" defTabSz="457200" rtl="0" eaLnBrk="1" latinLnBrk="0" hangingPunct="1">
              <a:spcBef>
                <a:spcPct val="0"/>
              </a:spcBef>
              <a:buNone/>
              <a:defRPr sz="1500" b="1" i="0" kern="1200" cap="none">
                <a:solidFill>
                  <a:srgbClr val="6817FF"/>
                </a:solidFill>
                <a:latin typeface="+mj-lt"/>
                <a:ea typeface="+mj-ea"/>
                <a:cs typeface="Arial"/>
              </a:defRPr>
            </a:lvl1pPr>
          </a:lstStyle>
          <a:p>
            <a:r>
              <a:rPr lang="en-US" sz="2400" dirty="0"/>
              <a:t>Who can submit a journal for evaluation?</a:t>
            </a:r>
          </a:p>
        </p:txBody>
      </p:sp>
      <p:sp>
        <p:nvSpPr>
          <p:cNvPr id="6" name="Text Placeholder 2"/>
          <p:cNvSpPr txBox="1">
            <a:spLocks/>
          </p:cNvSpPr>
          <p:nvPr/>
        </p:nvSpPr>
        <p:spPr>
          <a:xfrm>
            <a:off x="429570" y="4583985"/>
            <a:ext cx="7739640" cy="827653"/>
          </a:xfrm>
          <a:prstGeom prst="rect">
            <a:avLst/>
          </a:prstGeom>
        </p:spPr>
        <p:txBody>
          <a:bodyPr vert="horz" lIns="0" tIns="0" rIns="0" bIns="0" numCol="1"/>
          <a:lstStyle>
            <a:lvl1pPr marL="0" marR="0" indent="0" algn="l" defTabSz="457200" rtl="0" eaLnBrk="1" fontAlgn="auto" latinLnBrk="0" hangingPunct="1">
              <a:lnSpc>
                <a:spcPct val="100000"/>
              </a:lnSpc>
              <a:spcBef>
                <a:spcPts val="0"/>
              </a:spcBef>
              <a:spcAft>
                <a:spcPts val="600"/>
              </a:spcAft>
              <a:buClr>
                <a:srgbClr val="FF6600"/>
              </a:buClr>
              <a:buSzPct val="75000"/>
              <a:buFontTx/>
              <a:buNone/>
              <a:tabLst/>
              <a:defRPr sz="1500" b="0" i="0" kern="1200" baseline="0">
                <a:solidFill>
                  <a:schemeClr val="tx1"/>
                </a:solidFill>
                <a:latin typeface="+mj-lt"/>
                <a:ea typeface="+mn-ea"/>
                <a:cs typeface="Arial"/>
              </a:defRPr>
            </a:lvl1pPr>
            <a:lvl2pPr marL="742950" indent="-285750" algn="l" defTabSz="457200" rtl="0" eaLnBrk="1" latinLnBrk="0" hangingPunct="1">
              <a:spcBef>
                <a:spcPct val="20000"/>
              </a:spcBef>
              <a:buFont typeface="Courier New"/>
              <a:buChar char="o"/>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ü"/>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Tx/>
              <a:buFont typeface="Courier New" charset="0"/>
              <a:buChar char="o"/>
            </a:pPr>
            <a:r>
              <a:rPr lang="en-US" sz="2000" dirty="0" smtClean="0"/>
              <a:t>Editors </a:t>
            </a:r>
            <a:r>
              <a:rPr lang="en-US" sz="2000" dirty="0"/>
              <a:t>and publishers can submit journals</a:t>
            </a:r>
            <a:r>
              <a:rPr lang="en-US" sz="2000" dirty="0" smtClean="0"/>
              <a:t>; we </a:t>
            </a:r>
            <a:r>
              <a:rPr lang="en-US" sz="2000" dirty="0"/>
              <a:t>also receive recommendations from the academic community and </a:t>
            </a:r>
            <a:r>
              <a:rPr lang="en-US" sz="2000" dirty="0" smtClean="0"/>
              <a:t>customers</a:t>
            </a:r>
            <a:endParaRPr lang="en-US" sz="2000" dirty="0"/>
          </a:p>
        </p:txBody>
      </p:sp>
    </p:spTree>
    <p:extLst>
      <p:ext uri="{BB962C8B-B14F-4D97-AF65-F5344CB8AC3E}">
        <p14:creationId xmlns:p14="http://schemas.microsoft.com/office/powerpoint/2010/main" val="3990340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57200" y="274638"/>
            <a:ext cx="8229600" cy="1072805"/>
          </a:xfrm>
          <a:solidFill>
            <a:srgbClr val="6817FF"/>
          </a:solidFill>
        </p:spPr>
        <p:txBody>
          <a:bodyPr>
            <a:noAutofit/>
          </a:bodyPr>
          <a:lstStyle/>
          <a:p>
            <a:pPr algn="ctr" eaLnBrk="1" hangingPunct="1"/>
            <a:r>
              <a:rPr lang="es-ES" sz="3200" dirty="0" smtClean="0">
                <a:solidFill>
                  <a:schemeClr val="bg1"/>
                </a:solidFill>
                <a:latin typeface="Knowledge Bold" pitchFamily="34" charset="0"/>
              </a:rPr>
              <a:t>TURKISH JOURNALS IN WEB OF SCIENCE</a:t>
            </a:r>
            <a:endParaRPr lang="en-US" sz="3200" dirty="0" smtClean="0">
              <a:solidFill>
                <a:schemeClr val="bg1"/>
              </a:solidFill>
              <a:latin typeface="Knowledge Bold" pitchFamily="34" charset="0"/>
            </a:endParaRPr>
          </a:p>
        </p:txBody>
      </p:sp>
      <p:graphicFrame>
        <p:nvGraphicFramePr>
          <p:cNvPr id="11" name="Table 10"/>
          <p:cNvGraphicFramePr>
            <a:graphicFrameLocks noGrp="1"/>
          </p:cNvGraphicFramePr>
          <p:nvPr/>
        </p:nvGraphicFramePr>
        <p:xfrm>
          <a:off x="790074" y="2045368"/>
          <a:ext cx="3926308" cy="3939598"/>
        </p:xfrm>
        <a:graphic>
          <a:graphicData uri="http://schemas.openxmlformats.org/drawingml/2006/table">
            <a:tbl>
              <a:tblPr firstRow="1" bandRow="1">
                <a:tableStyleId>{5C22544A-7EE6-4342-B048-85BDC9FD1C3A}</a:tableStyleId>
              </a:tblPr>
              <a:tblGrid>
                <a:gridCol w="981577"/>
                <a:gridCol w="981577"/>
                <a:gridCol w="981577"/>
                <a:gridCol w="981577"/>
              </a:tblGrid>
              <a:tr h="509785">
                <a:tc>
                  <a:txBody>
                    <a:bodyPr/>
                    <a:lstStyle/>
                    <a:p>
                      <a:pPr algn="ctr"/>
                      <a:r>
                        <a:rPr lang="es-ES" sz="1800" dirty="0" smtClean="0"/>
                        <a:t>SCIE</a:t>
                      </a:r>
                      <a:endParaRPr lang="en-US" sz="1800" dirty="0"/>
                    </a:p>
                  </a:txBody>
                  <a:tcPr>
                    <a:solidFill>
                      <a:srgbClr val="6717FF"/>
                    </a:solidFill>
                  </a:tcPr>
                </a:tc>
                <a:tc>
                  <a:txBody>
                    <a:bodyPr/>
                    <a:lstStyle/>
                    <a:p>
                      <a:pPr algn="ctr"/>
                      <a:endParaRPr lang="en-US" sz="1800" dirty="0"/>
                    </a:p>
                  </a:txBody>
                  <a:tcPr>
                    <a:solidFill>
                      <a:srgbClr val="6717FF"/>
                    </a:solidFill>
                  </a:tcPr>
                </a:tc>
                <a:tc>
                  <a:txBody>
                    <a:bodyPr/>
                    <a:lstStyle/>
                    <a:p>
                      <a:pPr algn="ctr"/>
                      <a:r>
                        <a:rPr lang="es-ES" sz="1800" dirty="0" smtClean="0"/>
                        <a:t>SSCI</a:t>
                      </a:r>
                      <a:endParaRPr lang="en-US" sz="1800" dirty="0"/>
                    </a:p>
                  </a:txBody>
                  <a:tcPr>
                    <a:solidFill>
                      <a:schemeClr val="accent6">
                        <a:lumMod val="40000"/>
                        <a:lumOff val="60000"/>
                      </a:schemeClr>
                    </a:solidFill>
                  </a:tcPr>
                </a:tc>
                <a:tc>
                  <a:txBody>
                    <a:bodyPr/>
                    <a:lstStyle/>
                    <a:p>
                      <a:pPr algn="ctr"/>
                      <a:endParaRPr lang="en-US" sz="1800" dirty="0"/>
                    </a:p>
                  </a:txBody>
                  <a:tcPr>
                    <a:solidFill>
                      <a:schemeClr val="accent6">
                        <a:lumMod val="40000"/>
                        <a:lumOff val="60000"/>
                      </a:schemeClr>
                    </a:solidFill>
                  </a:tcPr>
                </a:tc>
              </a:tr>
              <a:tr h="633551">
                <a:tc>
                  <a:txBody>
                    <a:bodyPr/>
                    <a:lstStyle/>
                    <a:p>
                      <a:pPr algn="ctr"/>
                      <a:r>
                        <a:rPr lang="es-ES" sz="1800" b="1" dirty="0" err="1" smtClean="0">
                          <a:solidFill>
                            <a:schemeClr val="bg1"/>
                          </a:solidFill>
                        </a:rPr>
                        <a:t>May</a:t>
                      </a:r>
                      <a:r>
                        <a:rPr lang="es-ES" sz="1800" b="1" dirty="0" smtClean="0">
                          <a:solidFill>
                            <a:schemeClr val="bg1"/>
                          </a:solidFill>
                        </a:rPr>
                        <a:t> 2017</a:t>
                      </a:r>
                      <a:endParaRPr lang="en-US" sz="1800" b="1" dirty="0">
                        <a:solidFill>
                          <a:schemeClr val="bg1"/>
                        </a:solidFill>
                      </a:endParaRPr>
                    </a:p>
                  </a:txBody>
                  <a:tcPr>
                    <a:solidFill>
                      <a:srgbClr val="6717FF"/>
                    </a:solidFill>
                  </a:tcPr>
                </a:tc>
                <a:tc>
                  <a:txBody>
                    <a:bodyPr/>
                    <a:lstStyle/>
                    <a:p>
                      <a:pPr algn="ctr"/>
                      <a:r>
                        <a:rPr lang="es-ES" sz="1800" b="1" dirty="0" err="1" smtClean="0">
                          <a:solidFill>
                            <a:schemeClr val="bg1"/>
                          </a:solidFill>
                        </a:rPr>
                        <a:t>Oct</a:t>
                      </a:r>
                      <a:r>
                        <a:rPr lang="es-ES" sz="1800" b="1" baseline="0" dirty="0" smtClean="0">
                          <a:solidFill>
                            <a:schemeClr val="bg1"/>
                          </a:solidFill>
                        </a:rPr>
                        <a:t> 2017</a:t>
                      </a:r>
                      <a:endParaRPr lang="en-US" sz="1800" b="1" dirty="0">
                        <a:solidFill>
                          <a:schemeClr val="bg1"/>
                        </a:solidFill>
                      </a:endParaRPr>
                    </a:p>
                  </a:txBody>
                  <a:tcPr>
                    <a:solidFill>
                      <a:srgbClr val="6717FF"/>
                    </a:solidFill>
                  </a:tcPr>
                </a:tc>
                <a:tc>
                  <a:txBody>
                    <a:bodyPr/>
                    <a:lstStyle/>
                    <a:p>
                      <a:pPr algn="ctr"/>
                      <a:r>
                        <a:rPr lang="es-ES" sz="1800" b="1" dirty="0" err="1" smtClean="0">
                          <a:solidFill>
                            <a:schemeClr val="bg1"/>
                          </a:solidFill>
                        </a:rPr>
                        <a:t>May</a:t>
                      </a:r>
                      <a:r>
                        <a:rPr lang="es-ES" sz="1800" b="1" dirty="0" smtClean="0">
                          <a:solidFill>
                            <a:schemeClr val="bg1"/>
                          </a:solidFill>
                        </a:rPr>
                        <a:t> 2017</a:t>
                      </a:r>
                      <a:endParaRPr lang="en-US" sz="1800" b="1" dirty="0">
                        <a:solidFill>
                          <a:schemeClr val="bg1"/>
                        </a:solidFill>
                      </a:endParaRPr>
                    </a:p>
                  </a:txBody>
                  <a:tcPr>
                    <a:solidFill>
                      <a:schemeClr val="accent6">
                        <a:lumMod val="40000"/>
                        <a:lumOff val="60000"/>
                      </a:schemeClr>
                    </a:solidFill>
                  </a:tcPr>
                </a:tc>
                <a:tc>
                  <a:txBody>
                    <a:bodyPr/>
                    <a:lstStyle/>
                    <a:p>
                      <a:pPr algn="ctr"/>
                      <a:r>
                        <a:rPr lang="es-ES" sz="1800" b="1" dirty="0" err="1" smtClean="0">
                          <a:solidFill>
                            <a:schemeClr val="bg1"/>
                          </a:solidFill>
                        </a:rPr>
                        <a:t>Oct</a:t>
                      </a:r>
                      <a:r>
                        <a:rPr lang="es-ES" sz="1800" b="1" baseline="0" dirty="0" smtClean="0">
                          <a:solidFill>
                            <a:schemeClr val="bg1"/>
                          </a:solidFill>
                        </a:rPr>
                        <a:t> 2017</a:t>
                      </a:r>
                      <a:endParaRPr lang="en-US" sz="1800" b="1" dirty="0">
                        <a:solidFill>
                          <a:schemeClr val="bg1"/>
                        </a:solidFill>
                      </a:endParaRPr>
                    </a:p>
                  </a:txBody>
                  <a:tcPr>
                    <a:solidFill>
                      <a:schemeClr val="accent6">
                        <a:lumMod val="40000"/>
                        <a:lumOff val="60000"/>
                      </a:schemeClr>
                    </a:solidFill>
                  </a:tcPr>
                </a:tc>
              </a:tr>
              <a:tr h="633551">
                <a:tc>
                  <a:txBody>
                    <a:bodyPr/>
                    <a:lstStyle/>
                    <a:p>
                      <a:pPr algn="ctr"/>
                      <a:r>
                        <a:rPr lang="es-ES" sz="1800" b="1" dirty="0" smtClean="0">
                          <a:solidFill>
                            <a:schemeClr val="bg1"/>
                          </a:solidFill>
                        </a:rPr>
                        <a:t>54</a:t>
                      </a:r>
                      <a:endParaRPr lang="en-US" sz="1800" b="1" dirty="0">
                        <a:solidFill>
                          <a:schemeClr val="bg1"/>
                        </a:solidFill>
                      </a:endParaRPr>
                    </a:p>
                  </a:txBody>
                  <a:tcPr>
                    <a:solidFill>
                      <a:srgbClr val="6717FF"/>
                    </a:solidFill>
                  </a:tcPr>
                </a:tc>
                <a:tc>
                  <a:txBody>
                    <a:bodyPr/>
                    <a:lstStyle/>
                    <a:p>
                      <a:pPr algn="ctr"/>
                      <a:r>
                        <a:rPr lang="es-ES" sz="1800" b="1" dirty="0" smtClean="0">
                          <a:solidFill>
                            <a:schemeClr val="bg1"/>
                          </a:solidFill>
                        </a:rPr>
                        <a:t>53</a:t>
                      </a:r>
                      <a:endParaRPr lang="en-US" sz="1800" b="1" dirty="0">
                        <a:solidFill>
                          <a:schemeClr val="bg1"/>
                        </a:solidFill>
                      </a:endParaRPr>
                    </a:p>
                  </a:txBody>
                  <a:tcPr>
                    <a:solidFill>
                      <a:srgbClr val="6717FF"/>
                    </a:solidFill>
                  </a:tcPr>
                </a:tc>
                <a:tc>
                  <a:txBody>
                    <a:bodyPr/>
                    <a:lstStyle/>
                    <a:p>
                      <a:pPr algn="ctr"/>
                      <a:r>
                        <a:rPr lang="es-ES" sz="1800" b="1" dirty="0" smtClean="0">
                          <a:solidFill>
                            <a:schemeClr val="bg1"/>
                          </a:solidFill>
                        </a:rPr>
                        <a:t>10</a:t>
                      </a:r>
                      <a:endParaRPr lang="en-US" sz="1800" b="1" dirty="0">
                        <a:solidFill>
                          <a:schemeClr val="bg1"/>
                        </a:solidFill>
                      </a:endParaRPr>
                    </a:p>
                  </a:txBody>
                  <a:tcPr>
                    <a:solidFill>
                      <a:schemeClr val="accent6">
                        <a:lumMod val="40000"/>
                        <a:lumOff val="60000"/>
                      </a:schemeClr>
                    </a:solidFill>
                  </a:tcPr>
                </a:tc>
                <a:tc>
                  <a:txBody>
                    <a:bodyPr/>
                    <a:lstStyle/>
                    <a:p>
                      <a:pPr algn="ctr"/>
                      <a:r>
                        <a:rPr lang="es-ES" sz="1800" b="1" dirty="0" smtClean="0">
                          <a:solidFill>
                            <a:schemeClr val="bg1"/>
                          </a:solidFill>
                        </a:rPr>
                        <a:t>10</a:t>
                      </a:r>
                      <a:endParaRPr lang="en-US" sz="1800" b="1" dirty="0">
                        <a:solidFill>
                          <a:schemeClr val="bg1"/>
                        </a:solidFill>
                      </a:endParaRPr>
                    </a:p>
                  </a:txBody>
                  <a:tcPr>
                    <a:solidFill>
                      <a:schemeClr val="accent6">
                        <a:lumMod val="40000"/>
                        <a:lumOff val="60000"/>
                      </a:schemeClr>
                    </a:solidFill>
                  </a:tcPr>
                </a:tc>
              </a:tr>
              <a:tr h="876022">
                <a:tc>
                  <a:txBody>
                    <a:bodyPr/>
                    <a:lstStyle/>
                    <a:p>
                      <a:pPr algn="ctr"/>
                      <a:r>
                        <a:rPr lang="es-ES" sz="1800" b="1" dirty="0" smtClean="0">
                          <a:solidFill>
                            <a:schemeClr val="bg1"/>
                          </a:solidFill>
                        </a:rPr>
                        <a:t>Q2</a:t>
                      </a:r>
                      <a:r>
                        <a:rPr lang="en-US" sz="1800" b="1" baseline="0" dirty="0" smtClean="0">
                          <a:solidFill>
                            <a:schemeClr val="bg1"/>
                          </a:solidFill>
                        </a:rPr>
                        <a:t> = 02</a:t>
                      </a:r>
                      <a:endParaRPr lang="es-ES" sz="1800" b="1" dirty="0" smtClean="0">
                        <a:solidFill>
                          <a:schemeClr val="bg1"/>
                        </a:solidFill>
                      </a:endParaRPr>
                    </a:p>
                  </a:txBody>
                  <a:tcPr>
                    <a:solidFill>
                      <a:srgbClr val="6717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smtClean="0">
                          <a:solidFill>
                            <a:schemeClr val="bg1"/>
                          </a:solidFill>
                        </a:rPr>
                        <a:t>Q2</a:t>
                      </a:r>
                      <a:r>
                        <a:rPr lang="en-US" sz="1800" b="1" baseline="0" dirty="0" smtClean="0">
                          <a:solidFill>
                            <a:schemeClr val="bg1"/>
                          </a:solidFill>
                        </a:rPr>
                        <a:t> = 02</a:t>
                      </a:r>
                      <a:endParaRPr lang="es-ES" sz="1800" b="1" dirty="0" smtClean="0">
                        <a:solidFill>
                          <a:schemeClr val="bg1"/>
                        </a:solidFill>
                      </a:endParaRPr>
                    </a:p>
                    <a:p>
                      <a:pPr algn="ctr"/>
                      <a:endParaRPr lang="es-ES" sz="1800" b="1" dirty="0" smtClean="0">
                        <a:solidFill>
                          <a:schemeClr val="bg1"/>
                        </a:solidFill>
                      </a:endParaRPr>
                    </a:p>
                  </a:txBody>
                  <a:tcPr>
                    <a:solidFill>
                      <a:srgbClr val="6717FF"/>
                    </a:solidFill>
                  </a:tcPr>
                </a:tc>
                <a:tc>
                  <a:txBody>
                    <a:bodyPr/>
                    <a:lstStyle/>
                    <a:p>
                      <a:pPr algn="ctr"/>
                      <a:endParaRPr lang="en-US" sz="1800" b="1" dirty="0">
                        <a:solidFill>
                          <a:schemeClr val="bg1"/>
                        </a:solidFill>
                      </a:endParaRPr>
                    </a:p>
                  </a:txBody>
                  <a:tcPr>
                    <a:solidFill>
                      <a:schemeClr val="accent6">
                        <a:lumMod val="40000"/>
                        <a:lumOff val="60000"/>
                      </a:schemeClr>
                    </a:solidFill>
                  </a:tcPr>
                </a:tc>
                <a:tc>
                  <a:txBody>
                    <a:bodyPr/>
                    <a:lstStyle/>
                    <a:p>
                      <a:pPr algn="ctr"/>
                      <a:endParaRPr lang="en-US" sz="1800" b="1" dirty="0">
                        <a:solidFill>
                          <a:schemeClr val="bg1"/>
                        </a:solidFill>
                      </a:endParaRPr>
                    </a:p>
                  </a:txBody>
                  <a:tcPr>
                    <a:solidFill>
                      <a:schemeClr val="accent6">
                        <a:lumMod val="40000"/>
                        <a:lumOff val="60000"/>
                      </a:schemeClr>
                    </a:solidFill>
                  </a:tcPr>
                </a:tc>
              </a:tr>
              <a:tr h="633551">
                <a:tc>
                  <a:txBody>
                    <a:bodyPr/>
                    <a:lstStyle/>
                    <a:p>
                      <a:pPr algn="ctr"/>
                      <a:r>
                        <a:rPr lang="es-ES" sz="1800" b="1" dirty="0" smtClean="0">
                          <a:solidFill>
                            <a:schemeClr val="bg1"/>
                          </a:solidFill>
                        </a:rPr>
                        <a:t>Q3 = 09</a:t>
                      </a:r>
                      <a:endParaRPr lang="en-US" sz="1800" b="1" dirty="0">
                        <a:solidFill>
                          <a:schemeClr val="bg1"/>
                        </a:solidFill>
                      </a:endParaRPr>
                    </a:p>
                  </a:txBody>
                  <a:tcPr>
                    <a:solidFill>
                      <a:srgbClr val="6717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smtClean="0">
                          <a:solidFill>
                            <a:schemeClr val="bg1"/>
                          </a:solidFill>
                        </a:rPr>
                        <a:t>Q3 = 15</a:t>
                      </a:r>
                      <a:endParaRPr lang="en-US" sz="1800" b="1" dirty="0" smtClean="0">
                        <a:solidFill>
                          <a:schemeClr val="bg1"/>
                        </a:solidFill>
                      </a:endParaRPr>
                    </a:p>
                    <a:p>
                      <a:pPr algn="ctr"/>
                      <a:endParaRPr lang="en-US" sz="1800" b="1" dirty="0">
                        <a:solidFill>
                          <a:schemeClr val="bg1"/>
                        </a:solidFill>
                      </a:endParaRPr>
                    </a:p>
                  </a:txBody>
                  <a:tcPr>
                    <a:solidFill>
                      <a:srgbClr val="6717FF"/>
                    </a:solidFill>
                  </a:tcPr>
                </a:tc>
                <a:tc>
                  <a:txBody>
                    <a:bodyPr/>
                    <a:lstStyle/>
                    <a:p>
                      <a:pPr algn="ctr"/>
                      <a:r>
                        <a:rPr lang="es-ES" sz="1800" b="1" dirty="0" smtClean="0">
                          <a:solidFill>
                            <a:schemeClr val="bg1"/>
                          </a:solidFill>
                        </a:rPr>
                        <a:t>Q3 = 02</a:t>
                      </a:r>
                      <a:endParaRPr lang="en-US" sz="1800" b="1" dirty="0">
                        <a:solidFill>
                          <a:schemeClr val="bg1"/>
                        </a:solidFill>
                      </a:endParaRPr>
                    </a:p>
                  </a:txBody>
                  <a:tcPr>
                    <a:solidFill>
                      <a:schemeClr val="accent6">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smtClean="0">
                          <a:solidFill>
                            <a:schemeClr val="bg1"/>
                          </a:solidFill>
                        </a:rPr>
                        <a:t>Q3 = 01</a:t>
                      </a:r>
                      <a:endParaRPr lang="en-US" sz="1800" b="1" dirty="0" smtClean="0">
                        <a:solidFill>
                          <a:schemeClr val="bg1"/>
                        </a:solidFill>
                      </a:endParaRPr>
                    </a:p>
                    <a:p>
                      <a:pPr algn="ctr"/>
                      <a:endParaRPr lang="en-US" sz="1800" b="1" dirty="0">
                        <a:solidFill>
                          <a:schemeClr val="bg1"/>
                        </a:solidFill>
                      </a:endParaRPr>
                    </a:p>
                  </a:txBody>
                  <a:tcPr>
                    <a:solidFill>
                      <a:schemeClr val="accent6">
                        <a:lumMod val="40000"/>
                        <a:lumOff val="60000"/>
                      </a:schemeClr>
                    </a:solidFill>
                  </a:tcPr>
                </a:tc>
              </a:tr>
              <a:tr h="633551">
                <a:tc>
                  <a:txBody>
                    <a:bodyPr/>
                    <a:lstStyle/>
                    <a:p>
                      <a:pPr algn="ctr"/>
                      <a:r>
                        <a:rPr lang="es-ES" sz="1800" b="1" dirty="0" smtClean="0">
                          <a:solidFill>
                            <a:schemeClr val="bg1"/>
                          </a:solidFill>
                        </a:rPr>
                        <a:t>Q4</a:t>
                      </a:r>
                      <a:r>
                        <a:rPr lang="es-ES" sz="1800" b="1" baseline="0" dirty="0" smtClean="0">
                          <a:solidFill>
                            <a:schemeClr val="bg1"/>
                          </a:solidFill>
                        </a:rPr>
                        <a:t> = 43</a:t>
                      </a:r>
                      <a:endParaRPr lang="en-US" sz="1800" b="1" dirty="0">
                        <a:solidFill>
                          <a:schemeClr val="bg1"/>
                        </a:solidFill>
                      </a:endParaRPr>
                    </a:p>
                  </a:txBody>
                  <a:tcPr>
                    <a:solidFill>
                      <a:srgbClr val="6717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smtClean="0">
                          <a:solidFill>
                            <a:schemeClr val="bg1"/>
                          </a:solidFill>
                        </a:rPr>
                        <a:t>Q4</a:t>
                      </a:r>
                      <a:r>
                        <a:rPr lang="es-ES" sz="1800" b="1" baseline="0" dirty="0" smtClean="0">
                          <a:solidFill>
                            <a:schemeClr val="bg1"/>
                          </a:solidFill>
                        </a:rPr>
                        <a:t> = 36</a:t>
                      </a:r>
                      <a:endParaRPr lang="en-US" sz="1800" b="1" dirty="0" smtClean="0">
                        <a:solidFill>
                          <a:schemeClr val="bg1"/>
                        </a:solidFill>
                      </a:endParaRPr>
                    </a:p>
                    <a:p>
                      <a:pPr algn="ctr"/>
                      <a:endParaRPr lang="en-US" sz="1800" b="1" dirty="0">
                        <a:solidFill>
                          <a:schemeClr val="bg1"/>
                        </a:solidFill>
                      </a:endParaRPr>
                    </a:p>
                  </a:txBody>
                  <a:tcPr>
                    <a:solidFill>
                      <a:srgbClr val="6717FF"/>
                    </a:solidFill>
                  </a:tcPr>
                </a:tc>
                <a:tc>
                  <a:txBody>
                    <a:bodyPr/>
                    <a:lstStyle/>
                    <a:p>
                      <a:pPr algn="ctr"/>
                      <a:r>
                        <a:rPr lang="es-ES" sz="1800" b="1" dirty="0" smtClean="0">
                          <a:solidFill>
                            <a:schemeClr val="bg1"/>
                          </a:solidFill>
                        </a:rPr>
                        <a:t>Q4</a:t>
                      </a:r>
                      <a:r>
                        <a:rPr lang="es-ES" sz="1800" b="1" baseline="0" dirty="0" smtClean="0">
                          <a:solidFill>
                            <a:schemeClr val="bg1"/>
                          </a:solidFill>
                        </a:rPr>
                        <a:t> = 08</a:t>
                      </a:r>
                      <a:endParaRPr lang="en-US" sz="1800" b="1" dirty="0">
                        <a:solidFill>
                          <a:schemeClr val="bg1"/>
                        </a:solidFill>
                      </a:endParaRPr>
                    </a:p>
                  </a:txBody>
                  <a:tcPr>
                    <a:solidFill>
                      <a:schemeClr val="accent6">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smtClean="0">
                          <a:solidFill>
                            <a:schemeClr val="bg1"/>
                          </a:solidFill>
                        </a:rPr>
                        <a:t>Q4</a:t>
                      </a:r>
                      <a:r>
                        <a:rPr lang="es-ES" sz="1800" b="1" baseline="0" dirty="0" smtClean="0">
                          <a:solidFill>
                            <a:schemeClr val="bg1"/>
                          </a:solidFill>
                        </a:rPr>
                        <a:t> = 09</a:t>
                      </a:r>
                      <a:endParaRPr lang="en-US" sz="1800" b="1" dirty="0" smtClean="0">
                        <a:solidFill>
                          <a:schemeClr val="bg1"/>
                        </a:solidFill>
                      </a:endParaRPr>
                    </a:p>
                    <a:p>
                      <a:pPr algn="ctr"/>
                      <a:endParaRPr lang="en-US" sz="1800" b="1" dirty="0">
                        <a:solidFill>
                          <a:schemeClr val="bg1"/>
                        </a:solidFill>
                      </a:endParaRPr>
                    </a:p>
                  </a:txBody>
                  <a:tcPr>
                    <a:solidFill>
                      <a:schemeClr val="accent6">
                        <a:lumMod val="40000"/>
                        <a:lumOff val="60000"/>
                      </a:schemeClr>
                    </a:solidFill>
                  </a:tcPr>
                </a:tc>
              </a:tr>
            </a:tbl>
          </a:graphicData>
        </a:graphic>
      </p:graphicFrame>
      <p:sp>
        <p:nvSpPr>
          <p:cNvPr id="12" name="TextBox 11"/>
          <p:cNvSpPr txBox="1"/>
          <p:nvPr/>
        </p:nvSpPr>
        <p:spPr>
          <a:xfrm>
            <a:off x="1094874" y="1495563"/>
            <a:ext cx="3621508" cy="461665"/>
          </a:xfrm>
          <a:prstGeom prst="rect">
            <a:avLst/>
          </a:prstGeom>
          <a:noFill/>
        </p:spPr>
        <p:txBody>
          <a:bodyPr wrap="square" rtlCol="0">
            <a:spAutoFit/>
          </a:bodyPr>
          <a:lstStyle/>
          <a:p>
            <a:r>
              <a:rPr lang="es-ES" sz="2400" b="1" dirty="0" smtClean="0">
                <a:solidFill>
                  <a:srgbClr val="1AC604"/>
                </a:solidFill>
              </a:rPr>
              <a:t>FLAGSHIP  IF = 64           63</a:t>
            </a:r>
            <a:endParaRPr lang="en-US" sz="2400" b="1" dirty="0">
              <a:solidFill>
                <a:srgbClr val="1AC604"/>
              </a:solidFill>
            </a:endParaRPr>
          </a:p>
        </p:txBody>
      </p:sp>
      <p:graphicFrame>
        <p:nvGraphicFramePr>
          <p:cNvPr id="13" name="Table 12"/>
          <p:cNvGraphicFramePr>
            <a:graphicFrameLocks noGrp="1"/>
          </p:cNvGraphicFramePr>
          <p:nvPr/>
        </p:nvGraphicFramePr>
        <p:xfrm>
          <a:off x="5089359" y="2045368"/>
          <a:ext cx="3445041" cy="4040892"/>
        </p:xfrm>
        <a:graphic>
          <a:graphicData uri="http://schemas.openxmlformats.org/drawingml/2006/table">
            <a:tbl>
              <a:tblPr firstRow="1" bandRow="1">
                <a:tableStyleId>{5C22544A-7EE6-4342-B048-85BDC9FD1C3A}</a:tableStyleId>
              </a:tblPr>
              <a:tblGrid>
                <a:gridCol w="1148347"/>
                <a:gridCol w="1148347"/>
                <a:gridCol w="1148347"/>
              </a:tblGrid>
              <a:tr h="425689">
                <a:tc>
                  <a:txBody>
                    <a:bodyPr/>
                    <a:lstStyle/>
                    <a:p>
                      <a:endParaRPr lang="en-US" sz="1800" b="1" dirty="0">
                        <a:solidFill>
                          <a:schemeClr val="bg1"/>
                        </a:solidFill>
                      </a:endParaRPr>
                    </a:p>
                  </a:txBody>
                  <a:tcPr>
                    <a:solidFill>
                      <a:srgbClr val="1AC604"/>
                    </a:solidFill>
                  </a:tcPr>
                </a:tc>
                <a:tc>
                  <a:txBody>
                    <a:bodyPr/>
                    <a:lstStyle/>
                    <a:p>
                      <a:r>
                        <a:rPr lang="es-ES" sz="1800" b="1" dirty="0" err="1" smtClean="0">
                          <a:solidFill>
                            <a:schemeClr val="bg1"/>
                          </a:solidFill>
                        </a:rPr>
                        <a:t>May</a:t>
                      </a:r>
                      <a:r>
                        <a:rPr lang="es-ES" sz="1800" b="1" dirty="0" smtClean="0">
                          <a:solidFill>
                            <a:schemeClr val="bg1"/>
                          </a:solidFill>
                        </a:rPr>
                        <a:t> 2017</a:t>
                      </a:r>
                      <a:endParaRPr lang="en-US" sz="1800" b="1" dirty="0">
                        <a:solidFill>
                          <a:schemeClr val="bg1"/>
                        </a:solidFill>
                      </a:endParaRPr>
                    </a:p>
                  </a:txBody>
                  <a:tcPr>
                    <a:solidFill>
                      <a:srgbClr val="1AC604"/>
                    </a:solidFill>
                  </a:tcPr>
                </a:tc>
                <a:tc>
                  <a:txBody>
                    <a:bodyPr/>
                    <a:lstStyle/>
                    <a:p>
                      <a:r>
                        <a:rPr lang="es-ES" sz="1800" b="1" dirty="0" err="1" smtClean="0">
                          <a:solidFill>
                            <a:schemeClr val="bg1"/>
                          </a:solidFill>
                        </a:rPr>
                        <a:t>Oct</a:t>
                      </a:r>
                      <a:r>
                        <a:rPr lang="es-ES" sz="1800" b="1" baseline="0" dirty="0" smtClean="0">
                          <a:solidFill>
                            <a:schemeClr val="bg1"/>
                          </a:solidFill>
                        </a:rPr>
                        <a:t> 2017</a:t>
                      </a:r>
                      <a:endParaRPr lang="en-US" sz="1800" b="1" dirty="0">
                        <a:solidFill>
                          <a:schemeClr val="bg1"/>
                        </a:solidFill>
                      </a:endParaRPr>
                    </a:p>
                  </a:txBody>
                  <a:tcPr>
                    <a:solidFill>
                      <a:srgbClr val="1AC604"/>
                    </a:solidFill>
                  </a:tcPr>
                </a:tc>
              </a:tr>
              <a:tr h="631658">
                <a:tc>
                  <a:txBody>
                    <a:bodyPr/>
                    <a:lstStyle/>
                    <a:p>
                      <a:r>
                        <a:rPr lang="es-ES" sz="1800" b="1" dirty="0" err="1" smtClean="0">
                          <a:solidFill>
                            <a:schemeClr val="bg1"/>
                          </a:solidFill>
                        </a:rPr>
                        <a:t>Agr</a:t>
                      </a:r>
                      <a:r>
                        <a:rPr lang="es-ES" sz="1800" b="1" dirty="0" smtClean="0">
                          <a:solidFill>
                            <a:schemeClr val="bg1"/>
                          </a:solidFill>
                        </a:rPr>
                        <a:t>., </a:t>
                      </a:r>
                      <a:r>
                        <a:rPr lang="es-ES" sz="1800" b="1" dirty="0" err="1" smtClean="0">
                          <a:solidFill>
                            <a:schemeClr val="bg1"/>
                          </a:solidFill>
                        </a:rPr>
                        <a:t>Bio&amp;Envi</a:t>
                      </a:r>
                      <a:endParaRPr lang="en-US" sz="1800" b="1" dirty="0">
                        <a:solidFill>
                          <a:schemeClr val="bg1"/>
                        </a:solidFill>
                      </a:endParaRPr>
                    </a:p>
                  </a:txBody>
                  <a:tcPr>
                    <a:solidFill>
                      <a:srgbClr val="1AC604"/>
                    </a:solidFill>
                  </a:tcPr>
                </a:tc>
                <a:tc>
                  <a:txBody>
                    <a:bodyPr/>
                    <a:lstStyle/>
                    <a:p>
                      <a:r>
                        <a:rPr lang="es-ES" sz="1800" b="1" dirty="0" smtClean="0">
                          <a:solidFill>
                            <a:schemeClr val="bg1"/>
                          </a:solidFill>
                        </a:rPr>
                        <a:t>00</a:t>
                      </a:r>
                      <a:endParaRPr lang="en-US" sz="1800" b="1" dirty="0">
                        <a:solidFill>
                          <a:schemeClr val="bg1"/>
                        </a:solidFill>
                      </a:endParaRPr>
                    </a:p>
                  </a:txBody>
                  <a:tcPr>
                    <a:solidFill>
                      <a:srgbClr val="1AC604"/>
                    </a:solidFill>
                  </a:tcPr>
                </a:tc>
                <a:tc>
                  <a:txBody>
                    <a:bodyPr/>
                    <a:lstStyle/>
                    <a:p>
                      <a:r>
                        <a:rPr lang="es-ES" sz="1800" b="1" dirty="0" smtClean="0">
                          <a:solidFill>
                            <a:schemeClr val="bg1"/>
                          </a:solidFill>
                        </a:rPr>
                        <a:t>03</a:t>
                      </a:r>
                      <a:endParaRPr lang="en-US" sz="1800" b="1" dirty="0">
                        <a:solidFill>
                          <a:schemeClr val="bg1"/>
                        </a:solidFill>
                      </a:endParaRPr>
                    </a:p>
                  </a:txBody>
                  <a:tcPr>
                    <a:solidFill>
                      <a:srgbClr val="1AC604"/>
                    </a:solidFill>
                  </a:tcPr>
                </a:tc>
              </a:tr>
              <a:tr h="449351">
                <a:tc>
                  <a:txBody>
                    <a:bodyPr/>
                    <a:lstStyle/>
                    <a:p>
                      <a:r>
                        <a:rPr lang="es-ES" sz="1800" b="1" dirty="0" smtClean="0">
                          <a:solidFill>
                            <a:schemeClr val="bg1"/>
                          </a:solidFill>
                        </a:rPr>
                        <a:t>ENGINE.</a:t>
                      </a:r>
                      <a:endParaRPr lang="en-US" sz="1800" b="1" dirty="0">
                        <a:solidFill>
                          <a:schemeClr val="bg1"/>
                        </a:solidFill>
                      </a:endParaRPr>
                    </a:p>
                  </a:txBody>
                  <a:tcPr>
                    <a:solidFill>
                      <a:srgbClr val="1AC604"/>
                    </a:solidFill>
                  </a:tcPr>
                </a:tc>
                <a:tc>
                  <a:txBody>
                    <a:bodyPr/>
                    <a:lstStyle/>
                    <a:p>
                      <a:r>
                        <a:rPr lang="es-ES" sz="1800" b="1" dirty="0" smtClean="0">
                          <a:solidFill>
                            <a:schemeClr val="bg1"/>
                          </a:solidFill>
                        </a:rPr>
                        <a:t>05</a:t>
                      </a:r>
                      <a:endParaRPr lang="en-US" sz="1800" b="1" dirty="0">
                        <a:solidFill>
                          <a:schemeClr val="bg1"/>
                        </a:solidFill>
                      </a:endParaRPr>
                    </a:p>
                  </a:txBody>
                  <a:tcPr>
                    <a:solidFill>
                      <a:srgbClr val="1AC604"/>
                    </a:solidFill>
                  </a:tcPr>
                </a:tc>
                <a:tc>
                  <a:txBody>
                    <a:bodyPr/>
                    <a:lstStyle/>
                    <a:p>
                      <a:r>
                        <a:rPr lang="es-ES" sz="1800" b="1" dirty="0" smtClean="0">
                          <a:solidFill>
                            <a:schemeClr val="bg1"/>
                          </a:solidFill>
                        </a:rPr>
                        <a:t>08</a:t>
                      </a:r>
                      <a:endParaRPr lang="en-US" sz="1800" b="1" dirty="0">
                        <a:solidFill>
                          <a:schemeClr val="bg1"/>
                        </a:solidFill>
                      </a:endParaRPr>
                    </a:p>
                  </a:txBody>
                  <a:tcPr>
                    <a:solidFill>
                      <a:srgbClr val="1AC604"/>
                    </a:solidFill>
                  </a:tcPr>
                </a:tc>
              </a:tr>
              <a:tr h="413657">
                <a:tc>
                  <a:txBody>
                    <a:bodyPr/>
                    <a:lstStyle/>
                    <a:p>
                      <a:r>
                        <a:rPr lang="es-ES" sz="1800" b="1" dirty="0" smtClean="0">
                          <a:solidFill>
                            <a:schemeClr val="bg1"/>
                          </a:solidFill>
                        </a:rPr>
                        <a:t>LIFE</a:t>
                      </a:r>
                      <a:r>
                        <a:rPr lang="es-ES" sz="1800" b="1" baseline="0" dirty="0" smtClean="0">
                          <a:solidFill>
                            <a:schemeClr val="bg1"/>
                          </a:solidFill>
                        </a:rPr>
                        <a:t> SCI.</a:t>
                      </a:r>
                      <a:endParaRPr lang="en-US" sz="1800" b="1" dirty="0">
                        <a:solidFill>
                          <a:schemeClr val="bg1"/>
                        </a:solidFill>
                      </a:endParaRPr>
                    </a:p>
                  </a:txBody>
                  <a:tcPr>
                    <a:solidFill>
                      <a:srgbClr val="1AC604"/>
                    </a:solidFill>
                  </a:tcPr>
                </a:tc>
                <a:tc>
                  <a:txBody>
                    <a:bodyPr/>
                    <a:lstStyle/>
                    <a:p>
                      <a:r>
                        <a:rPr lang="es-ES" sz="1800" b="1" dirty="0" smtClean="0">
                          <a:solidFill>
                            <a:schemeClr val="bg1"/>
                          </a:solidFill>
                        </a:rPr>
                        <a:t>06</a:t>
                      </a:r>
                      <a:endParaRPr lang="en-US" sz="1800" b="1" dirty="0">
                        <a:solidFill>
                          <a:schemeClr val="bg1"/>
                        </a:solidFill>
                      </a:endParaRPr>
                    </a:p>
                  </a:txBody>
                  <a:tcPr>
                    <a:solidFill>
                      <a:srgbClr val="1AC604"/>
                    </a:solidFill>
                  </a:tcPr>
                </a:tc>
                <a:tc>
                  <a:txBody>
                    <a:bodyPr/>
                    <a:lstStyle/>
                    <a:p>
                      <a:r>
                        <a:rPr lang="es-ES" sz="1800" b="1" dirty="0" smtClean="0">
                          <a:solidFill>
                            <a:schemeClr val="bg1"/>
                          </a:solidFill>
                        </a:rPr>
                        <a:t>09</a:t>
                      </a:r>
                      <a:endParaRPr lang="en-US" sz="1800" b="1" dirty="0">
                        <a:solidFill>
                          <a:schemeClr val="bg1"/>
                        </a:solidFill>
                      </a:endParaRPr>
                    </a:p>
                  </a:txBody>
                  <a:tcPr>
                    <a:solidFill>
                      <a:srgbClr val="1AC604"/>
                    </a:solidFill>
                  </a:tcPr>
                </a:tc>
              </a:tr>
              <a:tr h="435429">
                <a:tc>
                  <a:txBody>
                    <a:bodyPr/>
                    <a:lstStyle/>
                    <a:p>
                      <a:r>
                        <a:rPr lang="es-ES" sz="1800" b="1" dirty="0" smtClean="0">
                          <a:solidFill>
                            <a:schemeClr val="bg1"/>
                          </a:solidFill>
                        </a:rPr>
                        <a:t>PHYSI.</a:t>
                      </a:r>
                      <a:endParaRPr lang="en-US" sz="1800" b="1" dirty="0">
                        <a:solidFill>
                          <a:schemeClr val="bg1"/>
                        </a:solidFill>
                      </a:endParaRPr>
                    </a:p>
                  </a:txBody>
                  <a:tcPr>
                    <a:solidFill>
                      <a:srgbClr val="1AC604"/>
                    </a:solidFill>
                  </a:tcPr>
                </a:tc>
                <a:tc>
                  <a:txBody>
                    <a:bodyPr/>
                    <a:lstStyle/>
                    <a:p>
                      <a:r>
                        <a:rPr lang="es-ES" sz="1800" b="1" dirty="0" smtClean="0">
                          <a:solidFill>
                            <a:schemeClr val="bg1"/>
                          </a:solidFill>
                        </a:rPr>
                        <a:t>07</a:t>
                      </a:r>
                      <a:endParaRPr lang="en-US" sz="1800" b="1" dirty="0">
                        <a:solidFill>
                          <a:schemeClr val="bg1"/>
                        </a:solidFill>
                      </a:endParaRPr>
                    </a:p>
                  </a:txBody>
                  <a:tcPr>
                    <a:solidFill>
                      <a:srgbClr val="1AC604"/>
                    </a:solidFill>
                  </a:tcPr>
                </a:tc>
                <a:tc>
                  <a:txBody>
                    <a:bodyPr/>
                    <a:lstStyle/>
                    <a:p>
                      <a:r>
                        <a:rPr lang="es-ES" sz="1800" b="1" dirty="0" smtClean="0">
                          <a:solidFill>
                            <a:schemeClr val="bg1"/>
                          </a:solidFill>
                        </a:rPr>
                        <a:t>09</a:t>
                      </a:r>
                      <a:endParaRPr lang="en-US" sz="1800" b="1" dirty="0">
                        <a:solidFill>
                          <a:schemeClr val="bg1"/>
                        </a:solidFill>
                      </a:endParaRPr>
                    </a:p>
                  </a:txBody>
                  <a:tcPr>
                    <a:solidFill>
                      <a:srgbClr val="1AC604"/>
                    </a:solidFill>
                  </a:tcPr>
                </a:tc>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800" b="1" dirty="0" smtClean="0">
                          <a:solidFill>
                            <a:schemeClr val="bg1"/>
                          </a:solidFill>
                        </a:rPr>
                        <a:t>A&amp;H</a:t>
                      </a:r>
                      <a:endParaRPr lang="en-US" sz="1800" b="1" dirty="0" smtClean="0">
                        <a:solidFill>
                          <a:schemeClr val="bg1"/>
                        </a:solidFill>
                      </a:endParaRPr>
                    </a:p>
                    <a:p>
                      <a:endParaRPr lang="en-US" sz="1800" b="1" dirty="0">
                        <a:solidFill>
                          <a:schemeClr val="bg1"/>
                        </a:solidFill>
                      </a:endParaRPr>
                    </a:p>
                  </a:txBody>
                  <a:tcPr>
                    <a:solidFill>
                      <a:srgbClr val="1AC60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800" b="1" dirty="0" smtClean="0">
                          <a:solidFill>
                            <a:schemeClr val="bg1"/>
                          </a:solidFill>
                        </a:rPr>
                        <a:t>11</a:t>
                      </a:r>
                      <a:endParaRPr lang="en-US" sz="1800" b="1" dirty="0" smtClean="0">
                        <a:solidFill>
                          <a:schemeClr val="bg1"/>
                        </a:solidFill>
                      </a:endParaRPr>
                    </a:p>
                    <a:p>
                      <a:endParaRPr lang="en-US" sz="1800" b="1" dirty="0">
                        <a:solidFill>
                          <a:schemeClr val="bg1"/>
                        </a:solidFill>
                      </a:endParaRPr>
                    </a:p>
                  </a:txBody>
                  <a:tcPr>
                    <a:solidFill>
                      <a:srgbClr val="1AC604"/>
                    </a:solidFill>
                  </a:tcPr>
                </a:tc>
                <a:tc>
                  <a:txBody>
                    <a:bodyPr/>
                    <a:lstStyle/>
                    <a:p>
                      <a:r>
                        <a:rPr lang="es-ES" sz="1800" b="1" dirty="0" smtClean="0">
                          <a:solidFill>
                            <a:schemeClr val="bg1"/>
                          </a:solidFill>
                        </a:rPr>
                        <a:t>16</a:t>
                      </a:r>
                      <a:endParaRPr lang="en-US" sz="1800" b="1" dirty="0">
                        <a:solidFill>
                          <a:schemeClr val="bg1"/>
                        </a:solidFill>
                      </a:endParaRPr>
                    </a:p>
                  </a:txBody>
                  <a:tcPr>
                    <a:solidFill>
                      <a:srgbClr val="1AC604"/>
                    </a:solidFill>
                  </a:tcPr>
                </a:tc>
              </a:tr>
              <a:tr h="404948">
                <a:tc>
                  <a:txBody>
                    <a:bodyPr/>
                    <a:lstStyle/>
                    <a:p>
                      <a:r>
                        <a:rPr lang="es-ES" sz="1800" b="1" dirty="0" smtClean="0">
                          <a:solidFill>
                            <a:schemeClr val="bg1"/>
                          </a:solidFill>
                        </a:rPr>
                        <a:t>SS/</a:t>
                      </a:r>
                      <a:r>
                        <a:rPr lang="es-ES" sz="1800" b="1" dirty="0" err="1" smtClean="0">
                          <a:solidFill>
                            <a:schemeClr val="bg1"/>
                          </a:solidFill>
                        </a:rPr>
                        <a:t>Bh.</a:t>
                      </a:r>
                      <a:r>
                        <a:rPr lang="es-ES" sz="1800" b="1" baseline="0" dirty="0" smtClean="0">
                          <a:solidFill>
                            <a:schemeClr val="bg1"/>
                          </a:solidFill>
                        </a:rPr>
                        <a:t> </a:t>
                      </a:r>
                      <a:r>
                        <a:rPr lang="es-ES" sz="1800" b="1" baseline="0" dirty="0" err="1" smtClean="0">
                          <a:solidFill>
                            <a:schemeClr val="bg1"/>
                          </a:solidFill>
                        </a:rPr>
                        <a:t>Sc.</a:t>
                      </a:r>
                      <a:endParaRPr lang="en-US" sz="1800" b="1" dirty="0">
                        <a:solidFill>
                          <a:schemeClr val="bg1"/>
                        </a:solidFill>
                      </a:endParaRPr>
                    </a:p>
                  </a:txBody>
                  <a:tcPr>
                    <a:solidFill>
                      <a:srgbClr val="1AC604"/>
                    </a:solidFill>
                  </a:tcPr>
                </a:tc>
                <a:tc>
                  <a:txBody>
                    <a:bodyPr/>
                    <a:lstStyle/>
                    <a:p>
                      <a:r>
                        <a:rPr lang="es-ES" sz="1800" b="1" dirty="0" smtClean="0">
                          <a:solidFill>
                            <a:schemeClr val="bg1"/>
                          </a:solidFill>
                        </a:rPr>
                        <a:t>15</a:t>
                      </a:r>
                      <a:endParaRPr lang="en-US" sz="1800" b="1" dirty="0">
                        <a:solidFill>
                          <a:schemeClr val="bg1"/>
                        </a:solidFill>
                      </a:endParaRPr>
                    </a:p>
                  </a:txBody>
                  <a:tcPr>
                    <a:solidFill>
                      <a:srgbClr val="1AC604"/>
                    </a:solidFill>
                  </a:tcPr>
                </a:tc>
                <a:tc>
                  <a:txBody>
                    <a:bodyPr/>
                    <a:lstStyle/>
                    <a:p>
                      <a:r>
                        <a:rPr lang="es-ES" sz="1800" b="1" dirty="0" smtClean="0">
                          <a:solidFill>
                            <a:schemeClr val="bg1"/>
                          </a:solidFill>
                        </a:rPr>
                        <a:t>31</a:t>
                      </a:r>
                      <a:endParaRPr lang="en-US" sz="1800" b="1" dirty="0">
                        <a:solidFill>
                          <a:schemeClr val="bg1"/>
                        </a:solidFill>
                      </a:endParaRPr>
                    </a:p>
                  </a:txBody>
                  <a:tcPr>
                    <a:solidFill>
                      <a:srgbClr val="1AC604"/>
                    </a:solidFill>
                  </a:tcPr>
                </a:tc>
              </a:tr>
              <a:tr h="631658">
                <a:tc>
                  <a:txBody>
                    <a:bodyPr/>
                    <a:lstStyle/>
                    <a:p>
                      <a:r>
                        <a:rPr lang="es-ES" sz="1800" b="1" dirty="0" smtClean="0">
                          <a:solidFill>
                            <a:schemeClr val="bg1"/>
                          </a:solidFill>
                        </a:rPr>
                        <a:t>CLIN.MED</a:t>
                      </a:r>
                      <a:endParaRPr lang="en-US" sz="1800" b="1" dirty="0">
                        <a:solidFill>
                          <a:schemeClr val="bg1"/>
                        </a:solidFill>
                      </a:endParaRPr>
                    </a:p>
                  </a:txBody>
                  <a:tcPr>
                    <a:solidFill>
                      <a:srgbClr val="1AC604"/>
                    </a:solidFill>
                  </a:tcPr>
                </a:tc>
                <a:tc>
                  <a:txBody>
                    <a:bodyPr/>
                    <a:lstStyle/>
                    <a:p>
                      <a:r>
                        <a:rPr lang="es-ES" sz="1800" b="1" dirty="0" smtClean="0">
                          <a:solidFill>
                            <a:schemeClr val="bg1"/>
                          </a:solidFill>
                        </a:rPr>
                        <a:t>60</a:t>
                      </a:r>
                      <a:endParaRPr lang="en-US" sz="1800" b="1" dirty="0">
                        <a:solidFill>
                          <a:schemeClr val="bg1"/>
                        </a:solidFill>
                      </a:endParaRPr>
                    </a:p>
                  </a:txBody>
                  <a:tcPr>
                    <a:solidFill>
                      <a:srgbClr val="1AC604"/>
                    </a:solidFill>
                  </a:tcPr>
                </a:tc>
                <a:tc>
                  <a:txBody>
                    <a:bodyPr/>
                    <a:lstStyle/>
                    <a:p>
                      <a:r>
                        <a:rPr lang="es-ES" sz="1800" b="1" dirty="0" smtClean="0">
                          <a:solidFill>
                            <a:schemeClr val="bg1"/>
                          </a:solidFill>
                        </a:rPr>
                        <a:t>61</a:t>
                      </a:r>
                      <a:endParaRPr lang="en-US" sz="1800" b="1" dirty="0">
                        <a:solidFill>
                          <a:schemeClr val="bg1"/>
                        </a:solidFill>
                      </a:endParaRPr>
                    </a:p>
                  </a:txBody>
                  <a:tcPr>
                    <a:solidFill>
                      <a:srgbClr val="1AC604"/>
                    </a:solidFill>
                  </a:tcPr>
                </a:tc>
              </a:tr>
            </a:tbl>
          </a:graphicData>
        </a:graphic>
      </p:graphicFrame>
      <p:sp>
        <p:nvSpPr>
          <p:cNvPr id="14" name="TextBox 13"/>
          <p:cNvSpPr txBox="1"/>
          <p:nvPr/>
        </p:nvSpPr>
        <p:spPr>
          <a:xfrm>
            <a:off x="5089359" y="1495563"/>
            <a:ext cx="3521241" cy="461665"/>
          </a:xfrm>
          <a:prstGeom prst="rect">
            <a:avLst/>
          </a:prstGeom>
          <a:noFill/>
        </p:spPr>
        <p:txBody>
          <a:bodyPr wrap="square" rtlCol="0">
            <a:spAutoFit/>
          </a:bodyPr>
          <a:lstStyle/>
          <a:p>
            <a:r>
              <a:rPr lang="es-ES" sz="2400" b="1" dirty="0" smtClean="0">
                <a:solidFill>
                  <a:srgbClr val="6717FF"/>
                </a:solidFill>
              </a:rPr>
              <a:t>ESCI =         104         137</a:t>
            </a:r>
            <a:endParaRPr lang="en-US" sz="2400" b="1" dirty="0">
              <a:solidFill>
                <a:srgbClr val="6717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0" fill="hold"/>
                                        <p:tgtEl>
                                          <p:spTgt spid="14"/>
                                        </p:tgtEl>
                                        <p:attrNameLst>
                                          <p:attrName>ppt_x</p:attrName>
                                        </p:attrNameLst>
                                      </p:cBhvr>
                                      <p:tavLst>
                                        <p:tav tm="0">
                                          <p:val>
                                            <p:strVal val="#ppt_x"/>
                                          </p:val>
                                        </p:tav>
                                        <p:tav tm="100000">
                                          <p:val>
                                            <p:strVal val="#ppt_x"/>
                                          </p:val>
                                        </p:tav>
                                      </p:tavLst>
                                    </p:anim>
                                    <p:anim calcmode="lin" valueType="num">
                                      <p:cBhvr additive="base">
                                        <p:cTn id="13"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ppt_x</p:attrName>
                                        </p:attrNameLst>
                                      </p:cBhvr>
                                      <p:tavLst>
                                        <p:tav tm="0">
                                          <p:val>
                                            <p:strVal val="#ppt_x-.2"/>
                                          </p:val>
                                        </p:tav>
                                        <p:tav tm="100000">
                                          <p:val>
                                            <p:strVal val="#ppt_x"/>
                                          </p:val>
                                        </p:tav>
                                      </p:tavLst>
                                    </p:anim>
                                    <p:anim calcmode="lin" valueType="num">
                                      <p:cBhvr>
                                        <p:cTn id="1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lide(fromBottom)">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8" y="314986"/>
            <a:ext cx="8003969" cy="399311"/>
          </a:xfrm>
        </p:spPr>
        <p:txBody>
          <a:bodyPr/>
          <a:lstStyle/>
          <a:p>
            <a:pPr algn="ctr"/>
            <a:r>
              <a:rPr lang="en-US" sz="2800" dirty="0" smtClean="0"/>
              <a:t>Web of Science champions ethical publishing practices</a:t>
            </a:r>
            <a:endParaRPr lang="en-US" sz="2800" dirty="0"/>
          </a:p>
        </p:txBody>
      </p:sp>
      <p:graphicFrame>
        <p:nvGraphicFramePr>
          <p:cNvPr id="4" name="Diagram 3"/>
          <p:cNvGraphicFramePr/>
          <p:nvPr>
            <p:extLst>
              <p:ext uri="{D42A27DB-BD31-4B8C-83A1-F6EECF244321}">
                <p14:modId xmlns:p14="http://schemas.microsoft.com/office/powerpoint/2010/main" val="4155322972"/>
              </p:ext>
            </p:extLst>
          </p:nvPr>
        </p:nvGraphicFramePr>
        <p:xfrm>
          <a:off x="440378" y="2264229"/>
          <a:ext cx="8548254" cy="4103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170" y="1197429"/>
            <a:ext cx="8741227" cy="923330"/>
          </a:xfrm>
          <a:prstGeom prst="rect">
            <a:avLst/>
          </a:prstGeom>
          <a:noFill/>
        </p:spPr>
        <p:txBody>
          <a:bodyPr wrap="square" rtlCol="0">
            <a:spAutoFit/>
          </a:bodyPr>
          <a:lstStyle/>
          <a:p>
            <a:endParaRPr lang="en-US" dirty="0" smtClean="0"/>
          </a:p>
          <a:p>
            <a:r>
              <a:rPr lang="en-US" dirty="0" err="1" smtClean="0"/>
              <a:t>Clarivate</a:t>
            </a:r>
            <a:r>
              <a:rPr lang="en-US" dirty="0" smtClean="0"/>
              <a:t> Analytics requires </a:t>
            </a:r>
            <a:r>
              <a:rPr lang="en-US" dirty="0"/>
              <a:t>strict standards of ethical publishing that include but are not limited to</a:t>
            </a:r>
            <a:r>
              <a:rPr lang="en-US" dirty="0" smtClean="0"/>
              <a:t>:</a:t>
            </a:r>
          </a:p>
        </p:txBody>
      </p:sp>
    </p:spTree>
    <p:extLst>
      <p:ext uri="{BB962C8B-B14F-4D97-AF65-F5344CB8AC3E}">
        <p14:creationId xmlns:p14="http://schemas.microsoft.com/office/powerpoint/2010/main" val="2272730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253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30296" y="410514"/>
            <a:ext cx="8390828" cy="399311"/>
          </a:xfrm>
        </p:spPr>
        <p:txBody>
          <a:bodyPr/>
          <a:lstStyle/>
          <a:p>
            <a:pPr lvl="0"/>
            <a:r>
              <a:rPr lang="en-US" sz="2400" dirty="0"/>
              <a:t>The </a:t>
            </a:r>
            <a:r>
              <a:rPr lang="en-US" sz="2400" i="1" dirty="0" smtClean="0"/>
              <a:t>Web of Science </a:t>
            </a:r>
            <a:r>
              <a:rPr lang="en-US" sz="2400" dirty="0" smtClean="0"/>
              <a:t>journal evaluation process </a:t>
            </a:r>
            <a:r>
              <a:rPr lang="en-US" sz="2400" dirty="0"/>
              <a:t>has three main </a:t>
            </a:r>
            <a:r>
              <a:rPr lang="en-US" sz="2400" dirty="0" smtClean="0"/>
              <a:t>objectives that are independent from commercial activities. </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0679"/>
            <a:ext cx="8821124" cy="5264812"/>
          </a:xfrm>
          <a:prstGeom prst="rect">
            <a:avLst/>
          </a:prstGeom>
        </p:spPr>
      </p:pic>
      <p:sp>
        <p:nvSpPr>
          <p:cNvPr id="2" name="TextBox 1"/>
          <p:cNvSpPr txBox="1"/>
          <p:nvPr/>
        </p:nvSpPr>
        <p:spPr>
          <a:xfrm>
            <a:off x="213064" y="6205491"/>
            <a:ext cx="1677880" cy="52378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53639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70" y="282626"/>
            <a:ext cx="8517206" cy="399311"/>
          </a:xfrm>
        </p:spPr>
        <p:txBody>
          <a:bodyPr/>
          <a:lstStyle/>
          <a:p>
            <a:r>
              <a:rPr lang="en-US" sz="2400" dirty="0"/>
              <a:t>The guiding principles of the Web of Science journal selection </a:t>
            </a:r>
            <a:r>
              <a:rPr lang="en-US" sz="2400" dirty="0" smtClean="0"/>
              <a:t>process have </a:t>
            </a:r>
            <a:r>
              <a:rPr lang="en-US" sz="2400" dirty="0"/>
              <a:t>remained </a:t>
            </a:r>
            <a:r>
              <a:rPr lang="en-US" sz="2400" dirty="0" smtClean="0"/>
              <a:t>consistent over 50 years</a:t>
            </a:r>
            <a:r>
              <a:rPr lang="en-US" sz="2000" dirty="0"/>
              <a:t/>
            </a:r>
            <a:br>
              <a:rPr lang="en-US" sz="2000" dirty="0"/>
            </a:br>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1971"/>
            <a:ext cx="8839200" cy="3080658"/>
          </a:xfrm>
          <a:prstGeom prst="rect">
            <a:avLst/>
          </a:prstGeom>
        </p:spPr>
      </p:pic>
      <p:sp>
        <p:nvSpPr>
          <p:cNvPr id="5" name="TextBox 4"/>
          <p:cNvSpPr txBox="1"/>
          <p:nvPr/>
        </p:nvSpPr>
        <p:spPr>
          <a:xfrm>
            <a:off x="429570" y="3973286"/>
            <a:ext cx="81534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Each journal is evaluated based on consistent rigorous selection criteria including publishing standards, editorial content, citation performance, and collection enrichment</a:t>
            </a:r>
          </a:p>
          <a:p>
            <a:pPr marL="285750" indent="-285750">
              <a:buFont typeface="Arial" panose="020B0604020202020204" pitchFamily="34" charset="0"/>
              <a:buChar char="•"/>
            </a:pPr>
            <a:r>
              <a:rPr lang="en-US" dirty="0" smtClean="0">
                <a:latin typeface="+mj-lt"/>
              </a:rPr>
              <a:t>Evaluation decisions are publisher and geography neutral</a:t>
            </a:r>
          </a:p>
          <a:p>
            <a:pPr marL="285750" indent="-285750">
              <a:buFont typeface="Arial" panose="020B0604020202020204" pitchFamily="34" charset="0"/>
              <a:buChar char="•"/>
            </a:pPr>
            <a:r>
              <a:rPr lang="en-US" dirty="0" smtClean="0">
                <a:latin typeface="+mj-lt"/>
              </a:rPr>
              <a:t>Existing journal coverage is continuously assessed in order to maintain a stable collection and provide new content </a:t>
            </a:r>
          </a:p>
          <a:p>
            <a:pPr marL="285750" indent="-285750">
              <a:buFont typeface="Arial" panose="020B0604020202020204" pitchFamily="34" charset="0"/>
              <a:buChar char="•"/>
            </a:pPr>
            <a:r>
              <a:rPr lang="en-US" dirty="0" smtClean="0">
                <a:latin typeface="+mj-lt"/>
              </a:rPr>
              <a:t>Unbiased approach independent of sales creates a trusted and objective information resource</a:t>
            </a:r>
            <a:endParaRPr lang="en-US" dirty="0">
              <a:latin typeface="+mj-lt"/>
            </a:endParaRPr>
          </a:p>
        </p:txBody>
      </p:sp>
      <p:sp>
        <p:nvSpPr>
          <p:cNvPr id="7" name="TextBox 6"/>
          <p:cNvSpPr txBox="1"/>
          <p:nvPr/>
        </p:nvSpPr>
        <p:spPr>
          <a:xfrm>
            <a:off x="2122714" y="1160306"/>
            <a:ext cx="4982839" cy="461665"/>
          </a:xfrm>
          <a:prstGeom prst="rect">
            <a:avLst/>
          </a:prstGeom>
          <a:noFill/>
        </p:spPr>
        <p:txBody>
          <a:bodyPr wrap="none" rtlCol="0">
            <a:spAutoFit/>
          </a:bodyPr>
          <a:lstStyle/>
          <a:p>
            <a:r>
              <a:rPr lang="es-ES" sz="2400" dirty="0" err="1" smtClean="0"/>
              <a:t>Selectivity</a:t>
            </a:r>
            <a:r>
              <a:rPr lang="es-ES" sz="2400" dirty="0" smtClean="0"/>
              <a:t> – </a:t>
            </a:r>
            <a:r>
              <a:rPr lang="es-ES" sz="2400" dirty="0" err="1" smtClean="0"/>
              <a:t>Objectivity</a:t>
            </a:r>
            <a:r>
              <a:rPr lang="es-ES" sz="2400" dirty="0" smtClean="0"/>
              <a:t> - </a:t>
            </a:r>
            <a:r>
              <a:rPr lang="es-ES" sz="2400" dirty="0" err="1" smtClean="0"/>
              <a:t>Transparancy</a:t>
            </a:r>
            <a:endParaRPr lang="en-US" sz="2400" dirty="0"/>
          </a:p>
        </p:txBody>
      </p:sp>
    </p:spTree>
    <p:extLst>
      <p:ext uri="{BB962C8B-B14F-4D97-AF65-F5344CB8AC3E}">
        <p14:creationId xmlns:p14="http://schemas.microsoft.com/office/powerpoint/2010/main" val="249408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883" y="1292495"/>
            <a:ext cx="2362200" cy="621947"/>
          </a:xfrm>
        </p:spPr>
        <p:txBody>
          <a:bodyPr/>
          <a:lstStyle/>
          <a:p>
            <a:pPr lvl="0" algn="ctr"/>
            <a:r>
              <a:rPr lang="en-US" sz="1800" b="0" cap="all" dirty="0" smtClean="0">
                <a:latin typeface="Arial Black"/>
              </a:rPr>
              <a:t>Evaluation </a:t>
            </a:r>
            <a:br>
              <a:rPr lang="en-US" sz="1800" b="0" cap="all" dirty="0" smtClean="0">
                <a:latin typeface="Arial Black"/>
              </a:rPr>
            </a:br>
            <a:r>
              <a:rPr lang="en-US" sz="1800" b="0" cap="all" dirty="0" smtClean="0">
                <a:latin typeface="Arial Black"/>
              </a:rPr>
              <a:t>process</a:t>
            </a:r>
            <a:r>
              <a:rPr lang="en-US" sz="1600" b="0" cap="all" dirty="0" smtClean="0">
                <a:solidFill>
                  <a:srgbClr val="434544"/>
                </a:solidFill>
                <a:latin typeface="Arial Black"/>
              </a:rPr>
              <a:t/>
            </a:r>
            <a:br>
              <a:rPr lang="en-US" sz="1600" b="0" cap="all" dirty="0" smtClean="0">
                <a:solidFill>
                  <a:srgbClr val="434544"/>
                </a:solidFill>
                <a:latin typeface="Arial Black"/>
              </a:rPr>
            </a:br>
            <a:endParaRPr lang="en-US" dirty="0"/>
          </a:p>
        </p:txBody>
      </p:sp>
      <p:sp>
        <p:nvSpPr>
          <p:cNvPr id="11" name="Slide Number Placeholder 2"/>
          <p:cNvSpPr txBox="1">
            <a:spLocks/>
          </p:cNvSpPr>
          <p:nvPr/>
        </p:nvSpPr>
        <p:spPr>
          <a:xfrm>
            <a:off x="8686800" y="6626225"/>
            <a:ext cx="457200" cy="23177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9886718-E6D6-439A-82C4-04426D9646BE}" type="slidenum">
              <a:rPr kumimoji="0" lang="en-US" sz="1800" b="0" i="0" u="none" strike="noStrike" kern="1200" cap="none" spc="0" normalizeH="0" baseline="0" noProof="0" smtClean="0">
                <a:ln>
                  <a:noFill/>
                </a:ln>
                <a:solidFill>
                  <a:srgbClr val="4B4B4B"/>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4B4B4B"/>
              </a:solidFill>
              <a:effectLst/>
              <a:uLnTx/>
              <a:uFillTx/>
              <a:latin typeface="+mn-lt"/>
              <a:ea typeface="+mn-ea"/>
              <a:cs typeface="+mn-cs"/>
            </a:endParaRPr>
          </a:p>
        </p:txBody>
      </p:sp>
      <p:sp>
        <p:nvSpPr>
          <p:cNvPr id="12" name="Flowchart: Process 11"/>
          <p:cNvSpPr/>
          <p:nvPr/>
        </p:nvSpPr>
        <p:spPr>
          <a:xfrm>
            <a:off x="416847" y="169027"/>
            <a:ext cx="1458548" cy="744927"/>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Journal </a:t>
            </a:r>
          </a:p>
          <a:p>
            <a:pPr algn="ctr"/>
            <a:r>
              <a:rPr lang="en-US" sz="2000" b="1" dirty="0" smtClean="0">
                <a:solidFill>
                  <a:schemeClr val="tx1"/>
                </a:solidFill>
              </a:rPr>
              <a:t>submission</a:t>
            </a:r>
            <a:endParaRPr lang="en-US" sz="2000" b="1" dirty="0">
              <a:solidFill>
                <a:schemeClr val="tx1"/>
              </a:solidFill>
            </a:endParaRPr>
          </a:p>
        </p:txBody>
      </p:sp>
      <p:sp>
        <p:nvSpPr>
          <p:cNvPr id="13" name="Flowchart: Process 12"/>
          <p:cNvSpPr/>
          <p:nvPr/>
        </p:nvSpPr>
        <p:spPr>
          <a:xfrm>
            <a:off x="1456151" y="1335505"/>
            <a:ext cx="1738732" cy="1090539"/>
          </a:xfrm>
          <a:prstGeom prst="flowChartProcess">
            <a:avLst/>
          </a:prstGeom>
          <a:solidFill>
            <a:srgbClr val="1AC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FF"/>
                </a:solidFill>
              </a:rPr>
              <a:t>ESCI evaluation</a:t>
            </a:r>
            <a:endParaRPr lang="en-US" sz="2400" b="1" dirty="0">
              <a:solidFill>
                <a:srgbClr val="FFFFFF"/>
              </a:solidFill>
            </a:endParaRPr>
          </a:p>
        </p:txBody>
      </p:sp>
      <p:sp>
        <p:nvSpPr>
          <p:cNvPr id="14" name="Flowchart: Process 13"/>
          <p:cNvSpPr/>
          <p:nvPr/>
        </p:nvSpPr>
        <p:spPr>
          <a:xfrm>
            <a:off x="4692316" y="2593333"/>
            <a:ext cx="2057464" cy="1473341"/>
          </a:xfrm>
          <a:prstGeom prst="flowChartProcess">
            <a:avLst/>
          </a:prstGeom>
          <a:solidFill>
            <a:srgbClr val="1AC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FF"/>
                </a:solidFill>
              </a:rPr>
              <a:t>Evaluation for additional products</a:t>
            </a:r>
            <a:endParaRPr lang="en-US" sz="2400" b="1" dirty="0">
              <a:solidFill>
                <a:srgbClr val="FFFFFF"/>
              </a:solidFill>
            </a:endParaRPr>
          </a:p>
        </p:txBody>
      </p:sp>
      <p:sp>
        <p:nvSpPr>
          <p:cNvPr id="15" name="Flowchart: Process 14"/>
          <p:cNvSpPr/>
          <p:nvPr/>
        </p:nvSpPr>
        <p:spPr>
          <a:xfrm>
            <a:off x="6906126" y="4227717"/>
            <a:ext cx="2014514" cy="1126335"/>
          </a:xfrm>
          <a:prstGeom prst="flowChartProcess">
            <a:avLst/>
          </a:prstGeom>
          <a:solidFill>
            <a:srgbClr val="681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FFFFFF"/>
                </a:solidFill>
              </a:rPr>
              <a:t>Add to SCIE SSCI A&amp;HCI JCR </a:t>
            </a:r>
            <a:endParaRPr lang="en-US" sz="2200" b="1" dirty="0">
              <a:solidFill>
                <a:srgbClr val="FFFFFF"/>
              </a:solidFill>
            </a:endParaRPr>
          </a:p>
        </p:txBody>
      </p:sp>
      <p:sp>
        <p:nvSpPr>
          <p:cNvPr id="16" name="Flowchart: Process 15"/>
          <p:cNvSpPr/>
          <p:nvPr/>
        </p:nvSpPr>
        <p:spPr>
          <a:xfrm>
            <a:off x="416847" y="2774299"/>
            <a:ext cx="1732547" cy="875414"/>
          </a:xfrm>
          <a:prstGeom prst="flowChartProcess">
            <a:avLst/>
          </a:prstGeom>
          <a:solidFill>
            <a:srgbClr val="681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FF"/>
                </a:solidFill>
              </a:rPr>
              <a:t>Rejection</a:t>
            </a:r>
            <a:endParaRPr lang="en-US" sz="2400" b="1" dirty="0">
              <a:solidFill>
                <a:srgbClr val="FFFFFF"/>
              </a:solidFill>
            </a:endParaRPr>
          </a:p>
        </p:txBody>
      </p:sp>
      <p:sp>
        <p:nvSpPr>
          <p:cNvPr id="17" name="Flowchart: Process 16"/>
          <p:cNvSpPr/>
          <p:nvPr/>
        </p:nvSpPr>
        <p:spPr>
          <a:xfrm>
            <a:off x="2394284" y="2755958"/>
            <a:ext cx="1973179" cy="859112"/>
          </a:xfrm>
          <a:prstGeom prst="flowChartProcess">
            <a:avLst/>
          </a:prstGeom>
          <a:solidFill>
            <a:srgbClr val="681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FF"/>
                </a:solidFill>
              </a:rPr>
              <a:t>Acceptance</a:t>
            </a:r>
            <a:endParaRPr lang="en-US" sz="2400" b="1" dirty="0">
              <a:solidFill>
                <a:srgbClr val="FFFFFF"/>
              </a:solidFill>
            </a:endParaRPr>
          </a:p>
        </p:txBody>
      </p:sp>
      <p:sp>
        <p:nvSpPr>
          <p:cNvPr id="19" name="Flowchart: Process 18"/>
          <p:cNvSpPr/>
          <p:nvPr/>
        </p:nvSpPr>
        <p:spPr>
          <a:xfrm>
            <a:off x="7106970" y="2593333"/>
            <a:ext cx="1813670" cy="817005"/>
          </a:xfrm>
          <a:prstGeom prst="flowChartProcess">
            <a:avLst/>
          </a:prstGeom>
          <a:solidFill>
            <a:srgbClr val="681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FFFFFF"/>
                </a:solidFill>
              </a:rPr>
              <a:t>Acceptance</a:t>
            </a:r>
            <a:endParaRPr lang="en-US" sz="2200" b="1" dirty="0">
              <a:solidFill>
                <a:srgbClr val="FFFFFF"/>
              </a:solidFill>
            </a:endParaRPr>
          </a:p>
        </p:txBody>
      </p:sp>
      <p:sp>
        <p:nvSpPr>
          <p:cNvPr id="20" name="Right Arrow 19"/>
          <p:cNvSpPr/>
          <p:nvPr/>
        </p:nvSpPr>
        <p:spPr>
          <a:xfrm rot="5400000">
            <a:off x="1520796" y="937897"/>
            <a:ext cx="378540" cy="330655"/>
          </a:xfrm>
          <a:prstGeom prst="rightArrow">
            <a:avLst/>
          </a:prstGeom>
          <a:solidFill>
            <a:srgbClr val="1AC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1" name="Right Arrow 20"/>
          <p:cNvSpPr/>
          <p:nvPr/>
        </p:nvSpPr>
        <p:spPr>
          <a:xfrm>
            <a:off x="4367463" y="2938459"/>
            <a:ext cx="324853" cy="269546"/>
          </a:xfrm>
          <a:prstGeom prst="rightArrow">
            <a:avLst/>
          </a:prstGeom>
          <a:solidFill>
            <a:srgbClr val="1AC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22" name="Straight Arrow Connector 21"/>
          <p:cNvCxnSpPr>
            <a:stCxn id="13" idx="2"/>
            <a:endCxn id="16" idx="0"/>
          </p:cNvCxnSpPr>
          <p:nvPr/>
        </p:nvCxnSpPr>
        <p:spPr>
          <a:xfrm flipH="1">
            <a:off x="1283121" y="2426044"/>
            <a:ext cx="1042396" cy="348255"/>
          </a:xfrm>
          <a:prstGeom prst="straightConnector1">
            <a:avLst/>
          </a:prstGeom>
          <a:ln w="38100">
            <a:solidFill>
              <a:srgbClr val="6717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a:endCxn id="17" idx="0"/>
          </p:cNvCxnSpPr>
          <p:nvPr/>
        </p:nvCxnSpPr>
        <p:spPr>
          <a:xfrm>
            <a:off x="2325517" y="2426044"/>
            <a:ext cx="1055357" cy="329914"/>
          </a:xfrm>
          <a:prstGeom prst="straightConnector1">
            <a:avLst/>
          </a:prstGeom>
          <a:ln w="38100">
            <a:solidFill>
              <a:srgbClr val="6817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5" idx="0"/>
          </p:cNvCxnSpPr>
          <p:nvPr/>
        </p:nvCxnSpPr>
        <p:spPr>
          <a:xfrm>
            <a:off x="7913383" y="3410338"/>
            <a:ext cx="0" cy="817379"/>
          </a:xfrm>
          <a:prstGeom prst="straightConnector1">
            <a:avLst/>
          </a:prstGeom>
          <a:ln w="38100">
            <a:solidFill>
              <a:srgbClr val="6817FF"/>
            </a:solidFill>
            <a:tailEnd type="arrow"/>
          </a:ln>
        </p:spPr>
        <p:style>
          <a:lnRef idx="1">
            <a:schemeClr val="accent1"/>
          </a:lnRef>
          <a:fillRef idx="0">
            <a:schemeClr val="accent1"/>
          </a:fillRef>
          <a:effectRef idx="0">
            <a:schemeClr val="accent1"/>
          </a:effectRef>
          <a:fontRef idx="minor">
            <a:schemeClr val="tx1"/>
          </a:fontRef>
        </p:style>
      </p:cxnSp>
      <p:sp>
        <p:nvSpPr>
          <p:cNvPr id="27" name="Flowchart: Process 26"/>
          <p:cNvSpPr/>
          <p:nvPr/>
        </p:nvSpPr>
        <p:spPr>
          <a:xfrm>
            <a:off x="2207337" y="4388070"/>
            <a:ext cx="1975092" cy="965982"/>
          </a:xfrm>
          <a:prstGeom prst="flowChartProcess">
            <a:avLst/>
          </a:prstGeom>
          <a:solidFill>
            <a:srgbClr val="1AC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FF"/>
                </a:solidFill>
              </a:rPr>
              <a:t>Add to ESCI</a:t>
            </a:r>
            <a:endParaRPr lang="en-US" sz="2400" b="1" dirty="0">
              <a:solidFill>
                <a:srgbClr val="FFFFFF"/>
              </a:solidFill>
            </a:endParaRPr>
          </a:p>
        </p:txBody>
      </p:sp>
      <p:cxnSp>
        <p:nvCxnSpPr>
          <p:cNvPr id="28" name="Straight Arrow Connector 27"/>
          <p:cNvCxnSpPr>
            <a:stCxn id="17" idx="2"/>
          </p:cNvCxnSpPr>
          <p:nvPr/>
        </p:nvCxnSpPr>
        <p:spPr>
          <a:xfrm>
            <a:off x="3380874" y="3615070"/>
            <a:ext cx="0" cy="773000"/>
          </a:xfrm>
          <a:prstGeom prst="straightConnector1">
            <a:avLst/>
          </a:prstGeom>
          <a:ln w="38100">
            <a:solidFill>
              <a:srgbClr val="6817FF"/>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59"/>
          <p:cNvCxnSpPr/>
          <p:nvPr/>
        </p:nvCxnSpPr>
        <p:spPr>
          <a:xfrm rot="5400000" flipH="1" flipV="1">
            <a:off x="-422702" y="1926204"/>
            <a:ext cx="2024504" cy="4"/>
          </a:xfrm>
          <a:prstGeom prst="bentConnector3">
            <a:avLst>
              <a:gd name="adj1" fmla="val 50000"/>
            </a:avLst>
          </a:prstGeom>
          <a:ln w="38100">
            <a:solidFill>
              <a:srgbClr val="6817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4095" y="5607712"/>
            <a:ext cx="8646545" cy="400110"/>
          </a:xfrm>
          <a:prstGeom prst="rect">
            <a:avLst/>
          </a:prstGeom>
          <a:noFill/>
          <a:ln w="28575">
            <a:solidFill>
              <a:schemeClr val="bg1"/>
            </a:solidFill>
          </a:ln>
        </p:spPr>
        <p:txBody>
          <a:bodyPr wrap="square" rtlCol="0">
            <a:spAutoFit/>
          </a:bodyPr>
          <a:lstStyle/>
          <a:p>
            <a:r>
              <a:rPr lang="en-US" sz="2000" dirty="0" smtClean="0">
                <a:solidFill>
                  <a:srgbClr val="6817FF"/>
                </a:solidFill>
                <a:latin typeface="Knowledge Light"/>
              </a:rPr>
              <a:t>To submit </a:t>
            </a:r>
            <a:r>
              <a:rPr lang="en-US" sz="2000" dirty="0">
                <a:solidFill>
                  <a:srgbClr val="6817FF"/>
                </a:solidFill>
                <a:latin typeface="Knowledge Light"/>
              </a:rPr>
              <a:t>a journal: </a:t>
            </a:r>
            <a:r>
              <a:rPr lang="en-US" sz="2000" b="1" dirty="0">
                <a:solidFill>
                  <a:srgbClr val="6817FF"/>
                </a:solidFill>
                <a:latin typeface="Knowledge Light"/>
              </a:rPr>
              <a:t>http://wokinfo.com/publisher_relations/journals</a:t>
            </a:r>
            <a:r>
              <a:rPr lang="en-US" sz="2000" b="1" dirty="0">
                <a:latin typeface="Knowledge Light"/>
              </a:rPr>
              <a:t>/</a:t>
            </a:r>
          </a:p>
        </p:txBody>
      </p:sp>
      <p:sp>
        <p:nvSpPr>
          <p:cNvPr id="33" name="Rectangular Callout 32"/>
          <p:cNvSpPr/>
          <p:nvPr/>
        </p:nvSpPr>
        <p:spPr>
          <a:xfrm>
            <a:off x="156411" y="4066674"/>
            <a:ext cx="866273" cy="553998"/>
          </a:xfrm>
          <a:prstGeom prst="wedgeRectCallout">
            <a:avLst>
              <a:gd name="adj1" fmla="val -2300"/>
              <a:gd name="adj2" fmla="val -123911"/>
            </a:avLst>
          </a:prstGeom>
          <a:noFill/>
          <a:ln>
            <a:solidFill>
              <a:srgbClr val="68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6817FF"/>
                </a:solidFill>
              </a:rPr>
              <a:t>Quick decision </a:t>
            </a:r>
            <a:endParaRPr lang="en-US" sz="1400" dirty="0">
              <a:solidFill>
                <a:srgbClr val="6817FF"/>
              </a:solidFill>
            </a:endParaRPr>
          </a:p>
        </p:txBody>
      </p:sp>
      <p:sp>
        <p:nvSpPr>
          <p:cNvPr id="34" name="Rectangular Callout 33"/>
          <p:cNvSpPr/>
          <p:nvPr/>
        </p:nvSpPr>
        <p:spPr>
          <a:xfrm>
            <a:off x="5676523" y="1292494"/>
            <a:ext cx="3010277" cy="819335"/>
          </a:xfrm>
          <a:prstGeom prst="wedgeRectCallout">
            <a:avLst>
              <a:gd name="adj1" fmla="val -106731"/>
              <a:gd name="adj2" fmla="val 102955"/>
            </a:avLst>
          </a:prstGeom>
          <a:noFill/>
          <a:ln>
            <a:solidFill>
              <a:srgbClr val="68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6817FF"/>
                </a:solidFill>
              </a:rPr>
              <a:t>High performing ranking titles may be added directly to SCIE, SSCI, or AHCI</a:t>
            </a:r>
            <a:endParaRPr lang="en-US" sz="1400" dirty="0">
              <a:solidFill>
                <a:srgbClr val="6817FF"/>
              </a:solidFill>
            </a:endParaRPr>
          </a:p>
        </p:txBody>
      </p:sp>
      <p:sp>
        <p:nvSpPr>
          <p:cNvPr id="46" name="Rectangular Callout 45"/>
          <p:cNvSpPr/>
          <p:nvPr/>
        </p:nvSpPr>
        <p:spPr>
          <a:xfrm>
            <a:off x="156411" y="4780466"/>
            <a:ext cx="1482654" cy="826469"/>
          </a:xfrm>
          <a:prstGeom prst="wedgeRectCallout">
            <a:avLst>
              <a:gd name="adj1" fmla="val 86429"/>
              <a:gd name="adj2" fmla="val -29031"/>
            </a:avLst>
          </a:prstGeom>
          <a:noFill/>
          <a:ln>
            <a:solidFill>
              <a:srgbClr val="68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6817FF"/>
                </a:solidFill>
              </a:rPr>
              <a:t>ESCI </a:t>
            </a:r>
            <a:r>
              <a:rPr lang="es-ES" sz="1400" dirty="0" err="1" smtClean="0">
                <a:solidFill>
                  <a:srgbClr val="6817FF"/>
                </a:solidFill>
              </a:rPr>
              <a:t>journals</a:t>
            </a:r>
            <a:r>
              <a:rPr lang="es-ES" sz="1400" dirty="0" smtClean="0">
                <a:solidFill>
                  <a:srgbClr val="6817FF"/>
                </a:solidFill>
              </a:rPr>
              <a:t> </a:t>
            </a:r>
            <a:r>
              <a:rPr lang="es-ES" sz="1400" dirty="0" err="1" smtClean="0">
                <a:solidFill>
                  <a:srgbClr val="6817FF"/>
                </a:solidFill>
              </a:rPr>
              <a:t>monitored</a:t>
            </a:r>
            <a:r>
              <a:rPr lang="es-ES" sz="1400" dirty="0" smtClean="0">
                <a:solidFill>
                  <a:srgbClr val="6817FF"/>
                </a:solidFill>
              </a:rPr>
              <a:t> for performance</a:t>
            </a:r>
            <a:endParaRPr lang="en-US" sz="1400" dirty="0">
              <a:solidFill>
                <a:srgbClr val="6817FF"/>
              </a:solidFill>
            </a:endParaRPr>
          </a:p>
        </p:txBody>
      </p:sp>
      <p:sp>
        <p:nvSpPr>
          <p:cNvPr id="47" name="TextBox 46"/>
          <p:cNvSpPr txBox="1"/>
          <p:nvPr/>
        </p:nvSpPr>
        <p:spPr>
          <a:xfrm>
            <a:off x="4367463" y="4643703"/>
            <a:ext cx="2300630" cy="369332"/>
          </a:xfrm>
          <a:prstGeom prst="rect">
            <a:avLst/>
          </a:prstGeom>
          <a:noFill/>
        </p:spPr>
        <p:txBody>
          <a:bodyPr wrap="none" rtlCol="0">
            <a:spAutoFit/>
          </a:bodyPr>
          <a:lstStyle/>
          <a:p>
            <a:r>
              <a:rPr lang="es-ES" b="1" dirty="0" err="1" smtClean="0">
                <a:solidFill>
                  <a:srgbClr val="6817FF"/>
                </a:solidFill>
              </a:rPr>
              <a:t>Continous</a:t>
            </a:r>
            <a:r>
              <a:rPr lang="es-ES" b="1" dirty="0" smtClean="0">
                <a:solidFill>
                  <a:srgbClr val="6817FF"/>
                </a:solidFill>
              </a:rPr>
              <a:t> </a:t>
            </a:r>
            <a:r>
              <a:rPr lang="es-ES" b="1" dirty="0" err="1" smtClean="0">
                <a:solidFill>
                  <a:srgbClr val="6817FF"/>
                </a:solidFill>
              </a:rPr>
              <a:t>curation</a:t>
            </a:r>
            <a:endParaRPr lang="en-US" b="1" dirty="0">
              <a:solidFill>
                <a:srgbClr val="6817FF"/>
              </a:solidFill>
            </a:endParaRPr>
          </a:p>
        </p:txBody>
      </p:sp>
      <p:sp>
        <p:nvSpPr>
          <p:cNvPr id="122" name="Right Arrow 121"/>
          <p:cNvSpPr/>
          <p:nvPr/>
        </p:nvSpPr>
        <p:spPr>
          <a:xfrm>
            <a:off x="6749780" y="2907351"/>
            <a:ext cx="357190" cy="300653"/>
          </a:xfrm>
          <a:prstGeom prst="rightArrow">
            <a:avLst/>
          </a:prstGeom>
          <a:solidFill>
            <a:srgbClr val="1AC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144" name="Straight Arrow Connector 143"/>
          <p:cNvCxnSpPr/>
          <p:nvPr/>
        </p:nvCxnSpPr>
        <p:spPr>
          <a:xfrm flipH="1">
            <a:off x="4375859" y="5193701"/>
            <a:ext cx="2292234" cy="0"/>
          </a:xfrm>
          <a:prstGeom prst="straightConnector1">
            <a:avLst/>
          </a:prstGeom>
          <a:ln w="38100">
            <a:solidFill>
              <a:srgbClr val="6717FF"/>
            </a:solidFill>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a:off x="4375859" y="4459037"/>
            <a:ext cx="2292234" cy="0"/>
          </a:xfrm>
          <a:prstGeom prst="straightConnector1">
            <a:avLst/>
          </a:prstGeom>
          <a:ln w="38100">
            <a:solidFill>
              <a:srgbClr val="1AC604"/>
            </a:solidFill>
            <a:tailEnd type="arrow"/>
          </a:ln>
        </p:spPr>
        <p:style>
          <a:lnRef idx="2">
            <a:schemeClr val="accent1"/>
          </a:lnRef>
          <a:fillRef idx="0">
            <a:schemeClr val="accent1"/>
          </a:fillRef>
          <a:effectRef idx="1">
            <a:schemeClr val="accent1"/>
          </a:effectRef>
          <a:fontRef idx="minor">
            <a:schemeClr val="tx1"/>
          </a:fontRef>
        </p:style>
      </p:cxnSp>
      <p:cxnSp>
        <p:nvCxnSpPr>
          <p:cNvPr id="151" name="Elbow Connector 150"/>
          <p:cNvCxnSpPr/>
          <p:nvPr/>
        </p:nvCxnSpPr>
        <p:spPr>
          <a:xfrm rot="16200000" flipV="1">
            <a:off x="1502317" y="3754018"/>
            <a:ext cx="716800" cy="693242"/>
          </a:xfrm>
          <a:prstGeom prst="bentConnector3">
            <a:avLst>
              <a:gd name="adj1" fmla="val 50000"/>
            </a:avLst>
          </a:prstGeom>
          <a:ln w="38100">
            <a:solidFill>
              <a:srgbClr val="6717FF"/>
            </a:solidFill>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1875395" y="169027"/>
            <a:ext cx="7671376" cy="830997"/>
          </a:xfrm>
          <a:prstGeom prst="rect">
            <a:avLst/>
          </a:prstGeom>
        </p:spPr>
        <p:txBody>
          <a:bodyPr wrap="square">
            <a:spAutoFit/>
          </a:bodyPr>
          <a:lstStyle/>
          <a:p>
            <a:r>
              <a:rPr lang="en-US" sz="2400" dirty="0" smtClean="0">
                <a:solidFill>
                  <a:srgbClr val="6817FF"/>
                </a:solidFill>
              </a:rPr>
              <a:t>Continuous content </a:t>
            </a:r>
            <a:r>
              <a:rPr lang="en-US" sz="2400" dirty="0" err="1" smtClean="0">
                <a:solidFill>
                  <a:srgbClr val="6817FF"/>
                </a:solidFill>
              </a:rPr>
              <a:t>curation</a:t>
            </a:r>
            <a:r>
              <a:rPr lang="en-US" sz="2400" dirty="0" smtClean="0">
                <a:solidFill>
                  <a:srgbClr val="6817FF"/>
                </a:solidFill>
              </a:rPr>
              <a:t> enables movement between collections while maintaining stability of coverage</a:t>
            </a:r>
            <a:endParaRPr lang="en-US" sz="2400" dirty="0">
              <a:solidFill>
                <a:srgbClr val="6817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177051"/>
            <a:ext cx="7847605" cy="727880"/>
          </a:xfrm>
          <a:prstGeom prst="rect">
            <a:avLst/>
          </a:prstGeom>
        </p:spPr>
        <p:txBody>
          <a:bodyPr/>
          <a:lstStyle/>
          <a:p>
            <a:r>
              <a:rPr lang="en-US" sz="2400" dirty="0"/>
              <a:t>Journals covered in ESCI are eligible for </a:t>
            </a:r>
            <a:r>
              <a:rPr lang="en-US" sz="2400" dirty="0" smtClean="0"/>
              <a:t>further evaluation and potential selection in the Science, Social Science, or Arts &amp; Humanities citation indexes</a:t>
            </a:r>
            <a:endParaRPr lang="en-US" sz="2400" dirty="0"/>
          </a:p>
        </p:txBody>
      </p:sp>
      <p:graphicFrame>
        <p:nvGraphicFramePr>
          <p:cNvPr id="3" name="Diagram 2"/>
          <p:cNvGraphicFramePr/>
          <p:nvPr>
            <p:extLst>
              <p:ext uri="{D42A27DB-BD31-4B8C-83A1-F6EECF244321}">
                <p14:modId xmlns:p14="http://schemas.microsoft.com/office/powerpoint/2010/main" val="2458771932"/>
              </p:ext>
            </p:extLst>
          </p:nvPr>
        </p:nvGraphicFramePr>
        <p:xfrm>
          <a:off x="4551068" y="1313425"/>
          <a:ext cx="4345282" cy="4091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Image result for graphic of road"/>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6977"/>
          <a:stretch/>
        </p:blipFill>
        <p:spPr bwMode="auto">
          <a:xfrm>
            <a:off x="723900" y="1768520"/>
            <a:ext cx="3827167" cy="34793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28950" y="4876801"/>
            <a:ext cx="1822117" cy="251708"/>
          </a:xfrm>
          <a:prstGeom prst="rect">
            <a:avLst/>
          </a:prstGeom>
          <a:noFill/>
          <a:ln>
            <a:solidFill>
              <a:schemeClr val="tx1"/>
            </a:solidFill>
          </a:ln>
        </p:spPr>
        <p:txBody>
          <a:bodyPr wrap="square" lIns="81635" tIns="40817" rIns="81635" bIns="40817" rtlCol="0">
            <a:spAutoFit/>
          </a:bodyPr>
          <a:lstStyle/>
          <a:p>
            <a:r>
              <a:rPr lang="en-US" sz="1100" dirty="0"/>
              <a:t>Evaluated/accepted for ESCI </a:t>
            </a:r>
          </a:p>
        </p:txBody>
      </p:sp>
      <p:sp>
        <p:nvSpPr>
          <p:cNvPr id="5" name="TextBox 4"/>
          <p:cNvSpPr txBox="1"/>
          <p:nvPr/>
        </p:nvSpPr>
        <p:spPr>
          <a:xfrm>
            <a:off x="1179962" y="3183236"/>
            <a:ext cx="1136460" cy="420985"/>
          </a:xfrm>
          <a:prstGeom prst="rect">
            <a:avLst/>
          </a:prstGeom>
          <a:noFill/>
          <a:ln>
            <a:solidFill>
              <a:schemeClr val="tx1"/>
            </a:solidFill>
          </a:ln>
        </p:spPr>
        <p:txBody>
          <a:bodyPr wrap="square" lIns="81635" tIns="40817" rIns="81635" bIns="40817" rtlCol="0">
            <a:spAutoFit/>
          </a:bodyPr>
          <a:lstStyle/>
          <a:p>
            <a:r>
              <a:rPr lang="en-US" sz="1100" dirty="0" smtClean="0"/>
              <a:t>Evaluated for</a:t>
            </a:r>
          </a:p>
          <a:p>
            <a:r>
              <a:rPr lang="en-US" sz="1100" dirty="0" smtClean="0"/>
              <a:t>SCIE</a:t>
            </a:r>
            <a:r>
              <a:rPr lang="en-US" sz="1100" dirty="0"/>
              <a:t>, SSCI, AHCI</a:t>
            </a:r>
          </a:p>
        </p:txBody>
      </p:sp>
      <p:sp>
        <p:nvSpPr>
          <p:cNvPr id="6" name="TextBox 5"/>
          <p:cNvSpPr txBox="1"/>
          <p:nvPr/>
        </p:nvSpPr>
        <p:spPr>
          <a:xfrm>
            <a:off x="723900" y="1558027"/>
            <a:ext cx="2122796" cy="420985"/>
          </a:xfrm>
          <a:prstGeom prst="rect">
            <a:avLst/>
          </a:prstGeom>
          <a:noFill/>
          <a:ln>
            <a:solidFill>
              <a:schemeClr val="tx1"/>
            </a:solidFill>
          </a:ln>
        </p:spPr>
        <p:txBody>
          <a:bodyPr wrap="square" lIns="81635" tIns="40817" rIns="81635" bIns="40817" rtlCol="0">
            <a:spAutoFit/>
          </a:bodyPr>
          <a:lstStyle/>
          <a:p>
            <a:r>
              <a:rPr lang="en-US" sz="1100" dirty="0"/>
              <a:t>Journal continues coverage either in ESCI or SCIE, SSCI, AHCI </a:t>
            </a:r>
          </a:p>
        </p:txBody>
      </p:sp>
      <p:sp>
        <p:nvSpPr>
          <p:cNvPr id="9" name="Rectangle 8"/>
          <p:cNvSpPr/>
          <p:nvPr/>
        </p:nvSpPr>
        <p:spPr>
          <a:xfrm>
            <a:off x="2811926" y="5247861"/>
            <a:ext cx="3383593" cy="707886"/>
          </a:xfrm>
          <a:prstGeom prst="rect">
            <a:avLst/>
          </a:prstGeom>
        </p:spPr>
        <p:txBody>
          <a:bodyPr wrap="square">
            <a:spAutoFit/>
          </a:bodyPr>
          <a:lstStyle/>
          <a:p>
            <a:pPr>
              <a:buClrTx/>
            </a:pPr>
            <a:r>
              <a:rPr lang="en-US" sz="1000" dirty="0" smtClean="0"/>
              <a:t>SCIE – Science Citation Index Expanded (included in JCR)</a:t>
            </a:r>
          </a:p>
          <a:p>
            <a:pPr>
              <a:buClrTx/>
            </a:pPr>
            <a:r>
              <a:rPr lang="en-US" sz="1000" dirty="0" smtClean="0"/>
              <a:t>SSCI – Social Sciences Citation Index (included in JCR)</a:t>
            </a:r>
          </a:p>
          <a:p>
            <a:pPr>
              <a:buClrTx/>
            </a:pPr>
            <a:r>
              <a:rPr lang="en-US" sz="1000" dirty="0" smtClean="0"/>
              <a:t>AHCI – Arts &amp; Humanities Citation Index</a:t>
            </a:r>
          </a:p>
          <a:p>
            <a:pPr>
              <a:buClrTx/>
            </a:pPr>
            <a:r>
              <a:rPr lang="en-US" sz="1000" dirty="0" smtClean="0"/>
              <a:t>ESCI – Emerging Sources Citation Index</a:t>
            </a:r>
            <a:endParaRPr lang="en-US" sz="1000" dirty="0"/>
          </a:p>
        </p:txBody>
      </p:sp>
    </p:spTree>
    <p:extLst>
      <p:ext uri="{BB962C8B-B14F-4D97-AF65-F5344CB8AC3E}">
        <p14:creationId xmlns:p14="http://schemas.microsoft.com/office/powerpoint/2010/main" val="1356511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70" y="314986"/>
            <a:ext cx="8390828" cy="399311"/>
          </a:xfrm>
        </p:spPr>
        <p:txBody>
          <a:bodyPr/>
          <a:lstStyle/>
          <a:p>
            <a:r>
              <a:rPr lang="en-US" sz="2400" dirty="0" smtClean="0"/>
              <a:t>Journals </a:t>
            </a:r>
            <a:r>
              <a:rPr lang="en-US" sz="2400" dirty="0"/>
              <a:t>that no longer meet the rigorous criteria for coverage are deselected</a:t>
            </a:r>
          </a:p>
        </p:txBody>
      </p:sp>
      <p:sp>
        <p:nvSpPr>
          <p:cNvPr id="3" name="Text Placeholder 2"/>
          <p:cNvSpPr>
            <a:spLocks noGrp="1"/>
          </p:cNvSpPr>
          <p:nvPr>
            <p:ph type="body" sz="quarter" idx="12"/>
          </p:nvPr>
        </p:nvSpPr>
        <p:spPr>
          <a:xfrm>
            <a:off x="429570" y="1172650"/>
            <a:ext cx="7739640" cy="936920"/>
          </a:xfrm>
        </p:spPr>
        <p:txBody>
          <a:bodyPr numCol="1"/>
          <a:lstStyle/>
          <a:p>
            <a:r>
              <a:rPr lang="en-US" sz="1800" dirty="0"/>
              <a:t>Re-evaluation will be subject to the same criteria and principles applied when the journal was initially accepted for coverage</a:t>
            </a:r>
            <a:r>
              <a:rPr lang="en-US" sz="1800" dirty="0" smtClean="0"/>
              <a:t>.</a:t>
            </a:r>
          </a:p>
          <a:p>
            <a:r>
              <a:rPr lang="en-US" sz="2400" b="1" dirty="0" smtClean="0"/>
              <a:t>Most frequent reasons for rejection or de-selection</a:t>
            </a:r>
            <a:endParaRPr lang="en-US" sz="2400" b="1"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7772"/>
            <a:ext cx="9144000" cy="2950028"/>
          </a:xfrm>
          <a:prstGeom prst="rect">
            <a:avLst/>
          </a:prstGeom>
        </p:spPr>
      </p:pic>
      <p:sp>
        <p:nvSpPr>
          <p:cNvPr id="6" name="Title 1"/>
          <p:cNvSpPr txBox="1">
            <a:spLocks/>
          </p:cNvSpPr>
          <p:nvPr/>
        </p:nvSpPr>
        <p:spPr>
          <a:xfrm>
            <a:off x="345454" y="5519057"/>
            <a:ext cx="8474944" cy="779858"/>
          </a:xfrm>
          <a:prstGeom prst="rect">
            <a:avLst/>
          </a:prstGeom>
        </p:spPr>
        <p:txBody>
          <a:bodyPr vert="horz" lIns="0" tIns="0" rIns="0" bIns="0"/>
          <a:lstStyle>
            <a:lvl1pPr algn="l" defTabSz="457200" rtl="0" eaLnBrk="1" latinLnBrk="0" hangingPunct="1">
              <a:spcBef>
                <a:spcPct val="0"/>
              </a:spcBef>
              <a:buNone/>
              <a:defRPr sz="1500" b="1" i="0" kern="1200" cap="none">
                <a:solidFill>
                  <a:srgbClr val="6817FF"/>
                </a:solidFill>
                <a:latin typeface="+mj-lt"/>
                <a:ea typeface="+mj-ea"/>
                <a:cs typeface="Arial"/>
              </a:defRPr>
            </a:lvl1pPr>
          </a:lstStyle>
          <a:p>
            <a:r>
              <a:rPr lang="en-GB" sz="2000" dirty="0"/>
              <a:t>Journals rejected for SCIE, SSCI, and AHCI can remain indexed in their current databases and be scheduled for a re-evaluation.</a:t>
            </a:r>
            <a:endParaRPr lang="en-US" sz="2000" dirty="0"/>
          </a:p>
        </p:txBody>
      </p:sp>
    </p:spTree>
    <p:extLst>
      <p:ext uri="{BB962C8B-B14F-4D97-AF65-F5344CB8AC3E}">
        <p14:creationId xmlns:p14="http://schemas.microsoft.com/office/powerpoint/2010/main" val="483138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470" y="514642"/>
            <a:ext cx="8390828" cy="399311"/>
          </a:xfrm>
        </p:spPr>
        <p:txBody>
          <a:bodyPr/>
          <a:lstStyle/>
          <a:p>
            <a:r>
              <a:rPr lang="en-US" sz="2400" dirty="0"/>
              <a:t>ESCI </a:t>
            </a:r>
            <a:r>
              <a:rPr lang="en-US" sz="2400" dirty="0" smtClean="0"/>
              <a:t>ensures global research coverage while providing a </a:t>
            </a:r>
            <a:r>
              <a:rPr lang="en-US" sz="2400" dirty="0"/>
              <a:t>corpus of journals for rigorous evaluation and selection to </a:t>
            </a:r>
            <a:r>
              <a:rPr lang="en-US" sz="2400" dirty="0" smtClean="0"/>
              <a:t>SCIE, SSCI, and AHCI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84" y="913953"/>
            <a:ext cx="8816965" cy="5475961"/>
          </a:xfrm>
          <a:prstGeom prst="rect">
            <a:avLst/>
          </a:prstGeom>
        </p:spPr>
      </p:pic>
    </p:spTree>
    <p:extLst>
      <p:ext uri="{BB962C8B-B14F-4D97-AF65-F5344CB8AC3E}">
        <p14:creationId xmlns:p14="http://schemas.microsoft.com/office/powerpoint/2010/main" val="136130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V_Clarivate Primary and secondary palette">
      <a:dk1>
        <a:srgbClr val="000000"/>
      </a:dk1>
      <a:lt1>
        <a:srgbClr val="FFFFFF"/>
      </a:lt1>
      <a:dk2>
        <a:srgbClr val="666666"/>
      </a:dk2>
      <a:lt2>
        <a:srgbClr val="A9A9AC"/>
      </a:lt2>
      <a:accent1>
        <a:srgbClr val="6817FF"/>
      </a:accent1>
      <a:accent2>
        <a:srgbClr val="1AC604"/>
      </a:accent2>
      <a:accent3>
        <a:srgbClr val="666666"/>
      </a:accent3>
      <a:accent4>
        <a:srgbClr val="025A3D"/>
      </a:accent4>
      <a:accent5>
        <a:srgbClr val="008080"/>
      </a:accent5>
      <a:accent6>
        <a:srgbClr val="4B1364"/>
      </a:accent6>
      <a:hlink>
        <a:srgbClr val="6817FF"/>
      </a:hlink>
      <a:folHlink>
        <a:srgbClr val="66666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72" id="{50F5CA09-D08F-734E-86AD-AC2CF5052913}" vid="{93FE6031-7508-984C-B5DD-685B9CDF12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Crv_Tmpt_WebofScience_Full-Presentation_4x3_001</Template>
  <TotalTime>6016</TotalTime>
  <Words>1431</Words>
  <Application>Microsoft Office PowerPoint</Application>
  <PresentationFormat>Ekran Gösterisi (4:3)</PresentationFormat>
  <Paragraphs>237</Paragraphs>
  <Slides>30</Slides>
  <Notes>2</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Office Theme</vt:lpstr>
      <vt:lpstr>PowerPoint Sunusu</vt:lpstr>
      <vt:lpstr>Web of Science is objective</vt:lpstr>
      <vt:lpstr>Web of Science champions ethical publishing practices</vt:lpstr>
      <vt:lpstr>The Web of Science journal evaluation process has three main objectives that are independent from commercial activities. </vt:lpstr>
      <vt:lpstr>The guiding principles of the Web of Science journal selection process have remained consistent over 50 years </vt:lpstr>
      <vt:lpstr>Evaluation  process </vt:lpstr>
      <vt:lpstr>Journals covered in ESCI are eligible for further evaluation and potential selection in the Science, Social Science, or Arts &amp; Humanities citation indexes</vt:lpstr>
      <vt:lpstr>Journals that no longer meet the rigorous criteria for coverage are deselected</vt:lpstr>
      <vt:lpstr>ESCI ensures global research coverage while providing a corpus of journals for rigorous evaluation and selection to SCIE, SSCI, and AHCI  </vt:lpstr>
      <vt:lpstr>Selection Process for ESCI follows our rigorous criteria, being the minimum:</vt:lpstr>
      <vt:lpstr>Journal Selection Criteria are applied consistently and objectively to each journal</vt:lpstr>
      <vt:lpstr>Journal Selection Criteria - Timeliness</vt:lpstr>
      <vt:lpstr>The journal should publish on time according to its publishing schedule </vt:lpstr>
      <vt:lpstr>Journal Selection Criteria – international editorial conventions</vt:lpstr>
      <vt:lpstr>International Editorial Conventions </vt:lpstr>
      <vt:lpstr>Funding source is also recommended whenever possible </vt:lpstr>
      <vt:lpstr>Journal Selection Criteria – English language requirements</vt:lpstr>
      <vt:lpstr>Journal Selection Criteria – Peer Review</vt:lpstr>
      <vt:lpstr>Journal Selection Criteria – Editorial assessment </vt:lpstr>
      <vt:lpstr>Journal Selection Criteria – diversity requirements </vt:lpstr>
      <vt:lpstr>PowerPoint Sunusu</vt:lpstr>
      <vt:lpstr>Impact Factor Calculation</vt:lpstr>
      <vt:lpstr>PowerPoint Sunusu</vt:lpstr>
      <vt:lpstr>Journals can be suppressed from JCR for excessive self-citation  </vt:lpstr>
      <vt:lpstr>PowerPoint Sunusu</vt:lpstr>
      <vt:lpstr>Journal Publication must always be subject to improvements:</vt:lpstr>
      <vt:lpstr>Editors, researchers, publishers and members of the Scientific/Academic Communities are invited to join our free online OPEN HOUSE SESSIONS</vt:lpstr>
      <vt:lpstr>How do I submit a journal for inclusion in the Web of Science ?</vt:lpstr>
      <vt:lpstr>TURKISH JOURNALS IN WEB OF SCIENCE</vt:lpstr>
      <vt:lpstr>PowerPoint Sunusu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Woolfenden</dc:creator>
  <cp:lastModifiedBy>DMK</cp:lastModifiedBy>
  <cp:revision>334</cp:revision>
  <cp:lastPrinted>2017-08-15T21:31:23Z</cp:lastPrinted>
  <dcterms:created xsi:type="dcterms:W3CDTF">2017-08-11T13:50:11Z</dcterms:created>
  <dcterms:modified xsi:type="dcterms:W3CDTF">2017-11-02T05:45:38Z</dcterms:modified>
</cp:coreProperties>
</file>