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66" r:id="rId3"/>
    <p:sldId id="257" r:id="rId4"/>
    <p:sldId id="258" r:id="rId5"/>
    <p:sldId id="259" r:id="rId6"/>
    <p:sldId id="260" r:id="rId7"/>
    <p:sldId id="261" r:id="rId8"/>
    <p:sldId id="262" r:id="rId9"/>
    <p:sldId id="263" r:id="rId10"/>
    <p:sldId id="264" r:id="rId11"/>
    <p:sldId id="265" r:id="rId12"/>
    <p:sldId id="268" r:id="rId13"/>
    <p:sldId id="267"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7B7D26-5D2B-6944-AE90-76C01FD4247D}" type="datetimeFigureOut">
              <a:rPr lang="en-US" smtClean="0"/>
              <a:t>11/3/2017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899D83-030E-4445-B06D-32F3B5FFAB15}" type="slidenum">
              <a:rPr lang="en-US" smtClean="0"/>
              <a:t>‹#›</a:t>
            </a:fld>
            <a:endParaRPr lang="en-US"/>
          </a:p>
        </p:txBody>
      </p:sp>
    </p:spTree>
    <p:extLst>
      <p:ext uri="{BB962C8B-B14F-4D97-AF65-F5344CB8AC3E}">
        <p14:creationId xmlns:p14="http://schemas.microsoft.com/office/powerpoint/2010/main" val="327981384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899D83-030E-4445-B06D-32F3B5FFAB15}" type="slidenum">
              <a:rPr lang="en-US" smtClean="0"/>
              <a:t>13</a:t>
            </a:fld>
            <a:endParaRPr lang="en-US"/>
          </a:p>
        </p:txBody>
      </p:sp>
    </p:spTree>
    <p:extLst>
      <p:ext uri="{BB962C8B-B14F-4D97-AF65-F5344CB8AC3E}">
        <p14:creationId xmlns:p14="http://schemas.microsoft.com/office/powerpoint/2010/main" val="3829747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7893C775-982D-4CAD-B0B0-13E2EA6E0B84}" type="datetimeFigureOut">
              <a:rPr lang="tr-TR" smtClean="0"/>
              <a:t>03.11.2017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0753BFCC-0422-4110-85F3-FF877C2707E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893C775-982D-4CAD-B0B0-13E2EA6E0B84}" type="datetimeFigureOut">
              <a:rPr lang="tr-TR" smtClean="0"/>
              <a:t>03.11.2017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893C775-982D-4CAD-B0B0-13E2EA6E0B84}" type="datetimeFigureOut">
              <a:rPr lang="tr-TR" smtClean="0"/>
              <a:t>03.11.2017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7893C775-982D-4CAD-B0B0-13E2EA6E0B84}" type="datetimeFigureOut">
              <a:rPr lang="tr-TR" smtClean="0"/>
              <a:t>03.11.2017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7893C775-982D-4CAD-B0B0-13E2EA6E0B84}" type="datetimeFigureOut">
              <a:rPr lang="tr-TR" smtClean="0"/>
              <a:t>03.11.2017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753BFCC-0422-4110-85F3-FF877C2707E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893C775-982D-4CAD-B0B0-13E2EA6E0B84}" type="datetimeFigureOut">
              <a:rPr lang="tr-TR" smtClean="0"/>
              <a:t>03.11.2017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7893C775-982D-4CAD-B0B0-13E2EA6E0B84}" type="datetimeFigureOut">
              <a:rPr lang="tr-TR" smtClean="0"/>
              <a:t>03.11.2017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7893C775-982D-4CAD-B0B0-13E2EA6E0B84}" type="datetimeFigureOut">
              <a:rPr lang="tr-TR" smtClean="0"/>
              <a:t>03.11.2017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93C775-982D-4CAD-B0B0-13E2EA6E0B84}" type="datetimeFigureOut">
              <a:rPr lang="tr-TR" smtClean="0"/>
              <a:t>03.11.2017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7893C775-982D-4CAD-B0B0-13E2EA6E0B84}" type="datetimeFigureOut">
              <a:rPr lang="tr-TR" smtClean="0"/>
              <a:t>03.11.2017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753BFCC-0422-4110-85F3-FF877C2707E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7893C775-982D-4CAD-B0B0-13E2EA6E0B84}" type="datetimeFigureOut">
              <a:rPr lang="tr-TR" smtClean="0"/>
              <a:t>03.11.2017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0753BFCC-0422-4110-85F3-FF877C2707EB}"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893C775-982D-4CAD-B0B0-13E2EA6E0B84}" type="datetimeFigureOut">
              <a:rPr lang="tr-TR" smtClean="0"/>
              <a:t>03.11.2017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753BFCC-0422-4110-85F3-FF877C2707EB}"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11560" y="1628801"/>
            <a:ext cx="7846640" cy="1584175"/>
          </a:xfrm>
        </p:spPr>
        <p:txBody>
          <a:bodyPr>
            <a:normAutofit fontScale="90000"/>
          </a:bodyPr>
          <a:lstStyle/>
          <a:p>
            <a:pPr algn="ctr"/>
            <a:r>
              <a:rPr lang="tr-TR" b="1" dirty="0"/>
              <a:t>ULUSLARARASI NORMLARIN IŞIĞINDA EDİTÖRLÜK</a:t>
            </a:r>
            <a:r>
              <a:rPr lang="tr-TR" dirty="0"/>
              <a:t/>
            </a:r>
            <a:br>
              <a:rPr lang="tr-TR" dirty="0"/>
            </a:br>
            <a:endParaRPr lang="tr-TR" dirty="0"/>
          </a:p>
        </p:txBody>
      </p:sp>
      <p:sp>
        <p:nvSpPr>
          <p:cNvPr id="3" name="Alt Başlık 2"/>
          <p:cNvSpPr>
            <a:spLocks noGrp="1"/>
          </p:cNvSpPr>
          <p:nvPr>
            <p:ph type="subTitle" idx="1"/>
          </p:nvPr>
        </p:nvSpPr>
        <p:spPr>
          <a:xfrm>
            <a:off x="1403648" y="3789040"/>
            <a:ext cx="6552728" cy="2376264"/>
          </a:xfrm>
        </p:spPr>
        <p:txBody>
          <a:bodyPr>
            <a:normAutofit fontScale="32500" lnSpcReduction="20000"/>
          </a:bodyPr>
          <a:lstStyle/>
          <a:p>
            <a:pPr algn="ctr"/>
            <a:endParaRPr lang="tr-TR" sz="6000" dirty="0" smtClean="0"/>
          </a:p>
          <a:p>
            <a:pPr algn="ctr"/>
            <a:r>
              <a:rPr lang="tr-TR" sz="6000" b="1" dirty="0" smtClean="0">
                <a:solidFill>
                  <a:schemeClr val="accent3">
                    <a:lumMod val="60000"/>
                    <a:lumOff val="40000"/>
                  </a:schemeClr>
                </a:solidFill>
              </a:rPr>
              <a:t>Prof. Dr. İrfan KARAGÖZ</a:t>
            </a:r>
          </a:p>
          <a:p>
            <a:pPr algn="ctr"/>
            <a:r>
              <a:rPr lang="tr-TR" sz="3500" b="1" dirty="0" smtClean="0">
                <a:solidFill>
                  <a:schemeClr val="accent3">
                    <a:lumMod val="60000"/>
                    <a:lumOff val="40000"/>
                  </a:schemeClr>
                </a:solidFill>
              </a:rPr>
              <a:t>TR DİZİN KOMİTESİ ÜYESİ</a:t>
            </a:r>
          </a:p>
          <a:p>
            <a:pPr algn="ctr"/>
            <a:r>
              <a:rPr lang="tr-TR" sz="3700" b="1" dirty="0" smtClean="0">
                <a:solidFill>
                  <a:schemeClr val="accent3">
                    <a:lumMod val="60000"/>
                    <a:lumOff val="40000"/>
                  </a:schemeClr>
                </a:solidFill>
              </a:rPr>
              <a:t>GAZİ ÜNİVERSİTESİ</a:t>
            </a:r>
            <a:endParaRPr lang="tr-TR" sz="3700" b="1" dirty="0" smtClean="0">
              <a:solidFill>
                <a:schemeClr val="accent3">
                  <a:lumMod val="60000"/>
                  <a:lumOff val="40000"/>
                </a:schemeClr>
              </a:solidFill>
            </a:endParaRPr>
          </a:p>
          <a:p>
            <a:pPr algn="ctr"/>
            <a:endParaRPr lang="tr-TR" b="1" dirty="0" smtClean="0">
              <a:solidFill>
                <a:schemeClr val="accent3">
                  <a:lumMod val="60000"/>
                  <a:lumOff val="40000"/>
                </a:schemeClr>
              </a:solidFill>
            </a:endParaRPr>
          </a:p>
          <a:p>
            <a:pPr algn="ctr"/>
            <a:endParaRPr lang="tr-TR" b="1" dirty="0">
              <a:solidFill>
                <a:schemeClr val="accent3">
                  <a:lumMod val="60000"/>
                  <a:lumOff val="40000"/>
                </a:schemeClr>
              </a:solidFill>
            </a:endParaRPr>
          </a:p>
          <a:p>
            <a:pPr algn="ctr"/>
            <a:endParaRPr lang="tr-TR" sz="3500" b="1" dirty="0" smtClean="0">
              <a:solidFill>
                <a:schemeClr val="accent3">
                  <a:lumMod val="60000"/>
                  <a:lumOff val="40000"/>
                </a:schemeClr>
              </a:solidFill>
            </a:endParaRPr>
          </a:p>
          <a:p>
            <a:pPr algn="ctr"/>
            <a:r>
              <a:rPr lang="tr-TR" sz="4000" b="1" dirty="0" smtClean="0">
                <a:solidFill>
                  <a:schemeClr val="accent3">
                    <a:lumMod val="60000"/>
                    <a:lumOff val="40000"/>
                  </a:schemeClr>
                </a:solidFill>
              </a:rPr>
              <a:t>Ulusal Akademik Yayıncılık Sempozyumu</a:t>
            </a:r>
          </a:p>
          <a:p>
            <a:pPr algn="ctr"/>
            <a:r>
              <a:rPr lang="tr-TR" sz="4000" b="1" dirty="0" smtClean="0">
                <a:solidFill>
                  <a:schemeClr val="accent3">
                    <a:lumMod val="60000"/>
                    <a:lumOff val="40000"/>
                  </a:schemeClr>
                </a:solidFill>
              </a:rPr>
              <a:t>2-3 Kasım 2017</a:t>
            </a:r>
          </a:p>
          <a:p>
            <a:pPr algn="ctr"/>
            <a:r>
              <a:rPr lang="tr-TR" sz="4000" b="1" dirty="0" smtClean="0">
                <a:solidFill>
                  <a:schemeClr val="accent3">
                    <a:lumMod val="60000"/>
                    <a:lumOff val="40000"/>
                  </a:schemeClr>
                </a:solidFill>
              </a:rPr>
              <a:t>Antalya TÜRKİYE</a:t>
            </a:r>
            <a:endParaRPr lang="tr-TR" sz="4000" b="1" dirty="0">
              <a:solidFill>
                <a:schemeClr val="accent3">
                  <a:lumMod val="60000"/>
                  <a:lumOff val="40000"/>
                </a:schemeClr>
              </a:solidFill>
            </a:endParaRPr>
          </a:p>
        </p:txBody>
      </p:sp>
    </p:spTree>
    <p:extLst>
      <p:ext uri="{BB962C8B-B14F-4D97-AF65-F5344CB8AC3E}">
        <p14:creationId xmlns:p14="http://schemas.microsoft.com/office/powerpoint/2010/main" val="2176930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EDİTORYAL SÜREÇLER</a:t>
            </a:r>
            <a:endParaRPr lang="en-US" dirty="0"/>
          </a:p>
        </p:txBody>
      </p:sp>
      <p:sp>
        <p:nvSpPr>
          <p:cNvPr id="3" name="Content Placeholder 2"/>
          <p:cNvSpPr>
            <a:spLocks noGrp="1"/>
          </p:cNvSpPr>
          <p:nvPr>
            <p:ph idx="1"/>
          </p:nvPr>
        </p:nvSpPr>
        <p:spPr>
          <a:xfrm>
            <a:off x="457200" y="1935480"/>
            <a:ext cx="8219256" cy="4389120"/>
          </a:xfrm>
        </p:spPr>
        <p:txBody>
          <a:bodyPr>
            <a:normAutofit/>
          </a:bodyPr>
          <a:lstStyle/>
          <a:p>
            <a:pPr marL="0" lvl="0" indent="0">
              <a:buNone/>
            </a:pPr>
            <a:r>
              <a:rPr lang="tr-TR" b="1" dirty="0"/>
              <a:t>Adil ve Uygun Hakemlik Süreci</a:t>
            </a:r>
            <a:endParaRPr lang="en-US" b="1" dirty="0"/>
          </a:p>
          <a:p>
            <a:pPr marL="708660" lvl="1" indent="-342900"/>
            <a:r>
              <a:rPr lang="en-US" dirty="0" err="1"/>
              <a:t>Editörlerin</a:t>
            </a:r>
            <a:r>
              <a:rPr lang="en-US" dirty="0"/>
              <a:t> en </a:t>
            </a:r>
            <a:r>
              <a:rPr lang="en-US" dirty="0" err="1"/>
              <a:t>önemli</a:t>
            </a:r>
            <a:r>
              <a:rPr lang="en-US" dirty="0"/>
              <a:t> </a:t>
            </a:r>
            <a:r>
              <a:rPr lang="en-US" dirty="0" err="1"/>
              <a:t>sorumluluklarından</a:t>
            </a:r>
            <a:r>
              <a:rPr lang="en-US" dirty="0"/>
              <a:t> </a:t>
            </a:r>
            <a:r>
              <a:rPr lang="en-US" dirty="0" err="1"/>
              <a:t>bir</a:t>
            </a:r>
            <a:r>
              <a:rPr lang="en-US" dirty="0"/>
              <a:t> </a:t>
            </a:r>
            <a:r>
              <a:rPr lang="en-US" dirty="0" err="1"/>
              <a:t>tanesi</a:t>
            </a:r>
            <a:r>
              <a:rPr lang="en-US" dirty="0"/>
              <a:t> </a:t>
            </a:r>
            <a:r>
              <a:rPr lang="en-US" dirty="0" err="1"/>
              <a:t>hakemliğin</a:t>
            </a:r>
            <a:r>
              <a:rPr lang="en-US" dirty="0"/>
              <a:t> </a:t>
            </a:r>
            <a:r>
              <a:rPr lang="en-US" dirty="0" err="1"/>
              <a:t>adil</a:t>
            </a:r>
            <a:r>
              <a:rPr lang="en-US" dirty="0"/>
              <a:t> </a:t>
            </a:r>
            <a:r>
              <a:rPr lang="en-US" dirty="0" err="1"/>
              <a:t>bir</a:t>
            </a:r>
            <a:r>
              <a:rPr lang="en-US" dirty="0"/>
              <a:t> </a:t>
            </a:r>
            <a:r>
              <a:rPr lang="en-US" dirty="0" err="1" smtClean="0"/>
              <a:t>şekilde</a:t>
            </a:r>
            <a:r>
              <a:rPr lang="en-US" dirty="0" smtClean="0"/>
              <a:t> </a:t>
            </a:r>
            <a:r>
              <a:rPr lang="en-US" dirty="0" err="1" smtClean="0"/>
              <a:t>düzenlenmesidir</a:t>
            </a:r>
            <a:r>
              <a:rPr lang="en-US" dirty="0" smtClean="0"/>
              <a:t>. </a:t>
            </a:r>
            <a:r>
              <a:rPr lang="en-US" dirty="0" err="1" smtClean="0"/>
              <a:t>Editörler</a:t>
            </a:r>
            <a:r>
              <a:rPr lang="en-US" dirty="0" smtClean="0"/>
              <a:t>, </a:t>
            </a:r>
            <a:r>
              <a:rPr lang="en-US" dirty="0" err="1"/>
              <a:t>hakemlik</a:t>
            </a:r>
            <a:r>
              <a:rPr lang="en-US" dirty="0"/>
              <a:t> </a:t>
            </a:r>
            <a:r>
              <a:rPr lang="en-US" dirty="0" err="1"/>
              <a:t>sürecini</a:t>
            </a:r>
            <a:r>
              <a:rPr lang="en-US" dirty="0"/>
              <a:t> </a:t>
            </a:r>
            <a:r>
              <a:rPr lang="en-US" dirty="0" err="1"/>
              <a:t>yazarlar</a:t>
            </a:r>
            <a:r>
              <a:rPr lang="en-US" dirty="0"/>
              <a:t> </a:t>
            </a:r>
            <a:r>
              <a:rPr lang="en-US" dirty="0" err="1"/>
              <a:t>için</a:t>
            </a:r>
            <a:r>
              <a:rPr lang="en-US" dirty="0"/>
              <a:t> </a:t>
            </a:r>
            <a:r>
              <a:rPr lang="en-US" dirty="0" err="1"/>
              <a:t>sunulan</a:t>
            </a:r>
            <a:r>
              <a:rPr lang="en-US" dirty="0"/>
              <a:t> </a:t>
            </a:r>
            <a:r>
              <a:rPr lang="en-US" dirty="0" err="1"/>
              <a:t>bilgiler</a:t>
            </a:r>
            <a:r>
              <a:rPr lang="en-US" dirty="0"/>
              <a:t> </a:t>
            </a:r>
            <a:r>
              <a:rPr lang="en-US" dirty="0" err="1"/>
              <a:t>içerisinde</a:t>
            </a:r>
            <a:r>
              <a:rPr lang="en-US" dirty="0"/>
              <a:t> </a:t>
            </a:r>
            <a:r>
              <a:rPr lang="en-US" dirty="0" err="1" smtClean="0"/>
              <a:t>ayrıntılı</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açıklamalıdırlar</a:t>
            </a:r>
            <a:r>
              <a:rPr lang="en-US" dirty="0" smtClean="0"/>
              <a:t>. </a:t>
            </a:r>
          </a:p>
          <a:p>
            <a:pPr marL="708660" lvl="1" indent="-342900"/>
            <a:r>
              <a:rPr lang="en-US" dirty="0" err="1" smtClean="0"/>
              <a:t>Editörler</a:t>
            </a:r>
            <a:r>
              <a:rPr lang="en-US" dirty="0" smtClean="0"/>
              <a:t>, </a:t>
            </a:r>
            <a:r>
              <a:rPr lang="en-US" dirty="0" err="1"/>
              <a:t>yayınlanması</a:t>
            </a:r>
            <a:r>
              <a:rPr lang="en-US" dirty="0"/>
              <a:t> </a:t>
            </a:r>
            <a:r>
              <a:rPr lang="en-US" dirty="0" err="1"/>
              <a:t>düşünülen</a:t>
            </a:r>
            <a:r>
              <a:rPr lang="en-US" dirty="0"/>
              <a:t> </a:t>
            </a:r>
            <a:r>
              <a:rPr lang="en-US" dirty="0" err="1"/>
              <a:t>çalışma</a:t>
            </a:r>
            <a:r>
              <a:rPr lang="en-US" dirty="0"/>
              <a:t> </a:t>
            </a:r>
            <a:r>
              <a:rPr lang="en-US" dirty="0" err="1"/>
              <a:t>için</a:t>
            </a:r>
            <a:r>
              <a:rPr lang="en-US" dirty="0"/>
              <a:t> </a:t>
            </a:r>
            <a:r>
              <a:rPr lang="en-US" dirty="0" err="1"/>
              <a:t>yeterli</a:t>
            </a:r>
            <a:r>
              <a:rPr lang="en-US" dirty="0"/>
              <a:t> </a:t>
            </a:r>
            <a:r>
              <a:rPr lang="en-US" dirty="0" err="1"/>
              <a:t>uzmanlığı</a:t>
            </a:r>
            <a:r>
              <a:rPr lang="en-US" dirty="0"/>
              <a:t> </a:t>
            </a:r>
            <a:r>
              <a:rPr lang="en-US" dirty="0" err="1"/>
              <a:t>olanları</a:t>
            </a:r>
            <a:r>
              <a:rPr lang="en-US" dirty="0"/>
              <a:t> </a:t>
            </a:r>
            <a:r>
              <a:rPr lang="en-US" dirty="0" err="1"/>
              <a:t>seçerek</a:t>
            </a:r>
            <a:r>
              <a:rPr lang="en-US" dirty="0"/>
              <a:t> </a:t>
            </a:r>
            <a:r>
              <a:rPr lang="en-US" dirty="0" err="1"/>
              <a:t>ve</a:t>
            </a:r>
            <a:r>
              <a:rPr lang="en-US" dirty="0"/>
              <a:t> </a:t>
            </a:r>
            <a:r>
              <a:rPr lang="en-US" dirty="0" err="1"/>
              <a:t>çıkar</a:t>
            </a:r>
            <a:r>
              <a:rPr lang="en-US" dirty="0"/>
              <a:t> </a:t>
            </a:r>
            <a:r>
              <a:rPr lang="en-US" dirty="0" err="1"/>
              <a:t>çatışmaları</a:t>
            </a:r>
            <a:r>
              <a:rPr lang="en-US" dirty="0"/>
              <a:t> </a:t>
            </a:r>
            <a:r>
              <a:rPr lang="en-US" dirty="0" err="1"/>
              <a:t>olanlardan</a:t>
            </a:r>
            <a:r>
              <a:rPr lang="en-US" dirty="0"/>
              <a:t> </a:t>
            </a:r>
            <a:r>
              <a:rPr lang="en-US" dirty="0" err="1"/>
              <a:t>kaçınarak</a:t>
            </a:r>
            <a:r>
              <a:rPr lang="en-US" dirty="0"/>
              <a:t> </a:t>
            </a:r>
            <a:r>
              <a:rPr lang="en-US" dirty="0" err="1"/>
              <a:t>uygun</a:t>
            </a:r>
            <a:r>
              <a:rPr lang="en-US" dirty="0"/>
              <a:t> </a:t>
            </a:r>
            <a:r>
              <a:rPr lang="en-US" dirty="0" err="1"/>
              <a:t>hakemleri</a:t>
            </a:r>
            <a:r>
              <a:rPr lang="en-US" dirty="0"/>
              <a:t> </a:t>
            </a:r>
            <a:r>
              <a:rPr lang="en-US" dirty="0" err="1"/>
              <a:t>kullanmalıdırlar</a:t>
            </a:r>
            <a:r>
              <a:rPr lang="en-US" dirty="0"/>
              <a:t>.</a:t>
            </a:r>
          </a:p>
          <a:p>
            <a:endParaRPr lang="en-US" dirty="0"/>
          </a:p>
          <a:p>
            <a:endParaRPr lang="en-US" dirty="0"/>
          </a:p>
        </p:txBody>
      </p:sp>
    </p:spTree>
    <p:extLst>
      <p:ext uri="{BB962C8B-B14F-4D97-AF65-F5344CB8AC3E}">
        <p14:creationId xmlns:p14="http://schemas.microsoft.com/office/powerpoint/2010/main" val="18722989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EDİTORYAL </a:t>
            </a:r>
            <a:r>
              <a:rPr lang="en-US" dirty="0"/>
              <a:t>SÜREÇLER</a:t>
            </a:r>
          </a:p>
        </p:txBody>
      </p:sp>
      <p:sp>
        <p:nvSpPr>
          <p:cNvPr id="3" name="Content Placeholder 2"/>
          <p:cNvSpPr>
            <a:spLocks noGrp="1"/>
          </p:cNvSpPr>
          <p:nvPr>
            <p:ph idx="1"/>
          </p:nvPr>
        </p:nvSpPr>
        <p:spPr/>
        <p:txBody>
          <a:bodyPr>
            <a:normAutofit/>
          </a:bodyPr>
          <a:lstStyle/>
          <a:p>
            <a:pPr marL="0" lvl="0" indent="0">
              <a:buNone/>
            </a:pPr>
            <a:r>
              <a:rPr lang="tr-TR" b="1" dirty="0" err="1" smtClean="0"/>
              <a:t>Editoryal</a:t>
            </a:r>
            <a:r>
              <a:rPr lang="tr-TR" b="1" dirty="0" smtClean="0"/>
              <a:t> </a:t>
            </a:r>
            <a:r>
              <a:rPr lang="tr-TR" b="1" dirty="0"/>
              <a:t>Karar Alma</a:t>
            </a:r>
            <a:endParaRPr lang="en-US" b="1" dirty="0"/>
          </a:p>
          <a:p>
            <a:pPr marL="708660" lvl="1" indent="-342900"/>
            <a:r>
              <a:rPr lang="en-US" dirty="0" err="1" smtClean="0"/>
              <a:t>Editörler</a:t>
            </a:r>
            <a:r>
              <a:rPr lang="en-US" dirty="0" smtClean="0"/>
              <a:t>, </a:t>
            </a:r>
            <a:r>
              <a:rPr lang="en-US" dirty="0" err="1"/>
              <a:t>yayın</a:t>
            </a:r>
            <a:r>
              <a:rPr lang="en-US" dirty="0"/>
              <a:t> </a:t>
            </a:r>
            <a:r>
              <a:rPr lang="en-US" dirty="0" err="1"/>
              <a:t>kararının</a:t>
            </a:r>
            <a:r>
              <a:rPr lang="en-US" dirty="0"/>
              <a:t> </a:t>
            </a:r>
            <a:r>
              <a:rPr lang="en-US" dirty="0" err="1" smtClean="0"/>
              <a:t>alınmasında</a:t>
            </a:r>
            <a:r>
              <a:rPr lang="en-US" dirty="0" smtClean="0"/>
              <a:t> </a:t>
            </a:r>
            <a:r>
              <a:rPr lang="en-US" dirty="0" err="1"/>
              <a:t>bu</a:t>
            </a:r>
            <a:r>
              <a:rPr lang="en-US" dirty="0"/>
              <a:t> </a:t>
            </a:r>
            <a:r>
              <a:rPr lang="en-US" dirty="0" err="1"/>
              <a:t>sürecin</a:t>
            </a:r>
            <a:r>
              <a:rPr lang="en-US" dirty="0"/>
              <a:t> </a:t>
            </a:r>
            <a:r>
              <a:rPr lang="en-US" dirty="0" err="1"/>
              <a:t>olabildiğince</a:t>
            </a:r>
            <a:r>
              <a:rPr lang="en-US" dirty="0"/>
              <a:t> </a:t>
            </a:r>
            <a:r>
              <a:rPr lang="en-US" dirty="0" err="1"/>
              <a:t>adil</a:t>
            </a:r>
            <a:r>
              <a:rPr lang="en-US" dirty="0"/>
              <a:t> </a:t>
            </a:r>
            <a:r>
              <a:rPr lang="en-US" dirty="0" err="1"/>
              <a:t>ve</a:t>
            </a:r>
            <a:r>
              <a:rPr lang="en-US" dirty="0"/>
              <a:t> </a:t>
            </a:r>
            <a:r>
              <a:rPr lang="en-US" dirty="0" err="1"/>
              <a:t>yansız</a:t>
            </a:r>
            <a:r>
              <a:rPr lang="en-US" dirty="0"/>
              <a:t> </a:t>
            </a:r>
            <a:r>
              <a:rPr lang="en-US" dirty="0" err="1"/>
              <a:t>olmasını</a:t>
            </a:r>
            <a:r>
              <a:rPr lang="en-US" dirty="0"/>
              <a:t> </a:t>
            </a:r>
            <a:r>
              <a:rPr lang="en-US" dirty="0" err="1" smtClean="0"/>
              <a:t>sağlamalıdırlar</a:t>
            </a:r>
            <a:r>
              <a:rPr lang="en-US" dirty="0" smtClean="0"/>
              <a:t>.</a:t>
            </a:r>
          </a:p>
          <a:p>
            <a:pPr marL="708660" lvl="1" indent="-342900"/>
            <a:r>
              <a:rPr lang="en-US" dirty="0" err="1" smtClean="0"/>
              <a:t>Yazarlar</a:t>
            </a:r>
            <a:r>
              <a:rPr lang="en-US" dirty="0" smtClean="0"/>
              <a:t> </a:t>
            </a:r>
            <a:r>
              <a:rPr lang="en-US" dirty="0" err="1"/>
              <a:t>için</a:t>
            </a:r>
            <a:r>
              <a:rPr lang="en-US" dirty="0"/>
              <a:t> </a:t>
            </a:r>
            <a:r>
              <a:rPr lang="en-US" dirty="0" err="1"/>
              <a:t>sunulan</a:t>
            </a:r>
            <a:r>
              <a:rPr lang="en-US" dirty="0"/>
              <a:t> </a:t>
            </a:r>
            <a:r>
              <a:rPr lang="en-US" dirty="0" err="1"/>
              <a:t>bilgi</a:t>
            </a:r>
            <a:r>
              <a:rPr lang="en-US" dirty="0"/>
              <a:t> </a:t>
            </a:r>
            <a:r>
              <a:rPr lang="en-US" dirty="0" err="1"/>
              <a:t>kısmında</a:t>
            </a:r>
            <a:r>
              <a:rPr lang="en-US" dirty="0"/>
              <a:t> </a:t>
            </a:r>
            <a:r>
              <a:rPr lang="en-US" dirty="0" err="1"/>
              <a:t>tüm</a:t>
            </a:r>
            <a:r>
              <a:rPr lang="en-US" dirty="0"/>
              <a:t> </a:t>
            </a:r>
            <a:r>
              <a:rPr lang="en-US" dirty="0" err="1"/>
              <a:t>editöryal</a:t>
            </a:r>
            <a:r>
              <a:rPr lang="en-US" dirty="0"/>
              <a:t> </a:t>
            </a:r>
            <a:r>
              <a:rPr lang="en-US" dirty="0" err="1"/>
              <a:t>süreçlerin</a:t>
            </a:r>
            <a:r>
              <a:rPr lang="en-US" dirty="0"/>
              <a:t> </a:t>
            </a:r>
            <a:r>
              <a:rPr lang="en-US" dirty="0" err="1"/>
              <a:t>açık</a:t>
            </a:r>
            <a:r>
              <a:rPr lang="en-US" dirty="0"/>
              <a:t> </a:t>
            </a:r>
            <a:r>
              <a:rPr lang="en-US" dirty="0" err="1"/>
              <a:t>olması</a:t>
            </a:r>
            <a:r>
              <a:rPr lang="en-US" dirty="0"/>
              <a:t> </a:t>
            </a:r>
            <a:r>
              <a:rPr lang="en-US" dirty="0" err="1"/>
              <a:t>gereklidir</a:t>
            </a:r>
            <a:r>
              <a:rPr lang="en-US" dirty="0"/>
              <a:t>. </a:t>
            </a:r>
            <a:r>
              <a:rPr lang="en-US" dirty="0" err="1"/>
              <a:t>Özellikle</a:t>
            </a:r>
            <a:r>
              <a:rPr lang="en-US" dirty="0"/>
              <a:t> </a:t>
            </a:r>
            <a:r>
              <a:rPr lang="en-US" dirty="0" err="1"/>
              <a:t>yazarlardan</a:t>
            </a:r>
            <a:r>
              <a:rPr lang="en-US" dirty="0"/>
              <a:t> </a:t>
            </a:r>
            <a:r>
              <a:rPr lang="en-US" dirty="0" err="1"/>
              <a:t>neler</a:t>
            </a:r>
            <a:r>
              <a:rPr lang="en-US" dirty="0"/>
              <a:t> </a:t>
            </a:r>
            <a:r>
              <a:rPr lang="en-US" dirty="0" err="1"/>
              <a:t>beklendiği</a:t>
            </a:r>
            <a:r>
              <a:rPr lang="en-US" dirty="0"/>
              <a:t>, ne </a:t>
            </a:r>
            <a:r>
              <a:rPr lang="en-US" dirty="0" err="1"/>
              <a:t>tür</a:t>
            </a:r>
            <a:r>
              <a:rPr lang="en-US" dirty="0"/>
              <a:t> </a:t>
            </a:r>
            <a:r>
              <a:rPr lang="en-US" dirty="0" err="1"/>
              <a:t>çalışmaların</a:t>
            </a:r>
            <a:r>
              <a:rPr lang="en-US" dirty="0"/>
              <a:t> </a:t>
            </a:r>
            <a:r>
              <a:rPr lang="en-US" dirty="0" err="1"/>
              <a:t>yayınlandığı</a:t>
            </a:r>
            <a:r>
              <a:rPr lang="en-US" dirty="0"/>
              <a:t> </a:t>
            </a:r>
            <a:r>
              <a:rPr lang="en-US" dirty="0" err="1"/>
              <a:t>ve</a:t>
            </a:r>
            <a:r>
              <a:rPr lang="en-US" dirty="0"/>
              <a:t> </a:t>
            </a:r>
            <a:r>
              <a:rPr lang="en-US" dirty="0" err="1"/>
              <a:t>çalışmaların</a:t>
            </a:r>
            <a:r>
              <a:rPr lang="en-US" dirty="0"/>
              <a:t> </a:t>
            </a:r>
            <a:r>
              <a:rPr lang="en-US" dirty="0" err="1"/>
              <a:t>nasıl</a:t>
            </a:r>
            <a:r>
              <a:rPr lang="en-US" dirty="0"/>
              <a:t> </a:t>
            </a:r>
            <a:r>
              <a:rPr lang="en-US" dirty="0" err="1"/>
              <a:t>ele</a:t>
            </a:r>
            <a:r>
              <a:rPr lang="en-US" dirty="0"/>
              <a:t> </a:t>
            </a:r>
            <a:r>
              <a:rPr lang="en-US" dirty="0" err="1"/>
              <a:t>alındığı</a:t>
            </a:r>
            <a:r>
              <a:rPr lang="en-US" dirty="0"/>
              <a:t> </a:t>
            </a:r>
            <a:r>
              <a:rPr lang="en-US" dirty="0" err="1"/>
              <a:t>belirtilmelidir</a:t>
            </a:r>
            <a:r>
              <a:rPr lang="en-US" dirty="0"/>
              <a:t>. </a:t>
            </a:r>
            <a:endParaRPr lang="en-US" dirty="0" smtClean="0"/>
          </a:p>
          <a:p>
            <a:pPr marL="708660" lvl="1" indent="-342900"/>
            <a:r>
              <a:rPr lang="en-US" dirty="0" err="1" smtClean="0"/>
              <a:t>Tüm</a:t>
            </a:r>
            <a:r>
              <a:rPr lang="en-US" dirty="0" smtClean="0"/>
              <a:t> </a:t>
            </a:r>
            <a:r>
              <a:rPr lang="en-US" dirty="0" err="1"/>
              <a:t>editörler</a:t>
            </a:r>
            <a:r>
              <a:rPr lang="en-US" dirty="0"/>
              <a:t> </a:t>
            </a:r>
            <a:r>
              <a:rPr lang="en-US" dirty="0" err="1"/>
              <a:t>derginin</a:t>
            </a:r>
            <a:r>
              <a:rPr lang="en-US" dirty="0"/>
              <a:t> </a:t>
            </a:r>
            <a:r>
              <a:rPr lang="en-US" dirty="0" err="1"/>
              <a:t>politikaları</a:t>
            </a:r>
            <a:r>
              <a:rPr lang="en-US" dirty="0"/>
              <a:t>, </a:t>
            </a:r>
            <a:r>
              <a:rPr lang="en-US" dirty="0" err="1"/>
              <a:t>vizyonu</a:t>
            </a:r>
            <a:r>
              <a:rPr lang="en-US" dirty="0"/>
              <a:t> </a:t>
            </a:r>
            <a:r>
              <a:rPr lang="en-US" dirty="0" err="1"/>
              <a:t>ve</a:t>
            </a:r>
            <a:r>
              <a:rPr lang="en-US" dirty="0"/>
              <a:t> </a:t>
            </a:r>
            <a:r>
              <a:rPr lang="en-US" dirty="0" err="1"/>
              <a:t>kapsamı</a:t>
            </a:r>
            <a:r>
              <a:rPr lang="en-US" dirty="0"/>
              <a:t> </a:t>
            </a:r>
            <a:r>
              <a:rPr lang="en-US" dirty="0" err="1"/>
              <a:t>hakkında</a:t>
            </a:r>
            <a:r>
              <a:rPr lang="en-US" dirty="0"/>
              <a:t> </a:t>
            </a:r>
            <a:r>
              <a:rPr lang="en-US" dirty="0" err="1"/>
              <a:t>tamamen</a:t>
            </a:r>
            <a:r>
              <a:rPr lang="en-US" dirty="0"/>
              <a:t> </a:t>
            </a:r>
            <a:r>
              <a:rPr lang="en-US" dirty="0" err="1"/>
              <a:t>bilgi</a:t>
            </a:r>
            <a:r>
              <a:rPr lang="en-US" dirty="0"/>
              <a:t> </a:t>
            </a:r>
            <a:r>
              <a:rPr lang="en-US" dirty="0" err="1"/>
              <a:t>sahibi</a:t>
            </a:r>
            <a:r>
              <a:rPr lang="en-US" dirty="0"/>
              <a:t> </a:t>
            </a:r>
            <a:r>
              <a:rPr lang="en-US" dirty="0" err="1"/>
              <a:t>olmalıdırlar</a:t>
            </a:r>
            <a:r>
              <a:rPr lang="en-US" dirty="0"/>
              <a:t>. </a:t>
            </a:r>
            <a:r>
              <a:rPr lang="en-US" dirty="0" err="1"/>
              <a:t>Tüm</a:t>
            </a:r>
            <a:r>
              <a:rPr lang="en-US" dirty="0"/>
              <a:t> </a:t>
            </a:r>
            <a:r>
              <a:rPr lang="en-US" dirty="0" err="1"/>
              <a:t>kararlarla</a:t>
            </a:r>
            <a:r>
              <a:rPr lang="en-US" dirty="0"/>
              <a:t> </a:t>
            </a:r>
            <a:r>
              <a:rPr lang="en-US" dirty="0" err="1"/>
              <a:t>ilgili</a:t>
            </a:r>
            <a:r>
              <a:rPr lang="en-US" dirty="0"/>
              <a:t> </a:t>
            </a:r>
            <a:r>
              <a:rPr lang="en-US" dirty="0" err="1"/>
              <a:t>nihai</a:t>
            </a:r>
            <a:r>
              <a:rPr lang="en-US" dirty="0"/>
              <a:t> </a:t>
            </a:r>
            <a:r>
              <a:rPr lang="en-US" dirty="0" err="1"/>
              <a:t>sorumluluk</a:t>
            </a:r>
            <a:r>
              <a:rPr lang="en-US" dirty="0"/>
              <a:t> </a:t>
            </a:r>
            <a:r>
              <a:rPr lang="en-US" dirty="0" err="1"/>
              <a:t>baş</a:t>
            </a:r>
            <a:r>
              <a:rPr lang="en-US" dirty="0"/>
              <a:t> </a:t>
            </a:r>
            <a:r>
              <a:rPr lang="en-US" dirty="0" err="1" smtClean="0"/>
              <a:t>editöre</a:t>
            </a:r>
            <a:r>
              <a:rPr lang="en-US" dirty="0" smtClean="0"/>
              <a:t> </a:t>
            </a:r>
            <a:r>
              <a:rPr lang="en-US" dirty="0" err="1" smtClean="0"/>
              <a:t>aittir</a:t>
            </a:r>
            <a:r>
              <a:rPr lang="en-US" dirty="0" smtClean="0"/>
              <a:t>.</a:t>
            </a:r>
            <a:endParaRPr lang="en-US" dirty="0"/>
          </a:p>
        </p:txBody>
      </p:sp>
    </p:spTree>
    <p:extLst>
      <p:ext uri="{BB962C8B-B14F-4D97-AF65-F5344CB8AC3E}">
        <p14:creationId xmlns:p14="http://schemas.microsoft.com/office/powerpoint/2010/main" val="19549668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SONUÇ</a:t>
            </a:r>
            <a:endParaRPr lang="en-US" dirty="0"/>
          </a:p>
        </p:txBody>
      </p:sp>
      <p:sp>
        <p:nvSpPr>
          <p:cNvPr id="3" name="Content Placeholder 2"/>
          <p:cNvSpPr>
            <a:spLocks noGrp="1"/>
          </p:cNvSpPr>
          <p:nvPr>
            <p:ph idx="1"/>
          </p:nvPr>
        </p:nvSpPr>
        <p:spPr/>
        <p:txBody>
          <a:bodyPr/>
          <a:lstStyle/>
          <a:p>
            <a:pPr marL="0" indent="0">
              <a:buNone/>
            </a:pPr>
            <a:r>
              <a:rPr lang="en-US" dirty="0" err="1" smtClean="0"/>
              <a:t>Editörlük</a:t>
            </a:r>
            <a:r>
              <a:rPr lang="en-US" dirty="0" smtClean="0"/>
              <a:t> </a:t>
            </a:r>
            <a:r>
              <a:rPr lang="en-US" dirty="0" err="1" smtClean="0"/>
              <a:t>kapsamında</a:t>
            </a:r>
            <a:r>
              <a:rPr lang="en-US" dirty="0" smtClean="0"/>
              <a:t> </a:t>
            </a:r>
            <a:r>
              <a:rPr lang="en-US" dirty="0" err="1" smtClean="0"/>
              <a:t>temel</a:t>
            </a:r>
            <a:r>
              <a:rPr lang="en-US" dirty="0" smtClean="0"/>
              <a:t> </a:t>
            </a:r>
            <a:r>
              <a:rPr lang="en-US" dirty="0" err="1" smtClean="0"/>
              <a:t>üç</a:t>
            </a:r>
            <a:r>
              <a:rPr lang="en-US" dirty="0" smtClean="0"/>
              <a:t> </a:t>
            </a:r>
            <a:r>
              <a:rPr lang="en-US" dirty="0" err="1" smtClean="0"/>
              <a:t>kavramın</a:t>
            </a:r>
            <a:r>
              <a:rPr lang="en-US" dirty="0" smtClean="0"/>
              <a:t> </a:t>
            </a:r>
            <a:r>
              <a:rPr lang="en-US" dirty="0" err="1" smtClean="0"/>
              <a:t>tüm</a:t>
            </a:r>
            <a:r>
              <a:rPr lang="en-US" dirty="0" smtClean="0"/>
              <a:t> </a:t>
            </a:r>
            <a:r>
              <a:rPr lang="en-US" dirty="0" err="1" smtClean="0"/>
              <a:t>anlatılanları</a:t>
            </a:r>
            <a:r>
              <a:rPr lang="en-US" dirty="0" smtClean="0"/>
              <a:t> </a:t>
            </a:r>
            <a:r>
              <a:rPr lang="en-US" dirty="0" err="1" smtClean="0"/>
              <a:t>özetlediğini</a:t>
            </a:r>
            <a:r>
              <a:rPr lang="en-US" dirty="0" smtClean="0"/>
              <a:t> </a:t>
            </a:r>
            <a:r>
              <a:rPr lang="en-US" dirty="0" err="1" smtClean="0"/>
              <a:t>düşünüyorum</a:t>
            </a:r>
            <a:r>
              <a:rPr lang="en-US" dirty="0" smtClean="0"/>
              <a:t>:</a:t>
            </a:r>
          </a:p>
          <a:p>
            <a:r>
              <a:rPr lang="en-US" dirty="0" err="1" smtClean="0"/>
              <a:t>Seçicilik</a:t>
            </a:r>
            <a:endParaRPr lang="en-US" dirty="0" smtClean="0"/>
          </a:p>
          <a:p>
            <a:r>
              <a:rPr lang="en-US" dirty="0" err="1" smtClean="0"/>
              <a:t>Objektiflik</a:t>
            </a:r>
            <a:endParaRPr lang="en-US" dirty="0" smtClean="0"/>
          </a:p>
          <a:p>
            <a:r>
              <a:rPr lang="en-US" dirty="0" err="1" smtClean="0"/>
              <a:t>Şeffaflık</a:t>
            </a:r>
            <a:endParaRPr lang="en-US" dirty="0"/>
          </a:p>
        </p:txBody>
      </p:sp>
    </p:spTree>
    <p:extLst>
      <p:ext uri="{BB962C8B-B14F-4D97-AF65-F5344CB8AC3E}">
        <p14:creationId xmlns:p14="http://schemas.microsoft.com/office/powerpoint/2010/main" val="42299196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Referanslar</a:t>
            </a:r>
            <a:endParaRPr lang="en-US" dirty="0"/>
          </a:p>
        </p:txBody>
      </p:sp>
      <p:sp>
        <p:nvSpPr>
          <p:cNvPr id="3" name="Content Placeholder 2"/>
          <p:cNvSpPr>
            <a:spLocks noGrp="1"/>
          </p:cNvSpPr>
          <p:nvPr>
            <p:ph idx="1"/>
          </p:nvPr>
        </p:nvSpPr>
        <p:spPr>
          <a:xfrm>
            <a:off x="457200" y="1935480"/>
            <a:ext cx="8363272" cy="4389120"/>
          </a:xfrm>
        </p:spPr>
        <p:txBody>
          <a:bodyPr>
            <a:normAutofit lnSpcReduction="10000"/>
          </a:bodyPr>
          <a:lstStyle/>
          <a:p>
            <a:r>
              <a:rPr lang="en-US" sz="2200" dirty="0" smtClean="0"/>
              <a:t>A </a:t>
            </a:r>
            <a:r>
              <a:rPr lang="en-US" sz="2200" dirty="0"/>
              <a:t>Short Guide to Ethical Editing for New </a:t>
            </a:r>
            <a:r>
              <a:rPr lang="en-US" sz="2200" dirty="0" smtClean="0"/>
              <a:t>Editors,</a:t>
            </a:r>
            <a:r>
              <a:rPr lang="en-US" sz="2200" b="1" dirty="0" smtClean="0"/>
              <a:t> COPE: </a:t>
            </a:r>
            <a:r>
              <a:rPr lang="en-US" sz="2200" dirty="0" smtClean="0"/>
              <a:t>Committee On Publication Ethics, Version </a:t>
            </a:r>
            <a:r>
              <a:rPr lang="en-US" sz="2200" dirty="0"/>
              <a:t>2</a:t>
            </a:r>
            <a:br>
              <a:rPr lang="en-US" sz="2200" dirty="0"/>
            </a:br>
            <a:r>
              <a:rPr lang="en-US" sz="2200" dirty="0"/>
              <a:t>Published: 15 January 2016 Revised by Tara </a:t>
            </a:r>
            <a:r>
              <a:rPr lang="en-US" sz="2200" dirty="0" err="1"/>
              <a:t>Hoke</a:t>
            </a:r>
            <a:r>
              <a:rPr lang="en-US" sz="2200" dirty="0"/>
              <a:t> on behalf of COPE </a:t>
            </a:r>
            <a:r>
              <a:rPr lang="en-US" sz="2200" dirty="0" smtClean="0"/>
              <a:t>Council. </a:t>
            </a:r>
            <a:endParaRPr lang="en-US" sz="2200" dirty="0"/>
          </a:p>
          <a:p>
            <a:pPr lvl="0"/>
            <a:r>
              <a:rPr lang="en-US" sz="2200" dirty="0" err="1" smtClean="0"/>
              <a:t>Kleinert</a:t>
            </a:r>
            <a:r>
              <a:rPr lang="en-US" sz="2200" dirty="0" smtClean="0"/>
              <a:t> S &amp; Wager E (2011) Responsible research publication: international standards for editors. A position statement developed at the 2nd World Conference on Research Integrity, Singapore, July 22-24, 2010.Chapter 51 in: Mayer T &amp; </a:t>
            </a:r>
            <a:r>
              <a:rPr lang="en-US" sz="2200" dirty="0" err="1" smtClean="0"/>
              <a:t>Steneck</a:t>
            </a:r>
            <a:r>
              <a:rPr lang="en-US" sz="2200" dirty="0" smtClean="0"/>
              <a:t> N (</a:t>
            </a:r>
            <a:r>
              <a:rPr lang="en-US" sz="2200" dirty="0" err="1" smtClean="0"/>
              <a:t>eds</a:t>
            </a:r>
            <a:r>
              <a:rPr lang="en-US" sz="2200" dirty="0" smtClean="0"/>
              <a:t>) </a:t>
            </a:r>
            <a:r>
              <a:rPr lang="en-US" sz="2200" i="1" dirty="0" smtClean="0"/>
              <a:t>Promoting Research Integrity in a Global Environment.  I</a:t>
            </a:r>
            <a:r>
              <a:rPr lang="en-US" sz="2200" dirty="0" smtClean="0"/>
              <a:t>mperial College Press / World Scientific Publishing, Singapore </a:t>
            </a:r>
          </a:p>
          <a:p>
            <a:pPr marL="0" lvl="0" indent="0">
              <a:buNone/>
            </a:pPr>
            <a:r>
              <a:rPr lang="en-US" sz="2200" dirty="0" smtClean="0"/>
              <a:t>    (</a:t>
            </a:r>
            <a:r>
              <a:rPr lang="en-US" sz="2200" dirty="0" err="1" smtClean="0"/>
              <a:t>pp</a:t>
            </a:r>
            <a:r>
              <a:rPr lang="en-US" sz="2200" dirty="0" smtClean="0"/>
              <a:t> 317-28). (ISBN 978-981-4340-97-7)</a:t>
            </a:r>
          </a:p>
          <a:p>
            <a:endParaRPr lang="en-US" sz="1200" dirty="0"/>
          </a:p>
          <a:p>
            <a:pPr marL="0" indent="0">
              <a:buNone/>
            </a:pPr>
            <a:endParaRPr lang="en-US" sz="2800" dirty="0"/>
          </a:p>
          <a:p>
            <a:endParaRPr lang="en-US" dirty="0"/>
          </a:p>
        </p:txBody>
      </p:sp>
    </p:spTree>
    <p:extLst>
      <p:ext uri="{BB962C8B-B14F-4D97-AF65-F5344CB8AC3E}">
        <p14:creationId xmlns:p14="http://schemas.microsoft.com/office/powerpoint/2010/main" val="2032265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Sunum</a:t>
            </a:r>
            <a:r>
              <a:rPr lang="en-US" dirty="0" smtClean="0"/>
              <a:t> </a:t>
            </a:r>
            <a:r>
              <a:rPr lang="en-US" dirty="0" err="1" smtClean="0"/>
              <a:t>İçeriği</a:t>
            </a:r>
            <a:endParaRPr lang="en-US" dirty="0"/>
          </a:p>
        </p:txBody>
      </p:sp>
      <p:sp>
        <p:nvSpPr>
          <p:cNvPr id="3" name="Content Placeholder 2"/>
          <p:cNvSpPr>
            <a:spLocks noGrp="1"/>
          </p:cNvSpPr>
          <p:nvPr>
            <p:ph idx="1"/>
          </p:nvPr>
        </p:nvSpPr>
        <p:spPr/>
        <p:txBody>
          <a:bodyPr/>
          <a:lstStyle/>
          <a:p>
            <a:r>
              <a:rPr lang="en-US" sz="3200" dirty="0" smtClean="0"/>
              <a:t> </a:t>
            </a:r>
            <a:r>
              <a:rPr lang="en-US" sz="3200" dirty="0" err="1" smtClean="0"/>
              <a:t>Editörlerin</a:t>
            </a:r>
            <a:r>
              <a:rPr lang="en-US" sz="3200" dirty="0" smtClean="0"/>
              <a:t> </a:t>
            </a:r>
            <a:r>
              <a:rPr lang="en-US" sz="3200" dirty="0" err="1" smtClean="0"/>
              <a:t>Misyonu</a:t>
            </a:r>
            <a:endParaRPr lang="en-US" sz="3200" dirty="0" smtClean="0"/>
          </a:p>
          <a:p>
            <a:r>
              <a:rPr lang="en-US" sz="3200" dirty="0" smtClean="0"/>
              <a:t> </a:t>
            </a:r>
            <a:r>
              <a:rPr lang="en-US" sz="3200" dirty="0" err="1" smtClean="0"/>
              <a:t>Editoryal</a:t>
            </a:r>
            <a:r>
              <a:rPr lang="en-US" sz="3200" dirty="0" smtClean="0"/>
              <a:t> </a:t>
            </a:r>
            <a:r>
              <a:rPr lang="en-US" sz="3200" dirty="0" err="1" smtClean="0"/>
              <a:t>Prensipler</a:t>
            </a:r>
            <a:endParaRPr lang="en-US" sz="3200" dirty="0" smtClean="0"/>
          </a:p>
          <a:p>
            <a:r>
              <a:rPr lang="en-US" sz="3200" dirty="0" smtClean="0"/>
              <a:t> </a:t>
            </a:r>
            <a:r>
              <a:rPr lang="en-US" sz="3200" dirty="0" err="1" smtClean="0"/>
              <a:t>Editoryal</a:t>
            </a:r>
            <a:r>
              <a:rPr lang="en-US" sz="3200" dirty="0" smtClean="0"/>
              <a:t> </a:t>
            </a:r>
            <a:r>
              <a:rPr lang="en-US" sz="3200" dirty="0" err="1" smtClean="0"/>
              <a:t>Politikalar</a:t>
            </a:r>
            <a:endParaRPr lang="en-US" sz="3200" dirty="0" smtClean="0"/>
          </a:p>
          <a:p>
            <a:r>
              <a:rPr lang="en-US" sz="3200" dirty="0" smtClean="0"/>
              <a:t> </a:t>
            </a:r>
            <a:r>
              <a:rPr lang="en-US" sz="3200" dirty="0" err="1" smtClean="0"/>
              <a:t>Editoryal</a:t>
            </a:r>
            <a:r>
              <a:rPr lang="en-US" sz="3200" dirty="0" smtClean="0"/>
              <a:t> </a:t>
            </a:r>
            <a:r>
              <a:rPr lang="en-US" sz="3200" dirty="0" err="1" smtClean="0"/>
              <a:t>Süreçler</a:t>
            </a:r>
            <a:endParaRPr lang="en-US" sz="3200" dirty="0" smtClean="0"/>
          </a:p>
          <a:p>
            <a:r>
              <a:rPr lang="en-US" sz="3200" dirty="0" smtClean="0"/>
              <a:t> </a:t>
            </a:r>
            <a:r>
              <a:rPr lang="en-US" sz="3200" dirty="0" err="1" smtClean="0"/>
              <a:t>Sonuç</a:t>
            </a:r>
            <a:endParaRPr lang="en-US" sz="3200" dirty="0" smtClean="0"/>
          </a:p>
          <a:p>
            <a:pPr marL="0" indent="0">
              <a:buNone/>
            </a:pPr>
            <a:endParaRPr lang="en-US" dirty="0"/>
          </a:p>
        </p:txBody>
      </p:sp>
    </p:spTree>
    <p:extLst>
      <p:ext uri="{BB962C8B-B14F-4D97-AF65-F5344CB8AC3E}">
        <p14:creationId xmlns:p14="http://schemas.microsoft.com/office/powerpoint/2010/main" val="10865769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EDİTÖRLERİN MİSYONU</a:t>
            </a:r>
            <a:endParaRPr lang="tr-TR" dirty="0"/>
          </a:p>
        </p:txBody>
      </p:sp>
      <p:sp>
        <p:nvSpPr>
          <p:cNvPr id="3" name="İçerik Yer Tutucusu 2"/>
          <p:cNvSpPr>
            <a:spLocks noGrp="1"/>
          </p:cNvSpPr>
          <p:nvPr>
            <p:ph idx="1"/>
          </p:nvPr>
        </p:nvSpPr>
        <p:spPr/>
        <p:txBody>
          <a:bodyPr>
            <a:normAutofit/>
          </a:bodyPr>
          <a:lstStyle/>
          <a:p>
            <a:pPr lvl="0"/>
            <a:r>
              <a:rPr lang="tr-TR" sz="2800" dirty="0"/>
              <a:t>Ulusal açıdan baktığımızda Türkiye adresli bilimsel süreli yayınların uluslararası alanda nitelik ve nicelik olarak kalitesinin, bilimsel süreli yayıncılıkta farkındalığın ve Türkiye adresli bu yayınların ulusal ve uluslararası görünürlüğünün arttırılması maksadıyla editörlere büyük görev düşmektedir. </a:t>
            </a:r>
          </a:p>
        </p:txBody>
      </p:sp>
    </p:spTree>
    <p:extLst>
      <p:ext uri="{BB962C8B-B14F-4D97-AF65-F5344CB8AC3E}">
        <p14:creationId xmlns:p14="http://schemas.microsoft.com/office/powerpoint/2010/main" val="41836921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600" dirty="0" smtClean="0"/>
              <a:t>EDİTÖRLERİN MİSYONU</a:t>
            </a:r>
            <a:endParaRPr lang="tr-TR" sz="3600"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Bu </a:t>
            </a:r>
            <a:r>
              <a:rPr lang="tr-TR" dirty="0" smtClean="0"/>
              <a:t>kapsamda; </a:t>
            </a:r>
          </a:p>
          <a:p>
            <a:r>
              <a:rPr lang="tr-TR" dirty="0" smtClean="0"/>
              <a:t>Dergilere </a:t>
            </a:r>
            <a:r>
              <a:rPr lang="tr-TR" dirty="0"/>
              <a:t>gönderilecek bilimsel yazılarda COPE (</a:t>
            </a:r>
            <a:r>
              <a:rPr lang="tr-TR" dirty="0" err="1"/>
              <a:t>Committee</a:t>
            </a:r>
            <a:r>
              <a:rPr lang="tr-TR" dirty="0"/>
              <a:t> on </a:t>
            </a:r>
            <a:r>
              <a:rPr lang="tr-TR" dirty="0" err="1"/>
              <a:t>Publication</a:t>
            </a:r>
            <a:r>
              <a:rPr lang="tr-TR" dirty="0"/>
              <a:t> </a:t>
            </a:r>
            <a:r>
              <a:rPr lang="tr-TR" dirty="0" err="1"/>
              <a:t>Ethics</a:t>
            </a:r>
            <a:r>
              <a:rPr lang="tr-TR" dirty="0" smtClean="0"/>
              <a:t>)’un </a:t>
            </a:r>
            <a:r>
              <a:rPr lang="tr-TR" dirty="0"/>
              <a:t> “Editör ve Yazarlar için Uluslararası </a:t>
            </a:r>
            <a:r>
              <a:rPr lang="tr-TR" dirty="0" err="1"/>
              <a:t>Standartlar”ı</a:t>
            </a:r>
            <a:r>
              <a:rPr lang="tr-TR" dirty="0"/>
              <a:t> dikkate </a:t>
            </a:r>
            <a:r>
              <a:rPr lang="tr-TR" dirty="0" smtClean="0"/>
              <a:t>alınmalıdır. </a:t>
            </a:r>
            <a:endParaRPr lang="en-US" dirty="0"/>
          </a:p>
          <a:p>
            <a:r>
              <a:rPr lang="tr-TR" dirty="0"/>
              <a:t>Araştırma </a:t>
            </a:r>
            <a:r>
              <a:rPr lang="tr-TR" dirty="0" smtClean="0"/>
              <a:t>açısından en iyi </a:t>
            </a:r>
            <a:r>
              <a:rPr lang="tr-TR" dirty="0"/>
              <a:t>etkiyi sağlayabilmek için, editörlerin </a:t>
            </a:r>
            <a:r>
              <a:rPr lang="tr-TR" dirty="0" smtClean="0"/>
              <a:t>uluslararası normlara bağlı </a:t>
            </a:r>
            <a:r>
              <a:rPr lang="tr-TR" dirty="0"/>
              <a:t>kalmaları </a:t>
            </a:r>
            <a:r>
              <a:rPr lang="tr-TR" dirty="0" smtClean="0"/>
              <a:t>gerekmektedir</a:t>
            </a:r>
            <a:r>
              <a:rPr lang="tr-TR" dirty="0"/>
              <a:t>. </a:t>
            </a:r>
            <a:endParaRPr lang="tr-TR" dirty="0" smtClean="0"/>
          </a:p>
          <a:p>
            <a:r>
              <a:rPr lang="tr-TR" dirty="0" smtClean="0"/>
              <a:t>Editörlerin </a:t>
            </a:r>
            <a:r>
              <a:rPr lang="tr-TR" dirty="0"/>
              <a:t>araştırma belgelerinin doğruluğunu güvence altına almak için uymaları gereken önemli </a:t>
            </a:r>
            <a:r>
              <a:rPr lang="tr-TR" dirty="0" smtClean="0"/>
              <a:t>politikalar</a:t>
            </a:r>
            <a:r>
              <a:rPr lang="tr-TR" dirty="0"/>
              <a:t>, süreçler ve prensipler vardır. </a:t>
            </a:r>
            <a:endParaRPr lang="tr-TR" dirty="0" smtClean="0"/>
          </a:p>
          <a:p>
            <a:r>
              <a:rPr lang="tr-TR" dirty="0" smtClean="0"/>
              <a:t>Editörler, </a:t>
            </a:r>
            <a:r>
              <a:rPr lang="tr-TR" dirty="0"/>
              <a:t>kendilerini </a:t>
            </a:r>
            <a:r>
              <a:rPr lang="tr-TR" dirty="0" smtClean="0"/>
              <a:t>profesyonel </a:t>
            </a:r>
            <a:r>
              <a:rPr lang="tr-TR" dirty="0"/>
              <a:t>editörler topluluğunun bir parçası olarak görmeli, ilgili politika ve gelişmelere ayak uydurmalıdırlar.</a:t>
            </a:r>
            <a:endParaRPr lang="en-US" dirty="0"/>
          </a:p>
        </p:txBody>
      </p:sp>
    </p:spTree>
    <p:extLst>
      <p:ext uri="{BB962C8B-B14F-4D97-AF65-F5344CB8AC3E}">
        <p14:creationId xmlns:p14="http://schemas.microsoft.com/office/powerpoint/2010/main" val="2059501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EDİTORYAL PRENSİPLER</a:t>
            </a:r>
            <a:endParaRPr lang="tr-TR" dirty="0"/>
          </a:p>
        </p:txBody>
      </p:sp>
      <p:sp>
        <p:nvSpPr>
          <p:cNvPr id="3" name="İçerik Yer Tutucusu 2"/>
          <p:cNvSpPr>
            <a:spLocks noGrp="1"/>
          </p:cNvSpPr>
          <p:nvPr>
            <p:ph idx="1"/>
          </p:nvPr>
        </p:nvSpPr>
        <p:spPr/>
        <p:txBody>
          <a:bodyPr>
            <a:normAutofit fontScale="92500"/>
          </a:bodyPr>
          <a:lstStyle/>
          <a:p>
            <a:pPr marL="0" lvl="0" indent="0">
              <a:buNone/>
            </a:pPr>
            <a:r>
              <a:rPr lang="tr-TR" b="1" dirty="0"/>
              <a:t>Hesap Verebilirlik ve Sorumluluk</a:t>
            </a:r>
            <a:endParaRPr lang="en-US" dirty="0"/>
          </a:p>
          <a:p>
            <a:r>
              <a:rPr lang="en-US" dirty="0" err="1" smtClean="0"/>
              <a:t>Editörler</a:t>
            </a:r>
            <a:r>
              <a:rPr lang="en-US" dirty="0" smtClean="0"/>
              <a:t>, </a:t>
            </a:r>
            <a:r>
              <a:rPr lang="en-US" dirty="0" err="1"/>
              <a:t>yayınladıkları</a:t>
            </a:r>
            <a:r>
              <a:rPr lang="en-US" dirty="0"/>
              <a:t> her </a:t>
            </a:r>
            <a:r>
              <a:rPr lang="en-US" dirty="0" err="1"/>
              <a:t>şeyin</a:t>
            </a:r>
            <a:r>
              <a:rPr lang="en-US" dirty="0"/>
              <a:t> </a:t>
            </a:r>
            <a:r>
              <a:rPr lang="en-US" dirty="0" err="1"/>
              <a:t>sorumluluğunu</a:t>
            </a:r>
            <a:r>
              <a:rPr lang="en-US" dirty="0"/>
              <a:t> </a:t>
            </a:r>
            <a:r>
              <a:rPr lang="en-US" dirty="0" err="1"/>
              <a:t>almak</a:t>
            </a:r>
            <a:r>
              <a:rPr lang="en-US" dirty="0"/>
              <a:t> </a:t>
            </a:r>
            <a:r>
              <a:rPr lang="en-US" dirty="0" err="1"/>
              <a:t>zorundadırlar</a:t>
            </a:r>
            <a:r>
              <a:rPr lang="en-US" dirty="0"/>
              <a:t> </a:t>
            </a:r>
            <a:r>
              <a:rPr lang="en-US" dirty="0" err="1"/>
              <a:t>ve</a:t>
            </a:r>
            <a:r>
              <a:rPr lang="en-US" dirty="0"/>
              <a:t> </a:t>
            </a:r>
            <a:r>
              <a:rPr lang="en-US" dirty="0" err="1"/>
              <a:t>yayınlanan</a:t>
            </a:r>
            <a:r>
              <a:rPr lang="en-US" dirty="0"/>
              <a:t> </a:t>
            </a:r>
            <a:r>
              <a:rPr lang="en-US" dirty="0" err="1"/>
              <a:t>materyallerin</a:t>
            </a:r>
            <a:r>
              <a:rPr lang="en-US" dirty="0"/>
              <a:t> </a:t>
            </a:r>
            <a:r>
              <a:rPr lang="en-US" dirty="0" err="1"/>
              <a:t>kalitesinden</a:t>
            </a:r>
            <a:r>
              <a:rPr lang="en-US" dirty="0"/>
              <a:t> </a:t>
            </a:r>
            <a:r>
              <a:rPr lang="en-US" dirty="0" err="1"/>
              <a:t>emin</a:t>
            </a:r>
            <a:r>
              <a:rPr lang="en-US" dirty="0"/>
              <a:t> </a:t>
            </a:r>
            <a:r>
              <a:rPr lang="en-US" dirty="0" err="1"/>
              <a:t>olmalı</a:t>
            </a:r>
            <a:r>
              <a:rPr lang="en-US" dirty="0"/>
              <a:t> </a:t>
            </a:r>
            <a:r>
              <a:rPr lang="en-US" dirty="0" err="1"/>
              <a:t>ve</a:t>
            </a:r>
            <a:r>
              <a:rPr lang="en-US" dirty="0"/>
              <a:t> </a:t>
            </a:r>
            <a:r>
              <a:rPr lang="en-US" dirty="0" err="1"/>
              <a:t>yayınlanan</a:t>
            </a:r>
            <a:r>
              <a:rPr lang="en-US" dirty="0"/>
              <a:t> </a:t>
            </a:r>
            <a:r>
              <a:rPr lang="en-US" dirty="0" err="1"/>
              <a:t>belgelerin</a:t>
            </a:r>
            <a:r>
              <a:rPr lang="en-US" dirty="0"/>
              <a:t> </a:t>
            </a:r>
            <a:r>
              <a:rPr lang="en-US" dirty="0" err="1" smtClean="0"/>
              <a:t>doğruluğunu</a:t>
            </a:r>
            <a:r>
              <a:rPr lang="en-US" dirty="0" smtClean="0"/>
              <a:t> </a:t>
            </a:r>
            <a:r>
              <a:rPr lang="en-US" dirty="0" err="1"/>
              <a:t>koruyabilmek</a:t>
            </a:r>
            <a:r>
              <a:rPr lang="en-US" dirty="0"/>
              <a:t> </a:t>
            </a:r>
            <a:r>
              <a:rPr lang="en-US" dirty="0" err="1"/>
              <a:t>için</a:t>
            </a:r>
            <a:r>
              <a:rPr lang="en-US" dirty="0"/>
              <a:t> </a:t>
            </a:r>
            <a:r>
              <a:rPr lang="en-US" dirty="0" err="1"/>
              <a:t>süreç</a:t>
            </a:r>
            <a:r>
              <a:rPr lang="en-US" dirty="0"/>
              <a:t> </a:t>
            </a:r>
            <a:r>
              <a:rPr lang="en-US" dirty="0" err="1"/>
              <a:t>ve</a:t>
            </a:r>
            <a:r>
              <a:rPr lang="en-US" dirty="0"/>
              <a:t> </a:t>
            </a:r>
            <a:r>
              <a:rPr lang="en-US" dirty="0" err="1"/>
              <a:t>politikalara</a:t>
            </a:r>
            <a:r>
              <a:rPr lang="en-US" dirty="0"/>
              <a:t> </a:t>
            </a:r>
            <a:r>
              <a:rPr lang="en-US" dirty="0" err="1"/>
              <a:t>sahip</a:t>
            </a:r>
            <a:r>
              <a:rPr lang="en-US" dirty="0"/>
              <a:t> </a:t>
            </a:r>
            <a:r>
              <a:rPr lang="en-US" dirty="0" err="1"/>
              <a:t>olmalıdırlar</a:t>
            </a:r>
            <a:r>
              <a:rPr lang="en-US" dirty="0"/>
              <a:t>.</a:t>
            </a:r>
          </a:p>
          <a:p>
            <a:pPr marL="0" lvl="0" indent="0">
              <a:buNone/>
            </a:pPr>
            <a:r>
              <a:rPr lang="tr-TR" b="1" dirty="0"/>
              <a:t>Bağımsızlık ve doğruluk</a:t>
            </a:r>
            <a:endParaRPr lang="en-US" dirty="0"/>
          </a:p>
          <a:p>
            <a:r>
              <a:rPr lang="en-US" dirty="0" err="1"/>
              <a:t>Adil</a:t>
            </a:r>
            <a:r>
              <a:rPr lang="en-US" dirty="0"/>
              <a:t> </a:t>
            </a:r>
            <a:r>
              <a:rPr lang="en-US" dirty="0" err="1"/>
              <a:t>ve</a:t>
            </a:r>
            <a:r>
              <a:rPr lang="en-US" dirty="0"/>
              <a:t> </a:t>
            </a:r>
            <a:r>
              <a:rPr lang="en-US" dirty="0" err="1"/>
              <a:t>yansız</a:t>
            </a:r>
            <a:r>
              <a:rPr lang="en-US" dirty="0"/>
              <a:t> </a:t>
            </a:r>
            <a:r>
              <a:rPr lang="en-US" dirty="0" err="1"/>
              <a:t>karar</a:t>
            </a:r>
            <a:r>
              <a:rPr lang="en-US" dirty="0"/>
              <a:t> </a:t>
            </a:r>
            <a:r>
              <a:rPr lang="en-US" dirty="0" err="1"/>
              <a:t>alabilme</a:t>
            </a:r>
            <a:r>
              <a:rPr lang="en-US" dirty="0"/>
              <a:t> </a:t>
            </a:r>
            <a:r>
              <a:rPr lang="en-US" dirty="0" err="1"/>
              <a:t>sorumluluğunun</a:t>
            </a:r>
            <a:r>
              <a:rPr lang="en-US" dirty="0"/>
              <a:t> </a:t>
            </a:r>
            <a:r>
              <a:rPr lang="en-US" dirty="0" err="1"/>
              <a:t>önemli</a:t>
            </a:r>
            <a:r>
              <a:rPr lang="en-US" dirty="0"/>
              <a:t> </a:t>
            </a:r>
            <a:r>
              <a:rPr lang="en-US" dirty="0" err="1"/>
              <a:t>bir</a:t>
            </a:r>
            <a:r>
              <a:rPr lang="en-US" dirty="0"/>
              <a:t> </a:t>
            </a:r>
            <a:r>
              <a:rPr lang="en-US" dirty="0" err="1"/>
              <a:t>parçası</a:t>
            </a:r>
            <a:r>
              <a:rPr lang="en-US" dirty="0"/>
              <a:t> </a:t>
            </a:r>
            <a:r>
              <a:rPr lang="en-US" dirty="0" err="1"/>
              <a:t>editöryal</a:t>
            </a:r>
            <a:r>
              <a:rPr lang="en-US" dirty="0"/>
              <a:t> </a:t>
            </a:r>
            <a:r>
              <a:rPr lang="en-US" dirty="0" err="1"/>
              <a:t>bağımsızlık</a:t>
            </a:r>
            <a:r>
              <a:rPr lang="en-US" dirty="0"/>
              <a:t> </a:t>
            </a:r>
            <a:r>
              <a:rPr lang="en-US" dirty="0" err="1"/>
              <a:t>ve</a:t>
            </a:r>
            <a:r>
              <a:rPr lang="en-US" dirty="0"/>
              <a:t> </a:t>
            </a:r>
            <a:r>
              <a:rPr lang="en-US" dirty="0" err="1"/>
              <a:t>doğruluk</a:t>
            </a:r>
            <a:r>
              <a:rPr lang="en-US" dirty="0"/>
              <a:t> </a:t>
            </a:r>
            <a:r>
              <a:rPr lang="en-US" dirty="0" err="1"/>
              <a:t>ilkelerinin</a:t>
            </a:r>
            <a:r>
              <a:rPr lang="en-US" dirty="0"/>
              <a:t> </a:t>
            </a:r>
            <a:r>
              <a:rPr lang="en-US" dirty="0" err="1"/>
              <a:t>açıkça</a:t>
            </a:r>
            <a:r>
              <a:rPr lang="en-US" dirty="0"/>
              <a:t> </a:t>
            </a:r>
            <a:r>
              <a:rPr lang="en-US" dirty="0" err="1"/>
              <a:t>ortaya</a:t>
            </a:r>
            <a:r>
              <a:rPr lang="en-US" dirty="0"/>
              <a:t> </a:t>
            </a:r>
            <a:r>
              <a:rPr lang="en-US" dirty="0" err="1"/>
              <a:t>konmasıdır</a:t>
            </a:r>
            <a:r>
              <a:rPr lang="en-US" dirty="0"/>
              <a:t>. </a:t>
            </a:r>
            <a:r>
              <a:rPr lang="en-US" dirty="0" err="1"/>
              <a:t>Bunun</a:t>
            </a:r>
            <a:r>
              <a:rPr lang="en-US" dirty="0"/>
              <a:t> </a:t>
            </a:r>
            <a:r>
              <a:rPr lang="en-US" dirty="0" err="1"/>
              <a:t>için</a:t>
            </a:r>
            <a:r>
              <a:rPr lang="en-US" dirty="0"/>
              <a:t> </a:t>
            </a:r>
            <a:r>
              <a:rPr lang="en-US" dirty="0" err="1"/>
              <a:t>karar</a:t>
            </a:r>
            <a:r>
              <a:rPr lang="en-US" dirty="0"/>
              <a:t> </a:t>
            </a:r>
            <a:r>
              <a:rPr lang="en-US" dirty="0" err="1"/>
              <a:t>sürecinin</a:t>
            </a:r>
            <a:r>
              <a:rPr lang="en-US" dirty="0"/>
              <a:t> </a:t>
            </a:r>
            <a:r>
              <a:rPr lang="en-US" dirty="0" err="1"/>
              <a:t>ticari</a:t>
            </a:r>
            <a:r>
              <a:rPr lang="en-US" dirty="0"/>
              <a:t> </a:t>
            </a:r>
            <a:r>
              <a:rPr lang="en-US" dirty="0" err="1"/>
              <a:t>kaygılardan</a:t>
            </a:r>
            <a:r>
              <a:rPr lang="en-US" dirty="0"/>
              <a:t> </a:t>
            </a:r>
            <a:r>
              <a:rPr lang="en-US" dirty="0" err="1"/>
              <a:t>ayrılması</a:t>
            </a:r>
            <a:r>
              <a:rPr lang="en-US" dirty="0"/>
              <a:t>, </a:t>
            </a:r>
            <a:r>
              <a:rPr lang="en-US" dirty="0" err="1"/>
              <a:t>akademik</a:t>
            </a:r>
            <a:r>
              <a:rPr lang="en-US" dirty="0"/>
              <a:t> </a:t>
            </a:r>
            <a:r>
              <a:rPr lang="en-US" dirty="0" err="1"/>
              <a:t>liyakata</a:t>
            </a:r>
            <a:r>
              <a:rPr lang="en-US" dirty="0"/>
              <a:t> </a:t>
            </a:r>
            <a:r>
              <a:rPr lang="en-US" dirty="0" err="1"/>
              <a:t>göre</a:t>
            </a:r>
            <a:r>
              <a:rPr lang="en-US" dirty="0"/>
              <a:t> </a:t>
            </a:r>
            <a:r>
              <a:rPr lang="en-US" dirty="0" err="1"/>
              <a:t>karar</a:t>
            </a:r>
            <a:r>
              <a:rPr lang="en-US" dirty="0"/>
              <a:t> </a:t>
            </a:r>
            <a:r>
              <a:rPr lang="en-US" dirty="0" err="1"/>
              <a:t>verilmesi</a:t>
            </a:r>
            <a:r>
              <a:rPr lang="en-US" dirty="0"/>
              <a:t> </a:t>
            </a:r>
            <a:r>
              <a:rPr lang="en-US" dirty="0" err="1"/>
              <a:t>gerekmektedir</a:t>
            </a:r>
            <a:r>
              <a:rPr lang="en-US" dirty="0"/>
              <a:t>.</a:t>
            </a:r>
          </a:p>
          <a:p>
            <a:endParaRPr lang="tr-TR" dirty="0"/>
          </a:p>
        </p:txBody>
      </p:sp>
    </p:spTree>
    <p:extLst>
      <p:ext uri="{BB962C8B-B14F-4D97-AF65-F5344CB8AC3E}">
        <p14:creationId xmlns:p14="http://schemas.microsoft.com/office/powerpoint/2010/main" val="740989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EDİTORYAL </a:t>
            </a:r>
            <a:r>
              <a:rPr lang="tr-TR" dirty="0"/>
              <a:t>PRENSİPLER</a:t>
            </a:r>
          </a:p>
        </p:txBody>
      </p:sp>
      <p:sp>
        <p:nvSpPr>
          <p:cNvPr id="3" name="İçerik Yer Tutucusu 2"/>
          <p:cNvSpPr>
            <a:spLocks noGrp="1"/>
          </p:cNvSpPr>
          <p:nvPr>
            <p:ph idx="1"/>
          </p:nvPr>
        </p:nvSpPr>
        <p:spPr/>
        <p:txBody>
          <a:bodyPr/>
          <a:lstStyle/>
          <a:p>
            <a:pPr marL="0" lvl="0" indent="0">
              <a:buNone/>
            </a:pPr>
            <a:r>
              <a:rPr lang="tr-TR" b="1" dirty="0"/>
              <a:t>Gizlilik</a:t>
            </a:r>
            <a:endParaRPr lang="en-US" dirty="0"/>
          </a:p>
          <a:p>
            <a:r>
              <a:rPr lang="en-US" dirty="0" err="1" smtClean="0"/>
              <a:t>Editörler</a:t>
            </a:r>
            <a:r>
              <a:rPr lang="en-US" dirty="0" smtClean="0"/>
              <a:t>, </a:t>
            </a:r>
            <a:r>
              <a:rPr lang="en-US" dirty="0" err="1"/>
              <a:t>yazarların</a:t>
            </a:r>
            <a:r>
              <a:rPr lang="en-US" dirty="0"/>
              <a:t> </a:t>
            </a:r>
            <a:r>
              <a:rPr lang="en-US" dirty="0" err="1"/>
              <a:t>materyallerinin</a:t>
            </a:r>
            <a:r>
              <a:rPr lang="en-US" dirty="0"/>
              <a:t> </a:t>
            </a:r>
            <a:r>
              <a:rPr lang="en-US" dirty="0" err="1"/>
              <a:t>gizliliğini</a:t>
            </a:r>
            <a:r>
              <a:rPr lang="en-US" dirty="0"/>
              <a:t> </a:t>
            </a:r>
            <a:r>
              <a:rPr lang="en-US" dirty="0" err="1"/>
              <a:t>korumalı</a:t>
            </a:r>
            <a:r>
              <a:rPr lang="en-US" dirty="0"/>
              <a:t>, </a:t>
            </a:r>
            <a:r>
              <a:rPr lang="en-US" dirty="0" err="1"/>
              <a:t>bu</a:t>
            </a:r>
            <a:r>
              <a:rPr lang="en-US" dirty="0"/>
              <a:t> </a:t>
            </a:r>
            <a:r>
              <a:rPr lang="en-US" dirty="0" err="1"/>
              <a:t>durumu</a:t>
            </a:r>
            <a:r>
              <a:rPr lang="en-US" dirty="0"/>
              <a:t> </a:t>
            </a:r>
            <a:r>
              <a:rPr lang="en-US" dirty="0" err="1"/>
              <a:t>hakemlere</a:t>
            </a:r>
            <a:r>
              <a:rPr lang="en-US" dirty="0"/>
              <a:t> de </a:t>
            </a:r>
            <a:r>
              <a:rPr lang="en-US" dirty="0" err="1"/>
              <a:t>hatırlatmalıdır</a:t>
            </a:r>
            <a:r>
              <a:rPr lang="en-US" dirty="0"/>
              <a:t>. </a:t>
            </a:r>
            <a:r>
              <a:rPr lang="en-US" dirty="0" err="1"/>
              <a:t>Editörler</a:t>
            </a:r>
            <a:r>
              <a:rPr lang="en-US" dirty="0"/>
              <a:t> </a:t>
            </a:r>
            <a:r>
              <a:rPr lang="en-US" dirty="0" err="1"/>
              <a:t>yazarlar</a:t>
            </a:r>
            <a:r>
              <a:rPr lang="en-US" dirty="0"/>
              <a:t> </a:t>
            </a:r>
            <a:r>
              <a:rPr lang="en-US" dirty="0" err="1"/>
              <a:t>dışında</a:t>
            </a:r>
            <a:r>
              <a:rPr lang="en-US" dirty="0"/>
              <a:t> </a:t>
            </a:r>
            <a:r>
              <a:rPr lang="en-US" dirty="0" err="1"/>
              <a:t>hiç</a:t>
            </a:r>
            <a:r>
              <a:rPr lang="en-US" dirty="0"/>
              <a:t> </a:t>
            </a:r>
            <a:r>
              <a:rPr lang="en-US" dirty="0" err="1"/>
              <a:t>kimseye</a:t>
            </a:r>
            <a:r>
              <a:rPr lang="en-US" dirty="0"/>
              <a:t> </a:t>
            </a:r>
            <a:r>
              <a:rPr lang="en-US" dirty="0" err="1"/>
              <a:t>çalışmanın</a:t>
            </a:r>
            <a:r>
              <a:rPr lang="en-US" dirty="0"/>
              <a:t> </a:t>
            </a:r>
            <a:r>
              <a:rPr lang="en-US" dirty="0" err="1"/>
              <a:t>süreçteki</a:t>
            </a:r>
            <a:r>
              <a:rPr lang="en-US" dirty="0"/>
              <a:t> </a:t>
            </a:r>
            <a:r>
              <a:rPr lang="en-US" dirty="0" err="1"/>
              <a:t>durumu</a:t>
            </a:r>
            <a:r>
              <a:rPr lang="en-US" dirty="0"/>
              <a:t> </a:t>
            </a:r>
            <a:r>
              <a:rPr lang="en-US" dirty="0" err="1"/>
              <a:t>hakkında</a:t>
            </a:r>
            <a:r>
              <a:rPr lang="en-US" dirty="0"/>
              <a:t> </a:t>
            </a:r>
            <a:r>
              <a:rPr lang="en-US" dirty="0" err="1"/>
              <a:t>bilgi</a:t>
            </a:r>
            <a:r>
              <a:rPr lang="en-US" dirty="0"/>
              <a:t> </a:t>
            </a:r>
            <a:r>
              <a:rPr lang="en-US" dirty="0" err="1"/>
              <a:t>vermemelidir</a:t>
            </a:r>
            <a:r>
              <a:rPr lang="en-US" dirty="0" smtClean="0"/>
              <a:t>.</a:t>
            </a:r>
          </a:p>
          <a:p>
            <a:r>
              <a:rPr lang="en-US" dirty="0" smtClean="0"/>
              <a:t> </a:t>
            </a:r>
            <a:r>
              <a:rPr lang="en-US" dirty="0" err="1"/>
              <a:t>Editörler</a:t>
            </a:r>
            <a:r>
              <a:rPr lang="en-US" dirty="0"/>
              <a:t> </a:t>
            </a:r>
            <a:r>
              <a:rPr lang="en-US" dirty="0" err="1"/>
              <a:t>açık</a:t>
            </a:r>
            <a:r>
              <a:rPr lang="en-US" dirty="0"/>
              <a:t> </a:t>
            </a:r>
            <a:r>
              <a:rPr lang="en-US" dirty="0" err="1"/>
              <a:t>hakemlik</a:t>
            </a:r>
            <a:r>
              <a:rPr lang="en-US" dirty="0"/>
              <a:t> </a:t>
            </a:r>
            <a:r>
              <a:rPr lang="en-US" dirty="0" err="1"/>
              <a:t>sisteminin</a:t>
            </a:r>
            <a:r>
              <a:rPr lang="en-US" dirty="0"/>
              <a:t> </a:t>
            </a:r>
            <a:r>
              <a:rPr lang="en-US" dirty="0" err="1"/>
              <a:t>uygulandığı</a:t>
            </a:r>
            <a:r>
              <a:rPr lang="en-US" dirty="0"/>
              <a:t> </a:t>
            </a:r>
            <a:r>
              <a:rPr lang="en-US" dirty="0" err="1"/>
              <a:t>durumlar</a:t>
            </a:r>
            <a:r>
              <a:rPr lang="en-US" dirty="0"/>
              <a:t> </a:t>
            </a:r>
            <a:r>
              <a:rPr lang="en-US" dirty="0" err="1"/>
              <a:t>haricinde</a:t>
            </a:r>
            <a:r>
              <a:rPr lang="en-US" dirty="0"/>
              <a:t> </a:t>
            </a:r>
            <a:r>
              <a:rPr lang="en-US" dirty="0" err="1"/>
              <a:t>hakemlerin</a:t>
            </a:r>
            <a:r>
              <a:rPr lang="en-US" dirty="0"/>
              <a:t> </a:t>
            </a:r>
            <a:r>
              <a:rPr lang="en-US" dirty="0" err="1"/>
              <a:t>kimliklerini</a:t>
            </a:r>
            <a:r>
              <a:rPr lang="en-US" dirty="0"/>
              <a:t> </a:t>
            </a:r>
            <a:r>
              <a:rPr lang="en-US" dirty="0" err="1"/>
              <a:t>korumalıdır</a:t>
            </a:r>
            <a:r>
              <a:rPr lang="en-US" dirty="0"/>
              <a:t>.</a:t>
            </a:r>
          </a:p>
          <a:p>
            <a:pPr marL="0" indent="0">
              <a:buNone/>
            </a:pPr>
            <a:endParaRPr lang="tr-TR" dirty="0"/>
          </a:p>
        </p:txBody>
      </p:sp>
    </p:spTree>
    <p:extLst>
      <p:ext uri="{BB962C8B-B14F-4D97-AF65-F5344CB8AC3E}">
        <p14:creationId xmlns:p14="http://schemas.microsoft.com/office/powerpoint/2010/main" val="1073251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EDİTORYAL </a:t>
            </a:r>
            <a:r>
              <a:rPr lang="tr-TR" dirty="0"/>
              <a:t>POLİTİKALAR</a:t>
            </a:r>
            <a:endParaRPr lang="en-US" dirty="0"/>
          </a:p>
        </p:txBody>
      </p:sp>
      <p:sp>
        <p:nvSpPr>
          <p:cNvPr id="3" name="İçerik Yer Tutucusu 2"/>
          <p:cNvSpPr>
            <a:spLocks noGrp="1"/>
          </p:cNvSpPr>
          <p:nvPr>
            <p:ph idx="1"/>
          </p:nvPr>
        </p:nvSpPr>
        <p:spPr/>
        <p:txBody>
          <a:bodyPr>
            <a:normAutofit fontScale="85000" lnSpcReduction="10000"/>
          </a:bodyPr>
          <a:lstStyle/>
          <a:p>
            <a:pPr marL="0" lvl="0" indent="0">
              <a:buNone/>
            </a:pPr>
            <a:r>
              <a:rPr lang="tr-TR" sz="3100" b="1" dirty="0"/>
              <a:t>Şeffaf ve Dürüst Raporlama</a:t>
            </a:r>
            <a:endParaRPr lang="en-US" sz="3100" dirty="0"/>
          </a:p>
          <a:p>
            <a:r>
              <a:rPr lang="en-US" sz="2800" dirty="0" err="1" smtClean="0"/>
              <a:t>Dergiler</a:t>
            </a:r>
            <a:r>
              <a:rPr lang="en-US" sz="2800" dirty="0" smtClean="0"/>
              <a:t>, </a:t>
            </a:r>
            <a:r>
              <a:rPr lang="en-US" sz="2800" dirty="0" err="1"/>
              <a:t>gönderilen</a:t>
            </a:r>
            <a:r>
              <a:rPr lang="en-US" sz="2800" dirty="0"/>
              <a:t> </a:t>
            </a:r>
            <a:r>
              <a:rPr lang="en-US" sz="2800" dirty="0" err="1"/>
              <a:t>çalışmaların</a:t>
            </a:r>
            <a:r>
              <a:rPr lang="en-US" sz="2800" dirty="0"/>
              <a:t> </a:t>
            </a:r>
            <a:r>
              <a:rPr lang="en-US" sz="2800" dirty="0" err="1"/>
              <a:t>editörler</a:t>
            </a:r>
            <a:r>
              <a:rPr lang="en-US" sz="2800" dirty="0"/>
              <a:t> </a:t>
            </a:r>
            <a:r>
              <a:rPr lang="en-US" sz="2800" dirty="0" err="1"/>
              <a:t>veya</a:t>
            </a:r>
            <a:r>
              <a:rPr lang="en-US" sz="2800" dirty="0"/>
              <a:t> </a:t>
            </a:r>
            <a:r>
              <a:rPr lang="en-US" sz="2800" dirty="0" err="1"/>
              <a:t>editöryal</a:t>
            </a:r>
            <a:r>
              <a:rPr lang="en-US" sz="2800" dirty="0"/>
              <a:t> </a:t>
            </a:r>
            <a:r>
              <a:rPr lang="en-US" sz="2800" dirty="0" err="1"/>
              <a:t>kurul</a:t>
            </a:r>
            <a:r>
              <a:rPr lang="en-US" sz="2800" dirty="0"/>
              <a:t> </a:t>
            </a:r>
            <a:r>
              <a:rPr lang="en-US" sz="2800" dirty="0" err="1"/>
              <a:t>üyeleri</a:t>
            </a:r>
            <a:r>
              <a:rPr lang="en-US" sz="2800" dirty="0"/>
              <a:t> </a:t>
            </a:r>
            <a:r>
              <a:rPr lang="en-US" sz="2800" dirty="0" err="1"/>
              <a:t>tarafından</a:t>
            </a:r>
            <a:r>
              <a:rPr lang="en-US" sz="2800" dirty="0"/>
              <a:t> </a:t>
            </a:r>
            <a:r>
              <a:rPr lang="en-US" sz="2800" dirty="0" err="1"/>
              <a:t>nasıl</a:t>
            </a:r>
            <a:r>
              <a:rPr lang="en-US" sz="2800" dirty="0"/>
              <a:t> </a:t>
            </a:r>
            <a:r>
              <a:rPr lang="en-US" sz="2800" dirty="0" err="1"/>
              <a:t>ele</a:t>
            </a:r>
            <a:r>
              <a:rPr lang="en-US" sz="2800" dirty="0"/>
              <a:t> </a:t>
            </a:r>
            <a:r>
              <a:rPr lang="en-US" sz="2800" dirty="0" err="1"/>
              <a:t>alındığı</a:t>
            </a:r>
            <a:r>
              <a:rPr lang="en-US" sz="2800" dirty="0"/>
              <a:t> </a:t>
            </a:r>
            <a:r>
              <a:rPr lang="en-US" sz="2800" dirty="0" err="1"/>
              <a:t>konusundaki</a:t>
            </a:r>
            <a:r>
              <a:rPr lang="en-US" sz="2800" dirty="0"/>
              <a:t> </a:t>
            </a:r>
            <a:r>
              <a:rPr lang="en-US" sz="2800" dirty="0" err="1"/>
              <a:t>politikalarını</a:t>
            </a:r>
            <a:r>
              <a:rPr lang="en-US" sz="2800" dirty="0"/>
              <a:t> </a:t>
            </a:r>
            <a:r>
              <a:rPr lang="en-US" sz="2800" dirty="0" err="1"/>
              <a:t>açık</a:t>
            </a:r>
            <a:r>
              <a:rPr lang="en-US" sz="2800" dirty="0"/>
              <a:t> </a:t>
            </a:r>
            <a:r>
              <a:rPr lang="en-US" sz="2800" dirty="0" err="1"/>
              <a:t>olarak</a:t>
            </a:r>
            <a:r>
              <a:rPr lang="en-US" sz="2800" dirty="0"/>
              <a:t> </a:t>
            </a:r>
            <a:r>
              <a:rPr lang="en-US" sz="2800" dirty="0" err="1"/>
              <a:t>beyan</a:t>
            </a:r>
            <a:r>
              <a:rPr lang="en-US" sz="2800" dirty="0"/>
              <a:t> </a:t>
            </a:r>
            <a:r>
              <a:rPr lang="en-US" sz="2800" dirty="0" err="1"/>
              <a:t>etmelidirler</a:t>
            </a:r>
            <a:r>
              <a:rPr lang="en-US" sz="2800" dirty="0"/>
              <a:t>. </a:t>
            </a:r>
          </a:p>
          <a:p>
            <a:r>
              <a:rPr lang="en-US" sz="2800" dirty="0" err="1" smtClean="0"/>
              <a:t>Editörler</a:t>
            </a:r>
            <a:r>
              <a:rPr lang="en-US" sz="2800" dirty="0" smtClean="0"/>
              <a:t>, </a:t>
            </a:r>
            <a:r>
              <a:rPr lang="en-US" sz="2800" dirty="0" err="1"/>
              <a:t>tüm</a:t>
            </a:r>
            <a:r>
              <a:rPr lang="en-US" sz="2800" dirty="0"/>
              <a:t> </a:t>
            </a:r>
            <a:r>
              <a:rPr lang="en-US" sz="2800" dirty="0" err="1"/>
              <a:t>yazarların</a:t>
            </a:r>
            <a:r>
              <a:rPr lang="en-US" sz="2800" dirty="0"/>
              <a:t> </a:t>
            </a:r>
            <a:r>
              <a:rPr lang="en-US" sz="2800" dirty="0" smtClean="0"/>
              <a:t>her </a:t>
            </a:r>
            <a:r>
              <a:rPr lang="en-US" sz="2800" dirty="0" err="1"/>
              <a:t>hangi</a:t>
            </a:r>
            <a:r>
              <a:rPr lang="en-US" sz="2800" dirty="0"/>
              <a:t> </a:t>
            </a:r>
            <a:r>
              <a:rPr lang="en-US" sz="2800" dirty="0" err="1"/>
              <a:t>bir</a:t>
            </a:r>
            <a:r>
              <a:rPr lang="en-US" sz="2800" dirty="0"/>
              <a:t> </a:t>
            </a:r>
            <a:r>
              <a:rPr lang="en-US" sz="2800" dirty="0" err="1"/>
              <a:t>finansal</a:t>
            </a:r>
            <a:r>
              <a:rPr lang="en-US" sz="2800" dirty="0"/>
              <a:t> </a:t>
            </a:r>
            <a:r>
              <a:rPr lang="en-US" sz="2800" dirty="0" err="1"/>
              <a:t>veya</a:t>
            </a:r>
            <a:r>
              <a:rPr lang="en-US" sz="2800" dirty="0"/>
              <a:t> </a:t>
            </a:r>
            <a:r>
              <a:rPr lang="en-US" sz="2800" dirty="0" err="1"/>
              <a:t>finansal</a:t>
            </a:r>
            <a:r>
              <a:rPr lang="en-US" sz="2800" dirty="0"/>
              <a:t> </a:t>
            </a:r>
            <a:r>
              <a:rPr lang="en-US" sz="2800" dirty="0" err="1"/>
              <a:t>olmayan</a:t>
            </a:r>
            <a:r>
              <a:rPr lang="en-US" sz="2800" dirty="0"/>
              <a:t> </a:t>
            </a:r>
            <a:r>
              <a:rPr lang="en-US" sz="2800" dirty="0" err="1"/>
              <a:t>çıkar</a:t>
            </a:r>
            <a:r>
              <a:rPr lang="en-US" sz="2800" dirty="0"/>
              <a:t> </a:t>
            </a:r>
            <a:r>
              <a:rPr lang="en-US" sz="2800" dirty="0" err="1"/>
              <a:t>çatışmasını</a:t>
            </a:r>
            <a:r>
              <a:rPr lang="en-US" sz="2800" dirty="0"/>
              <a:t> </a:t>
            </a:r>
            <a:r>
              <a:rPr lang="en-US" sz="2800" dirty="0" err="1"/>
              <a:t>beyan</a:t>
            </a:r>
            <a:r>
              <a:rPr lang="en-US" sz="2800" dirty="0"/>
              <a:t> </a:t>
            </a:r>
            <a:r>
              <a:rPr lang="en-US" sz="2800" dirty="0" err="1"/>
              <a:t>etmelerini</a:t>
            </a:r>
            <a:r>
              <a:rPr lang="en-US" sz="2800" dirty="0"/>
              <a:t> </a:t>
            </a:r>
            <a:r>
              <a:rPr lang="en-US" sz="2800" dirty="0" err="1"/>
              <a:t>ve</a:t>
            </a:r>
            <a:r>
              <a:rPr lang="en-US" sz="2800" dirty="0"/>
              <a:t> en </a:t>
            </a:r>
            <a:r>
              <a:rPr lang="en-US" sz="2800" dirty="0" err="1"/>
              <a:t>azından</a:t>
            </a:r>
            <a:r>
              <a:rPr lang="en-US" sz="2800" dirty="0"/>
              <a:t> </a:t>
            </a:r>
            <a:r>
              <a:rPr lang="en-US" sz="2800" dirty="0" err="1"/>
              <a:t>bunlardan</a:t>
            </a:r>
            <a:r>
              <a:rPr lang="en-US" sz="2800" dirty="0"/>
              <a:t> </a:t>
            </a:r>
            <a:r>
              <a:rPr lang="en-US" sz="2800" dirty="0" err="1"/>
              <a:t>okuyucunun</a:t>
            </a:r>
            <a:r>
              <a:rPr lang="en-US" sz="2800" dirty="0"/>
              <a:t> </a:t>
            </a:r>
            <a:r>
              <a:rPr lang="en-US" sz="2800" dirty="0" err="1"/>
              <a:t>algısını</a:t>
            </a:r>
            <a:r>
              <a:rPr lang="en-US" sz="2800" dirty="0"/>
              <a:t> </a:t>
            </a:r>
            <a:r>
              <a:rPr lang="en-US" sz="2800" dirty="0" err="1"/>
              <a:t>etkileyebilecek</a:t>
            </a:r>
            <a:r>
              <a:rPr lang="en-US" sz="2800" dirty="0"/>
              <a:t> </a:t>
            </a:r>
            <a:r>
              <a:rPr lang="en-US" sz="2800" dirty="0" err="1"/>
              <a:t>olanları</a:t>
            </a:r>
            <a:r>
              <a:rPr lang="en-US" sz="2800" dirty="0"/>
              <a:t> </a:t>
            </a:r>
            <a:r>
              <a:rPr lang="en-US" sz="2800" dirty="0" err="1"/>
              <a:t>çalışma</a:t>
            </a:r>
            <a:r>
              <a:rPr lang="en-US" sz="2800" dirty="0"/>
              <a:t> </a:t>
            </a:r>
            <a:r>
              <a:rPr lang="en-US" sz="2800" dirty="0" err="1"/>
              <a:t>içerisinde</a:t>
            </a:r>
            <a:r>
              <a:rPr lang="en-US" sz="2800" dirty="0"/>
              <a:t> </a:t>
            </a:r>
            <a:r>
              <a:rPr lang="en-US" sz="2800" dirty="0" err="1"/>
              <a:t>yayınlamalarını</a:t>
            </a:r>
            <a:r>
              <a:rPr lang="en-US" sz="2800" dirty="0"/>
              <a:t> </a:t>
            </a:r>
            <a:r>
              <a:rPr lang="en-US" sz="2800" dirty="0" err="1"/>
              <a:t>talep</a:t>
            </a:r>
            <a:r>
              <a:rPr lang="en-US" sz="2800" dirty="0"/>
              <a:t> </a:t>
            </a:r>
            <a:r>
              <a:rPr lang="en-US" sz="2800" dirty="0" err="1"/>
              <a:t>etmelidir</a:t>
            </a:r>
            <a:r>
              <a:rPr lang="en-US" sz="2800" dirty="0"/>
              <a:t>. </a:t>
            </a:r>
          </a:p>
          <a:p>
            <a:r>
              <a:rPr lang="en-US" sz="2800" dirty="0" err="1" smtClean="0"/>
              <a:t>Editörler</a:t>
            </a:r>
            <a:r>
              <a:rPr lang="en-US" sz="2800" dirty="0" smtClean="0"/>
              <a:t> </a:t>
            </a:r>
            <a:r>
              <a:rPr lang="en-US" sz="2800" dirty="0" err="1"/>
              <a:t>ayrıca</a:t>
            </a:r>
            <a:r>
              <a:rPr lang="en-US" sz="2800" dirty="0"/>
              <a:t> </a:t>
            </a:r>
            <a:r>
              <a:rPr lang="en-US" sz="2800" dirty="0" err="1"/>
              <a:t>intihalleri</a:t>
            </a:r>
            <a:r>
              <a:rPr lang="en-US" sz="2800" dirty="0"/>
              <a:t> </a:t>
            </a:r>
            <a:r>
              <a:rPr lang="en-US" sz="2800" dirty="0" err="1"/>
              <a:t>ortaya</a:t>
            </a:r>
            <a:r>
              <a:rPr lang="en-US" sz="2800" dirty="0"/>
              <a:t> </a:t>
            </a:r>
            <a:r>
              <a:rPr lang="en-US" sz="2800" dirty="0" err="1"/>
              <a:t>çıkaran</a:t>
            </a:r>
            <a:r>
              <a:rPr lang="en-US" sz="2800" dirty="0"/>
              <a:t> </a:t>
            </a:r>
            <a:r>
              <a:rPr lang="en-US" sz="2800" dirty="0" err="1"/>
              <a:t>yazılımları</a:t>
            </a:r>
            <a:r>
              <a:rPr lang="en-US" sz="2800" dirty="0"/>
              <a:t> </a:t>
            </a:r>
            <a:r>
              <a:rPr lang="en-US" sz="2800" dirty="0" err="1"/>
              <a:t>kullanarak</a:t>
            </a:r>
            <a:r>
              <a:rPr lang="en-US" sz="2800" dirty="0"/>
              <a:t> </a:t>
            </a:r>
            <a:r>
              <a:rPr lang="en-US" sz="2800" dirty="0" err="1"/>
              <a:t>intihal</a:t>
            </a:r>
            <a:r>
              <a:rPr lang="en-US" sz="2800" dirty="0"/>
              <a:t>, </a:t>
            </a:r>
            <a:r>
              <a:rPr lang="en-US" sz="2800" dirty="0" err="1"/>
              <a:t>kopya</a:t>
            </a:r>
            <a:r>
              <a:rPr lang="en-US" sz="2800" dirty="0"/>
              <a:t> </a:t>
            </a:r>
            <a:r>
              <a:rPr lang="en-US" sz="2800" dirty="0" err="1"/>
              <a:t>veya</a:t>
            </a:r>
            <a:r>
              <a:rPr lang="en-US" sz="2800" dirty="0"/>
              <a:t> </a:t>
            </a:r>
            <a:r>
              <a:rPr lang="en-US" sz="2800" dirty="0" err="1"/>
              <a:t>gereksiz</a:t>
            </a:r>
            <a:r>
              <a:rPr lang="en-US" sz="2800" dirty="0"/>
              <a:t> </a:t>
            </a:r>
            <a:r>
              <a:rPr lang="en-US" sz="2800" dirty="0" err="1"/>
              <a:t>yayınları</a:t>
            </a:r>
            <a:r>
              <a:rPr lang="en-US" sz="2800" dirty="0"/>
              <a:t> </a:t>
            </a:r>
            <a:r>
              <a:rPr lang="en-US" sz="2800" dirty="0" err="1"/>
              <a:t>ve</a:t>
            </a:r>
            <a:r>
              <a:rPr lang="en-US" sz="2800" dirty="0"/>
              <a:t> </a:t>
            </a:r>
            <a:r>
              <a:rPr lang="en-US" sz="2800" dirty="0" err="1"/>
              <a:t>görüntü</a:t>
            </a:r>
            <a:r>
              <a:rPr lang="en-US" sz="2800" dirty="0"/>
              <a:t> </a:t>
            </a:r>
            <a:r>
              <a:rPr lang="en-US" sz="2800" dirty="0" err="1"/>
              <a:t>manipülasyonlarını</a:t>
            </a:r>
            <a:r>
              <a:rPr lang="en-US" sz="2800" dirty="0"/>
              <a:t> </a:t>
            </a:r>
            <a:r>
              <a:rPr lang="en-US" sz="2800" dirty="0" err="1"/>
              <a:t>gözetmelidirler</a:t>
            </a:r>
            <a:r>
              <a:rPr lang="en-US" sz="2800" dirty="0"/>
              <a:t>. </a:t>
            </a:r>
            <a:endParaRPr lang="en-US" dirty="0"/>
          </a:p>
        </p:txBody>
      </p:sp>
    </p:spTree>
    <p:extLst>
      <p:ext uri="{BB962C8B-B14F-4D97-AF65-F5344CB8AC3E}">
        <p14:creationId xmlns:p14="http://schemas.microsoft.com/office/powerpoint/2010/main" val="4156342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EDİTORYAL POLİTİKALAR</a:t>
            </a:r>
            <a:endParaRPr lang="tr-TR" dirty="0"/>
          </a:p>
        </p:txBody>
      </p:sp>
      <p:sp>
        <p:nvSpPr>
          <p:cNvPr id="3" name="İçerik Yer Tutucusu 2"/>
          <p:cNvSpPr>
            <a:spLocks noGrp="1"/>
          </p:cNvSpPr>
          <p:nvPr>
            <p:ph idx="1"/>
          </p:nvPr>
        </p:nvSpPr>
        <p:spPr/>
        <p:txBody>
          <a:bodyPr>
            <a:normAutofit/>
          </a:bodyPr>
          <a:lstStyle/>
          <a:p>
            <a:pPr marL="0" lvl="0" indent="0">
              <a:buNone/>
            </a:pPr>
            <a:r>
              <a:rPr lang="tr-TR" b="1" dirty="0"/>
              <a:t>Eleştiri ve Kaygılara Yanıt Verme</a:t>
            </a:r>
            <a:endParaRPr lang="en-US" dirty="0"/>
          </a:p>
          <a:p>
            <a:r>
              <a:rPr lang="en-US" dirty="0" err="1"/>
              <a:t>Yayınlanmış</a:t>
            </a:r>
            <a:r>
              <a:rPr lang="en-US" dirty="0"/>
              <a:t> </a:t>
            </a:r>
            <a:r>
              <a:rPr lang="en-US" dirty="0" err="1"/>
              <a:t>bir</a:t>
            </a:r>
            <a:r>
              <a:rPr lang="en-US" dirty="0"/>
              <a:t> </a:t>
            </a:r>
            <a:r>
              <a:rPr lang="en-US" dirty="0" err="1"/>
              <a:t>çalışma</a:t>
            </a:r>
            <a:r>
              <a:rPr lang="en-US" dirty="0"/>
              <a:t> </a:t>
            </a:r>
            <a:r>
              <a:rPr lang="en-US" dirty="0" err="1"/>
              <a:t>için</a:t>
            </a:r>
            <a:r>
              <a:rPr lang="en-US" dirty="0"/>
              <a:t> </a:t>
            </a:r>
            <a:r>
              <a:rPr lang="en-US" dirty="0" err="1"/>
              <a:t>çalışmayı</a:t>
            </a:r>
            <a:r>
              <a:rPr lang="en-US" dirty="0"/>
              <a:t> </a:t>
            </a:r>
            <a:r>
              <a:rPr lang="en-US" dirty="0" err="1"/>
              <a:t>geçersiz</a:t>
            </a:r>
            <a:r>
              <a:rPr lang="en-US" dirty="0"/>
              <a:t> </a:t>
            </a:r>
            <a:r>
              <a:rPr lang="en-US" dirty="0" err="1"/>
              <a:t>kılmayacak</a:t>
            </a:r>
            <a:r>
              <a:rPr lang="en-US" dirty="0"/>
              <a:t> </a:t>
            </a:r>
            <a:r>
              <a:rPr lang="en-US" dirty="0" err="1"/>
              <a:t>gerçek</a:t>
            </a:r>
            <a:r>
              <a:rPr lang="en-US" dirty="0"/>
              <a:t> </a:t>
            </a:r>
            <a:r>
              <a:rPr lang="en-US" dirty="0" err="1"/>
              <a:t>hatalar</a:t>
            </a:r>
            <a:r>
              <a:rPr lang="en-US" dirty="0"/>
              <a:t> </a:t>
            </a:r>
            <a:r>
              <a:rPr lang="en-US" dirty="0" err="1"/>
              <a:t>okuyucular</a:t>
            </a:r>
            <a:r>
              <a:rPr lang="en-US" dirty="0"/>
              <a:t>, </a:t>
            </a:r>
            <a:r>
              <a:rPr lang="en-US" dirty="0" err="1"/>
              <a:t>yazarlar</a:t>
            </a:r>
            <a:r>
              <a:rPr lang="en-US" dirty="0"/>
              <a:t> </a:t>
            </a:r>
            <a:r>
              <a:rPr lang="en-US" dirty="0" err="1"/>
              <a:t>veya</a:t>
            </a:r>
            <a:r>
              <a:rPr lang="en-US" dirty="0"/>
              <a:t> </a:t>
            </a:r>
            <a:r>
              <a:rPr lang="en-US" dirty="0" err="1"/>
              <a:t>editörler</a:t>
            </a:r>
            <a:r>
              <a:rPr lang="en-US" dirty="0"/>
              <a:t> </a:t>
            </a:r>
            <a:r>
              <a:rPr lang="en-US" dirty="0" err="1"/>
              <a:t>tarafından</a:t>
            </a:r>
            <a:r>
              <a:rPr lang="en-US" dirty="0"/>
              <a:t> </a:t>
            </a:r>
            <a:r>
              <a:rPr lang="en-US" dirty="0" err="1"/>
              <a:t>gösterildiğinde</a:t>
            </a:r>
            <a:r>
              <a:rPr lang="en-US" dirty="0"/>
              <a:t>, en </a:t>
            </a:r>
            <a:r>
              <a:rPr lang="en-US" dirty="0" err="1"/>
              <a:t>kısa</a:t>
            </a:r>
            <a:r>
              <a:rPr lang="en-US" dirty="0"/>
              <a:t> </a:t>
            </a:r>
            <a:r>
              <a:rPr lang="en-US" dirty="0" err="1"/>
              <a:t>süre</a:t>
            </a:r>
            <a:r>
              <a:rPr lang="en-US" dirty="0"/>
              <a:t> </a:t>
            </a:r>
            <a:r>
              <a:rPr lang="en-US" dirty="0" err="1"/>
              <a:t>içerisinde</a:t>
            </a:r>
            <a:r>
              <a:rPr lang="en-US" dirty="0"/>
              <a:t> </a:t>
            </a:r>
            <a:r>
              <a:rPr lang="en-US" dirty="0" err="1"/>
              <a:t>bir</a:t>
            </a:r>
            <a:r>
              <a:rPr lang="en-US" dirty="0"/>
              <a:t> </a:t>
            </a:r>
            <a:r>
              <a:rPr lang="en-US" dirty="0" err="1"/>
              <a:t>düzeltme</a:t>
            </a:r>
            <a:r>
              <a:rPr lang="en-US" dirty="0"/>
              <a:t> (</a:t>
            </a:r>
            <a:r>
              <a:rPr lang="en-US" dirty="0" err="1"/>
              <a:t>veya</a:t>
            </a:r>
            <a:r>
              <a:rPr lang="en-US" dirty="0"/>
              <a:t> </a:t>
            </a:r>
            <a:r>
              <a:rPr lang="en-US" dirty="0" err="1"/>
              <a:t>yazım</a:t>
            </a:r>
            <a:r>
              <a:rPr lang="en-US" dirty="0"/>
              <a:t> </a:t>
            </a:r>
            <a:r>
              <a:rPr lang="en-US" dirty="0" err="1"/>
              <a:t>hatası</a:t>
            </a:r>
            <a:r>
              <a:rPr lang="en-US" dirty="0"/>
              <a:t>) </a:t>
            </a:r>
            <a:r>
              <a:rPr lang="en-US" dirty="0" err="1"/>
              <a:t>yayınlanmalıdır</a:t>
            </a:r>
            <a:r>
              <a:rPr lang="en-US" dirty="0"/>
              <a:t>. </a:t>
            </a:r>
          </a:p>
          <a:p>
            <a:endParaRPr lang="en-US" dirty="0"/>
          </a:p>
          <a:p>
            <a:pPr lvl="0"/>
            <a:endParaRPr lang="tr-TR" dirty="0"/>
          </a:p>
        </p:txBody>
      </p:sp>
    </p:spTree>
    <p:extLst>
      <p:ext uri="{BB962C8B-B14F-4D97-AF65-F5344CB8AC3E}">
        <p14:creationId xmlns:p14="http://schemas.microsoft.com/office/powerpoint/2010/main" val="2344383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EDİTORYAL </a:t>
            </a:r>
            <a:r>
              <a:rPr lang="tr-TR" dirty="0"/>
              <a:t>POLİTİKALAR</a:t>
            </a:r>
          </a:p>
        </p:txBody>
      </p:sp>
      <p:sp>
        <p:nvSpPr>
          <p:cNvPr id="3" name="İçerik Yer Tutucusu 2"/>
          <p:cNvSpPr>
            <a:spLocks noGrp="1"/>
          </p:cNvSpPr>
          <p:nvPr>
            <p:ph idx="1"/>
          </p:nvPr>
        </p:nvSpPr>
        <p:spPr/>
        <p:txBody>
          <a:bodyPr>
            <a:normAutofit fontScale="92500"/>
          </a:bodyPr>
          <a:lstStyle/>
          <a:p>
            <a:pPr marL="0" lvl="0" indent="0">
              <a:buNone/>
            </a:pPr>
            <a:r>
              <a:rPr lang="tr-TR" b="1" dirty="0"/>
              <a:t>Etik Kurallara </a:t>
            </a:r>
            <a:r>
              <a:rPr lang="tr-TR" b="1" dirty="0" smtClean="0"/>
              <a:t>Uyma</a:t>
            </a:r>
            <a:endParaRPr lang="en-US" dirty="0"/>
          </a:p>
          <a:p>
            <a:r>
              <a:rPr lang="en-US" dirty="0" err="1"/>
              <a:t>Özellikle</a:t>
            </a:r>
            <a:r>
              <a:rPr lang="en-US" dirty="0"/>
              <a:t> </a:t>
            </a:r>
            <a:r>
              <a:rPr lang="en-US" dirty="0" err="1"/>
              <a:t>biyomedikal</a:t>
            </a:r>
            <a:r>
              <a:rPr lang="en-US" dirty="0"/>
              <a:t> </a:t>
            </a:r>
            <a:r>
              <a:rPr lang="en-US" dirty="0" err="1"/>
              <a:t>araştırmalarda</a:t>
            </a:r>
            <a:r>
              <a:rPr lang="en-US" dirty="0"/>
              <a:t> </a:t>
            </a:r>
            <a:r>
              <a:rPr lang="en-US" dirty="0" err="1"/>
              <a:t>ayrıca</a:t>
            </a:r>
            <a:r>
              <a:rPr lang="en-US" dirty="0"/>
              <a:t> </a:t>
            </a:r>
            <a:r>
              <a:rPr lang="en-US" dirty="0" err="1"/>
              <a:t>sosyal</a:t>
            </a:r>
            <a:r>
              <a:rPr lang="en-US" dirty="0"/>
              <a:t> </a:t>
            </a:r>
            <a:r>
              <a:rPr lang="en-US" dirty="0" err="1"/>
              <a:t>ve</a:t>
            </a:r>
            <a:r>
              <a:rPr lang="en-US" dirty="0"/>
              <a:t> </a:t>
            </a:r>
            <a:r>
              <a:rPr lang="en-US" dirty="0" err="1"/>
              <a:t>beşeri</a:t>
            </a:r>
            <a:r>
              <a:rPr lang="en-US" dirty="0"/>
              <a:t> </a:t>
            </a:r>
            <a:r>
              <a:rPr lang="en-US" dirty="0" err="1"/>
              <a:t>bilimlerde</a:t>
            </a:r>
            <a:r>
              <a:rPr lang="en-US" dirty="0"/>
              <a:t> </a:t>
            </a:r>
            <a:r>
              <a:rPr lang="en-US" dirty="0" err="1"/>
              <a:t>araştırmanın</a:t>
            </a:r>
            <a:r>
              <a:rPr lang="en-US" dirty="0"/>
              <a:t> </a:t>
            </a:r>
            <a:r>
              <a:rPr lang="en-US" dirty="0" err="1"/>
              <a:t>etik</a:t>
            </a:r>
            <a:r>
              <a:rPr lang="en-US" dirty="0"/>
              <a:t> </a:t>
            </a:r>
            <a:r>
              <a:rPr lang="en-US" dirty="0" err="1"/>
              <a:t>olarak</a:t>
            </a:r>
            <a:r>
              <a:rPr lang="en-US" dirty="0"/>
              <a:t> </a:t>
            </a:r>
            <a:r>
              <a:rPr lang="en-US" dirty="0" err="1"/>
              <a:t>yürütülmesi</a:t>
            </a:r>
            <a:r>
              <a:rPr lang="en-US" dirty="0"/>
              <a:t> </a:t>
            </a:r>
            <a:r>
              <a:rPr lang="en-US" dirty="0" err="1"/>
              <a:t>insan</a:t>
            </a:r>
            <a:r>
              <a:rPr lang="en-US" dirty="0"/>
              <a:t> </a:t>
            </a:r>
            <a:r>
              <a:rPr lang="en-US" dirty="0" err="1"/>
              <a:t>ve</a:t>
            </a:r>
            <a:r>
              <a:rPr lang="en-US" dirty="0"/>
              <a:t> </a:t>
            </a:r>
            <a:r>
              <a:rPr lang="en-US" dirty="0" err="1"/>
              <a:t>hayvanların</a:t>
            </a:r>
            <a:r>
              <a:rPr lang="en-US" dirty="0"/>
              <a:t> </a:t>
            </a:r>
            <a:r>
              <a:rPr lang="en-US" dirty="0" err="1"/>
              <a:t>korunması</a:t>
            </a:r>
            <a:r>
              <a:rPr lang="en-US" dirty="0"/>
              <a:t> </a:t>
            </a:r>
            <a:r>
              <a:rPr lang="en-US" dirty="0" err="1"/>
              <a:t>için</a:t>
            </a:r>
            <a:r>
              <a:rPr lang="en-US" dirty="0"/>
              <a:t> son </a:t>
            </a:r>
            <a:r>
              <a:rPr lang="en-US" dirty="0" err="1"/>
              <a:t>derece</a:t>
            </a:r>
            <a:r>
              <a:rPr lang="en-US" dirty="0"/>
              <a:t> </a:t>
            </a:r>
            <a:r>
              <a:rPr lang="en-US" dirty="0" err="1"/>
              <a:t>önemlidir</a:t>
            </a:r>
            <a:r>
              <a:rPr lang="en-US" dirty="0"/>
              <a:t>. </a:t>
            </a:r>
            <a:r>
              <a:rPr lang="en-US" dirty="0" err="1"/>
              <a:t>Yazarlardan</a:t>
            </a:r>
            <a:r>
              <a:rPr lang="en-US" dirty="0"/>
              <a:t> </a:t>
            </a:r>
            <a:r>
              <a:rPr lang="en-US" dirty="0" err="1"/>
              <a:t>etik</a:t>
            </a:r>
            <a:r>
              <a:rPr lang="en-US" dirty="0"/>
              <a:t> </a:t>
            </a:r>
            <a:r>
              <a:rPr lang="en-US" dirty="0" err="1"/>
              <a:t>gözetim</a:t>
            </a:r>
            <a:r>
              <a:rPr lang="en-US" dirty="0"/>
              <a:t>, </a:t>
            </a:r>
            <a:r>
              <a:rPr lang="en-US" dirty="0" err="1"/>
              <a:t>uygun</a:t>
            </a:r>
            <a:r>
              <a:rPr lang="en-US" dirty="0"/>
              <a:t> </a:t>
            </a:r>
            <a:r>
              <a:rPr lang="en-US" dirty="0" err="1"/>
              <a:t>kabul</a:t>
            </a:r>
            <a:r>
              <a:rPr lang="en-US" dirty="0"/>
              <a:t> </a:t>
            </a:r>
            <a:r>
              <a:rPr lang="en-US" dirty="0" err="1"/>
              <a:t>prosedürleri</a:t>
            </a:r>
            <a:r>
              <a:rPr lang="en-US" dirty="0"/>
              <a:t> </a:t>
            </a:r>
            <a:r>
              <a:rPr lang="en-US" dirty="0" err="1"/>
              <a:t>ve</a:t>
            </a:r>
            <a:r>
              <a:rPr lang="en-US" dirty="0"/>
              <a:t> </a:t>
            </a:r>
            <a:r>
              <a:rPr lang="en-US" dirty="0" err="1"/>
              <a:t>ilgili</a:t>
            </a:r>
            <a:r>
              <a:rPr lang="en-US" dirty="0"/>
              <a:t> </a:t>
            </a:r>
            <a:r>
              <a:rPr lang="en-US" dirty="0" err="1"/>
              <a:t>kanunlara</a:t>
            </a:r>
            <a:r>
              <a:rPr lang="en-US" dirty="0"/>
              <a:t> </a:t>
            </a:r>
            <a:r>
              <a:rPr lang="en-US" dirty="0" err="1"/>
              <a:t>bağlı</a:t>
            </a:r>
            <a:r>
              <a:rPr lang="en-US" dirty="0"/>
              <a:t> </a:t>
            </a:r>
            <a:r>
              <a:rPr lang="en-US" dirty="0" err="1" smtClean="0"/>
              <a:t>kalmaları</a:t>
            </a:r>
            <a:r>
              <a:rPr lang="en-US" dirty="0" smtClean="0"/>
              <a:t> </a:t>
            </a:r>
            <a:r>
              <a:rPr lang="en-US" dirty="0" err="1" smtClean="0"/>
              <a:t>talep</a:t>
            </a:r>
            <a:r>
              <a:rPr lang="en-US" dirty="0" smtClean="0"/>
              <a:t> </a:t>
            </a:r>
            <a:r>
              <a:rPr lang="en-US" dirty="0" err="1" smtClean="0"/>
              <a:t>edilmelidir</a:t>
            </a:r>
            <a:r>
              <a:rPr lang="en-US" dirty="0" smtClean="0"/>
              <a:t>.</a:t>
            </a:r>
            <a:endParaRPr lang="en-US" dirty="0"/>
          </a:p>
          <a:p>
            <a:r>
              <a:rPr lang="en-US" dirty="0" err="1"/>
              <a:t>Editörler</a:t>
            </a:r>
            <a:r>
              <a:rPr lang="en-US" dirty="0"/>
              <a:t> </a:t>
            </a:r>
            <a:r>
              <a:rPr lang="en-US" dirty="0" err="1"/>
              <a:t>genellikle</a:t>
            </a:r>
            <a:r>
              <a:rPr lang="en-US" dirty="0"/>
              <a:t> </a:t>
            </a:r>
            <a:r>
              <a:rPr lang="en-US" dirty="0" err="1"/>
              <a:t>bir</a:t>
            </a:r>
            <a:r>
              <a:rPr lang="en-US" dirty="0"/>
              <a:t> </a:t>
            </a:r>
            <a:r>
              <a:rPr lang="en-US" dirty="0" err="1"/>
              <a:t>etik</a:t>
            </a:r>
            <a:r>
              <a:rPr lang="en-US" dirty="0"/>
              <a:t> </a:t>
            </a:r>
            <a:r>
              <a:rPr lang="en-US" dirty="0" err="1"/>
              <a:t>komite</a:t>
            </a:r>
            <a:r>
              <a:rPr lang="en-US" dirty="0"/>
              <a:t> (</a:t>
            </a:r>
            <a:r>
              <a:rPr lang="en-US" dirty="0" err="1"/>
              <a:t>veya</a:t>
            </a:r>
            <a:r>
              <a:rPr lang="en-US" dirty="0"/>
              <a:t> </a:t>
            </a:r>
            <a:r>
              <a:rPr lang="en-US" dirty="0" err="1"/>
              <a:t>kurumsal</a:t>
            </a:r>
            <a:r>
              <a:rPr lang="en-US" dirty="0"/>
              <a:t> </a:t>
            </a:r>
            <a:r>
              <a:rPr lang="en-US" dirty="0" err="1"/>
              <a:t>hakem</a:t>
            </a:r>
            <a:r>
              <a:rPr lang="en-US" dirty="0"/>
              <a:t> </a:t>
            </a:r>
            <a:r>
              <a:rPr lang="en-US" dirty="0" err="1"/>
              <a:t>kurulu</a:t>
            </a:r>
            <a:r>
              <a:rPr lang="en-US" dirty="0"/>
              <a:t>) </a:t>
            </a:r>
            <a:r>
              <a:rPr lang="en-US" dirty="0" err="1"/>
              <a:t>tarafından</a:t>
            </a:r>
            <a:r>
              <a:rPr lang="en-US" dirty="0"/>
              <a:t> </a:t>
            </a:r>
            <a:r>
              <a:rPr lang="en-US" dirty="0" err="1"/>
              <a:t>çalışmanın</a:t>
            </a:r>
            <a:r>
              <a:rPr lang="en-US" dirty="0"/>
              <a:t> </a:t>
            </a:r>
            <a:r>
              <a:rPr lang="en-US" dirty="0" err="1"/>
              <a:t>onaylanmasını</a:t>
            </a:r>
            <a:r>
              <a:rPr lang="en-US" dirty="0"/>
              <a:t> </a:t>
            </a:r>
            <a:r>
              <a:rPr lang="en-US" dirty="0" err="1"/>
              <a:t>ve</a:t>
            </a:r>
            <a:r>
              <a:rPr lang="en-US" dirty="0"/>
              <a:t> </a:t>
            </a:r>
            <a:r>
              <a:rPr lang="en-US" dirty="0" err="1"/>
              <a:t>insanlar</a:t>
            </a:r>
            <a:r>
              <a:rPr lang="en-US" dirty="0"/>
              <a:t> </a:t>
            </a:r>
            <a:r>
              <a:rPr lang="en-US" dirty="0" err="1"/>
              <a:t>üzerinde</a:t>
            </a:r>
            <a:r>
              <a:rPr lang="en-US" dirty="0"/>
              <a:t> </a:t>
            </a:r>
            <a:r>
              <a:rPr lang="en-US" dirty="0" err="1"/>
              <a:t>yapılan</a:t>
            </a:r>
            <a:r>
              <a:rPr lang="en-US" dirty="0"/>
              <a:t> </a:t>
            </a:r>
            <a:r>
              <a:rPr lang="en-US" dirty="0" err="1"/>
              <a:t>tıbbi</a:t>
            </a:r>
            <a:r>
              <a:rPr lang="en-US" dirty="0"/>
              <a:t> </a:t>
            </a:r>
            <a:r>
              <a:rPr lang="en-US" dirty="0" err="1"/>
              <a:t>çalışmaların</a:t>
            </a:r>
            <a:r>
              <a:rPr lang="en-US" dirty="0"/>
              <a:t> Helsinki </a:t>
            </a:r>
            <a:r>
              <a:rPr lang="en-US" dirty="0" err="1"/>
              <a:t>Deklarasyonu’na</a:t>
            </a:r>
            <a:r>
              <a:rPr lang="en-US" dirty="0"/>
              <a:t> </a:t>
            </a:r>
            <a:r>
              <a:rPr lang="en-US" dirty="0" err="1"/>
              <a:t>uygun</a:t>
            </a:r>
            <a:r>
              <a:rPr lang="en-US" dirty="0"/>
              <a:t> </a:t>
            </a:r>
            <a:r>
              <a:rPr lang="en-US" dirty="0" err="1"/>
              <a:t>olarak</a:t>
            </a:r>
            <a:r>
              <a:rPr lang="en-US" dirty="0"/>
              <a:t> </a:t>
            </a:r>
            <a:r>
              <a:rPr lang="en-US" dirty="0" err="1"/>
              <a:t>yürütüldüğünün</a:t>
            </a:r>
            <a:r>
              <a:rPr lang="en-US" dirty="0"/>
              <a:t> </a:t>
            </a:r>
            <a:r>
              <a:rPr lang="en-US" dirty="0" err="1" smtClean="0"/>
              <a:t>gösterilmesini</a:t>
            </a:r>
            <a:r>
              <a:rPr lang="en-US" dirty="0" smtClean="0"/>
              <a:t> </a:t>
            </a:r>
            <a:r>
              <a:rPr lang="en-US" dirty="0" err="1" smtClean="0"/>
              <a:t>talep</a:t>
            </a:r>
            <a:r>
              <a:rPr lang="en-US" dirty="0" smtClean="0"/>
              <a:t> </a:t>
            </a:r>
            <a:r>
              <a:rPr lang="en-US" dirty="0" err="1"/>
              <a:t>etmelidirler</a:t>
            </a:r>
            <a:r>
              <a:rPr lang="en-US" dirty="0"/>
              <a:t>.</a:t>
            </a:r>
          </a:p>
        </p:txBody>
      </p:sp>
    </p:spTree>
    <p:extLst>
      <p:ext uri="{BB962C8B-B14F-4D97-AF65-F5344CB8AC3E}">
        <p14:creationId xmlns:p14="http://schemas.microsoft.com/office/powerpoint/2010/main" val="17311975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emplate>
  <TotalTime>384</TotalTime>
  <Words>494</Words>
  <Application>Microsoft Office PowerPoint</Application>
  <PresentationFormat>Ekran Gösterisi (4:3)</PresentationFormat>
  <Paragraphs>66</Paragraphs>
  <Slides>13</Slides>
  <Notes>1</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ULUSLARARASI NORMLARIN IŞIĞINDA EDİTÖRLÜK </vt:lpstr>
      <vt:lpstr>Sunum İçeriği</vt:lpstr>
      <vt:lpstr>EDİTÖRLERİN MİSYONU</vt:lpstr>
      <vt:lpstr>EDİTÖRLERİN MİSYONU</vt:lpstr>
      <vt:lpstr>EDİTORYAL PRENSİPLER</vt:lpstr>
      <vt:lpstr>EDİTORYAL PRENSİPLER</vt:lpstr>
      <vt:lpstr>EDİTORYAL POLİTİKALAR</vt:lpstr>
      <vt:lpstr>EDİTORYAL POLİTİKALAR</vt:lpstr>
      <vt:lpstr>EDİTORYAL POLİTİKALAR</vt:lpstr>
      <vt:lpstr>EDİTORYAL SÜREÇLER</vt:lpstr>
      <vt:lpstr>EDİTORYAL SÜREÇLER</vt:lpstr>
      <vt:lpstr>SONUÇ</vt:lpstr>
      <vt:lpstr>Referanslar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ULUSLARARASI NORMLARIN IŞIĞINDA EDİTÖRLÜK</dc:title>
  <dc:creator>userrr</dc:creator>
  <cp:lastModifiedBy>DMK</cp:lastModifiedBy>
  <cp:revision>31</cp:revision>
  <dcterms:created xsi:type="dcterms:W3CDTF">2017-10-28T06:23:44Z</dcterms:created>
  <dcterms:modified xsi:type="dcterms:W3CDTF">2017-11-03T05:53:20Z</dcterms:modified>
</cp:coreProperties>
</file>