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22" r:id="rId1"/>
  </p:sldMasterIdLst>
  <p:sldIdLst>
    <p:sldId id="256" r:id="rId2"/>
    <p:sldId id="268" r:id="rId3"/>
    <p:sldId id="275" r:id="rId4"/>
    <p:sldId id="265" r:id="rId5"/>
    <p:sldId id="273" r:id="rId6"/>
    <p:sldId id="266" r:id="rId7"/>
    <p:sldId id="274" r:id="rId8"/>
    <p:sldId id="276" r:id="rId9"/>
    <p:sldId id="277" r:id="rId10"/>
    <p:sldId id="278" r:id="rId11"/>
    <p:sldId id="281" r:id="rId12"/>
    <p:sldId id="279" r:id="rId13"/>
    <p:sldId id="280" r:id="rId14"/>
    <p:sldId id="267" r:id="rId1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44" autoAdjust="0"/>
    <p:restoredTop sz="94660"/>
  </p:normalViewPr>
  <p:slideViewPr>
    <p:cSldViewPr snapToGrid="0">
      <p:cViewPr varScale="1">
        <p:scale>
          <a:sx n="74" d="100"/>
          <a:sy n="74" d="100"/>
        </p:scale>
        <p:origin x="37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10C04-0A5A-446B-B7F9-3B132E83A632}" type="datetimeFigureOut">
              <a:rPr lang="tr-TR" smtClean="0"/>
              <a:t>2.11.2017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C6AE92A8-48E3-4BC0-BE50-AE65097F13E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11310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10C04-0A5A-446B-B7F9-3B132E83A632}" type="datetimeFigureOut">
              <a:rPr lang="tr-TR" smtClean="0"/>
              <a:t>2.11.2017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6AE92A8-48E3-4BC0-BE50-AE65097F13E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18397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10C04-0A5A-446B-B7F9-3B132E83A632}" type="datetimeFigureOut">
              <a:rPr lang="tr-TR" smtClean="0"/>
              <a:t>2.11.2017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6AE92A8-48E3-4BC0-BE50-AE65097F13E3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26131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10C04-0A5A-446B-B7F9-3B132E83A632}" type="datetimeFigureOut">
              <a:rPr lang="tr-TR" smtClean="0"/>
              <a:t>2.11.2017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6AE92A8-48E3-4BC0-BE50-AE65097F13E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545304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10C04-0A5A-446B-B7F9-3B132E83A632}" type="datetimeFigureOut">
              <a:rPr lang="tr-TR" smtClean="0"/>
              <a:t>2.11.2017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6AE92A8-48E3-4BC0-BE50-AE65097F13E3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002646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10C04-0A5A-446B-B7F9-3B132E83A632}" type="datetimeFigureOut">
              <a:rPr lang="tr-TR" smtClean="0"/>
              <a:t>2.11.2017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6AE92A8-48E3-4BC0-BE50-AE65097F13E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320358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10C04-0A5A-446B-B7F9-3B132E83A632}" type="datetimeFigureOut">
              <a:rPr lang="tr-TR" smtClean="0"/>
              <a:t>2.11.2017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E92A8-48E3-4BC0-BE50-AE65097F13E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98440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10C04-0A5A-446B-B7F9-3B132E83A632}" type="datetimeFigureOut">
              <a:rPr lang="tr-TR" smtClean="0"/>
              <a:t>2.11.2017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E92A8-48E3-4BC0-BE50-AE65097F13E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88763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10C04-0A5A-446B-B7F9-3B132E83A632}" type="datetimeFigureOut">
              <a:rPr lang="tr-TR" smtClean="0"/>
              <a:t>2.11.2017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E92A8-48E3-4BC0-BE50-AE65097F13E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16071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10C04-0A5A-446B-B7F9-3B132E83A632}" type="datetimeFigureOut">
              <a:rPr lang="tr-TR" smtClean="0"/>
              <a:t>2.11.2017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6AE92A8-48E3-4BC0-BE50-AE65097F13E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15198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10C04-0A5A-446B-B7F9-3B132E83A632}" type="datetimeFigureOut">
              <a:rPr lang="tr-TR" smtClean="0"/>
              <a:t>2.11.2017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6AE92A8-48E3-4BC0-BE50-AE65097F13E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58018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10C04-0A5A-446B-B7F9-3B132E83A632}" type="datetimeFigureOut">
              <a:rPr lang="tr-TR" smtClean="0"/>
              <a:t>2.11.2017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6AE92A8-48E3-4BC0-BE50-AE65097F13E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2433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10C04-0A5A-446B-B7F9-3B132E83A632}" type="datetimeFigureOut">
              <a:rPr lang="tr-TR" smtClean="0"/>
              <a:t>2.11.2017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E92A8-48E3-4BC0-BE50-AE65097F13E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49502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10C04-0A5A-446B-B7F9-3B132E83A632}" type="datetimeFigureOut">
              <a:rPr lang="tr-TR" smtClean="0"/>
              <a:t>2.11.2017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E92A8-48E3-4BC0-BE50-AE65097F13E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8417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10C04-0A5A-446B-B7F9-3B132E83A632}" type="datetimeFigureOut">
              <a:rPr lang="tr-TR" smtClean="0"/>
              <a:t>2.11.2017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E92A8-48E3-4BC0-BE50-AE65097F13E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22152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10C04-0A5A-446B-B7F9-3B132E83A632}" type="datetimeFigureOut">
              <a:rPr lang="tr-TR" smtClean="0"/>
              <a:t>2.11.2017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6AE92A8-48E3-4BC0-BE50-AE65097F13E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7983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C10C04-0A5A-446B-B7F9-3B132E83A632}" type="datetimeFigureOut">
              <a:rPr lang="tr-TR" smtClean="0"/>
              <a:t>2.11.2017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6AE92A8-48E3-4BC0-BE50-AE65097F13E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059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23" r:id="rId1"/>
    <p:sldLayoutId id="2147484024" r:id="rId2"/>
    <p:sldLayoutId id="2147484025" r:id="rId3"/>
    <p:sldLayoutId id="2147484026" r:id="rId4"/>
    <p:sldLayoutId id="2147484027" r:id="rId5"/>
    <p:sldLayoutId id="2147484028" r:id="rId6"/>
    <p:sldLayoutId id="2147484029" r:id="rId7"/>
    <p:sldLayoutId id="2147484030" r:id="rId8"/>
    <p:sldLayoutId id="2147484031" r:id="rId9"/>
    <p:sldLayoutId id="2147484032" r:id="rId10"/>
    <p:sldLayoutId id="2147484033" r:id="rId11"/>
    <p:sldLayoutId id="2147484034" r:id="rId12"/>
    <p:sldLayoutId id="2147484035" r:id="rId13"/>
    <p:sldLayoutId id="2147484036" r:id="rId14"/>
    <p:sldLayoutId id="2147484037" r:id="rId15"/>
    <p:sldLayoutId id="214748403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84637" y="1207011"/>
            <a:ext cx="11509131" cy="3118100"/>
          </a:xfrm>
        </p:spPr>
        <p:txBody>
          <a:bodyPr>
            <a:normAutofit fontScale="90000"/>
          </a:bodyPr>
          <a:lstStyle/>
          <a:p>
            <a:pPr algn="ctr"/>
            <a:r>
              <a:rPr lang="tr-TR" sz="4000" b="1" dirty="0"/>
              <a:t>SOSYAL BİLİMLERDE HAKEM DAVRANIŞLARI VE HAKEMLİK SÜRECİNDE GÖRÜLEN EKSİKLİKLER: TR DİZİN KAPSAMINDAKİ DERGİLERDEN ÖRNEKLER İLE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2589213" y="5203065"/>
            <a:ext cx="9104555" cy="1365160"/>
          </a:xfrm>
        </p:spPr>
        <p:txBody>
          <a:bodyPr>
            <a:normAutofit/>
          </a:bodyPr>
          <a:lstStyle/>
          <a:p>
            <a:pPr algn="r"/>
            <a:r>
              <a:rPr lang="tr-TR" sz="3200" b="1" dirty="0" smtClean="0"/>
              <a:t>						</a:t>
            </a:r>
            <a:r>
              <a:rPr lang="tr-TR" sz="3200" dirty="0" smtClean="0"/>
              <a:t>Prof. Dr. Yaşar AYDEMİR</a:t>
            </a:r>
          </a:p>
          <a:p>
            <a:pPr algn="r"/>
            <a:r>
              <a:rPr lang="tr-TR" sz="3200" b="1" dirty="0"/>
              <a:t>TR Dizin Komite Üyesi, Gazi Üniversitesi</a:t>
            </a: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1450" y="148074"/>
            <a:ext cx="1166323" cy="1213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4505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943433"/>
          </a:xfrm>
        </p:spPr>
        <p:txBody>
          <a:bodyPr/>
          <a:lstStyle/>
          <a:p>
            <a:r>
              <a:rPr lang="tr-TR" b="1" i="1" dirty="0"/>
              <a:t>Hakem kaynaklı eksiklik ve </a:t>
            </a:r>
            <a:r>
              <a:rPr lang="tr-TR" b="1" i="1" dirty="0" smtClean="0"/>
              <a:t>aksaklıklar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212" y="1567543"/>
            <a:ext cx="8915400" cy="4898571"/>
          </a:xfrm>
        </p:spPr>
        <p:txBody>
          <a:bodyPr>
            <a:noAutofit/>
          </a:bodyPr>
          <a:lstStyle/>
          <a:p>
            <a:pPr lvl="0" algn="just"/>
            <a:r>
              <a:rPr lang="tr-TR" sz="3200" dirty="0" smtClean="0"/>
              <a:t>Hukukî </a:t>
            </a:r>
            <a:r>
              <a:rPr lang="tr-TR" sz="3200" dirty="0"/>
              <a:t>problemlere zemin hazırlayacak raporlamaların olması,</a:t>
            </a:r>
          </a:p>
          <a:p>
            <a:pPr lvl="0" algn="just"/>
            <a:r>
              <a:rPr lang="tr-TR" sz="3200" dirty="0"/>
              <a:t>Sözü dosdoğru ve açık söyleyememek/beliğ söyleyememek,</a:t>
            </a:r>
          </a:p>
          <a:p>
            <a:pPr lvl="0" algn="just"/>
            <a:r>
              <a:rPr lang="tr-TR" sz="3200" dirty="0"/>
              <a:t>İncitici üslup kullanılması,</a:t>
            </a:r>
          </a:p>
          <a:p>
            <a:pPr lvl="0" algn="just"/>
            <a:r>
              <a:rPr lang="tr-TR" sz="3200" dirty="0"/>
              <a:t>Yazının hakem tarafından sahiplenilmemesi,</a:t>
            </a:r>
          </a:p>
          <a:p>
            <a:pPr lvl="0" algn="just"/>
            <a:r>
              <a:rPr lang="tr-TR" sz="3200" dirty="0"/>
              <a:t>Hakemin eleştirilerini aday makale düzeyinde bırakmayıp yazara dönük eleştiriye yer vermesi, </a:t>
            </a:r>
          </a:p>
        </p:txBody>
      </p:sp>
    </p:spTree>
    <p:extLst>
      <p:ext uri="{BB962C8B-B14F-4D97-AF65-F5344CB8AC3E}">
        <p14:creationId xmlns:p14="http://schemas.microsoft.com/office/powerpoint/2010/main" val="7262070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943433"/>
          </a:xfrm>
        </p:spPr>
        <p:txBody>
          <a:bodyPr>
            <a:normAutofit/>
          </a:bodyPr>
          <a:lstStyle/>
          <a:p>
            <a:r>
              <a:rPr lang="tr-TR" b="1" i="1" dirty="0"/>
              <a:t>Yazar </a:t>
            </a:r>
            <a:r>
              <a:rPr lang="tr-TR" b="1" i="1" dirty="0" smtClean="0"/>
              <a:t>kaynaklı </a:t>
            </a:r>
            <a:r>
              <a:rPr lang="tr-TR" b="1" i="1" dirty="0" smtClean="0"/>
              <a:t>eksiklik </a:t>
            </a:r>
            <a:r>
              <a:rPr lang="tr-TR" b="1" i="1" dirty="0"/>
              <a:t>ve </a:t>
            </a:r>
            <a:r>
              <a:rPr lang="tr-TR" b="1" i="1" dirty="0" smtClean="0"/>
              <a:t>aksaklıklar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212" y="1567543"/>
            <a:ext cx="8915400" cy="4898571"/>
          </a:xfrm>
        </p:spPr>
        <p:txBody>
          <a:bodyPr>
            <a:noAutofit/>
          </a:bodyPr>
          <a:lstStyle/>
          <a:p>
            <a:pPr lvl="0"/>
            <a:r>
              <a:rPr lang="tr-TR" sz="3200" dirty="0"/>
              <a:t>Yazarın aday makalesi için aceleci davranması; </a:t>
            </a:r>
            <a:r>
              <a:rPr lang="tr-TR" sz="3200" dirty="0" err="1"/>
              <a:t>editöryal</a:t>
            </a:r>
            <a:r>
              <a:rPr lang="tr-TR" sz="3200" dirty="0"/>
              <a:t> süreci hızlandırma çabası ve işleyişi olumsuz yönde etkilemesi,</a:t>
            </a:r>
          </a:p>
          <a:p>
            <a:pPr lvl="0"/>
            <a:r>
              <a:rPr lang="tr-TR" sz="3200" dirty="0"/>
              <a:t>Yazarların dergi yazım kurallarını ısrarla göz ardı etmeleri,</a:t>
            </a:r>
          </a:p>
          <a:p>
            <a:pPr lvl="0"/>
            <a:r>
              <a:rPr lang="tr-TR" sz="3200" dirty="0"/>
              <a:t>Hakem raporlarının yanlış olduğu konusunda editörlerle ısrarla tartışmaları</a:t>
            </a:r>
            <a:r>
              <a:rPr lang="tr-TR" sz="3200" dirty="0" smtClean="0"/>
              <a:t>,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252932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943433"/>
          </a:xfrm>
        </p:spPr>
        <p:txBody>
          <a:bodyPr>
            <a:normAutofit/>
          </a:bodyPr>
          <a:lstStyle/>
          <a:p>
            <a:r>
              <a:rPr lang="tr-TR" b="1" i="1" dirty="0"/>
              <a:t>Yazar </a:t>
            </a:r>
            <a:r>
              <a:rPr lang="tr-TR" b="1" i="1" dirty="0" smtClean="0"/>
              <a:t>kaynaklı </a:t>
            </a:r>
            <a:r>
              <a:rPr lang="tr-TR" b="1" i="1" dirty="0" smtClean="0"/>
              <a:t>eksiklik </a:t>
            </a:r>
            <a:r>
              <a:rPr lang="tr-TR" b="1" i="1" dirty="0"/>
              <a:t>ve </a:t>
            </a:r>
            <a:r>
              <a:rPr lang="tr-TR" b="1" i="1" dirty="0" smtClean="0"/>
              <a:t>aksaklıklar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212" y="1567543"/>
            <a:ext cx="8915400" cy="4898571"/>
          </a:xfrm>
        </p:spPr>
        <p:txBody>
          <a:bodyPr>
            <a:noAutofit/>
          </a:bodyPr>
          <a:lstStyle/>
          <a:p>
            <a:pPr lvl="0" algn="just"/>
            <a:r>
              <a:rPr lang="tr-TR" sz="3200" dirty="0" smtClean="0"/>
              <a:t>Aday </a:t>
            </a:r>
            <a:r>
              <a:rPr lang="tr-TR" sz="3200" dirty="0"/>
              <a:t>makalenin hakemlik süreçlerinin olumsuz sonuçlanması durumunda yazarın hakemleri öğrenme gayreti,</a:t>
            </a:r>
          </a:p>
          <a:p>
            <a:pPr lvl="0" algn="just"/>
            <a:r>
              <a:rPr lang="tr-TR" sz="3200" dirty="0"/>
              <a:t>Aday makalenin hakemlik süreçlerinin olumsuz sonuçlanması durumunda yazarın editöre yönelttiği suçlamalar.</a:t>
            </a:r>
          </a:p>
        </p:txBody>
      </p:sp>
    </p:spTree>
    <p:extLst>
      <p:ext uri="{BB962C8B-B14F-4D97-AF65-F5344CB8AC3E}">
        <p14:creationId xmlns:p14="http://schemas.microsoft.com/office/powerpoint/2010/main" val="20907207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92925" y="205741"/>
            <a:ext cx="8911687" cy="868680"/>
          </a:xfrm>
        </p:spPr>
        <p:txBody>
          <a:bodyPr>
            <a:normAutofit/>
          </a:bodyPr>
          <a:lstStyle/>
          <a:p>
            <a:r>
              <a:rPr lang="tr-TR" b="1" dirty="0" smtClean="0"/>
              <a:t>Sonuç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212" y="1074421"/>
            <a:ext cx="8915400" cy="5391693"/>
          </a:xfrm>
        </p:spPr>
        <p:txBody>
          <a:bodyPr>
            <a:noAutofit/>
          </a:bodyPr>
          <a:lstStyle/>
          <a:p>
            <a:pPr lvl="0"/>
            <a:r>
              <a:rPr lang="tr-TR" sz="3200" dirty="0"/>
              <a:t>Hakemlik süreci, “editör, hakemlik formu, hakem seçimi ve hakem </a:t>
            </a:r>
            <a:r>
              <a:rPr lang="tr-TR" sz="3200" dirty="0" err="1"/>
              <a:t>değerlendirmesi”ni</a:t>
            </a:r>
            <a:r>
              <a:rPr lang="tr-TR" sz="3200" dirty="0"/>
              <a:t> içine alan bir süreçtir</a:t>
            </a:r>
            <a:r>
              <a:rPr lang="tr-TR" sz="3200" dirty="0" smtClean="0"/>
              <a:t>.</a:t>
            </a:r>
          </a:p>
          <a:p>
            <a:pPr lvl="0"/>
            <a:r>
              <a:rPr lang="tr-TR" sz="3200" dirty="0" smtClean="0"/>
              <a:t>Bu süreçte yer alan editörün, hakemin ve yazarın;</a:t>
            </a:r>
          </a:p>
          <a:p>
            <a:pPr lvl="0"/>
            <a:r>
              <a:rPr lang="tr-TR" sz="3200" dirty="0" smtClean="0"/>
              <a:t>Ahlakı,</a:t>
            </a:r>
          </a:p>
          <a:p>
            <a:pPr lvl="0"/>
            <a:r>
              <a:rPr lang="tr-TR" sz="3200" dirty="0" err="1" smtClean="0"/>
              <a:t>Niyyeti</a:t>
            </a:r>
            <a:r>
              <a:rPr lang="tr-TR" sz="3200" dirty="0" smtClean="0"/>
              <a:t>,</a:t>
            </a:r>
          </a:p>
          <a:p>
            <a:pPr lvl="0"/>
            <a:r>
              <a:rPr lang="tr-TR" sz="3200" dirty="0"/>
              <a:t>İş tutumu </a:t>
            </a:r>
            <a:r>
              <a:rPr lang="tr-TR" sz="3200" b="1" dirty="0" smtClean="0"/>
              <a:t>= DERGİNİN YAYIN KALİTESİ </a:t>
            </a:r>
            <a:endParaRPr lang="tr-TR" sz="3200" b="1" dirty="0"/>
          </a:p>
        </p:txBody>
      </p:sp>
    </p:spTree>
    <p:extLst>
      <p:ext uri="{BB962C8B-B14F-4D97-AF65-F5344CB8AC3E}">
        <p14:creationId xmlns:p14="http://schemas.microsoft.com/office/powerpoint/2010/main" val="28478552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92925" y="325314"/>
            <a:ext cx="8911687" cy="1808285"/>
          </a:xfrm>
        </p:spPr>
        <p:txBody>
          <a:bodyPr/>
          <a:lstStyle/>
          <a:p>
            <a:pPr algn="ctr"/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381500"/>
          </a:xfrm>
        </p:spPr>
        <p:txBody>
          <a:bodyPr/>
          <a:lstStyle/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  <p:pic>
        <p:nvPicPr>
          <p:cNvPr id="5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971666" y="545339"/>
            <a:ext cx="2150492" cy="1646662"/>
          </a:xfrm>
          <a:prstGeom prst="rect">
            <a:avLst/>
          </a:prstGeom>
        </p:spPr>
      </p:pic>
      <p:sp>
        <p:nvSpPr>
          <p:cNvPr id="6" name="Dikdörtgen 5"/>
          <p:cNvSpPr/>
          <p:nvPr/>
        </p:nvSpPr>
        <p:spPr>
          <a:xfrm>
            <a:off x="4536831" y="2769577"/>
            <a:ext cx="5503984" cy="12820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5400" dirty="0" smtClean="0"/>
              <a:t>TEŞEKKÜRLER</a:t>
            </a:r>
            <a:endParaRPr lang="tr-TR" sz="5400" dirty="0"/>
          </a:p>
        </p:txBody>
      </p:sp>
      <p:sp>
        <p:nvSpPr>
          <p:cNvPr id="7" name="Dikdörtgen 6"/>
          <p:cNvSpPr/>
          <p:nvPr/>
        </p:nvSpPr>
        <p:spPr>
          <a:xfrm>
            <a:off x="4536831" y="5100034"/>
            <a:ext cx="5503984" cy="15969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b="1" dirty="0"/>
              <a:t>TÜBİTAK ULAKBİM</a:t>
            </a:r>
          </a:p>
          <a:p>
            <a:pPr algn="ctr"/>
            <a:r>
              <a:rPr lang="tr-TR" sz="1200" dirty="0"/>
              <a:t>Cahit </a:t>
            </a:r>
            <a:r>
              <a:rPr lang="tr-TR" sz="1200" dirty="0" err="1"/>
              <a:t>Arf</a:t>
            </a:r>
            <a:r>
              <a:rPr lang="tr-TR" sz="1200" dirty="0"/>
              <a:t> Bilgi Merkezi</a:t>
            </a:r>
          </a:p>
          <a:p>
            <a:pPr algn="ctr"/>
            <a:r>
              <a:rPr lang="tr-TR" sz="1200" dirty="0"/>
              <a:t>Mustafa Kemal Mahallesi, Dumlupınar Bulvarı</a:t>
            </a:r>
          </a:p>
          <a:p>
            <a:pPr algn="ctr"/>
            <a:r>
              <a:rPr lang="tr-TR" sz="1200" dirty="0"/>
              <a:t>Eskişehir Yolu 7. Km, 2151. Cadde</a:t>
            </a:r>
          </a:p>
          <a:p>
            <a:pPr algn="ctr"/>
            <a:r>
              <a:rPr lang="tr-TR" sz="1200" dirty="0"/>
              <a:t>06510, Çankaya/ANKARA</a:t>
            </a:r>
          </a:p>
          <a:p>
            <a:pPr algn="ctr"/>
            <a:r>
              <a:rPr lang="tr-TR" sz="1200" dirty="0"/>
              <a:t>(Bilim Sanayi ve Teknoloji Bakanlığı Eski Binası)</a:t>
            </a:r>
          </a:p>
          <a:p>
            <a:pPr algn="ctr"/>
            <a:r>
              <a:rPr lang="tr-TR" sz="1200" b="1" dirty="0"/>
              <a:t>T</a:t>
            </a:r>
            <a:r>
              <a:rPr lang="tr-TR" sz="1200" dirty="0"/>
              <a:t> +90 312 298 9230</a:t>
            </a:r>
          </a:p>
          <a:p>
            <a:pPr algn="ctr"/>
            <a:r>
              <a:rPr lang="tr-TR" sz="1200" dirty="0" smtClean="0">
                <a:solidFill>
                  <a:schemeClr val="bg1"/>
                </a:solidFill>
                <a:latin typeface="Futura Bk BT Book"/>
              </a:rPr>
              <a:t>http</a:t>
            </a:r>
            <a:r>
              <a:rPr lang="tr-TR" sz="1200" dirty="0">
                <a:solidFill>
                  <a:schemeClr val="bg1"/>
                </a:solidFill>
                <a:latin typeface="Futura Bk BT Book"/>
              </a:rPr>
              <a:t>://www.ulakbim.gov.tr</a:t>
            </a:r>
            <a:r>
              <a:rPr lang="tr-TR" sz="1200" dirty="0" smtClean="0">
                <a:solidFill>
                  <a:schemeClr val="bg1">
                    <a:lumMod val="50000"/>
                  </a:schemeClr>
                </a:solidFill>
                <a:latin typeface="Futura Bk BT Book"/>
              </a:rPr>
              <a:t>/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41949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894114" y="435430"/>
            <a:ext cx="9818915" cy="1153884"/>
          </a:xfrm>
        </p:spPr>
        <p:txBody>
          <a:bodyPr>
            <a:noAutofit/>
          </a:bodyPr>
          <a:lstStyle/>
          <a:p>
            <a:pPr algn="ctr"/>
            <a:r>
              <a:rPr lang="tr-TR" b="1" dirty="0"/>
              <a:t>HAKEM DAVRANIŞLARI VE HAKEMLİK SÜRECİNDE GÖRÜLEN EKSİKLİKLER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894114" y="1741714"/>
            <a:ext cx="9610498" cy="5116286"/>
          </a:xfrm>
        </p:spPr>
        <p:txBody>
          <a:bodyPr>
            <a:noAutofit/>
          </a:bodyPr>
          <a:lstStyle/>
          <a:p>
            <a:r>
              <a:rPr lang="tr-TR" sz="3200" dirty="0"/>
              <a:t>Giriş</a:t>
            </a:r>
          </a:p>
          <a:p>
            <a:pPr algn="just"/>
            <a:r>
              <a:rPr lang="tr-TR" sz="3200" i="1" dirty="0"/>
              <a:t>Hakem kimdir?</a:t>
            </a:r>
            <a:endParaRPr lang="tr-TR" sz="3200" dirty="0"/>
          </a:p>
          <a:p>
            <a:pPr algn="just"/>
            <a:r>
              <a:rPr lang="tr-TR" sz="3200" i="1" dirty="0"/>
              <a:t>Hakem davranışları</a:t>
            </a:r>
            <a:endParaRPr lang="tr-TR" sz="3200" dirty="0"/>
          </a:p>
          <a:p>
            <a:pPr algn="just"/>
            <a:r>
              <a:rPr lang="tr-TR" sz="3200" i="1" dirty="0"/>
              <a:t>Hakemlik sürecinde görülen eksiklikler</a:t>
            </a:r>
            <a:endParaRPr lang="tr-TR" sz="3200" dirty="0"/>
          </a:p>
          <a:p>
            <a:pPr lvl="1" algn="just"/>
            <a:r>
              <a:rPr lang="tr-TR" sz="3200" i="1" dirty="0" smtClean="0"/>
              <a:t>Hakem </a:t>
            </a:r>
            <a:r>
              <a:rPr lang="tr-TR" sz="3200" i="1" dirty="0"/>
              <a:t>kaynaklı eksiklik ve aksaklıklar</a:t>
            </a:r>
            <a:endParaRPr lang="tr-TR" sz="3200" dirty="0"/>
          </a:p>
          <a:p>
            <a:pPr lvl="1" algn="just"/>
            <a:r>
              <a:rPr lang="tr-TR" sz="3200" i="1" dirty="0"/>
              <a:t>Yazar </a:t>
            </a:r>
            <a:r>
              <a:rPr lang="tr-TR" sz="3200" i="1" dirty="0" smtClean="0"/>
              <a:t>kaynaklı eksiklik ve aksaklıklar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352901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29924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/>
              <a:t>HAKEM KİMDİR?</a:t>
            </a:r>
            <a:br>
              <a:rPr lang="tr-TR" b="1" dirty="0"/>
            </a:b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212" y="1254034"/>
            <a:ext cx="9080274" cy="5603966"/>
          </a:xfrm>
        </p:spPr>
        <p:txBody>
          <a:bodyPr>
            <a:normAutofit fontScale="70000" lnSpcReduction="20000"/>
          </a:bodyPr>
          <a:lstStyle/>
          <a:p>
            <a:pPr algn="just"/>
            <a:endParaRPr lang="tr-TR" dirty="0" smtClean="0"/>
          </a:p>
          <a:p>
            <a:pPr algn="just"/>
            <a:r>
              <a:rPr lang="tr-TR" sz="4100" dirty="0" smtClean="0"/>
              <a:t>Hakem</a:t>
            </a:r>
            <a:r>
              <a:rPr lang="tr-TR" sz="4100" dirty="0"/>
              <a:t>, editöre veya yayın kuruluna yardımcı olan, söz konusu araştırma alanına hâkim bilim insanıdır. </a:t>
            </a:r>
            <a:endParaRPr lang="tr-TR" sz="4100" dirty="0" smtClean="0"/>
          </a:p>
          <a:p>
            <a:pPr algn="just"/>
            <a:r>
              <a:rPr lang="tr-TR" sz="4100" dirty="0" smtClean="0"/>
              <a:t>Hakemin </a:t>
            </a:r>
            <a:r>
              <a:rPr lang="tr-TR" sz="4100" dirty="0"/>
              <a:t>editörden ulaşan aday makaleyi değerlendirebilecek durumda ise kendisine tanınan süre içerisinde yazı hakkındaki raporunu yazması, değilse en kısa zamanda editörü bilgilendirmesi beklenir. </a:t>
            </a:r>
            <a:endParaRPr lang="tr-TR" sz="4100" dirty="0" smtClean="0"/>
          </a:p>
          <a:p>
            <a:pPr algn="just"/>
            <a:r>
              <a:rPr lang="tr-TR" sz="4100" dirty="0"/>
              <a:t>Kimi editörler aday makalenin başlığını hakeme gönderip değerlendirme yapıp yapamayacaklarına dair görüş sormakta, kabul etmesi durumunda değerlendirilmek üzere hakeme aday makaleyi yönlendirmektedirler. </a:t>
            </a:r>
          </a:p>
        </p:txBody>
      </p:sp>
    </p:spTree>
    <p:extLst>
      <p:ext uri="{BB962C8B-B14F-4D97-AF65-F5344CB8AC3E}">
        <p14:creationId xmlns:p14="http://schemas.microsoft.com/office/powerpoint/2010/main" val="5023228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22031" y="624110"/>
            <a:ext cx="11082581" cy="545156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smtClean="0"/>
              <a:t>HAKEM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-167054" y="1101192"/>
            <a:ext cx="12394008" cy="5621898"/>
          </a:xfrm>
        </p:spPr>
        <p:txBody>
          <a:bodyPr/>
          <a:lstStyle/>
          <a:p>
            <a:pPr marL="0" indent="0">
              <a:buNone/>
            </a:pPr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1049571" y="3155727"/>
            <a:ext cx="2115162" cy="79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000" b="1" dirty="0" smtClean="0"/>
              <a:t>Hakem</a:t>
            </a:r>
            <a:endParaRPr lang="tr-TR" sz="2000" b="1" dirty="0"/>
          </a:p>
        </p:txBody>
      </p:sp>
      <p:sp>
        <p:nvSpPr>
          <p:cNvPr id="5" name="Sol Sağ Yukarı Ok 4"/>
          <p:cNvSpPr/>
          <p:nvPr/>
        </p:nvSpPr>
        <p:spPr>
          <a:xfrm rot="5400000">
            <a:off x="3023309" y="3265241"/>
            <a:ext cx="1216152" cy="634806"/>
          </a:xfrm>
          <a:prstGeom prst="leftRigh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Dikdörtgen 5"/>
          <p:cNvSpPr/>
          <p:nvPr/>
        </p:nvSpPr>
        <p:spPr>
          <a:xfrm>
            <a:off x="2819624" y="1248443"/>
            <a:ext cx="1453545" cy="46928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err="1" smtClean="0"/>
              <a:t>Red</a:t>
            </a:r>
            <a:endParaRPr lang="tr-TR" dirty="0"/>
          </a:p>
        </p:txBody>
      </p:sp>
      <p:sp>
        <p:nvSpPr>
          <p:cNvPr id="7" name="Dikdörtgen 6"/>
          <p:cNvSpPr/>
          <p:nvPr/>
        </p:nvSpPr>
        <p:spPr>
          <a:xfrm>
            <a:off x="4046970" y="3294279"/>
            <a:ext cx="1664930" cy="64195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Düzeltme</a:t>
            </a:r>
            <a:endParaRPr lang="tr-TR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8" name="Dikdörtgen 7"/>
          <p:cNvSpPr/>
          <p:nvPr/>
        </p:nvSpPr>
        <p:spPr>
          <a:xfrm>
            <a:off x="2819624" y="5337772"/>
            <a:ext cx="1453545" cy="47197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Kabul</a:t>
            </a:r>
            <a:endParaRPr lang="tr-TR" dirty="0"/>
          </a:p>
        </p:txBody>
      </p:sp>
      <p:sp>
        <p:nvSpPr>
          <p:cNvPr id="9" name="Sağ Ok 8"/>
          <p:cNvSpPr/>
          <p:nvPr/>
        </p:nvSpPr>
        <p:spPr>
          <a:xfrm>
            <a:off x="5810080" y="3427509"/>
            <a:ext cx="1178727" cy="375496"/>
          </a:xfrm>
          <a:prstGeom prst="rightArrow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Dikdörtgen 9"/>
          <p:cNvSpPr/>
          <p:nvPr/>
        </p:nvSpPr>
        <p:spPr>
          <a:xfrm>
            <a:off x="7038188" y="3050930"/>
            <a:ext cx="4193544" cy="127488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tr-TR" sz="1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Yanlışlıklara dikkat çekme, </a:t>
            </a:r>
          </a:p>
          <a:p>
            <a:pPr lvl="0"/>
            <a:r>
              <a:rPr lang="tr-TR" sz="1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Eksiklikleri gösterme,</a:t>
            </a:r>
          </a:p>
          <a:p>
            <a:pPr lvl="0"/>
            <a:r>
              <a:rPr lang="tr-TR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Y</a:t>
            </a:r>
            <a:r>
              <a:rPr lang="tr-TR" sz="1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azının </a:t>
            </a:r>
            <a:r>
              <a:rPr lang="tr-TR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geliştirilmesine fikir olarak katkıda </a:t>
            </a:r>
            <a:r>
              <a:rPr lang="tr-TR" sz="1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bulunma.</a:t>
            </a:r>
            <a:endParaRPr lang="tr-TR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1606331" y="4260575"/>
            <a:ext cx="5333677" cy="674195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tr-TR" sz="1400" dirty="0"/>
              <a:t>Sorunsuz yazının, hiç zaman kaybetmeden </a:t>
            </a:r>
            <a:r>
              <a:rPr lang="tr-TR" sz="1400" dirty="0" smtClean="0"/>
              <a:t>yayınlanmasına,</a:t>
            </a:r>
            <a:endParaRPr lang="tr-TR" sz="1400" dirty="0"/>
          </a:p>
          <a:p>
            <a:pPr algn="ctr"/>
            <a:endParaRPr lang="tr-TR" dirty="0"/>
          </a:p>
        </p:txBody>
      </p:sp>
      <p:sp>
        <p:nvSpPr>
          <p:cNvPr id="12" name="Dikdörtgen 11"/>
          <p:cNvSpPr/>
          <p:nvPr/>
        </p:nvSpPr>
        <p:spPr>
          <a:xfrm>
            <a:off x="1562810" y="2080449"/>
            <a:ext cx="5377198" cy="78606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tr-TR" sz="1400" dirty="0"/>
              <a:t>Makale özelliği taşımayan çok kötü bir </a:t>
            </a:r>
            <a:r>
              <a:rPr lang="tr-TR" sz="1400" dirty="0" smtClean="0"/>
              <a:t>yazıyı, </a:t>
            </a:r>
            <a:endParaRPr lang="tr-TR" sz="1400" dirty="0"/>
          </a:p>
        </p:txBody>
      </p:sp>
      <p:sp>
        <p:nvSpPr>
          <p:cNvPr id="13" name="Yukarı Ok 12"/>
          <p:cNvSpPr/>
          <p:nvPr/>
        </p:nvSpPr>
        <p:spPr>
          <a:xfrm>
            <a:off x="3312940" y="1809441"/>
            <a:ext cx="484632" cy="191118"/>
          </a:xfrm>
          <a:prstGeom prst="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4" name="Aşağı Ok 13"/>
          <p:cNvSpPr/>
          <p:nvPr/>
        </p:nvSpPr>
        <p:spPr>
          <a:xfrm>
            <a:off x="3315223" y="5035916"/>
            <a:ext cx="484632" cy="248406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6" name="Bükülü Ok 15"/>
          <p:cNvSpPr/>
          <p:nvPr/>
        </p:nvSpPr>
        <p:spPr>
          <a:xfrm rot="5400000">
            <a:off x="10695172" y="4385868"/>
            <a:ext cx="2302439" cy="494858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  <p:sp>
        <p:nvSpPr>
          <p:cNvPr id="17" name="Dikdörtgen 16"/>
          <p:cNvSpPr/>
          <p:nvPr/>
        </p:nvSpPr>
        <p:spPr>
          <a:xfrm>
            <a:off x="10155103" y="5861025"/>
            <a:ext cx="1991335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EDİTÖR</a:t>
            </a:r>
            <a:endParaRPr lang="tr-TR" dirty="0"/>
          </a:p>
        </p:txBody>
      </p:sp>
      <p:sp>
        <p:nvSpPr>
          <p:cNvPr id="19" name="Ay 18"/>
          <p:cNvSpPr/>
          <p:nvPr/>
        </p:nvSpPr>
        <p:spPr>
          <a:xfrm rot="10800000">
            <a:off x="11150771" y="1236103"/>
            <a:ext cx="457200" cy="4548414"/>
          </a:xfrm>
          <a:prstGeom prst="mo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1" name="Dikdörtgen 20"/>
          <p:cNvSpPr/>
          <p:nvPr/>
        </p:nvSpPr>
        <p:spPr>
          <a:xfrm>
            <a:off x="190146" y="2543958"/>
            <a:ext cx="513240" cy="20222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tr-TR" dirty="0" smtClean="0"/>
              <a:t>Editör</a:t>
            </a:r>
            <a:endParaRPr lang="tr-TR" dirty="0"/>
          </a:p>
        </p:txBody>
      </p:sp>
      <p:sp>
        <p:nvSpPr>
          <p:cNvPr id="22" name="Sağ Ok 21"/>
          <p:cNvSpPr/>
          <p:nvPr/>
        </p:nvSpPr>
        <p:spPr>
          <a:xfrm>
            <a:off x="737227" y="3409255"/>
            <a:ext cx="301959" cy="29163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8412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86679"/>
          </a:xfrm>
        </p:spPr>
        <p:txBody>
          <a:bodyPr/>
          <a:lstStyle/>
          <a:p>
            <a:pPr lvl="0" algn="ctr"/>
            <a:r>
              <a:rPr lang="tr-TR" b="1" i="1" dirty="0"/>
              <a:t>Hakem davranışları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211" y="1410789"/>
            <a:ext cx="9406845" cy="5164182"/>
          </a:xfrm>
        </p:spPr>
        <p:txBody>
          <a:bodyPr>
            <a:normAutofit/>
          </a:bodyPr>
          <a:lstStyle/>
          <a:p>
            <a:endParaRPr lang="tr-TR" sz="3200" i="1" dirty="0" smtClean="0"/>
          </a:p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tr-TR" sz="3200" i="1" dirty="0" smtClean="0"/>
              <a:t>Hakemlikte </a:t>
            </a:r>
            <a:r>
              <a:rPr lang="tr-TR" sz="3200" i="1" dirty="0"/>
              <a:t>hissi </a:t>
            </a:r>
            <a:r>
              <a:rPr lang="tr-TR" sz="3200" i="1" dirty="0" smtClean="0"/>
              <a:t>muamele</a:t>
            </a:r>
          </a:p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tr-TR" sz="3200" i="1" dirty="0"/>
              <a:t>Hakemliğin bir yük olarak algılanması</a:t>
            </a:r>
            <a:endParaRPr lang="tr-TR" sz="3200" dirty="0"/>
          </a:p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tr-TR" sz="3200" i="1" dirty="0"/>
              <a:t>Hakemlik sürecini uzatma/ </a:t>
            </a:r>
            <a:r>
              <a:rPr lang="tr-TR" sz="3200" i="1" dirty="0" smtClean="0"/>
              <a:t>geciktirme</a:t>
            </a:r>
          </a:p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tr-TR" sz="3200" i="1" dirty="0"/>
              <a:t>Hakem </a:t>
            </a:r>
            <a:r>
              <a:rPr lang="tr-TR" sz="3200" i="1" dirty="0" smtClean="0"/>
              <a:t>üslubu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826780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82515" y="443990"/>
            <a:ext cx="10722097" cy="622985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smtClean="0"/>
              <a:t>EDİTÖR-HAKEM-EDİTÖR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-6954" y="1066974"/>
            <a:ext cx="12198954" cy="5791025"/>
          </a:xfrm>
        </p:spPr>
        <p:txBody>
          <a:bodyPr/>
          <a:lstStyle/>
          <a:p>
            <a:pPr marL="0" indent="0">
              <a:buNone/>
            </a:pPr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806468" y="3119546"/>
            <a:ext cx="2857500" cy="10462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000" b="1" dirty="0" smtClean="0"/>
              <a:t>Editör Değerlendirme</a:t>
            </a:r>
            <a:endParaRPr lang="tr-TR" sz="2000" b="1" dirty="0"/>
          </a:p>
        </p:txBody>
      </p:sp>
      <p:sp>
        <p:nvSpPr>
          <p:cNvPr id="5" name="Sol Sağ Yukarı Ok 4"/>
          <p:cNvSpPr/>
          <p:nvPr/>
        </p:nvSpPr>
        <p:spPr>
          <a:xfrm rot="5400000">
            <a:off x="3636734" y="3340587"/>
            <a:ext cx="1216152" cy="584042"/>
          </a:xfrm>
          <a:prstGeom prst="leftRigh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Dikdörtgen 5"/>
          <p:cNvSpPr/>
          <p:nvPr/>
        </p:nvSpPr>
        <p:spPr>
          <a:xfrm>
            <a:off x="3608525" y="2470637"/>
            <a:ext cx="1512277" cy="45178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err="1" smtClean="0"/>
              <a:t>Red</a:t>
            </a:r>
            <a:endParaRPr lang="tr-TR" dirty="0"/>
          </a:p>
        </p:txBody>
      </p:sp>
      <p:sp>
        <p:nvSpPr>
          <p:cNvPr id="7" name="Dikdörtgen 6"/>
          <p:cNvSpPr/>
          <p:nvPr/>
        </p:nvSpPr>
        <p:spPr>
          <a:xfrm>
            <a:off x="4699785" y="3175408"/>
            <a:ext cx="1694103" cy="9144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Yazar Düzeltme</a:t>
            </a:r>
            <a:endParaRPr lang="tr-TR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8" name="Dikdörtgen 7"/>
          <p:cNvSpPr/>
          <p:nvPr/>
        </p:nvSpPr>
        <p:spPr>
          <a:xfrm>
            <a:off x="3648265" y="4362951"/>
            <a:ext cx="1472537" cy="472817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Kabul</a:t>
            </a:r>
            <a:endParaRPr lang="tr-TR" dirty="0"/>
          </a:p>
        </p:txBody>
      </p:sp>
      <p:sp>
        <p:nvSpPr>
          <p:cNvPr id="9" name="Dikdörtgen 8"/>
          <p:cNvSpPr/>
          <p:nvPr/>
        </p:nvSpPr>
        <p:spPr>
          <a:xfrm>
            <a:off x="7210879" y="3135853"/>
            <a:ext cx="4835048" cy="106247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tr-TR" dirty="0">
                <a:solidFill>
                  <a:schemeClr val="tx1">
                    <a:lumMod val="95000"/>
                    <a:lumOff val="5000"/>
                  </a:schemeClr>
                </a:solidFill>
              </a:rPr>
              <a:t>Yanlışlık ve </a:t>
            </a:r>
            <a:r>
              <a:rPr lang="tr-T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eksiklikleri giderme, </a:t>
            </a:r>
            <a:endParaRPr lang="tr-TR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tr-TR" dirty="0">
                <a:solidFill>
                  <a:schemeClr val="tx1">
                    <a:lumMod val="95000"/>
                    <a:lumOff val="5000"/>
                  </a:schemeClr>
                </a:solidFill>
              </a:rPr>
              <a:t>Yazının </a:t>
            </a:r>
            <a:r>
              <a:rPr lang="tr-T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geliştirilmesi,</a:t>
            </a:r>
            <a:endParaRPr lang="tr-TR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lvl="0"/>
            <a:r>
              <a:rPr lang="tr-T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Hakem raporuna gerekçeli itiraz.</a:t>
            </a:r>
          </a:p>
        </p:txBody>
      </p:sp>
      <p:sp>
        <p:nvSpPr>
          <p:cNvPr id="10" name="Sağ Ok 9"/>
          <p:cNvSpPr/>
          <p:nvPr/>
        </p:nvSpPr>
        <p:spPr>
          <a:xfrm>
            <a:off x="6484792" y="3482157"/>
            <a:ext cx="635182" cy="3790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6" name="Sağa Bükülü Ok 15"/>
          <p:cNvSpPr/>
          <p:nvPr/>
        </p:nvSpPr>
        <p:spPr>
          <a:xfrm rot="5400000">
            <a:off x="4919587" y="-2754519"/>
            <a:ext cx="1573245" cy="9548450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  <p:sp>
        <p:nvSpPr>
          <p:cNvPr id="18" name="Yukarı Bükülü Ok 17"/>
          <p:cNvSpPr/>
          <p:nvPr/>
        </p:nvSpPr>
        <p:spPr>
          <a:xfrm rot="5400000">
            <a:off x="2430432" y="4747857"/>
            <a:ext cx="1170981" cy="599189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9" name="Dikdörtgen 18"/>
          <p:cNvSpPr/>
          <p:nvPr/>
        </p:nvSpPr>
        <p:spPr>
          <a:xfrm>
            <a:off x="3648265" y="5240215"/>
            <a:ext cx="1459523" cy="467601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Onay</a:t>
            </a:r>
            <a:endParaRPr lang="tr-TR" dirty="0"/>
          </a:p>
        </p:txBody>
      </p:sp>
      <p:sp>
        <p:nvSpPr>
          <p:cNvPr id="20" name="Sağ Ok 19"/>
          <p:cNvSpPr/>
          <p:nvPr/>
        </p:nvSpPr>
        <p:spPr>
          <a:xfrm>
            <a:off x="5235168" y="5293911"/>
            <a:ext cx="574139" cy="317854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1" name="Dikdörtgen 20"/>
          <p:cNvSpPr/>
          <p:nvPr/>
        </p:nvSpPr>
        <p:spPr>
          <a:xfrm>
            <a:off x="5936688" y="4912833"/>
            <a:ext cx="5352636" cy="9144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dirty="0" smtClean="0"/>
              <a:t>Yayın sırasını ve zamanını belirlemek</a:t>
            </a:r>
          </a:p>
          <a:p>
            <a:r>
              <a:rPr lang="tr-TR" dirty="0" smtClean="0"/>
              <a:t>Basım öncesi yazarın son kontrollerini yapması</a:t>
            </a:r>
          </a:p>
          <a:p>
            <a:endParaRPr lang="tr-TR" dirty="0"/>
          </a:p>
        </p:txBody>
      </p:sp>
      <p:sp>
        <p:nvSpPr>
          <p:cNvPr id="25" name="Sola Bükülü Ok 24"/>
          <p:cNvSpPr/>
          <p:nvPr/>
        </p:nvSpPr>
        <p:spPr>
          <a:xfrm>
            <a:off x="11367754" y="5370033"/>
            <a:ext cx="750470" cy="1094018"/>
          </a:xfrm>
          <a:prstGeom prst="curvedLef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  <p:sp>
        <p:nvSpPr>
          <p:cNvPr id="26" name="Dikdörtgen 25"/>
          <p:cNvSpPr/>
          <p:nvPr/>
        </p:nvSpPr>
        <p:spPr>
          <a:xfrm>
            <a:off x="9425355" y="5988699"/>
            <a:ext cx="1863970" cy="55304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Yayımlanma</a:t>
            </a:r>
            <a:endParaRPr lang="tr-TR" dirty="0"/>
          </a:p>
        </p:txBody>
      </p:sp>
      <p:sp>
        <p:nvSpPr>
          <p:cNvPr id="11" name="Dikdörtgen 10"/>
          <p:cNvSpPr/>
          <p:nvPr/>
        </p:nvSpPr>
        <p:spPr>
          <a:xfrm>
            <a:off x="-6954" y="4706827"/>
            <a:ext cx="1967639" cy="3408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Yeniden Hakem</a:t>
            </a:r>
            <a:endParaRPr lang="tr-TR" dirty="0"/>
          </a:p>
        </p:txBody>
      </p:sp>
      <p:sp>
        <p:nvSpPr>
          <p:cNvPr id="13" name="Aşağı Ok 12"/>
          <p:cNvSpPr/>
          <p:nvPr/>
        </p:nvSpPr>
        <p:spPr>
          <a:xfrm rot="2938101">
            <a:off x="818791" y="4160473"/>
            <a:ext cx="171140" cy="59619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4" name="Sağ Ok 13"/>
          <p:cNvSpPr/>
          <p:nvPr/>
        </p:nvSpPr>
        <p:spPr>
          <a:xfrm rot="19249275">
            <a:off x="785038" y="4363005"/>
            <a:ext cx="628716" cy="15933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3450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08301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i="1" dirty="0"/>
              <a:t>Hakemlik sürecinde görülen eksiklikler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212" y="1332411"/>
            <a:ext cx="8915400" cy="4578811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tr-TR" sz="3200" dirty="0"/>
              <a:t>Hakemlik süreci, “editör, hakemlik formu, hakem seçimi ve hakem </a:t>
            </a:r>
            <a:r>
              <a:rPr lang="tr-TR" sz="3200" dirty="0" err="1"/>
              <a:t>değerlendirmesi”ni</a:t>
            </a:r>
            <a:r>
              <a:rPr lang="tr-TR" sz="3200" dirty="0"/>
              <a:t> içine alan bir </a:t>
            </a:r>
            <a:r>
              <a:rPr lang="tr-TR" sz="3200" dirty="0" smtClean="0"/>
              <a:t>süreçtir. Ancak </a:t>
            </a:r>
            <a:r>
              <a:rPr lang="tr-TR" sz="3200" dirty="0"/>
              <a:t>biz burada editör katkısını ayrı bir panelde ele aldığımız için </a:t>
            </a:r>
            <a:r>
              <a:rPr lang="tr-TR" sz="3200" dirty="0" smtClean="0"/>
              <a:t>değinmeyecek, hakemlik </a:t>
            </a:r>
            <a:r>
              <a:rPr lang="tr-TR" sz="3200" dirty="0"/>
              <a:t>formunu da editörlük başlığına yakınlığı dolayısıyla </a:t>
            </a:r>
            <a:r>
              <a:rPr lang="tr-TR" sz="3200" dirty="0" smtClean="0"/>
              <a:t>buraya dahil etmeyeceğiz. </a:t>
            </a:r>
            <a:endParaRPr lang="tr-TR" sz="3200" dirty="0"/>
          </a:p>
          <a:p>
            <a:pPr algn="just"/>
            <a:r>
              <a:rPr lang="tr-TR" sz="3200" i="1" dirty="0" smtClean="0"/>
              <a:t>Hakem </a:t>
            </a:r>
            <a:r>
              <a:rPr lang="tr-TR" sz="3200" i="1" dirty="0"/>
              <a:t>kaynaklı eksiklik ve </a:t>
            </a:r>
            <a:r>
              <a:rPr lang="tr-TR" sz="3200" i="1" dirty="0" smtClean="0"/>
              <a:t>aksaklıklar</a:t>
            </a:r>
          </a:p>
          <a:p>
            <a:pPr algn="just"/>
            <a:endParaRPr lang="tr-TR" sz="3200" i="1" dirty="0" smtClean="0"/>
          </a:p>
          <a:p>
            <a:pPr algn="just"/>
            <a:r>
              <a:rPr lang="tr-TR" sz="3200" i="1" dirty="0" smtClean="0"/>
              <a:t>Yazar kaynaklı </a:t>
            </a:r>
            <a:r>
              <a:rPr lang="tr-TR" sz="3200" i="1" dirty="0"/>
              <a:t>eksiklik ve aksaklıklar</a:t>
            </a:r>
            <a:endParaRPr lang="tr-TR" sz="3200" dirty="0"/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776621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943433"/>
          </a:xfrm>
        </p:spPr>
        <p:txBody>
          <a:bodyPr/>
          <a:lstStyle/>
          <a:p>
            <a:pPr algn="ctr"/>
            <a:r>
              <a:rPr lang="tr-TR" b="1" i="1" dirty="0"/>
              <a:t>Hakem kaynaklı eksiklik ve </a:t>
            </a:r>
            <a:r>
              <a:rPr lang="tr-TR" b="1" i="1" dirty="0" smtClean="0"/>
              <a:t>aksaklıklar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212" y="1567543"/>
            <a:ext cx="8915400" cy="4898571"/>
          </a:xfrm>
        </p:spPr>
        <p:txBody>
          <a:bodyPr>
            <a:normAutofit fontScale="77500" lnSpcReduction="20000"/>
          </a:bodyPr>
          <a:lstStyle/>
          <a:p>
            <a:pPr lvl="0" algn="just"/>
            <a:r>
              <a:rPr lang="tr-TR" sz="3800" dirty="0"/>
              <a:t>Hakemlerin kendilerine gönderilen yazıları okumadan “Yayımlanabilir.” onayı vermeleri,</a:t>
            </a:r>
          </a:p>
          <a:p>
            <a:pPr lvl="0" algn="just"/>
            <a:r>
              <a:rPr lang="tr-TR" sz="3800" dirty="0"/>
              <a:t>Hakemlerin “Yayımlanamaz.” deyip nedenlerini yazmamaları,</a:t>
            </a:r>
          </a:p>
          <a:p>
            <a:pPr lvl="0" algn="just"/>
            <a:r>
              <a:rPr lang="tr-TR" sz="3800" dirty="0"/>
              <a:t>Hakemin kendisine gönderilen makaleyi, “Düzeltildikten sonra görmek istiyorum.” deyip tekrar değerlendirmemesi,</a:t>
            </a:r>
          </a:p>
          <a:p>
            <a:pPr lvl="0" algn="just"/>
            <a:r>
              <a:rPr lang="tr-TR" sz="3800" dirty="0"/>
              <a:t>Aday yazıya, hakemin hakemlik yapıp yapamayacağını bildirmemesi kaynaklı sürecin uzaması,</a:t>
            </a:r>
          </a:p>
          <a:p>
            <a:pPr lvl="0" algn="just"/>
            <a:r>
              <a:rPr lang="tr-TR" sz="3800" dirty="0"/>
              <a:t>Hakeme gelen yazının süresinde değerlendirilmemesi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432280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943433"/>
          </a:xfrm>
        </p:spPr>
        <p:txBody>
          <a:bodyPr/>
          <a:lstStyle/>
          <a:p>
            <a:r>
              <a:rPr lang="tr-TR" b="1" i="1" dirty="0"/>
              <a:t>Hakem kaynaklı eksiklik ve </a:t>
            </a:r>
            <a:r>
              <a:rPr lang="tr-TR" b="1" i="1" dirty="0" smtClean="0"/>
              <a:t>aksaklıklar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212" y="1394461"/>
            <a:ext cx="8915400" cy="5463540"/>
          </a:xfrm>
        </p:spPr>
        <p:txBody>
          <a:bodyPr>
            <a:noAutofit/>
          </a:bodyPr>
          <a:lstStyle/>
          <a:p>
            <a:pPr lvl="0" algn="just"/>
            <a:r>
              <a:rPr lang="tr-TR" sz="3200" dirty="0"/>
              <a:t>Hakeme gelen yazının dergi editörlüğünün istediği formatta değerlendirilmemesi; hakem formunun doldurulmaması, eksik bırakılması vs. </a:t>
            </a:r>
          </a:p>
          <a:p>
            <a:pPr lvl="0" algn="just"/>
            <a:r>
              <a:rPr lang="tr-TR" sz="3200" dirty="0"/>
              <a:t>Makaleyi değerlendirmeyi kabul edip raporlaması için kendisine tanınan sürenin sonunda makale değerlendirmesinin reddedilmesi, </a:t>
            </a:r>
          </a:p>
          <a:p>
            <a:pPr lvl="0" algn="just"/>
            <a:r>
              <a:rPr lang="tr-TR" sz="3200" dirty="0"/>
              <a:t>Hakemden istenenin doğru anlaşılmaması ya da hakemin meramını anlatamaması</a:t>
            </a:r>
            <a:r>
              <a:rPr lang="tr-TR" sz="3200" dirty="0" smtClean="0"/>
              <a:t>,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472898483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389</TotalTime>
  <Words>544</Words>
  <Application>Microsoft Office PowerPoint</Application>
  <PresentationFormat>Geniş ekran</PresentationFormat>
  <Paragraphs>93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9" baseType="lpstr">
      <vt:lpstr>Arial</vt:lpstr>
      <vt:lpstr>Century Gothic</vt:lpstr>
      <vt:lpstr>Futura Bk BT Book</vt:lpstr>
      <vt:lpstr>Wingdings 3</vt:lpstr>
      <vt:lpstr>Duman</vt:lpstr>
      <vt:lpstr>SOSYAL BİLİMLERDE HAKEM DAVRANIŞLARI VE HAKEMLİK SÜRECİNDE GÖRÜLEN EKSİKLİKLER: TR DİZİN KAPSAMINDAKİ DERGİLERDEN ÖRNEKLER İLE </vt:lpstr>
      <vt:lpstr>HAKEM DAVRANIŞLARI VE HAKEMLİK SÜRECİNDE GÖRÜLEN EKSİKLİKLER</vt:lpstr>
      <vt:lpstr>HAKEM KİMDİR? </vt:lpstr>
      <vt:lpstr>HAKEM</vt:lpstr>
      <vt:lpstr>Hakem davranışları</vt:lpstr>
      <vt:lpstr>EDİTÖR-HAKEM-EDİTÖR</vt:lpstr>
      <vt:lpstr>Hakemlik sürecinde görülen eksiklikler  </vt:lpstr>
      <vt:lpstr>Hakem kaynaklı eksiklik ve aksaklıklar</vt:lpstr>
      <vt:lpstr>Hakem kaynaklı eksiklik ve aksaklıklar</vt:lpstr>
      <vt:lpstr>Hakem kaynaklı eksiklik ve aksaklıklar</vt:lpstr>
      <vt:lpstr>Yazar kaynaklı eksiklik ve aksaklıklar</vt:lpstr>
      <vt:lpstr>Yazar kaynaklı eksiklik ve aksaklıklar</vt:lpstr>
      <vt:lpstr>Sonuç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SOSYAL BİLİMLERDE YAZILARIN DEĞERLENDİRME SÜRECİ</dc:title>
  <dc:creator>yasar</dc:creator>
  <cp:lastModifiedBy>asus</cp:lastModifiedBy>
  <cp:revision>41</cp:revision>
  <dcterms:created xsi:type="dcterms:W3CDTF">2016-04-06T09:47:04Z</dcterms:created>
  <dcterms:modified xsi:type="dcterms:W3CDTF">2017-11-02T21:07:57Z</dcterms:modified>
</cp:coreProperties>
</file>