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87" r:id="rId1"/>
  </p:sldMasterIdLst>
  <p:notesMasterIdLst>
    <p:notesMasterId r:id="rId13"/>
  </p:notesMasterIdLst>
  <p:sldIdLst>
    <p:sldId id="256" r:id="rId2"/>
    <p:sldId id="274" r:id="rId3"/>
    <p:sldId id="273" r:id="rId4"/>
    <p:sldId id="257" r:id="rId5"/>
    <p:sldId id="271" r:id="rId6"/>
    <p:sldId id="280" r:id="rId7"/>
    <p:sldId id="278" r:id="rId8"/>
    <p:sldId id="275" r:id="rId9"/>
    <p:sldId id="279" r:id="rId10"/>
    <p:sldId id="276" r:id="rId11"/>
    <p:sldId id="277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1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D7319D-8D5E-4362-BDDD-3B4A075F7A77}" type="datetimeFigureOut">
              <a:rPr lang="tr-TR" smtClean="0"/>
              <a:pPr/>
              <a:t>10.11.2017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F5DC7F-0C84-468C-BB24-B93EC380622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86041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F5DC7F-0C84-468C-BB24-B93EC380622C}" type="slidenum">
              <a:rPr lang="tr-TR" smtClean="0"/>
              <a:pPr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55730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F5DC7F-0C84-468C-BB24-B93EC380622C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2941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D41AA-43C0-4C4B-B0E1-69310AEB1774}" type="datetime1">
              <a:rPr lang="tr-TR" smtClean="0"/>
              <a:t>10.11.2017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TR Dizin Akademik Yayıncılık Sempozyumu 2017, 2-3 Kasım, Antalya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C0C84-C58C-4F61-B787-098992CB343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58170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5C913-F900-4860-B18F-99BD80821A6D}" type="datetime1">
              <a:rPr lang="tr-TR" smtClean="0"/>
              <a:t>10.11.2017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TR Dizin Akademik Yayıncılık Sempozyumu 2017, 2-3 Kasım, Antalya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C0C84-C58C-4F61-B787-098992CB343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4859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302DB-43D4-420C-B710-0F9B1FEFFF14}" type="datetime1">
              <a:rPr lang="tr-TR" smtClean="0"/>
              <a:t>10.11.2017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TR Dizin Akademik Yayıncılık Sempozyumu 2017, 2-3 Kasım, Antalya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C0C84-C58C-4F61-B787-098992CB343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942381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05242-D904-4343-B4C3-49A4C9B304CD}" type="datetime1">
              <a:rPr lang="tr-TR" smtClean="0"/>
              <a:t>10.11.2017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TR Dizin Akademik Yayıncılık Sempozyumu 2017, 2-3 Kasım, Antalya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C0C84-C58C-4F61-B787-098992CB343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09192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B8450-294B-4F11-B770-33B61B061844}" type="datetime1">
              <a:rPr lang="tr-TR" smtClean="0"/>
              <a:t>10.11.2017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TR Dizin Akademik Yayıncılık Sempozyumu 2017, 2-3 Kasım, Antalya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C0C84-C58C-4F61-B787-098992CB343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382299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0CA23-6301-42FF-B34B-276472AF8BFE}" type="datetime1">
              <a:rPr lang="tr-TR" smtClean="0"/>
              <a:t>10.11.2017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TR Dizin Akademik Yayıncılık Sempozyumu 2017, 2-3 Kasım, Antalya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C0C84-C58C-4F61-B787-098992CB343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79200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CED99-DEAD-4A92-ADAE-A03038518E7D}" type="datetime1">
              <a:rPr lang="tr-TR" smtClean="0"/>
              <a:t>10.11.2017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TR Dizin Akademik Yayıncılık Sempozyumu 2017, 2-3 Kasım, Antalya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C0C84-C58C-4F61-B787-098992CB343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359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81DCF-B9AF-4A00-88E7-CAAB627315BC}" type="datetime1">
              <a:rPr lang="tr-TR" smtClean="0"/>
              <a:t>10.11.2017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TR Dizin Akademik Yayıncılık Sempozyumu 2017, 2-3 Kasım, Antalya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C0C84-C58C-4F61-B787-098992CB343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9972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1AE29-1E6B-4F8F-BE4D-7A47A228A4BD}" type="datetime1">
              <a:rPr lang="tr-TR" smtClean="0"/>
              <a:t>10.11.2017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TR Dizin Akademik Yayıncılık Sempozyumu 2017, 2-3 Kasım, Antalya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C0C84-C58C-4F61-B787-098992CB343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1175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78200-EA4A-45A7-A4DF-BD0C024189CF}" type="datetime1">
              <a:rPr lang="tr-TR" smtClean="0"/>
              <a:t>10.11.2017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TR Dizin Akademik Yayıncılık Sempozyumu 2017, 2-3 Kasım, Antalya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C0C84-C58C-4F61-B787-098992CB343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3208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FDFE3-C5DB-478E-8996-61C95032834F}" type="datetime1">
              <a:rPr lang="tr-TR" smtClean="0"/>
              <a:t>10.11.2017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TR Dizin Akademik Yayıncılık Sempozyumu 2017, 2-3 Kasım, Antalya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C0C84-C58C-4F61-B787-098992CB343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5570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A792-769C-4CAA-A462-F59B2F613A04}" type="datetime1">
              <a:rPr lang="tr-TR" smtClean="0"/>
              <a:t>10.11.2017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TR Dizin Akademik Yayıncılık Sempozyumu 2017, 2-3 Kasım, Antalya</a:t>
            </a: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C0C84-C58C-4F61-B787-098992CB343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263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29D25-3029-4D63-9DCB-8BA03EB2DC77}" type="datetime1">
              <a:rPr lang="tr-TR" smtClean="0"/>
              <a:t>10.11.2017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TR Dizin Akademik Yayıncılık Sempozyumu 2017, 2-3 Kasım, Antalya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C0C84-C58C-4F61-B787-098992CB343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6746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130AC-F7F4-46F6-9012-0211DEC855BA}" type="datetime1">
              <a:rPr lang="tr-TR" smtClean="0"/>
              <a:t>10.11.2017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TR Dizin Akademik Yayıncılık Sempozyumu 2017, 2-3 Kasım, Antalya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C0C84-C58C-4F61-B787-098992CB343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7876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05B44-1D51-44EA-B8B3-870B76ADAED7}" type="datetime1">
              <a:rPr lang="tr-TR" smtClean="0"/>
              <a:t>10.11.2017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TR Dizin Akademik Yayıncılık Sempozyumu 2017, 2-3 Kasım, Antalya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C0C84-C58C-4F61-B787-098992CB343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0485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FE668-061E-44C5-997F-8B942CDD0DFC}" type="datetime1">
              <a:rPr lang="tr-TR" smtClean="0"/>
              <a:t>10.11.2017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TR Dizin Akademik Yayıncılık Sempozyumu 2017, 2-3 Kasım, Antalya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C0C84-C58C-4F61-B787-098992CB343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8867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8D1A24-3D48-4C84-9EB9-A80541C357BF}" type="datetime1">
              <a:rPr lang="tr-TR" smtClean="0"/>
              <a:t>10.11.2017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TR Dizin Akademik Yayıncılık Sempozyumu 2017, 2-3 Kasım, Antalya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59C0C84-C58C-4F61-B787-098992CB343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2688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88" r:id="rId1"/>
    <p:sldLayoutId id="2147484089" r:id="rId2"/>
    <p:sldLayoutId id="2147484090" r:id="rId3"/>
    <p:sldLayoutId id="2147484091" r:id="rId4"/>
    <p:sldLayoutId id="2147484092" r:id="rId5"/>
    <p:sldLayoutId id="2147484093" r:id="rId6"/>
    <p:sldLayoutId id="2147484094" r:id="rId7"/>
    <p:sldLayoutId id="2147484095" r:id="rId8"/>
    <p:sldLayoutId id="2147484096" r:id="rId9"/>
    <p:sldLayoutId id="2147484097" r:id="rId10"/>
    <p:sldLayoutId id="2147484098" r:id="rId11"/>
    <p:sldLayoutId id="2147484099" r:id="rId12"/>
    <p:sldLayoutId id="2147484100" r:id="rId13"/>
    <p:sldLayoutId id="2147484101" r:id="rId14"/>
    <p:sldLayoutId id="2147484102" r:id="rId15"/>
    <p:sldLayoutId id="2147484103" r:id="rId16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3568" y="2780928"/>
            <a:ext cx="7200800" cy="792088"/>
          </a:xfrm>
        </p:spPr>
        <p:txBody>
          <a:bodyPr>
            <a:normAutofit fontScale="90000"/>
          </a:bodyPr>
          <a:lstStyle/>
          <a:p>
            <a:pPr lvl="0" algn="l">
              <a:tabLst>
                <a:tab pos="900113" algn="l"/>
              </a:tabLst>
            </a:pPr>
            <a:r>
              <a:rPr lang="tr-TR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Sosyal, Akademik ve Yayın </a:t>
            </a:r>
            <a:r>
              <a:rPr lang="tr-TR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Etiği </a:t>
            </a:r>
            <a:r>
              <a:rPr lang="tr-TR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İlişkisi</a:t>
            </a:r>
            <a:endParaRPr lang="tr-TR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051720" y="3861048"/>
            <a:ext cx="5688632" cy="1512168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endParaRPr lang="tr-TR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 Dr. Ramazan Gözen</a:t>
            </a:r>
          </a:p>
          <a:p>
            <a:pPr>
              <a:spcBef>
                <a:spcPts val="0"/>
              </a:spcBef>
            </a:pP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Marmara Üniversitesi</a:t>
            </a:r>
          </a:p>
          <a:p>
            <a:pPr>
              <a:spcBef>
                <a:spcPts val="0"/>
              </a:spcBef>
            </a:pP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SBF Siyaset Bilimi ve Uluslararası İlişkiler 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z="1200" smtClean="0"/>
              <a:t>TR Dizin Akademik Yayıncılık Sempozyumu 2017, 2-3 Kasım, Antalya</a:t>
            </a:r>
            <a:endParaRPr lang="tr-TR" sz="120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C0C84-C58C-4F61-B787-098992CB343F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83568" y="332656"/>
            <a:ext cx="6347713" cy="515144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Sonuç</a:t>
            </a:r>
            <a:r>
              <a:rPr lang="tr-TR" sz="1800" dirty="0" smtClean="0">
                <a:solidFill>
                  <a:srgbClr val="FF0000"/>
                </a:solidFill>
              </a:rPr>
              <a:t/>
            </a:r>
            <a:br>
              <a:rPr lang="tr-TR" sz="1800" dirty="0" smtClean="0">
                <a:solidFill>
                  <a:srgbClr val="FF0000"/>
                </a:solidFill>
              </a:rPr>
            </a:br>
            <a:r>
              <a:rPr lang="tr-TR" sz="1800" dirty="0">
                <a:solidFill>
                  <a:srgbClr val="FF0000"/>
                </a:solidFill>
              </a:rPr>
              <a:t/>
            </a:r>
            <a:br>
              <a:rPr lang="tr-TR" sz="1800" dirty="0">
                <a:solidFill>
                  <a:srgbClr val="FF0000"/>
                </a:solidFill>
              </a:rPr>
            </a:br>
            <a:r>
              <a:rPr lang="tr-TR" sz="1800" dirty="0" smtClean="0">
                <a:solidFill>
                  <a:srgbClr val="FF0000"/>
                </a:solidFill>
              </a:rPr>
              <a:t/>
            </a:r>
            <a:br>
              <a:rPr lang="tr-TR" sz="1800" dirty="0" smtClean="0">
                <a:solidFill>
                  <a:srgbClr val="FF0000"/>
                </a:solidFill>
              </a:rPr>
            </a:br>
            <a:r>
              <a:rPr lang="tr-TR" sz="1800" dirty="0">
                <a:solidFill>
                  <a:srgbClr val="FF0000"/>
                </a:solidFill>
              </a:rPr>
              <a:t/>
            </a:r>
            <a:br>
              <a:rPr lang="tr-TR" sz="1800" dirty="0">
                <a:solidFill>
                  <a:srgbClr val="FF0000"/>
                </a:solidFill>
              </a:rPr>
            </a:b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09598" y="836712"/>
            <a:ext cx="7994850" cy="5544616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Akademide ve Yayıncılıkta etik ihlaller var ÇÜNKÜ:</a:t>
            </a:r>
          </a:p>
          <a:p>
            <a:pPr>
              <a:spcBef>
                <a:spcPts val="0"/>
              </a:spcBef>
            </a:pP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Türkiye’de üniversite (çoğu)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evrensel bir kurum ve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kültüre ait değil…</a:t>
            </a:r>
          </a:p>
          <a:p>
            <a:pPr>
              <a:spcBef>
                <a:spcPts val="0"/>
              </a:spcBef>
            </a:pP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Bilakis, ulusal, sosyal sorunların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kurumların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etkisi altında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kaldı…</a:t>
            </a:r>
          </a:p>
          <a:p>
            <a:pPr>
              <a:spcBef>
                <a:spcPts val="0"/>
              </a:spcBef>
            </a:pP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Bileşik kaplar kuralı gereği;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toplumun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etik/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sizlik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düzeyi,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üniversiteyi ve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yayıncılığı etkiliyor…</a:t>
            </a:r>
          </a:p>
          <a:p>
            <a:pPr>
              <a:spcBef>
                <a:spcPts val="0"/>
              </a:spcBef>
            </a:pP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Üniversiteler ve eğitim sistemi, planlanan «insan» kalitesini yeterince sağlamakta sağlamak konusunda yetersizdir.  Sonuçta her insan eğitim-öğretim sisteminin bir sonucudur, ya da bu süreçte rolü büyüktür.</a:t>
            </a:r>
          </a:p>
          <a:p>
            <a:pPr>
              <a:spcBef>
                <a:spcPts val="0"/>
              </a:spcBef>
            </a:pP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NORMALDE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evrensel bilgi ve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standartların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üniversiteleri ve onun üzerinden toplumu geliştirmesi ve güçlendirmesi gerekirken 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Tersi </a:t>
            </a:r>
            <a:r>
              <a:rPr lang="tr-T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Oluyor..</a:t>
            </a:r>
            <a:endParaRPr lang="tr-T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biz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durumu değiştirmeye çalışmalı ve NORMALE dönmeliyiz: </a:t>
            </a: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TÜBİTAK, ULAKBİM,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SBVT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diğer akademik kurumlar bunun için varlar…biz de bunun için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buradayız…</a:t>
            </a:r>
            <a:endParaRPr lang="tr-TR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tr-TR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Önemli Bir Çözüm Önerisi, </a:t>
            </a:r>
            <a:r>
              <a:rPr lang="tr-T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r-TR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ir Başlangıç?</a:t>
            </a:r>
            <a:endParaRPr lang="tr-TR" sz="2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Üniversitelerde akademisyenlere!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lisan öğrencilerine!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etik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dersleri</a:t>
            </a:r>
          </a:p>
          <a:p>
            <a:pPr>
              <a:spcBef>
                <a:spcPts val="0"/>
              </a:spcBef>
            </a:pP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Araştırma yöntemleri dersi uzmanlarca ve tam verilmeli, uygulanmalı!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TR Dizin Akademik Yayıncılık Sempozyumu 2017, 2-3 Kasım, Antalya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C0C84-C58C-4F61-B787-098992CB343F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5219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515144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09598" y="1484784"/>
            <a:ext cx="7346777" cy="4556579"/>
          </a:xfrm>
        </p:spPr>
        <p:txBody>
          <a:bodyPr>
            <a:normAutofit/>
          </a:bodyPr>
          <a:lstStyle/>
          <a:p>
            <a:endParaRPr lang="tr-TR" sz="2400" dirty="0" smtClean="0"/>
          </a:p>
          <a:p>
            <a:r>
              <a:rPr lang="tr-TR" sz="2400" dirty="0" smtClean="0">
                <a:solidFill>
                  <a:srgbClr val="FF0000"/>
                </a:solidFill>
              </a:rPr>
              <a:t>Adalet mülkün, etik hayatımızın temelidir ! </a:t>
            </a:r>
            <a:endParaRPr lang="tr-TR" sz="2400" dirty="0" smtClean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endParaRPr lang="tr-TR" sz="2400" dirty="0" smtClean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r>
              <a:rPr lang="tr-TR" sz="2400" dirty="0" smtClean="0">
                <a:solidFill>
                  <a:srgbClr val="00B0F0"/>
                </a:solidFill>
                <a:sym typeface="Wingdings" panose="05000000000000000000" pitchFamily="2" charset="2"/>
              </a:rPr>
              <a:t>Teşekkür ederim.</a:t>
            </a:r>
            <a:r>
              <a:rPr lang="tr-TR" sz="2400" dirty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endParaRPr lang="tr-TR" sz="2400" dirty="0" smtClean="0">
              <a:solidFill>
                <a:srgbClr val="FF0000"/>
              </a:solidFill>
              <a:sym typeface="Wingdings" panose="05000000000000000000" pitchFamily="2" charset="2"/>
            </a:endParaRPr>
          </a:p>
          <a:p>
            <a:endParaRPr lang="tr-TR" sz="2400" dirty="0">
              <a:solidFill>
                <a:srgbClr val="FF0000"/>
              </a:solidFill>
              <a:sym typeface="Wingdings" panose="05000000000000000000" pitchFamily="2" charset="2"/>
            </a:endParaRPr>
          </a:p>
          <a:p>
            <a:r>
              <a:rPr lang="tr-TR" sz="2400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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TR Dizin Akademik Yayıncılık Sempozyumu 2017, 2-3 Kasım, Antalya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C0C84-C58C-4F61-B787-098992CB343F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1658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864096"/>
          </a:xfrm>
        </p:spPr>
        <p:txBody>
          <a:bodyPr>
            <a:noAutofit/>
          </a:bodyPr>
          <a:lstStyle/>
          <a:p>
            <a:r>
              <a:rPr lang="tr-TR" sz="3200" dirty="0" smtClean="0">
                <a:solidFill>
                  <a:srgbClr val="FF0000"/>
                </a:solidFill>
              </a:rPr>
              <a:t>Kapsam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8"/>
          </a:xfrm>
        </p:spPr>
        <p:txBody>
          <a:bodyPr>
            <a:normAutofit lnSpcReduction="10000"/>
          </a:bodyPr>
          <a:lstStyle/>
          <a:p>
            <a:r>
              <a:rPr lang="tr-TR" sz="2800" b="1" dirty="0"/>
              <a:t>Bu konuşmayı,</a:t>
            </a:r>
            <a:endParaRPr lang="tr-TR" sz="2800" dirty="0"/>
          </a:p>
          <a:p>
            <a:r>
              <a:rPr lang="tr-TR" sz="2800" dirty="0"/>
              <a:t>bir sosyal </a:t>
            </a:r>
            <a:r>
              <a:rPr lang="tr-TR" sz="2800" dirty="0" smtClean="0"/>
              <a:t>bilimci: </a:t>
            </a:r>
            <a:r>
              <a:rPr lang="tr-TR" sz="2800" dirty="0"/>
              <a:t>uluslararası ilişkiler, siyaset </a:t>
            </a:r>
            <a:r>
              <a:rPr lang="tr-TR" sz="2800" dirty="0" smtClean="0"/>
              <a:t>bilimci </a:t>
            </a:r>
            <a:r>
              <a:rPr lang="tr-TR" sz="2800" dirty="0"/>
              <a:t>olarak</a:t>
            </a:r>
          </a:p>
          <a:p>
            <a:r>
              <a:rPr lang="tr-TR" sz="2800" dirty="0"/>
              <a:t>tüm </a:t>
            </a:r>
            <a:r>
              <a:rPr lang="tr-TR" sz="2800" dirty="0" err="1"/>
              <a:t>akademyayı</a:t>
            </a:r>
            <a:r>
              <a:rPr lang="tr-TR" sz="2800" dirty="0"/>
              <a:t> genelleme </a:t>
            </a:r>
            <a:r>
              <a:rPr lang="tr-TR" sz="2800" dirty="0" smtClean="0"/>
              <a:t>değil, Türkiye’dek</a:t>
            </a:r>
            <a:r>
              <a:rPr lang="tr-TR" sz="2800" dirty="0"/>
              <a:t>i</a:t>
            </a:r>
            <a:r>
              <a:rPr lang="tr-TR" sz="2800" dirty="0" smtClean="0"/>
              <a:t> akademinin </a:t>
            </a:r>
            <a:r>
              <a:rPr lang="tr-TR" sz="2800" dirty="0"/>
              <a:t>önemli bölümünde görülen bir sorun</a:t>
            </a:r>
          </a:p>
          <a:p>
            <a:r>
              <a:rPr lang="tr-TR" sz="2800" dirty="0"/>
              <a:t>tecrübelerime ve gözlemlerime dayanarak </a:t>
            </a:r>
          </a:p>
          <a:p>
            <a:pPr marL="0" indent="0">
              <a:buNone/>
            </a:pPr>
            <a:r>
              <a:rPr lang="tr-TR" sz="2800" dirty="0" smtClean="0"/>
              <a:t>Yapıyorum</a:t>
            </a:r>
          </a:p>
          <a:p>
            <a:endParaRPr lang="tr-TR" sz="2800" dirty="0" smtClean="0"/>
          </a:p>
          <a:p>
            <a:r>
              <a:rPr lang="tr-TR" sz="2800" dirty="0" smtClean="0"/>
              <a:t>Ve </a:t>
            </a:r>
            <a:r>
              <a:rPr lang="tr-TR" sz="2800" dirty="0" err="1"/>
              <a:t>k</a:t>
            </a:r>
            <a:r>
              <a:rPr lang="tr-TR" sz="2800" dirty="0" err="1" smtClean="0"/>
              <a:t>uantatif</a:t>
            </a:r>
            <a:r>
              <a:rPr lang="tr-TR" sz="2800" dirty="0" smtClean="0"/>
              <a:t> bir analiz değil, eleştirel bir bakış açısı…</a:t>
            </a:r>
          </a:p>
          <a:p>
            <a:pPr marL="0" indent="0">
              <a:buNone/>
            </a:pPr>
            <a:endParaRPr lang="tr-TR" sz="2800" dirty="0"/>
          </a:p>
          <a:p>
            <a:pPr marL="0" indent="0">
              <a:buNone/>
            </a:pPr>
            <a:endParaRPr lang="tr-TR" sz="2800" dirty="0" smtClean="0"/>
          </a:p>
          <a:p>
            <a:pPr marL="0" indent="0">
              <a:buNone/>
            </a:pPr>
            <a:endParaRPr lang="tr-TR" sz="2800" dirty="0"/>
          </a:p>
          <a:p>
            <a:pPr marL="0" indent="0">
              <a:buNone/>
            </a:pPr>
            <a:endParaRPr lang="tr-TR" sz="2800" dirty="0"/>
          </a:p>
          <a:p>
            <a:pPr>
              <a:buFont typeface="Wingdings" panose="05000000000000000000" pitchFamily="2" charset="2"/>
              <a:buChar char="Ø"/>
            </a:pPr>
            <a:endParaRPr lang="tr-TR" dirty="0" smtClean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TR Dizin Akademik Yayıncılık Sempozyumu 2017, 2-3 Kasım, Antalya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C0C84-C58C-4F61-B787-098992CB343F}" type="slidenum">
              <a:rPr lang="tr-TR" smtClean="0"/>
              <a:pPr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2575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587152"/>
          </a:xfrm>
        </p:spPr>
        <p:txBody>
          <a:bodyPr>
            <a:normAutofit/>
          </a:bodyPr>
          <a:lstStyle/>
          <a:p>
            <a:r>
              <a:rPr lang="tr-TR" sz="3200" dirty="0" smtClean="0">
                <a:solidFill>
                  <a:srgbClr val="FF0000"/>
                </a:solidFill>
                <a:cs typeface="Times New Roman"/>
              </a:rPr>
              <a:t>Etik bir bütündür, parçalanamaz!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09599" y="1268760"/>
            <a:ext cx="6347714" cy="4896544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tr-TR" sz="1400" b="1" dirty="0" smtClean="0"/>
              <a:t>Yayın </a:t>
            </a:r>
            <a:r>
              <a:rPr lang="tr-TR" sz="1400" b="1" dirty="0"/>
              <a:t>etiği, akademik etikten, akademik etik de sosyal etikten bağımsız değildir; bir bütündür</a:t>
            </a:r>
            <a:r>
              <a:rPr lang="tr-TR" sz="1400" b="1" dirty="0" smtClean="0"/>
              <a:t>…</a:t>
            </a:r>
          </a:p>
          <a:p>
            <a:pPr>
              <a:spcBef>
                <a:spcPts val="0"/>
              </a:spcBef>
            </a:pPr>
            <a:endParaRPr lang="tr-TR" sz="1400" b="1" dirty="0" smtClean="0"/>
          </a:p>
          <a:p>
            <a:pPr>
              <a:spcBef>
                <a:spcPts val="0"/>
              </a:spcBef>
            </a:pPr>
            <a:r>
              <a:rPr lang="tr-TR" sz="1400" b="1" dirty="0" smtClean="0"/>
              <a:t>Etik tanımı tartışmalı, ama hepimiz gördüğümüzde anlarız, biliriz!</a:t>
            </a:r>
          </a:p>
          <a:p>
            <a:pPr>
              <a:spcBef>
                <a:spcPts val="0"/>
              </a:spcBef>
            </a:pPr>
            <a:endParaRPr lang="tr-TR" sz="1400" b="1" dirty="0" smtClean="0"/>
          </a:p>
          <a:p>
            <a:pPr>
              <a:spcBef>
                <a:spcPts val="0"/>
              </a:spcBef>
            </a:pPr>
            <a:r>
              <a:rPr lang="tr-TR" sz="1400" b="1" dirty="0" err="1" smtClean="0"/>
              <a:t>Prof.Erol</a:t>
            </a:r>
            <a:r>
              <a:rPr lang="tr-TR" sz="1400" b="1" dirty="0" smtClean="0"/>
              <a:t> </a:t>
            </a:r>
            <a:r>
              <a:rPr lang="tr-TR" sz="1400" b="1" dirty="0" err="1" smtClean="0"/>
              <a:t>Arcaklıoğlu</a:t>
            </a:r>
            <a:r>
              <a:rPr lang="tr-TR" sz="1400" b="1" dirty="0" smtClean="0"/>
              <a:t>, dünkü konuşmasında: </a:t>
            </a:r>
          </a:p>
          <a:p>
            <a:pPr lvl="1">
              <a:spcBef>
                <a:spcPts val="0"/>
              </a:spcBef>
            </a:pPr>
            <a:r>
              <a:rPr lang="tr-TR" sz="1400" dirty="0" smtClean="0"/>
              <a:t>«Etik, sadece bilimsel araştırma ve yayın konusu değil, hayatın tamamında dikkate edilmesi gereken bir konu»</a:t>
            </a:r>
            <a:endParaRPr lang="tr-TR" sz="1400" dirty="0"/>
          </a:p>
          <a:p>
            <a:pPr>
              <a:spcBef>
                <a:spcPts val="0"/>
              </a:spcBef>
            </a:pPr>
            <a:endParaRPr lang="tr-TR" sz="1400" dirty="0" smtClean="0"/>
          </a:p>
          <a:p>
            <a:pPr>
              <a:spcBef>
                <a:spcPts val="0"/>
              </a:spcBef>
            </a:pPr>
            <a:r>
              <a:rPr lang="tr-TR" sz="1400" dirty="0" smtClean="0"/>
              <a:t>Aşağıda </a:t>
            </a:r>
            <a:r>
              <a:rPr lang="tr-TR" sz="1400" dirty="0"/>
              <a:t>sözde birbirinden </a:t>
            </a:r>
            <a:r>
              <a:rPr lang="tr-TR" sz="1400" dirty="0" smtClean="0"/>
              <a:t>ayrı ama esasen bir bütün olan alanlardan </a:t>
            </a:r>
            <a:r>
              <a:rPr lang="tr-TR" sz="1400" dirty="0"/>
              <a:t>bazı örnekler vereceğim</a:t>
            </a:r>
            <a:r>
              <a:rPr lang="tr-TR" sz="1400" dirty="0" smtClean="0"/>
              <a:t>:</a:t>
            </a:r>
            <a:endParaRPr lang="tr-TR" sz="1400" dirty="0"/>
          </a:p>
          <a:p>
            <a:pPr>
              <a:spcBef>
                <a:spcPts val="0"/>
              </a:spcBef>
            </a:pPr>
            <a:endParaRPr lang="tr-TR" sz="1400" b="1" dirty="0" smtClean="0"/>
          </a:p>
          <a:p>
            <a:pPr>
              <a:spcBef>
                <a:spcPts val="0"/>
              </a:spcBef>
            </a:pPr>
            <a:r>
              <a:rPr lang="tr-TR" sz="2000" b="1" dirty="0" smtClean="0"/>
              <a:t>Üniversitelerde</a:t>
            </a:r>
            <a:r>
              <a:rPr lang="tr-TR" sz="1400" dirty="0"/>
              <a:t>:</a:t>
            </a:r>
          </a:p>
          <a:p>
            <a:pPr lvl="1">
              <a:spcBef>
                <a:spcPts val="0"/>
              </a:spcBef>
            </a:pPr>
            <a:r>
              <a:rPr lang="tr-TR" sz="1400" b="1" dirty="0" smtClean="0"/>
              <a:t>İstihdam, </a:t>
            </a:r>
            <a:r>
              <a:rPr lang="tr-TR" sz="1400" b="1" dirty="0"/>
              <a:t>akademisyen</a:t>
            </a:r>
            <a:r>
              <a:rPr lang="tr-TR" sz="1400" dirty="0"/>
              <a:t> </a:t>
            </a:r>
            <a:r>
              <a:rPr lang="tr-TR" sz="1400" dirty="0" smtClean="0"/>
              <a:t>alımı </a:t>
            </a:r>
            <a:r>
              <a:rPr lang="tr-TR" sz="1400" dirty="0"/>
              <a:t>“bizim adamlar, ya da bize yakın olanlar</a:t>
            </a:r>
            <a:r>
              <a:rPr lang="tr-TR" sz="1400" dirty="0" smtClean="0"/>
              <a:t>”, ideolojik, siyasi, şahsi</a:t>
            </a:r>
            <a:r>
              <a:rPr lang="tr-TR" sz="1400" dirty="0"/>
              <a:t>, lokal </a:t>
            </a:r>
            <a:r>
              <a:rPr lang="tr-TR" sz="1400" dirty="0" smtClean="0"/>
              <a:t>vb. </a:t>
            </a:r>
            <a:r>
              <a:rPr lang="tr-TR" sz="1400" dirty="0"/>
              <a:t>nedenlerle</a:t>
            </a:r>
          </a:p>
          <a:p>
            <a:pPr lvl="1">
              <a:spcBef>
                <a:spcPts val="0"/>
              </a:spcBef>
            </a:pPr>
            <a:r>
              <a:rPr lang="tr-TR" sz="1400" dirty="0" smtClean="0"/>
              <a:t>Üniversitelerde </a:t>
            </a:r>
            <a:r>
              <a:rPr lang="tr-TR" sz="1400" b="1" dirty="0"/>
              <a:t>dersler</a:t>
            </a:r>
            <a:r>
              <a:rPr lang="tr-TR" sz="1400" dirty="0"/>
              <a:t> 14 haftadır, ama çok azında </a:t>
            </a:r>
            <a:r>
              <a:rPr lang="tr-TR" sz="1400" dirty="0" smtClean="0"/>
              <a:t>14 </a:t>
            </a:r>
            <a:r>
              <a:rPr lang="tr-TR" sz="1400" dirty="0"/>
              <a:t>hafta ders </a:t>
            </a:r>
            <a:r>
              <a:rPr lang="tr-TR" sz="1400" dirty="0" smtClean="0"/>
              <a:t>yapılır</a:t>
            </a:r>
          </a:p>
          <a:p>
            <a:pPr lvl="1">
              <a:spcBef>
                <a:spcPts val="0"/>
              </a:spcBef>
            </a:pPr>
            <a:r>
              <a:rPr lang="tr-TR" sz="1400" dirty="0" smtClean="0"/>
              <a:t>Doktora, doçentlik jürileri… ahbap çavuş toplantıları?</a:t>
            </a:r>
            <a:endParaRPr lang="tr-TR" sz="1400" dirty="0"/>
          </a:p>
          <a:p>
            <a:pPr lvl="1">
              <a:spcBef>
                <a:spcPts val="0"/>
              </a:spcBef>
            </a:pPr>
            <a:r>
              <a:rPr lang="tr-TR" sz="1400" b="1" dirty="0" smtClean="0"/>
              <a:t>Yükseltilmeler</a:t>
            </a:r>
            <a:r>
              <a:rPr lang="tr-TR" sz="1400" dirty="0" smtClean="0"/>
              <a:t> </a:t>
            </a:r>
            <a:r>
              <a:rPr lang="tr-TR" sz="1400" dirty="0"/>
              <a:t>zaten dillere destan değil midir?</a:t>
            </a:r>
          </a:p>
          <a:p>
            <a:pPr lvl="1">
              <a:spcBef>
                <a:spcPts val="0"/>
              </a:spcBef>
            </a:pPr>
            <a:r>
              <a:rPr lang="tr-TR" sz="1400" b="1" dirty="0" smtClean="0"/>
              <a:t>Kadro</a:t>
            </a:r>
            <a:r>
              <a:rPr lang="tr-TR" sz="1400" dirty="0" smtClean="0"/>
              <a:t> </a:t>
            </a:r>
            <a:r>
              <a:rPr lang="tr-TR" sz="1400" dirty="0"/>
              <a:t>tahsisinin yüzde yüz mükemmel çalıştığını söyleyebilir miyiz?</a:t>
            </a:r>
          </a:p>
          <a:p>
            <a:pPr lvl="1">
              <a:spcBef>
                <a:spcPts val="0"/>
              </a:spcBef>
            </a:pPr>
            <a:r>
              <a:rPr lang="tr-TR" sz="1400" dirty="0"/>
              <a:t>A</a:t>
            </a:r>
            <a:r>
              <a:rPr lang="tr-TR" sz="1400" dirty="0" smtClean="0"/>
              <a:t>kademisyenler </a:t>
            </a:r>
            <a:r>
              <a:rPr lang="tr-TR" sz="1400" dirty="0"/>
              <a:t>arası </a:t>
            </a:r>
            <a:r>
              <a:rPr lang="tr-TR" sz="1400" b="1" dirty="0" smtClean="0"/>
              <a:t>ilişkiler</a:t>
            </a:r>
            <a:r>
              <a:rPr lang="tr-TR" sz="1400" dirty="0" smtClean="0"/>
              <a:t> </a:t>
            </a:r>
            <a:r>
              <a:rPr lang="tr-TR" sz="1400" dirty="0"/>
              <a:t>ne kadar </a:t>
            </a:r>
            <a:r>
              <a:rPr lang="tr-TR" sz="1400" dirty="0" smtClean="0"/>
              <a:t>akademik?</a:t>
            </a:r>
            <a:endParaRPr lang="tr-TR" sz="1400" dirty="0"/>
          </a:p>
          <a:p>
            <a:pPr marL="6350" lvl="1" indent="0">
              <a:spcBef>
                <a:spcPts val="0"/>
              </a:spcBef>
              <a:buNone/>
            </a:pPr>
            <a:r>
              <a:rPr lang="tr-TR" sz="1400" b="1" dirty="0" smtClean="0"/>
              <a:t>Bu sorunlar </a:t>
            </a:r>
            <a:r>
              <a:rPr lang="tr-TR" sz="1400" b="1" dirty="0"/>
              <a:t>belki mevzuata uygun </a:t>
            </a:r>
            <a:r>
              <a:rPr lang="tr-TR" sz="1400" b="1" dirty="0" smtClean="0"/>
              <a:t>yapılmaktadır, ama etik ihlaller içerir…</a:t>
            </a:r>
            <a:endParaRPr lang="tr-TR" sz="1400" b="1" dirty="0"/>
          </a:p>
          <a:p>
            <a:pPr marL="0" indent="0">
              <a:spcBef>
                <a:spcPts val="0"/>
              </a:spcBef>
              <a:buNone/>
            </a:pPr>
            <a:endParaRPr lang="tr-TR" sz="1400" dirty="0" smtClean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TR Dizin Akademik Yayıncılık Sempozyumu 2017, 2-3 Kasım, Antalya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C0C84-C58C-4F61-B787-098992CB343F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0892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/>
          </a:bodyPr>
          <a:lstStyle/>
          <a:p>
            <a:r>
              <a:rPr lang="tr-TR" sz="1800" dirty="0" smtClean="0">
                <a:solidFill>
                  <a:srgbClr val="FF0000"/>
                </a:solidFill>
              </a:rPr>
              <a:t>…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5472608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tr-TR" sz="2000" b="1" dirty="0" smtClean="0"/>
              <a:t>Yayıncılıkta</a:t>
            </a:r>
            <a:r>
              <a:rPr lang="tr-TR" sz="2000" b="1" dirty="0"/>
              <a:t>;</a:t>
            </a:r>
            <a:endParaRPr lang="tr-TR" sz="2000" dirty="0"/>
          </a:p>
          <a:p>
            <a:pPr lvl="1">
              <a:spcBef>
                <a:spcPts val="0"/>
              </a:spcBef>
            </a:pPr>
            <a:r>
              <a:rPr lang="tr-TR" sz="2000" dirty="0" smtClean="0"/>
              <a:t>Hepimizin </a:t>
            </a:r>
            <a:r>
              <a:rPr lang="tr-TR" sz="2000" dirty="0"/>
              <a:t>bildiği intihal, </a:t>
            </a:r>
            <a:r>
              <a:rPr lang="tr-TR" sz="2000" dirty="0" smtClean="0"/>
              <a:t>çarpıtma, haksız </a:t>
            </a:r>
            <a:r>
              <a:rPr lang="tr-TR" sz="2000" dirty="0"/>
              <a:t>yazarlık, hile, </a:t>
            </a:r>
            <a:r>
              <a:rPr lang="tr-TR" sz="2000" dirty="0" smtClean="0"/>
              <a:t>dilimleme, tekrar yayım, </a:t>
            </a:r>
            <a:r>
              <a:rPr lang="tr-TR" sz="2000" dirty="0"/>
              <a:t>vb. diğer birçok </a:t>
            </a:r>
            <a:r>
              <a:rPr lang="tr-TR" sz="2000" dirty="0" smtClean="0"/>
              <a:t>örnekler…</a:t>
            </a:r>
          </a:p>
          <a:p>
            <a:pPr lvl="1">
              <a:spcBef>
                <a:spcPts val="0"/>
              </a:spcBef>
            </a:pPr>
            <a:endParaRPr lang="tr-TR" sz="2000" dirty="0" smtClean="0"/>
          </a:p>
          <a:p>
            <a:pPr lvl="1">
              <a:spcBef>
                <a:spcPts val="0"/>
              </a:spcBef>
            </a:pPr>
            <a:r>
              <a:rPr lang="tr-TR" sz="2000" dirty="0" smtClean="0"/>
              <a:t>Editörlerin etik sorunları:</a:t>
            </a:r>
          </a:p>
          <a:p>
            <a:pPr lvl="2">
              <a:spcBef>
                <a:spcPts val="0"/>
              </a:spcBef>
            </a:pPr>
            <a:r>
              <a:rPr lang="tr-TR" sz="2000" dirty="0" smtClean="0"/>
              <a:t>Bir </a:t>
            </a:r>
            <a:r>
              <a:rPr lang="tr-TR" sz="2000" dirty="0"/>
              <a:t>örnek (SBVT): editör, bir </a:t>
            </a:r>
            <a:r>
              <a:rPr lang="tr-TR" sz="2000" dirty="0" smtClean="0"/>
              <a:t>profesör </a:t>
            </a:r>
            <a:r>
              <a:rPr lang="tr-TR" sz="2000" dirty="0"/>
              <a:t>hakemin haklı olarak sert eleştirileri ve yayınlanamaz kararını aşmak için 3 </a:t>
            </a:r>
            <a:r>
              <a:rPr lang="tr-TR" sz="2000" dirty="0" err="1"/>
              <a:t>yrd.doç</a:t>
            </a:r>
            <a:r>
              <a:rPr lang="tr-TR" sz="2000" dirty="0"/>
              <a:t>. hakem </a:t>
            </a:r>
            <a:r>
              <a:rPr lang="tr-TR" sz="2000" dirty="0" smtClean="0"/>
              <a:t>kullanarak işi </a:t>
            </a:r>
            <a:r>
              <a:rPr lang="tr-TR" sz="2000" dirty="0"/>
              <a:t>kitabına </a:t>
            </a:r>
            <a:r>
              <a:rPr lang="tr-TR" sz="2000" dirty="0" smtClean="0"/>
              <a:t>uydurmuş</a:t>
            </a:r>
          </a:p>
          <a:p>
            <a:pPr lvl="2">
              <a:spcBef>
                <a:spcPts val="0"/>
              </a:spcBef>
            </a:pPr>
            <a:r>
              <a:rPr lang="tr-TR" sz="2000" dirty="0" smtClean="0"/>
              <a:t>Hakemlerin </a:t>
            </a:r>
            <a:r>
              <a:rPr lang="tr-TR" sz="2000" dirty="0"/>
              <a:t>kabul ettiği bir makaleyi, editör ideolojik nedenle </a:t>
            </a:r>
            <a:r>
              <a:rPr lang="tr-TR" sz="2000" dirty="0" smtClean="0"/>
              <a:t>yayınlamadı</a:t>
            </a:r>
          </a:p>
          <a:p>
            <a:pPr lvl="1">
              <a:spcBef>
                <a:spcPts val="0"/>
              </a:spcBef>
            </a:pPr>
            <a:endParaRPr lang="tr-TR" sz="2000" dirty="0" smtClean="0"/>
          </a:p>
          <a:p>
            <a:pPr lvl="1">
              <a:spcBef>
                <a:spcPts val="0"/>
              </a:spcBef>
            </a:pPr>
            <a:r>
              <a:rPr lang="tr-TR" sz="2000" dirty="0" smtClean="0"/>
              <a:t>Rektör </a:t>
            </a:r>
            <a:r>
              <a:rPr lang="tr-TR" sz="2000" dirty="0"/>
              <a:t>veya başka üst kurum </a:t>
            </a:r>
            <a:r>
              <a:rPr lang="tr-TR" sz="2000" dirty="0" smtClean="0"/>
              <a:t>ricasıyla (baskısıyla?) </a:t>
            </a:r>
            <a:r>
              <a:rPr lang="tr-TR" sz="2000" dirty="0"/>
              <a:t>yayın yapılması </a:t>
            </a:r>
            <a:r>
              <a:rPr lang="tr-TR" sz="2000" dirty="0" smtClean="0"/>
              <a:t>veya yapılmaması</a:t>
            </a:r>
          </a:p>
          <a:p>
            <a:pPr lvl="1">
              <a:spcBef>
                <a:spcPts val="0"/>
              </a:spcBef>
            </a:pPr>
            <a:endParaRPr lang="tr-TR" sz="2000" dirty="0" smtClean="0"/>
          </a:p>
          <a:p>
            <a:pPr lvl="1">
              <a:spcBef>
                <a:spcPts val="0"/>
              </a:spcBef>
            </a:pPr>
            <a:r>
              <a:rPr lang="tr-TR" sz="2000" dirty="0" smtClean="0"/>
              <a:t>Ve bu sempozyumda çok bahsedilen diğer sorunlar, örnekler…</a:t>
            </a:r>
            <a:endParaRPr lang="tr-TR" sz="2000" dirty="0"/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en-US" sz="2000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TR Dizin Akademik Yayıncılık Sempozyumu 2017, 2-3 Kasım, Antalya</a:t>
            </a:r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C0C84-C58C-4F61-B787-098992CB343F}" type="slidenum">
              <a:rPr lang="tr-TR" smtClean="0"/>
              <a:pPr/>
              <a:t>4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576064"/>
          </a:xfrm>
        </p:spPr>
        <p:txBody>
          <a:bodyPr>
            <a:noAutofit/>
          </a:bodyPr>
          <a:lstStyle/>
          <a:p>
            <a:r>
              <a:rPr lang="tr-TR" sz="1800" dirty="0" smtClean="0">
                <a:solidFill>
                  <a:srgbClr val="FF0000"/>
                </a:solidFill>
              </a:rPr>
              <a:t>…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400600"/>
          </a:xfrm>
        </p:spPr>
        <p:txBody>
          <a:bodyPr>
            <a:noAutofit/>
          </a:bodyPr>
          <a:lstStyle/>
          <a:p>
            <a:r>
              <a:rPr lang="tr-TR" sz="2400" dirty="0"/>
              <a:t> </a:t>
            </a:r>
            <a:r>
              <a:rPr lang="tr-TR" sz="2400" b="1" dirty="0"/>
              <a:t>Sosyal </a:t>
            </a:r>
            <a:r>
              <a:rPr lang="tr-TR" sz="2400" b="1" dirty="0" smtClean="0"/>
              <a:t>yaşamda</a:t>
            </a:r>
            <a:r>
              <a:rPr lang="tr-TR" sz="2400" dirty="0" smtClean="0"/>
              <a:t>:</a:t>
            </a:r>
          </a:p>
          <a:p>
            <a:pPr marL="0" indent="0">
              <a:buNone/>
            </a:pPr>
            <a:r>
              <a:rPr lang="tr-TR" sz="2400" b="1" dirty="0" smtClean="0"/>
              <a:t>Biz akademisyenler</a:t>
            </a:r>
            <a:r>
              <a:rPr lang="tr-TR" sz="2400" dirty="0"/>
              <a:t>, </a:t>
            </a:r>
            <a:r>
              <a:rPr lang="tr-TR" sz="2400" b="1" dirty="0" smtClean="0"/>
              <a:t>yayıncılar,</a:t>
            </a:r>
            <a:r>
              <a:rPr lang="tr-TR" sz="2400" dirty="0" smtClean="0"/>
              <a:t> </a:t>
            </a:r>
            <a:r>
              <a:rPr lang="tr-TR" sz="2400" dirty="0"/>
              <a:t>sosyal yaşamda çok farklı </a:t>
            </a:r>
            <a:r>
              <a:rPr lang="tr-TR" sz="2400" dirty="0" smtClean="0"/>
              <a:t>değiliz…</a:t>
            </a:r>
            <a:endParaRPr lang="tr-TR" sz="2400" dirty="0"/>
          </a:p>
          <a:p>
            <a:pPr lvl="1"/>
            <a:r>
              <a:rPr lang="tr-TR" sz="2400" dirty="0" smtClean="0"/>
              <a:t>Trafikte: hepimiz kırmızı ışıkta durur muyuz? Hayır!</a:t>
            </a:r>
            <a:endParaRPr lang="tr-TR" sz="2400" dirty="0"/>
          </a:p>
          <a:p>
            <a:pPr lvl="1"/>
            <a:r>
              <a:rPr lang="tr-TR" sz="2400" dirty="0" smtClean="0"/>
              <a:t>Bürokraside: İşimiz aracılarla yaptırır mıyız? Evet!</a:t>
            </a:r>
            <a:endParaRPr lang="tr-TR" sz="2400" dirty="0"/>
          </a:p>
          <a:p>
            <a:pPr lvl="1"/>
            <a:r>
              <a:rPr lang="tr-TR" sz="2400" dirty="0" smtClean="0"/>
              <a:t>İş dünyasında: Üretim, ticarette hileler var mı? Evet!</a:t>
            </a:r>
            <a:endParaRPr lang="tr-TR" sz="2400" dirty="0"/>
          </a:p>
          <a:p>
            <a:pPr lvl="1"/>
            <a:r>
              <a:rPr lang="tr-TR" sz="2400" dirty="0" err="1" smtClean="0"/>
              <a:t>Siyasette:Siyasetten</a:t>
            </a:r>
            <a:r>
              <a:rPr lang="tr-TR" sz="2400" dirty="0" smtClean="0"/>
              <a:t> bağımsız düşünür müyüz? Hayır!</a:t>
            </a:r>
          </a:p>
          <a:p>
            <a:pPr lvl="1"/>
            <a:r>
              <a:rPr lang="tr-TR" sz="2400" dirty="0" smtClean="0"/>
              <a:t>Eğitimde: Çocuğumuzun en iyi okula gitmesi için statümüzü kullanır mıyız? Evet? </a:t>
            </a:r>
            <a:endParaRPr lang="tr-TR" sz="2400" dirty="0"/>
          </a:p>
          <a:p>
            <a:pPr lvl="1"/>
            <a:r>
              <a:rPr lang="tr-TR" sz="2400" dirty="0"/>
              <a:t>A</a:t>
            </a:r>
            <a:r>
              <a:rPr lang="tr-TR" sz="2400" dirty="0" smtClean="0"/>
              <a:t>ile içinde yetiştirilme ve ilişkilerde</a:t>
            </a:r>
            <a:r>
              <a:rPr lang="tr-TR" sz="2400" dirty="0"/>
              <a:t> </a:t>
            </a:r>
            <a:r>
              <a:rPr lang="tr-TR" sz="2400" dirty="0" smtClean="0"/>
              <a:t>ne kadar etiğiz?  </a:t>
            </a:r>
            <a:endParaRPr lang="tr-TR" sz="2400" dirty="0"/>
          </a:p>
          <a:p>
            <a:pPr marL="0" lvl="1" indent="0">
              <a:buNone/>
            </a:pPr>
            <a:r>
              <a:rPr lang="tr-TR" sz="2400" dirty="0" smtClean="0"/>
              <a:t>Daha sayfalarca etik ihlal sorunları, örnekleri </a:t>
            </a:r>
            <a:r>
              <a:rPr lang="tr-TR" sz="2400" dirty="0"/>
              <a:t>verebiliriz</a:t>
            </a:r>
            <a:r>
              <a:rPr lang="tr-TR" sz="2400" dirty="0" smtClean="0"/>
              <a:t>.</a:t>
            </a:r>
            <a:endParaRPr lang="tr-TR" sz="2400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TR Dizin Akademik Yayıncılık Sempozyumu 2017, 2-3 Kasım, Antalya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C0C84-C58C-4F61-B787-098992CB343F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6978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371128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09598" y="1052736"/>
            <a:ext cx="7922841" cy="4988627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tr-TR" sz="2400" b="1" dirty="0" smtClean="0"/>
              <a:t>İnsanda: </a:t>
            </a:r>
          </a:p>
          <a:p>
            <a:pPr lvl="2">
              <a:spcBef>
                <a:spcPts val="0"/>
              </a:spcBef>
            </a:pPr>
            <a:r>
              <a:rPr lang="tr-TR" sz="2000" b="1" dirty="0" smtClean="0"/>
              <a:t>Tüm etik, özü itibarıyla insan kalitesiyle ilgilidir.</a:t>
            </a:r>
          </a:p>
          <a:p>
            <a:pPr lvl="1">
              <a:spcBef>
                <a:spcPts val="0"/>
              </a:spcBef>
            </a:pPr>
            <a:r>
              <a:rPr lang="tr-TR" sz="2400" dirty="0" smtClean="0"/>
              <a:t>İntihal: çalmak!</a:t>
            </a:r>
          </a:p>
          <a:p>
            <a:pPr lvl="1">
              <a:spcBef>
                <a:spcPts val="0"/>
              </a:spcBef>
            </a:pPr>
            <a:r>
              <a:rPr lang="tr-TR" sz="2400" dirty="0" smtClean="0"/>
              <a:t>Sahtecilik</a:t>
            </a:r>
          </a:p>
          <a:p>
            <a:pPr lvl="1">
              <a:spcBef>
                <a:spcPts val="0"/>
              </a:spcBef>
            </a:pPr>
            <a:r>
              <a:rPr lang="tr-TR" sz="2400" dirty="0" smtClean="0"/>
              <a:t>Yalancılık</a:t>
            </a:r>
          </a:p>
          <a:p>
            <a:pPr lvl="1">
              <a:spcBef>
                <a:spcPts val="0"/>
              </a:spcBef>
            </a:pPr>
            <a:r>
              <a:rPr lang="tr-TR" sz="2400" dirty="0" smtClean="0"/>
              <a:t>Hile</a:t>
            </a:r>
          </a:p>
          <a:p>
            <a:pPr lvl="1">
              <a:spcBef>
                <a:spcPts val="0"/>
              </a:spcBef>
            </a:pPr>
            <a:r>
              <a:rPr lang="tr-TR" sz="2400" dirty="0" smtClean="0"/>
              <a:t>Tamahkarlık </a:t>
            </a:r>
          </a:p>
          <a:p>
            <a:pPr lvl="1">
              <a:spcBef>
                <a:spcPts val="0"/>
              </a:spcBef>
            </a:pPr>
            <a:r>
              <a:rPr lang="tr-TR" sz="2400" dirty="0" smtClean="0"/>
              <a:t>İhtiras</a:t>
            </a:r>
          </a:p>
          <a:p>
            <a:pPr lvl="1">
              <a:spcBef>
                <a:spcPts val="0"/>
              </a:spcBef>
            </a:pPr>
            <a:endParaRPr lang="tr-TR" sz="2400" dirty="0" smtClean="0"/>
          </a:p>
          <a:p>
            <a:pPr marL="0" lvl="1" indent="0">
              <a:spcBef>
                <a:spcPts val="0"/>
              </a:spcBef>
            </a:pPr>
            <a:r>
              <a:rPr lang="tr-TR" sz="2400" dirty="0" smtClean="0"/>
              <a:t>Etik, insanın günlük, bireysel ve sosyal yaşamını, tüm hayatını nasıl yürüttüğü ile yakından ilgilidir.</a:t>
            </a:r>
          </a:p>
          <a:p>
            <a:pPr marL="0" lvl="1" indent="0">
              <a:spcBef>
                <a:spcPts val="0"/>
              </a:spcBef>
            </a:pPr>
            <a:endParaRPr lang="tr-TR" sz="2400" dirty="0" smtClean="0"/>
          </a:p>
          <a:p>
            <a:pPr marL="0" lvl="1" indent="0">
              <a:spcBef>
                <a:spcPts val="0"/>
              </a:spcBef>
            </a:pPr>
            <a:r>
              <a:rPr lang="tr-TR" sz="2400" dirty="0" smtClean="0"/>
              <a:t>Bu yönüyle insani «ahlak» sorundur.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TR Dizin Akademik Yayıncılık Sempozyumu 2017, 2-3 Kasım, Antalya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C0C84-C58C-4F61-B787-098992CB343F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29556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aşlık 5"/>
          <p:cNvSpPr>
            <a:spLocks noGrp="1"/>
          </p:cNvSpPr>
          <p:nvPr>
            <p:ph type="title"/>
          </p:nvPr>
        </p:nvSpPr>
        <p:spPr>
          <a:xfrm>
            <a:off x="539552" y="620688"/>
            <a:ext cx="6347713" cy="576064"/>
          </a:xfrm>
        </p:spPr>
        <p:txBody>
          <a:bodyPr>
            <a:noAutofit/>
          </a:bodyPr>
          <a:lstStyle/>
          <a:p>
            <a:r>
              <a:rPr lang="tr-TR" sz="3200" dirty="0" err="1" smtClean="0">
                <a:solidFill>
                  <a:srgbClr val="FF0000"/>
                </a:solidFill>
              </a:rPr>
              <a:t>Akademyanın</a:t>
            </a:r>
            <a:r>
              <a:rPr lang="tr-TR" sz="3200" dirty="0" smtClean="0">
                <a:solidFill>
                  <a:srgbClr val="FF0000"/>
                </a:solidFill>
              </a:rPr>
              <a:t> İdeali ve Gerçekleri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7" name="İçerik Yer Tutucusu 6"/>
          <p:cNvSpPr>
            <a:spLocks noGrp="1"/>
          </p:cNvSpPr>
          <p:nvPr>
            <p:ph idx="1"/>
          </p:nvPr>
        </p:nvSpPr>
        <p:spPr>
          <a:xfrm>
            <a:off x="323528" y="1268760"/>
            <a:ext cx="8354890" cy="4824536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tr-TR" sz="2000" b="1" dirty="0"/>
              <a:t>Akademinin </a:t>
            </a:r>
            <a:r>
              <a:rPr lang="tr-TR" sz="2000" b="1" dirty="0" smtClean="0"/>
              <a:t>İdeali</a:t>
            </a:r>
            <a:r>
              <a:rPr lang="tr-TR" sz="2000" dirty="0"/>
              <a:t>,</a:t>
            </a:r>
            <a:r>
              <a:rPr lang="tr-TR" sz="2000" dirty="0" smtClean="0"/>
              <a:t> </a:t>
            </a:r>
            <a:r>
              <a:rPr lang="tr-TR" sz="2000" dirty="0"/>
              <a:t>akademik ve yayıncılığın toplumsal sorunlardan uzak olması, hatta öncü, önde ve “aydın” </a:t>
            </a:r>
            <a:r>
              <a:rPr lang="tr-TR" sz="2000" dirty="0" smtClean="0"/>
              <a:t>olması beklenir.. </a:t>
            </a:r>
          </a:p>
          <a:p>
            <a:pPr lvl="1">
              <a:spcBef>
                <a:spcPts val="0"/>
              </a:spcBef>
            </a:pPr>
            <a:r>
              <a:rPr lang="tr-TR" sz="2000" dirty="0" err="1" smtClean="0"/>
              <a:t>Akademya</a:t>
            </a:r>
            <a:r>
              <a:rPr lang="tr-TR" sz="2000" dirty="0" smtClean="0"/>
              <a:t> kurum ve kuralları «uluslararası, </a:t>
            </a:r>
            <a:r>
              <a:rPr lang="tr-TR" sz="2000" dirty="0" err="1" smtClean="0"/>
              <a:t>evrensel»dir</a:t>
            </a:r>
            <a:r>
              <a:rPr lang="tr-TR" sz="2000" dirty="0" smtClean="0"/>
              <a:t>.</a:t>
            </a:r>
          </a:p>
          <a:p>
            <a:pPr lvl="1">
              <a:spcBef>
                <a:spcPts val="0"/>
              </a:spcBef>
            </a:pPr>
            <a:r>
              <a:rPr lang="tr-TR" sz="2000" dirty="0" smtClean="0"/>
              <a:t>Akademik etik, epistemolojik topluluğun anayasasıdır, dilidir. </a:t>
            </a:r>
          </a:p>
          <a:p>
            <a:pPr lvl="1">
              <a:spcBef>
                <a:spcPts val="0"/>
              </a:spcBef>
            </a:pPr>
            <a:r>
              <a:rPr lang="tr-TR" sz="2000" dirty="0" smtClean="0"/>
              <a:t>Akademi, tüm yönleriyle nitelikli «insan» eğitim ve öğretimi için olmalıdır! </a:t>
            </a:r>
            <a:endParaRPr lang="tr-TR" sz="2000" dirty="0"/>
          </a:p>
          <a:p>
            <a:pPr>
              <a:spcBef>
                <a:spcPts val="0"/>
              </a:spcBef>
            </a:pPr>
            <a:endParaRPr lang="tr-TR" sz="2000" b="1" dirty="0" smtClean="0"/>
          </a:p>
          <a:p>
            <a:pPr>
              <a:spcBef>
                <a:spcPts val="0"/>
              </a:spcBef>
            </a:pPr>
            <a:r>
              <a:rPr lang="tr-TR" sz="2000" b="1" dirty="0" smtClean="0"/>
              <a:t>Ama </a:t>
            </a:r>
            <a:r>
              <a:rPr lang="tr-TR" sz="2000" b="1" dirty="0"/>
              <a:t>gerçekte  öyle değildir</a:t>
            </a:r>
            <a:r>
              <a:rPr lang="tr-TR" sz="2000" dirty="0"/>
              <a:t>. </a:t>
            </a:r>
            <a:endParaRPr lang="tr-TR" sz="2000" dirty="0" smtClean="0"/>
          </a:p>
          <a:p>
            <a:pPr>
              <a:spcBef>
                <a:spcPts val="0"/>
              </a:spcBef>
            </a:pPr>
            <a:endParaRPr lang="tr-TR" sz="2000" dirty="0" smtClean="0"/>
          </a:p>
          <a:p>
            <a:pPr>
              <a:spcBef>
                <a:spcPts val="0"/>
              </a:spcBef>
            </a:pPr>
            <a:r>
              <a:rPr lang="tr-TR" sz="2000" dirty="0" smtClean="0"/>
              <a:t>Her ülkede var </a:t>
            </a:r>
            <a:r>
              <a:rPr lang="tr-TR" sz="2000" dirty="0"/>
              <a:t>ama özellikle </a:t>
            </a:r>
            <a:r>
              <a:rPr lang="tr-TR" sz="2000" dirty="0" smtClean="0"/>
              <a:t>Türkiye’de</a:t>
            </a:r>
          </a:p>
          <a:p>
            <a:pPr lvl="1">
              <a:spcBef>
                <a:spcPts val="0"/>
              </a:spcBef>
            </a:pPr>
            <a:r>
              <a:rPr lang="tr-TR" sz="2000" dirty="0"/>
              <a:t>T</a:t>
            </a:r>
            <a:r>
              <a:rPr lang="tr-TR" sz="2000" dirty="0" smtClean="0"/>
              <a:t>oplumsal </a:t>
            </a:r>
            <a:r>
              <a:rPr lang="tr-TR" sz="2000" dirty="0"/>
              <a:t>etik sorunlarının </a:t>
            </a:r>
            <a:r>
              <a:rPr lang="tr-TR" sz="2000" dirty="0" smtClean="0"/>
              <a:t>akademi </a:t>
            </a:r>
            <a:r>
              <a:rPr lang="tr-TR" sz="2000" dirty="0"/>
              <a:t>ve </a:t>
            </a:r>
            <a:r>
              <a:rPr lang="tr-TR" sz="2000" dirty="0" smtClean="0"/>
              <a:t>yayın faaliyetlerini kuşattığını görürüz, </a:t>
            </a:r>
          </a:p>
          <a:p>
            <a:pPr lvl="1">
              <a:spcBef>
                <a:spcPts val="0"/>
              </a:spcBef>
            </a:pPr>
            <a:r>
              <a:rPr lang="tr-TR" sz="2000" dirty="0" smtClean="0"/>
              <a:t>Tersini, </a:t>
            </a:r>
            <a:r>
              <a:rPr lang="tr-TR" sz="2000" dirty="0"/>
              <a:t>yani akademik kural ve standartların toplumun önünde </a:t>
            </a:r>
            <a:r>
              <a:rPr lang="tr-TR" sz="2000" dirty="0" smtClean="0"/>
              <a:t>olduğunu görmeyiz.</a:t>
            </a:r>
            <a:endParaRPr lang="tr-TR" sz="2000" dirty="0"/>
          </a:p>
          <a:p>
            <a:pPr>
              <a:spcBef>
                <a:spcPts val="0"/>
              </a:spcBef>
            </a:pPr>
            <a:endParaRPr lang="en-US" sz="2000" dirty="0"/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TR </a:t>
            </a:r>
            <a:r>
              <a:rPr lang="en-US" dirty="0" err="1" smtClean="0"/>
              <a:t>Dizin</a:t>
            </a:r>
            <a:r>
              <a:rPr lang="en-US" dirty="0" smtClean="0"/>
              <a:t> </a:t>
            </a:r>
            <a:r>
              <a:rPr lang="en-US" dirty="0" err="1" smtClean="0"/>
              <a:t>Akademik</a:t>
            </a:r>
            <a:r>
              <a:rPr lang="en-US" dirty="0" smtClean="0"/>
              <a:t> </a:t>
            </a:r>
            <a:r>
              <a:rPr lang="en-US" dirty="0" err="1" smtClean="0"/>
              <a:t>Yayıncılık</a:t>
            </a:r>
            <a:r>
              <a:rPr lang="en-US" dirty="0" smtClean="0"/>
              <a:t> </a:t>
            </a:r>
            <a:r>
              <a:rPr lang="en-US" dirty="0" err="1" smtClean="0"/>
              <a:t>Sempozyumu</a:t>
            </a:r>
            <a:r>
              <a:rPr lang="en-US" dirty="0" smtClean="0"/>
              <a:t> 2017, 2-3 </a:t>
            </a:r>
            <a:r>
              <a:rPr lang="en-US" dirty="0" err="1" smtClean="0"/>
              <a:t>Kasım</a:t>
            </a:r>
            <a:r>
              <a:rPr lang="en-US" dirty="0" smtClean="0"/>
              <a:t>, Antalya</a:t>
            </a:r>
            <a:endParaRPr lang="tr-TR" dirty="0"/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C0C84-C58C-4F61-B787-098992CB343F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09788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892480" cy="562074"/>
          </a:xfrm>
        </p:spPr>
        <p:txBody>
          <a:bodyPr>
            <a:noAutofit/>
          </a:bodyPr>
          <a:lstStyle/>
          <a:p>
            <a:pPr lvl="1" algn="l" rtl="0">
              <a:spcBef>
                <a:spcPct val="0"/>
              </a:spcBef>
            </a:pPr>
            <a:r>
              <a:rPr lang="tr-TR" sz="3200" dirty="0" smtClean="0">
                <a:solidFill>
                  <a:srgbClr val="FF0000"/>
                </a:solidFill>
              </a:rPr>
              <a:t>«Akademinin </a:t>
            </a:r>
            <a:r>
              <a:rPr lang="tr-TR" sz="3200" dirty="0">
                <a:solidFill>
                  <a:srgbClr val="FF0000"/>
                </a:solidFill>
              </a:rPr>
              <a:t>Sosyal </a:t>
            </a:r>
            <a:r>
              <a:rPr lang="tr-TR" sz="3200" dirty="0" err="1" smtClean="0">
                <a:solidFill>
                  <a:srgbClr val="FF0000"/>
                </a:solidFill>
              </a:rPr>
              <a:t>Erozyonu»nun</a:t>
            </a:r>
            <a:r>
              <a:rPr lang="tr-TR" sz="3200" dirty="0" smtClean="0">
                <a:solidFill>
                  <a:srgbClr val="FF0000"/>
                </a:solidFill>
              </a:rPr>
              <a:t> Nedenleri</a:t>
            </a:r>
            <a:r>
              <a:rPr lang="tr-TR" sz="3200" dirty="0">
                <a:solidFill>
                  <a:srgbClr val="FF0000"/>
                </a:solidFill>
              </a:rPr>
              <a:t/>
            </a:r>
            <a:br>
              <a:rPr lang="tr-TR" sz="3200" dirty="0">
                <a:solidFill>
                  <a:srgbClr val="FF0000"/>
                </a:solidFill>
              </a:rPr>
            </a:b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0"/>
              </a:spcBef>
            </a:pPr>
            <a:r>
              <a:rPr lang="tr-TR" dirty="0"/>
              <a:t>Burada 5 boyutuna kısaca vurgu yapacağım. </a:t>
            </a:r>
          </a:p>
          <a:p>
            <a:pPr>
              <a:spcBef>
                <a:spcPts val="0"/>
              </a:spcBef>
            </a:pPr>
            <a:r>
              <a:rPr lang="tr-TR" dirty="0" smtClean="0"/>
              <a:t>Bunlar toplumsal, akademik, yayıncılık etik sorunlarının </a:t>
            </a:r>
            <a:r>
              <a:rPr lang="tr-TR" dirty="0"/>
              <a:t>nasıl </a:t>
            </a:r>
            <a:r>
              <a:rPr lang="tr-TR" dirty="0" err="1"/>
              <a:t>içiçe</a:t>
            </a:r>
            <a:r>
              <a:rPr lang="tr-TR" dirty="0"/>
              <a:t> </a:t>
            </a:r>
            <a:r>
              <a:rPr lang="tr-TR" dirty="0" smtClean="0"/>
              <a:t>geçtiğini, gösterir</a:t>
            </a:r>
            <a:r>
              <a:rPr lang="tr-TR" dirty="0"/>
              <a:t>.</a:t>
            </a:r>
          </a:p>
          <a:p>
            <a:pPr>
              <a:spcBef>
                <a:spcPts val="0"/>
              </a:spcBef>
            </a:pPr>
            <a:endParaRPr lang="tr-TR" b="1" dirty="0" smtClean="0"/>
          </a:p>
          <a:p>
            <a:pPr>
              <a:spcBef>
                <a:spcPts val="0"/>
              </a:spcBef>
            </a:pPr>
            <a:r>
              <a:rPr lang="tr-TR" b="1" dirty="0" smtClean="0"/>
              <a:t>1-Akademinin </a:t>
            </a:r>
            <a:r>
              <a:rPr lang="tr-TR" b="1" dirty="0"/>
              <a:t>siyasallaşması:</a:t>
            </a:r>
            <a:r>
              <a:rPr lang="tr-TR" dirty="0"/>
              <a:t> </a:t>
            </a:r>
            <a:endParaRPr lang="tr-TR" dirty="0" smtClean="0"/>
          </a:p>
          <a:p>
            <a:pPr lvl="1">
              <a:spcBef>
                <a:spcPts val="0"/>
              </a:spcBef>
            </a:pPr>
            <a:r>
              <a:rPr lang="tr-TR" dirty="0" smtClean="0"/>
              <a:t>28 Şubatta askerlerden yana; </a:t>
            </a:r>
          </a:p>
          <a:p>
            <a:pPr lvl="1">
              <a:spcBef>
                <a:spcPts val="0"/>
              </a:spcBef>
            </a:pPr>
            <a:r>
              <a:rPr lang="tr-TR" dirty="0" err="1" smtClean="0"/>
              <a:t>FETÖ’nün</a:t>
            </a:r>
            <a:r>
              <a:rPr lang="tr-TR" dirty="0" smtClean="0"/>
              <a:t> popüler olduğu dönemde peşinden gidenler: ABANT platformu?  </a:t>
            </a:r>
          </a:p>
          <a:p>
            <a:pPr lvl="1">
              <a:spcBef>
                <a:spcPts val="0"/>
              </a:spcBef>
            </a:pPr>
            <a:r>
              <a:rPr lang="tr-TR" dirty="0" smtClean="0"/>
              <a:t>Son zamanlarda iktidar veya muhalefetten yana «</a:t>
            </a:r>
            <a:r>
              <a:rPr lang="tr-TR" dirty="0" err="1" smtClean="0"/>
              <a:t>akademisyencilik</a:t>
            </a:r>
            <a:r>
              <a:rPr lang="tr-TR" dirty="0" smtClean="0"/>
              <a:t>»… Bir </a:t>
            </a:r>
            <a:r>
              <a:rPr lang="tr-TR" dirty="0"/>
              <a:t>makale </a:t>
            </a:r>
            <a:r>
              <a:rPr lang="tr-TR" dirty="0" smtClean="0"/>
              <a:t>yazmıştım</a:t>
            </a:r>
          </a:p>
          <a:p>
            <a:pPr lvl="2">
              <a:spcBef>
                <a:spcPts val="0"/>
              </a:spcBef>
            </a:pPr>
            <a:r>
              <a:rPr lang="tr-TR" dirty="0" smtClean="0"/>
              <a:t>Suriye politikası!!!,  iktidar veya muhalefet ağzından «uluslararası» dergiler…</a:t>
            </a:r>
            <a:endParaRPr lang="tr-TR" dirty="0"/>
          </a:p>
          <a:p>
            <a:pPr>
              <a:spcBef>
                <a:spcPts val="0"/>
              </a:spcBef>
            </a:pPr>
            <a:endParaRPr lang="tr-TR" b="1" dirty="0" smtClean="0"/>
          </a:p>
          <a:p>
            <a:pPr>
              <a:spcBef>
                <a:spcPts val="0"/>
              </a:spcBef>
            </a:pPr>
            <a:r>
              <a:rPr lang="tr-TR" b="1" dirty="0" smtClean="0"/>
              <a:t>2-Akademinin </a:t>
            </a:r>
            <a:r>
              <a:rPr lang="tr-TR" b="1" dirty="0"/>
              <a:t>sosyalleşmesi</a:t>
            </a:r>
            <a:r>
              <a:rPr lang="tr-TR" b="1" dirty="0" smtClean="0"/>
              <a:t>:</a:t>
            </a:r>
            <a:endParaRPr lang="tr-TR" dirty="0" smtClean="0"/>
          </a:p>
          <a:p>
            <a:pPr lvl="1">
              <a:spcBef>
                <a:spcPts val="0"/>
              </a:spcBef>
            </a:pPr>
            <a:r>
              <a:rPr lang="tr-TR" dirty="0" smtClean="0"/>
              <a:t>Sosyalleşme </a:t>
            </a:r>
            <a:r>
              <a:rPr lang="tr-TR" dirty="0"/>
              <a:t>iyi ama </a:t>
            </a:r>
            <a:r>
              <a:rPr lang="tr-TR" dirty="0" smtClean="0"/>
              <a:t>mahalleyi, köyü, töreyi  </a:t>
            </a:r>
            <a:r>
              <a:rPr lang="tr-TR" dirty="0"/>
              <a:t>üniversiteye taşımak, </a:t>
            </a:r>
            <a:endParaRPr lang="tr-TR" dirty="0" smtClean="0"/>
          </a:p>
          <a:p>
            <a:pPr lvl="1">
              <a:spcBef>
                <a:spcPts val="0"/>
              </a:spcBef>
            </a:pPr>
            <a:r>
              <a:rPr lang="tr-TR" dirty="0"/>
              <a:t>Ü</a:t>
            </a:r>
            <a:r>
              <a:rPr lang="tr-TR" dirty="0" smtClean="0"/>
              <a:t>niversiteyi hemşeri, klik, cemaat, tarikat…vs</a:t>
            </a:r>
            <a:r>
              <a:rPr lang="tr-TR" dirty="0"/>
              <a:t>. vs</a:t>
            </a:r>
            <a:r>
              <a:rPr lang="tr-TR" dirty="0" smtClean="0"/>
              <a:t>. ile bütünleştirme </a:t>
            </a:r>
          </a:p>
          <a:p>
            <a:pPr lvl="1">
              <a:spcBef>
                <a:spcPts val="0"/>
              </a:spcBef>
            </a:pPr>
            <a:r>
              <a:rPr lang="tr-TR" dirty="0"/>
              <a:t>A</a:t>
            </a:r>
            <a:r>
              <a:rPr lang="tr-TR" dirty="0" smtClean="0"/>
              <a:t>kademik aşınma getiriyor…Etik ihlaller yığınla…</a:t>
            </a:r>
          </a:p>
          <a:p>
            <a:pPr marL="457200" lvl="1" indent="0">
              <a:spcBef>
                <a:spcPts val="0"/>
              </a:spcBef>
              <a:buNone/>
            </a:pPr>
            <a:endParaRPr lang="tr-TR" dirty="0"/>
          </a:p>
          <a:p>
            <a:pPr>
              <a:spcBef>
                <a:spcPts val="0"/>
              </a:spcBef>
            </a:pPr>
            <a:r>
              <a:rPr lang="tr-TR" b="1" dirty="0"/>
              <a:t>3-Akademinin ekonomikleşmesi</a:t>
            </a:r>
            <a:r>
              <a:rPr lang="tr-TR" b="1" dirty="0" smtClean="0"/>
              <a:t>:</a:t>
            </a:r>
          </a:p>
          <a:p>
            <a:pPr lvl="1">
              <a:spcBef>
                <a:spcPts val="0"/>
              </a:spcBef>
            </a:pPr>
            <a:r>
              <a:rPr lang="tr-TR" dirty="0" smtClean="0"/>
              <a:t>Akademi «ekmek kapısı» «iş bulma» kaynağı gibi görmek</a:t>
            </a:r>
            <a:r>
              <a:rPr lang="tr-TR" dirty="0"/>
              <a:t>.</a:t>
            </a:r>
            <a:endParaRPr lang="tr-TR" dirty="0" smtClean="0"/>
          </a:p>
          <a:p>
            <a:pPr lvl="1">
              <a:spcBef>
                <a:spcPts val="0"/>
              </a:spcBef>
            </a:pPr>
            <a:r>
              <a:rPr lang="tr-TR" dirty="0" smtClean="0"/>
              <a:t>İdealistlerin çok azı üniversiteye ilgi duydu; kaymakam, diplomatlık önde!!</a:t>
            </a:r>
          </a:p>
          <a:p>
            <a:pPr lvl="1">
              <a:spcBef>
                <a:spcPts val="0"/>
              </a:spcBef>
            </a:pPr>
            <a:r>
              <a:rPr lang="tr-TR" dirty="0" smtClean="0"/>
              <a:t>Hocaların ücret için saatlerce (20-30 saat) ders </a:t>
            </a:r>
            <a:r>
              <a:rPr lang="tr-TR" dirty="0"/>
              <a:t>vermesi, ek ders </a:t>
            </a:r>
            <a:r>
              <a:rPr lang="tr-TR" dirty="0" smtClean="0"/>
              <a:t>ücreti..</a:t>
            </a:r>
          </a:p>
          <a:p>
            <a:pPr lvl="1">
              <a:spcBef>
                <a:spcPts val="0"/>
              </a:spcBef>
            </a:pPr>
            <a:r>
              <a:rPr lang="tr-TR" dirty="0" smtClean="0"/>
              <a:t>Ve Akademik </a:t>
            </a:r>
            <a:r>
              <a:rPr lang="tr-TR" dirty="0"/>
              <a:t>Teşvik Ödemeleri, yayıncılığı patlattı</a:t>
            </a:r>
            <a:r>
              <a:rPr lang="tr-TR" dirty="0" smtClean="0"/>
              <a:t>…</a:t>
            </a:r>
          </a:p>
          <a:p>
            <a:pPr lvl="1">
              <a:spcBef>
                <a:spcPts val="0"/>
              </a:spcBef>
            </a:pPr>
            <a:r>
              <a:rPr lang="tr-TR" dirty="0"/>
              <a:t>B</a:t>
            </a:r>
            <a:r>
              <a:rPr lang="tr-TR" dirty="0" smtClean="0"/>
              <a:t>unlar </a:t>
            </a:r>
            <a:r>
              <a:rPr lang="tr-TR" dirty="0"/>
              <a:t>düşük ücret sorunu değil, 100 milyon da versen olur, 2. Araba, yat, kat</a:t>
            </a:r>
            <a:r>
              <a:rPr lang="tr-TR" dirty="0" smtClean="0"/>
              <a:t>…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TR </a:t>
            </a:r>
            <a:r>
              <a:rPr lang="en-US" dirty="0" err="1" smtClean="0"/>
              <a:t>Dizin</a:t>
            </a:r>
            <a:r>
              <a:rPr lang="en-US" dirty="0" smtClean="0"/>
              <a:t> </a:t>
            </a:r>
            <a:r>
              <a:rPr lang="en-US" dirty="0" err="1" smtClean="0"/>
              <a:t>Akademik</a:t>
            </a:r>
            <a:r>
              <a:rPr lang="en-US" dirty="0" smtClean="0"/>
              <a:t> </a:t>
            </a:r>
            <a:r>
              <a:rPr lang="en-US" dirty="0" err="1" smtClean="0"/>
              <a:t>Yayıncılık</a:t>
            </a:r>
            <a:r>
              <a:rPr lang="en-US" dirty="0" smtClean="0"/>
              <a:t> </a:t>
            </a:r>
            <a:r>
              <a:rPr lang="en-US" dirty="0" err="1" smtClean="0"/>
              <a:t>Sempozyumu</a:t>
            </a:r>
            <a:r>
              <a:rPr lang="en-US" dirty="0" smtClean="0"/>
              <a:t> 2017, 2-3 </a:t>
            </a:r>
            <a:r>
              <a:rPr lang="en-US" dirty="0" err="1" smtClean="0"/>
              <a:t>Kasım</a:t>
            </a:r>
            <a:r>
              <a:rPr lang="en-US" dirty="0" smtClean="0"/>
              <a:t>, Antalya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C0C84-C58C-4F61-B787-098992CB343F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1700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443136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  </a:t>
            </a:r>
            <a:br>
              <a:rPr lang="tr-TR" dirty="0" smtClean="0"/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09599" y="836712"/>
            <a:ext cx="6347714" cy="5204651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tr-TR" b="1" dirty="0"/>
              <a:t>4-Akademinin banalleşmesi, bayağılaşması</a:t>
            </a:r>
            <a:r>
              <a:rPr lang="tr-TR" b="1" dirty="0" smtClean="0"/>
              <a:t>:</a:t>
            </a:r>
          </a:p>
          <a:p>
            <a:pPr lvl="1">
              <a:spcBef>
                <a:spcPts val="0"/>
              </a:spcBef>
            </a:pPr>
            <a:r>
              <a:rPr lang="tr-TR" dirty="0" smtClean="0"/>
              <a:t>Akademi </a:t>
            </a:r>
            <a:r>
              <a:rPr lang="tr-TR" dirty="0"/>
              <a:t>fikirleri, teorileri, kavramlarıyla düşünür, konuşur, üretir… </a:t>
            </a:r>
            <a:endParaRPr lang="tr-TR" dirty="0" smtClean="0"/>
          </a:p>
          <a:p>
            <a:pPr lvl="1">
              <a:spcBef>
                <a:spcPts val="0"/>
              </a:spcBef>
            </a:pPr>
            <a:r>
              <a:rPr lang="tr-TR" dirty="0"/>
              <a:t>A</a:t>
            </a:r>
            <a:r>
              <a:rPr lang="tr-TR" dirty="0" smtClean="0"/>
              <a:t>ma </a:t>
            </a:r>
            <a:r>
              <a:rPr lang="tr-TR" dirty="0"/>
              <a:t>o kadar toplumsallaştı ki, birçok </a:t>
            </a:r>
            <a:r>
              <a:rPr lang="tr-TR" dirty="0" smtClean="0"/>
              <a:t>akademisyen halk, </a:t>
            </a:r>
            <a:r>
              <a:rPr lang="tr-TR" dirty="0"/>
              <a:t>gazeteci diliyle ve sokaktaki/kahvedeki adamın diliyle konuşmayı tercih </a:t>
            </a:r>
            <a:r>
              <a:rPr lang="tr-TR" dirty="0" smtClean="0"/>
              <a:t>ediyor; akademik kavramlar yok veya çarpık</a:t>
            </a:r>
          </a:p>
          <a:p>
            <a:pPr marL="457200" lvl="1" indent="0">
              <a:spcBef>
                <a:spcPts val="0"/>
              </a:spcBef>
              <a:buNone/>
            </a:pPr>
            <a:endParaRPr lang="tr-TR" dirty="0"/>
          </a:p>
          <a:p>
            <a:pPr>
              <a:spcBef>
                <a:spcPts val="0"/>
              </a:spcBef>
            </a:pPr>
            <a:r>
              <a:rPr lang="tr-TR" b="1" dirty="0"/>
              <a:t>5-Akademinin </a:t>
            </a:r>
            <a:r>
              <a:rPr lang="tr-TR" b="1" dirty="0" err="1" smtClean="0"/>
              <a:t>bürokratikleşmesi</a:t>
            </a:r>
            <a:r>
              <a:rPr lang="tr-TR" b="1" dirty="0" smtClean="0"/>
              <a:t>:</a:t>
            </a:r>
          </a:p>
          <a:p>
            <a:pPr lvl="1">
              <a:spcBef>
                <a:spcPts val="0"/>
              </a:spcBef>
            </a:pPr>
            <a:r>
              <a:rPr lang="tr-TR" dirty="0" smtClean="0"/>
              <a:t>Bürokratik anlayış </a:t>
            </a:r>
            <a:r>
              <a:rPr lang="tr-TR" dirty="0"/>
              <a:t>üniversiteleri </a:t>
            </a:r>
            <a:r>
              <a:rPr lang="tr-TR" dirty="0" smtClean="0"/>
              <a:t>devlet memurluğu yaptı: YÖK </a:t>
            </a:r>
            <a:r>
              <a:rPr lang="tr-TR" dirty="0"/>
              <a:t>önemli bir faktör, </a:t>
            </a:r>
            <a:endParaRPr lang="tr-TR" dirty="0" smtClean="0"/>
          </a:p>
          <a:p>
            <a:pPr lvl="1">
              <a:spcBef>
                <a:spcPts val="0"/>
              </a:spcBef>
            </a:pPr>
            <a:r>
              <a:rPr lang="tr-TR" dirty="0" smtClean="0"/>
              <a:t>İdeoloji/siyasal </a:t>
            </a:r>
            <a:r>
              <a:rPr lang="tr-TR" dirty="0"/>
              <a:t>devlet </a:t>
            </a:r>
            <a:r>
              <a:rPr lang="tr-TR" dirty="0" smtClean="0"/>
              <a:t>kültür: Devleti kurtarmak..</a:t>
            </a:r>
          </a:p>
          <a:p>
            <a:pPr lvl="1">
              <a:spcBef>
                <a:spcPts val="0"/>
              </a:spcBef>
            </a:pPr>
            <a:r>
              <a:rPr lang="tr-TR" dirty="0" smtClean="0"/>
              <a:t>Üniversitelerdeki pek çok iş, sembol, fotoğraf, görüntü, uygulama akademik değil </a:t>
            </a:r>
            <a:r>
              <a:rPr lang="tr-TR" dirty="0"/>
              <a:t>tamamen </a:t>
            </a:r>
            <a:r>
              <a:rPr lang="tr-TR" dirty="0" smtClean="0"/>
              <a:t>bürokratik</a:t>
            </a:r>
          </a:p>
          <a:p>
            <a:pPr lvl="1">
              <a:spcBef>
                <a:spcPts val="0"/>
              </a:spcBef>
            </a:pPr>
            <a:r>
              <a:rPr lang="tr-TR" dirty="0" smtClean="0"/>
              <a:t>Bunların </a:t>
            </a:r>
            <a:r>
              <a:rPr lang="tr-TR" dirty="0"/>
              <a:t>akademik özgürlük ve faaliyetleri etkilediğini </a:t>
            </a:r>
            <a:r>
              <a:rPr lang="tr-TR" dirty="0" smtClean="0"/>
              <a:t>göz ardı edemeyiz</a:t>
            </a:r>
          </a:p>
          <a:p>
            <a:pPr lvl="1">
              <a:spcBef>
                <a:spcPts val="0"/>
              </a:spcBef>
            </a:pPr>
            <a:r>
              <a:rPr lang="tr-TR" dirty="0" smtClean="0"/>
              <a:t>Bu sempozyumda da başlangıçtaki saygı duruşu ve marş ritüeli tamamen bürokrasi değil miydi?</a:t>
            </a:r>
            <a:endParaRPr lang="en-US" dirty="0"/>
          </a:p>
          <a:p>
            <a:pPr>
              <a:spcBef>
                <a:spcPts val="0"/>
              </a:spcBef>
            </a:pPr>
            <a:endParaRPr lang="en-US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TR Dizin Akademik Yayıncılık Sempozyumu 2017, 2-3 Kasım, Antalya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C0C84-C58C-4F61-B787-098992CB343F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0435043"/>
      </p:ext>
    </p:extLst>
  </p:cSld>
  <p:clrMapOvr>
    <a:masterClrMapping/>
  </p:clrMapOvr>
</p:sld>
</file>

<file path=ppt/theme/theme1.xml><?xml version="1.0" encoding="utf-8"?>
<a:theme xmlns:a="http://schemas.openxmlformats.org/drawingml/2006/main" name="Kristal">
  <a:themeElements>
    <a:clrScheme name="Kristal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Kristal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ristal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3546</TotalTime>
  <Words>1023</Words>
  <Application>Microsoft Office PowerPoint</Application>
  <PresentationFormat>Ekran Gösterisi (4:3)</PresentationFormat>
  <Paragraphs>154</Paragraphs>
  <Slides>11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8" baseType="lpstr">
      <vt:lpstr>Arial</vt:lpstr>
      <vt:lpstr>Calibri</vt:lpstr>
      <vt:lpstr>Times New Roman</vt:lpstr>
      <vt:lpstr>Trebuchet MS</vt:lpstr>
      <vt:lpstr>Wingdings</vt:lpstr>
      <vt:lpstr>Wingdings 3</vt:lpstr>
      <vt:lpstr>Kristal</vt:lpstr>
      <vt:lpstr>Sosyal, Akademik ve Yayın Etiği İlişkisi</vt:lpstr>
      <vt:lpstr>Kapsam</vt:lpstr>
      <vt:lpstr>Etik bir bütündür, parçalanamaz!</vt:lpstr>
      <vt:lpstr>…</vt:lpstr>
      <vt:lpstr>…</vt:lpstr>
      <vt:lpstr>  </vt:lpstr>
      <vt:lpstr>Akademyanın İdeali ve Gerçekleri</vt:lpstr>
      <vt:lpstr>«Akademinin Sosyal Erozyonu»nun Nedenleri </vt:lpstr>
      <vt:lpstr>   </vt:lpstr>
      <vt:lpstr>Sonuç    </vt:lpstr>
      <vt:lpstr>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 ULUSLARARASI İLİŞKİLER</dc:title>
  <dc:creator>PRO</dc:creator>
  <cp:lastModifiedBy>Hewlett-Packard Company</cp:lastModifiedBy>
  <cp:revision>174</cp:revision>
  <dcterms:created xsi:type="dcterms:W3CDTF">2013-02-13T23:39:51Z</dcterms:created>
  <dcterms:modified xsi:type="dcterms:W3CDTF">2017-11-10T08:07:21Z</dcterms:modified>
</cp:coreProperties>
</file>