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89" r:id="rId1"/>
  </p:sldMasterIdLst>
  <p:sldIdLst>
    <p:sldId id="256" r:id="rId2"/>
    <p:sldId id="257" r:id="rId3"/>
    <p:sldId id="286" r:id="rId4"/>
    <p:sldId id="288" r:id="rId5"/>
    <p:sldId id="272" r:id="rId6"/>
    <p:sldId id="258" r:id="rId7"/>
    <p:sldId id="259" r:id="rId8"/>
    <p:sldId id="260" r:id="rId9"/>
    <p:sldId id="261" r:id="rId10"/>
    <p:sldId id="262" r:id="rId11"/>
    <p:sldId id="280" r:id="rId12"/>
    <p:sldId id="281" r:id="rId13"/>
    <p:sldId id="282" r:id="rId14"/>
    <p:sldId id="283" r:id="rId15"/>
    <p:sldId id="306" r:id="rId16"/>
    <p:sldId id="285" r:id="rId17"/>
    <p:sldId id="290" r:id="rId18"/>
    <p:sldId id="291" r:id="rId19"/>
    <p:sldId id="292" r:id="rId20"/>
    <p:sldId id="293" r:id="rId21"/>
    <p:sldId id="294" r:id="rId22"/>
    <p:sldId id="295" r:id="rId23"/>
    <p:sldId id="296" r:id="rId24"/>
    <p:sldId id="298" r:id="rId25"/>
    <p:sldId id="299" r:id="rId26"/>
    <p:sldId id="300" r:id="rId27"/>
    <p:sldId id="301" r:id="rId28"/>
    <p:sldId id="302" r:id="rId29"/>
    <p:sldId id="303" r:id="rId30"/>
    <p:sldId id="304" r:id="rId31"/>
    <p:sldId id="305" r:id="rId32"/>
    <p:sldId id="310" r:id="rId33"/>
    <p:sldId id="311" r:id="rId34"/>
    <p:sldId id="312" r:id="rId35"/>
    <p:sldId id="313" r:id="rId36"/>
    <p:sldId id="307" r:id="rId37"/>
    <p:sldId id="308" r:id="rId38"/>
    <p:sldId id="275" r:id="rId39"/>
    <p:sldId id="276" r:id="rId40"/>
    <p:sldId id="277" r:id="rId41"/>
    <p:sldId id="278" r:id="rId42"/>
    <p:sldId id="265" r:id="rId43"/>
    <p:sldId id="263" r:id="rId44"/>
    <p:sldId id="264" r:id="rId45"/>
    <p:sldId id="271" r:id="rId46"/>
    <p:sldId id="270" r:id="rId47"/>
    <p:sldId id="266" r:id="rId48"/>
    <p:sldId id="267" r:id="rId49"/>
    <p:sldId id="273" r:id="rId50"/>
    <p:sldId id="314" r:id="rId51"/>
    <p:sldId id="309" r:id="rId52"/>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1290" y="60"/>
      </p:cViewPr>
      <p:guideLst/>
    </p:cSldViewPr>
  </p:slideViewPr>
  <p:notesTextViewPr>
    <p:cViewPr>
      <p:scale>
        <a:sx n="1" d="1"/>
        <a:sy n="1" d="1"/>
      </p:scale>
      <p:origin x="0" y="0"/>
    </p:cViewPr>
  </p:notesTextViewPr>
  <p:sorterViewPr>
    <p:cViewPr>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E4DFBC4-D7FA-4663-B296-16A8A479B601}"/>
              </a:ext>
            </a:extLst>
          </p:cNvPr>
          <p:cNvSpPr>
            <a:spLocks noGrp="1"/>
          </p:cNvSpPr>
          <p:nvPr>
            <p:ph type="ctrTitle"/>
          </p:nvPr>
        </p:nvSpPr>
        <p:spPr>
          <a:xfrm>
            <a:off x="1143000" y="1122363"/>
            <a:ext cx="6858000" cy="2387600"/>
          </a:xfrm>
        </p:spPr>
        <p:txBody>
          <a:bodyPr anchor="b"/>
          <a:lstStyle>
            <a:lvl1pPr algn="ctr">
              <a:defRPr sz="4500"/>
            </a:lvl1pPr>
          </a:lstStyle>
          <a:p>
            <a:r>
              <a:rPr lang="tr-TR"/>
              <a:t>Asıl başlık stili için tıklayın</a:t>
            </a:r>
          </a:p>
        </p:txBody>
      </p:sp>
      <p:sp>
        <p:nvSpPr>
          <p:cNvPr id="3" name="Alt Başlık 2">
            <a:extLst>
              <a:ext uri="{FF2B5EF4-FFF2-40B4-BE49-F238E27FC236}">
                <a16:creationId xmlns:a16="http://schemas.microsoft.com/office/drawing/2014/main" id="{9BBD79EA-CD6E-402D-BDFD-C9DB1A53EC0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52EEF546-C1E2-4647-B89E-C25C572BB957}"/>
              </a:ext>
            </a:extLst>
          </p:cNvPr>
          <p:cNvSpPr>
            <a:spLocks noGrp="1"/>
          </p:cNvSpPr>
          <p:nvPr>
            <p:ph type="dt" sz="half" idx="10"/>
          </p:nvPr>
        </p:nvSpPr>
        <p:spPr/>
        <p:txBody>
          <a:bodyPr/>
          <a:lstStyle/>
          <a:p>
            <a:fld id="{ACF1A1B0-862D-4909-A7DB-D8ADA062DFCA}" type="datetimeFigureOut">
              <a:rPr lang="en-US" smtClean="0"/>
              <a:t>11/3/2017</a:t>
            </a:fld>
            <a:endParaRPr lang="en-US" dirty="0"/>
          </a:p>
        </p:txBody>
      </p:sp>
      <p:sp>
        <p:nvSpPr>
          <p:cNvPr id="5" name="Alt Bilgi Yer Tutucusu 4">
            <a:extLst>
              <a:ext uri="{FF2B5EF4-FFF2-40B4-BE49-F238E27FC236}">
                <a16:creationId xmlns:a16="http://schemas.microsoft.com/office/drawing/2014/main" id="{64026091-6B0D-4C39-A4D3-9198882C3080}"/>
              </a:ext>
            </a:extLst>
          </p:cNvPr>
          <p:cNvSpPr>
            <a:spLocks noGrp="1"/>
          </p:cNvSpPr>
          <p:nvPr>
            <p:ph type="ftr" sz="quarter" idx="11"/>
          </p:nvPr>
        </p:nvSpPr>
        <p:spPr/>
        <p:txBody>
          <a:bodyPr/>
          <a:lstStyle/>
          <a:p>
            <a:endParaRPr lang="en-US" dirty="0"/>
          </a:p>
        </p:txBody>
      </p:sp>
      <p:sp>
        <p:nvSpPr>
          <p:cNvPr id="6" name="Slayt Numarası Yer Tutucusu 5">
            <a:extLst>
              <a:ext uri="{FF2B5EF4-FFF2-40B4-BE49-F238E27FC236}">
                <a16:creationId xmlns:a16="http://schemas.microsoft.com/office/drawing/2014/main" id="{2A26AFE8-2DFB-4BA3-A95F-45F3425B5CF3}"/>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44683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663449B-162B-418E-9C63-3B5D2BD5B57E}"/>
              </a:ext>
            </a:extLst>
          </p:cNvPr>
          <p:cNvSpPr>
            <a:spLocks noGrp="1"/>
          </p:cNvSpPr>
          <p:nvPr>
            <p:ph type="title"/>
          </p:nvPr>
        </p:nvSpPr>
        <p:spPr/>
        <p:txBody>
          <a:bodyPr/>
          <a:lstStyle/>
          <a:p>
            <a:r>
              <a:rPr lang="tr-TR"/>
              <a:t>Asıl başlık stili için tıklayın</a:t>
            </a:r>
          </a:p>
        </p:txBody>
      </p:sp>
      <p:sp>
        <p:nvSpPr>
          <p:cNvPr id="3" name="Dikey Metin Yer Tutucusu 2">
            <a:extLst>
              <a:ext uri="{FF2B5EF4-FFF2-40B4-BE49-F238E27FC236}">
                <a16:creationId xmlns:a16="http://schemas.microsoft.com/office/drawing/2014/main" id="{61E9B622-7FF8-435E-8A28-56D6CAB19395}"/>
              </a:ext>
            </a:extLst>
          </p:cNvPr>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0CCA2CCF-5D6B-4804-BD62-FFE0527DA010}"/>
              </a:ext>
            </a:extLst>
          </p:cNvPr>
          <p:cNvSpPr>
            <a:spLocks noGrp="1"/>
          </p:cNvSpPr>
          <p:nvPr>
            <p:ph type="dt" sz="half" idx="10"/>
          </p:nvPr>
        </p:nvSpPr>
        <p:spPr/>
        <p:txBody>
          <a:bodyPr/>
          <a:lstStyle/>
          <a:p>
            <a:fld id="{7B156144-9CB7-4E3A-B87E-A382F9BE05EF}" type="datetimeFigureOut">
              <a:rPr lang="en-US" smtClean="0"/>
              <a:t>11/3/2017</a:t>
            </a:fld>
            <a:endParaRPr lang="en-US" dirty="0"/>
          </a:p>
        </p:txBody>
      </p:sp>
      <p:sp>
        <p:nvSpPr>
          <p:cNvPr id="5" name="Alt Bilgi Yer Tutucusu 4">
            <a:extLst>
              <a:ext uri="{FF2B5EF4-FFF2-40B4-BE49-F238E27FC236}">
                <a16:creationId xmlns:a16="http://schemas.microsoft.com/office/drawing/2014/main" id="{4715CFBE-622E-42DC-A48B-B0C716F0768C}"/>
              </a:ext>
            </a:extLst>
          </p:cNvPr>
          <p:cNvSpPr>
            <a:spLocks noGrp="1"/>
          </p:cNvSpPr>
          <p:nvPr>
            <p:ph type="ftr" sz="quarter" idx="11"/>
          </p:nvPr>
        </p:nvSpPr>
        <p:spPr/>
        <p:txBody>
          <a:bodyPr/>
          <a:lstStyle/>
          <a:p>
            <a:endParaRPr lang="en-US" dirty="0"/>
          </a:p>
        </p:txBody>
      </p:sp>
      <p:sp>
        <p:nvSpPr>
          <p:cNvPr id="6" name="Slayt Numarası Yer Tutucusu 5">
            <a:extLst>
              <a:ext uri="{FF2B5EF4-FFF2-40B4-BE49-F238E27FC236}">
                <a16:creationId xmlns:a16="http://schemas.microsoft.com/office/drawing/2014/main" id="{1EA3BF69-6084-4C6F-99CA-3D2CB9AB1C72}"/>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99229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A800A7D7-A820-4309-BAD5-F6A4CC2CB457}"/>
              </a:ext>
            </a:extLst>
          </p:cNvPr>
          <p:cNvSpPr>
            <a:spLocks noGrp="1"/>
          </p:cNvSpPr>
          <p:nvPr>
            <p:ph type="title" orient="vert"/>
          </p:nvPr>
        </p:nvSpPr>
        <p:spPr>
          <a:xfrm>
            <a:off x="6543675" y="365125"/>
            <a:ext cx="1971675" cy="5811838"/>
          </a:xfrm>
        </p:spPr>
        <p:txBody>
          <a:bodyPr vert="eaVert"/>
          <a:lstStyle/>
          <a:p>
            <a:r>
              <a:rPr lang="tr-TR"/>
              <a:t>Asıl başlık stili için tıklayın</a:t>
            </a:r>
          </a:p>
        </p:txBody>
      </p:sp>
      <p:sp>
        <p:nvSpPr>
          <p:cNvPr id="3" name="Dikey Metin Yer Tutucusu 2">
            <a:extLst>
              <a:ext uri="{FF2B5EF4-FFF2-40B4-BE49-F238E27FC236}">
                <a16:creationId xmlns:a16="http://schemas.microsoft.com/office/drawing/2014/main" id="{705E66DB-CD0C-44DC-A94C-0B258469025A}"/>
              </a:ext>
            </a:extLst>
          </p:cNvPr>
          <p:cNvSpPr>
            <a:spLocks noGrp="1"/>
          </p:cNvSpPr>
          <p:nvPr>
            <p:ph type="body" orient="vert" idx="1"/>
          </p:nvPr>
        </p:nvSpPr>
        <p:spPr>
          <a:xfrm>
            <a:off x="628650" y="365125"/>
            <a:ext cx="5800725"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8D5A2922-CE2F-4678-96F2-2B0718624D85}"/>
              </a:ext>
            </a:extLst>
          </p:cNvPr>
          <p:cNvSpPr>
            <a:spLocks noGrp="1"/>
          </p:cNvSpPr>
          <p:nvPr>
            <p:ph type="dt" sz="half" idx="10"/>
          </p:nvPr>
        </p:nvSpPr>
        <p:spPr/>
        <p:txBody>
          <a:bodyPr/>
          <a:lstStyle/>
          <a:p>
            <a:fld id="{2643D55F-46AB-4791-9172-4FA8DD3A6A9C}" type="datetimeFigureOut">
              <a:rPr lang="en-US" smtClean="0"/>
              <a:t>11/3/2017</a:t>
            </a:fld>
            <a:endParaRPr lang="en-US" dirty="0"/>
          </a:p>
        </p:txBody>
      </p:sp>
      <p:sp>
        <p:nvSpPr>
          <p:cNvPr id="5" name="Alt Bilgi Yer Tutucusu 4">
            <a:extLst>
              <a:ext uri="{FF2B5EF4-FFF2-40B4-BE49-F238E27FC236}">
                <a16:creationId xmlns:a16="http://schemas.microsoft.com/office/drawing/2014/main" id="{39D54A92-7987-41C8-B0F2-E2773A8F49F1}"/>
              </a:ext>
            </a:extLst>
          </p:cNvPr>
          <p:cNvSpPr>
            <a:spLocks noGrp="1"/>
          </p:cNvSpPr>
          <p:nvPr>
            <p:ph type="ftr" sz="quarter" idx="11"/>
          </p:nvPr>
        </p:nvSpPr>
        <p:spPr/>
        <p:txBody>
          <a:bodyPr/>
          <a:lstStyle/>
          <a:p>
            <a:endParaRPr lang="en-US" dirty="0"/>
          </a:p>
        </p:txBody>
      </p:sp>
      <p:sp>
        <p:nvSpPr>
          <p:cNvPr id="6" name="Slayt Numarası Yer Tutucusu 5">
            <a:extLst>
              <a:ext uri="{FF2B5EF4-FFF2-40B4-BE49-F238E27FC236}">
                <a16:creationId xmlns:a16="http://schemas.microsoft.com/office/drawing/2014/main" id="{6325B55E-0F0A-473F-960E-B70232C82B56}"/>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655756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D4E3005-F175-4D9E-A592-DA21558F4C84}"/>
              </a:ext>
            </a:extLst>
          </p:cNvPr>
          <p:cNvSpPr>
            <a:spLocks noGrp="1"/>
          </p:cNvSpPr>
          <p:nvPr>
            <p:ph type="title"/>
          </p:nvPr>
        </p:nvSpPr>
        <p:spPr/>
        <p:txBody>
          <a:bodyPr/>
          <a:lstStyle/>
          <a:p>
            <a:r>
              <a:rPr lang="tr-TR"/>
              <a:t>Asıl başlık stili için tıklayın</a:t>
            </a:r>
          </a:p>
        </p:txBody>
      </p:sp>
      <p:sp>
        <p:nvSpPr>
          <p:cNvPr id="3" name="İçerik Yer Tutucusu 2">
            <a:extLst>
              <a:ext uri="{FF2B5EF4-FFF2-40B4-BE49-F238E27FC236}">
                <a16:creationId xmlns:a16="http://schemas.microsoft.com/office/drawing/2014/main" id="{87F0F0E3-8ADF-4814-B180-2C8A7749EBFE}"/>
              </a:ext>
            </a:extLst>
          </p:cNvPr>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D4D860BA-3BDF-446B-BD4B-05A3A96C4A3A}"/>
              </a:ext>
            </a:extLst>
          </p:cNvPr>
          <p:cNvSpPr>
            <a:spLocks noGrp="1"/>
          </p:cNvSpPr>
          <p:nvPr>
            <p:ph type="dt" sz="half" idx="10"/>
          </p:nvPr>
        </p:nvSpPr>
        <p:spPr/>
        <p:txBody>
          <a:bodyPr/>
          <a:lstStyle/>
          <a:p>
            <a:fld id="{58026881-8A08-449C-8D73-E5F201F814C1}" type="datetimeFigureOut">
              <a:rPr lang="en-US" smtClean="0"/>
              <a:t>11/3/2017</a:t>
            </a:fld>
            <a:endParaRPr lang="en-US" dirty="0"/>
          </a:p>
        </p:txBody>
      </p:sp>
      <p:sp>
        <p:nvSpPr>
          <p:cNvPr id="5" name="Alt Bilgi Yer Tutucusu 4">
            <a:extLst>
              <a:ext uri="{FF2B5EF4-FFF2-40B4-BE49-F238E27FC236}">
                <a16:creationId xmlns:a16="http://schemas.microsoft.com/office/drawing/2014/main" id="{00339C9B-4AAE-442C-817B-7C02A379F5D0}"/>
              </a:ext>
            </a:extLst>
          </p:cNvPr>
          <p:cNvSpPr>
            <a:spLocks noGrp="1"/>
          </p:cNvSpPr>
          <p:nvPr>
            <p:ph type="ftr" sz="quarter" idx="11"/>
          </p:nvPr>
        </p:nvSpPr>
        <p:spPr/>
        <p:txBody>
          <a:bodyPr/>
          <a:lstStyle/>
          <a:p>
            <a:endParaRPr lang="en-US" dirty="0"/>
          </a:p>
        </p:txBody>
      </p:sp>
      <p:sp>
        <p:nvSpPr>
          <p:cNvPr id="6" name="Slayt Numarası Yer Tutucusu 5">
            <a:extLst>
              <a:ext uri="{FF2B5EF4-FFF2-40B4-BE49-F238E27FC236}">
                <a16:creationId xmlns:a16="http://schemas.microsoft.com/office/drawing/2014/main" id="{ACC3B6C4-5493-4B07-AF0F-A49721BD7DA8}"/>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131337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AE5F3A4D-AB29-45C8-BE9C-43BC949A8AE1}"/>
              </a:ext>
            </a:extLst>
          </p:cNvPr>
          <p:cNvSpPr>
            <a:spLocks noGrp="1"/>
          </p:cNvSpPr>
          <p:nvPr>
            <p:ph type="title"/>
          </p:nvPr>
        </p:nvSpPr>
        <p:spPr>
          <a:xfrm>
            <a:off x="623888" y="1709739"/>
            <a:ext cx="7886700" cy="2852737"/>
          </a:xfrm>
        </p:spPr>
        <p:txBody>
          <a:bodyPr anchor="b"/>
          <a:lstStyle>
            <a:lvl1pPr>
              <a:defRPr sz="4500"/>
            </a:lvl1pPr>
          </a:lstStyle>
          <a:p>
            <a:r>
              <a:rPr lang="tr-TR"/>
              <a:t>Asıl başlık stili için tıklayın</a:t>
            </a:r>
          </a:p>
        </p:txBody>
      </p:sp>
      <p:sp>
        <p:nvSpPr>
          <p:cNvPr id="3" name="Metin Yer Tutucusu 2">
            <a:extLst>
              <a:ext uri="{FF2B5EF4-FFF2-40B4-BE49-F238E27FC236}">
                <a16:creationId xmlns:a16="http://schemas.microsoft.com/office/drawing/2014/main" id="{8334198D-BF8D-4289-B053-84491266356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tr-TR"/>
              <a:t>Asıl metin stillerini düzenle</a:t>
            </a:r>
          </a:p>
        </p:txBody>
      </p:sp>
      <p:sp>
        <p:nvSpPr>
          <p:cNvPr id="4" name="Veri Yer Tutucusu 3">
            <a:extLst>
              <a:ext uri="{FF2B5EF4-FFF2-40B4-BE49-F238E27FC236}">
                <a16:creationId xmlns:a16="http://schemas.microsoft.com/office/drawing/2014/main" id="{5AFD4768-0A93-4DC4-8AA9-DB89A3B552A0}"/>
              </a:ext>
            </a:extLst>
          </p:cNvPr>
          <p:cNvSpPr>
            <a:spLocks noGrp="1"/>
          </p:cNvSpPr>
          <p:nvPr>
            <p:ph type="dt" sz="half" idx="10"/>
          </p:nvPr>
        </p:nvSpPr>
        <p:spPr/>
        <p:txBody>
          <a:bodyPr/>
          <a:lstStyle/>
          <a:p>
            <a:fld id="{1BEB5A5E-0C07-4E93-A112-D37B4D166B30}" type="datetimeFigureOut">
              <a:rPr lang="en-US" smtClean="0"/>
              <a:t>11/3/2017</a:t>
            </a:fld>
            <a:endParaRPr lang="en-US" dirty="0"/>
          </a:p>
        </p:txBody>
      </p:sp>
      <p:sp>
        <p:nvSpPr>
          <p:cNvPr id="5" name="Alt Bilgi Yer Tutucusu 4">
            <a:extLst>
              <a:ext uri="{FF2B5EF4-FFF2-40B4-BE49-F238E27FC236}">
                <a16:creationId xmlns:a16="http://schemas.microsoft.com/office/drawing/2014/main" id="{9171C2DC-86E1-4078-BF31-54CDBBE41ABA}"/>
              </a:ext>
            </a:extLst>
          </p:cNvPr>
          <p:cNvSpPr>
            <a:spLocks noGrp="1"/>
          </p:cNvSpPr>
          <p:nvPr>
            <p:ph type="ftr" sz="quarter" idx="11"/>
          </p:nvPr>
        </p:nvSpPr>
        <p:spPr/>
        <p:txBody>
          <a:bodyPr/>
          <a:lstStyle/>
          <a:p>
            <a:endParaRPr lang="en-US" dirty="0"/>
          </a:p>
        </p:txBody>
      </p:sp>
      <p:sp>
        <p:nvSpPr>
          <p:cNvPr id="6" name="Slayt Numarası Yer Tutucusu 5">
            <a:extLst>
              <a:ext uri="{FF2B5EF4-FFF2-40B4-BE49-F238E27FC236}">
                <a16:creationId xmlns:a16="http://schemas.microsoft.com/office/drawing/2014/main" id="{7D5A9312-0762-4E6E-852D-F570B1155A82}"/>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478951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3F25DC6C-0487-4581-83F7-19720547221E}"/>
              </a:ext>
            </a:extLst>
          </p:cNvPr>
          <p:cNvSpPr>
            <a:spLocks noGrp="1"/>
          </p:cNvSpPr>
          <p:nvPr>
            <p:ph type="title"/>
          </p:nvPr>
        </p:nvSpPr>
        <p:spPr/>
        <p:txBody>
          <a:bodyPr/>
          <a:lstStyle/>
          <a:p>
            <a:r>
              <a:rPr lang="tr-TR"/>
              <a:t>Asıl başlık stili için tıklayın</a:t>
            </a:r>
          </a:p>
        </p:txBody>
      </p:sp>
      <p:sp>
        <p:nvSpPr>
          <p:cNvPr id="3" name="İçerik Yer Tutucusu 2">
            <a:extLst>
              <a:ext uri="{FF2B5EF4-FFF2-40B4-BE49-F238E27FC236}">
                <a16:creationId xmlns:a16="http://schemas.microsoft.com/office/drawing/2014/main" id="{31AACE85-9991-4036-A01E-2AE17F3A4A93}"/>
              </a:ext>
            </a:extLst>
          </p:cNvPr>
          <p:cNvSpPr>
            <a:spLocks noGrp="1"/>
          </p:cNvSpPr>
          <p:nvPr>
            <p:ph sz="half" idx="1"/>
          </p:nvPr>
        </p:nvSpPr>
        <p:spPr>
          <a:xfrm>
            <a:off x="628650" y="1825625"/>
            <a:ext cx="38862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575D802F-1E06-4D44-B7B5-769ABEBF1D25}"/>
              </a:ext>
            </a:extLst>
          </p:cNvPr>
          <p:cNvSpPr>
            <a:spLocks noGrp="1"/>
          </p:cNvSpPr>
          <p:nvPr>
            <p:ph sz="half" idx="2"/>
          </p:nvPr>
        </p:nvSpPr>
        <p:spPr>
          <a:xfrm>
            <a:off x="4629150" y="1825625"/>
            <a:ext cx="38862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1CD564CC-62D0-4B7D-A349-C2052692CE35}"/>
              </a:ext>
            </a:extLst>
          </p:cNvPr>
          <p:cNvSpPr>
            <a:spLocks noGrp="1"/>
          </p:cNvSpPr>
          <p:nvPr>
            <p:ph type="dt" sz="half" idx="10"/>
          </p:nvPr>
        </p:nvSpPr>
        <p:spPr/>
        <p:txBody>
          <a:bodyPr/>
          <a:lstStyle/>
          <a:p>
            <a:fld id="{9E1F71C5-DC57-4358-A1EA-30C08AF6E3C5}" type="datetimeFigureOut">
              <a:rPr lang="en-US" smtClean="0"/>
              <a:t>11/3/2017</a:t>
            </a:fld>
            <a:endParaRPr lang="en-US" dirty="0"/>
          </a:p>
        </p:txBody>
      </p:sp>
      <p:sp>
        <p:nvSpPr>
          <p:cNvPr id="6" name="Alt Bilgi Yer Tutucusu 5">
            <a:extLst>
              <a:ext uri="{FF2B5EF4-FFF2-40B4-BE49-F238E27FC236}">
                <a16:creationId xmlns:a16="http://schemas.microsoft.com/office/drawing/2014/main" id="{ECB5100D-38B1-4266-91B6-AD1097533F42}"/>
              </a:ext>
            </a:extLst>
          </p:cNvPr>
          <p:cNvSpPr>
            <a:spLocks noGrp="1"/>
          </p:cNvSpPr>
          <p:nvPr>
            <p:ph type="ftr" sz="quarter" idx="11"/>
          </p:nvPr>
        </p:nvSpPr>
        <p:spPr/>
        <p:txBody>
          <a:bodyPr/>
          <a:lstStyle/>
          <a:p>
            <a:endParaRPr lang="en-US" dirty="0"/>
          </a:p>
        </p:txBody>
      </p:sp>
      <p:sp>
        <p:nvSpPr>
          <p:cNvPr id="7" name="Slayt Numarası Yer Tutucusu 6">
            <a:extLst>
              <a:ext uri="{FF2B5EF4-FFF2-40B4-BE49-F238E27FC236}">
                <a16:creationId xmlns:a16="http://schemas.microsoft.com/office/drawing/2014/main" id="{3ABD6784-2C9B-4EED-B57E-06317AE05CBB}"/>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21131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D4ED1BF0-2DB6-4F8B-8B77-4A322C34546C}"/>
              </a:ext>
            </a:extLst>
          </p:cNvPr>
          <p:cNvSpPr>
            <a:spLocks noGrp="1"/>
          </p:cNvSpPr>
          <p:nvPr>
            <p:ph type="title"/>
          </p:nvPr>
        </p:nvSpPr>
        <p:spPr>
          <a:xfrm>
            <a:off x="629841" y="365126"/>
            <a:ext cx="7886700" cy="1325563"/>
          </a:xfrm>
        </p:spPr>
        <p:txBody>
          <a:bodyPr/>
          <a:lstStyle/>
          <a:p>
            <a:r>
              <a:rPr lang="tr-TR"/>
              <a:t>Asıl başlık stili için tıklayın</a:t>
            </a:r>
          </a:p>
        </p:txBody>
      </p:sp>
      <p:sp>
        <p:nvSpPr>
          <p:cNvPr id="3" name="Metin Yer Tutucusu 2">
            <a:extLst>
              <a:ext uri="{FF2B5EF4-FFF2-40B4-BE49-F238E27FC236}">
                <a16:creationId xmlns:a16="http://schemas.microsoft.com/office/drawing/2014/main" id="{25697AF3-C3BB-4F09-92C8-AE73FCF2A88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a:t>
            </a:r>
          </a:p>
        </p:txBody>
      </p:sp>
      <p:sp>
        <p:nvSpPr>
          <p:cNvPr id="4" name="İçerik Yer Tutucusu 3">
            <a:extLst>
              <a:ext uri="{FF2B5EF4-FFF2-40B4-BE49-F238E27FC236}">
                <a16:creationId xmlns:a16="http://schemas.microsoft.com/office/drawing/2014/main" id="{C1995B35-FA75-447E-AB96-9F839007EA59}"/>
              </a:ext>
            </a:extLst>
          </p:cNvPr>
          <p:cNvSpPr>
            <a:spLocks noGrp="1"/>
          </p:cNvSpPr>
          <p:nvPr>
            <p:ph sz="half" idx="2"/>
          </p:nvPr>
        </p:nvSpPr>
        <p:spPr>
          <a:xfrm>
            <a:off x="629842" y="2505075"/>
            <a:ext cx="3868340"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B6DC86AE-3D69-4FFF-B69E-C6A30853C9B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a:t>
            </a:r>
          </a:p>
        </p:txBody>
      </p:sp>
      <p:sp>
        <p:nvSpPr>
          <p:cNvPr id="6" name="İçerik Yer Tutucusu 5">
            <a:extLst>
              <a:ext uri="{FF2B5EF4-FFF2-40B4-BE49-F238E27FC236}">
                <a16:creationId xmlns:a16="http://schemas.microsoft.com/office/drawing/2014/main" id="{2D08E67E-E085-41DF-9366-FE69ADF7FB96}"/>
              </a:ext>
            </a:extLst>
          </p:cNvPr>
          <p:cNvSpPr>
            <a:spLocks noGrp="1"/>
          </p:cNvSpPr>
          <p:nvPr>
            <p:ph sz="quarter" idx="4"/>
          </p:nvPr>
        </p:nvSpPr>
        <p:spPr>
          <a:xfrm>
            <a:off x="4629150" y="2505075"/>
            <a:ext cx="3887391"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77D78EA1-3A69-43BE-BB1D-94CB9BD75517}"/>
              </a:ext>
            </a:extLst>
          </p:cNvPr>
          <p:cNvSpPr>
            <a:spLocks noGrp="1"/>
          </p:cNvSpPr>
          <p:nvPr>
            <p:ph type="dt" sz="half" idx="10"/>
          </p:nvPr>
        </p:nvSpPr>
        <p:spPr/>
        <p:txBody>
          <a:bodyPr/>
          <a:lstStyle/>
          <a:p>
            <a:fld id="{12571DBA-DE60-4731-B773-47AAA185C143}" type="datetimeFigureOut">
              <a:rPr lang="en-US" smtClean="0"/>
              <a:t>11/3/2017</a:t>
            </a:fld>
            <a:endParaRPr lang="en-US" dirty="0"/>
          </a:p>
        </p:txBody>
      </p:sp>
      <p:sp>
        <p:nvSpPr>
          <p:cNvPr id="8" name="Alt Bilgi Yer Tutucusu 7">
            <a:extLst>
              <a:ext uri="{FF2B5EF4-FFF2-40B4-BE49-F238E27FC236}">
                <a16:creationId xmlns:a16="http://schemas.microsoft.com/office/drawing/2014/main" id="{FC91838A-8F53-438F-8A6A-EA618F6E3160}"/>
              </a:ext>
            </a:extLst>
          </p:cNvPr>
          <p:cNvSpPr>
            <a:spLocks noGrp="1"/>
          </p:cNvSpPr>
          <p:nvPr>
            <p:ph type="ftr" sz="quarter" idx="11"/>
          </p:nvPr>
        </p:nvSpPr>
        <p:spPr/>
        <p:txBody>
          <a:bodyPr/>
          <a:lstStyle/>
          <a:p>
            <a:endParaRPr lang="en-US" dirty="0"/>
          </a:p>
        </p:txBody>
      </p:sp>
      <p:sp>
        <p:nvSpPr>
          <p:cNvPr id="9" name="Slayt Numarası Yer Tutucusu 8">
            <a:extLst>
              <a:ext uri="{FF2B5EF4-FFF2-40B4-BE49-F238E27FC236}">
                <a16:creationId xmlns:a16="http://schemas.microsoft.com/office/drawing/2014/main" id="{C75DAA3D-0493-41DC-9300-59D784096B42}"/>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067345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04AB37C4-90CD-4F19-A26C-7CF439EBA808}"/>
              </a:ext>
            </a:extLst>
          </p:cNvPr>
          <p:cNvSpPr>
            <a:spLocks noGrp="1"/>
          </p:cNvSpPr>
          <p:nvPr>
            <p:ph type="title"/>
          </p:nvPr>
        </p:nvSpPr>
        <p:spPr/>
        <p:txBody>
          <a:bodyPr/>
          <a:lstStyle/>
          <a:p>
            <a:r>
              <a:rPr lang="tr-TR"/>
              <a:t>Asıl başlık stili için tıklayın</a:t>
            </a:r>
          </a:p>
        </p:txBody>
      </p:sp>
      <p:sp>
        <p:nvSpPr>
          <p:cNvPr id="3" name="Veri Yer Tutucusu 2">
            <a:extLst>
              <a:ext uri="{FF2B5EF4-FFF2-40B4-BE49-F238E27FC236}">
                <a16:creationId xmlns:a16="http://schemas.microsoft.com/office/drawing/2014/main" id="{20807B66-DBC6-4FB0-84CB-F69B2EFC4E1B}"/>
              </a:ext>
            </a:extLst>
          </p:cNvPr>
          <p:cNvSpPr>
            <a:spLocks noGrp="1"/>
          </p:cNvSpPr>
          <p:nvPr>
            <p:ph type="dt" sz="half" idx="10"/>
          </p:nvPr>
        </p:nvSpPr>
        <p:spPr/>
        <p:txBody>
          <a:bodyPr/>
          <a:lstStyle/>
          <a:p>
            <a:fld id="{4F170639-886C-4FCF-9EAB-ABB5DA3F3F4A}" type="datetimeFigureOut">
              <a:rPr lang="en-US" smtClean="0"/>
              <a:t>11/3/2017</a:t>
            </a:fld>
            <a:endParaRPr lang="en-US" dirty="0"/>
          </a:p>
        </p:txBody>
      </p:sp>
      <p:sp>
        <p:nvSpPr>
          <p:cNvPr id="4" name="Alt Bilgi Yer Tutucusu 3">
            <a:extLst>
              <a:ext uri="{FF2B5EF4-FFF2-40B4-BE49-F238E27FC236}">
                <a16:creationId xmlns:a16="http://schemas.microsoft.com/office/drawing/2014/main" id="{029B81CF-1673-442B-8165-867BCE7D75C7}"/>
              </a:ext>
            </a:extLst>
          </p:cNvPr>
          <p:cNvSpPr>
            <a:spLocks noGrp="1"/>
          </p:cNvSpPr>
          <p:nvPr>
            <p:ph type="ftr" sz="quarter" idx="11"/>
          </p:nvPr>
        </p:nvSpPr>
        <p:spPr/>
        <p:txBody>
          <a:bodyPr/>
          <a:lstStyle/>
          <a:p>
            <a:endParaRPr lang="en-US" dirty="0"/>
          </a:p>
        </p:txBody>
      </p:sp>
      <p:sp>
        <p:nvSpPr>
          <p:cNvPr id="5" name="Slayt Numarası Yer Tutucusu 4">
            <a:extLst>
              <a:ext uri="{FF2B5EF4-FFF2-40B4-BE49-F238E27FC236}">
                <a16:creationId xmlns:a16="http://schemas.microsoft.com/office/drawing/2014/main" id="{473B88BE-CE51-496F-96F1-12625D3C632E}"/>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389636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49927DBF-B276-4F6E-A2BA-592AC16B7C41}"/>
              </a:ext>
            </a:extLst>
          </p:cNvPr>
          <p:cNvSpPr>
            <a:spLocks noGrp="1"/>
          </p:cNvSpPr>
          <p:nvPr>
            <p:ph type="dt" sz="half" idx="10"/>
          </p:nvPr>
        </p:nvSpPr>
        <p:spPr/>
        <p:txBody>
          <a:bodyPr/>
          <a:lstStyle/>
          <a:p>
            <a:fld id="{34C4A628-C83B-4C66-83F4-1711CE3738FD}" type="datetimeFigureOut">
              <a:rPr lang="en-US" smtClean="0"/>
              <a:t>11/3/2017</a:t>
            </a:fld>
            <a:endParaRPr lang="en-US" dirty="0"/>
          </a:p>
        </p:txBody>
      </p:sp>
      <p:sp>
        <p:nvSpPr>
          <p:cNvPr id="3" name="Alt Bilgi Yer Tutucusu 2">
            <a:extLst>
              <a:ext uri="{FF2B5EF4-FFF2-40B4-BE49-F238E27FC236}">
                <a16:creationId xmlns:a16="http://schemas.microsoft.com/office/drawing/2014/main" id="{ECADD25A-566C-473C-B12D-8FEE1162B5D7}"/>
              </a:ext>
            </a:extLst>
          </p:cNvPr>
          <p:cNvSpPr>
            <a:spLocks noGrp="1"/>
          </p:cNvSpPr>
          <p:nvPr>
            <p:ph type="ftr" sz="quarter" idx="11"/>
          </p:nvPr>
        </p:nvSpPr>
        <p:spPr/>
        <p:txBody>
          <a:bodyPr/>
          <a:lstStyle/>
          <a:p>
            <a:endParaRPr lang="en-US" dirty="0"/>
          </a:p>
        </p:txBody>
      </p:sp>
      <p:sp>
        <p:nvSpPr>
          <p:cNvPr id="4" name="Slayt Numarası Yer Tutucusu 3">
            <a:extLst>
              <a:ext uri="{FF2B5EF4-FFF2-40B4-BE49-F238E27FC236}">
                <a16:creationId xmlns:a16="http://schemas.microsoft.com/office/drawing/2014/main" id="{356CB194-5095-48C8-97F6-57B57DB11C68}"/>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993957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0DCABEBC-5DAC-495E-8C16-604AC01FDAF1}"/>
              </a:ext>
            </a:extLst>
          </p:cNvPr>
          <p:cNvSpPr>
            <a:spLocks noGrp="1"/>
          </p:cNvSpPr>
          <p:nvPr>
            <p:ph type="title"/>
          </p:nvPr>
        </p:nvSpPr>
        <p:spPr>
          <a:xfrm>
            <a:off x="629841" y="457200"/>
            <a:ext cx="2949178" cy="1600200"/>
          </a:xfrm>
        </p:spPr>
        <p:txBody>
          <a:bodyPr anchor="b"/>
          <a:lstStyle>
            <a:lvl1pPr>
              <a:defRPr sz="2400"/>
            </a:lvl1pPr>
          </a:lstStyle>
          <a:p>
            <a:r>
              <a:rPr lang="tr-TR"/>
              <a:t>Asıl başlık stili için tıklayın</a:t>
            </a:r>
          </a:p>
        </p:txBody>
      </p:sp>
      <p:sp>
        <p:nvSpPr>
          <p:cNvPr id="3" name="İçerik Yer Tutucusu 2">
            <a:extLst>
              <a:ext uri="{FF2B5EF4-FFF2-40B4-BE49-F238E27FC236}">
                <a16:creationId xmlns:a16="http://schemas.microsoft.com/office/drawing/2014/main" id="{20C2295D-6176-48B1-9B10-43006E1C897E}"/>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8E977E16-1C82-48E3-932C-BE3FA95ED25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a:t>Asıl metin stillerini düzenle</a:t>
            </a:r>
          </a:p>
        </p:txBody>
      </p:sp>
      <p:sp>
        <p:nvSpPr>
          <p:cNvPr id="5" name="Veri Yer Tutucusu 4">
            <a:extLst>
              <a:ext uri="{FF2B5EF4-FFF2-40B4-BE49-F238E27FC236}">
                <a16:creationId xmlns:a16="http://schemas.microsoft.com/office/drawing/2014/main" id="{F4A9ECDE-FB74-4121-BA21-864BD2F97BFA}"/>
              </a:ext>
            </a:extLst>
          </p:cNvPr>
          <p:cNvSpPr>
            <a:spLocks noGrp="1"/>
          </p:cNvSpPr>
          <p:nvPr>
            <p:ph type="dt" sz="half" idx="10"/>
          </p:nvPr>
        </p:nvSpPr>
        <p:spPr/>
        <p:txBody>
          <a:bodyPr/>
          <a:lstStyle/>
          <a:p>
            <a:fld id="{B88C1D73-9400-43CA-A37F-F9B7D00DE14C}" type="datetimeFigureOut">
              <a:rPr lang="en-US" smtClean="0"/>
              <a:t>11/3/2017</a:t>
            </a:fld>
            <a:endParaRPr lang="en-US" dirty="0"/>
          </a:p>
        </p:txBody>
      </p:sp>
      <p:sp>
        <p:nvSpPr>
          <p:cNvPr id="6" name="Alt Bilgi Yer Tutucusu 5">
            <a:extLst>
              <a:ext uri="{FF2B5EF4-FFF2-40B4-BE49-F238E27FC236}">
                <a16:creationId xmlns:a16="http://schemas.microsoft.com/office/drawing/2014/main" id="{67ED8EE9-6036-450D-A8C2-DA2538B1A127}"/>
              </a:ext>
            </a:extLst>
          </p:cNvPr>
          <p:cNvSpPr>
            <a:spLocks noGrp="1"/>
          </p:cNvSpPr>
          <p:nvPr>
            <p:ph type="ftr" sz="quarter" idx="11"/>
          </p:nvPr>
        </p:nvSpPr>
        <p:spPr/>
        <p:txBody>
          <a:bodyPr/>
          <a:lstStyle/>
          <a:p>
            <a:endParaRPr lang="en-US" dirty="0"/>
          </a:p>
        </p:txBody>
      </p:sp>
      <p:sp>
        <p:nvSpPr>
          <p:cNvPr id="7" name="Slayt Numarası Yer Tutucusu 6">
            <a:extLst>
              <a:ext uri="{FF2B5EF4-FFF2-40B4-BE49-F238E27FC236}">
                <a16:creationId xmlns:a16="http://schemas.microsoft.com/office/drawing/2014/main" id="{4022B115-7E26-4D70-80DD-E95A1B86FC0E}"/>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514817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49A555C-DA00-4B28-9E6F-6DB46D3AA47A}"/>
              </a:ext>
            </a:extLst>
          </p:cNvPr>
          <p:cNvSpPr>
            <a:spLocks noGrp="1"/>
          </p:cNvSpPr>
          <p:nvPr>
            <p:ph type="title"/>
          </p:nvPr>
        </p:nvSpPr>
        <p:spPr>
          <a:xfrm>
            <a:off x="629841" y="457200"/>
            <a:ext cx="2949178" cy="1600200"/>
          </a:xfrm>
        </p:spPr>
        <p:txBody>
          <a:bodyPr anchor="b"/>
          <a:lstStyle>
            <a:lvl1pPr>
              <a:defRPr sz="2400"/>
            </a:lvl1pPr>
          </a:lstStyle>
          <a:p>
            <a:r>
              <a:rPr lang="tr-TR"/>
              <a:t>Asıl başlık stili için tıklayın</a:t>
            </a:r>
          </a:p>
        </p:txBody>
      </p:sp>
      <p:sp>
        <p:nvSpPr>
          <p:cNvPr id="3" name="Resim Yer Tutucusu 2">
            <a:extLst>
              <a:ext uri="{FF2B5EF4-FFF2-40B4-BE49-F238E27FC236}">
                <a16:creationId xmlns:a16="http://schemas.microsoft.com/office/drawing/2014/main" id="{9873CC72-F215-4835-B42E-1BD642E86581}"/>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tr-TR"/>
          </a:p>
        </p:txBody>
      </p:sp>
      <p:sp>
        <p:nvSpPr>
          <p:cNvPr id="4" name="Metin Yer Tutucusu 3">
            <a:extLst>
              <a:ext uri="{FF2B5EF4-FFF2-40B4-BE49-F238E27FC236}">
                <a16:creationId xmlns:a16="http://schemas.microsoft.com/office/drawing/2014/main" id="{24567897-D24A-4C82-A309-524506742FA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a:t>Asıl metin stillerini düzenle</a:t>
            </a:r>
          </a:p>
        </p:txBody>
      </p:sp>
      <p:sp>
        <p:nvSpPr>
          <p:cNvPr id="5" name="Veri Yer Tutucusu 4">
            <a:extLst>
              <a:ext uri="{FF2B5EF4-FFF2-40B4-BE49-F238E27FC236}">
                <a16:creationId xmlns:a16="http://schemas.microsoft.com/office/drawing/2014/main" id="{AAFCAE80-A3B5-46BE-8B8B-9862277A9E76}"/>
              </a:ext>
            </a:extLst>
          </p:cNvPr>
          <p:cNvSpPr>
            <a:spLocks noGrp="1"/>
          </p:cNvSpPr>
          <p:nvPr>
            <p:ph type="dt" sz="half" idx="10"/>
          </p:nvPr>
        </p:nvSpPr>
        <p:spPr/>
        <p:txBody>
          <a:bodyPr/>
          <a:lstStyle/>
          <a:p>
            <a:fld id="{188B7711-B905-4633-B4D7-6F3A49A2E7D9}" type="datetimeFigureOut">
              <a:rPr lang="en-US" smtClean="0"/>
              <a:t>11/3/2017</a:t>
            </a:fld>
            <a:endParaRPr lang="en-US" dirty="0"/>
          </a:p>
        </p:txBody>
      </p:sp>
      <p:sp>
        <p:nvSpPr>
          <p:cNvPr id="6" name="Alt Bilgi Yer Tutucusu 5">
            <a:extLst>
              <a:ext uri="{FF2B5EF4-FFF2-40B4-BE49-F238E27FC236}">
                <a16:creationId xmlns:a16="http://schemas.microsoft.com/office/drawing/2014/main" id="{CC72279B-1463-454D-9B6D-B05FFA40301C}"/>
              </a:ext>
            </a:extLst>
          </p:cNvPr>
          <p:cNvSpPr>
            <a:spLocks noGrp="1"/>
          </p:cNvSpPr>
          <p:nvPr>
            <p:ph type="ftr" sz="quarter" idx="11"/>
          </p:nvPr>
        </p:nvSpPr>
        <p:spPr/>
        <p:txBody>
          <a:bodyPr/>
          <a:lstStyle/>
          <a:p>
            <a:endParaRPr lang="en-US" dirty="0"/>
          </a:p>
        </p:txBody>
      </p:sp>
      <p:sp>
        <p:nvSpPr>
          <p:cNvPr id="7" name="Slayt Numarası Yer Tutucusu 6">
            <a:extLst>
              <a:ext uri="{FF2B5EF4-FFF2-40B4-BE49-F238E27FC236}">
                <a16:creationId xmlns:a16="http://schemas.microsoft.com/office/drawing/2014/main" id="{2C051E1B-9A52-4DA7-82C1-5AC2EB30782A}"/>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360359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8680FECA-F844-4CC2-81CE-B6E75A433C3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tr-TR"/>
              <a:t>Asıl başlık stili için tıklayın</a:t>
            </a:r>
          </a:p>
        </p:txBody>
      </p:sp>
      <p:sp>
        <p:nvSpPr>
          <p:cNvPr id="3" name="Metin Yer Tutucusu 2">
            <a:extLst>
              <a:ext uri="{FF2B5EF4-FFF2-40B4-BE49-F238E27FC236}">
                <a16:creationId xmlns:a16="http://schemas.microsoft.com/office/drawing/2014/main" id="{1E2E855C-7371-4B7E-BBA5-47342175EA7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D4B6B5C3-ED92-47D3-B62B-0C60143E9F2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9C235CF-BDA2-4E7E-8BBD-350479985E74}" type="datetimeFigureOut">
              <a:rPr lang="en-US" smtClean="0"/>
              <a:pPr/>
              <a:t>11/3/2017</a:t>
            </a:fld>
            <a:endParaRPr lang="en-US" dirty="0"/>
          </a:p>
        </p:txBody>
      </p:sp>
      <p:sp>
        <p:nvSpPr>
          <p:cNvPr id="5" name="Alt Bilgi Yer Tutucusu 4">
            <a:extLst>
              <a:ext uri="{FF2B5EF4-FFF2-40B4-BE49-F238E27FC236}">
                <a16:creationId xmlns:a16="http://schemas.microsoft.com/office/drawing/2014/main" id="{87E021B7-3F80-41F8-B7E4-B2354B725CC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ayt Numarası Yer Tutucusu 5">
            <a:extLst>
              <a:ext uri="{FF2B5EF4-FFF2-40B4-BE49-F238E27FC236}">
                <a16:creationId xmlns:a16="http://schemas.microsoft.com/office/drawing/2014/main" id="{7EB75B74-D8DF-4BC9-994C-10C0EA335BCF}"/>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80263193"/>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tr-T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eksisozluk.com/"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hyperlink" Target="http://www.plagiarism.org/" TargetMode="Externa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hyperlink" Target="http://www.plagiarism.or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plagiarism.org/" TargetMode="External"/><Relationship Id="rId1" Type="http://schemas.openxmlformats.org/officeDocument/2006/relationships/slideLayout" Target="../slideLayouts/slideLayout7.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plagiarism.org/" TargetMode="External"/><Relationship Id="rId1" Type="http://schemas.openxmlformats.org/officeDocument/2006/relationships/slideLayout" Target="../slideLayouts/slideLayout7.xml"/><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turnitin.com/assets/en_us/media/plagiarism_spectrum.php?_ga=2.76646237.992869156.1509476960-290462397.1509476960" TargetMode="External"/><Relationship Id="rId1" Type="http://schemas.openxmlformats.org/officeDocument/2006/relationships/slideLayout" Target="../slideLayouts/slideLayout7.xml"/><Relationship Id="rId4" Type="http://schemas.microsoft.com/office/2007/relationships/hdphoto" Target="../media/hdphoto6.wdp"/></Relationships>
</file>

<file path=ppt/slides/_rels/slide2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hyperlink" Target="http://www.turnitin.com/assets/en_us/media/plagiarism_spectrum.php?_ga=2.76646237.992869156.1509476960-290462397.1509476960" TargetMode="External"/></Relationships>
</file>

<file path=ppt/slides/_rels/slide2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hyperlink" Target="http://www.turnitin.com/assets/en_us/media/plagiarism_spectrum.php?_ga=2.76646237.992869156.1509476960-290462397.1509476960" TargetMode="External"/></Relationships>
</file>

<file path=ppt/slides/_rels/slide2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hyperlink" Target="http://www.turnitin.com/assets/en_us/media/plagiarism_spectrum.php?_ga=2.76646237.992869156.1509476960-290462397.1509476960" TargetMode="External"/></Relationships>
</file>

<file path=ppt/slides/_rels/slide2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hyperlink" Target="http://www.turnitin.com/assets/en_us/media/plagiarism_spectrum.php?_ga=2.76646237.992869156.1509476960-290462397.1509476960" TargetMode="External"/></Relationships>
</file>

<file path=ppt/slides/_rels/slide2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hyperlink" Target="http://www.turnitin.com/assets/en_us/media/plagiarism_spectrum.php?_ga=2.76646237.992869156.1509476960-290462397.1509476960"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www.turnitin.com/assets/en_us/media/plagiarism_spectrum.php?_ga=2.76646237.992869156.1509476960-290462397.1509476960" TargetMode="External"/><Relationship Id="rId1" Type="http://schemas.openxmlformats.org/officeDocument/2006/relationships/slideLayout" Target="../slideLayouts/slideLayout7.xml"/><Relationship Id="rId4" Type="http://schemas.microsoft.com/office/2007/relationships/hdphoto" Target="../media/hdphoto12.wdp"/></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www.turnitin.com/assets/en_us/media/plagiarism_spectrum.php?_ga=2.76646237.992869156.1509476960-290462397.1509476960" TargetMode="External"/><Relationship Id="rId1" Type="http://schemas.openxmlformats.org/officeDocument/2006/relationships/slideLayout" Target="../slideLayouts/slideLayout7.xml"/><Relationship Id="rId4" Type="http://schemas.microsoft.com/office/2007/relationships/hdphoto" Target="../media/hdphoto13.wdp"/></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www.turnitin.com/assets/en_us/media/plagiarism_spectrum.php?_ga=2.76646237.992869156.1509476960-290462397.1509476960" TargetMode="External"/><Relationship Id="rId1" Type="http://schemas.openxmlformats.org/officeDocument/2006/relationships/slideLayout" Target="../slideLayouts/slideLayout7.xml"/><Relationship Id="rId4" Type="http://schemas.microsoft.com/office/2007/relationships/hdphoto" Target="../media/hdphoto14.wdp"/></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www.turnitin.com/assets/en_us/media/plagiarism_spectrum.php?_ga=2.76646237.992869156.1509476960-290462397.1509476960" TargetMode="External"/><Relationship Id="rId1" Type="http://schemas.openxmlformats.org/officeDocument/2006/relationships/slideLayout" Target="../slideLayouts/slideLayout7.xml"/><Relationship Id="rId4" Type="http://schemas.microsoft.com/office/2007/relationships/hdphoto" Target="../media/hdphoto15.wd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yok.gov.tr/web/guest/icerik/-/journal_content/56_INSTANCE_rEHF8BIsfYRx/10279/18187" TargetMode="Externa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turnitin.com/assets/en_us/media/plagiarism_spectrum.php?_ga=2.76646237.992869156.1509476960-290462397.1509476960" TargetMode="External"/><Relationship Id="rId1" Type="http://schemas.openxmlformats.org/officeDocument/2006/relationships/slideLayout" Target="../slideLayouts/slideLayout7.xml"/><Relationship Id="rId4" Type="http://schemas.microsoft.com/office/2007/relationships/hdphoto" Target="../media/hdphoto16.wdp"/></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turnitin.com/assets/en_us/media/plagiarism_spectrum.php?_ga=2.76646237.992869156.1509476960-290462397.1509476960" TargetMode="External"/><Relationship Id="rId1" Type="http://schemas.openxmlformats.org/officeDocument/2006/relationships/slideLayout" Target="../slideLayouts/slideLayout7.xml"/><Relationship Id="rId4" Type="http://schemas.microsoft.com/office/2007/relationships/hdphoto" Target="../media/hdphoto17.wdp"/></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www.ithenticate.com/resources/infographics/types-of-plagiarism-research" TargetMode="External"/><Relationship Id="rId1" Type="http://schemas.openxmlformats.org/officeDocument/2006/relationships/slideLayout" Target="../slideLayouts/slideLayout7.xml"/><Relationship Id="rId4" Type="http://schemas.microsoft.com/office/2007/relationships/hdphoto" Target="../media/hdphoto18.wdp"/></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ithenticate.com/resources/infographics/types-of-plagiarism-research" TargetMode="External"/><Relationship Id="rId1" Type="http://schemas.openxmlformats.org/officeDocument/2006/relationships/slideLayout" Target="../slideLayouts/slideLayout7.xml"/><Relationship Id="rId4" Type="http://schemas.microsoft.com/office/2007/relationships/hdphoto" Target="../media/hdphoto19.wdp"/></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ithenticate.com/resources/infographics/types-of-plagiarism-research" TargetMode="External"/><Relationship Id="rId1" Type="http://schemas.openxmlformats.org/officeDocument/2006/relationships/slideLayout" Target="../slideLayouts/slideLayout7.xml"/><Relationship Id="rId4" Type="http://schemas.microsoft.com/office/2007/relationships/hdphoto" Target="../media/hdphoto20.wdp"/></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www.ithenticate.com/resources/infographics/types-of-plagiarism-research" TargetMode="External"/><Relationship Id="rId1" Type="http://schemas.openxmlformats.org/officeDocument/2006/relationships/slideLayout" Target="../slideLayouts/slideLayout7.xml"/><Relationship Id="rId4" Type="http://schemas.microsoft.com/office/2007/relationships/hdphoto" Target="../media/hdphoto21.wdp"/></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hyperlink" Target="https://publicationethics.org/files/Full_set_of_flowcharts_Turkey_2017%20(1).pdf"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publicationethics.org/files/Full_set_of_flowcharts_Turkey_2017%20(1).pdf" TargetMode="External"/><Relationship Id="rId1" Type="http://schemas.openxmlformats.org/officeDocument/2006/relationships/slideLayout" Target="../slideLayouts/slideLayout7.xml"/><Relationship Id="rId4" Type="http://schemas.microsoft.com/office/2007/relationships/hdphoto" Target="../media/hdphoto23.wdp"/></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hyperlink" Target="http://ueam.metu.edu.tr/intihal"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publicationethics.org/files/Full_set_of_flowcharts_Turkey_2017%20(1).pdf" TargetMode="External"/><Relationship Id="rId1" Type="http://schemas.openxmlformats.org/officeDocument/2006/relationships/slideLayout" Target="../slideLayouts/slideLayout7.xml"/><Relationship Id="rId4" Type="http://schemas.microsoft.com/office/2007/relationships/hdphoto" Target="../media/hdphoto24.wdp"/></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publicationethics.org/files/Full_set_of_flowcharts_Turkey_2017%20(1).pdf" TargetMode="External"/><Relationship Id="rId1" Type="http://schemas.openxmlformats.org/officeDocument/2006/relationships/slideLayout" Target="../slideLayouts/slideLayout7.xml"/><Relationship Id="rId4" Type="http://schemas.microsoft.com/office/2007/relationships/hdphoto" Target="../media/hdphoto25.wdp"/></Relationships>
</file>

<file path=ppt/slides/_rels/slide42.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44.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en.oxforddictionaries.com/"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www.bby.hacettepe.edu.tr/akademik/yurdagulunal/irfan_cakin_armagan.pdf"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hyperlink" Target="https://www.merriam-webster.com/"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dildernegi.org.tr/" TargetMode="External"/><Relationship Id="rId2" Type="http://schemas.openxmlformats.org/officeDocument/2006/relationships/hyperlink" Target="http://www.tdk.gov.tr/"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eksisozluk.com/"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eksisozluk.com/"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0A765DDB-72EE-47A4-904D-CC293A7E7EF1}"/>
              </a:ext>
            </a:extLst>
          </p:cNvPr>
          <p:cNvPicPr>
            <a:picLocks noChangeAspect="1"/>
          </p:cNvPicPr>
          <p:nvPr/>
        </p:nvPicPr>
        <p:blipFill rotWithShape="1">
          <a:blip r:embed="rId2"/>
          <a:srcRect l="5698" r="7987"/>
          <a:stretch/>
        </p:blipFill>
        <p:spPr>
          <a:xfrm>
            <a:off x="339570" y="10"/>
            <a:ext cx="4232430" cy="6857990"/>
          </a:xfrm>
          <a:prstGeom prst="rect">
            <a:avLst/>
          </a:prstGeom>
        </p:spPr>
      </p:pic>
      <p:sp>
        <p:nvSpPr>
          <p:cNvPr id="2" name="Unvan 1">
            <a:extLst>
              <a:ext uri="{FF2B5EF4-FFF2-40B4-BE49-F238E27FC236}">
                <a16:creationId xmlns:a16="http://schemas.microsoft.com/office/drawing/2014/main" id="{281464F1-530D-44F2-97A8-7F22C5E2233C}"/>
              </a:ext>
            </a:extLst>
          </p:cNvPr>
          <p:cNvSpPr>
            <a:spLocks noGrp="1"/>
          </p:cNvSpPr>
          <p:nvPr>
            <p:ph type="ctrTitle"/>
          </p:nvPr>
        </p:nvSpPr>
        <p:spPr>
          <a:xfrm>
            <a:off x="5047268" y="708338"/>
            <a:ext cx="3400023" cy="3168203"/>
          </a:xfrm>
        </p:spPr>
        <p:txBody>
          <a:bodyPr>
            <a:normAutofit/>
          </a:bodyPr>
          <a:lstStyle/>
          <a:p>
            <a:r>
              <a:rPr lang="tr-TR" sz="5100" b="1" dirty="0">
                <a:solidFill>
                  <a:srgbClr val="FF0000"/>
                </a:solidFill>
              </a:rPr>
              <a:t>İntihal, çeşitleri ve Yol açan Etkenler</a:t>
            </a:r>
          </a:p>
        </p:txBody>
      </p:sp>
      <p:sp>
        <p:nvSpPr>
          <p:cNvPr id="3" name="Alt Başlık 2">
            <a:extLst>
              <a:ext uri="{FF2B5EF4-FFF2-40B4-BE49-F238E27FC236}">
                <a16:creationId xmlns:a16="http://schemas.microsoft.com/office/drawing/2014/main" id="{5D975A9D-4B23-4536-A5E3-E3F477135B99}"/>
              </a:ext>
            </a:extLst>
          </p:cNvPr>
          <p:cNvSpPr>
            <a:spLocks noGrp="1"/>
          </p:cNvSpPr>
          <p:nvPr>
            <p:ph type="subTitle" idx="1"/>
          </p:nvPr>
        </p:nvSpPr>
        <p:spPr>
          <a:xfrm>
            <a:off x="4711790" y="4105141"/>
            <a:ext cx="4239025" cy="1239592"/>
          </a:xfrm>
        </p:spPr>
        <p:txBody>
          <a:bodyPr>
            <a:normAutofit/>
          </a:bodyPr>
          <a:lstStyle/>
          <a:p>
            <a:r>
              <a:rPr lang="tr-TR" sz="2400" b="1" dirty="0">
                <a:solidFill>
                  <a:srgbClr val="0070C0"/>
                </a:solidFill>
              </a:rPr>
              <a:t>DOÇ. DR. Serkan ERAT</a:t>
            </a:r>
          </a:p>
          <a:p>
            <a:r>
              <a:rPr lang="tr-TR" b="1" dirty="0"/>
              <a:t>Kırıkkale Üniversitesi Veteriner Fakültesi</a:t>
            </a:r>
          </a:p>
          <a:p>
            <a:r>
              <a:rPr lang="tr-TR" sz="2000" b="1" dirty="0"/>
              <a:t>TR DİZİN KOMİTE ÜYESİ</a:t>
            </a:r>
          </a:p>
        </p:txBody>
      </p:sp>
    </p:spTree>
    <p:extLst>
      <p:ext uri="{BB962C8B-B14F-4D97-AF65-F5344CB8AC3E}">
        <p14:creationId xmlns:p14="http://schemas.microsoft.com/office/powerpoint/2010/main" val="1228700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00F92E0-694F-43EE-9D3E-713A645E025A}"/>
              </a:ext>
            </a:extLst>
          </p:cNvPr>
          <p:cNvSpPr>
            <a:spLocks noGrp="1"/>
          </p:cNvSpPr>
          <p:nvPr>
            <p:ph type="title"/>
          </p:nvPr>
        </p:nvSpPr>
        <p:spPr>
          <a:xfrm>
            <a:off x="302461" y="236971"/>
            <a:ext cx="7269480" cy="664550"/>
          </a:xfrm>
        </p:spPr>
        <p:txBody>
          <a:bodyPr>
            <a:normAutofit/>
          </a:bodyPr>
          <a:lstStyle/>
          <a:p>
            <a:r>
              <a:rPr lang="tr-TR" b="1" dirty="0">
                <a:solidFill>
                  <a:srgbClr val="FF0000"/>
                </a:solidFill>
              </a:rPr>
              <a:t>İntihal Tanım</a:t>
            </a:r>
          </a:p>
        </p:txBody>
      </p:sp>
      <p:sp>
        <p:nvSpPr>
          <p:cNvPr id="3" name="İçerik Yer Tutucusu 2">
            <a:extLst>
              <a:ext uri="{FF2B5EF4-FFF2-40B4-BE49-F238E27FC236}">
                <a16:creationId xmlns:a16="http://schemas.microsoft.com/office/drawing/2014/main" id="{18E35D8B-9AE5-4DB3-BFDD-48E943695B6F}"/>
              </a:ext>
            </a:extLst>
          </p:cNvPr>
          <p:cNvSpPr>
            <a:spLocks noGrp="1"/>
          </p:cNvSpPr>
          <p:nvPr>
            <p:ph idx="1"/>
          </p:nvPr>
        </p:nvSpPr>
        <p:spPr>
          <a:xfrm>
            <a:off x="167424" y="1094707"/>
            <a:ext cx="8615967" cy="5151547"/>
          </a:xfrm>
        </p:spPr>
        <p:txBody>
          <a:bodyPr>
            <a:normAutofit fontScale="92500" lnSpcReduction="10000"/>
          </a:bodyPr>
          <a:lstStyle/>
          <a:p>
            <a:r>
              <a:rPr lang="tr-TR" sz="2800" dirty="0"/>
              <a:t>Sözlük tanımları</a:t>
            </a:r>
          </a:p>
          <a:p>
            <a:pPr marL="731520" lvl="1" indent="-457200">
              <a:buFont typeface="Wingdings" panose="05000000000000000000" pitchFamily="2" charset="2"/>
              <a:buChar char="q"/>
            </a:pPr>
            <a:r>
              <a:rPr lang="tr-TR" sz="2600" dirty="0">
                <a:solidFill>
                  <a:srgbClr val="FF0000"/>
                </a:solidFill>
              </a:rPr>
              <a:t>Ekşi sözlük</a:t>
            </a:r>
            <a:r>
              <a:rPr lang="tr-TR" sz="2600" dirty="0"/>
              <a:t>(</a:t>
            </a:r>
            <a:r>
              <a:rPr lang="tr-TR" sz="2600" dirty="0">
                <a:solidFill>
                  <a:srgbClr val="FF0000"/>
                </a:solidFill>
                <a:hlinkClick r:id="rId2"/>
              </a:rPr>
              <a:t>https://eksisozluk.com</a:t>
            </a:r>
            <a:r>
              <a:rPr lang="tr-TR" sz="2600" dirty="0"/>
              <a:t>)</a:t>
            </a:r>
            <a:r>
              <a:rPr lang="tr-TR" sz="2800" dirty="0"/>
              <a:t> </a:t>
            </a:r>
            <a:r>
              <a:rPr lang="tr-TR" sz="1900" dirty="0"/>
              <a:t>(erişim 28.10.2017)</a:t>
            </a:r>
          </a:p>
          <a:p>
            <a:pPr marL="1005840" lvl="2" indent="-457200"/>
            <a:r>
              <a:rPr lang="tr-TR" sz="2800" dirty="0">
                <a:solidFill>
                  <a:srgbClr val="0070C0"/>
                </a:solidFill>
              </a:rPr>
              <a:t>“</a:t>
            </a:r>
            <a:r>
              <a:rPr lang="tr-TR" sz="2600" dirty="0">
                <a:solidFill>
                  <a:srgbClr val="0070C0"/>
                </a:solidFill>
              </a:rPr>
              <a:t>hocalar duymasın ama mecbur </a:t>
            </a:r>
            <a:r>
              <a:rPr lang="tr-TR" sz="2600" dirty="0" err="1">
                <a:solidFill>
                  <a:srgbClr val="0070C0"/>
                </a:solidFill>
              </a:rPr>
              <a:t>kaldıgımız</a:t>
            </a:r>
            <a:r>
              <a:rPr lang="tr-TR" sz="2600" dirty="0">
                <a:solidFill>
                  <a:srgbClr val="0070C0"/>
                </a:solidFill>
              </a:rPr>
              <a:t> anlarda ,</a:t>
            </a:r>
            <a:r>
              <a:rPr lang="tr-TR" sz="2600" dirty="0" err="1">
                <a:solidFill>
                  <a:srgbClr val="0070C0"/>
                </a:solidFill>
              </a:rPr>
              <a:t>odev</a:t>
            </a:r>
            <a:r>
              <a:rPr lang="tr-TR" sz="2600" dirty="0">
                <a:solidFill>
                  <a:srgbClr val="0070C0"/>
                </a:solidFill>
              </a:rPr>
              <a:t> hazırlamalar sırasında </a:t>
            </a:r>
            <a:r>
              <a:rPr lang="tr-TR" sz="2600" dirty="0" err="1">
                <a:solidFill>
                  <a:srgbClr val="0070C0"/>
                </a:solidFill>
              </a:rPr>
              <a:t>basvurmak</a:t>
            </a:r>
            <a:r>
              <a:rPr lang="tr-TR" sz="2600" dirty="0">
                <a:solidFill>
                  <a:srgbClr val="0070C0"/>
                </a:solidFill>
              </a:rPr>
              <a:t> zorunda </a:t>
            </a:r>
            <a:r>
              <a:rPr lang="tr-TR" sz="2600" dirty="0" err="1">
                <a:solidFill>
                  <a:srgbClr val="0070C0"/>
                </a:solidFill>
              </a:rPr>
              <a:t>kaldıgımız</a:t>
            </a:r>
            <a:r>
              <a:rPr lang="tr-TR" sz="2600" dirty="0">
                <a:solidFill>
                  <a:srgbClr val="0070C0"/>
                </a:solidFill>
              </a:rPr>
              <a:t>,'yazardan fazlaca </a:t>
            </a:r>
            <a:r>
              <a:rPr lang="tr-TR" sz="2600" dirty="0" err="1">
                <a:solidFill>
                  <a:srgbClr val="0070C0"/>
                </a:solidFill>
              </a:rPr>
              <a:t>esınlenme</a:t>
            </a:r>
            <a:r>
              <a:rPr lang="tr-TR" sz="2600" dirty="0">
                <a:solidFill>
                  <a:srgbClr val="0070C0"/>
                </a:solidFill>
              </a:rPr>
              <a:t>(!)'durumu...</a:t>
            </a:r>
            <a:r>
              <a:rPr lang="tr-TR" sz="2400" dirty="0">
                <a:solidFill>
                  <a:srgbClr val="0070C0"/>
                </a:solidFill>
              </a:rPr>
              <a:t>”</a:t>
            </a:r>
          </a:p>
          <a:p>
            <a:pPr marL="1005840" lvl="2" indent="-457200"/>
            <a:endParaRPr lang="tr-TR" sz="2400" dirty="0">
              <a:solidFill>
                <a:srgbClr val="0070C0"/>
              </a:solidFill>
            </a:endParaRPr>
          </a:p>
          <a:p>
            <a:pPr marL="1005840" lvl="2" indent="-457200"/>
            <a:r>
              <a:rPr lang="tr-TR" sz="2600" dirty="0">
                <a:solidFill>
                  <a:srgbClr val="0070C0"/>
                </a:solidFill>
              </a:rPr>
              <a:t>“tespit edilmesi halinde </a:t>
            </a:r>
            <a:r>
              <a:rPr lang="tr-TR" sz="2600" dirty="0" err="1">
                <a:solidFill>
                  <a:srgbClr val="0070C0"/>
                </a:solidFill>
              </a:rPr>
              <a:t>kisinin</a:t>
            </a:r>
            <a:r>
              <a:rPr lang="tr-TR" sz="2600" dirty="0">
                <a:solidFill>
                  <a:srgbClr val="0070C0"/>
                </a:solidFill>
              </a:rPr>
              <a:t> sicilini </a:t>
            </a:r>
            <a:r>
              <a:rPr lang="tr-TR" sz="2600" dirty="0" err="1">
                <a:solidFill>
                  <a:srgbClr val="0070C0"/>
                </a:solidFill>
              </a:rPr>
              <a:t>mahfedebilecek</a:t>
            </a:r>
            <a:r>
              <a:rPr lang="tr-TR" sz="2600" dirty="0">
                <a:solidFill>
                  <a:srgbClr val="0070C0"/>
                </a:solidFill>
              </a:rPr>
              <a:t>, </a:t>
            </a:r>
            <a:r>
              <a:rPr lang="tr-TR" sz="2600" dirty="0" err="1">
                <a:solidFill>
                  <a:srgbClr val="0070C0"/>
                </a:solidFill>
              </a:rPr>
              <a:t>kisaca</a:t>
            </a:r>
            <a:r>
              <a:rPr lang="tr-TR" sz="2600" dirty="0">
                <a:solidFill>
                  <a:srgbClr val="0070C0"/>
                </a:solidFill>
              </a:rPr>
              <a:t> </a:t>
            </a:r>
            <a:r>
              <a:rPr lang="tr-TR" sz="2600" dirty="0" err="1">
                <a:solidFill>
                  <a:srgbClr val="0070C0"/>
                </a:solidFill>
              </a:rPr>
              <a:t>baska</a:t>
            </a:r>
            <a:r>
              <a:rPr lang="tr-TR" sz="2600" dirty="0">
                <a:solidFill>
                  <a:srgbClr val="0070C0"/>
                </a:solidFill>
              </a:rPr>
              <a:t> bir kaynaktan </a:t>
            </a:r>
            <a:r>
              <a:rPr lang="tr-TR" sz="2600" dirty="0" err="1">
                <a:solidFill>
                  <a:srgbClr val="0070C0"/>
                </a:solidFill>
              </a:rPr>
              <a:t>yapilan</a:t>
            </a:r>
            <a:r>
              <a:rPr lang="tr-TR" sz="2600" dirty="0">
                <a:solidFill>
                  <a:srgbClr val="0070C0"/>
                </a:solidFill>
              </a:rPr>
              <a:t> </a:t>
            </a:r>
            <a:r>
              <a:rPr lang="tr-TR" sz="2600" dirty="0" err="1">
                <a:solidFill>
                  <a:srgbClr val="0070C0"/>
                </a:solidFill>
              </a:rPr>
              <a:t>alintiyi</a:t>
            </a:r>
            <a:r>
              <a:rPr lang="tr-TR" sz="2600" dirty="0">
                <a:solidFill>
                  <a:srgbClr val="0070C0"/>
                </a:solidFill>
              </a:rPr>
              <a:t> kaynak </a:t>
            </a:r>
            <a:r>
              <a:rPr lang="tr-TR" sz="2600" dirty="0" err="1">
                <a:solidFill>
                  <a:srgbClr val="0070C0"/>
                </a:solidFill>
              </a:rPr>
              <a:t>gostermeden</a:t>
            </a:r>
            <a:r>
              <a:rPr lang="tr-TR" sz="2600" dirty="0">
                <a:solidFill>
                  <a:srgbClr val="0070C0"/>
                </a:solidFill>
              </a:rPr>
              <a:t>, kendi </a:t>
            </a:r>
            <a:r>
              <a:rPr lang="tr-TR" sz="2600" dirty="0" err="1">
                <a:solidFill>
                  <a:srgbClr val="0070C0"/>
                </a:solidFill>
              </a:rPr>
              <a:t>yazimizmis</a:t>
            </a:r>
            <a:r>
              <a:rPr lang="tr-TR" sz="2600" dirty="0">
                <a:solidFill>
                  <a:srgbClr val="0070C0"/>
                </a:solidFill>
              </a:rPr>
              <a:t> gibi </a:t>
            </a:r>
            <a:r>
              <a:rPr lang="tr-TR" sz="2600" dirty="0" err="1">
                <a:solidFill>
                  <a:srgbClr val="0070C0"/>
                </a:solidFill>
              </a:rPr>
              <a:t>gostermek</a:t>
            </a:r>
            <a:r>
              <a:rPr lang="tr-TR" sz="2600" dirty="0">
                <a:solidFill>
                  <a:srgbClr val="0070C0"/>
                </a:solidFill>
              </a:rPr>
              <a:t> eylemi. (</a:t>
            </a:r>
            <a:r>
              <a:rPr lang="tr-TR" sz="2600" dirty="0" err="1">
                <a:solidFill>
                  <a:srgbClr val="0070C0"/>
                </a:solidFill>
              </a:rPr>
              <a:t>bkz</a:t>
            </a:r>
            <a:r>
              <a:rPr lang="tr-TR" sz="2600" dirty="0">
                <a:solidFill>
                  <a:srgbClr val="0070C0"/>
                </a:solidFill>
              </a:rPr>
              <a:t>: internet </a:t>
            </a:r>
            <a:r>
              <a:rPr lang="tr-TR" sz="2600" dirty="0" err="1">
                <a:solidFill>
                  <a:srgbClr val="0070C0"/>
                </a:solidFill>
              </a:rPr>
              <a:t>cikti</a:t>
            </a:r>
            <a:r>
              <a:rPr lang="tr-TR" sz="2600" dirty="0">
                <a:solidFill>
                  <a:srgbClr val="0070C0"/>
                </a:solidFill>
              </a:rPr>
              <a:t> mertlik bozuldu) olaya </a:t>
            </a:r>
            <a:r>
              <a:rPr lang="tr-TR" sz="2600" dirty="0" err="1">
                <a:solidFill>
                  <a:srgbClr val="0070C0"/>
                </a:solidFill>
              </a:rPr>
              <a:t>karisan</a:t>
            </a:r>
            <a:r>
              <a:rPr lang="tr-TR" sz="2600" dirty="0">
                <a:solidFill>
                  <a:srgbClr val="0070C0"/>
                </a:solidFill>
              </a:rPr>
              <a:t> </a:t>
            </a:r>
            <a:r>
              <a:rPr lang="tr-TR" sz="2600" dirty="0" err="1">
                <a:solidFill>
                  <a:srgbClr val="0070C0"/>
                </a:solidFill>
              </a:rPr>
              <a:t>kisinin</a:t>
            </a:r>
            <a:r>
              <a:rPr lang="tr-TR" sz="2600" dirty="0">
                <a:solidFill>
                  <a:srgbClr val="0070C0"/>
                </a:solidFill>
              </a:rPr>
              <a:t> okuldan </a:t>
            </a:r>
            <a:r>
              <a:rPr lang="tr-TR" sz="2600" dirty="0" err="1">
                <a:solidFill>
                  <a:srgbClr val="0070C0"/>
                </a:solidFill>
              </a:rPr>
              <a:t>uzaklastirilmasina</a:t>
            </a:r>
            <a:r>
              <a:rPr lang="tr-TR" sz="2600" dirty="0">
                <a:solidFill>
                  <a:srgbClr val="0070C0"/>
                </a:solidFill>
              </a:rPr>
              <a:t> hatta </a:t>
            </a:r>
            <a:r>
              <a:rPr lang="tr-TR" sz="2600" dirty="0" err="1">
                <a:solidFill>
                  <a:srgbClr val="0070C0"/>
                </a:solidFill>
              </a:rPr>
              <a:t>atilmasina</a:t>
            </a:r>
            <a:r>
              <a:rPr lang="tr-TR" sz="2600" dirty="0">
                <a:solidFill>
                  <a:srgbClr val="0070C0"/>
                </a:solidFill>
              </a:rPr>
              <a:t> kadar varabilecek </a:t>
            </a:r>
            <a:r>
              <a:rPr lang="tr-TR" sz="2600" dirty="0" err="1">
                <a:solidFill>
                  <a:srgbClr val="0070C0"/>
                </a:solidFill>
              </a:rPr>
              <a:t>cezalarin</a:t>
            </a:r>
            <a:r>
              <a:rPr lang="tr-TR" sz="2600" dirty="0">
                <a:solidFill>
                  <a:srgbClr val="0070C0"/>
                </a:solidFill>
              </a:rPr>
              <a:t> mevcut </a:t>
            </a:r>
            <a:r>
              <a:rPr lang="tr-TR" sz="2600" dirty="0" err="1">
                <a:solidFill>
                  <a:srgbClr val="0070C0"/>
                </a:solidFill>
              </a:rPr>
              <a:t>oldugu</a:t>
            </a:r>
            <a:r>
              <a:rPr lang="tr-TR" sz="2600" dirty="0">
                <a:solidFill>
                  <a:srgbClr val="0070C0"/>
                </a:solidFill>
              </a:rPr>
              <a:t> durum.”</a:t>
            </a:r>
          </a:p>
          <a:p>
            <a:pPr marL="1005840" lvl="2" indent="-457200"/>
            <a:endParaRPr lang="tr-TR" sz="2600" dirty="0">
              <a:solidFill>
                <a:srgbClr val="0070C0"/>
              </a:solidFill>
            </a:endParaRPr>
          </a:p>
          <a:p>
            <a:pPr marL="1005840" lvl="2" indent="-457200"/>
            <a:r>
              <a:rPr lang="tr-TR" sz="2600" dirty="0">
                <a:solidFill>
                  <a:srgbClr val="0070C0"/>
                </a:solidFill>
              </a:rPr>
              <a:t>“</a:t>
            </a:r>
            <a:r>
              <a:rPr lang="tr-TR" sz="2600" dirty="0" err="1">
                <a:solidFill>
                  <a:srgbClr val="0070C0"/>
                </a:solidFill>
              </a:rPr>
              <a:t>onceden</a:t>
            </a:r>
            <a:r>
              <a:rPr lang="tr-TR" sz="2600" dirty="0">
                <a:solidFill>
                  <a:srgbClr val="0070C0"/>
                </a:solidFill>
              </a:rPr>
              <a:t> </a:t>
            </a:r>
            <a:r>
              <a:rPr lang="tr-TR" sz="2600" dirty="0" err="1">
                <a:solidFill>
                  <a:srgbClr val="0070C0"/>
                </a:solidFill>
              </a:rPr>
              <a:t>turkiyede</a:t>
            </a:r>
            <a:r>
              <a:rPr lang="tr-TR" sz="2600" dirty="0">
                <a:solidFill>
                  <a:srgbClr val="0070C0"/>
                </a:solidFill>
              </a:rPr>
              <a:t> okuyup, yurt </a:t>
            </a:r>
            <a:r>
              <a:rPr lang="tr-TR" sz="2600" dirty="0" err="1">
                <a:solidFill>
                  <a:srgbClr val="0070C0"/>
                </a:solidFill>
              </a:rPr>
              <a:t>disinda</a:t>
            </a:r>
            <a:r>
              <a:rPr lang="tr-TR" sz="2600" dirty="0">
                <a:solidFill>
                  <a:srgbClr val="0070C0"/>
                </a:solidFill>
              </a:rPr>
              <a:t> okumaya </a:t>
            </a:r>
            <a:r>
              <a:rPr lang="tr-TR" sz="2600" dirty="0" err="1">
                <a:solidFill>
                  <a:srgbClr val="0070C0"/>
                </a:solidFill>
              </a:rPr>
              <a:t>baslayan</a:t>
            </a:r>
            <a:r>
              <a:rPr lang="tr-TR" sz="2600" dirty="0">
                <a:solidFill>
                  <a:srgbClr val="0070C0"/>
                </a:solidFill>
              </a:rPr>
              <a:t> </a:t>
            </a:r>
            <a:r>
              <a:rPr lang="tr-TR" sz="2600" dirty="0" err="1">
                <a:solidFill>
                  <a:srgbClr val="0070C0"/>
                </a:solidFill>
              </a:rPr>
              <a:t>bi</a:t>
            </a:r>
            <a:r>
              <a:rPr lang="tr-TR" sz="2600" dirty="0">
                <a:solidFill>
                  <a:srgbClr val="0070C0"/>
                </a:solidFill>
              </a:rPr>
              <a:t> </a:t>
            </a:r>
            <a:r>
              <a:rPr lang="tr-TR" sz="2600" dirty="0" err="1">
                <a:solidFill>
                  <a:srgbClr val="0070C0"/>
                </a:solidFill>
              </a:rPr>
              <a:t>turk'un</a:t>
            </a:r>
            <a:r>
              <a:rPr lang="tr-TR" sz="2600" dirty="0">
                <a:solidFill>
                  <a:srgbClr val="0070C0"/>
                </a:solidFill>
              </a:rPr>
              <a:t> uzak </a:t>
            </a:r>
            <a:r>
              <a:rPr lang="tr-TR" sz="2600" dirty="0" err="1">
                <a:solidFill>
                  <a:srgbClr val="0070C0"/>
                </a:solidFill>
              </a:rPr>
              <a:t>durmasi</a:t>
            </a:r>
            <a:r>
              <a:rPr lang="tr-TR" sz="2600" dirty="0">
                <a:solidFill>
                  <a:srgbClr val="0070C0"/>
                </a:solidFill>
              </a:rPr>
              <a:t> gereken, ama bunda fazlaca </a:t>
            </a:r>
            <a:r>
              <a:rPr lang="tr-TR" sz="2600" dirty="0" err="1">
                <a:solidFill>
                  <a:srgbClr val="0070C0"/>
                </a:solidFill>
              </a:rPr>
              <a:t>basarili</a:t>
            </a:r>
            <a:r>
              <a:rPr lang="tr-TR" sz="2600" dirty="0">
                <a:solidFill>
                  <a:srgbClr val="0070C0"/>
                </a:solidFill>
              </a:rPr>
              <a:t> </a:t>
            </a:r>
            <a:r>
              <a:rPr lang="tr-TR" sz="2600" dirty="0" err="1">
                <a:solidFill>
                  <a:srgbClr val="0070C0"/>
                </a:solidFill>
              </a:rPr>
              <a:t>olamadigi</a:t>
            </a:r>
            <a:r>
              <a:rPr lang="tr-TR" sz="2600" dirty="0">
                <a:solidFill>
                  <a:srgbClr val="0070C0"/>
                </a:solidFill>
              </a:rPr>
              <a:t> </a:t>
            </a:r>
            <a:r>
              <a:rPr lang="tr-TR" sz="2600" dirty="0" err="1">
                <a:solidFill>
                  <a:srgbClr val="0070C0"/>
                </a:solidFill>
              </a:rPr>
              <a:t>sey</a:t>
            </a:r>
            <a:r>
              <a:rPr lang="tr-TR" sz="2600" dirty="0">
                <a:solidFill>
                  <a:srgbClr val="0070C0"/>
                </a:solidFill>
              </a:rPr>
              <a:t> (</a:t>
            </a:r>
            <a:r>
              <a:rPr lang="tr-TR" sz="2600" dirty="0" err="1">
                <a:solidFill>
                  <a:srgbClr val="0070C0"/>
                </a:solidFill>
              </a:rPr>
              <a:t>bkz</a:t>
            </a:r>
            <a:r>
              <a:rPr lang="tr-TR" sz="2600" dirty="0">
                <a:solidFill>
                  <a:srgbClr val="0070C0"/>
                </a:solidFill>
              </a:rPr>
              <a:t>: eski </a:t>
            </a:r>
            <a:r>
              <a:rPr lang="tr-TR" sz="2600" dirty="0" err="1">
                <a:solidFill>
                  <a:srgbClr val="0070C0"/>
                </a:solidFill>
              </a:rPr>
              <a:t>aliskanliklar</a:t>
            </a:r>
            <a:r>
              <a:rPr lang="tr-TR" sz="2600" dirty="0">
                <a:solidFill>
                  <a:srgbClr val="0070C0"/>
                </a:solidFill>
              </a:rPr>
              <a:t>)”</a:t>
            </a:r>
            <a:endParaRPr lang="tr-TR" sz="3000" dirty="0">
              <a:latin typeface="Arial Narrow" panose="020B0606020202030204" pitchFamily="34" charset="0"/>
            </a:endParaRPr>
          </a:p>
          <a:p>
            <a:pPr marL="548640" lvl="2" indent="0">
              <a:buNone/>
            </a:pPr>
            <a:endParaRPr lang="tr-TR" sz="2400" dirty="0">
              <a:solidFill>
                <a:srgbClr val="0070C0"/>
              </a:solidFill>
              <a:latin typeface="Arial Narrow" panose="020B0606020202030204" pitchFamily="34" charset="0"/>
            </a:endParaRPr>
          </a:p>
          <a:p>
            <a:pPr marL="342900" lvl="1" indent="0">
              <a:buNone/>
            </a:pPr>
            <a:endParaRPr lang="tr-TR" sz="2600" dirty="0"/>
          </a:p>
          <a:p>
            <a:endParaRPr lang="tr-TR" sz="2800" dirty="0">
              <a:latin typeface="Arial" panose="020B0604020202020204" pitchFamily="34" charset="0"/>
              <a:cs typeface="Arial" panose="020B0604020202020204" pitchFamily="34" charset="0"/>
            </a:endParaRPr>
          </a:p>
          <a:p>
            <a:endParaRPr lang="tr-TR" dirty="0"/>
          </a:p>
        </p:txBody>
      </p:sp>
    </p:spTree>
    <p:extLst>
      <p:ext uri="{BB962C8B-B14F-4D97-AF65-F5344CB8AC3E}">
        <p14:creationId xmlns:p14="http://schemas.microsoft.com/office/powerpoint/2010/main" val="42625788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C3F8E690-D7A0-4FB1-B6FC-EF7655F0A20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t="4093" b="4218"/>
          <a:stretch/>
        </p:blipFill>
        <p:spPr>
          <a:xfrm>
            <a:off x="218941" y="177255"/>
            <a:ext cx="8925059" cy="4600806"/>
          </a:xfrm>
          <a:prstGeom prst="rect">
            <a:avLst/>
          </a:prstGeom>
        </p:spPr>
      </p:pic>
      <p:sp>
        <p:nvSpPr>
          <p:cNvPr id="3" name="Metin kutusu 2">
            <a:extLst>
              <a:ext uri="{FF2B5EF4-FFF2-40B4-BE49-F238E27FC236}">
                <a16:creationId xmlns:a16="http://schemas.microsoft.com/office/drawing/2014/main" id="{7B3DCE28-8E96-48B1-8E6F-314C9429DF5C}"/>
              </a:ext>
            </a:extLst>
          </p:cNvPr>
          <p:cNvSpPr txBox="1"/>
          <p:nvPr/>
        </p:nvSpPr>
        <p:spPr>
          <a:xfrm>
            <a:off x="1841678" y="5125792"/>
            <a:ext cx="5975798" cy="1077218"/>
          </a:xfrm>
          <a:prstGeom prst="rect">
            <a:avLst/>
          </a:prstGeom>
          <a:noFill/>
        </p:spPr>
        <p:txBody>
          <a:bodyPr wrap="square" rtlCol="0">
            <a:spAutoFit/>
          </a:bodyPr>
          <a:lstStyle/>
          <a:p>
            <a:pPr algn="ctr"/>
            <a:r>
              <a:rPr lang="tr-TR" sz="3200" dirty="0">
                <a:hlinkClick r:id="rId4"/>
              </a:rPr>
              <a:t>www.plagiarism.org</a:t>
            </a:r>
            <a:r>
              <a:rPr lang="tr-TR" sz="3200" dirty="0"/>
              <a:t> </a:t>
            </a:r>
            <a:r>
              <a:rPr lang="tr-TR" dirty="0"/>
              <a:t>(erişim 30.10.2017)</a:t>
            </a:r>
            <a:endParaRPr lang="tr-TR" sz="3200" dirty="0"/>
          </a:p>
          <a:p>
            <a:pPr algn="ctr"/>
            <a:endParaRPr lang="tr-TR" sz="3200" dirty="0"/>
          </a:p>
        </p:txBody>
      </p:sp>
    </p:spTree>
    <p:extLst>
      <p:ext uri="{BB962C8B-B14F-4D97-AF65-F5344CB8AC3E}">
        <p14:creationId xmlns:p14="http://schemas.microsoft.com/office/powerpoint/2010/main" val="13365154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3FA006CE-E2ED-4CC4-A45E-4E7B795D86D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99440" y="154545"/>
            <a:ext cx="8842086" cy="4971247"/>
          </a:xfrm>
          <a:prstGeom prst="rect">
            <a:avLst/>
          </a:prstGeom>
        </p:spPr>
      </p:pic>
      <p:sp>
        <p:nvSpPr>
          <p:cNvPr id="5" name="Metin kutusu 4">
            <a:extLst>
              <a:ext uri="{FF2B5EF4-FFF2-40B4-BE49-F238E27FC236}">
                <a16:creationId xmlns:a16="http://schemas.microsoft.com/office/drawing/2014/main" id="{0E6AED55-5A8C-435F-98FB-26111013FBCE}"/>
              </a:ext>
            </a:extLst>
          </p:cNvPr>
          <p:cNvSpPr txBox="1"/>
          <p:nvPr/>
        </p:nvSpPr>
        <p:spPr>
          <a:xfrm>
            <a:off x="1803041" y="5383370"/>
            <a:ext cx="5975798" cy="1077218"/>
          </a:xfrm>
          <a:prstGeom prst="rect">
            <a:avLst/>
          </a:prstGeom>
          <a:noFill/>
        </p:spPr>
        <p:txBody>
          <a:bodyPr wrap="square" rtlCol="0">
            <a:spAutoFit/>
          </a:bodyPr>
          <a:lstStyle/>
          <a:p>
            <a:pPr algn="ctr"/>
            <a:r>
              <a:rPr lang="tr-TR" sz="3200" dirty="0">
                <a:hlinkClick r:id="rId4"/>
              </a:rPr>
              <a:t>www.plagiarism.org</a:t>
            </a:r>
            <a:r>
              <a:rPr lang="tr-TR" sz="3200" dirty="0"/>
              <a:t> </a:t>
            </a:r>
            <a:r>
              <a:rPr lang="tr-TR" dirty="0"/>
              <a:t>(erişim 30.10.2017)</a:t>
            </a:r>
            <a:endParaRPr lang="tr-TR" sz="3200" dirty="0"/>
          </a:p>
          <a:p>
            <a:pPr algn="ctr"/>
            <a:endParaRPr lang="tr-TR" sz="3200" dirty="0"/>
          </a:p>
        </p:txBody>
      </p:sp>
    </p:spTree>
    <p:extLst>
      <p:ext uri="{BB962C8B-B14F-4D97-AF65-F5344CB8AC3E}">
        <p14:creationId xmlns:p14="http://schemas.microsoft.com/office/powerpoint/2010/main" val="3280183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0E6AED55-5A8C-435F-98FB-26111013FBCE}"/>
              </a:ext>
            </a:extLst>
          </p:cNvPr>
          <p:cNvSpPr txBox="1"/>
          <p:nvPr/>
        </p:nvSpPr>
        <p:spPr>
          <a:xfrm>
            <a:off x="1803041" y="5383370"/>
            <a:ext cx="5975798" cy="1077218"/>
          </a:xfrm>
          <a:prstGeom prst="rect">
            <a:avLst/>
          </a:prstGeom>
          <a:noFill/>
        </p:spPr>
        <p:txBody>
          <a:bodyPr wrap="square" rtlCol="0">
            <a:spAutoFit/>
          </a:bodyPr>
          <a:lstStyle/>
          <a:p>
            <a:pPr algn="ctr"/>
            <a:r>
              <a:rPr lang="tr-TR" sz="3200" dirty="0">
                <a:hlinkClick r:id="rId2"/>
              </a:rPr>
              <a:t>www.plagiarism.org</a:t>
            </a:r>
            <a:r>
              <a:rPr lang="tr-TR" sz="3200" dirty="0"/>
              <a:t> </a:t>
            </a:r>
            <a:r>
              <a:rPr lang="tr-TR" dirty="0"/>
              <a:t>(erişim 30.10.2017)</a:t>
            </a:r>
            <a:endParaRPr lang="tr-TR" sz="3200" dirty="0"/>
          </a:p>
          <a:p>
            <a:pPr algn="ctr"/>
            <a:endParaRPr lang="tr-TR" sz="3200" dirty="0"/>
          </a:p>
        </p:txBody>
      </p:sp>
      <p:pic>
        <p:nvPicPr>
          <p:cNvPr id="3" name="Resim 2">
            <a:extLst>
              <a:ext uri="{FF2B5EF4-FFF2-40B4-BE49-F238E27FC236}">
                <a16:creationId xmlns:a16="http://schemas.microsoft.com/office/drawing/2014/main" id="{969D3723-22DC-44DD-A835-96FF53833AB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11483" y="0"/>
            <a:ext cx="8929486" cy="5020385"/>
          </a:xfrm>
          <a:prstGeom prst="rect">
            <a:avLst/>
          </a:prstGeom>
        </p:spPr>
      </p:pic>
    </p:spTree>
    <p:extLst>
      <p:ext uri="{BB962C8B-B14F-4D97-AF65-F5344CB8AC3E}">
        <p14:creationId xmlns:p14="http://schemas.microsoft.com/office/powerpoint/2010/main" val="39854237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0E6AED55-5A8C-435F-98FB-26111013FBCE}"/>
              </a:ext>
            </a:extLst>
          </p:cNvPr>
          <p:cNvSpPr txBox="1"/>
          <p:nvPr/>
        </p:nvSpPr>
        <p:spPr>
          <a:xfrm>
            <a:off x="1803041" y="5383370"/>
            <a:ext cx="5975798" cy="1077218"/>
          </a:xfrm>
          <a:prstGeom prst="rect">
            <a:avLst/>
          </a:prstGeom>
          <a:noFill/>
        </p:spPr>
        <p:txBody>
          <a:bodyPr wrap="square" rtlCol="0">
            <a:spAutoFit/>
          </a:bodyPr>
          <a:lstStyle/>
          <a:p>
            <a:pPr algn="ctr"/>
            <a:r>
              <a:rPr lang="tr-TR" sz="3200" dirty="0">
                <a:hlinkClick r:id="rId2"/>
              </a:rPr>
              <a:t>www.plagiarism.org</a:t>
            </a:r>
            <a:r>
              <a:rPr lang="tr-TR" sz="3200" dirty="0"/>
              <a:t> </a:t>
            </a:r>
            <a:r>
              <a:rPr lang="tr-TR" dirty="0"/>
              <a:t>(erişim 30.10.2017)</a:t>
            </a:r>
            <a:endParaRPr lang="tr-TR" sz="3200" dirty="0"/>
          </a:p>
          <a:p>
            <a:pPr algn="ctr"/>
            <a:endParaRPr lang="tr-TR" sz="3200" dirty="0"/>
          </a:p>
        </p:txBody>
      </p:sp>
      <p:pic>
        <p:nvPicPr>
          <p:cNvPr id="4" name="Resim 3">
            <a:extLst>
              <a:ext uri="{FF2B5EF4-FFF2-40B4-BE49-F238E27FC236}">
                <a16:creationId xmlns:a16="http://schemas.microsoft.com/office/drawing/2014/main" id="{90665992-0587-4930-81AE-3CBE6C902E7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15911" y="141667"/>
            <a:ext cx="8899964" cy="5003787"/>
          </a:xfrm>
          <a:prstGeom prst="rect">
            <a:avLst/>
          </a:prstGeom>
        </p:spPr>
      </p:pic>
    </p:spTree>
    <p:extLst>
      <p:ext uri="{BB962C8B-B14F-4D97-AF65-F5344CB8AC3E}">
        <p14:creationId xmlns:p14="http://schemas.microsoft.com/office/powerpoint/2010/main" val="3453940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a:srcRect l="12917" t="8745" r="14028" b="3805"/>
          <a:stretch/>
        </p:blipFill>
        <p:spPr>
          <a:xfrm>
            <a:off x="126999" y="177800"/>
            <a:ext cx="8906932" cy="6388100"/>
          </a:xfrm>
          <a:prstGeom prst="rect">
            <a:avLst/>
          </a:prstGeom>
        </p:spPr>
      </p:pic>
    </p:spTree>
    <p:extLst>
      <p:ext uri="{BB962C8B-B14F-4D97-AF65-F5344CB8AC3E}">
        <p14:creationId xmlns:p14="http://schemas.microsoft.com/office/powerpoint/2010/main" val="19141844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63550" y="327027"/>
            <a:ext cx="8426450" cy="561974"/>
          </a:xfrm>
        </p:spPr>
        <p:txBody>
          <a:bodyPr/>
          <a:lstStyle/>
          <a:p>
            <a:r>
              <a:rPr lang="tr-TR" dirty="0">
                <a:solidFill>
                  <a:srgbClr val="FF0000"/>
                </a:solidFill>
              </a:rPr>
              <a:t>İntihal Çeşitleri</a:t>
            </a:r>
          </a:p>
        </p:txBody>
      </p:sp>
      <p:sp>
        <p:nvSpPr>
          <p:cNvPr id="3" name="İçerik Yer Tutucusu 2"/>
          <p:cNvSpPr>
            <a:spLocks noGrp="1"/>
          </p:cNvSpPr>
          <p:nvPr>
            <p:ph idx="1"/>
          </p:nvPr>
        </p:nvSpPr>
        <p:spPr>
          <a:xfrm>
            <a:off x="254000" y="889002"/>
            <a:ext cx="8636000" cy="5704982"/>
          </a:xfrm>
        </p:spPr>
        <p:txBody>
          <a:bodyPr>
            <a:normAutofit fontScale="92500"/>
          </a:bodyPr>
          <a:lstStyle/>
          <a:p>
            <a:pPr marL="0" indent="0">
              <a:buNone/>
            </a:pPr>
            <a:r>
              <a:rPr lang="tr-TR" sz="2300" dirty="0"/>
              <a:t>Değişik kaynaklarda birçok sınıflandırma şekli var</a:t>
            </a:r>
          </a:p>
          <a:p>
            <a:pPr marL="0" indent="0">
              <a:buNone/>
            </a:pPr>
            <a:r>
              <a:rPr lang="tr-TR" sz="2300" dirty="0"/>
              <a:t>Plagiarism.org’ a göre (Plagiarism,2007; aktaran Uçak ve Birinci, 2008) </a:t>
            </a:r>
          </a:p>
          <a:p>
            <a:pPr marL="0" indent="0">
              <a:buNone/>
            </a:pPr>
            <a:r>
              <a:rPr lang="tr-TR" sz="2800" b="1" dirty="0">
                <a:solidFill>
                  <a:srgbClr val="FF0000"/>
                </a:solidFill>
              </a:rPr>
              <a:t>Kaynak Göstermeden</a:t>
            </a:r>
          </a:p>
          <a:p>
            <a:r>
              <a:rPr lang="tr-TR" sz="2400" dirty="0">
                <a:solidFill>
                  <a:srgbClr val="0070C0"/>
                </a:solidFill>
              </a:rPr>
              <a:t>“</a:t>
            </a:r>
            <a:r>
              <a:rPr lang="en-US" sz="2400" b="1" dirty="0" err="1">
                <a:solidFill>
                  <a:srgbClr val="0070C0"/>
                </a:solidFill>
              </a:rPr>
              <a:t>Hayalet</a:t>
            </a:r>
            <a:r>
              <a:rPr lang="en-US" sz="2400" b="1" dirty="0">
                <a:solidFill>
                  <a:srgbClr val="0070C0"/>
                </a:solidFill>
              </a:rPr>
              <a:t> </a:t>
            </a:r>
            <a:r>
              <a:rPr lang="en-US" sz="2400" b="1" dirty="0" err="1">
                <a:solidFill>
                  <a:srgbClr val="0070C0"/>
                </a:solidFill>
              </a:rPr>
              <a:t>Yazar</a:t>
            </a:r>
            <a:r>
              <a:rPr lang="en-US" sz="2400" b="1" dirty="0">
                <a:solidFill>
                  <a:srgbClr val="0070C0"/>
                </a:solidFill>
              </a:rPr>
              <a:t> (The ghost writer)</a:t>
            </a:r>
            <a:r>
              <a:rPr lang="tr-TR" sz="2400" dirty="0">
                <a:solidFill>
                  <a:srgbClr val="0070C0"/>
                </a:solidFill>
              </a:rPr>
              <a:t>”-  </a:t>
            </a:r>
            <a:r>
              <a:rPr lang="tr-TR" sz="2400" dirty="0"/>
              <a:t>Yazar bir başka kaynaktan bire bir kelime </a:t>
            </a:r>
            <a:r>
              <a:rPr lang="tr-TR" sz="2400" dirty="0" err="1"/>
              <a:t>kelime</a:t>
            </a:r>
            <a:r>
              <a:rPr lang="tr-TR" sz="2400" dirty="0"/>
              <a:t> kopyalar</a:t>
            </a:r>
          </a:p>
          <a:p>
            <a:r>
              <a:rPr lang="tr-TR" sz="2400" b="1" dirty="0">
                <a:solidFill>
                  <a:srgbClr val="0070C0"/>
                </a:solidFill>
              </a:rPr>
              <a:t>“Fotokopi (</a:t>
            </a:r>
            <a:r>
              <a:rPr lang="tr-TR" sz="2400" b="1" dirty="0" err="1">
                <a:solidFill>
                  <a:srgbClr val="0070C0"/>
                </a:solidFill>
              </a:rPr>
              <a:t>The</a:t>
            </a:r>
            <a:r>
              <a:rPr lang="tr-TR" sz="2400" b="1" dirty="0">
                <a:solidFill>
                  <a:srgbClr val="0070C0"/>
                </a:solidFill>
              </a:rPr>
              <a:t> </a:t>
            </a:r>
            <a:r>
              <a:rPr lang="tr-TR" sz="2400" b="1" dirty="0" err="1">
                <a:solidFill>
                  <a:srgbClr val="0070C0"/>
                </a:solidFill>
              </a:rPr>
              <a:t>Photocopy</a:t>
            </a:r>
            <a:r>
              <a:rPr lang="tr-TR" sz="2400" b="1" dirty="0">
                <a:solidFill>
                  <a:srgbClr val="0070C0"/>
                </a:solidFill>
              </a:rPr>
              <a:t>) ”- </a:t>
            </a:r>
            <a:r>
              <a:rPr lang="tr-TR" sz="2400" dirty="0"/>
              <a:t>Yazar belli bir kaynaktan bölüm kopyalar</a:t>
            </a:r>
          </a:p>
          <a:p>
            <a:r>
              <a:rPr lang="tr-TR" sz="2400" b="1" dirty="0">
                <a:solidFill>
                  <a:srgbClr val="0070C0"/>
                </a:solidFill>
              </a:rPr>
              <a:t>“Mevcut Yazı (</a:t>
            </a:r>
            <a:r>
              <a:rPr lang="tr-TR" sz="2400" b="1" dirty="0" err="1">
                <a:solidFill>
                  <a:srgbClr val="0070C0"/>
                </a:solidFill>
              </a:rPr>
              <a:t>Thepotluckpaper</a:t>
            </a:r>
            <a:r>
              <a:rPr lang="tr-TR" sz="2400" b="1" dirty="0">
                <a:solidFill>
                  <a:srgbClr val="0070C0"/>
                </a:solidFill>
              </a:rPr>
              <a:t>)”-  </a:t>
            </a:r>
            <a:r>
              <a:rPr lang="tr-TR" sz="2400" dirty="0"/>
              <a:t>Yazar çeşitli kaynaklardan bilgiyi derleyip kendisininmiş gibi gösterir</a:t>
            </a:r>
          </a:p>
          <a:p>
            <a:r>
              <a:rPr lang="tr-TR" sz="2400" b="1" dirty="0">
                <a:solidFill>
                  <a:srgbClr val="0070C0"/>
                </a:solidFill>
              </a:rPr>
              <a:t>“Zayıf / Yetersiz Gizleme (Kılık Değiştirme Saklama) (</a:t>
            </a:r>
            <a:r>
              <a:rPr lang="tr-TR" sz="2400" b="1" dirty="0" err="1">
                <a:solidFill>
                  <a:srgbClr val="0070C0"/>
                </a:solidFill>
              </a:rPr>
              <a:t>The</a:t>
            </a:r>
            <a:r>
              <a:rPr lang="tr-TR" sz="2400" b="1" dirty="0">
                <a:solidFill>
                  <a:srgbClr val="0070C0"/>
                </a:solidFill>
              </a:rPr>
              <a:t> </a:t>
            </a:r>
            <a:r>
              <a:rPr lang="tr-TR" sz="2400" b="1" dirty="0" err="1">
                <a:solidFill>
                  <a:srgbClr val="0070C0"/>
                </a:solidFill>
              </a:rPr>
              <a:t>poor</a:t>
            </a:r>
            <a:r>
              <a:rPr lang="tr-TR" sz="2400" b="1" dirty="0">
                <a:solidFill>
                  <a:srgbClr val="0070C0"/>
                </a:solidFill>
              </a:rPr>
              <a:t> </a:t>
            </a:r>
            <a:r>
              <a:rPr lang="tr-TR" sz="2400" b="1" dirty="0" err="1">
                <a:solidFill>
                  <a:srgbClr val="0070C0"/>
                </a:solidFill>
              </a:rPr>
              <a:t>disguise</a:t>
            </a:r>
            <a:r>
              <a:rPr lang="tr-TR" sz="2400" b="1" dirty="0">
                <a:solidFill>
                  <a:srgbClr val="0070C0"/>
                </a:solidFill>
              </a:rPr>
              <a:t>)”- </a:t>
            </a:r>
            <a:r>
              <a:rPr lang="tr-TR" sz="2400" dirty="0"/>
              <a:t>Yazar metin içindeki anahtar kelimeleri değiştirerek gizler</a:t>
            </a:r>
          </a:p>
          <a:p>
            <a:r>
              <a:rPr lang="tr-TR" sz="2400" b="1" dirty="0">
                <a:solidFill>
                  <a:srgbClr val="0070C0"/>
                </a:solidFill>
              </a:rPr>
              <a:t>“Kendinden Aşırma (</a:t>
            </a:r>
            <a:r>
              <a:rPr lang="tr-TR" sz="2400" b="1" dirty="0" err="1">
                <a:solidFill>
                  <a:srgbClr val="0070C0"/>
                </a:solidFill>
              </a:rPr>
              <a:t>The</a:t>
            </a:r>
            <a:r>
              <a:rPr lang="tr-TR" sz="2400" b="1" dirty="0">
                <a:solidFill>
                  <a:srgbClr val="0070C0"/>
                </a:solidFill>
              </a:rPr>
              <a:t> self-</a:t>
            </a:r>
            <a:r>
              <a:rPr lang="tr-TR" sz="2400" b="1" dirty="0" err="1">
                <a:solidFill>
                  <a:srgbClr val="0070C0"/>
                </a:solidFill>
              </a:rPr>
              <a:t>stealer</a:t>
            </a:r>
            <a:r>
              <a:rPr lang="tr-TR" sz="2400" b="1" dirty="0">
                <a:solidFill>
                  <a:srgbClr val="0070C0"/>
                </a:solidFill>
              </a:rPr>
              <a:t>)”- </a:t>
            </a:r>
            <a:r>
              <a:rPr lang="tr-TR" sz="2400" dirty="0"/>
              <a:t>Yazar daha önce kendisine ait bir çalışmayı olduğu gibi alır-</a:t>
            </a:r>
            <a:r>
              <a:rPr lang="tr-TR" sz="2400" b="1" i="1" dirty="0">
                <a:solidFill>
                  <a:srgbClr val="FF0000"/>
                </a:solidFill>
              </a:rPr>
              <a:t>Self </a:t>
            </a:r>
            <a:r>
              <a:rPr lang="tr-TR" sz="2400" b="1" i="1" dirty="0" err="1">
                <a:solidFill>
                  <a:srgbClr val="FF0000"/>
                </a:solidFill>
              </a:rPr>
              <a:t>Plagiarism</a:t>
            </a:r>
            <a:endParaRPr lang="tr-TR" sz="2400" b="1" i="1" dirty="0">
              <a:solidFill>
                <a:srgbClr val="FF0000"/>
              </a:solidFill>
            </a:endParaRPr>
          </a:p>
          <a:p>
            <a:r>
              <a:rPr lang="tr-TR" sz="2400" b="1" dirty="0">
                <a:solidFill>
                  <a:srgbClr val="0070C0"/>
                </a:solidFill>
              </a:rPr>
              <a:t>“</a:t>
            </a:r>
            <a:r>
              <a:rPr lang="en-US" sz="2400" b="1" dirty="0" err="1">
                <a:solidFill>
                  <a:srgbClr val="0070C0"/>
                </a:solidFill>
              </a:rPr>
              <a:t>Emek</a:t>
            </a:r>
            <a:r>
              <a:rPr lang="en-US" sz="2400" b="1" dirty="0">
                <a:solidFill>
                  <a:srgbClr val="0070C0"/>
                </a:solidFill>
              </a:rPr>
              <a:t> </a:t>
            </a:r>
            <a:r>
              <a:rPr lang="en-US" sz="2400" b="1" dirty="0" err="1">
                <a:solidFill>
                  <a:srgbClr val="0070C0"/>
                </a:solidFill>
              </a:rPr>
              <a:t>Tembelliği</a:t>
            </a:r>
            <a:r>
              <a:rPr lang="en-US" sz="2400" b="1" dirty="0">
                <a:solidFill>
                  <a:srgbClr val="0070C0"/>
                </a:solidFill>
              </a:rPr>
              <a:t> (The Labor of Laziness)</a:t>
            </a:r>
            <a:r>
              <a:rPr lang="tr-TR" sz="2400" b="1" dirty="0">
                <a:solidFill>
                  <a:srgbClr val="0070C0"/>
                </a:solidFill>
              </a:rPr>
              <a:t>”- </a:t>
            </a:r>
            <a:r>
              <a:rPr lang="tr-TR" sz="2400" dirty="0"/>
              <a:t>Yazar orijinal çalışma için emek harcamaz ve çalışmasının büyük bir bölümünü başka kaynaklardan alıntı yaparak tamamlar</a:t>
            </a:r>
          </a:p>
          <a:p>
            <a:endParaRPr lang="tr-TR" sz="2400" dirty="0"/>
          </a:p>
          <a:p>
            <a:endParaRPr lang="tr-TR" sz="2400" dirty="0"/>
          </a:p>
          <a:p>
            <a:endParaRPr lang="tr-TR" sz="2400" dirty="0">
              <a:solidFill>
                <a:srgbClr val="0070C0"/>
              </a:solidFill>
            </a:endParaRPr>
          </a:p>
          <a:p>
            <a:endParaRPr lang="tr-TR" sz="2400" b="1" dirty="0">
              <a:solidFill>
                <a:srgbClr val="0070C0"/>
              </a:solidFill>
            </a:endParaRPr>
          </a:p>
          <a:p>
            <a:pPr marL="0" indent="0">
              <a:buNone/>
            </a:pPr>
            <a:endParaRPr lang="tr-TR" b="1" dirty="0">
              <a:solidFill>
                <a:srgbClr val="FF0000"/>
              </a:solidFill>
            </a:endParaRPr>
          </a:p>
          <a:p>
            <a:pPr marL="0" indent="0">
              <a:buNone/>
            </a:pPr>
            <a:endParaRPr lang="tr-TR" dirty="0"/>
          </a:p>
          <a:p>
            <a:endParaRPr lang="tr-TR" dirty="0"/>
          </a:p>
        </p:txBody>
      </p:sp>
    </p:spTree>
    <p:extLst>
      <p:ext uri="{BB962C8B-B14F-4D97-AF65-F5344CB8AC3E}">
        <p14:creationId xmlns:p14="http://schemas.microsoft.com/office/powerpoint/2010/main" val="22696962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63550" y="327027"/>
            <a:ext cx="8426450" cy="561974"/>
          </a:xfrm>
        </p:spPr>
        <p:txBody>
          <a:bodyPr/>
          <a:lstStyle/>
          <a:p>
            <a:r>
              <a:rPr lang="tr-TR" b="1" dirty="0">
                <a:solidFill>
                  <a:srgbClr val="FF0000"/>
                </a:solidFill>
              </a:rPr>
              <a:t>İntihal Çeşitleri </a:t>
            </a:r>
            <a:r>
              <a:rPr lang="tr-TR" dirty="0">
                <a:solidFill>
                  <a:srgbClr val="FF0000"/>
                </a:solidFill>
              </a:rPr>
              <a:t>(devam)</a:t>
            </a:r>
          </a:p>
        </p:txBody>
      </p:sp>
      <p:sp>
        <p:nvSpPr>
          <p:cNvPr id="3" name="İçerik Yer Tutucusu 2"/>
          <p:cNvSpPr>
            <a:spLocks noGrp="1"/>
          </p:cNvSpPr>
          <p:nvPr>
            <p:ph idx="1"/>
          </p:nvPr>
        </p:nvSpPr>
        <p:spPr>
          <a:xfrm>
            <a:off x="254000" y="889002"/>
            <a:ext cx="8636000" cy="5704982"/>
          </a:xfrm>
        </p:spPr>
        <p:txBody>
          <a:bodyPr>
            <a:normAutofit/>
          </a:bodyPr>
          <a:lstStyle/>
          <a:p>
            <a:pPr marL="0" indent="0">
              <a:buNone/>
            </a:pPr>
            <a:r>
              <a:rPr lang="tr-TR" dirty="0"/>
              <a:t>Değişik kaynaklarda birçok sınıflandırma şekli var</a:t>
            </a:r>
          </a:p>
          <a:p>
            <a:pPr marL="0" indent="0">
              <a:buNone/>
            </a:pPr>
            <a:r>
              <a:rPr lang="tr-TR" dirty="0"/>
              <a:t>Plagiarism.org’ a göre (Plagiarism,2007; aktaran Uçak ve Birinci, 2008) </a:t>
            </a:r>
            <a:r>
              <a:rPr lang="tr-TR" sz="2800" b="1" dirty="0">
                <a:solidFill>
                  <a:srgbClr val="FF0000"/>
                </a:solidFill>
              </a:rPr>
              <a:t>Kaynak Göstererek</a:t>
            </a:r>
          </a:p>
          <a:p>
            <a:r>
              <a:rPr lang="tr-TR" sz="2400" dirty="0">
                <a:solidFill>
                  <a:srgbClr val="0070C0"/>
                </a:solidFill>
              </a:rPr>
              <a:t>“</a:t>
            </a:r>
            <a:r>
              <a:rPr lang="en-US" sz="2400" b="1" dirty="0" err="1">
                <a:solidFill>
                  <a:srgbClr val="0070C0"/>
                </a:solidFill>
              </a:rPr>
              <a:t>Unutulan</a:t>
            </a:r>
            <a:r>
              <a:rPr lang="en-US" sz="2400" b="1" dirty="0">
                <a:solidFill>
                  <a:srgbClr val="0070C0"/>
                </a:solidFill>
              </a:rPr>
              <a:t> </a:t>
            </a:r>
            <a:r>
              <a:rPr lang="en-US" sz="2400" b="1" dirty="0" err="1">
                <a:solidFill>
                  <a:srgbClr val="0070C0"/>
                </a:solidFill>
              </a:rPr>
              <a:t>Dipnot</a:t>
            </a:r>
            <a:r>
              <a:rPr lang="en-US" sz="2400" b="1" dirty="0">
                <a:solidFill>
                  <a:srgbClr val="0070C0"/>
                </a:solidFill>
              </a:rPr>
              <a:t> (The forgotten footnote)</a:t>
            </a:r>
            <a:r>
              <a:rPr lang="tr-TR" sz="2400" dirty="0">
                <a:solidFill>
                  <a:srgbClr val="0070C0"/>
                </a:solidFill>
              </a:rPr>
              <a:t>”- </a:t>
            </a:r>
            <a:r>
              <a:rPr lang="tr-TR" sz="2400" dirty="0"/>
              <a:t>Yazar kaynağın sadece adını verir, diğer bilgileri saklar böylece orijinal kaynağa ulaşmak zorlaşır</a:t>
            </a:r>
          </a:p>
          <a:p>
            <a:r>
              <a:rPr lang="tr-TR" sz="2400" b="1" dirty="0">
                <a:solidFill>
                  <a:srgbClr val="0070C0"/>
                </a:solidFill>
              </a:rPr>
              <a:t>“Yanlış Bilgilendirme (</a:t>
            </a:r>
            <a:r>
              <a:rPr lang="tr-TR" sz="2400" b="1" dirty="0" err="1">
                <a:solidFill>
                  <a:srgbClr val="0070C0"/>
                </a:solidFill>
              </a:rPr>
              <a:t>The</a:t>
            </a:r>
            <a:r>
              <a:rPr lang="tr-TR" sz="2400" b="1" dirty="0">
                <a:solidFill>
                  <a:srgbClr val="0070C0"/>
                </a:solidFill>
              </a:rPr>
              <a:t> </a:t>
            </a:r>
            <a:r>
              <a:rPr lang="tr-TR" sz="2400" b="1" dirty="0" err="1">
                <a:solidFill>
                  <a:srgbClr val="0070C0"/>
                </a:solidFill>
              </a:rPr>
              <a:t>misinformer</a:t>
            </a:r>
            <a:r>
              <a:rPr lang="tr-TR" sz="2400" b="1" dirty="0">
                <a:solidFill>
                  <a:srgbClr val="0070C0"/>
                </a:solidFill>
              </a:rPr>
              <a:t>)”- </a:t>
            </a:r>
            <a:r>
              <a:rPr lang="tr-TR" sz="2400" dirty="0"/>
              <a:t>Yazar yanlış bilgi verir ve orijinal kaynağa ulaşılamaz</a:t>
            </a:r>
          </a:p>
          <a:p>
            <a:r>
              <a:rPr lang="tr-TR" sz="2400" b="1" dirty="0">
                <a:solidFill>
                  <a:srgbClr val="0070C0"/>
                </a:solidFill>
              </a:rPr>
              <a:t>“Fazla Mükemmel Alıntı (</a:t>
            </a:r>
            <a:r>
              <a:rPr lang="tr-TR" sz="2400" b="1" dirty="0" err="1">
                <a:solidFill>
                  <a:srgbClr val="0070C0"/>
                </a:solidFill>
              </a:rPr>
              <a:t>The</a:t>
            </a:r>
            <a:r>
              <a:rPr lang="tr-TR" sz="2400" b="1" dirty="0">
                <a:solidFill>
                  <a:srgbClr val="0070C0"/>
                </a:solidFill>
              </a:rPr>
              <a:t> </a:t>
            </a:r>
            <a:r>
              <a:rPr lang="tr-TR" sz="2400" b="1" dirty="0" err="1">
                <a:solidFill>
                  <a:srgbClr val="0070C0"/>
                </a:solidFill>
              </a:rPr>
              <a:t>Too</a:t>
            </a:r>
            <a:r>
              <a:rPr lang="tr-TR" sz="2400" b="1" dirty="0">
                <a:solidFill>
                  <a:srgbClr val="0070C0"/>
                </a:solidFill>
              </a:rPr>
              <a:t>-Perfect </a:t>
            </a:r>
            <a:r>
              <a:rPr lang="tr-TR" sz="2400" b="1" dirty="0" err="1">
                <a:solidFill>
                  <a:srgbClr val="0070C0"/>
                </a:solidFill>
              </a:rPr>
              <a:t>Paraphrase</a:t>
            </a:r>
            <a:r>
              <a:rPr lang="tr-TR" sz="2400" b="1" dirty="0">
                <a:solidFill>
                  <a:srgbClr val="0070C0"/>
                </a:solidFill>
              </a:rPr>
              <a:t>)”- </a:t>
            </a:r>
            <a:r>
              <a:rPr lang="tr-TR" sz="2400" dirty="0"/>
              <a:t>Yazar bire bir alıntı yapar fakat tırnak işareti koymayı ihmal eder</a:t>
            </a:r>
          </a:p>
          <a:p>
            <a:r>
              <a:rPr lang="tr-TR" sz="2400" b="1" dirty="0">
                <a:solidFill>
                  <a:srgbClr val="0070C0"/>
                </a:solidFill>
              </a:rPr>
              <a:t>“</a:t>
            </a:r>
            <a:r>
              <a:rPr lang="en-US" sz="2400" b="1" dirty="0" err="1">
                <a:solidFill>
                  <a:srgbClr val="0070C0"/>
                </a:solidFill>
              </a:rPr>
              <a:t>Becerikli</a:t>
            </a:r>
            <a:r>
              <a:rPr lang="en-US" sz="2400" b="1" dirty="0">
                <a:solidFill>
                  <a:srgbClr val="0070C0"/>
                </a:solidFill>
              </a:rPr>
              <a:t> </a:t>
            </a:r>
            <a:r>
              <a:rPr lang="en-US" sz="2400" b="1" dirty="0" err="1">
                <a:solidFill>
                  <a:srgbClr val="0070C0"/>
                </a:solidFill>
              </a:rPr>
              <a:t>Atıf</a:t>
            </a:r>
            <a:r>
              <a:rPr lang="en-US" sz="2400" b="1" dirty="0">
                <a:solidFill>
                  <a:srgbClr val="0070C0"/>
                </a:solidFill>
              </a:rPr>
              <a:t> </a:t>
            </a:r>
            <a:r>
              <a:rPr lang="en-US" sz="2400" b="1" dirty="0" err="1">
                <a:solidFill>
                  <a:srgbClr val="0070C0"/>
                </a:solidFill>
              </a:rPr>
              <a:t>Yapma</a:t>
            </a:r>
            <a:r>
              <a:rPr lang="en-US" sz="2400" b="1" dirty="0">
                <a:solidFill>
                  <a:srgbClr val="0070C0"/>
                </a:solidFill>
              </a:rPr>
              <a:t> (The Resourceful Citer)</a:t>
            </a:r>
            <a:r>
              <a:rPr lang="tr-TR" sz="2400" b="1" dirty="0">
                <a:solidFill>
                  <a:srgbClr val="0070C0"/>
                </a:solidFill>
              </a:rPr>
              <a:t>”- </a:t>
            </a:r>
            <a:r>
              <a:rPr lang="tr-TR" sz="2400" dirty="0"/>
              <a:t>Orijinal fikir yoktur. Tüm kaynaklara atıf yapılır. Tırnak işaretleri kullanılır.</a:t>
            </a:r>
          </a:p>
          <a:p>
            <a:r>
              <a:rPr lang="tr-TR" sz="2400" b="1" dirty="0">
                <a:solidFill>
                  <a:srgbClr val="0070C0"/>
                </a:solidFill>
              </a:rPr>
              <a:t>“</a:t>
            </a:r>
            <a:r>
              <a:rPr lang="en-US" sz="2400" b="1" dirty="0" err="1">
                <a:solidFill>
                  <a:srgbClr val="0070C0"/>
                </a:solidFill>
              </a:rPr>
              <a:t>Mükemmel</a:t>
            </a:r>
            <a:r>
              <a:rPr lang="en-US" sz="2400" b="1" dirty="0">
                <a:solidFill>
                  <a:srgbClr val="0070C0"/>
                </a:solidFill>
              </a:rPr>
              <a:t> </a:t>
            </a:r>
            <a:r>
              <a:rPr lang="en-US" sz="2400" b="1" dirty="0" err="1">
                <a:solidFill>
                  <a:srgbClr val="0070C0"/>
                </a:solidFill>
              </a:rPr>
              <a:t>Suç</a:t>
            </a:r>
            <a:r>
              <a:rPr lang="en-US" sz="2400" b="1" dirty="0">
                <a:solidFill>
                  <a:srgbClr val="0070C0"/>
                </a:solidFill>
              </a:rPr>
              <a:t> (The Perfect Crime):</a:t>
            </a:r>
            <a:r>
              <a:rPr lang="tr-TR" sz="2400" b="1" dirty="0">
                <a:solidFill>
                  <a:srgbClr val="0070C0"/>
                </a:solidFill>
              </a:rPr>
              <a:t>”- </a:t>
            </a:r>
            <a:r>
              <a:rPr lang="tr-TR" sz="2400" dirty="0"/>
              <a:t>Yazar bazı yerlere atıf yapar bazı yerlere yapmaz böylece bazı fikirleri sanki </a:t>
            </a:r>
            <a:r>
              <a:rPr lang="tr-TR" sz="2400" dirty="0" err="1"/>
              <a:t>kendisinmiş</a:t>
            </a:r>
            <a:r>
              <a:rPr lang="tr-TR" sz="2400" dirty="0"/>
              <a:t> gibi göstermeye çalışır.</a:t>
            </a:r>
          </a:p>
          <a:p>
            <a:endParaRPr lang="tr-TR" sz="2400" dirty="0"/>
          </a:p>
          <a:p>
            <a:endParaRPr lang="tr-TR" sz="2400" dirty="0"/>
          </a:p>
          <a:p>
            <a:endParaRPr lang="tr-TR" sz="2400" dirty="0">
              <a:solidFill>
                <a:srgbClr val="0070C0"/>
              </a:solidFill>
            </a:endParaRPr>
          </a:p>
          <a:p>
            <a:endParaRPr lang="tr-TR" sz="2400" b="1" dirty="0">
              <a:solidFill>
                <a:srgbClr val="0070C0"/>
              </a:solidFill>
            </a:endParaRPr>
          </a:p>
          <a:p>
            <a:pPr marL="0" indent="0">
              <a:buNone/>
            </a:pPr>
            <a:endParaRPr lang="tr-TR" b="1" dirty="0">
              <a:solidFill>
                <a:srgbClr val="FF0000"/>
              </a:solidFill>
            </a:endParaRPr>
          </a:p>
          <a:p>
            <a:pPr marL="0" indent="0">
              <a:buNone/>
            </a:pPr>
            <a:endParaRPr lang="tr-TR" dirty="0"/>
          </a:p>
          <a:p>
            <a:endParaRPr lang="tr-TR" dirty="0"/>
          </a:p>
        </p:txBody>
      </p:sp>
    </p:spTree>
    <p:extLst>
      <p:ext uri="{BB962C8B-B14F-4D97-AF65-F5344CB8AC3E}">
        <p14:creationId xmlns:p14="http://schemas.microsoft.com/office/powerpoint/2010/main" val="37869371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63550" y="327027"/>
            <a:ext cx="8426450" cy="561974"/>
          </a:xfrm>
        </p:spPr>
        <p:txBody>
          <a:bodyPr/>
          <a:lstStyle/>
          <a:p>
            <a:r>
              <a:rPr lang="tr-TR" b="1" dirty="0">
                <a:solidFill>
                  <a:srgbClr val="FF0000"/>
                </a:solidFill>
              </a:rPr>
              <a:t>İntihal Çeşitleri </a:t>
            </a:r>
            <a:r>
              <a:rPr lang="tr-TR" dirty="0">
                <a:solidFill>
                  <a:srgbClr val="FF0000"/>
                </a:solidFill>
              </a:rPr>
              <a:t>(devam)</a:t>
            </a:r>
          </a:p>
        </p:txBody>
      </p:sp>
      <p:sp>
        <p:nvSpPr>
          <p:cNvPr id="3" name="İçerik Yer Tutucusu 2"/>
          <p:cNvSpPr>
            <a:spLocks noGrp="1"/>
          </p:cNvSpPr>
          <p:nvPr>
            <p:ph idx="1"/>
          </p:nvPr>
        </p:nvSpPr>
        <p:spPr>
          <a:xfrm>
            <a:off x="254000" y="889002"/>
            <a:ext cx="8636000" cy="5704982"/>
          </a:xfrm>
        </p:spPr>
        <p:txBody>
          <a:bodyPr>
            <a:normAutofit/>
          </a:bodyPr>
          <a:lstStyle/>
          <a:p>
            <a:pPr marL="0" indent="0">
              <a:buNone/>
            </a:pPr>
            <a:r>
              <a:rPr lang="tr-TR" b="1" dirty="0">
                <a:solidFill>
                  <a:srgbClr val="0070C0"/>
                </a:solidFill>
              </a:rPr>
              <a:t>Kendi çalışmalarından Aşırma </a:t>
            </a:r>
            <a:r>
              <a:rPr lang="tr-TR" b="1" dirty="0">
                <a:solidFill>
                  <a:srgbClr val="FF0000"/>
                </a:solidFill>
              </a:rPr>
              <a:t>(Self-</a:t>
            </a:r>
            <a:r>
              <a:rPr lang="tr-TR" b="1" dirty="0" err="1">
                <a:solidFill>
                  <a:srgbClr val="FF0000"/>
                </a:solidFill>
              </a:rPr>
              <a:t>plagiarism</a:t>
            </a:r>
            <a:r>
              <a:rPr lang="tr-TR" b="1" dirty="0">
                <a:solidFill>
                  <a:srgbClr val="FF0000"/>
                </a:solidFill>
              </a:rPr>
              <a:t>) </a:t>
            </a:r>
            <a:r>
              <a:rPr lang="tr-TR" b="1" dirty="0">
                <a:solidFill>
                  <a:srgbClr val="0070C0"/>
                </a:solidFill>
              </a:rPr>
              <a:t>için ilave düşünceler</a:t>
            </a:r>
          </a:p>
          <a:p>
            <a:pPr marL="0" indent="0">
              <a:buNone/>
            </a:pPr>
            <a:r>
              <a:rPr lang="tr-TR" sz="2400" dirty="0" err="1"/>
              <a:t>Roig</a:t>
            </a:r>
            <a:r>
              <a:rPr lang="tr-TR" sz="2400" dirty="0"/>
              <a:t> (2010)’ a göre 4 çeşit self-</a:t>
            </a:r>
            <a:r>
              <a:rPr lang="tr-TR" sz="2400" dirty="0" err="1"/>
              <a:t>plagiarism</a:t>
            </a:r>
            <a:r>
              <a:rPr lang="tr-TR" sz="2400" dirty="0"/>
              <a:t> oluşabilir</a:t>
            </a:r>
          </a:p>
          <a:p>
            <a:r>
              <a:rPr lang="tr-TR" sz="2400" dirty="0" err="1">
                <a:solidFill>
                  <a:srgbClr val="0070C0"/>
                </a:solidFill>
              </a:rPr>
              <a:t>Duplike</a:t>
            </a:r>
            <a:r>
              <a:rPr lang="tr-TR" sz="2400" dirty="0">
                <a:solidFill>
                  <a:srgbClr val="0070C0"/>
                </a:solidFill>
              </a:rPr>
              <a:t> yayın (“</a:t>
            </a:r>
            <a:r>
              <a:rPr lang="tr-TR" sz="2400" dirty="0" err="1">
                <a:solidFill>
                  <a:srgbClr val="0070C0"/>
                </a:solidFill>
              </a:rPr>
              <a:t>Duplicate</a:t>
            </a:r>
            <a:r>
              <a:rPr lang="tr-TR" sz="2400" dirty="0">
                <a:solidFill>
                  <a:srgbClr val="0070C0"/>
                </a:solidFill>
              </a:rPr>
              <a:t> </a:t>
            </a:r>
            <a:r>
              <a:rPr lang="tr-TR" sz="2400" dirty="0" err="1">
                <a:solidFill>
                  <a:srgbClr val="0070C0"/>
                </a:solidFill>
              </a:rPr>
              <a:t>publicaion</a:t>
            </a:r>
            <a:r>
              <a:rPr lang="tr-TR" sz="2400" dirty="0">
                <a:solidFill>
                  <a:srgbClr val="0070C0"/>
                </a:solidFill>
              </a:rPr>
              <a:t>”)</a:t>
            </a:r>
            <a:r>
              <a:rPr lang="tr-TR" sz="2400" dirty="0"/>
              <a:t>: Farklı dergilerde yayın veya farklı dergilere makaleyi gönderme (çoğunlukla bir çok dergi bunu kabul etmez ve bunun yapılmadığına dair taahhütname ister)</a:t>
            </a:r>
          </a:p>
          <a:p>
            <a:r>
              <a:rPr lang="tr-TR" sz="2400" dirty="0">
                <a:solidFill>
                  <a:srgbClr val="0070C0"/>
                </a:solidFill>
              </a:rPr>
              <a:t>Yayın çoğaltma yayını (çabası) veya ihtiyaç fazlası yayın (“</a:t>
            </a:r>
            <a:r>
              <a:rPr lang="tr-TR" sz="2400" dirty="0" err="1">
                <a:solidFill>
                  <a:srgbClr val="0070C0"/>
                </a:solidFill>
              </a:rPr>
              <a:t>augmented</a:t>
            </a:r>
            <a:r>
              <a:rPr lang="tr-TR" sz="2400" dirty="0">
                <a:solidFill>
                  <a:srgbClr val="0070C0"/>
                </a:solidFill>
              </a:rPr>
              <a:t> </a:t>
            </a:r>
            <a:r>
              <a:rPr lang="tr-TR" sz="2400" dirty="0" err="1">
                <a:solidFill>
                  <a:srgbClr val="0070C0"/>
                </a:solidFill>
              </a:rPr>
              <a:t>publication</a:t>
            </a:r>
            <a:r>
              <a:rPr lang="tr-TR" sz="2400" dirty="0">
                <a:solidFill>
                  <a:srgbClr val="0070C0"/>
                </a:solidFill>
              </a:rPr>
              <a:t> -</a:t>
            </a:r>
            <a:r>
              <a:rPr lang="tr-TR" sz="2400" dirty="0" err="1">
                <a:solidFill>
                  <a:srgbClr val="0070C0"/>
                </a:solidFill>
              </a:rPr>
              <a:t>redundant</a:t>
            </a:r>
            <a:r>
              <a:rPr lang="tr-TR" sz="2400" dirty="0">
                <a:solidFill>
                  <a:srgbClr val="0070C0"/>
                </a:solidFill>
              </a:rPr>
              <a:t> </a:t>
            </a:r>
            <a:r>
              <a:rPr lang="tr-TR" sz="2400" dirty="0" err="1">
                <a:solidFill>
                  <a:srgbClr val="0070C0"/>
                </a:solidFill>
              </a:rPr>
              <a:t>publication</a:t>
            </a:r>
            <a:r>
              <a:rPr lang="tr-TR" sz="2400" dirty="0">
                <a:solidFill>
                  <a:srgbClr val="0070C0"/>
                </a:solidFill>
              </a:rPr>
              <a:t>”)</a:t>
            </a:r>
            <a:r>
              <a:rPr lang="tr-TR" sz="2400" dirty="0"/>
              <a:t>: Daha önceden basılmış verileri yeniden kullanarak yeni bir yayın yapma</a:t>
            </a:r>
          </a:p>
          <a:p>
            <a:r>
              <a:rPr lang="tr-TR" sz="2400" dirty="0">
                <a:solidFill>
                  <a:srgbClr val="0070C0"/>
                </a:solidFill>
              </a:rPr>
              <a:t>Parçalanmış veya dilimlenmiş yayın (“</a:t>
            </a:r>
            <a:r>
              <a:rPr lang="tr-TR" sz="2400" dirty="0" err="1">
                <a:solidFill>
                  <a:srgbClr val="0070C0"/>
                </a:solidFill>
              </a:rPr>
              <a:t>segmented</a:t>
            </a:r>
            <a:r>
              <a:rPr lang="tr-TR" sz="2400" dirty="0">
                <a:solidFill>
                  <a:srgbClr val="0070C0"/>
                </a:solidFill>
              </a:rPr>
              <a:t>- </a:t>
            </a:r>
            <a:r>
              <a:rPr lang="tr-TR" sz="2400" dirty="0" err="1">
                <a:solidFill>
                  <a:srgbClr val="0070C0"/>
                </a:solidFill>
              </a:rPr>
              <a:t>fragmented</a:t>
            </a:r>
            <a:r>
              <a:rPr lang="tr-TR" sz="2400" dirty="0">
                <a:solidFill>
                  <a:srgbClr val="0070C0"/>
                </a:solidFill>
              </a:rPr>
              <a:t>/</a:t>
            </a:r>
            <a:r>
              <a:rPr lang="tr-TR" sz="2400" dirty="0" err="1">
                <a:solidFill>
                  <a:srgbClr val="0070C0"/>
                </a:solidFill>
              </a:rPr>
              <a:t>salami-slicing</a:t>
            </a:r>
            <a:r>
              <a:rPr lang="tr-TR" sz="2400" dirty="0">
                <a:solidFill>
                  <a:srgbClr val="0070C0"/>
                </a:solidFill>
              </a:rPr>
              <a:t>”)</a:t>
            </a:r>
            <a:r>
              <a:rPr lang="tr-TR" sz="2400" dirty="0"/>
              <a:t>: Yazarın çalışmasını birkaç parçaya ayırarak her bir parça için ayrı yayın yapması</a:t>
            </a:r>
          </a:p>
          <a:p>
            <a:r>
              <a:rPr lang="tr-TR" sz="2400" dirty="0">
                <a:solidFill>
                  <a:srgbClr val="0070C0"/>
                </a:solidFill>
              </a:rPr>
              <a:t>Metin tekrarları (“</a:t>
            </a:r>
            <a:r>
              <a:rPr lang="tr-TR" sz="2400" dirty="0" err="1">
                <a:solidFill>
                  <a:srgbClr val="0070C0"/>
                </a:solidFill>
              </a:rPr>
              <a:t>textual</a:t>
            </a:r>
            <a:r>
              <a:rPr lang="tr-TR" sz="2400" dirty="0">
                <a:solidFill>
                  <a:srgbClr val="0070C0"/>
                </a:solidFill>
              </a:rPr>
              <a:t> </a:t>
            </a:r>
            <a:r>
              <a:rPr lang="tr-TR" sz="2400" dirty="0" err="1">
                <a:solidFill>
                  <a:srgbClr val="0070C0"/>
                </a:solidFill>
              </a:rPr>
              <a:t>recycling</a:t>
            </a:r>
            <a:r>
              <a:rPr lang="tr-TR" sz="2400" dirty="0">
                <a:solidFill>
                  <a:srgbClr val="0070C0"/>
                </a:solidFill>
              </a:rPr>
              <a:t>”)</a:t>
            </a:r>
            <a:r>
              <a:rPr lang="tr-TR" sz="2400" dirty="0"/>
              <a:t>: Yazarın daha önceki yayınlarından ifadeleri, cümleleri, paragrafları tırnak içinde veya uygun atıfta bulunmadan kullanması</a:t>
            </a:r>
          </a:p>
          <a:p>
            <a:pPr marL="0" indent="0">
              <a:buNone/>
            </a:pPr>
            <a:endParaRPr lang="tr-TR" sz="2400" dirty="0"/>
          </a:p>
          <a:p>
            <a:endParaRPr lang="tr-TR" sz="2400" b="1" dirty="0"/>
          </a:p>
          <a:p>
            <a:endParaRPr lang="tr-TR" sz="2400" dirty="0"/>
          </a:p>
          <a:p>
            <a:endParaRPr lang="tr-TR" sz="2400" dirty="0">
              <a:solidFill>
                <a:srgbClr val="0070C0"/>
              </a:solidFill>
            </a:endParaRPr>
          </a:p>
          <a:p>
            <a:endParaRPr lang="tr-TR" sz="2400" b="1" dirty="0">
              <a:solidFill>
                <a:srgbClr val="0070C0"/>
              </a:solidFill>
            </a:endParaRPr>
          </a:p>
          <a:p>
            <a:pPr marL="0" indent="0">
              <a:buNone/>
            </a:pPr>
            <a:endParaRPr lang="tr-TR" b="1" dirty="0">
              <a:solidFill>
                <a:srgbClr val="FF0000"/>
              </a:solidFill>
            </a:endParaRPr>
          </a:p>
          <a:p>
            <a:pPr marL="0" indent="0">
              <a:buNone/>
            </a:pPr>
            <a:endParaRPr lang="tr-TR" dirty="0"/>
          </a:p>
          <a:p>
            <a:endParaRPr lang="tr-TR" dirty="0"/>
          </a:p>
        </p:txBody>
      </p:sp>
    </p:spTree>
    <p:extLst>
      <p:ext uri="{BB962C8B-B14F-4D97-AF65-F5344CB8AC3E}">
        <p14:creationId xmlns:p14="http://schemas.microsoft.com/office/powerpoint/2010/main" val="2288792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61950" y="212674"/>
            <a:ext cx="8426450" cy="330201"/>
          </a:xfrm>
        </p:spPr>
        <p:txBody>
          <a:bodyPr>
            <a:normAutofit fontScale="90000"/>
          </a:bodyPr>
          <a:lstStyle/>
          <a:p>
            <a:r>
              <a:rPr lang="tr-TR" b="1" dirty="0">
                <a:solidFill>
                  <a:srgbClr val="FF0000"/>
                </a:solidFill>
              </a:rPr>
              <a:t>İntihal Çeşitleri </a:t>
            </a:r>
            <a:r>
              <a:rPr lang="tr-TR" dirty="0">
                <a:solidFill>
                  <a:srgbClr val="FF0000"/>
                </a:solidFill>
              </a:rPr>
              <a:t>(devam)</a:t>
            </a:r>
          </a:p>
        </p:txBody>
      </p:sp>
      <p:sp>
        <p:nvSpPr>
          <p:cNvPr id="3" name="İçerik Yer Tutucusu 2"/>
          <p:cNvSpPr>
            <a:spLocks noGrp="1"/>
          </p:cNvSpPr>
          <p:nvPr>
            <p:ph idx="1"/>
          </p:nvPr>
        </p:nvSpPr>
        <p:spPr>
          <a:xfrm>
            <a:off x="139700" y="650925"/>
            <a:ext cx="9004300" cy="5186363"/>
          </a:xfrm>
        </p:spPr>
        <p:txBody>
          <a:bodyPr/>
          <a:lstStyle/>
          <a:p>
            <a:r>
              <a:rPr lang="tr-TR" dirty="0"/>
              <a:t>Dil ve Eğitim alanında yayınlanan 71 makalede (Sun </a:t>
            </a:r>
            <a:r>
              <a:rPr lang="tr-TR" dirty="0" err="1"/>
              <a:t>and</a:t>
            </a:r>
            <a:r>
              <a:rPr lang="tr-TR" dirty="0"/>
              <a:t> </a:t>
            </a:r>
            <a:r>
              <a:rPr lang="tr-TR" dirty="0" err="1"/>
              <a:t>Yang</a:t>
            </a:r>
            <a:r>
              <a:rPr lang="tr-TR" dirty="0"/>
              <a:t>, 2015) </a:t>
            </a:r>
            <a:r>
              <a:rPr lang="tr-TR" dirty="0" err="1">
                <a:solidFill>
                  <a:srgbClr val="0070C0"/>
                </a:solidFill>
              </a:rPr>
              <a:t>Turnitin</a:t>
            </a:r>
            <a:r>
              <a:rPr lang="tr-TR" dirty="0"/>
              <a:t> programı kullanılarak 30 farklı tipte ifade etme stratejileri bulunmuştur. Bunlar içinde en yaygın olarak </a:t>
            </a:r>
          </a:p>
          <a:p>
            <a:r>
              <a:rPr lang="tr-TR" sz="2000" dirty="0">
                <a:solidFill>
                  <a:srgbClr val="0070C0"/>
                </a:solidFill>
              </a:rPr>
              <a:t> </a:t>
            </a:r>
            <a:r>
              <a:rPr lang="tr-TR" dirty="0">
                <a:solidFill>
                  <a:srgbClr val="0070C0"/>
                </a:solidFill>
              </a:rPr>
              <a:t>Kelime </a:t>
            </a:r>
            <a:r>
              <a:rPr lang="tr-TR" dirty="0" err="1">
                <a:solidFill>
                  <a:srgbClr val="0070C0"/>
                </a:solidFill>
              </a:rPr>
              <a:t>kelime</a:t>
            </a:r>
            <a:r>
              <a:rPr lang="tr-TR" dirty="0">
                <a:solidFill>
                  <a:srgbClr val="0070C0"/>
                </a:solidFill>
              </a:rPr>
              <a:t> kopyalama (</a:t>
            </a:r>
            <a:r>
              <a:rPr lang="tr-TR" sz="2000" dirty="0">
                <a:solidFill>
                  <a:srgbClr val="0070C0"/>
                </a:solidFill>
              </a:rPr>
              <a:t>“</a:t>
            </a:r>
            <a:r>
              <a:rPr lang="tr-TR" dirty="0" err="1">
                <a:solidFill>
                  <a:srgbClr val="0070C0"/>
                </a:solidFill>
              </a:rPr>
              <a:t>copying</a:t>
            </a:r>
            <a:r>
              <a:rPr lang="tr-TR" dirty="0">
                <a:solidFill>
                  <a:srgbClr val="0070C0"/>
                </a:solidFill>
              </a:rPr>
              <a:t> </a:t>
            </a:r>
            <a:r>
              <a:rPr lang="tr-TR" dirty="0" err="1">
                <a:solidFill>
                  <a:srgbClr val="0070C0"/>
                </a:solidFill>
              </a:rPr>
              <a:t>verbatum</a:t>
            </a:r>
            <a:r>
              <a:rPr lang="tr-TR" sz="2000" dirty="0">
                <a:solidFill>
                  <a:srgbClr val="0070C0"/>
                </a:solidFill>
              </a:rPr>
              <a:t>”</a:t>
            </a:r>
            <a:r>
              <a:rPr lang="tr-TR" dirty="0">
                <a:solidFill>
                  <a:srgbClr val="0070C0"/>
                </a:solidFill>
              </a:rPr>
              <a:t>) </a:t>
            </a:r>
            <a:r>
              <a:rPr lang="tr-TR" b="1" dirty="0">
                <a:solidFill>
                  <a:srgbClr val="FF0000"/>
                </a:solidFill>
              </a:rPr>
              <a:t>(%32.85)  </a:t>
            </a:r>
          </a:p>
          <a:p>
            <a:r>
              <a:rPr lang="tr-TR" dirty="0">
                <a:solidFill>
                  <a:srgbClr val="0070C0"/>
                </a:solidFill>
              </a:rPr>
              <a:t>Yerine koyma -yer değiştirme(</a:t>
            </a:r>
            <a:r>
              <a:rPr lang="tr-TR" sz="2400" dirty="0">
                <a:solidFill>
                  <a:srgbClr val="0070C0"/>
                </a:solidFill>
              </a:rPr>
              <a:t>“</a:t>
            </a:r>
            <a:r>
              <a:rPr lang="tr-TR" dirty="0" err="1">
                <a:solidFill>
                  <a:srgbClr val="0070C0"/>
                </a:solidFill>
              </a:rPr>
              <a:t>substitution</a:t>
            </a:r>
            <a:r>
              <a:rPr lang="tr-TR" sz="2400" dirty="0">
                <a:solidFill>
                  <a:srgbClr val="0070C0"/>
                </a:solidFill>
              </a:rPr>
              <a:t>”</a:t>
            </a:r>
            <a:r>
              <a:rPr lang="tr-TR" dirty="0">
                <a:solidFill>
                  <a:srgbClr val="0070C0"/>
                </a:solidFill>
              </a:rPr>
              <a:t>)</a:t>
            </a:r>
            <a:r>
              <a:rPr lang="tr-TR" b="1" dirty="0">
                <a:solidFill>
                  <a:srgbClr val="FF0000"/>
                </a:solidFill>
              </a:rPr>
              <a:t>(%32.75)</a:t>
            </a:r>
          </a:p>
          <a:p>
            <a:r>
              <a:rPr lang="tr-TR" dirty="0">
                <a:solidFill>
                  <a:srgbClr val="0070C0"/>
                </a:solidFill>
              </a:rPr>
              <a:t>Ekleme veya ilave etme (</a:t>
            </a:r>
            <a:r>
              <a:rPr lang="tr-TR" sz="2400" dirty="0">
                <a:solidFill>
                  <a:srgbClr val="0070C0"/>
                </a:solidFill>
              </a:rPr>
              <a:t>“</a:t>
            </a:r>
            <a:r>
              <a:rPr lang="tr-TR" dirty="0" err="1">
                <a:solidFill>
                  <a:srgbClr val="0070C0"/>
                </a:solidFill>
              </a:rPr>
              <a:t>insertion</a:t>
            </a:r>
            <a:r>
              <a:rPr lang="tr-TR" sz="2400" dirty="0">
                <a:solidFill>
                  <a:srgbClr val="0070C0"/>
                </a:solidFill>
              </a:rPr>
              <a:t>”</a:t>
            </a:r>
            <a:r>
              <a:rPr lang="tr-TR" dirty="0">
                <a:solidFill>
                  <a:srgbClr val="0070C0"/>
                </a:solidFill>
              </a:rPr>
              <a:t>) </a:t>
            </a:r>
            <a:r>
              <a:rPr lang="tr-TR" b="1" dirty="0">
                <a:solidFill>
                  <a:srgbClr val="FF0000"/>
                </a:solidFill>
              </a:rPr>
              <a:t>(%17.01)</a:t>
            </a:r>
          </a:p>
          <a:p>
            <a:r>
              <a:rPr lang="tr-TR" dirty="0">
                <a:solidFill>
                  <a:srgbClr val="0070C0"/>
                </a:solidFill>
              </a:rPr>
              <a:t>Silme (</a:t>
            </a:r>
            <a:r>
              <a:rPr lang="tr-TR" sz="2400" dirty="0">
                <a:solidFill>
                  <a:srgbClr val="0070C0"/>
                </a:solidFill>
              </a:rPr>
              <a:t>“</a:t>
            </a:r>
            <a:r>
              <a:rPr lang="tr-TR" dirty="0" err="1">
                <a:solidFill>
                  <a:srgbClr val="0070C0"/>
                </a:solidFill>
              </a:rPr>
              <a:t>deletion</a:t>
            </a:r>
            <a:r>
              <a:rPr lang="tr-TR" sz="2400" dirty="0">
                <a:solidFill>
                  <a:srgbClr val="0070C0"/>
                </a:solidFill>
              </a:rPr>
              <a:t>”</a:t>
            </a:r>
            <a:r>
              <a:rPr lang="tr-TR" dirty="0">
                <a:solidFill>
                  <a:srgbClr val="0070C0"/>
                </a:solidFill>
              </a:rPr>
              <a:t>) </a:t>
            </a:r>
            <a:r>
              <a:rPr lang="tr-TR" b="1" dirty="0">
                <a:solidFill>
                  <a:srgbClr val="FF0000"/>
                </a:solidFill>
              </a:rPr>
              <a:t>(%10.01)</a:t>
            </a:r>
            <a:r>
              <a:rPr lang="tr-TR" dirty="0">
                <a:solidFill>
                  <a:srgbClr val="FF0000"/>
                </a:solidFill>
              </a:rPr>
              <a:t> </a:t>
            </a:r>
          </a:p>
          <a:p>
            <a:r>
              <a:rPr lang="tr-TR" dirty="0">
                <a:solidFill>
                  <a:srgbClr val="0070C0"/>
                </a:solidFill>
              </a:rPr>
              <a:t>Diğer - atıfları </a:t>
            </a:r>
            <a:r>
              <a:rPr lang="tr-TR" dirty="0" err="1">
                <a:solidFill>
                  <a:srgbClr val="0070C0"/>
                </a:solidFill>
              </a:rPr>
              <a:t>modifiye</a:t>
            </a:r>
            <a:r>
              <a:rPr lang="tr-TR" dirty="0">
                <a:solidFill>
                  <a:srgbClr val="0070C0"/>
                </a:solidFill>
              </a:rPr>
              <a:t> etme, ifadelerin yerlerini yeniden sıralama, farklı kaynakları kombine etme, cümleleri ayırma ve ifadeleri küçük parçalara haline getirme (</a:t>
            </a:r>
            <a:r>
              <a:rPr lang="tr-TR" sz="2000" dirty="0">
                <a:solidFill>
                  <a:srgbClr val="0070C0"/>
                </a:solidFill>
              </a:rPr>
              <a:t>“</a:t>
            </a:r>
            <a:r>
              <a:rPr lang="en-US" dirty="0">
                <a:solidFill>
                  <a:srgbClr val="0070C0"/>
                </a:solidFill>
              </a:rPr>
              <a:t>modifying citations, reordering phrases</a:t>
            </a:r>
            <a:r>
              <a:rPr lang="tr-TR" dirty="0">
                <a:solidFill>
                  <a:srgbClr val="0070C0"/>
                </a:solidFill>
              </a:rPr>
              <a:t> </a:t>
            </a:r>
            <a:r>
              <a:rPr lang="en-US" dirty="0">
                <a:solidFill>
                  <a:srgbClr val="0070C0"/>
                </a:solidFill>
              </a:rPr>
              <a:t>, combining different sources, and separating sentences and phrases into smaller parts</a:t>
            </a:r>
            <a:r>
              <a:rPr lang="tr-TR" sz="2000" dirty="0">
                <a:solidFill>
                  <a:srgbClr val="0070C0"/>
                </a:solidFill>
              </a:rPr>
              <a:t>”)</a:t>
            </a:r>
            <a:r>
              <a:rPr lang="tr-TR" dirty="0">
                <a:solidFill>
                  <a:srgbClr val="0070C0"/>
                </a:solidFill>
              </a:rPr>
              <a:t> </a:t>
            </a:r>
            <a:r>
              <a:rPr lang="tr-TR" b="1" dirty="0">
                <a:solidFill>
                  <a:srgbClr val="FF0000"/>
                </a:solidFill>
              </a:rPr>
              <a:t>(%7.35)</a:t>
            </a:r>
          </a:p>
        </p:txBody>
      </p:sp>
    </p:spTree>
    <p:extLst>
      <p:ext uri="{BB962C8B-B14F-4D97-AF65-F5344CB8AC3E}">
        <p14:creationId xmlns:p14="http://schemas.microsoft.com/office/powerpoint/2010/main" val="2895163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00F92E0-694F-43EE-9D3E-713A645E025A}"/>
              </a:ext>
            </a:extLst>
          </p:cNvPr>
          <p:cNvSpPr>
            <a:spLocks noGrp="1"/>
          </p:cNvSpPr>
          <p:nvPr>
            <p:ph type="title"/>
          </p:nvPr>
        </p:nvSpPr>
        <p:spPr>
          <a:xfrm>
            <a:off x="302461" y="236971"/>
            <a:ext cx="7269480" cy="664550"/>
          </a:xfrm>
        </p:spPr>
        <p:txBody>
          <a:bodyPr>
            <a:normAutofit/>
          </a:bodyPr>
          <a:lstStyle/>
          <a:p>
            <a:r>
              <a:rPr lang="tr-TR" b="1" dirty="0">
                <a:solidFill>
                  <a:srgbClr val="FF0000"/>
                </a:solidFill>
              </a:rPr>
              <a:t>İntihal Tanım</a:t>
            </a:r>
          </a:p>
        </p:txBody>
      </p:sp>
      <p:sp>
        <p:nvSpPr>
          <p:cNvPr id="3" name="İçerik Yer Tutucusu 2">
            <a:extLst>
              <a:ext uri="{FF2B5EF4-FFF2-40B4-BE49-F238E27FC236}">
                <a16:creationId xmlns:a16="http://schemas.microsoft.com/office/drawing/2014/main" id="{18E35D8B-9AE5-4DB3-BFDD-48E943695B6F}"/>
              </a:ext>
            </a:extLst>
          </p:cNvPr>
          <p:cNvSpPr>
            <a:spLocks noGrp="1"/>
          </p:cNvSpPr>
          <p:nvPr>
            <p:ph idx="1"/>
          </p:nvPr>
        </p:nvSpPr>
        <p:spPr>
          <a:xfrm>
            <a:off x="167425" y="1094707"/>
            <a:ext cx="8487178" cy="4919729"/>
          </a:xfrm>
        </p:spPr>
        <p:txBody>
          <a:bodyPr>
            <a:normAutofit/>
          </a:bodyPr>
          <a:lstStyle/>
          <a:p>
            <a:r>
              <a:rPr lang="tr-TR" sz="2800" dirty="0"/>
              <a:t>“birisinin başka bir kişinin çalışmasını kendi çalışması olarak öne sürmesi veya sunmasına dayanan akademik bir yanlış ya da ayıptır” (Gordon, </a:t>
            </a:r>
            <a:r>
              <a:rPr lang="tr-TR" sz="2800" dirty="0" err="1"/>
              <a:t>Simmons</a:t>
            </a:r>
            <a:r>
              <a:rPr lang="tr-TR" sz="2800" dirty="0"/>
              <a:t> ve Wynn,1999; aktaran: Köklü, 2007, s.20)</a:t>
            </a:r>
          </a:p>
        </p:txBody>
      </p:sp>
      <p:pic>
        <p:nvPicPr>
          <p:cNvPr id="4" name="Resim 3"/>
          <p:cNvPicPr>
            <a:picLocks noChangeAspect="1"/>
          </p:cNvPicPr>
          <p:nvPr/>
        </p:nvPicPr>
        <p:blipFill rotWithShape="1">
          <a:blip r:embed="rId2"/>
          <a:srcRect l="25416" t="16898" r="26667" b="43577"/>
          <a:stretch/>
        </p:blipFill>
        <p:spPr>
          <a:xfrm>
            <a:off x="1128063" y="2832099"/>
            <a:ext cx="6861911" cy="3182337"/>
          </a:xfrm>
          <a:prstGeom prst="rect">
            <a:avLst/>
          </a:prstGeom>
        </p:spPr>
      </p:pic>
    </p:spTree>
    <p:extLst>
      <p:ext uri="{BB962C8B-B14F-4D97-AF65-F5344CB8AC3E}">
        <p14:creationId xmlns:p14="http://schemas.microsoft.com/office/powerpoint/2010/main" val="37036259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75BE19E9-6110-4921-8858-0F76388C7393}"/>
              </a:ext>
            </a:extLst>
          </p:cNvPr>
          <p:cNvSpPr txBox="1"/>
          <p:nvPr/>
        </p:nvSpPr>
        <p:spPr>
          <a:xfrm>
            <a:off x="512675" y="5885645"/>
            <a:ext cx="8309355" cy="769441"/>
          </a:xfrm>
          <a:prstGeom prst="rect">
            <a:avLst/>
          </a:prstGeom>
          <a:noFill/>
        </p:spPr>
        <p:txBody>
          <a:bodyPr wrap="square" rtlCol="0">
            <a:spAutoFit/>
          </a:bodyPr>
          <a:lstStyle/>
          <a:p>
            <a:r>
              <a:rPr lang="tr-TR" sz="1400" dirty="0">
                <a:hlinkClick r:id="rId2"/>
              </a:rPr>
              <a:t>http://www.turnitin.com/assets/en_us/media/plagiarism_spectrum.php?_ga=2.76646237.992869156.1509476960-290462397.1509476960</a:t>
            </a:r>
            <a:r>
              <a:rPr lang="tr-TR" sz="1400" dirty="0"/>
              <a:t> (Erişim 31.10.2017)</a:t>
            </a:r>
          </a:p>
          <a:p>
            <a:endParaRPr lang="tr-TR" sz="1600" dirty="0"/>
          </a:p>
        </p:txBody>
      </p:sp>
      <p:grpSp>
        <p:nvGrpSpPr>
          <p:cNvPr id="8" name="Grup 7">
            <a:extLst>
              <a:ext uri="{FF2B5EF4-FFF2-40B4-BE49-F238E27FC236}">
                <a16:creationId xmlns:a16="http://schemas.microsoft.com/office/drawing/2014/main" id="{757D1220-546E-43C8-BE1D-631A54385E5A}"/>
              </a:ext>
            </a:extLst>
          </p:cNvPr>
          <p:cNvGrpSpPr/>
          <p:nvPr/>
        </p:nvGrpSpPr>
        <p:grpSpPr>
          <a:xfrm>
            <a:off x="216049" y="231819"/>
            <a:ext cx="8605981" cy="5653826"/>
            <a:chOff x="216049" y="231819"/>
            <a:chExt cx="8605981" cy="5653826"/>
          </a:xfrm>
        </p:grpSpPr>
        <p:pic>
          <p:nvPicPr>
            <p:cNvPr id="4" name="Resim 3">
              <a:extLst>
                <a:ext uri="{FF2B5EF4-FFF2-40B4-BE49-F238E27FC236}">
                  <a16:creationId xmlns:a16="http://schemas.microsoft.com/office/drawing/2014/main" id="{8876A13F-94E5-4040-9799-B02BE74E72C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15070" t="8102" r="17183" b="12736"/>
            <a:stretch/>
          </p:blipFill>
          <p:spPr>
            <a:xfrm>
              <a:off x="216049" y="231819"/>
              <a:ext cx="8605981" cy="5653826"/>
            </a:xfrm>
            <a:prstGeom prst="rect">
              <a:avLst/>
            </a:prstGeom>
          </p:spPr>
        </p:pic>
        <p:sp>
          <p:nvSpPr>
            <p:cNvPr id="7" name="Metin kutusu 6">
              <a:extLst>
                <a:ext uri="{FF2B5EF4-FFF2-40B4-BE49-F238E27FC236}">
                  <a16:creationId xmlns:a16="http://schemas.microsoft.com/office/drawing/2014/main" id="{A60998DC-0341-45DE-8D83-3E537E5A7A5A}"/>
                </a:ext>
              </a:extLst>
            </p:cNvPr>
            <p:cNvSpPr txBox="1"/>
            <p:nvPr/>
          </p:nvSpPr>
          <p:spPr>
            <a:xfrm rot="20241914">
              <a:off x="2144209" y="3134410"/>
              <a:ext cx="2699048" cy="830997"/>
            </a:xfrm>
            <a:prstGeom prst="rect">
              <a:avLst/>
            </a:prstGeom>
            <a:noFill/>
          </p:spPr>
          <p:txBody>
            <a:bodyPr wrap="square" rtlCol="0">
              <a:spAutoFit/>
            </a:bodyPr>
            <a:lstStyle/>
            <a:p>
              <a:pPr algn="ctr"/>
              <a:r>
                <a:rPr lang="tr-TR" sz="4800" b="1" dirty="0">
                  <a:solidFill>
                    <a:srgbClr val="FF0000"/>
                  </a:solidFill>
                </a:rPr>
                <a:t>TURNITIN</a:t>
              </a:r>
            </a:p>
          </p:txBody>
        </p:sp>
      </p:grpSp>
    </p:spTree>
    <p:extLst>
      <p:ext uri="{BB962C8B-B14F-4D97-AF65-F5344CB8AC3E}">
        <p14:creationId xmlns:p14="http://schemas.microsoft.com/office/powerpoint/2010/main" val="20270084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E206BB73-C9AE-43FF-A5EB-8BDB2687A92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5070" t="7601" r="15493" b="7225"/>
          <a:stretch/>
        </p:blipFill>
        <p:spPr>
          <a:xfrm>
            <a:off x="592425" y="334406"/>
            <a:ext cx="8049297" cy="5551239"/>
          </a:xfrm>
          <a:prstGeom prst="rect">
            <a:avLst/>
          </a:prstGeom>
        </p:spPr>
      </p:pic>
      <p:sp>
        <p:nvSpPr>
          <p:cNvPr id="6" name="Metin kutusu 5">
            <a:extLst>
              <a:ext uri="{FF2B5EF4-FFF2-40B4-BE49-F238E27FC236}">
                <a16:creationId xmlns:a16="http://schemas.microsoft.com/office/drawing/2014/main" id="{8D24F970-E073-4C93-8BA3-4212BC6CE6EF}"/>
              </a:ext>
            </a:extLst>
          </p:cNvPr>
          <p:cNvSpPr txBox="1"/>
          <p:nvPr/>
        </p:nvSpPr>
        <p:spPr>
          <a:xfrm>
            <a:off x="512675" y="5885645"/>
            <a:ext cx="8309355" cy="769441"/>
          </a:xfrm>
          <a:prstGeom prst="rect">
            <a:avLst/>
          </a:prstGeom>
          <a:noFill/>
        </p:spPr>
        <p:txBody>
          <a:bodyPr wrap="square" rtlCol="0">
            <a:spAutoFit/>
          </a:bodyPr>
          <a:lstStyle/>
          <a:p>
            <a:r>
              <a:rPr lang="tr-TR" sz="1400" dirty="0">
                <a:hlinkClick r:id="rId4"/>
              </a:rPr>
              <a:t>http://www.turnitin.com/assets/en_us/media/plagiarism_spectrum.php?_ga=2.76646237.992869156.1509476960-290462397.1509476960</a:t>
            </a:r>
            <a:r>
              <a:rPr lang="tr-TR" sz="1400" dirty="0"/>
              <a:t> (Erişim 31.10.2017)</a:t>
            </a:r>
          </a:p>
          <a:p>
            <a:endParaRPr lang="tr-TR" sz="1600" dirty="0"/>
          </a:p>
        </p:txBody>
      </p:sp>
    </p:spTree>
    <p:extLst>
      <p:ext uri="{BB962C8B-B14F-4D97-AF65-F5344CB8AC3E}">
        <p14:creationId xmlns:p14="http://schemas.microsoft.com/office/powerpoint/2010/main" val="39077797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
            <a:extLst>
              <a:ext uri="{FF2B5EF4-FFF2-40B4-BE49-F238E27FC236}">
                <a16:creationId xmlns:a16="http://schemas.microsoft.com/office/drawing/2014/main" id="{A777F2A8-CC82-48DC-8A26-6257E2EEB56C}"/>
              </a:ext>
            </a:extLst>
          </p:cNvPr>
          <p:cNvGrpSpPr/>
          <p:nvPr/>
        </p:nvGrpSpPr>
        <p:grpSpPr>
          <a:xfrm>
            <a:off x="344263" y="291833"/>
            <a:ext cx="8646177" cy="5593812"/>
            <a:chOff x="347728" y="291833"/>
            <a:chExt cx="8646177" cy="5593812"/>
          </a:xfrm>
        </p:grpSpPr>
        <p:pic>
          <p:nvPicPr>
            <p:cNvPr id="3" name="Resim 2">
              <a:extLst>
                <a:ext uri="{FF2B5EF4-FFF2-40B4-BE49-F238E27FC236}">
                  <a16:creationId xmlns:a16="http://schemas.microsoft.com/office/drawing/2014/main" id="{7E3AF3EB-72CB-429F-A386-6556C06F230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8310" r="4789"/>
            <a:stretch/>
          </p:blipFill>
          <p:spPr>
            <a:xfrm>
              <a:off x="347728" y="291833"/>
              <a:ext cx="8646177" cy="5593812"/>
            </a:xfrm>
            <a:prstGeom prst="rect">
              <a:avLst/>
            </a:prstGeom>
          </p:spPr>
        </p:pic>
        <p:sp>
          <p:nvSpPr>
            <p:cNvPr id="4" name="Metin kutusu 3">
              <a:extLst>
                <a:ext uri="{FF2B5EF4-FFF2-40B4-BE49-F238E27FC236}">
                  <a16:creationId xmlns:a16="http://schemas.microsoft.com/office/drawing/2014/main" id="{8965FC7D-A332-487E-AA0A-C3B48601F961}"/>
                </a:ext>
              </a:extLst>
            </p:cNvPr>
            <p:cNvSpPr txBox="1"/>
            <p:nvPr/>
          </p:nvSpPr>
          <p:spPr>
            <a:xfrm>
              <a:off x="1257988" y="2994226"/>
              <a:ext cx="6530249" cy="369332"/>
            </a:xfrm>
            <a:prstGeom prst="rect">
              <a:avLst/>
            </a:prstGeom>
            <a:noFill/>
          </p:spPr>
          <p:txBody>
            <a:bodyPr wrap="none" rtlCol="0">
              <a:spAutoFit/>
            </a:bodyPr>
            <a:lstStyle/>
            <a:p>
              <a:r>
                <a:rPr lang="tr-TR" b="1" dirty="0">
                  <a:solidFill>
                    <a:srgbClr val="FF0000"/>
                  </a:solidFill>
                </a:rPr>
                <a:t>(Klonlama: Başka birisinin çalışmasını kelimesi kelimesine sunmak)</a:t>
              </a:r>
            </a:p>
          </p:txBody>
        </p:sp>
      </p:grpSp>
      <p:sp>
        <p:nvSpPr>
          <p:cNvPr id="9" name="Metin kutusu 8">
            <a:extLst>
              <a:ext uri="{FF2B5EF4-FFF2-40B4-BE49-F238E27FC236}">
                <a16:creationId xmlns:a16="http://schemas.microsoft.com/office/drawing/2014/main" id="{CCDE7671-A56F-4FB4-B99D-4C7092E80FE3}"/>
              </a:ext>
            </a:extLst>
          </p:cNvPr>
          <p:cNvSpPr txBox="1"/>
          <p:nvPr/>
        </p:nvSpPr>
        <p:spPr>
          <a:xfrm>
            <a:off x="512675" y="5885645"/>
            <a:ext cx="8309355" cy="769441"/>
          </a:xfrm>
          <a:prstGeom prst="rect">
            <a:avLst/>
          </a:prstGeom>
          <a:noFill/>
        </p:spPr>
        <p:txBody>
          <a:bodyPr wrap="square" rtlCol="0">
            <a:spAutoFit/>
          </a:bodyPr>
          <a:lstStyle/>
          <a:p>
            <a:r>
              <a:rPr lang="tr-TR" sz="1400" dirty="0">
                <a:hlinkClick r:id="rId4"/>
              </a:rPr>
              <a:t>http://www.turnitin.com/assets/en_us/media/plagiarism_spectrum.php?_ga=2.76646237.992869156.1509476960-290462397.1509476960</a:t>
            </a:r>
            <a:r>
              <a:rPr lang="tr-TR" sz="1400" dirty="0"/>
              <a:t> (Erişim 31.10.2017)</a:t>
            </a:r>
          </a:p>
          <a:p>
            <a:endParaRPr lang="tr-TR" sz="1600" dirty="0"/>
          </a:p>
        </p:txBody>
      </p:sp>
    </p:spTree>
    <p:extLst>
      <p:ext uri="{BB962C8B-B14F-4D97-AF65-F5344CB8AC3E}">
        <p14:creationId xmlns:p14="http://schemas.microsoft.com/office/powerpoint/2010/main" val="4238111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 2">
            <a:extLst>
              <a:ext uri="{FF2B5EF4-FFF2-40B4-BE49-F238E27FC236}">
                <a16:creationId xmlns:a16="http://schemas.microsoft.com/office/drawing/2014/main" id="{65CD2513-8660-4D86-8E76-24220993F9AB}"/>
              </a:ext>
            </a:extLst>
          </p:cNvPr>
          <p:cNvGrpSpPr/>
          <p:nvPr/>
        </p:nvGrpSpPr>
        <p:grpSpPr>
          <a:xfrm>
            <a:off x="103030" y="141668"/>
            <a:ext cx="8873543" cy="5652958"/>
            <a:chOff x="141667" y="115910"/>
            <a:chExt cx="8873543" cy="5652958"/>
          </a:xfrm>
        </p:grpSpPr>
        <p:pic>
          <p:nvPicPr>
            <p:cNvPr id="2" name="Resim 1">
              <a:extLst>
                <a:ext uri="{FF2B5EF4-FFF2-40B4-BE49-F238E27FC236}">
                  <a16:creationId xmlns:a16="http://schemas.microsoft.com/office/drawing/2014/main" id="{6910B03D-8B96-4AE0-90D8-9C33DE4235C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41667" y="115910"/>
              <a:ext cx="8873543" cy="5652958"/>
            </a:xfrm>
            <a:prstGeom prst="rect">
              <a:avLst/>
            </a:prstGeom>
          </p:spPr>
        </p:pic>
        <p:sp>
          <p:nvSpPr>
            <p:cNvPr id="6" name="Metin kutusu 5">
              <a:extLst>
                <a:ext uri="{FF2B5EF4-FFF2-40B4-BE49-F238E27FC236}">
                  <a16:creationId xmlns:a16="http://schemas.microsoft.com/office/drawing/2014/main" id="{F39AFCBF-CDFA-4951-A240-B919AF116912}"/>
                </a:ext>
              </a:extLst>
            </p:cNvPr>
            <p:cNvSpPr txBox="1"/>
            <p:nvPr/>
          </p:nvSpPr>
          <p:spPr>
            <a:xfrm>
              <a:off x="854705" y="1828799"/>
              <a:ext cx="7734297" cy="369332"/>
            </a:xfrm>
            <a:prstGeom prst="rect">
              <a:avLst/>
            </a:prstGeom>
            <a:noFill/>
          </p:spPr>
          <p:txBody>
            <a:bodyPr wrap="none" rtlCol="0">
              <a:spAutoFit/>
            </a:bodyPr>
            <a:lstStyle/>
            <a:p>
              <a:r>
                <a:rPr lang="tr-TR" b="1" dirty="0">
                  <a:solidFill>
                    <a:srgbClr val="FF0000"/>
                  </a:solidFill>
                </a:rPr>
                <a:t>(Kopyalama: Tek bir kaynaktan değişiklik yapmadan önemli bir kısmın alınması)</a:t>
              </a:r>
            </a:p>
          </p:txBody>
        </p:sp>
      </p:grpSp>
      <p:sp>
        <p:nvSpPr>
          <p:cNvPr id="8" name="Metin kutusu 7">
            <a:extLst>
              <a:ext uri="{FF2B5EF4-FFF2-40B4-BE49-F238E27FC236}">
                <a16:creationId xmlns:a16="http://schemas.microsoft.com/office/drawing/2014/main" id="{84EC41DC-1680-4091-9856-AFCD947942F9}"/>
              </a:ext>
            </a:extLst>
          </p:cNvPr>
          <p:cNvSpPr txBox="1"/>
          <p:nvPr/>
        </p:nvSpPr>
        <p:spPr>
          <a:xfrm>
            <a:off x="512675" y="5885645"/>
            <a:ext cx="8309355" cy="769441"/>
          </a:xfrm>
          <a:prstGeom prst="rect">
            <a:avLst/>
          </a:prstGeom>
          <a:noFill/>
        </p:spPr>
        <p:txBody>
          <a:bodyPr wrap="square" rtlCol="0">
            <a:spAutoFit/>
          </a:bodyPr>
          <a:lstStyle/>
          <a:p>
            <a:r>
              <a:rPr lang="tr-TR" sz="1400" dirty="0">
                <a:hlinkClick r:id="rId4"/>
              </a:rPr>
              <a:t>http://www.turnitin.com/assets/en_us/media/plagiarism_spectrum.php?_ga=2.76646237.992869156.1509476960-290462397.1509476960</a:t>
            </a:r>
            <a:r>
              <a:rPr lang="tr-TR" sz="1400" dirty="0"/>
              <a:t> (Erişim 31.10.2017)</a:t>
            </a:r>
          </a:p>
          <a:p>
            <a:endParaRPr lang="tr-TR" sz="1600" dirty="0"/>
          </a:p>
        </p:txBody>
      </p:sp>
    </p:spTree>
    <p:extLst>
      <p:ext uri="{BB962C8B-B14F-4D97-AF65-F5344CB8AC3E}">
        <p14:creationId xmlns:p14="http://schemas.microsoft.com/office/powerpoint/2010/main" val="42408315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
            <a:extLst>
              <a:ext uri="{FF2B5EF4-FFF2-40B4-BE49-F238E27FC236}">
                <a16:creationId xmlns:a16="http://schemas.microsoft.com/office/drawing/2014/main" id="{E1632942-E344-4717-BF32-7A67C915BC21}"/>
              </a:ext>
            </a:extLst>
          </p:cNvPr>
          <p:cNvGrpSpPr/>
          <p:nvPr/>
        </p:nvGrpSpPr>
        <p:grpSpPr>
          <a:xfrm>
            <a:off x="283334" y="208323"/>
            <a:ext cx="9026510" cy="5677322"/>
            <a:chOff x="231818" y="208323"/>
            <a:chExt cx="9026510" cy="5677322"/>
          </a:xfrm>
        </p:grpSpPr>
        <p:pic>
          <p:nvPicPr>
            <p:cNvPr id="3" name="Resim 2">
              <a:extLst>
                <a:ext uri="{FF2B5EF4-FFF2-40B4-BE49-F238E27FC236}">
                  <a16:creationId xmlns:a16="http://schemas.microsoft.com/office/drawing/2014/main" id="{48EB9DF3-FD9A-4DB8-9386-EA59E76AC03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8628" r="5666"/>
            <a:stretch/>
          </p:blipFill>
          <p:spPr>
            <a:xfrm>
              <a:off x="231818" y="208323"/>
              <a:ext cx="8654605" cy="5677322"/>
            </a:xfrm>
            <a:prstGeom prst="rect">
              <a:avLst/>
            </a:prstGeom>
          </p:spPr>
        </p:pic>
        <p:sp>
          <p:nvSpPr>
            <p:cNvPr id="7" name="Metin kutusu 6">
              <a:extLst>
                <a:ext uri="{FF2B5EF4-FFF2-40B4-BE49-F238E27FC236}">
                  <a16:creationId xmlns:a16="http://schemas.microsoft.com/office/drawing/2014/main" id="{41FA135F-B2CF-49E1-BEFD-E331E67F0A7A}"/>
                </a:ext>
              </a:extLst>
            </p:cNvPr>
            <p:cNvSpPr txBox="1"/>
            <p:nvPr/>
          </p:nvSpPr>
          <p:spPr>
            <a:xfrm>
              <a:off x="231818" y="2382591"/>
              <a:ext cx="9026510" cy="369332"/>
            </a:xfrm>
            <a:prstGeom prst="rect">
              <a:avLst/>
            </a:prstGeom>
            <a:noFill/>
          </p:spPr>
          <p:txBody>
            <a:bodyPr wrap="none" rtlCol="0">
              <a:spAutoFit/>
            </a:bodyPr>
            <a:lstStyle/>
            <a:p>
              <a:r>
                <a:rPr lang="tr-TR" b="1" dirty="0">
                  <a:solidFill>
                    <a:srgbClr val="FF0000"/>
                  </a:solidFill>
                </a:rPr>
                <a:t>(Bul ve yer değiştir: Anahtar kelime ve ifadeleri değiştirerek kaynağın gerekli içeriği korumak)</a:t>
              </a:r>
            </a:p>
          </p:txBody>
        </p:sp>
      </p:grpSp>
      <p:sp>
        <p:nvSpPr>
          <p:cNvPr id="8" name="Metin kutusu 7">
            <a:extLst>
              <a:ext uri="{FF2B5EF4-FFF2-40B4-BE49-F238E27FC236}">
                <a16:creationId xmlns:a16="http://schemas.microsoft.com/office/drawing/2014/main" id="{DE6C541C-D955-47DF-B1E4-B49190131624}"/>
              </a:ext>
            </a:extLst>
          </p:cNvPr>
          <p:cNvSpPr txBox="1"/>
          <p:nvPr/>
        </p:nvSpPr>
        <p:spPr>
          <a:xfrm>
            <a:off x="512675" y="5885645"/>
            <a:ext cx="8309355" cy="769441"/>
          </a:xfrm>
          <a:prstGeom prst="rect">
            <a:avLst/>
          </a:prstGeom>
          <a:noFill/>
        </p:spPr>
        <p:txBody>
          <a:bodyPr wrap="square" rtlCol="0">
            <a:spAutoFit/>
          </a:bodyPr>
          <a:lstStyle/>
          <a:p>
            <a:r>
              <a:rPr lang="tr-TR" sz="1400" dirty="0">
                <a:hlinkClick r:id="rId4"/>
              </a:rPr>
              <a:t>http://www.turnitin.com/assets/en_us/media/plagiarism_spectrum.php?_ga=2.76646237.992869156.1509476960-290462397.1509476960</a:t>
            </a:r>
            <a:r>
              <a:rPr lang="tr-TR" sz="1400" dirty="0"/>
              <a:t> (Erişim 31.10.2017)</a:t>
            </a:r>
          </a:p>
          <a:p>
            <a:endParaRPr lang="tr-TR" sz="1600" dirty="0"/>
          </a:p>
        </p:txBody>
      </p:sp>
    </p:spTree>
    <p:extLst>
      <p:ext uri="{BB962C8B-B14F-4D97-AF65-F5344CB8AC3E}">
        <p14:creationId xmlns:p14="http://schemas.microsoft.com/office/powerpoint/2010/main" val="1899172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 5">
            <a:extLst>
              <a:ext uri="{FF2B5EF4-FFF2-40B4-BE49-F238E27FC236}">
                <a16:creationId xmlns:a16="http://schemas.microsoft.com/office/drawing/2014/main" id="{BD747EB4-A679-469F-8769-FA6AE686627F}"/>
              </a:ext>
            </a:extLst>
          </p:cNvPr>
          <p:cNvGrpSpPr/>
          <p:nvPr/>
        </p:nvGrpSpPr>
        <p:grpSpPr>
          <a:xfrm>
            <a:off x="309094" y="175352"/>
            <a:ext cx="8525814" cy="5710293"/>
            <a:chOff x="386367" y="394293"/>
            <a:chExt cx="8525814" cy="5710293"/>
          </a:xfrm>
        </p:grpSpPr>
        <p:pic>
          <p:nvPicPr>
            <p:cNvPr id="2" name="Resim 1">
              <a:extLst>
                <a:ext uri="{FF2B5EF4-FFF2-40B4-BE49-F238E27FC236}">
                  <a16:creationId xmlns:a16="http://schemas.microsoft.com/office/drawing/2014/main" id="{7FD0FBBA-D463-45AE-8D01-9D13A7B578E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9436" r="6619"/>
            <a:stretch/>
          </p:blipFill>
          <p:spPr>
            <a:xfrm>
              <a:off x="386367" y="394293"/>
              <a:ext cx="8525814" cy="5710293"/>
            </a:xfrm>
            <a:prstGeom prst="rect">
              <a:avLst/>
            </a:prstGeom>
          </p:spPr>
        </p:pic>
        <p:sp>
          <p:nvSpPr>
            <p:cNvPr id="8" name="Metin kutusu 7">
              <a:extLst>
                <a:ext uri="{FF2B5EF4-FFF2-40B4-BE49-F238E27FC236}">
                  <a16:creationId xmlns:a16="http://schemas.microsoft.com/office/drawing/2014/main" id="{3DC6A59A-17A5-4FAB-ACC3-7DD605967F00}"/>
                </a:ext>
              </a:extLst>
            </p:cNvPr>
            <p:cNvSpPr txBox="1"/>
            <p:nvPr/>
          </p:nvSpPr>
          <p:spPr>
            <a:xfrm>
              <a:off x="1349799" y="2331077"/>
              <a:ext cx="6210098" cy="369332"/>
            </a:xfrm>
            <a:prstGeom prst="rect">
              <a:avLst/>
            </a:prstGeom>
            <a:noFill/>
          </p:spPr>
          <p:txBody>
            <a:bodyPr wrap="none" rtlCol="0">
              <a:spAutoFit/>
            </a:bodyPr>
            <a:lstStyle/>
            <a:p>
              <a:r>
                <a:rPr lang="tr-TR" b="1" dirty="0">
                  <a:solidFill>
                    <a:srgbClr val="FF0000"/>
                  </a:solidFill>
                </a:rPr>
                <a:t>(</a:t>
              </a:r>
              <a:r>
                <a:rPr lang="tr-TR" b="1" dirty="0" err="1">
                  <a:solidFill>
                    <a:srgbClr val="FF0000"/>
                  </a:solidFill>
                </a:rPr>
                <a:t>Remiks</a:t>
              </a:r>
              <a:r>
                <a:rPr lang="tr-TR" b="1" dirty="0">
                  <a:solidFill>
                    <a:srgbClr val="FF0000"/>
                  </a:solidFill>
                </a:rPr>
                <a:t>: Bir çok kaynaktan </a:t>
              </a:r>
              <a:r>
                <a:rPr lang="tr-TR" b="1" dirty="0" err="1">
                  <a:solidFill>
                    <a:srgbClr val="FF0000"/>
                  </a:solidFill>
                </a:rPr>
                <a:t>iafadeleri</a:t>
              </a:r>
              <a:r>
                <a:rPr lang="tr-TR" b="1" dirty="0">
                  <a:solidFill>
                    <a:srgbClr val="FF0000"/>
                  </a:solidFill>
                </a:rPr>
                <a:t> alıp uyumlu hale getirme)</a:t>
              </a:r>
            </a:p>
          </p:txBody>
        </p:sp>
      </p:grpSp>
      <p:sp>
        <p:nvSpPr>
          <p:cNvPr id="9" name="Metin kutusu 8">
            <a:extLst>
              <a:ext uri="{FF2B5EF4-FFF2-40B4-BE49-F238E27FC236}">
                <a16:creationId xmlns:a16="http://schemas.microsoft.com/office/drawing/2014/main" id="{CE235E2D-6BC7-49B6-B224-D2DBF9157714}"/>
              </a:ext>
            </a:extLst>
          </p:cNvPr>
          <p:cNvSpPr txBox="1"/>
          <p:nvPr/>
        </p:nvSpPr>
        <p:spPr>
          <a:xfrm>
            <a:off x="512675" y="5885645"/>
            <a:ext cx="8309355" cy="769441"/>
          </a:xfrm>
          <a:prstGeom prst="rect">
            <a:avLst/>
          </a:prstGeom>
          <a:noFill/>
        </p:spPr>
        <p:txBody>
          <a:bodyPr wrap="square" rtlCol="0">
            <a:spAutoFit/>
          </a:bodyPr>
          <a:lstStyle/>
          <a:p>
            <a:r>
              <a:rPr lang="tr-TR" sz="1400" dirty="0">
                <a:hlinkClick r:id="rId4"/>
              </a:rPr>
              <a:t>http://www.turnitin.com/assets/en_us/media/plagiarism_spectrum.php?_ga=2.76646237.992869156.1509476960-290462397.1509476960</a:t>
            </a:r>
            <a:r>
              <a:rPr lang="tr-TR" sz="1400" dirty="0"/>
              <a:t> (Erişim 31.10.2017)</a:t>
            </a:r>
          </a:p>
          <a:p>
            <a:endParaRPr lang="tr-TR" sz="1600" dirty="0"/>
          </a:p>
        </p:txBody>
      </p:sp>
    </p:spTree>
    <p:extLst>
      <p:ext uri="{BB962C8B-B14F-4D97-AF65-F5344CB8AC3E}">
        <p14:creationId xmlns:p14="http://schemas.microsoft.com/office/powerpoint/2010/main" val="2817095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75A0D63E-D761-4164-AB0E-E69AA46D0F82}"/>
              </a:ext>
            </a:extLst>
          </p:cNvPr>
          <p:cNvSpPr txBox="1"/>
          <p:nvPr/>
        </p:nvSpPr>
        <p:spPr>
          <a:xfrm>
            <a:off x="512675" y="5885645"/>
            <a:ext cx="8309355" cy="769441"/>
          </a:xfrm>
          <a:prstGeom prst="rect">
            <a:avLst/>
          </a:prstGeom>
          <a:noFill/>
        </p:spPr>
        <p:txBody>
          <a:bodyPr wrap="square" rtlCol="0">
            <a:spAutoFit/>
          </a:bodyPr>
          <a:lstStyle/>
          <a:p>
            <a:r>
              <a:rPr lang="tr-TR" sz="1400" dirty="0">
                <a:hlinkClick r:id="rId2"/>
              </a:rPr>
              <a:t>http://www.turnitin.com/assets/en_us/media/plagiarism_spectrum.php?_ga=2.76646237.992869156.1509476960-290462397.1509476960</a:t>
            </a:r>
            <a:r>
              <a:rPr lang="tr-TR" sz="1400" dirty="0"/>
              <a:t> (Erişim 31.10.2017)</a:t>
            </a:r>
          </a:p>
          <a:p>
            <a:endParaRPr lang="tr-TR" sz="1600" dirty="0"/>
          </a:p>
        </p:txBody>
      </p:sp>
      <p:grpSp>
        <p:nvGrpSpPr>
          <p:cNvPr id="4" name="Grup 3">
            <a:extLst>
              <a:ext uri="{FF2B5EF4-FFF2-40B4-BE49-F238E27FC236}">
                <a16:creationId xmlns:a16="http://schemas.microsoft.com/office/drawing/2014/main" id="{8E753BB7-A6BB-4E93-87C5-79F223041983}"/>
              </a:ext>
            </a:extLst>
          </p:cNvPr>
          <p:cNvGrpSpPr/>
          <p:nvPr/>
        </p:nvGrpSpPr>
        <p:grpSpPr>
          <a:xfrm>
            <a:off x="270458" y="123910"/>
            <a:ext cx="8551572" cy="5855261"/>
            <a:chOff x="270458" y="445882"/>
            <a:chExt cx="8551572" cy="5855261"/>
          </a:xfrm>
        </p:grpSpPr>
        <p:pic>
          <p:nvPicPr>
            <p:cNvPr id="3" name="Resim 2">
              <a:extLst>
                <a:ext uri="{FF2B5EF4-FFF2-40B4-BE49-F238E27FC236}">
                  <a16:creationId xmlns:a16="http://schemas.microsoft.com/office/drawing/2014/main" id="{78ECC13D-3548-4F60-B413-87958700A6B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9437" r="8450"/>
            <a:stretch/>
          </p:blipFill>
          <p:spPr>
            <a:xfrm>
              <a:off x="270458" y="445882"/>
              <a:ext cx="8551572" cy="5855261"/>
            </a:xfrm>
            <a:prstGeom prst="rect">
              <a:avLst/>
            </a:prstGeom>
          </p:spPr>
        </p:pic>
        <p:sp>
          <p:nvSpPr>
            <p:cNvPr id="7" name="Metin kutusu 6">
              <a:extLst>
                <a:ext uri="{FF2B5EF4-FFF2-40B4-BE49-F238E27FC236}">
                  <a16:creationId xmlns:a16="http://schemas.microsoft.com/office/drawing/2014/main" id="{B9A395CC-248E-4078-ACAD-5EA0CF97F84E}"/>
                </a:ext>
              </a:extLst>
            </p:cNvPr>
            <p:cNvSpPr txBox="1"/>
            <p:nvPr/>
          </p:nvSpPr>
          <p:spPr>
            <a:xfrm>
              <a:off x="512675" y="2150773"/>
              <a:ext cx="8080354" cy="369332"/>
            </a:xfrm>
            <a:prstGeom prst="rect">
              <a:avLst/>
            </a:prstGeom>
            <a:noFill/>
          </p:spPr>
          <p:txBody>
            <a:bodyPr wrap="none" rtlCol="0">
              <a:spAutoFit/>
            </a:bodyPr>
            <a:lstStyle/>
            <a:p>
              <a:r>
                <a:rPr lang="tr-TR" b="1" dirty="0">
                  <a:solidFill>
                    <a:srgbClr val="FF0000"/>
                  </a:solidFill>
                </a:rPr>
                <a:t>(Yeniden Kullanım: Yazarın önceki çalışmalarına atıf yapmadan cömertçe kullanımı)</a:t>
              </a:r>
            </a:p>
          </p:txBody>
        </p:sp>
      </p:grpSp>
    </p:spTree>
    <p:extLst>
      <p:ext uri="{BB962C8B-B14F-4D97-AF65-F5344CB8AC3E}">
        <p14:creationId xmlns:p14="http://schemas.microsoft.com/office/powerpoint/2010/main" val="14328036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75A0D63E-D761-4164-AB0E-E69AA46D0F82}"/>
              </a:ext>
            </a:extLst>
          </p:cNvPr>
          <p:cNvSpPr txBox="1"/>
          <p:nvPr/>
        </p:nvSpPr>
        <p:spPr>
          <a:xfrm>
            <a:off x="512675" y="6088559"/>
            <a:ext cx="8309355" cy="769441"/>
          </a:xfrm>
          <a:prstGeom prst="rect">
            <a:avLst/>
          </a:prstGeom>
          <a:noFill/>
        </p:spPr>
        <p:txBody>
          <a:bodyPr wrap="square" rtlCol="0">
            <a:spAutoFit/>
          </a:bodyPr>
          <a:lstStyle/>
          <a:p>
            <a:r>
              <a:rPr lang="tr-TR" sz="1400" dirty="0">
                <a:hlinkClick r:id="rId2"/>
              </a:rPr>
              <a:t>http://www.turnitin.com/assets/en_us/media/plagiarism_spectrum.php?_ga=2.76646237.992869156.1509476960-290462397.1509476960</a:t>
            </a:r>
            <a:r>
              <a:rPr lang="tr-TR" sz="1400" dirty="0"/>
              <a:t> (Erişim 31.10.2017)</a:t>
            </a:r>
          </a:p>
          <a:p>
            <a:endParaRPr lang="tr-TR" sz="1600" dirty="0"/>
          </a:p>
        </p:txBody>
      </p:sp>
      <p:grpSp>
        <p:nvGrpSpPr>
          <p:cNvPr id="6" name="Grup 5">
            <a:extLst>
              <a:ext uri="{FF2B5EF4-FFF2-40B4-BE49-F238E27FC236}">
                <a16:creationId xmlns:a16="http://schemas.microsoft.com/office/drawing/2014/main" id="{33BACF58-D0CB-4898-83E9-50A6B89945CF}"/>
              </a:ext>
            </a:extLst>
          </p:cNvPr>
          <p:cNvGrpSpPr/>
          <p:nvPr/>
        </p:nvGrpSpPr>
        <p:grpSpPr>
          <a:xfrm>
            <a:off x="190705" y="115910"/>
            <a:ext cx="8953295" cy="5795493"/>
            <a:chOff x="190705" y="115910"/>
            <a:chExt cx="8953295" cy="5795493"/>
          </a:xfrm>
        </p:grpSpPr>
        <p:pic>
          <p:nvPicPr>
            <p:cNvPr id="2" name="Resim 1">
              <a:extLst>
                <a:ext uri="{FF2B5EF4-FFF2-40B4-BE49-F238E27FC236}">
                  <a16:creationId xmlns:a16="http://schemas.microsoft.com/office/drawing/2014/main" id="{6FC9C072-C976-4E43-91E1-691562C5571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12449" r="13946" b="4463"/>
            <a:stretch/>
          </p:blipFill>
          <p:spPr>
            <a:xfrm>
              <a:off x="190705" y="115910"/>
              <a:ext cx="8631325" cy="5795493"/>
            </a:xfrm>
            <a:prstGeom prst="rect">
              <a:avLst/>
            </a:prstGeom>
          </p:spPr>
        </p:pic>
        <p:sp>
          <p:nvSpPr>
            <p:cNvPr id="8" name="Metin kutusu 7">
              <a:extLst>
                <a:ext uri="{FF2B5EF4-FFF2-40B4-BE49-F238E27FC236}">
                  <a16:creationId xmlns:a16="http://schemas.microsoft.com/office/drawing/2014/main" id="{2A1FA207-9C68-4DDA-8040-5463AA1F0270}"/>
                </a:ext>
              </a:extLst>
            </p:cNvPr>
            <p:cNvSpPr txBox="1"/>
            <p:nvPr/>
          </p:nvSpPr>
          <p:spPr>
            <a:xfrm>
              <a:off x="437962" y="1519707"/>
              <a:ext cx="8706038" cy="338554"/>
            </a:xfrm>
            <a:prstGeom prst="rect">
              <a:avLst/>
            </a:prstGeom>
            <a:noFill/>
          </p:spPr>
          <p:txBody>
            <a:bodyPr wrap="none" rtlCol="0">
              <a:spAutoFit/>
            </a:bodyPr>
            <a:lstStyle/>
            <a:p>
              <a:r>
                <a:rPr lang="tr-TR" sz="1600" b="1" dirty="0">
                  <a:solidFill>
                    <a:srgbClr val="FF0000"/>
                  </a:solidFill>
                </a:rPr>
                <a:t>(</a:t>
              </a:r>
              <a:r>
                <a:rPr lang="tr-TR" sz="1600" b="1" dirty="0" err="1">
                  <a:solidFill>
                    <a:srgbClr val="FF0000"/>
                  </a:solidFill>
                </a:rPr>
                <a:t>Hibrit</a:t>
              </a:r>
              <a:r>
                <a:rPr lang="tr-TR" sz="1600" b="1" dirty="0">
                  <a:solidFill>
                    <a:srgbClr val="FF0000"/>
                  </a:solidFill>
                </a:rPr>
                <a:t>:  Atıf yapılmış kaynakları atıf yapılmadan kopyalanan pasajlarla mükemmelce kombine etme)</a:t>
              </a:r>
              <a:endParaRPr lang="tr-TR" b="1" dirty="0">
                <a:solidFill>
                  <a:srgbClr val="FF0000"/>
                </a:solidFill>
              </a:endParaRPr>
            </a:p>
          </p:txBody>
        </p:sp>
      </p:grpSp>
    </p:spTree>
    <p:extLst>
      <p:ext uri="{BB962C8B-B14F-4D97-AF65-F5344CB8AC3E}">
        <p14:creationId xmlns:p14="http://schemas.microsoft.com/office/powerpoint/2010/main" val="32025657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75A0D63E-D761-4164-AB0E-E69AA46D0F82}"/>
              </a:ext>
            </a:extLst>
          </p:cNvPr>
          <p:cNvSpPr txBox="1"/>
          <p:nvPr/>
        </p:nvSpPr>
        <p:spPr>
          <a:xfrm>
            <a:off x="512675" y="6088559"/>
            <a:ext cx="8309355" cy="769441"/>
          </a:xfrm>
          <a:prstGeom prst="rect">
            <a:avLst/>
          </a:prstGeom>
          <a:noFill/>
        </p:spPr>
        <p:txBody>
          <a:bodyPr wrap="square" rtlCol="0">
            <a:spAutoFit/>
          </a:bodyPr>
          <a:lstStyle/>
          <a:p>
            <a:r>
              <a:rPr lang="tr-TR" sz="1400" dirty="0">
                <a:hlinkClick r:id="rId2"/>
              </a:rPr>
              <a:t>http://www.turnitin.com/assets/en_us/media/plagiarism_spectrum.php?_ga=2.76646237.992869156.1509476960-290462397.1509476960</a:t>
            </a:r>
            <a:r>
              <a:rPr lang="tr-TR" sz="1400" dirty="0"/>
              <a:t> (Erişim 31.10.2017)</a:t>
            </a:r>
          </a:p>
          <a:p>
            <a:endParaRPr lang="tr-TR" sz="1600" dirty="0"/>
          </a:p>
        </p:txBody>
      </p:sp>
      <p:grpSp>
        <p:nvGrpSpPr>
          <p:cNvPr id="4" name="Grup 3">
            <a:extLst>
              <a:ext uri="{FF2B5EF4-FFF2-40B4-BE49-F238E27FC236}">
                <a16:creationId xmlns:a16="http://schemas.microsoft.com/office/drawing/2014/main" id="{C0B866A7-055C-469B-8775-3F48ADD0E1B0}"/>
              </a:ext>
            </a:extLst>
          </p:cNvPr>
          <p:cNvGrpSpPr/>
          <p:nvPr/>
        </p:nvGrpSpPr>
        <p:grpSpPr>
          <a:xfrm>
            <a:off x="186954" y="51516"/>
            <a:ext cx="8763863" cy="6021273"/>
            <a:chOff x="186954" y="51516"/>
            <a:chExt cx="8763863" cy="6021273"/>
          </a:xfrm>
        </p:grpSpPr>
        <p:pic>
          <p:nvPicPr>
            <p:cNvPr id="3" name="Resim 2">
              <a:extLst>
                <a:ext uri="{FF2B5EF4-FFF2-40B4-BE49-F238E27FC236}">
                  <a16:creationId xmlns:a16="http://schemas.microsoft.com/office/drawing/2014/main" id="{58245FC9-F9E8-49F0-8C71-E551085EF81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10141" r="8028"/>
            <a:stretch/>
          </p:blipFill>
          <p:spPr>
            <a:xfrm>
              <a:off x="186954" y="51516"/>
              <a:ext cx="8763863" cy="6021273"/>
            </a:xfrm>
            <a:prstGeom prst="rect">
              <a:avLst/>
            </a:prstGeom>
          </p:spPr>
        </p:pic>
        <p:sp>
          <p:nvSpPr>
            <p:cNvPr id="7" name="Metin kutusu 6">
              <a:extLst>
                <a:ext uri="{FF2B5EF4-FFF2-40B4-BE49-F238E27FC236}">
                  <a16:creationId xmlns:a16="http://schemas.microsoft.com/office/drawing/2014/main" id="{7E0EB3A8-658F-4945-BC89-57CB1F15FED6}"/>
                </a:ext>
              </a:extLst>
            </p:cNvPr>
            <p:cNvSpPr txBox="1"/>
            <p:nvPr/>
          </p:nvSpPr>
          <p:spPr>
            <a:xfrm>
              <a:off x="1293127" y="1944710"/>
              <a:ext cx="5677516" cy="338554"/>
            </a:xfrm>
            <a:prstGeom prst="rect">
              <a:avLst/>
            </a:prstGeom>
            <a:noFill/>
          </p:spPr>
          <p:txBody>
            <a:bodyPr wrap="none" rtlCol="0">
              <a:spAutoFit/>
            </a:bodyPr>
            <a:lstStyle/>
            <a:p>
              <a:r>
                <a:rPr lang="tr-TR" sz="1600" b="1" dirty="0">
                  <a:solidFill>
                    <a:srgbClr val="FF0000"/>
                  </a:solidFill>
                </a:rPr>
                <a:t>(Karışım:  Bir çok kaynaktan kopyalanan materyalin karıştırılması)</a:t>
              </a:r>
              <a:endParaRPr lang="tr-TR" b="1" dirty="0">
                <a:solidFill>
                  <a:srgbClr val="FF0000"/>
                </a:solidFill>
              </a:endParaRPr>
            </a:p>
          </p:txBody>
        </p:sp>
      </p:grpSp>
    </p:spTree>
    <p:extLst>
      <p:ext uri="{BB962C8B-B14F-4D97-AF65-F5344CB8AC3E}">
        <p14:creationId xmlns:p14="http://schemas.microsoft.com/office/powerpoint/2010/main" val="4482517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75A0D63E-D761-4164-AB0E-E69AA46D0F82}"/>
              </a:ext>
            </a:extLst>
          </p:cNvPr>
          <p:cNvSpPr txBox="1"/>
          <p:nvPr/>
        </p:nvSpPr>
        <p:spPr>
          <a:xfrm>
            <a:off x="512675" y="6088559"/>
            <a:ext cx="8309355" cy="769441"/>
          </a:xfrm>
          <a:prstGeom prst="rect">
            <a:avLst/>
          </a:prstGeom>
          <a:noFill/>
        </p:spPr>
        <p:txBody>
          <a:bodyPr wrap="square" rtlCol="0">
            <a:spAutoFit/>
          </a:bodyPr>
          <a:lstStyle/>
          <a:p>
            <a:r>
              <a:rPr lang="tr-TR" sz="1400" dirty="0">
                <a:hlinkClick r:id="rId2"/>
              </a:rPr>
              <a:t>http://www.turnitin.com/assets/en_us/media/plagiarism_spectrum.php?_ga=2.76646237.992869156.1509476960-290462397.1509476960</a:t>
            </a:r>
            <a:r>
              <a:rPr lang="tr-TR" sz="1400" dirty="0"/>
              <a:t> (Erişim 31.10.2017)</a:t>
            </a:r>
          </a:p>
          <a:p>
            <a:endParaRPr lang="tr-TR" sz="1600" dirty="0"/>
          </a:p>
        </p:txBody>
      </p:sp>
      <p:grpSp>
        <p:nvGrpSpPr>
          <p:cNvPr id="9" name="Grup 8">
            <a:extLst>
              <a:ext uri="{FF2B5EF4-FFF2-40B4-BE49-F238E27FC236}">
                <a16:creationId xmlns:a16="http://schemas.microsoft.com/office/drawing/2014/main" id="{EB446F2D-50A3-4249-B9C5-5B4DE73A8B3B}"/>
              </a:ext>
            </a:extLst>
          </p:cNvPr>
          <p:cNvGrpSpPr/>
          <p:nvPr/>
        </p:nvGrpSpPr>
        <p:grpSpPr>
          <a:xfrm>
            <a:off x="329099" y="117026"/>
            <a:ext cx="8676506" cy="5971533"/>
            <a:chOff x="329099" y="117026"/>
            <a:chExt cx="8676506" cy="5971533"/>
          </a:xfrm>
        </p:grpSpPr>
        <p:pic>
          <p:nvPicPr>
            <p:cNvPr id="2" name="Resim 1">
              <a:extLst>
                <a:ext uri="{FF2B5EF4-FFF2-40B4-BE49-F238E27FC236}">
                  <a16:creationId xmlns:a16="http://schemas.microsoft.com/office/drawing/2014/main" id="{D289B8DF-1917-46D1-B9C5-01E94E11E35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10141" r="8169"/>
            <a:stretch/>
          </p:blipFill>
          <p:spPr>
            <a:xfrm>
              <a:off x="329099" y="117026"/>
              <a:ext cx="8676506" cy="5971533"/>
            </a:xfrm>
            <a:prstGeom prst="rect">
              <a:avLst/>
            </a:prstGeom>
          </p:spPr>
        </p:pic>
        <p:sp>
          <p:nvSpPr>
            <p:cNvPr id="8" name="Metin kutusu 7">
              <a:extLst>
                <a:ext uri="{FF2B5EF4-FFF2-40B4-BE49-F238E27FC236}">
                  <a16:creationId xmlns:a16="http://schemas.microsoft.com/office/drawing/2014/main" id="{8FF2467A-32DE-4C69-A51D-CE3A95D99885}"/>
                </a:ext>
              </a:extLst>
            </p:cNvPr>
            <p:cNvSpPr txBox="1"/>
            <p:nvPr/>
          </p:nvSpPr>
          <p:spPr>
            <a:xfrm>
              <a:off x="610546" y="1751527"/>
              <a:ext cx="8021363" cy="338554"/>
            </a:xfrm>
            <a:prstGeom prst="rect">
              <a:avLst/>
            </a:prstGeom>
            <a:noFill/>
          </p:spPr>
          <p:txBody>
            <a:bodyPr wrap="none" rtlCol="0">
              <a:spAutoFit/>
            </a:bodyPr>
            <a:lstStyle/>
            <a:p>
              <a:r>
                <a:rPr lang="tr-TR" sz="1600" b="1" dirty="0">
                  <a:solidFill>
                    <a:srgbClr val="FF0000"/>
                  </a:solidFill>
                </a:rPr>
                <a:t>(Bulunamama: Olmayan kaynaklara atıf içermesi veya  kaynak hakkında yanlış bilgi içermesi)</a:t>
              </a:r>
              <a:endParaRPr lang="tr-TR" b="1" dirty="0">
                <a:solidFill>
                  <a:srgbClr val="FF0000"/>
                </a:solidFill>
              </a:endParaRPr>
            </a:p>
          </p:txBody>
        </p:sp>
      </p:grpSp>
    </p:spTree>
    <p:extLst>
      <p:ext uri="{BB962C8B-B14F-4D97-AF65-F5344CB8AC3E}">
        <p14:creationId xmlns:p14="http://schemas.microsoft.com/office/powerpoint/2010/main" val="34139654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27000" y="120015"/>
            <a:ext cx="9017000" cy="1200329"/>
          </a:xfrm>
          <a:prstGeom prst="rect">
            <a:avLst/>
          </a:prstGeom>
          <a:noFill/>
        </p:spPr>
        <p:txBody>
          <a:bodyPr wrap="square" rtlCol="0">
            <a:spAutoFit/>
          </a:bodyPr>
          <a:lstStyle/>
          <a:p>
            <a:pPr algn="ctr"/>
            <a:r>
              <a:rPr lang="tr-TR" sz="2000" b="1" dirty="0">
                <a:solidFill>
                  <a:srgbClr val="FF0000"/>
                </a:solidFill>
              </a:rPr>
              <a:t>YÜKSEKÖĞRETİM KURUMLARI</a:t>
            </a:r>
          </a:p>
          <a:p>
            <a:pPr algn="ctr"/>
            <a:r>
              <a:rPr lang="tr-TR" sz="2000" b="1" dirty="0">
                <a:solidFill>
                  <a:srgbClr val="FF0000"/>
                </a:solidFill>
              </a:rPr>
              <a:t>BİLİMSEL ARAŞTIRMA VE YAYIN ETİĞİ YÖNERGESİ</a:t>
            </a:r>
          </a:p>
          <a:p>
            <a:pPr algn="ctr"/>
            <a:r>
              <a:rPr lang="tr-TR" sz="1400" b="1" dirty="0"/>
              <a:t>(</a:t>
            </a:r>
            <a:r>
              <a:rPr lang="tr-TR" sz="1400" b="1" dirty="0">
                <a:hlinkClick r:id="rId2"/>
              </a:rPr>
              <a:t>http://www.yok.gov.tr/web/guest/icerik/-/</a:t>
            </a:r>
            <a:r>
              <a:rPr lang="tr-TR" sz="1400" b="1" dirty="0" err="1">
                <a:hlinkClick r:id="rId2"/>
              </a:rPr>
              <a:t>journal_content</a:t>
            </a:r>
            <a:r>
              <a:rPr lang="tr-TR" sz="1400" b="1" dirty="0">
                <a:hlinkClick r:id="rId2"/>
              </a:rPr>
              <a:t>/56_INSTANCE_rEHF8BIsfYRx/10279/18187</a:t>
            </a:r>
            <a:r>
              <a:rPr lang="tr-TR" sz="1400" b="1" dirty="0"/>
              <a:t>)</a:t>
            </a:r>
          </a:p>
          <a:p>
            <a:pPr algn="ctr"/>
            <a:r>
              <a:rPr lang="tr-TR" sz="1600" dirty="0"/>
              <a:t>(Erişim: 31.10.2017)</a:t>
            </a:r>
          </a:p>
        </p:txBody>
      </p:sp>
      <p:grpSp>
        <p:nvGrpSpPr>
          <p:cNvPr id="8" name="Grup 7"/>
          <p:cNvGrpSpPr/>
          <p:nvPr/>
        </p:nvGrpSpPr>
        <p:grpSpPr>
          <a:xfrm>
            <a:off x="0" y="1320344"/>
            <a:ext cx="9017000" cy="5283656"/>
            <a:chOff x="0" y="925731"/>
            <a:chExt cx="9144000" cy="5143501"/>
          </a:xfrm>
        </p:grpSpPr>
        <p:pic>
          <p:nvPicPr>
            <p:cNvPr id="4" name="Resim 3"/>
            <p:cNvPicPr>
              <a:picLocks noChangeAspect="1"/>
            </p:cNvPicPr>
            <p:nvPr/>
          </p:nvPicPr>
          <p:blipFill rotWithShape="1">
            <a:blip r:embed="rId3"/>
            <a:srcRect t="12580" b="36113"/>
            <a:stretch/>
          </p:blipFill>
          <p:spPr>
            <a:xfrm>
              <a:off x="0" y="925731"/>
              <a:ext cx="9105900" cy="2641601"/>
            </a:xfrm>
            <a:prstGeom prst="rect">
              <a:avLst/>
            </a:prstGeom>
          </p:spPr>
        </p:pic>
        <p:pic>
          <p:nvPicPr>
            <p:cNvPr id="7" name="Resim 6"/>
            <p:cNvPicPr>
              <a:picLocks noChangeAspect="1"/>
            </p:cNvPicPr>
            <p:nvPr/>
          </p:nvPicPr>
          <p:blipFill rotWithShape="1">
            <a:blip r:embed="rId4"/>
            <a:srcRect t="19121" b="6522"/>
            <a:stretch/>
          </p:blipFill>
          <p:spPr>
            <a:xfrm>
              <a:off x="0" y="2246531"/>
              <a:ext cx="9144000" cy="3822701"/>
            </a:xfrm>
            <a:prstGeom prst="rect">
              <a:avLst/>
            </a:prstGeom>
          </p:spPr>
        </p:pic>
      </p:grpSp>
    </p:spTree>
    <p:extLst>
      <p:ext uri="{BB962C8B-B14F-4D97-AF65-F5344CB8AC3E}">
        <p14:creationId xmlns:p14="http://schemas.microsoft.com/office/powerpoint/2010/main" val="25332824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75A0D63E-D761-4164-AB0E-E69AA46D0F82}"/>
              </a:ext>
            </a:extLst>
          </p:cNvPr>
          <p:cNvSpPr txBox="1"/>
          <p:nvPr/>
        </p:nvSpPr>
        <p:spPr>
          <a:xfrm>
            <a:off x="512675" y="6088559"/>
            <a:ext cx="8309355" cy="769441"/>
          </a:xfrm>
          <a:prstGeom prst="rect">
            <a:avLst/>
          </a:prstGeom>
          <a:noFill/>
        </p:spPr>
        <p:txBody>
          <a:bodyPr wrap="square" rtlCol="0">
            <a:spAutoFit/>
          </a:bodyPr>
          <a:lstStyle/>
          <a:p>
            <a:r>
              <a:rPr lang="tr-TR" sz="1400" dirty="0">
                <a:hlinkClick r:id="rId2"/>
              </a:rPr>
              <a:t>http://www.turnitin.com/assets/en_us/media/plagiarism_spectrum.php?_ga=2.76646237.992869156.1509476960-290462397.1509476960</a:t>
            </a:r>
            <a:r>
              <a:rPr lang="tr-TR" sz="1400" dirty="0"/>
              <a:t> (Erişim 31.10.2017)</a:t>
            </a:r>
          </a:p>
          <a:p>
            <a:endParaRPr lang="tr-TR" sz="1600" dirty="0"/>
          </a:p>
        </p:txBody>
      </p:sp>
      <p:grpSp>
        <p:nvGrpSpPr>
          <p:cNvPr id="4" name="Grup 3">
            <a:extLst>
              <a:ext uri="{FF2B5EF4-FFF2-40B4-BE49-F238E27FC236}">
                <a16:creationId xmlns:a16="http://schemas.microsoft.com/office/drawing/2014/main" id="{B5915101-71CF-4D27-A09B-DB0C12254431}"/>
              </a:ext>
            </a:extLst>
          </p:cNvPr>
          <p:cNvGrpSpPr/>
          <p:nvPr/>
        </p:nvGrpSpPr>
        <p:grpSpPr>
          <a:xfrm>
            <a:off x="193183" y="113866"/>
            <a:ext cx="8867104" cy="5986145"/>
            <a:chOff x="193183" y="113866"/>
            <a:chExt cx="8867104" cy="5986145"/>
          </a:xfrm>
        </p:grpSpPr>
        <p:pic>
          <p:nvPicPr>
            <p:cNvPr id="3" name="Resim 2">
              <a:extLst>
                <a:ext uri="{FF2B5EF4-FFF2-40B4-BE49-F238E27FC236}">
                  <a16:creationId xmlns:a16="http://schemas.microsoft.com/office/drawing/2014/main" id="{51EF0F21-1132-4597-B46A-908B3B26094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9155" r="8169"/>
            <a:stretch/>
          </p:blipFill>
          <p:spPr>
            <a:xfrm>
              <a:off x="193183" y="113866"/>
              <a:ext cx="8867104" cy="5986145"/>
            </a:xfrm>
            <a:prstGeom prst="rect">
              <a:avLst/>
            </a:prstGeom>
          </p:spPr>
        </p:pic>
        <p:sp>
          <p:nvSpPr>
            <p:cNvPr id="6" name="Metin kutusu 5">
              <a:extLst>
                <a:ext uri="{FF2B5EF4-FFF2-40B4-BE49-F238E27FC236}">
                  <a16:creationId xmlns:a16="http://schemas.microsoft.com/office/drawing/2014/main" id="{B65744DF-D696-41BB-9ED2-B59B7DF3A938}"/>
                </a:ext>
              </a:extLst>
            </p:cNvPr>
            <p:cNvSpPr txBox="1"/>
            <p:nvPr/>
          </p:nvSpPr>
          <p:spPr>
            <a:xfrm>
              <a:off x="830654" y="1777285"/>
              <a:ext cx="7798225" cy="338554"/>
            </a:xfrm>
            <a:prstGeom prst="rect">
              <a:avLst/>
            </a:prstGeom>
            <a:noFill/>
          </p:spPr>
          <p:txBody>
            <a:bodyPr wrap="none" rtlCol="0">
              <a:spAutoFit/>
            </a:bodyPr>
            <a:lstStyle/>
            <a:p>
              <a:r>
                <a:rPr lang="tr-TR" sz="1600" b="1" dirty="0">
                  <a:solidFill>
                    <a:srgbClr val="FF0000"/>
                  </a:solidFill>
                </a:rPr>
                <a:t>(Toplayıcı: Kaynaklara doğru atıf içerir, fakat nerdeyse makalede orijinal bir çalışma yoktur)</a:t>
              </a:r>
              <a:endParaRPr lang="tr-TR" b="1" dirty="0">
                <a:solidFill>
                  <a:srgbClr val="FF0000"/>
                </a:solidFill>
              </a:endParaRPr>
            </a:p>
          </p:txBody>
        </p:sp>
      </p:grpSp>
    </p:spTree>
    <p:extLst>
      <p:ext uri="{BB962C8B-B14F-4D97-AF65-F5344CB8AC3E}">
        <p14:creationId xmlns:p14="http://schemas.microsoft.com/office/powerpoint/2010/main" val="1110442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75A0D63E-D761-4164-AB0E-E69AA46D0F82}"/>
              </a:ext>
            </a:extLst>
          </p:cNvPr>
          <p:cNvSpPr txBox="1"/>
          <p:nvPr/>
        </p:nvSpPr>
        <p:spPr>
          <a:xfrm>
            <a:off x="512675" y="6088559"/>
            <a:ext cx="8309355" cy="769441"/>
          </a:xfrm>
          <a:prstGeom prst="rect">
            <a:avLst/>
          </a:prstGeom>
          <a:noFill/>
        </p:spPr>
        <p:txBody>
          <a:bodyPr wrap="square" rtlCol="0">
            <a:spAutoFit/>
          </a:bodyPr>
          <a:lstStyle/>
          <a:p>
            <a:r>
              <a:rPr lang="tr-TR" sz="1400" dirty="0">
                <a:hlinkClick r:id="rId2"/>
              </a:rPr>
              <a:t>http://www.turnitin.com/assets/en_us/media/plagiarism_spectrum.php?_ga=2.76646237.992869156.1509476960-290462397.1509476960</a:t>
            </a:r>
            <a:r>
              <a:rPr lang="tr-TR" sz="1400" dirty="0"/>
              <a:t> (Erişim 31.10.2017)</a:t>
            </a:r>
          </a:p>
          <a:p>
            <a:endParaRPr lang="tr-TR" sz="1600" dirty="0"/>
          </a:p>
        </p:txBody>
      </p:sp>
      <p:grpSp>
        <p:nvGrpSpPr>
          <p:cNvPr id="8" name="Grup 7">
            <a:extLst>
              <a:ext uri="{FF2B5EF4-FFF2-40B4-BE49-F238E27FC236}">
                <a16:creationId xmlns:a16="http://schemas.microsoft.com/office/drawing/2014/main" id="{C33C595F-34F2-4E59-BA49-20EE8D8804A2}"/>
              </a:ext>
            </a:extLst>
          </p:cNvPr>
          <p:cNvGrpSpPr/>
          <p:nvPr/>
        </p:nvGrpSpPr>
        <p:grpSpPr>
          <a:xfrm>
            <a:off x="312717" y="128789"/>
            <a:ext cx="8709270" cy="5959770"/>
            <a:chOff x="312717" y="128789"/>
            <a:chExt cx="8709270" cy="5959770"/>
          </a:xfrm>
        </p:grpSpPr>
        <p:pic>
          <p:nvPicPr>
            <p:cNvPr id="2" name="Resim 1">
              <a:extLst>
                <a:ext uri="{FF2B5EF4-FFF2-40B4-BE49-F238E27FC236}">
                  <a16:creationId xmlns:a16="http://schemas.microsoft.com/office/drawing/2014/main" id="{6D50A5CA-D9F9-4B5E-8835-7FE32F61E52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9859" r="9718"/>
            <a:stretch/>
          </p:blipFill>
          <p:spPr>
            <a:xfrm>
              <a:off x="312717" y="128789"/>
              <a:ext cx="8709270" cy="5959770"/>
            </a:xfrm>
            <a:prstGeom prst="rect">
              <a:avLst/>
            </a:prstGeom>
          </p:spPr>
        </p:pic>
        <p:sp>
          <p:nvSpPr>
            <p:cNvPr id="7" name="Metin kutusu 6">
              <a:extLst>
                <a:ext uri="{FF2B5EF4-FFF2-40B4-BE49-F238E27FC236}">
                  <a16:creationId xmlns:a16="http://schemas.microsoft.com/office/drawing/2014/main" id="{1B4DB2BA-FCAA-4FFE-A89F-9B3FF5871936}"/>
                </a:ext>
              </a:extLst>
            </p:cNvPr>
            <p:cNvSpPr txBox="1"/>
            <p:nvPr/>
          </p:nvSpPr>
          <p:spPr>
            <a:xfrm>
              <a:off x="1025819" y="1918952"/>
              <a:ext cx="7987699" cy="338554"/>
            </a:xfrm>
            <a:prstGeom prst="rect">
              <a:avLst/>
            </a:prstGeom>
            <a:noFill/>
          </p:spPr>
          <p:txBody>
            <a:bodyPr wrap="none" rtlCol="0">
              <a:spAutoFit/>
            </a:bodyPr>
            <a:lstStyle/>
            <a:p>
              <a:r>
                <a:rPr lang="tr-TR" sz="1600" b="1" dirty="0">
                  <a:solidFill>
                    <a:srgbClr val="FF0000"/>
                  </a:solidFill>
                </a:rPr>
                <a:t>(Yeniden </a:t>
              </a:r>
              <a:r>
                <a:rPr lang="tr-TR" sz="1600" b="1" dirty="0" err="1">
                  <a:solidFill>
                    <a:srgbClr val="FF0000"/>
                  </a:solidFill>
                </a:rPr>
                <a:t>tweetleme</a:t>
              </a:r>
              <a:r>
                <a:rPr lang="tr-TR" sz="1600" b="1" dirty="0">
                  <a:solidFill>
                    <a:srgbClr val="FF0000"/>
                  </a:solidFill>
                </a:rPr>
                <a:t>: Doğru atıf içerir, fakat yazının orijinal üslup veya yapısına çok yakındır )</a:t>
              </a:r>
              <a:endParaRPr lang="tr-TR" b="1" dirty="0">
                <a:solidFill>
                  <a:srgbClr val="FF0000"/>
                </a:solidFill>
              </a:endParaRPr>
            </a:p>
          </p:txBody>
        </p:sp>
      </p:grpSp>
    </p:spTree>
    <p:extLst>
      <p:ext uri="{BB962C8B-B14F-4D97-AF65-F5344CB8AC3E}">
        <p14:creationId xmlns:p14="http://schemas.microsoft.com/office/powerpoint/2010/main" val="17228243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9B731ABD-C8A4-41A8-81C3-53451D61D8E8}"/>
              </a:ext>
            </a:extLst>
          </p:cNvPr>
          <p:cNvSpPr txBox="1"/>
          <p:nvPr/>
        </p:nvSpPr>
        <p:spPr>
          <a:xfrm>
            <a:off x="798490" y="6273225"/>
            <a:ext cx="7629717" cy="584775"/>
          </a:xfrm>
          <a:prstGeom prst="rect">
            <a:avLst/>
          </a:prstGeom>
          <a:noFill/>
        </p:spPr>
        <p:txBody>
          <a:bodyPr wrap="none" rtlCol="0">
            <a:spAutoFit/>
          </a:bodyPr>
          <a:lstStyle/>
          <a:p>
            <a:r>
              <a:rPr lang="tr-TR" sz="1400" dirty="0">
                <a:hlinkClick r:id="rId2"/>
              </a:rPr>
              <a:t>http://www.ithenticate.com/resources/infographics/types-of-plagiarism-research</a:t>
            </a:r>
            <a:r>
              <a:rPr lang="tr-TR" sz="1400" dirty="0"/>
              <a:t> (Erişim 31.10.2017) </a:t>
            </a:r>
          </a:p>
          <a:p>
            <a:endParaRPr lang="tr-TR" dirty="0"/>
          </a:p>
        </p:txBody>
      </p:sp>
      <p:grpSp>
        <p:nvGrpSpPr>
          <p:cNvPr id="5" name="Grup 4">
            <a:extLst>
              <a:ext uri="{FF2B5EF4-FFF2-40B4-BE49-F238E27FC236}">
                <a16:creationId xmlns:a16="http://schemas.microsoft.com/office/drawing/2014/main" id="{CA6563E0-DC23-4330-BC0B-0C9533E96B95}"/>
              </a:ext>
            </a:extLst>
          </p:cNvPr>
          <p:cNvGrpSpPr/>
          <p:nvPr/>
        </p:nvGrpSpPr>
        <p:grpSpPr>
          <a:xfrm>
            <a:off x="965915" y="231820"/>
            <a:ext cx="6877319" cy="5901084"/>
            <a:chOff x="965915" y="231820"/>
            <a:chExt cx="6877319" cy="5901084"/>
          </a:xfrm>
        </p:grpSpPr>
        <p:pic>
          <p:nvPicPr>
            <p:cNvPr id="2" name="Resim 1">
              <a:extLst>
                <a:ext uri="{FF2B5EF4-FFF2-40B4-BE49-F238E27FC236}">
                  <a16:creationId xmlns:a16="http://schemas.microsoft.com/office/drawing/2014/main" id="{AC080F69-6413-463E-B801-2CFDE0CF23D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24929" t="6598" r="27605" b="17997"/>
            <a:stretch/>
          </p:blipFill>
          <p:spPr>
            <a:xfrm>
              <a:off x="965915" y="231820"/>
              <a:ext cx="6877319" cy="5901084"/>
            </a:xfrm>
            <a:prstGeom prst="rect">
              <a:avLst/>
            </a:prstGeom>
          </p:spPr>
        </p:pic>
        <p:sp>
          <p:nvSpPr>
            <p:cNvPr id="4" name="Metin kutusu 3">
              <a:extLst>
                <a:ext uri="{FF2B5EF4-FFF2-40B4-BE49-F238E27FC236}">
                  <a16:creationId xmlns:a16="http://schemas.microsoft.com/office/drawing/2014/main" id="{6A502898-2FBB-4CAB-9C1E-E464CC62E1E4}"/>
                </a:ext>
              </a:extLst>
            </p:cNvPr>
            <p:cNvSpPr txBox="1"/>
            <p:nvPr/>
          </p:nvSpPr>
          <p:spPr>
            <a:xfrm rot="1722372">
              <a:off x="2537136" y="3661927"/>
              <a:ext cx="2987898" cy="646331"/>
            </a:xfrm>
            <a:prstGeom prst="rect">
              <a:avLst/>
            </a:prstGeom>
            <a:noFill/>
          </p:spPr>
          <p:txBody>
            <a:bodyPr wrap="square" rtlCol="0">
              <a:spAutoFit/>
            </a:bodyPr>
            <a:lstStyle/>
            <a:p>
              <a:r>
                <a:rPr lang="tr-TR" sz="3600" b="1" dirty="0">
                  <a:solidFill>
                    <a:srgbClr val="FF0000"/>
                  </a:solidFill>
                </a:rPr>
                <a:t>ITHENTICATE</a:t>
              </a:r>
              <a:endParaRPr lang="tr-TR" b="1" dirty="0">
                <a:solidFill>
                  <a:srgbClr val="FF0000"/>
                </a:solidFill>
              </a:endParaRPr>
            </a:p>
          </p:txBody>
        </p:sp>
      </p:grpSp>
    </p:spTree>
    <p:extLst>
      <p:ext uri="{BB962C8B-B14F-4D97-AF65-F5344CB8AC3E}">
        <p14:creationId xmlns:p14="http://schemas.microsoft.com/office/powerpoint/2010/main" val="6363298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9B731ABD-C8A4-41A8-81C3-53451D61D8E8}"/>
              </a:ext>
            </a:extLst>
          </p:cNvPr>
          <p:cNvSpPr txBox="1"/>
          <p:nvPr/>
        </p:nvSpPr>
        <p:spPr>
          <a:xfrm>
            <a:off x="798490" y="6273225"/>
            <a:ext cx="7629717" cy="584775"/>
          </a:xfrm>
          <a:prstGeom prst="rect">
            <a:avLst/>
          </a:prstGeom>
          <a:noFill/>
        </p:spPr>
        <p:txBody>
          <a:bodyPr wrap="none" rtlCol="0">
            <a:spAutoFit/>
          </a:bodyPr>
          <a:lstStyle/>
          <a:p>
            <a:r>
              <a:rPr lang="tr-TR" sz="1400" dirty="0">
                <a:hlinkClick r:id="rId2"/>
              </a:rPr>
              <a:t>http://www.ithenticate.com/resources/infographics/types-of-plagiarism-research</a:t>
            </a:r>
            <a:r>
              <a:rPr lang="tr-TR" sz="1400" dirty="0"/>
              <a:t> (Erişim 31.10.2017) </a:t>
            </a:r>
          </a:p>
          <a:p>
            <a:endParaRPr lang="tr-TR" dirty="0"/>
          </a:p>
        </p:txBody>
      </p:sp>
      <p:grpSp>
        <p:nvGrpSpPr>
          <p:cNvPr id="11" name="Grup 10">
            <a:extLst>
              <a:ext uri="{FF2B5EF4-FFF2-40B4-BE49-F238E27FC236}">
                <a16:creationId xmlns:a16="http://schemas.microsoft.com/office/drawing/2014/main" id="{36011ADD-013F-43EC-9F5E-C8036A369C30}"/>
              </a:ext>
            </a:extLst>
          </p:cNvPr>
          <p:cNvGrpSpPr/>
          <p:nvPr/>
        </p:nvGrpSpPr>
        <p:grpSpPr>
          <a:xfrm>
            <a:off x="1725769" y="158982"/>
            <a:ext cx="6789101" cy="6114243"/>
            <a:chOff x="1725769" y="158982"/>
            <a:chExt cx="6789101" cy="6114243"/>
          </a:xfrm>
        </p:grpSpPr>
        <p:pic>
          <p:nvPicPr>
            <p:cNvPr id="6" name="Resim 5">
              <a:extLst>
                <a:ext uri="{FF2B5EF4-FFF2-40B4-BE49-F238E27FC236}">
                  <a16:creationId xmlns:a16="http://schemas.microsoft.com/office/drawing/2014/main" id="{F873123D-0C09-4FC0-942B-AA63D792F8D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25070" r="27887" b="10481"/>
            <a:stretch/>
          </p:blipFill>
          <p:spPr>
            <a:xfrm>
              <a:off x="1725769" y="158982"/>
              <a:ext cx="5538658" cy="6114243"/>
            </a:xfrm>
            <a:prstGeom prst="rect">
              <a:avLst/>
            </a:prstGeom>
          </p:spPr>
        </p:pic>
        <p:sp>
          <p:nvSpPr>
            <p:cNvPr id="10" name="Metin kutusu 9">
              <a:extLst>
                <a:ext uri="{FF2B5EF4-FFF2-40B4-BE49-F238E27FC236}">
                  <a16:creationId xmlns:a16="http://schemas.microsoft.com/office/drawing/2014/main" id="{773482D8-BF5B-47AD-AA66-2A375BBA7ED8}"/>
                </a:ext>
              </a:extLst>
            </p:cNvPr>
            <p:cNvSpPr txBox="1"/>
            <p:nvPr/>
          </p:nvSpPr>
          <p:spPr>
            <a:xfrm rot="5400000">
              <a:off x="6697756" y="1794493"/>
              <a:ext cx="2987898" cy="646331"/>
            </a:xfrm>
            <a:prstGeom prst="rect">
              <a:avLst/>
            </a:prstGeom>
            <a:noFill/>
          </p:spPr>
          <p:txBody>
            <a:bodyPr wrap="square" rtlCol="0">
              <a:spAutoFit/>
            </a:bodyPr>
            <a:lstStyle/>
            <a:p>
              <a:r>
                <a:rPr lang="tr-TR" sz="3600" b="1" dirty="0">
                  <a:solidFill>
                    <a:srgbClr val="FF0000"/>
                  </a:solidFill>
                </a:rPr>
                <a:t>ITHENTICATE</a:t>
              </a:r>
              <a:endParaRPr lang="tr-TR" b="1" dirty="0">
                <a:solidFill>
                  <a:srgbClr val="FF0000"/>
                </a:solidFill>
              </a:endParaRPr>
            </a:p>
          </p:txBody>
        </p:sp>
      </p:grpSp>
    </p:spTree>
    <p:extLst>
      <p:ext uri="{BB962C8B-B14F-4D97-AF65-F5344CB8AC3E}">
        <p14:creationId xmlns:p14="http://schemas.microsoft.com/office/powerpoint/2010/main" val="22006605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9B731ABD-C8A4-41A8-81C3-53451D61D8E8}"/>
              </a:ext>
            </a:extLst>
          </p:cNvPr>
          <p:cNvSpPr txBox="1"/>
          <p:nvPr/>
        </p:nvSpPr>
        <p:spPr>
          <a:xfrm>
            <a:off x="798490" y="6273225"/>
            <a:ext cx="7629717" cy="584775"/>
          </a:xfrm>
          <a:prstGeom prst="rect">
            <a:avLst/>
          </a:prstGeom>
          <a:noFill/>
        </p:spPr>
        <p:txBody>
          <a:bodyPr wrap="none" rtlCol="0">
            <a:spAutoFit/>
          </a:bodyPr>
          <a:lstStyle/>
          <a:p>
            <a:r>
              <a:rPr lang="tr-TR" sz="1400" dirty="0">
                <a:hlinkClick r:id="rId2"/>
              </a:rPr>
              <a:t>http://www.ithenticate.com/resources/infographics/types-of-plagiarism-research</a:t>
            </a:r>
            <a:r>
              <a:rPr lang="tr-TR" sz="1400" dirty="0"/>
              <a:t> (Erişim 31.10.2017) </a:t>
            </a:r>
          </a:p>
          <a:p>
            <a:endParaRPr lang="tr-TR" dirty="0"/>
          </a:p>
        </p:txBody>
      </p:sp>
      <p:grpSp>
        <p:nvGrpSpPr>
          <p:cNvPr id="2" name="Grup 1">
            <a:extLst>
              <a:ext uri="{FF2B5EF4-FFF2-40B4-BE49-F238E27FC236}">
                <a16:creationId xmlns:a16="http://schemas.microsoft.com/office/drawing/2014/main" id="{6E05E631-13DA-42DB-8812-661239B1D080}"/>
              </a:ext>
            </a:extLst>
          </p:cNvPr>
          <p:cNvGrpSpPr/>
          <p:nvPr/>
        </p:nvGrpSpPr>
        <p:grpSpPr>
          <a:xfrm>
            <a:off x="1852185" y="91306"/>
            <a:ext cx="6662685" cy="6181919"/>
            <a:chOff x="1852185" y="91306"/>
            <a:chExt cx="6662685" cy="6181919"/>
          </a:xfrm>
        </p:grpSpPr>
        <p:pic>
          <p:nvPicPr>
            <p:cNvPr id="8" name="Resim 7">
              <a:extLst>
                <a:ext uri="{FF2B5EF4-FFF2-40B4-BE49-F238E27FC236}">
                  <a16:creationId xmlns:a16="http://schemas.microsoft.com/office/drawing/2014/main" id="{5424E063-CBCD-4C19-8509-74CAA6BF627E}"/>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25070" r="27887" b="14740"/>
            <a:stretch/>
          </p:blipFill>
          <p:spPr>
            <a:xfrm>
              <a:off x="1852185" y="91306"/>
              <a:ext cx="5398621" cy="6181919"/>
            </a:xfrm>
            <a:prstGeom prst="rect">
              <a:avLst/>
            </a:prstGeom>
          </p:spPr>
        </p:pic>
        <p:sp>
          <p:nvSpPr>
            <p:cNvPr id="7" name="Metin kutusu 6">
              <a:extLst>
                <a:ext uri="{FF2B5EF4-FFF2-40B4-BE49-F238E27FC236}">
                  <a16:creationId xmlns:a16="http://schemas.microsoft.com/office/drawing/2014/main" id="{AE173B92-42EC-403B-826E-CDF60842A575}"/>
                </a:ext>
              </a:extLst>
            </p:cNvPr>
            <p:cNvSpPr txBox="1"/>
            <p:nvPr/>
          </p:nvSpPr>
          <p:spPr>
            <a:xfrm rot="5400000">
              <a:off x="6697756" y="1794493"/>
              <a:ext cx="2987898" cy="646331"/>
            </a:xfrm>
            <a:prstGeom prst="rect">
              <a:avLst/>
            </a:prstGeom>
            <a:noFill/>
          </p:spPr>
          <p:txBody>
            <a:bodyPr wrap="square" rtlCol="0">
              <a:spAutoFit/>
            </a:bodyPr>
            <a:lstStyle/>
            <a:p>
              <a:r>
                <a:rPr lang="tr-TR" sz="3600" b="1" dirty="0">
                  <a:solidFill>
                    <a:srgbClr val="FF0000"/>
                  </a:solidFill>
                </a:rPr>
                <a:t>ITHENTICATE</a:t>
              </a:r>
              <a:endParaRPr lang="tr-TR" b="1" dirty="0">
                <a:solidFill>
                  <a:srgbClr val="FF0000"/>
                </a:solidFill>
              </a:endParaRPr>
            </a:p>
          </p:txBody>
        </p:sp>
      </p:grpSp>
    </p:spTree>
    <p:extLst>
      <p:ext uri="{BB962C8B-B14F-4D97-AF65-F5344CB8AC3E}">
        <p14:creationId xmlns:p14="http://schemas.microsoft.com/office/powerpoint/2010/main" val="2949547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9B731ABD-C8A4-41A8-81C3-53451D61D8E8}"/>
              </a:ext>
            </a:extLst>
          </p:cNvPr>
          <p:cNvSpPr txBox="1"/>
          <p:nvPr/>
        </p:nvSpPr>
        <p:spPr>
          <a:xfrm>
            <a:off x="798490" y="6273225"/>
            <a:ext cx="7629717" cy="584775"/>
          </a:xfrm>
          <a:prstGeom prst="rect">
            <a:avLst/>
          </a:prstGeom>
          <a:noFill/>
        </p:spPr>
        <p:txBody>
          <a:bodyPr wrap="none" rtlCol="0">
            <a:spAutoFit/>
          </a:bodyPr>
          <a:lstStyle/>
          <a:p>
            <a:r>
              <a:rPr lang="tr-TR" sz="1400" dirty="0">
                <a:hlinkClick r:id="rId2"/>
              </a:rPr>
              <a:t>http://www.ithenticate.com/resources/infographics/types-of-plagiarism-research</a:t>
            </a:r>
            <a:r>
              <a:rPr lang="tr-TR" sz="1400" dirty="0"/>
              <a:t> (Erişim 31.10.2017) </a:t>
            </a:r>
          </a:p>
          <a:p>
            <a:endParaRPr lang="tr-TR" dirty="0"/>
          </a:p>
        </p:txBody>
      </p:sp>
      <p:grpSp>
        <p:nvGrpSpPr>
          <p:cNvPr id="2" name="Grup 1">
            <a:extLst>
              <a:ext uri="{FF2B5EF4-FFF2-40B4-BE49-F238E27FC236}">
                <a16:creationId xmlns:a16="http://schemas.microsoft.com/office/drawing/2014/main" id="{53B95740-42E6-406B-A8AE-A7F29E4E87AC}"/>
              </a:ext>
            </a:extLst>
          </p:cNvPr>
          <p:cNvGrpSpPr/>
          <p:nvPr/>
        </p:nvGrpSpPr>
        <p:grpSpPr>
          <a:xfrm>
            <a:off x="2338701" y="179308"/>
            <a:ext cx="6176169" cy="6093917"/>
            <a:chOff x="2338701" y="179308"/>
            <a:chExt cx="6176169" cy="6093917"/>
          </a:xfrm>
        </p:grpSpPr>
        <p:pic>
          <p:nvPicPr>
            <p:cNvPr id="9" name="Resim 8">
              <a:extLst>
                <a:ext uri="{FF2B5EF4-FFF2-40B4-BE49-F238E27FC236}">
                  <a16:creationId xmlns:a16="http://schemas.microsoft.com/office/drawing/2014/main" id="{08646D64-A797-4B79-85F2-DFE33115587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27887" r="30141"/>
            <a:stretch/>
          </p:blipFill>
          <p:spPr>
            <a:xfrm>
              <a:off x="2338701" y="179308"/>
              <a:ext cx="4757558" cy="6093917"/>
            </a:xfrm>
            <a:prstGeom prst="rect">
              <a:avLst/>
            </a:prstGeom>
          </p:spPr>
        </p:pic>
        <p:sp>
          <p:nvSpPr>
            <p:cNvPr id="7" name="Metin kutusu 6">
              <a:extLst>
                <a:ext uri="{FF2B5EF4-FFF2-40B4-BE49-F238E27FC236}">
                  <a16:creationId xmlns:a16="http://schemas.microsoft.com/office/drawing/2014/main" id="{8C59E118-E122-4363-80DF-7CA46E86BD19}"/>
                </a:ext>
              </a:extLst>
            </p:cNvPr>
            <p:cNvSpPr txBox="1"/>
            <p:nvPr/>
          </p:nvSpPr>
          <p:spPr>
            <a:xfrm rot="5400000">
              <a:off x="6697756" y="1794493"/>
              <a:ext cx="2987898" cy="646331"/>
            </a:xfrm>
            <a:prstGeom prst="rect">
              <a:avLst/>
            </a:prstGeom>
            <a:noFill/>
          </p:spPr>
          <p:txBody>
            <a:bodyPr wrap="square" rtlCol="0">
              <a:spAutoFit/>
            </a:bodyPr>
            <a:lstStyle/>
            <a:p>
              <a:r>
                <a:rPr lang="tr-TR" sz="3600" b="1" dirty="0">
                  <a:solidFill>
                    <a:srgbClr val="FF0000"/>
                  </a:solidFill>
                </a:rPr>
                <a:t>ITHENTICATE</a:t>
              </a:r>
              <a:endParaRPr lang="tr-TR" b="1" dirty="0">
                <a:solidFill>
                  <a:srgbClr val="FF0000"/>
                </a:solidFill>
              </a:endParaRPr>
            </a:p>
          </p:txBody>
        </p:sp>
      </p:grpSp>
    </p:spTree>
    <p:extLst>
      <p:ext uri="{BB962C8B-B14F-4D97-AF65-F5344CB8AC3E}">
        <p14:creationId xmlns:p14="http://schemas.microsoft.com/office/powerpoint/2010/main" val="15134567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63550" y="327027"/>
            <a:ext cx="8426450" cy="561974"/>
          </a:xfrm>
        </p:spPr>
        <p:txBody>
          <a:bodyPr/>
          <a:lstStyle/>
          <a:p>
            <a:r>
              <a:rPr lang="tr-TR" b="1" dirty="0">
                <a:solidFill>
                  <a:srgbClr val="FF0000"/>
                </a:solidFill>
              </a:rPr>
              <a:t>İntihale yol açan nedenler</a:t>
            </a:r>
          </a:p>
        </p:txBody>
      </p:sp>
      <p:sp>
        <p:nvSpPr>
          <p:cNvPr id="3" name="İçerik Yer Tutucusu 2"/>
          <p:cNvSpPr>
            <a:spLocks noGrp="1"/>
          </p:cNvSpPr>
          <p:nvPr>
            <p:ph idx="1"/>
          </p:nvPr>
        </p:nvSpPr>
        <p:spPr>
          <a:xfrm>
            <a:off x="254000" y="990600"/>
            <a:ext cx="8636000" cy="5680656"/>
          </a:xfrm>
        </p:spPr>
        <p:txBody>
          <a:bodyPr>
            <a:normAutofit lnSpcReduction="10000"/>
          </a:bodyPr>
          <a:lstStyle/>
          <a:p>
            <a:r>
              <a:rPr lang="tr-TR" sz="2400" dirty="0"/>
              <a:t>Uzun ve diğerleri (2007) yaptığı çalışmaya göre öğrencilerin aşırma yapmasına neden olan ve en sık rastlanan 5  sebep;</a:t>
            </a:r>
          </a:p>
          <a:p>
            <a:pPr lvl="1"/>
            <a:r>
              <a:rPr lang="tr-TR" sz="2000" dirty="0">
                <a:solidFill>
                  <a:srgbClr val="0070C0"/>
                </a:solidFill>
              </a:rPr>
              <a:t>Zaman darlığı</a:t>
            </a:r>
          </a:p>
          <a:p>
            <a:pPr lvl="1"/>
            <a:r>
              <a:rPr lang="tr-TR" sz="2000" dirty="0">
                <a:solidFill>
                  <a:srgbClr val="0070C0"/>
                </a:solidFill>
              </a:rPr>
              <a:t>Ders geçme not ilişkisi </a:t>
            </a:r>
          </a:p>
          <a:p>
            <a:pPr lvl="1"/>
            <a:r>
              <a:rPr lang="tr-TR" sz="2000" dirty="0">
                <a:solidFill>
                  <a:srgbClr val="0070C0"/>
                </a:solidFill>
              </a:rPr>
              <a:t>Ders ve ödev hakkında yetersiz bilgi sahibi olmak</a:t>
            </a:r>
          </a:p>
          <a:p>
            <a:pPr lvl="1"/>
            <a:r>
              <a:rPr lang="tr-TR" sz="2000" dirty="0">
                <a:solidFill>
                  <a:srgbClr val="0070C0"/>
                </a:solidFill>
              </a:rPr>
              <a:t>Dersi önemsememe ve sevmeme</a:t>
            </a:r>
          </a:p>
          <a:p>
            <a:pPr lvl="1"/>
            <a:r>
              <a:rPr lang="tr-TR" sz="2000" dirty="0">
                <a:solidFill>
                  <a:srgbClr val="0070C0"/>
                </a:solidFill>
              </a:rPr>
              <a:t>Aşırmanın tam olarak neyi kapsadığını bilinmeme</a:t>
            </a:r>
          </a:p>
          <a:p>
            <a:r>
              <a:rPr lang="tr-TR" sz="2400" dirty="0"/>
              <a:t>Diğer aşırma nedenleri (İnci ,2009)</a:t>
            </a:r>
          </a:p>
          <a:p>
            <a:pPr lvl="1"/>
            <a:r>
              <a:rPr lang="tr-TR" sz="2000" dirty="0">
                <a:solidFill>
                  <a:srgbClr val="0070C0"/>
                </a:solidFill>
              </a:rPr>
              <a:t>İlkokuldan beri ezberci sistem. Özgür düşünme, öğrenme ve bilgiye değer verilmemesi, hazıra konma</a:t>
            </a:r>
          </a:p>
          <a:p>
            <a:pPr lvl="1"/>
            <a:r>
              <a:rPr lang="tr-TR" sz="2000" dirty="0">
                <a:solidFill>
                  <a:srgbClr val="0070C0"/>
                </a:solidFill>
              </a:rPr>
              <a:t>Az okuyan, yazan ve eserlere uluşmada sıkıntılı olan toplumlar</a:t>
            </a:r>
          </a:p>
          <a:p>
            <a:pPr lvl="1"/>
            <a:r>
              <a:rPr lang="tr-TR" sz="2000" dirty="0">
                <a:solidFill>
                  <a:srgbClr val="0070C0"/>
                </a:solidFill>
              </a:rPr>
              <a:t>Bilim ve sanat kurumlarında </a:t>
            </a:r>
            <a:r>
              <a:rPr lang="tr-TR" sz="2400" b="1" dirty="0">
                <a:solidFill>
                  <a:srgbClr val="FF0000"/>
                </a:solidFill>
              </a:rPr>
              <a:t>“</a:t>
            </a:r>
            <a:r>
              <a:rPr lang="tr-TR" sz="2000" b="1" dirty="0">
                <a:solidFill>
                  <a:srgbClr val="FF0000"/>
                </a:solidFill>
              </a:rPr>
              <a:t>köşeyi dönme” </a:t>
            </a:r>
            <a:r>
              <a:rPr lang="tr-TR" sz="2000" dirty="0">
                <a:solidFill>
                  <a:srgbClr val="0070C0"/>
                </a:solidFill>
              </a:rPr>
              <a:t>isteği</a:t>
            </a:r>
            <a:endParaRPr lang="tr-TR" dirty="0">
              <a:solidFill>
                <a:srgbClr val="0070C0"/>
              </a:solidFill>
            </a:endParaRPr>
          </a:p>
          <a:p>
            <a:pPr lvl="1"/>
            <a:r>
              <a:rPr lang="tr-TR" dirty="0">
                <a:solidFill>
                  <a:srgbClr val="0070C0"/>
                </a:solidFill>
              </a:rPr>
              <a:t>Atama ve yükseltmelerde nitelikten daha çok niceliğe önem verilmesi </a:t>
            </a:r>
          </a:p>
          <a:p>
            <a:pPr lvl="1"/>
            <a:r>
              <a:rPr lang="tr-TR" dirty="0">
                <a:solidFill>
                  <a:srgbClr val="0070C0"/>
                </a:solidFill>
              </a:rPr>
              <a:t>Üniversitelerde inceleme ve denetleme mekanizmalarının yeterince olmaması</a:t>
            </a:r>
          </a:p>
          <a:p>
            <a:pPr lvl="1"/>
            <a:r>
              <a:rPr lang="tr-TR" dirty="0">
                <a:solidFill>
                  <a:srgbClr val="0070C0"/>
                </a:solidFill>
              </a:rPr>
              <a:t>Yazar haklarını korumada uygulamaların (yasal) yetersiz kalması</a:t>
            </a:r>
          </a:p>
          <a:p>
            <a:pPr lvl="1"/>
            <a:r>
              <a:rPr lang="tr-TR" sz="2000" dirty="0">
                <a:solidFill>
                  <a:srgbClr val="0070C0"/>
                </a:solidFill>
              </a:rPr>
              <a:t>Yetersiz olanakları olanların mevki, makam kapmak için yaptıkları yanıltmalar</a:t>
            </a:r>
          </a:p>
          <a:p>
            <a:r>
              <a:rPr lang="tr-TR" sz="2400" dirty="0"/>
              <a:t>Akademik dünyada </a:t>
            </a:r>
            <a:r>
              <a:rPr lang="tr-TR" sz="2400" b="1" dirty="0">
                <a:solidFill>
                  <a:srgbClr val="FF0000"/>
                </a:solidFill>
              </a:rPr>
              <a:t>“Yayınla veya yok ol ” </a:t>
            </a:r>
            <a:r>
              <a:rPr lang="tr-TR" sz="2400" b="1" dirty="0">
                <a:solidFill>
                  <a:srgbClr val="0070C0"/>
                </a:solidFill>
              </a:rPr>
              <a:t>– (“</a:t>
            </a:r>
            <a:r>
              <a:rPr lang="tr-TR" sz="2400" b="1" dirty="0" err="1">
                <a:solidFill>
                  <a:srgbClr val="0070C0"/>
                </a:solidFill>
              </a:rPr>
              <a:t>Publish</a:t>
            </a:r>
            <a:r>
              <a:rPr lang="tr-TR" sz="2400" b="1" dirty="0">
                <a:solidFill>
                  <a:srgbClr val="0070C0"/>
                </a:solidFill>
              </a:rPr>
              <a:t> </a:t>
            </a:r>
            <a:r>
              <a:rPr lang="tr-TR" sz="2400" b="1" dirty="0" err="1">
                <a:solidFill>
                  <a:srgbClr val="0070C0"/>
                </a:solidFill>
              </a:rPr>
              <a:t>or</a:t>
            </a:r>
            <a:r>
              <a:rPr lang="tr-TR" sz="2400" b="1" dirty="0">
                <a:solidFill>
                  <a:srgbClr val="0070C0"/>
                </a:solidFill>
              </a:rPr>
              <a:t> </a:t>
            </a:r>
            <a:r>
              <a:rPr lang="tr-TR" sz="2400" b="1" dirty="0" err="1">
                <a:solidFill>
                  <a:srgbClr val="0070C0"/>
                </a:solidFill>
              </a:rPr>
              <a:t>Perish</a:t>
            </a:r>
            <a:r>
              <a:rPr lang="tr-TR" sz="2400" b="1" dirty="0">
                <a:solidFill>
                  <a:srgbClr val="0070C0"/>
                </a:solidFill>
              </a:rPr>
              <a:t>”</a:t>
            </a:r>
            <a:r>
              <a:rPr lang="tr-TR" sz="2400" dirty="0"/>
              <a:t>) baskısı</a:t>
            </a:r>
          </a:p>
          <a:p>
            <a:endParaRPr lang="tr-TR" dirty="0"/>
          </a:p>
          <a:p>
            <a:pPr marL="0" indent="0">
              <a:buNone/>
            </a:pPr>
            <a:endParaRPr lang="tr-TR" dirty="0"/>
          </a:p>
          <a:p>
            <a:endParaRPr lang="tr-TR" dirty="0"/>
          </a:p>
          <a:p>
            <a:endParaRPr lang="tr-TR" dirty="0"/>
          </a:p>
          <a:p>
            <a:pPr marL="342900" lvl="1" indent="0">
              <a:buNone/>
            </a:pPr>
            <a:endParaRPr lang="tr-TR" dirty="0"/>
          </a:p>
          <a:p>
            <a:pPr lvl="1"/>
            <a:endParaRPr lang="tr-TR" dirty="0"/>
          </a:p>
        </p:txBody>
      </p:sp>
    </p:spTree>
    <p:extLst>
      <p:ext uri="{BB962C8B-B14F-4D97-AF65-F5344CB8AC3E}">
        <p14:creationId xmlns:p14="http://schemas.microsoft.com/office/powerpoint/2010/main" val="2190675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63550" y="327027"/>
            <a:ext cx="8426450" cy="561974"/>
          </a:xfrm>
        </p:spPr>
        <p:txBody>
          <a:bodyPr/>
          <a:lstStyle/>
          <a:p>
            <a:r>
              <a:rPr lang="tr-TR" b="1" dirty="0">
                <a:solidFill>
                  <a:srgbClr val="FF0000"/>
                </a:solidFill>
              </a:rPr>
              <a:t>İntihale yol açan nedenler </a:t>
            </a:r>
            <a:r>
              <a:rPr lang="tr-TR" dirty="0">
                <a:solidFill>
                  <a:srgbClr val="FF0000"/>
                </a:solidFill>
              </a:rPr>
              <a:t>(devam)</a:t>
            </a:r>
          </a:p>
        </p:txBody>
      </p:sp>
      <p:sp>
        <p:nvSpPr>
          <p:cNvPr id="3" name="İçerik Yer Tutucusu 2"/>
          <p:cNvSpPr>
            <a:spLocks noGrp="1"/>
          </p:cNvSpPr>
          <p:nvPr>
            <p:ph idx="1"/>
          </p:nvPr>
        </p:nvSpPr>
        <p:spPr>
          <a:xfrm>
            <a:off x="254000" y="990600"/>
            <a:ext cx="8636000" cy="5680656"/>
          </a:xfrm>
        </p:spPr>
        <p:txBody>
          <a:bodyPr>
            <a:normAutofit lnSpcReduction="10000"/>
          </a:bodyPr>
          <a:lstStyle/>
          <a:p>
            <a:r>
              <a:rPr lang="tr-TR" dirty="0"/>
              <a:t>Ulusal dergi yayınlarına atama ve yükseltilmelerde Uluslararası dergi yayınları kadar önem vermeme</a:t>
            </a:r>
          </a:p>
          <a:p>
            <a:pPr lvl="1"/>
            <a:r>
              <a:rPr lang="tr-TR" dirty="0" err="1"/>
              <a:t>Lalahan</a:t>
            </a:r>
            <a:r>
              <a:rPr lang="tr-TR" dirty="0"/>
              <a:t> Hayvancılık Dergisi örneği-</a:t>
            </a:r>
            <a:r>
              <a:rPr lang="tr-TR" dirty="0">
                <a:sym typeface="Wingdings" panose="05000000000000000000" pitchFamily="2" charset="2"/>
              </a:rPr>
              <a:t> İyi dergi ama SCI-</a:t>
            </a:r>
            <a:r>
              <a:rPr lang="tr-TR" dirty="0" err="1">
                <a:sym typeface="Wingdings" panose="05000000000000000000" pitchFamily="2" charset="2"/>
              </a:rPr>
              <a:t>Expanded</a:t>
            </a:r>
            <a:r>
              <a:rPr lang="tr-TR" dirty="0">
                <a:sym typeface="Wingdings" panose="05000000000000000000" pitchFamily="2" charset="2"/>
              </a:rPr>
              <a:t> gibi indekslerde değil ama TR Dizin ve diğer dizinlerde var. 50 yılı aşkın süredir yayında (1959’dan beri arşivleniyor).</a:t>
            </a:r>
            <a:endParaRPr lang="tr-TR" dirty="0"/>
          </a:p>
          <a:p>
            <a:r>
              <a:rPr lang="tr-TR" dirty="0"/>
              <a:t>Dün Doç. Dr. Umut </a:t>
            </a:r>
            <a:r>
              <a:rPr lang="tr-TR" dirty="0" err="1"/>
              <a:t>AL’ın</a:t>
            </a:r>
            <a:r>
              <a:rPr lang="tr-TR" dirty="0"/>
              <a:t>, Prof. Dr. Erol </a:t>
            </a:r>
            <a:r>
              <a:rPr lang="tr-TR" dirty="0" err="1"/>
              <a:t>ARCAKLIOĞLU’nun</a:t>
            </a:r>
            <a:r>
              <a:rPr lang="tr-TR" dirty="0"/>
              <a:t> sunumu ve Prof. Dr. Ramazan </a:t>
            </a:r>
            <a:r>
              <a:rPr lang="tr-TR" dirty="0" err="1"/>
              <a:t>GÖZEN’in</a:t>
            </a:r>
            <a:r>
              <a:rPr lang="tr-TR" dirty="0"/>
              <a:t> Ulusal? Uluslararası? Kavramlarındaki yorumu aşırmaların neden yapıldığına güzel örneklerdir </a:t>
            </a:r>
          </a:p>
          <a:p>
            <a:endParaRPr lang="tr-TR" dirty="0"/>
          </a:p>
          <a:p>
            <a:endParaRPr lang="tr-TR" dirty="0"/>
          </a:p>
          <a:p>
            <a:r>
              <a:rPr lang="tr-TR" dirty="0"/>
              <a:t>EK NOT</a:t>
            </a:r>
          </a:p>
          <a:p>
            <a:pPr lvl="1"/>
            <a:r>
              <a:rPr lang="tr-TR" dirty="0"/>
              <a:t>Doktora yaptığım yerde araştırma sonuçlarının öncelikle yerel araştırma raporları olarak yayınlanması (</a:t>
            </a:r>
            <a:r>
              <a:rPr lang="tr-TR" dirty="0" err="1"/>
              <a:t>Research</a:t>
            </a:r>
            <a:r>
              <a:rPr lang="tr-TR" dirty="0"/>
              <a:t> Report veya </a:t>
            </a:r>
            <a:r>
              <a:rPr lang="tr-TR" dirty="0" err="1"/>
              <a:t>Extension</a:t>
            </a:r>
            <a:r>
              <a:rPr lang="tr-TR" dirty="0"/>
              <a:t> Report) ve bunun hayvan yetiştiricinin anlayacağı şekilde kaleme alınması çok önemseniyordu (Sonuçta Üniversitenin </a:t>
            </a:r>
            <a:r>
              <a:rPr lang="tr-TR" dirty="0" err="1"/>
              <a:t>Extension</a:t>
            </a:r>
            <a:r>
              <a:rPr lang="tr-TR" dirty="0"/>
              <a:t> görevi de vardı). Böylece araştırma sonuçlarıyla yetiştirici bulaşabiliyordu. Danışmanımın da tavsiyesiyle bunu yaptım. Bu aslında benim tezimin indekse giren dergilerde yayınlanmamasına neden oldu. Yayınlansa </a:t>
            </a:r>
            <a:r>
              <a:rPr lang="tr-TR" dirty="0" err="1"/>
              <a:t>duplikasyona</a:t>
            </a:r>
            <a:r>
              <a:rPr lang="tr-TR" dirty="0"/>
              <a:t> neden olabilirdi. SONUÇ: Tezin sonuçları uygulayıcılar açısından daha faydalı oldu. Fakat benim açımdan iyi dergilerde yayınlanma şansı kayboldu. Hangisi daha FAYDALI? ARAŞTIRMA AMACINA ULAŞTI MI?</a:t>
            </a:r>
          </a:p>
          <a:p>
            <a:pPr marL="0" indent="0">
              <a:buNone/>
            </a:pPr>
            <a:endParaRPr lang="tr-TR" dirty="0"/>
          </a:p>
          <a:p>
            <a:pPr marL="0" indent="0">
              <a:buNone/>
            </a:pPr>
            <a:endParaRPr lang="tr-TR" dirty="0"/>
          </a:p>
          <a:p>
            <a:pPr marL="342900" lvl="1" indent="0">
              <a:buNone/>
            </a:pPr>
            <a:endParaRPr lang="tr-TR" dirty="0"/>
          </a:p>
          <a:p>
            <a:pPr lvl="1"/>
            <a:endParaRPr lang="tr-TR" dirty="0"/>
          </a:p>
        </p:txBody>
      </p:sp>
    </p:spTree>
    <p:extLst>
      <p:ext uri="{BB962C8B-B14F-4D97-AF65-F5344CB8AC3E}">
        <p14:creationId xmlns:p14="http://schemas.microsoft.com/office/powerpoint/2010/main" val="34133275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78727672-B0E3-484C-A2A0-2A05BE43D3D0}"/>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0704" t="8602" r="22113" b="4970"/>
          <a:stretch/>
        </p:blipFill>
        <p:spPr>
          <a:xfrm>
            <a:off x="772731" y="141666"/>
            <a:ext cx="7337489" cy="6235059"/>
          </a:xfrm>
          <a:prstGeom prst="rect">
            <a:avLst/>
          </a:prstGeom>
        </p:spPr>
      </p:pic>
      <p:sp>
        <p:nvSpPr>
          <p:cNvPr id="4" name="Metin kutusu 3">
            <a:extLst>
              <a:ext uri="{FF2B5EF4-FFF2-40B4-BE49-F238E27FC236}">
                <a16:creationId xmlns:a16="http://schemas.microsoft.com/office/drawing/2014/main" id="{DDF33208-D9BB-4806-AA39-016E82223F5C}"/>
              </a:ext>
            </a:extLst>
          </p:cNvPr>
          <p:cNvSpPr txBox="1"/>
          <p:nvPr/>
        </p:nvSpPr>
        <p:spPr>
          <a:xfrm>
            <a:off x="579549" y="6376725"/>
            <a:ext cx="8384148" cy="307777"/>
          </a:xfrm>
          <a:prstGeom prst="rect">
            <a:avLst/>
          </a:prstGeom>
          <a:noFill/>
        </p:spPr>
        <p:txBody>
          <a:bodyPr wrap="square" rtlCol="0">
            <a:spAutoFit/>
          </a:bodyPr>
          <a:lstStyle/>
          <a:p>
            <a:r>
              <a:rPr lang="tr-TR" sz="1400" dirty="0">
                <a:hlinkClick r:id="rId4"/>
              </a:rPr>
              <a:t>https://publicationethics.org/files/Full_set_of_flowcharts_Turkey_2017%20%281%29.pdf</a:t>
            </a:r>
            <a:r>
              <a:rPr lang="tr-TR" sz="1400" dirty="0"/>
              <a:t> (erişim 30.10.2017)</a:t>
            </a:r>
          </a:p>
        </p:txBody>
      </p:sp>
    </p:spTree>
    <p:extLst>
      <p:ext uri="{BB962C8B-B14F-4D97-AF65-F5344CB8AC3E}">
        <p14:creationId xmlns:p14="http://schemas.microsoft.com/office/powerpoint/2010/main" val="8700517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DDF33208-D9BB-4806-AA39-016E82223F5C}"/>
              </a:ext>
            </a:extLst>
          </p:cNvPr>
          <p:cNvSpPr txBox="1"/>
          <p:nvPr/>
        </p:nvSpPr>
        <p:spPr>
          <a:xfrm>
            <a:off x="579549" y="6376725"/>
            <a:ext cx="8384148" cy="307777"/>
          </a:xfrm>
          <a:prstGeom prst="rect">
            <a:avLst/>
          </a:prstGeom>
          <a:noFill/>
        </p:spPr>
        <p:txBody>
          <a:bodyPr wrap="square" rtlCol="0">
            <a:spAutoFit/>
          </a:bodyPr>
          <a:lstStyle/>
          <a:p>
            <a:r>
              <a:rPr lang="tr-TR" sz="1400" dirty="0">
                <a:hlinkClick r:id="rId2"/>
              </a:rPr>
              <a:t>https://publicationethics.org/files/Full_set_of_flowcharts_Turkey_2017%20%281%29.pdf</a:t>
            </a:r>
            <a:r>
              <a:rPr lang="tr-TR" sz="1400" dirty="0"/>
              <a:t> (erişim 30.10.2017)</a:t>
            </a:r>
          </a:p>
        </p:txBody>
      </p:sp>
      <p:pic>
        <p:nvPicPr>
          <p:cNvPr id="2" name="Resim 1">
            <a:extLst>
              <a:ext uri="{FF2B5EF4-FFF2-40B4-BE49-F238E27FC236}">
                <a16:creationId xmlns:a16="http://schemas.microsoft.com/office/drawing/2014/main" id="{2850CA9C-D120-40BD-8C41-310EDE064AF4}"/>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20704" t="10356" r="21831" b="32276"/>
          <a:stretch/>
        </p:blipFill>
        <p:spPr>
          <a:xfrm>
            <a:off x="283335" y="927277"/>
            <a:ext cx="8306369" cy="4662154"/>
          </a:xfrm>
          <a:prstGeom prst="rect">
            <a:avLst/>
          </a:prstGeom>
        </p:spPr>
      </p:pic>
      <p:sp>
        <p:nvSpPr>
          <p:cNvPr id="5" name="Metin kutusu 4">
            <a:extLst>
              <a:ext uri="{FF2B5EF4-FFF2-40B4-BE49-F238E27FC236}">
                <a16:creationId xmlns:a16="http://schemas.microsoft.com/office/drawing/2014/main" id="{8D8E00AF-9456-42FA-ACFC-A4FC685A8FFA}"/>
              </a:ext>
            </a:extLst>
          </p:cNvPr>
          <p:cNvSpPr txBox="1"/>
          <p:nvPr/>
        </p:nvSpPr>
        <p:spPr>
          <a:xfrm>
            <a:off x="283335" y="278130"/>
            <a:ext cx="1153008" cy="369332"/>
          </a:xfrm>
          <a:prstGeom prst="rect">
            <a:avLst/>
          </a:prstGeom>
          <a:noFill/>
        </p:spPr>
        <p:txBody>
          <a:bodyPr wrap="none" rtlCol="0">
            <a:spAutoFit/>
          </a:bodyPr>
          <a:lstStyle/>
          <a:p>
            <a:r>
              <a:rPr lang="tr-TR" i="1" dirty="0"/>
              <a:t>Devam (a)</a:t>
            </a:r>
          </a:p>
        </p:txBody>
      </p:sp>
    </p:spTree>
    <p:extLst>
      <p:ext uri="{BB962C8B-B14F-4D97-AF65-F5344CB8AC3E}">
        <p14:creationId xmlns:p14="http://schemas.microsoft.com/office/powerpoint/2010/main" val="5134113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416" t="4792" r="1388" b="4546"/>
          <a:stretch/>
        </p:blipFill>
        <p:spPr>
          <a:xfrm>
            <a:off x="114300" y="139701"/>
            <a:ext cx="8866944" cy="5029199"/>
          </a:xfrm>
          <a:prstGeom prst="rect">
            <a:avLst/>
          </a:prstGeom>
        </p:spPr>
      </p:pic>
      <p:sp>
        <p:nvSpPr>
          <p:cNvPr id="3" name="Metin kutusu 2"/>
          <p:cNvSpPr txBox="1"/>
          <p:nvPr/>
        </p:nvSpPr>
        <p:spPr>
          <a:xfrm>
            <a:off x="1308100" y="5777469"/>
            <a:ext cx="6692900" cy="369332"/>
          </a:xfrm>
          <a:prstGeom prst="rect">
            <a:avLst/>
          </a:prstGeom>
          <a:noFill/>
        </p:spPr>
        <p:txBody>
          <a:bodyPr wrap="square" rtlCol="0">
            <a:spAutoFit/>
          </a:bodyPr>
          <a:lstStyle/>
          <a:p>
            <a:pPr algn="ctr"/>
            <a:r>
              <a:rPr lang="tr-TR" dirty="0">
                <a:hlinkClick r:id="rId4"/>
              </a:rPr>
              <a:t>http://ueam.metu.edu.tr/intihal</a:t>
            </a:r>
            <a:r>
              <a:rPr lang="tr-TR" dirty="0"/>
              <a:t> </a:t>
            </a:r>
            <a:r>
              <a:rPr lang="tr-TR" sz="1600" dirty="0"/>
              <a:t>(Erişim: 31.10.2017)</a:t>
            </a:r>
          </a:p>
        </p:txBody>
      </p:sp>
    </p:spTree>
    <p:extLst>
      <p:ext uri="{BB962C8B-B14F-4D97-AF65-F5344CB8AC3E}">
        <p14:creationId xmlns:p14="http://schemas.microsoft.com/office/powerpoint/2010/main" val="38647223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DDF33208-D9BB-4806-AA39-016E82223F5C}"/>
              </a:ext>
            </a:extLst>
          </p:cNvPr>
          <p:cNvSpPr txBox="1"/>
          <p:nvPr/>
        </p:nvSpPr>
        <p:spPr>
          <a:xfrm>
            <a:off x="579549" y="6376725"/>
            <a:ext cx="8384148" cy="307777"/>
          </a:xfrm>
          <a:prstGeom prst="rect">
            <a:avLst/>
          </a:prstGeom>
          <a:noFill/>
        </p:spPr>
        <p:txBody>
          <a:bodyPr wrap="square" rtlCol="0">
            <a:spAutoFit/>
          </a:bodyPr>
          <a:lstStyle/>
          <a:p>
            <a:r>
              <a:rPr lang="tr-TR" sz="1400" dirty="0">
                <a:hlinkClick r:id="rId2"/>
              </a:rPr>
              <a:t>https://publicationethics.org/files/Full_set_of_flowcharts_Turkey_2017%20%281%29.pdf</a:t>
            </a:r>
            <a:r>
              <a:rPr lang="tr-TR" sz="1400" dirty="0"/>
              <a:t> (erişim 30.10.2017)</a:t>
            </a:r>
          </a:p>
        </p:txBody>
      </p:sp>
      <p:pic>
        <p:nvPicPr>
          <p:cNvPr id="3" name="Resim 2">
            <a:extLst>
              <a:ext uri="{FF2B5EF4-FFF2-40B4-BE49-F238E27FC236}">
                <a16:creationId xmlns:a16="http://schemas.microsoft.com/office/drawing/2014/main" id="{2B839293-ED8E-42EC-AD9E-27F50F40E87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21268" t="9201" r="22676" b="11233"/>
          <a:stretch/>
        </p:blipFill>
        <p:spPr>
          <a:xfrm>
            <a:off x="914400" y="408197"/>
            <a:ext cx="7456868" cy="5950730"/>
          </a:xfrm>
          <a:prstGeom prst="rect">
            <a:avLst/>
          </a:prstGeom>
        </p:spPr>
      </p:pic>
    </p:spTree>
    <p:extLst>
      <p:ext uri="{BB962C8B-B14F-4D97-AF65-F5344CB8AC3E}">
        <p14:creationId xmlns:p14="http://schemas.microsoft.com/office/powerpoint/2010/main" val="37727394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DDF33208-D9BB-4806-AA39-016E82223F5C}"/>
              </a:ext>
            </a:extLst>
          </p:cNvPr>
          <p:cNvSpPr txBox="1"/>
          <p:nvPr/>
        </p:nvSpPr>
        <p:spPr>
          <a:xfrm>
            <a:off x="579549" y="6376725"/>
            <a:ext cx="8384148" cy="307777"/>
          </a:xfrm>
          <a:prstGeom prst="rect">
            <a:avLst/>
          </a:prstGeom>
          <a:noFill/>
        </p:spPr>
        <p:txBody>
          <a:bodyPr wrap="square" rtlCol="0">
            <a:spAutoFit/>
          </a:bodyPr>
          <a:lstStyle/>
          <a:p>
            <a:r>
              <a:rPr lang="tr-TR" sz="1400" dirty="0">
                <a:hlinkClick r:id="rId2"/>
              </a:rPr>
              <a:t>https://publicationethics.org/files/Full_set_of_flowcharts_Turkey_2017%20%281%29.pdf</a:t>
            </a:r>
            <a:r>
              <a:rPr lang="tr-TR" sz="1400" dirty="0"/>
              <a:t> (erişim 30.10.2017)</a:t>
            </a:r>
          </a:p>
        </p:txBody>
      </p:sp>
      <p:sp>
        <p:nvSpPr>
          <p:cNvPr id="5" name="Metin kutusu 4">
            <a:extLst>
              <a:ext uri="{FF2B5EF4-FFF2-40B4-BE49-F238E27FC236}">
                <a16:creationId xmlns:a16="http://schemas.microsoft.com/office/drawing/2014/main" id="{8D8E00AF-9456-42FA-ACFC-A4FC685A8FFA}"/>
              </a:ext>
            </a:extLst>
          </p:cNvPr>
          <p:cNvSpPr txBox="1"/>
          <p:nvPr/>
        </p:nvSpPr>
        <p:spPr>
          <a:xfrm>
            <a:off x="283335" y="278130"/>
            <a:ext cx="1153008" cy="369332"/>
          </a:xfrm>
          <a:prstGeom prst="rect">
            <a:avLst/>
          </a:prstGeom>
          <a:noFill/>
        </p:spPr>
        <p:txBody>
          <a:bodyPr wrap="none" rtlCol="0">
            <a:spAutoFit/>
          </a:bodyPr>
          <a:lstStyle/>
          <a:p>
            <a:r>
              <a:rPr lang="tr-TR" i="1" dirty="0"/>
              <a:t>Devam (b)</a:t>
            </a:r>
          </a:p>
        </p:txBody>
      </p:sp>
      <p:pic>
        <p:nvPicPr>
          <p:cNvPr id="3" name="Resim 2">
            <a:extLst>
              <a:ext uri="{FF2B5EF4-FFF2-40B4-BE49-F238E27FC236}">
                <a16:creationId xmlns:a16="http://schemas.microsoft.com/office/drawing/2014/main" id="{0176DA75-9119-4349-9B01-8091F743B8A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21549" t="8687" r="22817" b="30272"/>
          <a:stretch/>
        </p:blipFill>
        <p:spPr>
          <a:xfrm>
            <a:off x="373704" y="802008"/>
            <a:ext cx="8061957" cy="4973199"/>
          </a:xfrm>
          <a:prstGeom prst="rect">
            <a:avLst/>
          </a:prstGeom>
        </p:spPr>
      </p:pic>
    </p:spTree>
    <p:extLst>
      <p:ext uri="{BB962C8B-B14F-4D97-AF65-F5344CB8AC3E}">
        <p14:creationId xmlns:p14="http://schemas.microsoft.com/office/powerpoint/2010/main" val="32711858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up 18">
            <a:extLst>
              <a:ext uri="{FF2B5EF4-FFF2-40B4-BE49-F238E27FC236}">
                <a16:creationId xmlns:a16="http://schemas.microsoft.com/office/drawing/2014/main" id="{ACEFACA2-C765-4337-804D-EAFF77F13FE4}"/>
              </a:ext>
            </a:extLst>
          </p:cNvPr>
          <p:cNvGrpSpPr/>
          <p:nvPr/>
        </p:nvGrpSpPr>
        <p:grpSpPr>
          <a:xfrm>
            <a:off x="115909" y="257577"/>
            <a:ext cx="8856590" cy="6194737"/>
            <a:chOff x="0" y="257577"/>
            <a:chExt cx="8856590" cy="6194737"/>
          </a:xfrm>
        </p:grpSpPr>
        <p:grpSp>
          <p:nvGrpSpPr>
            <p:cNvPr id="18" name="Grup 17">
              <a:extLst>
                <a:ext uri="{FF2B5EF4-FFF2-40B4-BE49-F238E27FC236}">
                  <a16:creationId xmlns:a16="http://schemas.microsoft.com/office/drawing/2014/main" id="{03022DB0-3A12-4E55-AE14-DF158E5E5DFA}"/>
                </a:ext>
              </a:extLst>
            </p:cNvPr>
            <p:cNvGrpSpPr/>
            <p:nvPr/>
          </p:nvGrpSpPr>
          <p:grpSpPr>
            <a:xfrm>
              <a:off x="0" y="257577"/>
              <a:ext cx="8856590" cy="6194737"/>
              <a:chOff x="123213" y="231819"/>
              <a:chExt cx="8856590" cy="6194737"/>
            </a:xfrm>
          </p:grpSpPr>
          <p:grpSp>
            <p:nvGrpSpPr>
              <p:cNvPr id="4" name="Grup 3">
                <a:extLst>
                  <a:ext uri="{FF2B5EF4-FFF2-40B4-BE49-F238E27FC236}">
                    <a16:creationId xmlns:a16="http://schemas.microsoft.com/office/drawing/2014/main" id="{FF9735C8-82E5-49BA-8F7F-7E7A1498C0B9}"/>
                  </a:ext>
                </a:extLst>
              </p:cNvPr>
              <p:cNvGrpSpPr/>
              <p:nvPr/>
            </p:nvGrpSpPr>
            <p:grpSpPr>
              <a:xfrm>
                <a:off x="123213" y="231819"/>
                <a:ext cx="8856590" cy="6194737"/>
                <a:chOff x="161850" y="283335"/>
                <a:chExt cx="8856590" cy="6194737"/>
              </a:xfrm>
            </p:grpSpPr>
            <p:pic>
              <p:nvPicPr>
                <p:cNvPr id="2" name="Resim 1">
                  <a:extLst>
                    <a:ext uri="{FF2B5EF4-FFF2-40B4-BE49-F238E27FC236}">
                      <a16:creationId xmlns:a16="http://schemas.microsoft.com/office/drawing/2014/main" id="{2B530074-D1A2-4370-B983-521388D714B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61850" y="283335"/>
                  <a:ext cx="8856590" cy="6194737"/>
                </a:xfrm>
                <a:prstGeom prst="rect">
                  <a:avLst/>
                </a:prstGeom>
              </p:spPr>
            </p:pic>
            <p:sp>
              <p:nvSpPr>
                <p:cNvPr id="3" name="Dikdörtgen 2">
                  <a:extLst>
                    <a:ext uri="{FF2B5EF4-FFF2-40B4-BE49-F238E27FC236}">
                      <a16:creationId xmlns:a16="http://schemas.microsoft.com/office/drawing/2014/main" id="{8C964786-3594-4D23-B717-9CA8162F99CA}"/>
                    </a:ext>
                  </a:extLst>
                </p:cNvPr>
                <p:cNvSpPr/>
                <p:nvPr/>
              </p:nvSpPr>
              <p:spPr>
                <a:xfrm>
                  <a:off x="3335628" y="553791"/>
                  <a:ext cx="2318197" cy="2318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5" name="Dikdörtgen 4">
                <a:extLst>
                  <a:ext uri="{FF2B5EF4-FFF2-40B4-BE49-F238E27FC236}">
                    <a16:creationId xmlns:a16="http://schemas.microsoft.com/office/drawing/2014/main" id="{F3628B74-5FA8-48C4-9CD0-906101B15256}"/>
                  </a:ext>
                </a:extLst>
              </p:cNvPr>
              <p:cNvSpPr/>
              <p:nvPr/>
            </p:nvSpPr>
            <p:spPr>
              <a:xfrm>
                <a:off x="734094" y="5808371"/>
                <a:ext cx="2137893" cy="2189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6" name="Resim 5">
                <a:extLst>
                  <a:ext uri="{FF2B5EF4-FFF2-40B4-BE49-F238E27FC236}">
                    <a16:creationId xmlns:a16="http://schemas.microsoft.com/office/drawing/2014/main" id="{37C859B6-726A-4CB0-9212-4C419CB9F95D}"/>
                  </a:ext>
                </a:extLst>
              </p:cNvPr>
              <p:cNvPicPr>
                <a:picLocks noChangeAspect="1"/>
              </p:cNvPicPr>
              <p:nvPr/>
            </p:nvPicPr>
            <p:blipFill>
              <a:blip r:embed="rId4"/>
              <a:stretch>
                <a:fillRect/>
              </a:stretch>
            </p:blipFill>
            <p:spPr>
              <a:xfrm>
                <a:off x="1970467" y="3232823"/>
                <a:ext cx="3472502" cy="236734"/>
              </a:xfrm>
              <a:prstGeom prst="rect">
                <a:avLst/>
              </a:prstGeom>
            </p:spPr>
          </p:pic>
          <p:pic>
            <p:nvPicPr>
              <p:cNvPr id="7" name="Resim 6">
                <a:extLst>
                  <a:ext uri="{FF2B5EF4-FFF2-40B4-BE49-F238E27FC236}">
                    <a16:creationId xmlns:a16="http://schemas.microsoft.com/office/drawing/2014/main" id="{8F716599-A89B-47BE-BA49-D934553F585F}"/>
                  </a:ext>
                </a:extLst>
              </p:cNvPr>
              <p:cNvPicPr>
                <a:picLocks noChangeAspect="1"/>
              </p:cNvPicPr>
              <p:nvPr/>
            </p:nvPicPr>
            <p:blipFill>
              <a:blip r:embed="rId4"/>
              <a:stretch>
                <a:fillRect/>
              </a:stretch>
            </p:blipFill>
            <p:spPr>
              <a:xfrm>
                <a:off x="6126301" y="2012399"/>
                <a:ext cx="2145978" cy="231668"/>
              </a:xfrm>
              <a:prstGeom prst="rect">
                <a:avLst/>
              </a:prstGeom>
            </p:spPr>
          </p:pic>
          <p:sp>
            <p:nvSpPr>
              <p:cNvPr id="8" name="Dikdörtgen 7">
                <a:extLst>
                  <a:ext uri="{FF2B5EF4-FFF2-40B4-BE49-F238E27FC236}">
                    <a16:creationId xmlns:a16="http://schemas.microsoft.com/office/drawing/2014/main" id="{D366AFA9-4681-4C17-A8EC-B32E911B4A23}"/>
                  </a:ext>
                </a:extLst>
              </p:cNvPr>
              <p:cNvSpPr/>
              <p:nvPr/>
            </p:nvSpPr>
            <p:spPr>
              <a:xfrm>
                <a:off x="6259132" y="2665926"/>
                <a:ext cx="1004553" cy="1287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Resim 8">
                <a:extLst>
                  <a:ext uri="{FF2B5EF4-FFF2-40B4-BE49-F238E27FC236}">
                    <a16:creationId xmlns:a16="http://schemas.microsoft.com/office/drawing/2014/main" id="{4E833874-7157-4830-BF79-227D893258E1}"/>
                  </a:ext>
                </a:extLst>
              </p:cNvPr>
              <p:cNvPicPr>
                <a:picLocks noChangeAspect="1"/>
              </p:cNvPicPr>
              <p:nvPr/>
            </p:nvPicPr>
            <p:blipFill>
              <a:blip r:embed="rId5"/>
              <a:stretch>
                <a:fillRect/>
              </a:stretch>
            </p:blipFill>
            <p:spPr>
              <a:xfrm>
                <a:off x="6259132" y="3329337"/>
                <a:ext cx="1018120" cy="140220"/>
              </a:xfrm>
              <a:prstGeom prst="rect">
                <a:avLst/>
              </a:prstGeom>
            </p:spPr>
          </p:pic>
          <p:pic>
            <p:nvPicPr>
              <p:cNvPr id="10" name="Resim 9">
                <a:extLst>
                  <a:ext uri="{FF2B5EF4-FFF2-40B4-BE49-F238E27FC236}">
                    <a16:creationId xmlns:a16="http://schemas.microsoft.com/office/drawing/2014/main" id="{484ABE6E-2CEB-4C0E-8F51-DDDC330072E0}"/>
                  </a:ext>
                </a:extLst>
              </p:cNvPr>
              <p:cNvPicPr>
                <a:picLocks noChangeAspect="1"/>
              </p:cNvPicPr>
              <p:nvPr/>
            </p:nvPicPr>
            <p:blipFill>
              <a:blip r:embed="rId5"/>
              <a:stretch>
                <a:fillRect/>
              </a:stretch>
            </p:blipFill>
            <p:spPr>
              <a:xfrm>
                <a:off x="6259132" y="4004179"/>
                <a:ext cx="1018120" cy="140220"/>
              </a:xfrm>
              <a:prstGeom prst="rect">
                <a:avLst/>
              </a:prstGeom>
            </p:spPr>
          </p:pic>
          <p:pic>
            <p:nvPicPr>
              <p:cNvPr id="11" name="Resim 10">
                <a:extLst>
                  <a:ext uri="{FF2B5EF4-FFF2-40B4-BE49-F238E27FC236}">
                    <a16:creationId xmlns:a16="http://schemas.microsoft.com/office/drawing/2014/main" id="{012E1E58-BB91-4DB5-8899-7F2A5E950E42}"/>
                  </a:ext>
                </a:extLst>
              </p:cNvPr>
              <p:cNvPicPr>
                <a:picLocks noChangeAspect="1"/>
              </p:cNvPicPr>
              <p:nvPr/>
            </p:nvPicPr>
            <p:blipFill>
              <a:blip r:embed="rId5"/>
              <a:stretch>
                <a:fillRect/>
              </a:stretch>
            </p:blipFill>
            <p:spPr>
              <a:xfrm>
                <a:off x="6259132" y="4608911"/>
                <a:ext cx="1018120" cy="140220"/>
              </a:xfrm>
              <a:prstGeom prst="rect">
                <a:avLst/>
              </a:prstGeom>
            </p:spPr>
          </p:pic>
          <p:pic>
            <p:nvPicPr>
              <p:cNvPr id="12" name="Resim 11">
                <a:extLst>
                  <a:ext uri="{FF2B5EF4-FFF2-40B4-BE49-F238E27FC236}">
                    <a16:creationId xmlns:a16="http://schemas.microsoft.com/office/drawing/2014/main" id="{4E8C1BAA-3394-49FB-A0C5-DCEFA8B68B62}"/>
                  </a:ext>
                </a:extLst>
              </p:cNvPr>
              <p:cNvPicPr>
                <a:picLocks noChangeAspect="1"/>
              </p:cNvPicPr>
              <p:nvPr/>
            </p:nvPicPr>
            <p:blipFill>
              <a:blip r:embed="rId5"/>
              <a:stretch>
                <a:fillRect/>
              </a:stretch>
            </p:blipFill>
            <p:spPr>
              <a:xfrm>
                <a:off x="6259132" y="5225947"/>
                <a:ext cx="1018120" cy="140220"/>
              </a:xfrm>
              <a:prstGeom prst="rect">
                <a:avLst/>
              </a:prstGeom>
            </p:spPr>
          </p:pic>
          <p:pic>
            <p:nvPicPr>
              <p:cNvPr id="13" name="Resim 12">
                <a:extLst>
                  <a:ext uri="{FF2B5EF4-FFF2-40B4-BE49-F238E27FC236}">
                    <a16:creationId xmlns:a16="http://schemas.microsoft.com/office/drawing/2014/main" id="{5C9B7E14-F333-4ECA-B573-D2F607E29B0E}"/>
                  </a:ext>
                </a:extLst>
              </p:cNvPr>
              <p:cNvPicPr>
                <a:picLocks noChangeAspect="1"/>
              </p:cNvPicPr>
              <p:nvPr/>
            </p:nvPicPr>
            <p:blipFill>
              <a:blip r:embed="rId5"/>
              <a:stretch>
                <a:fillRect/>
              </a:stretch>
            </p:blipFill>
            <p:spPr>
              <a:xfrm>
                <a:off x="6368257" y="5887092"/>
                <a:ext cx="1281793" cy="176534"/>
              </a:xfrm>
              <a:prstGeom prst="rect">
                <a:avLst/>
              </a:prstGeom>
            </p:spPr>
          </p:pic>
        </p:grpSp>
        <p:sp>
          <p:nvSpPr>
            <p:cNvPr id="16" name="Dikdörtgen 15">
              <a:extLst>
                <a:ext uri="{FF2B5EF4-FFF2-40B4-BE49-F238E27FC236}">
                  <a16:creationId xmlns:a16="http://schemas.microsoft.com/office/drawing/2014/main" id="{E303B688-4DD9-4DFF-AFBE-99F7B7A6E899}"/>
                </a:ext>
              </a:extLst>
            </p:cNvPr>
            <p:cNvSpPr/>
            <p:nvPr/>
          </p:nvSpPr>
          <p:spPr>
            <a:xfrm>
              <a:off x="874510" y="1575091"/>
              <a:ext cx="4096736" cy="1593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Tree>
    <p:extLst>
      <p:ext uri="{BB962C8B-B14F-4D97-AF65-F5344CB8AC3E}">
        <p14:creationId xmlns:p14="http://schemas.microsoft.com/office/powerpoint/2010/main" val="41878661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 5">
            <a:extLst>
              <a:ext uri="{FF2B5EF4-FFF2-40B4-BE49-F238E27FC236}">
                <a16:creationId xmlns:a16="http://schemas.microsoft.com/office/drawing/2014/main" id="{EDB0AE56-DE97-4124-9171-1347CF54993B}"/>
              </a:ext>
            </a:extLst>
          </p:cNvPr>
          <p:cNvGrpSpPr/>
          <p:nvPr/>
        </p:nvGrpSpPr>
        <p:grpSpPr>
          <a:xfrm>
            <a:off x="321971" y="208208"/>
            <a:ext cx="8525816" cy="6400801"/>
            <a:chOff x="309092" y="208208"/>
            <a:chExt cx="8525816" cy="6400801"/>
          </a:xfrm>
        </p:grpSpPr>
        <p:grpSp>
          <p:nvGrpSpPr>
            <p:cNvPr id="4" name="Grup 3">
              <a:extLst>
                <a:ext uri="{FF2B5EF4-FFF2-40B4-BE49-F238E27FC236}">
                  <a16:creationId xmlns:a16="http://schemas.microsoft.com/office/drawing/2014/main" id="{A67C872D-1EDB-4AE4-BFBC-536C896C5CEE}"/>
                </a:ext>
              </a:extLst>
            </p:cNvPr>
            <p:cNvGrpSpPr/>
            <p:nvPr/>
          </p:nvGrpSpPr>
          <p:grpSpPr>
            <a:xfrm>
              <a:off x="309092" y="208208"/>
              <a:ext cx="8525816" cy="6400801"/>
              <a:chOff x="347729" y="206062"/>
              <a:chExt cx="8525816" cy="6400801"/>
            </a:xfrm>
          </p:grpSpPr>
          <p:grpSp>
            <p:nvGrpSpPr>
              <p:cNvPr id="15" name="Grup 14">
                <a:extLst>
                  <a:ext uri="{FF2B5EF4-FFF2-40B4-BE49-F238E27FC236}">
                    <a16:creationId xmlns:a16="http://schemas.microsoft.com/office/drawing/2014/main" id="{9DBB0887-93C5-44C0-AE06-12CB66A8A38B}"/>
                  </a:ext>
                </a:extLst>
              </p:cNvPr>
              <p:cNvGrpSpPr/>
              <p:nvPr/>
            </p:nvGrpSpPr>
            <p:grpSpPr>
              <a:xfrm>
                <a:off x="347729" y="206062"/>
                <a:ext cx="8525816" cy="6400801"/>
                <a:chOff x="334851" y="270456"/>
                <a:chExt cx="8525816" cy="6400801"/>
              </a:xfrm>
            </p:grpSpPr>
            <p:pic>
              <p:nvPicPr>
                <p:cNvPr id="13" name="Resim 12">
                  <a:extLst>
                    <a:ext uri="{FF2B5EF4-FFF2-40B4-BE49-F238E27FC236}">
                      <a16:creationId xmlns:a16="http://schemas.microsoft.com/office/drawing/2014/main" id="{0515F38A-A4F9-49B8-8D09-F1C004BC4216}"/>
                    </a:ext>
                  </a:extLst>
                </p:cNvPr>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8276" b="3941"/>
                <a:stretch/>
              </p:blipFill>
              <p:spPr bwMode="auto">
                <a:xfrm>
                  <a:off x="334851" y="270456"/>
                  <a:ext cx="8525816" cy="6400801"/>
                </a:xfrm>
                <a:prstGeom prst="rect">
                  <a:avLst/>
                </a:prstGeom>
                <a:ln>
                  <a:noFill/>
                </a:ln>
                <a:extLst>
                  <a:ext uri="{53640926-AAD7-44D8-BBD7-CCE9431645EC}">
                    <a14:shadowObscured xmlns:a14="http://schemas.microsoft.com/office/drawing/2010/main"/>
                  </a:ext>
                </a:extLst>
              </p:spPr>
            </p:pic>
            <p:sp>
              <p:nvSpPr>
                <p:cNvPr id="14" name="Dikdörtgen 13">
                  <a:extLst>
                    <a:ext uri="{FF2B5EF4-FFF2-40B4-BE49-F238E27FC236}">
                      <a16:creationId xmlns:a16="http://schemas.microsoft.com/office/drawing/2014/main" id="{92A696FF-0AB1-4492-B03C-1EEDC726702B}"/>
                    </a:ext>
                  </a:extLst>
                </p:cNvPr>
                <p:cNvSpPr/>
                <p:nvPr/>
              </p:nvSpPr>
              <p:spPr>
                <a:xfrm>
                  <a:off x="3322749" y="566670"/>
                  <a:ext cx="2163651" cy="2575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2" name="Dikdörtgen 1">
                <a:extLst>
                  <a:ext uri="{FF2B5EF4-FFF2-40B4-BE49-F238E27FC236}">
                    <a16:creationId xmlns:a16="http://schemas.microsoft.com/office/drawing/2014/main" id="{5DCA3CAE-2B5D-43A0-A7FD-1B03F1B3126C}"/>
                  </a:ext>
                </a:extLst>
              </p:cNvPr>
              <p:cNvSpPr/>
              <p:nvPr/>
            </p:nvSpPr>
            <p:spPr>
              <a:xfrm>
                <a:off x="6284890" y="2073499"/>
                <a:ext cx="1584102" cy="1803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 name="Resim 2">
                <a:extLst>
                  <a:ext uri="{FF2B5EF4-FFF2-40B4-BE49-F238E27FC236}">
                    <a16:creationId xmlns:a16="http://schemas.microsoft.com/office/drawing/2014/main" id="{85FD0992-B0D1-4168-9076-57888398EFC9}"/>
                  </a:ext>
                </a:extLst>
              </p:cNvPr>
              <p:cNvPicPr>
                <a:picLocks noChangeAspect="1"/>
              </p:cNvPicPr>
              <p:nvPr/>
            </p:nvPicPr>
            <p:blipFill>
              <a:blip r:embed="rId4"/>
              <a:stretch>
                <a:fillRect/>
              </a:stretch>
            </p:blipFill>
            <p:spPr>
              <a:xfrm>
                <a:off x="6284890" y="2599035"/>
                <a:ext cx="2075400" cy="285833"/>
              </a:xfrm>
              <a:prstGeom prst="rect">
                <a:avLst/>
              </a:prstGeom>
            </p:spPr>
          </p:pic>
        </p:grpSp>
        <p:sp>
          <p:nvSpPr>
            <p:cNvPr id="5" name="Dikdörtgen 4">
              <a:extLst>
                <a:ext uri="{FF2B5EF4-FFF2-40B4-BE49-F238E27FC236}">
                  <a16:creationId xmlns:a16="http://schemas.microsoft.com/office/drawing/2014/main" id="{BEE1A0CF-B4FA-474E-8EB8-068A09EC0C5A}"/>
                </a:ext>
              </a:extLst>
            </p:cNvPr>
            <p:cNvSpPr/>
            <p:nvPr/>
          </p:nvSpPr>
          <p:spPr>
            <a:xfrm>
              <a:off x="6246253" y="4670738"/>
              <a:ext cx="1249251" cy="1545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8">
              <a:extLst>
                <a:ext uri="{FF2B5EF4-FFF2-40B4-BE49-F238E27FC236}">
                  <a16:creationId xmlns:a16="http://schemas.microsoft.com/office/drawing/2014/main" id="{998370A0-C19F-4EE3-B81E-17516D60BC21}"/>
                </a:ext>
              </a:extLst>
            </p:cNvPr>
            <p:cNvSpPr/>
            <p:nvPr/>
          </p:nvSpPr>
          <p:spPr>
            <a:xfrm>
              <a:off x="6284889" y="4037527"/>
              <a:ext cx="1249251" cy="1545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a:extLst>
                <a:ext uri="{FF2B5EF4-FFF2-40B4-BE49-F238E27FC236}">
                  <a16:creationId xmlns:a16="http://schemas.microsoft.com/office/drawing/2014/main" id="{CD7B9045-EAB8-4FE4-90F5-6A966BEBAA54}"/>
                </a:ext>
              </a:extLst>
            </p:cNvPr>
            <p:cNvSpPr/>
            <p:nvPr/>
          </p:nvSpPr>
          <p:spPr>
            <a:xfrm>
              <a:off x="6246252" y="3406462"/>
              <a:ext cx="1249251" cy="1545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Dikdörtgen 10">
              <a:extLst>
                <a:ext uri="{FF2B5EF4-FFF2-40B4-BE49-F238E27FC236}">
                  <a16:creationId xmlns:a16="http://schemas.microsoft.com/office/drawing/2014/main" id="{4347BC31-D22D-4717-836E-B57FB933702F}"/>
                </a:ext>
              </a:extLst>
            </p:cNvPr>
            <p:cNvSpPr/>
            <p:nvPr/>
          </p:nvSpPr>
          <p:spPr>
            <a:xfrm>
              <a:off x="6284888" y="5399468"/>
              <a:ext cx="1249251" cy="1545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Dikdörtgen 11">
              <a:extLst>
                <a:ext uri="{FF2B5EF4-FFF2-40B4-BE49-F238E27FC236}">
                  <a16:creationId xmlns:a16="http://schemas.microsoft.com/office/drawing/2014/main" id="{F271E99C-5188-4028-910F-ECBD8DEC6AD0}"/>
                </a:ext>
              </a:extLst>
            </p:cNvPr>
            <p:cNvSpPr/>
            <p:nvPr/>
          </p:nvSpPr>
          <p:spPr>
            <a:xfrm>
              <a:off x="6246251" y="6032679"/>
              <a:ext cx="1249251" cy="1545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Tree>
    <p:extLst>
      <p:ext uri="{BB962C8B-B14F-4D97-AF65-F5344CB8AC3E}">
        <p14:creationId xmlns:p14="http://schemas.microsoft.com/office/powerpoint/2010/main" val="6631773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 12">
            <a:extLst>
              <a:ext uri="{FF2B5EF4-FFF2-40B4-BE49-F238E27FC236}">
                <a16:creationId xmlns:a16="http://schemas.microsoft.com/office/drawing/2014/main" id="{E7E03E13-4DA9-4D2D-8D84-8E4AB049115D}"/>
              </a:ext>
            </a:extLst>
          </p:cNvPr>
          <p:cNvGrpSpPr/>
          <p:nvPr/>
        </p:nvGrpSpPr>
        <p:grpSpPr>
          <a:xfrm>
            <a:off x="206062" y="154547"/>
            <a:ext cx="8783391" cy="6478072"/>
            <a:chOff x="206062" y="154547"/>
            <a:chExt cx="8783391" cy="6478072"/>
          </a:xfrm>
        </p:grpSpPr>
        <p:grpSp>
          <p:nvGrpSpPr>
            <p:cNvPr id="7" name="Grup 6">
              <a:extLst>
                <a:ext uri="{FF2B5EF4-FFF2-40B4-BE49-F238E27FC236}">
                  <a16:creationId xmlns:a16="http://schemas.microsoft.com/office/drawing/2014/main" id="{0A586F1D-B25C-4F1B-A378-64349B1C7929}"/>
                </a:ext>
              </a:extLst>
            </p:cNvPr>
            <p:cNvGrpSpPr/>
            <p:nvPr/>
          </p:nvGrpSpPr>
          <p:grpSpPr>
            <a:xfrm>
              <a:off x="206062" y="154547"/>
              <a:ext cx="8783391" cy="6478072"/>
              <a:chOff x="206062" y="115911"/>
              <a:chExt cx="8783391" cy="6478072"/>
            </a:xfrm>
          </p:grpSpPr>
          <p:grpSp>
            <p:nvGrpSpPr>
              <p:cNvPr id="4" name="Grup 3">
                <a:extLst>
                  <a:ext uri="{FF2B5EF4-FFF2-40B4-BE49-F238E27FC236}">
                    <a16:creationId xmlns:a16="http://schemas.microsoft.com/office/drawing/2014/main" id="{FED18E5D-5DB2-4360-AC7A-E1C84889F698}"/>
                  </a:ext>
                </a:extLst>
              </p:cNvPr>
              <p:cNvGrpSpPr/>
              <p:nvPr/>
            </p:nvGrpSpPr>
            <p:grpSpPr>
              <a:xfrm>
                <a:off x="206062" y="115911"/>
                <a:ext cx="8783391" cy="6478072"/>
                <a:chOff x="206062" y="115911"/>
                <a:chExt cx="8783391" cy="6478072"/>
              </a:xfrm>
            </p:grpSpPr>
            <p:pic>
              <p:nvPicPr>
                <p:cNvPr id="2" name="Resim 1">
                  <a:extLst>
                    <a:ext uri="{FF2B5EF4-FFF2-40B4-BE49-F238E27FC236}">
                      <a16:creationId xmlns:a16="http://schemas.microsoft.com/office/drawing/2014/main" id="{BCBE1D73-80D7-4304-99C2-532A82511C26}"/>
                    </a:ext>
                  </a:extLst>
                </p:cNvPr>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t="7980" b="4237"/>
                <a:stretch/>
              </p:blipFill>
              <p:spPr bwMode="auto">
                <a:xfrm>
                  <a:off x="206062" y="115911"/>
                  <a:ext cx="8783391" cy="6478072"/>
                </a:xfrm>
                <a:prstGeom prst="rect">
                  <a:avLst/>
                </a:prstGeom>
                <a:ln>
                  <a:noFill/>
                </a:ln>
                <a:extLst>
                  <a:ext uri="{53640926-AAD7-44D8-BBD7-CCE9431645EC}">
                    <a14:shadowObscured xmlns:a14="http://schemas.microsoft.com/office/drawing/2010/main"/>
                  </a:ext>
                </a:extLst>
              </p:spPr>
            </p:pic>
            <p:sp>
              <p:nvSpPr>
                <p:cNvPr id="3" name="Dikdörtgen 2">
                  <a:extLst>
                    <a:ext uri="{FF2B5EF4-FFF2-40B4-BE49-F238E27FC236}">
                      <a16:creationId xmlns:a16="http://schemas.microsoft.com/office/drawing/2014/main" id="{BB922BBE-A897-4852-B964-586C21554CF5}"/>
                    </a:ext>
                  </a:extLst>
                </p:cNvPr>
                <p:cNvSpPr/>
                <p:nvPr/>
              </p:nvSpPr>
              <p:spPr>
                <a:xfrm>
                  <a:off x="3348507" y="463639"/>
                  <a:ext cx="2215166" cy="2704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5" name="Dikdörtgen 4">
                <a:extLst>
                  <a:ext uri="{FF2B5EF4-FFF2-40B4-BE49-F238E27FC236}">
                    <a16:creationId xmlns:a16="http://schemas.microsoft.com/office/drawing/2014/main" id="{95EE77C6-022E-4BB8-9FC2-ECFD7C867C0D}"/>
                  </a:ext>
                </a:extLst>
              </p:cNvPr>
              <p:cNvSpPr/>
              <p:nvPr/>
            </p:nvSpPr>
            <p:spPr>
              <a:xfrm>
                <a:off x="6336406" y="2034862"/>
                <a:ext cx="1171977" cy="1416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Dikdörtgen 5">
                <a:extLst>
                  <a:ext uri="{FF2B5EF4-FFF2-40B4-BE49-F238E27FC236}">
                    <a16:creationId xmlns:a16="http://schemas.microsoft.com/office/drawing/2014/main" id="{AECED185-559D-4C7F-84E4-4D8AECFEDF1A}"/>
                  </a:ext>
                </a:extLst>
              </p:cNvPr>
              <p:cNvSpPr/>
              <p:nvPr/>
            </p:nvSpPr>
            <p:spPr>
              <a:xfrm>
                <a:off x="6336406" y="2550018"/>
                <a:ext cx="2163650" cy="2446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8" name="Dikdörtgen 7">
              <a:extLst>
                <a:ext uri="{FF2B5EF4-FFF2-40B4-BE49-F238E27FC236}">
                  <a16:creationId xmlns:a16="http://schemas.microsoft.com/office/drawing/2014/main" id="{CF2C0CAF-8C7F-41D8-BB5D-4B9FBDB77709}"/>
                </a:ext>
              </a:extLst>
            </p:cNvPr>
            <p:cNvSpPr/>
            <p:nvPr/>
          </p:nvSpPr>
          <p:spPr>
            <a:xfrm>
              <a:off x="6246253" y="4118016"/>
              <a:ext cx="1171977" cy="1159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8">
              <a:extLst>
                <a:ext uri="{FF2B5EF4-FFF2-40B4-BE49-F238E27FC236}">
                  <a16:creationId xmlns:a16="http://schemas.microsoft.com/office/drawing/2014/main" id="{80911326-385C-4364-B6C9-EE5783CA1C77}"/>
                </a:ext>
              </a:extLst>
            </p:cNvPr>
            <p:cNvSpPr/>
            <p:nvPr/>
          </p:nvSpPr>
          <p:spPr>
            <a:xfrm>
              <a:off x="6246253" y="4769471"/>
              <a:ext cx="1171977" cy="1159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a:extLst>
                <a:ext uri="{FF2B5EF4-FFF2-40B4-BE49-F238E27FC236}">
                  <a16:creationId xmlns:a16="http://schemas.microsoft.com/office/drawing/2014/main" id="{5DDD2E55-6313-4858-90D2-443F32AC9DDC}"/>
                </a:ext>
              </a:extLst>
            </p:cNvPr>
            <p:cNvSpPr/>
            <p:nvPr/>
          </p:nvSpPr>
          <p:spPr>
            <a:xfrm>
              <a:off x="6246254" y="5441320"/>
              <a:ext cx="1171977" cy="1159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Dikdörtgen 10">
              <a:extLst>
                <a:ext uri="{FF2B5EF4-FFF2-40B4-BE49-F238E27FC236}">
                  <a16:creationId xmlns:a16="http://schemas.microsoft.com/office/drawing/2014/main" id="{E8ECFD31-73A7-45D4-BF80-6FC97C8E7376}"/>
                </a:ext>
              </a:extLst>
            </p:cNvPr>
            <p:cNvSpPr/>
            <p:nvPr/>
          </p:nvSpPr>
          <p:spPr>
            <a:xfrm>
              <a:off x="6246254" y="6117462"/>
              <a:ext cx="1171977" cy="1159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Dikdörtgen 11">
              <a:extLst>
                <a:ext uri="{FF2B5EF4-FFF2-40B4-BE49-F238E27FC236}">
                  <a16:creationId xmlns:a16="http://schemas.microsoft.com/office/drawing/2014/main" id="{25257E08-57B0-4C3D-AF25-7639EDEA76D5}"/>
                </a:ext>
              </a:extLst>
            </p:cNvPr>
            <p:cNvSpPr/>
            <p:nvPr/>
          </p:nvSpPr>
          <p:spPr>
            <a:xfrm>
              <a:off x="6246253" y="3393582"/>
              <a:ext cx="1171977" cy="1642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Tree>
    <p:extLst>
      <p:ext uri="{BB962C8B-B14F-4D97-AF65-F5344CB8AC3E}">
        <p14:creationId xmlns:p14="http://schemas.microsoft.com/office/powerpoint/2010/main" val="22117233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 8">
            <a:extLst>
              <a:ext uri="{FF2B5EF4-FFF2-40B4-BE49-F238E27FC236}">
                <a16:creationId xmlns:a16="http://schemas.microsoft.com/office/drawing/2014/main" id="{6FE9D5CE-FEDE-4F7E-9CFD-85FFC13AE261}"/>
              </a:ext>
            </a:extLst>
          </p:cNvPr>
          <p:cNvGrpSpPr/>
          <p:nvPr/>
        </p:nvGrpSpPr>
        <p:grpSpPr>
          <a:xfrm>
            <a:off x="135261" y="321974"/>
            <a:ext cx="8783326" cy="5422005"/>
            <a:chOff x="135261" y="373489"/>
            <a:chExt cx="8783326" cy="5422005"/>
          </a:xfrm>
        </p:grpSpPr>
        <p:pic>
          <p:nvPicPr>
            <p:cNvPr id="2" name="Resim 1">
              <a:extLst>
                <a:ext uri="{FF2B5EF4-FFF2-40B4-BE49-F238E27FC236}">
                  <a16:creationId xmlns:a16="http://schemas.microsoft.com/office/drawing/2014/main" id="{A25655FA-832D-49CB-99CD-B7FBB7F533D3}"/>
                </a:ext>
              </a:extLst>
            </p:cNvPr>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t="21872" r="24053" b="16354"/>
            <a:stretch/>
          </p:blipFill>
          <p:spPr bwMode="auto">
            <a:xfrm>
              <a:off x="135261" y="373489"/>
              <a:ext cx="8783326" cy="5422005"/>
            </a:xfrm>
            <a:prstGeom prst="rect">
              <a:avLst/>
            </a:prstGeom>
            <a:ln>
              <a:noFill/>
            </a:ln>
            <a:extLst>
              <a:ext uri="{53640926-AAD7-44D8-BBD7-CCE9431645EC}">
                <a14:shadowObscured xmlns:a14="http://schemas.microsoft.com/office/drawing/2010/main"/>
              </a:ext>
            </a:extLst>
          </p:spPr>
        </p:pic>
        <p:sp>
          <p:nvSpPr>
            <p:cNvPr id="3" name="Dikdörtgen 2">
              <a:extLst>
                <a:ext uri="{FF2B5EF4-FFF2-40B4-BE49-F238E27FC236}">
                  <a16:creationId xmlns:a16="http://schemas.microsoft.com/office/drawing/2014/main" id="{672BBA4B-5E77-4027-B72C-CEA03566B040}"/>
                </a:ext>
              </a:extLst>
            </p:cNvPr>
            <p:cNvSpPr/>
            <p:nvPr/>
          </p:nvSpPr>
          <p:spPr>
            <a:xfrm>
              <a:off x="3818553" y="953037"/>
              <a:ext cx="3850783" cy="2704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4" name="Resim 3">
              <a:extLst>
                <a:ext uri="{FF2B5EF4-FFF2-40B4-BE49-F238E27FC236}">
                  <a16:creationId xmlns:a16="http://schemas.microsoft.com/office/drawing/2014/main" id="{D1BFFFAD-9DF9-499A-ABD5-A4D1FAD6E8DE}"/>
                </a:ext>
              </a:extLst>
            </p:cNvPr>
            <p:cNvPicPr>
              <a:picLocks noChangeAspect="1"/>
            </p:cNvPicPr>
            <p:nvPr/>
          </p:nvPicPr>
          <p:blipFill>
            <a:blip r:embed="rId4"/>
            <a:stretch>
              <a:fillRect/>
            </a:stretch>
          </p:blipFill>
          <p:spPr>
            <a:xfrm>
              <a:off x="3625370" y="1795517"/>
              <a:ext cx="2014061" cy="264738"/>
            </a:xfrm>
            <a:prstGeom prst="rect">
              <a:avLst/>
            </a:prstGeom>
          </p:spPr>
        </p:pic>
        <p:sp>
          <p:nvSpPr>
            <p:cNvPr id="6" name="Oval 5">
              <a:extLst>
                <a:ext uri="{FF2B5EF4-FFF2-40B4-BE49-F238E27FC236}">
                  <a16:creationId xmlns:a16="http://schemas.microsoft.com/office/drawing/2014/main" id="{12C5B69B-C7AE-4D0D-BE11-C1D861FB5FBA}"/>
                </a:ext>
              </a:extLst>
            </p:cNvPr>
            <p:cNvSpPr/>
            <p:nvPr/>
          </p:nvSpPr>
          <p:spPr>
            <a:xfrm>
              <a:off x="3850783" y="2472744"/>
              <a:ext cx="1352282" cy="193183"/>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spTree>
    <p:extLst>
      <p:ext uri="{BB962C8B-B14F-4D97-AF65-F5344CB8AC3E}">
        <p14:creationId xmlns:p14="http://schemas.microsoft.com/office/powerpoint/2010/main" val="16185148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 4">
            <a:extLst>
              <a:ext uri="{FF2B5EF4-FFF2-40B4-BE49-F238E27FC236}">
                <a16:creationId xmlns:a16="http://schemas.microsoft.com/office/drawing/2014/main" id="{7192120B-D58B-4926-9EB2-7CA2C9B91F80}"/>
              </a:ext>
            </a:extLst>
          </p:cNvPr>
          <p:cNvGrpSpPr/>
          <p:nvPr/>
        </p:nvGrpSpPr>
        <p:grpSpPr>
          <a:xfrm>
            <a:off x="237185" y="270456"/>
            <a:ext cx="8610601" cy="5563675"/>
            <a:chOff x="224306" y="386365"/>
            <a:chExt cx="8610601" cy="5563675"/>
          </a:xfrm>
        </p:grpSpPr>
        <p:grpSp>
          <p:nvGrpSpPr>
            <p:cNvPr id="3" name="Grup 2">
              <a:extLst>
                <a:ext uri="{FF2B5EF4-FFF2-40B4-BE49-F238E27FC236}">
                  <a16:creationId xmlns:a16="http://schemas.microsoft.com/office/drawing/2014/main" id="{DBE7E35A-14A0-4C0A-89A8-4699C7EB48A4}"/>
                </a:ext>
              </a:extLst>
            </p:cNvPr>
            <p:cNvGrpSpPr/>
            <p:nvPr/>
          </p:nvGrpSpPr>
          <p:grpSpPr>
            <a:xfrm>
              <a:off x="224306" y="386365"/>
              <a:ext cx="8610601" cy="5563675"/>
              <a:chOff x="430368" y="721215"/>
              <a:chExt cx="8494691" cy="5383371"/>
            </a:xfrm>
          </p:grpSpPr>
          <p:pic>
            <p:nvPicPr>
              <p:cNvPr id="8" name="Resim 7">
                <a:extLst>
                  <a:ext uri="{FF2B5EF4-FFF2-40B4-BE49-F238E27FC236}">
                    <a16:creationId xmlns:a16="http://schemas.microsoft.com/office/drawing/2014/main" id="{6744B4B9-5F9A-4E37-B320-ADCF62205F2C}"/>
                  </a:ext>
                </a:extLst>
              </p:cNvPr>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t="18324" r="23559" b="17833"/>
              <a:stretch/>
            </p:blipFill>
            <p:spPr bwMode="auto">
              <a:xfrm>
                <a:off x="430368" y="721215"/>
                <a:ext cx="8494691" cy="5383371"/>
              </a:xfrm>
              <a:prstGeom prst="rect">
                <a:avLst/>
              </a:prstGeom>
              <a:solidFill>
                <a:srgbClr val="00B0F0"/>
              </a:solidFill>
              <a:ln>
                <a:noFill/>
              </a:ln>
              <a:extLst>
                <a:ext uri="{53640926-AAD7-44D8-BBD7-CCE9431645EC}">
                  <a14:shadowObscured xmlns:a14="http://schemas.microsoft.com/office/drawing/2010/main"/>
                </a:ext>
              </a:extLst>
            </p:spPr>
          </p:pic>
          <p:sp>
            <p:nvSpPr>
              <p:cNvPr id="6" name="Dikdörtgen 5">
                <a:extLst>
                  <a:ext uri="{FF2B5EF4-FFF2-40B4-BE49-F238E27FC236}">
                    <a16:creationId xmlns:a16="http://schemas.microsoft.com/office/drawing/2014/main" id="{98F65497-EBAF-41C3-985D-2366176BA09E}"/>
                  </a:ext>
                </a:extLst>
              </p:cNvPr>
              <p:cNvSpPr/>
              <p:nvPr/>
            </p:nvSpPr>
            <p:spPr>
              <a:xfrm>
                <a:off x="2215166" y="4919731"/>
                <a:ext cx="1764406" cy="1287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a:extLst>
                  <a:ext uri="{FF2B5EF4-FFF2-40B4-BE49-F238E27FC236}">
                    <a16:creationId xmlns:a16="http://schemas.microsoft.com/office/drawing/2014/main" id="{9D991451-9993-4702-895F-9949106A9855}"/>
                  </a:ext>
                </a:extLst>
              </p:cNvPr>
              <p:cNvSpPr/>
              <p:nvPr/>
            </p:nvSpPr>
            <p:spPr>
              <a:xfrm>
                <a:off x="2627290" y="1957038"/>
                <a:ext cx="1893195" cy="2130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8">
                <a:extLst>
                  <a:ext uri="{FF2B5EF4-FFF2-40B4-BE49-F238E27FC236}">
                    <a16:creationId xmlns:a16="http://schemas.microsoft.com/office/drawing/2014/main" id="{963C2EEF-8872-465A-BCB6-8BF7F1A42436}"/>
                  </a:ext>
                </a:extLst>
              </p:cNvPr>
              <p:cNvSpPr/>
              <p:nvPr/>
            </p:nvSpPr>
            <p:spPr>
              <a:xfrm>
                <a:off x="4314423" y="2524259"/>
                <a:ext cx="3657600" cy="2704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1" name="Resim 10">
                <a:extLst>
                  <a:ext uri="{FF2B5EF4-FFF2-40B4-BE49-F238E27FC236}">
                    <a16:creationId xmlns:a16="http://schemas.microsoft.com/office/drawing/2014/main" id="{A441A56D-A987-4B6D-900E-761CD4C52604}"/>
                  </a:ext>
                </a:extLst>
              </p:cNvPr>
              <p:cNvPicPr>
                <a:picLocks noChangeAspect="1"/>
              </p:cNvPicPr>
              <p:nvPr/>
            </p:nvPicPr>
            <p:blipFill>
              <a:blip r:embed="rId4"/>
              <a:stretch>
                <a:fillRect/>
              </a:stretch>
            </p:blipFill>
            <p:spPr>
              <a:xfrm>
                <a:off x="3721994" y="1584176"/>
                <a:ext cx="3676579" cy="231745"/>
              </a:xfrm>
              <a:prstGeom prst="rect">
                <a:avLst/>
              </a:prstGeom>
            </p:spPr>
          </p:pic>
          <p:pic>
            <p:nvPicPr>
              <p:cNvPr id="2" name="Resim 1">
                <a:extLst>
                  <a:ext uri="{FF2B5EF4-FFF2-40B4-BE49-F238E27FC236}">
                    <a16:creationId xmlns:a16="http://schemas.microsoft.com/office/drawing/2014/main" id="{77477A99-D7AF-471D-8025-0BC8D3D54A97}"/>
                  </a:ext>
                </a:extLst>
              </p:cNvPr>
              <p:cNvPicPr>
                <a:picLocks noChangeAspect="1"/>
              </p:cNvPicPr>
              <p:nvPr/>
            </p:nvPicPr>
            <p:blipFill>
              <a:blip r:embed="rId5"/>
              <a:stretch>
                <a:fillRect/>
              </a:stretch>
            </p:blipFill>
            <p:spPr>
              <a:xfrm>
                <a:off x="2949262" y="5517511"/>
                <a:ext cx="3773510" cy="246334"/>
              </a:xfrm>
              <a:prstGeom prst="rect">
                <a:avLst/>
              </a:prstGeom>
            </p:spPr>
          </p:pic>
        </p:grpSp>
        <p:sp>
          <p:nvSpPr>
            <p:cNvPr id="4" name="Dikdörtgen 3">
              <a:extLst>
                <a:ext uri="{FF2B5EF4-FFF2-40B4-BE49-F238E27FC236}">
                  <a16:creationId xmlns:a16="http://schemas.microsoft.com/office/drawing/2014/main" id="{94FA8F05-0698-4A50-85AF-F8182C80EBD5}"/>
                </a:ext>
              </a:extLst>
            </p:cNvPr>
            <p:cNvSpPr/>
            <p:nvPr/>
          </p:nvSpPr>
          <p:spPr>
            <a:xfrm>
              <a:off x="2356835" y="1910857"/>
              <a:ext cx="3309870" cy="1497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Tree>
    <p:extLst>
      <p:ext uri="{BB962C8B-B14F-4D97-AF65-F5344CB8AC3E}">
        <p14:creationId xmlns:p14="http://schemas.microsoft.com/office/powerpoint/2010/main" val="5516780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up 19">
            <a:extLst>
              <a:ext uri="{FF2B5EF4-FFF2-40B4-BE49-F238E27FC236}">
                <a16:creationId xmlns:a16="http://schemas.microsoft.com/office/drawing/2014/main" id="{390F7418-5E25-426C-A656-18C680992F38}"/>
              </a:ext>
            </a:extLst>
          </p:cNvPr>
          <p:cNvGrpSpPr/>
          <p:nvPr/>
        </p:nvGrpSpPr>
        <p:grpSpPr>
          <a:xfrm>
            <a:off x="206061" y="244700"/>
            <a:ext cx="8654603" cy="6001553"/>
            <a:chOff x="206061" y="244700"/>
            <a:chExt cx="8654603" cy="6001553"/>
          </a:xfrm>
        </p:grpSpPr>
        <p:grpSp>
          <p:nvGrpSpPr>
            <p:cNvPr id="9" name="Grup 8">
              <a:extLst>
                <a:ext uri="{FF2B5EF4-FFF2-40B4-BE49-F238E27FC236}">
                  <a16:creationId xmlns:a16="http://schemas.microsoft.com/office/drawing/2014/main" id="{F60D73F4-81A4-459A-A054-D5B4F4038D95}"/>
                </a:ext>
              </a:extLst>
            </p:cNvPr>
            <p:cNvGrpSpPr/>
            <p:nvPr/>
          </p:nvGrpSpPr>
          <p:grpSpPr>
            <a:xfrm>
              <a:off x="206061" y="244700"/>
              <a:ext cx="8654603" cy="6001553"/>
              <a:chOff x="231819" y="373488"/>
              <a:chExt cx="8654603" cy="6001553"/>
            </a:xfrm>
          </p:grpSpPr>
          <p:grpSp>
            <p:nvGrpSpPr>
              <p:cNvPr id="4" name="Grup 3">
                <a:extLst>
                  <a:ext uri="{FF2B5EF4-FFF2-40B4-BE49-F238E27FC236}">
                    <a16:creationId xmlns:a16="http://schemas.microsoft.com/office/drawing/2014/main" id="{F24FF9B5-1B2C-499F-A9B7-A39A9FDE1298}"/>
                  </a:ext>
                </a:extLst>
              </p:cNvPr>
              <p:cNvGrpSpPr/>
              <p:nvPr/>
            </p:nvGrpSpPr>
            <p:grpSpPr>
              <a:xfrm>
                <a:off x="231819" y="373488"/>
                <a:ext cx="8654603" cy="6001553"/>
                <a:chOff x="231819" y="373488"/>
                <a:chExt cx="8654603" cy="6001553"/>
              </a:xfrm>
            </p:grpSpPr>
            <p:pic>
              <p:nvPicPr>
                <p:cNvPr id="2" name="Resim 1">
                  <a:extLst>
                    <a:ext uri="{FF2B5EF4-FFF2-40B4-BE49-F238E27FC236}">
                      <a16:creationId xmlns:a16="http://schemas.microsoft.com/office/drawing/2014/main" id="{7DD08E9D-8CAB-4B23-B9FE-39D4FE7F896D}"/>
                    </a:ext>
                  </a:extLst>
                </p:cNvPr>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t="8572" b="3054"/>
                <a:stretch/>
              </p:blipFill>
              <p:spPr bwMode="auto">
                <a:xfrm>
                  <a:off x="231819" y="373488"/>
                  <a:ext cx="8654603" cy="6001553"/>
                </a:xfrm>
                <a:prstGeom prst="rect">
                  <a:avLst/>
                </a:prstGeom>
                <a:ln>
                  <a:noFill/>
                </a:ln>
                <a:extLst>
                  <a:ext uri="{53640926-AAD7-44D8-BBD7-CCE9431645EC}">
                    <a14:shadowObscured xmlns:a14="http://schemas.microsoft.com/office/drawing/2010/main"/>
                  </a:ext>
                </a:extLst>
              </p:spPr>
            </p:pic>
            <p:sp>
              <p:nvSpPr>
                <p:cNvPr id="3" name="Dikdörtgen 2">
                  <a:extLst>
                    <a:ext uri="{FF2B5EF4-FFF2-40B4-BE49-F238E27FC236}">
                      <a16:creationId xmlns:a16="http://schemas.microsoft.com/office/drawing/2014/main" id="{566F248A-8FB2-4061-87C2-29D3D1DD1734}"/>
                    </a:ext>
                  </a:extLst>
                </p:cNvPr>
                <p:cNvSpPr/>
                <p:nvPr/>
              </p:nvSpPr>
              <p:spPr>
                <a:xfrm>
                  <a:off x="3503054" y="669700"/>
                  <a:ext cx="1712890" cy="180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8" name="Dikdörtgen 7">
                <a:extLst>
                  <a:ext uri="{FF2B5EF4-FFF2-40B4-BE49-F238E27FC236}">
                    <a16:creationId xmlns:a16="http://schemas.microsoft.com/office/drawing/2014/main" id="{93F4B495-49E3-4B99-B412-47AAB331DF21}"/>
                  </a:ext>
                </a:extLst>
              </p:cNvPr>
              <p:cNvSpPr/>
              <p:nvPr/>
            </p:nvSpPr>
            <p:spPr>
              <a:xfrm>
                <a:off x="6321380" y="1852410"/>
                <a:ext cx="2049887" cy="259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10" name="Dikdörtgen 9">
              <a:extLst>
                <a:ext uri="{FF2B5EF4-FFF2-40B4-BE49-F238E27FC236}">
                  <a16:creationId xmlns:a16="http://schemas.microsoft.com/office/drawing/2014/main" id="{D5D0B267-2CD4-4135-AD12-C95D5E2C0EB5}"/>
                </a:ext>
              </a:extLst>
            </p:cNvPr>
            <p:cNvSpPr/>
            <p:nvPr/>
          </p:nvSpPr>
          <p:spPr>
            <a:xfrm>
              <a:off x="6295622" y="2472745"/>
              <a:ext cx="1210614" cy="1287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14">
              <a:extLst>
                <a:ext uri="{FF2B5EF4-FFF2-40B4-BE49-F238E27FC236}">
                  <a16:creationId xmlns:a16="http://schemas.microsoft.com/office/drawing/2014/main" id="{ED364245-13C8-4A57-A2FF-1F3D57B2AFEC}"/>
                </a:ext>
              </a:extLst>
            </p:cNvPr>
            <p:cNvSpPr/>
            <p:nvPr/>
          </p:nvSpPr>
          <p:spPr>
            <a:xfrm>
              <a:off x="6295622" y="3090931"/>
              <a:ext cx="1210614" cy="1287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Dikdörtgen 15">
              <a:extLst>
                <a:ext uri="{FF2B5EF4-FFF2-40B4-BE49-F238E27FC236}">
                  <a16:creationId xmlns:a16="http://schemas.microsoft.com/office/drawing/2014/main" id="{5F2D164F-B017-49CB-A517-4A015138C834}"/>
                </a:ext>
              </a:extLst>
            </p:cNvPr>
            <p:cNvSpPr/>
            <p:nvPr/>
          </p:nvSpPr>
          <p:spPr>
            <a:xfrm>
              <a:off x="6295622" y="3709117"/>
              <a:ext cx="1210614" cy="1287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Dikdörtgen 16">
              <a:extLst>
                <a:ext uri="{FF2B5EF4-FFF2-40B4-BE49-F238E27FC236}">
                  <a16:creationId xmlns:a16="http://schemas.microsoft.com/office/drawing/2014/main" id="{4CA8CCCE-3345-4066-A3E4-45FADE3ABF28}"/>
                </a:ext>
              </a:extLst>
            </p:cNvPr>
            <p:cNvSpPr/>
            <p:nvPr/>
          </p:nvSpPr>
          <p:spPr>
            <a:xfrm>
              <a:off x="6295622" y="4327303"/>
              <a:ext cx="1210614" cy="1287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Dikdörtgen 17">
              <a:extLst>
                <a:ext uri="{FF2B5EF4-FFF2-40B4-BE49-F238E27FC236}">
                  <a16:creationId xmlns:a16="http://schemas.microsoft.com/office/drawing/2014/main" id="{336D41C9-6C06-468D-B535-621DAF20EF57}"/>
                </a:ext>
              </a:extLst>
            </p:cNvPr>
            <p:cNvSpPr/>
            <p:nvPr/>
          </p:nvSpPr>
          <p:spPr>
            <a:xfrm>
              <a:off x="6295622" y="5563675"/>
              <a:ext cx="1210614" cy="1287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Dikdörtgen 18">
              <a:extLst>
                <a:ext uri="{FF2B5EF4-FFF2-40B4-BE49-F238E27FC236}">
                  <a16:creationId xmlns:a16="http://schemas.microsoft.com/office/drawing/2014/main" id="{3A7E40B7-9CB2-4AAF-85B5-91E3F36D0E00}"/>
                </a:ext>
              </a:extLst>
            </p:cNvPr>
            <p:cNvSpPr/>
            <p:nvPr/>
          </p:nvSpPr>
          <p:spPr>
            <a:xfrm>
              <a:off x="6295622" y="4945489"/>
              <a:ext cx="1210614" cy="1287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Tree>
    <p:extLst>
      <p:ext uri="{BB962C8B-B14F-4D97-AF65-F5344CB8AC3E}">
        <p14:creationId xmlns:p14="http://schemas.microsoft.com/office/powerpoint/2010/main" val="23995400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3B893CAF-1B64-430A-80ED-668684B076E8}"/>
              </a:ext>
            </a:extLst>
          </p:cNvPr>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3627" t="18915" r="8266" b="3646"/>
          <a:stretch/>
        </p:blipFill>
        <p:spPr bwMode="auto">
          <a:xfrm>
            <a:off x="221488" y="347730"/>
            <a:ext cx="8806602" cy="610458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910481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00F92E0-694F-43EE-9D3E-713A645E025A}"/>
              </a:ext>
            </a:extLst>
          </p:cNvPr>
          <p:cNvSpPr>
            <a:spLocks noGrp="1"/>
          </p:cNvSpPr>
          <p:nvPr>
            <p:ph type="title"/>
          </p:nvPr>
        </p:nvSpPr>
        <p:spPr>
          <a:xfrm>
            <a:off x="444128" y="2091527"/>
            <a:ext cx="8197595" cy="2995628"/>
          </a:xfrm>
        </p:spPr>
        <p:txBody>
          <a:bodyPr>
            <a:normAutofit fontScale="90000"/>
          </a:bodyPr>
          <a:lstStyle/>
          <a:p>
            <a:pPr algn="just"/>
            <a:r>
              <a:rPr lang="tr-TR" b="1" dirty="0"/>
              <a:t>Son yıllarda </a:t>
            </a:r>
            <a:r>
              <a:rPr lang="tr-TR" b="1" dirty="0">
                <a:solidFill>
                  <a:srgbClr val="FF0000"/>
                </a:solidFill>
              </a:rPr>
              <a:t>aşırmayı tespite eden programların </a:t>
            </a:r>
            <a:r>
              <a:rPr lang="tr-TR" b="1" dirty="0"/>
              <a:t>kullanılmaya başlamasıyla yazarlar arasında aşırma yapma olaylarında </a:t>
            </a:r>
            <a:r>
              <a:rPr lang="tr-TR" b="1" dirty="0">
                <a:solidFill>
                  <a:srgbClr val="FF0000"/>
                </a:solidFill>
              </a:rPr>
              <a:t>azalma olduğu </a:t>
            </a:r>
            <a:r>
              <a:rPr lang="tr-TR" b="1" dirty="0"/>
              <a:t>da gözlenmektedir. Bir çok yazar da bu programları kullanarak istemeden yaptığı aşırma olaylarını tespit edebilmekte ve ona göre önlem almaktadır. Bu da bilimsel yayınların kalitesini artırmak açısından oldukça önemlidir.</a:t>
            </a:r>
          </a:p>
        </p:txBody>
      </p:sp>
    </p:spTree>
    <p:extLst>
      <p:ext uri="{BB962C8B-B14F-4D97-AF65-F5344CB8AC3E}">
        <p14:creationId xmlns:p14="http://schemas.microsoft.com/office/powerpoint/2010/main" val="2372929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00F92E0-694F-43EE-9D3E-713A645E025A}"/>
              </a:ext>
            </a:extLst>
          </p:cNvPr>
          <p:cNvSpPr>
            <a:spLocks noGrp="1"/>
          </p:cNvSpPr>
          <p:nvPr>
            <p:ph type="title"/>
          </p:nvPr>
        </p:nvSpPr>
        <p:spPr>
          <a:xfrm>
            <a:off x="302461" y="236971"/>
            <a:ext cx="7269480" cy="664550"/>
          </a:xfrm>
        </p:spPr>
        <p:txBody>
          <a:bodyPr>
            <a:normAutofit/>
          </a:bodyPr>
          <a:lstStyle/>
          <a:p>
            <a:r>
              <a:rPr lang="tr-TR" b="1" dirty="0">
                <a:solidFill>
                  <a:srgbClr val="FF0000"/>
                </a:solidFill>
              </a:rPr>
              <a:t>İntihal Tanım</a:t>
            </a:r>
          </a:p>
        </p:txBody>
      </p:sp>
      <p:sp>
        <p:nvSpPr>
          <p:cNvPr id="3" name="İçerik Yer Tutucusu 2">
            <a:extLst>
              <a:ext uri="{FF2B5EF4-FFF2-40B4-BE49-F238E27FC236}">
                <a16:creationId xmlns:a16="http://schemas.microsoft.com/office/drawing/2014/main" id="{18E35D8B-9AE5-4DB3-BFDD-48E943695B6F}"/>
              </a:ext>
            </a:extLst>
          </p:cNvPr>
          <p:cNvSpPr>
            <a:spLocks noGrp="1"/>
          </p:cNvSpPr>
          <p:nvPr>
            <p:ph idx="1"/>
          </p:nvPr>
        </p:nvSpPr>
        <p:spPr>
          <a:xfrm>
            <a:off x="167424" y="1094707"/>
            <a:ext cx="8633675" cy="4919729"/>
          </a:xfrm>
        </p:spPr>
        <p:txBody>
          <a:bodyPr>
            <a:normAutofit/>
          </a:bodyPr>
          <a:lstStyle/>
          <a:p>
            <a:pPr marL="0" indent="0">
              <a:buNone/>
            </a:pPr>
            <a:r>
              <a:rPr lang="tr-TR" sz="3600" dirty="0"/>
              <a:t>Sözlük tanımları</a:t>
            </a:r>
          </a:p>
          <a:p>
            <a:pPr marL="731520" lvl="1" indent="-457200">
              <a:buFont typeface="Wingdings" panose="05000000000000000000" pitchFamily="2" charset="2"/>
              <a:buChar char="q"/>
            </a:pPr>
            <a:r>
              <a:rPr lang="tr-TR" sz="3200" dirty="0">
                <a:solidFill>
                  <a:srgbClr val="FF0000"/>
                </a:solidFill>
              </a:rPr>
              <a:t>Oxford sözlük </a:t>
            </a:r>
            <a:r>
              <a:rPr lang="tr-TR" sz="2400" dirty="0"/>
              <a:t>(</a:t>
            </a:r>
            <a:r>
              <a:rPr lang="tr-TR" sz="2400" dirty="0">
                <a:hlinkClick r:id="rId2"/>
              </a:rPr>
              <a:t>https://en.oxforddictionaries.com</a:t>
            </a:r>
            <a:r>
              <a:rPr lang="tr-TR" sz="2400" dirty="0"/>
              <a:t>)</a:t>
            </a:r>
            <a:r>
              <a:rPr lang="tr-TR" sz="1400" dirty="0">
                <a:solidFill>
                  <a:prstClr val="black"/>
                </a:solidFill>
              </a:rPr>
              <a:t> </a:t>
            </a:r>
            <a:r>
              <a:rPr lang="tr-TR" dirty="0">
                <a:solidFill>
                  <a:prstClr val="black"/>
                </a:solidFill>
              </a:rPr>
              <a:t>(erişim 28.10.2017)</a:t>
            </a:r>
            <a:endParaRPr lang="tr-TR" sz="3200" dirty="0"/>
          </a:p>
          <a:p>
            <a:pPr lvl="1"/>
            <a:r>
              <a:rPr lang="en-US" sz="3200" dirty="0"/>
              <a:t>Plagiarism: “The practice of taking someone else's work or ideas and passing them off as one's own”</a:t>
            </a:r>
            <a:r>
              <a:rPr lang="tr-TR" sz="3200" dirty="0"/>
              <a:t> </a:t>
            </a:r>
          </a:p>
          <a:p>
            <a:pPr marL="342900" lvl="1" indent="0">
              <a:buNone/>
            </a:pPr>
            <a:r>
              <a:rPr lang="tr-TR" sz="3200" dirty="0">
                <a:solidFill>
                  <a:srgbClr val="0070C0"/>
                </a:solidFill>
              </a:rPr>
              <a:t>(İntihal: </a:t>
            </a:r>
            <a:r>
              <a:rPr lang="en-US" sz="3200" dirty="0">
                <a:solidFill>
                  <a:srgbClr val="0070C0"/>
                </a:solidFill>
              </a:rPr>
              <a:t>“</a:t>
            </a:r>
            <a:r>
              <a:rPr lang="tr-TR" sz="3200" dirty="0">
                <a:solidFill>
                  <a:srgbClr val="0070C0"/>
                </a:solidFill>
              </a:rPr>
              <a:t>Başkasının eserlerini veya fikirlerini alma ve bunları kendisininmiş gibi sunma uygulaması</a:t>
            </a:r>
            <a:r>
              <a:rPr lang="en-US" sz="3200" dirty="0">
                <a:solidFill>
                  <a:srgbClr val="0070C0"/>
                </a:solidFill>
              </a:rPr>
              <a:t>”</a:t>
            </a:r>
            <a:r>
              <a:rPr lang="tr-TR" sz="3200" dirty="0">
                <a:solidFill>
                  <a:srgbClr val="0070C0"/>
                </a:solidFill>
              </a:rPr>
              <a:t> )</a:t>
            </a:r>
          </a:p>
          <a:p>
            <a:endParaRPr lang="tr-TR" sz="3600" dirty="0"/>
          </a:p>
          <a:p>
            <a:endParaRPr lang="tr-TR" dirty="0"/>
          </a:p>
        </p:txBody>
      </p:sp>
    </p:spTree>
    <p:extLst>
      <p:ext uri="{BB962C8B-B14F-4D97-AF65-F5344CB8AC3E}">
        <p14:creationId xmlns:p14="http://schemas.microsoft.com/office/powerpoint/2010/main" val="23362101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00F92E0-694F-43EE-9D3E-713A645E025A}"/>
              </a:ext>
            </a:extLst>
          </p:cNvPr>
          <p:cNvSpPr>
            <a:spLocks noGrp="1"/>
          </p:cNvSpPr>
          <p:nvPr>
            <p:ph type="title"/>
          </p:nvPr>
        </p:nvSpPr>
        <p:spPr>
          <a:xfrm>
            <a:off x="302461" y="236971"/>
            <a:ext cx="7269480" cy="664550"/>
          </a:xfrm>
        </p:spPr>
        <p:txBody>
          <a:bodyPr>
            <a:normAutofit/>
          </a:bodyPr>
          <a:lstStyle/>
          <a:p>
            <a:r>
              <a:rPr lang="tr-TR" b="1" dirty="0">
                <a:solidFill>
                  <a:srgbClr val="FF0000"/>
                </a:solidFill>
              </a:rPr>
              <a:t>Kaynaklar</a:t>
            </a:r>
          </a:p>
        </p:txBody>
      </p:sp>
      <p:sp>
        <p:nvSpPr>
          <p:cNvPr id="3" name="İçerik Yer Tutucusu 2">
            <a:extLst>
              <a:ext uri="{FF2B5EF4-FFF2-40B4-BE49-F238E27FC236}">
                <a16:creationId xmlns:a16="http://schemas.microsoft.com/office/drawing/2014/main" id="{18E35D8B-9AE5-4DB3-BFDD-48E943695B6F}"/>
              </a:ext>
            </a:extLst>
          </p:cNvPr>
          <p:cNvSpPr>
            <a:spLocks noGrp="1"/>
          </p:cNvSpPr>
          <p:nvPr>
            <p:ph idx="1"/>
          </p:nvPr>
        </p:nvSpPr>
        <p:spPr>
          <a:xfrm>
            <a:off x="167425" y="901521"/>
            <a:ext cx="8487178" cy="5112915"/>
          </a:xfrm>
        </p:spPr>
        <p:txBody>
          <a:bodyPr>
            <a:normAutofit/>
          </a:bodyPr>
          <a:lstStyle/>
          <a:p>
            <a:r>
              <a:rPr lang="tr-TR" sz="1600" dirty="0"/>
              <a:t>İnci O.(2009). Bilimsel yayın etiği ilkeleri, yanıltmalar. Yanıltmaları önlemeye yönelik öneriler. Sağlık Bilimlerinde Süreli Yayıncılık.</a:t>
            </a:r>
          </a:p>
          <a:p>
            <a:r>
              <a:rPr lang="tr-TR" sz="1600" dirty="0"/>
              <a:t>Köklü, N. (2007). Aşırmayı Önlemek. Türk Psikoloji Bülteni. Yıl: 13, Sayı: 41, s. 20-26.</a:t>
            </a:r>
          </a:p>
          <a:p>
            <a:r>
              <a:rPr lang="en-US" sz="1600" dirty="0" err="1"/>
              <a:t>Roig</a:t>
            </a:r>
            <a:r>
              <a:rPr lang="en-US" sz="1600" dirty="0"/>
              <a:t>, M. (2010b). Plagiarism and self-plagiarism: what every author should know. </a:t>
            </a:r>
            <a:r>
              <a:rPr lang="en-US" sz="1600" dirty="0" err="1"/>
              <a:t>Biochemia</a:t>
            </a:r>
            <a:r>
              <a:rPr lang="en-US" sz="1600" dirty="0"/>
              <a:t> </a:t>
            </a:r>
            <a:r>
              <a:rPr lang="en-US" sz="1600" dirty="0" err="1"/>
              <a:t>Medica</a:t>
            </a:r>
            <a:r>
              <a:rPr lang="en-US" sz="1600" dirty="0"/>
              <a:t>, 20(3), 295</a:t>
            </a:r>
            <a:r>
              <a:rPr lang="tr-TR" sz="1600" dirty="0"/>
              <a:t>-</a:t>
            </a:r>
            <a:r>
              <a:rPr lang="en-US" sz="1600" dirty="0"/>
              <a:t>300</a:t>
            </a:r>
            <a:r>
              <a:rPr lang="tr-TR" sz="1600" dirty="0"/>
              <a:t>.</a:t>
            </a:r>
          </a:p>
          <a:p>
            <a:r>
              <a:rPr lang="tr-TR" sz="1600" dirty="0"/>
              <a:t>Sun, YC., </a:t>
            </a:r>
            <a:r>
              <a:rPr lang="tr-TR" sz="1600" dirty="0" err="1"/>
              <a:t>Yang</a:t>
            </a:r>
            <a:r>
              <a:rPr lang="tr-TR" sz="1600" dirty="0"/>
              <a:t>, FY. (2015). </a:t>
            </a:r>
            <a:r>
              <a:rPr lang="en-US" sz="1600" dirty="0"/>
              <a:t>Uncovering published authors' text-borrowing practices:</a:t>
            </a:r>
            <a:r>
              <a:rPr lang="tr-TR" sz="1600" dirty="0"/>
              <a:t> </a:t>
            </a:r>
            <a:r>
              <a:rPr lang="en-US" sz="1600" dirty="0"/>
              <a:t>Paraphrasing strategies, sources, and self-plagiarism</a:t>
            </a:r>
            <a:r>
              <a:rPr lang="tr-TR" sz="1600" dirty="0"/>
              <a:t>.</a:t>
            </a:r>
            <a:r>
              <a:rPr lang="en-US" sz="1600" dirty="0"/>
              <a:t> Journal of English for Academic Purposes</a:t>
            </a:r>
            <a:r>
              <a:rPr lang="tr-TR" sz="1600" dirty="0"/>
              <a:t>.</a:t>
            </a:r>
            <a:r>
              <a:rPr lang="en-US" sz="1600" dirty="0"/>
              <a:t> 20</a:t>
            </a:r>
            <a:r>
              <a:rPr lang="tr-TR" sz="1600" dirty="0"/>
              <a:t>, s.</a:t>
            </a:r>
            <a:r>
              <a:rPr lang="en-US" sz="1600" dirty="0"/>
              <a:t> 224</a:t>
            </a:r>
            <a:r>
              <a:rPr lang="tr-TR" sz="1600" dirty="0"/>
              <a:t>-</a:t>
            </a:r>
            <a:r>
              <a:rPr lang="en-US" sz="1600" dirty="0"/>
              <a:t>236</a:t>
            </a:r>
            <a:r>
              <a:rPr lang="tr-TR" sz="1600" dirty="0"/>
              <a:t>.</a:t>
            </a:r>
          </a:p>
          <a:p>
            <a:r>
              <a:rPr lang="tr-TR" sz="1600" dirty="0"/>
              <a:t>Uçak, N.Ö. ve Birinci, H.G. (2008). Bilimsel etik ve intihal. Türk Kütüphaneciliği 22, 2, s. 187-204.</a:t>
            </a:r>
          </a:p>
          <a:p>
            <a:r>
              <a:rPr lang="tr-TR" sz="1600" dirty="0"/>
              <a:t>Uçak, N.Ö. ve Ünal Y (2015). Hacettepe Üniversitesi Bilgi ve Belge Yönetimi Bölümü Öğrencilerinin Akademik Sahtekârlık ve İntihal Konusundaki Görüşleri.</a:t>
            </a:r>
            <a:r>
              <a:rPr lang="tr-TR" sz="1600" dirty="0">
                <a:hlinkClick r:id="rId2"/>
              </a:rPr>
              <a:t> http://www.bby.hacettepe.edu.tr/akademik/yurdagulunal/irfan_cakin_armagan.pdf</a:t>
            </a:r>
            <a:r>
              <a:rPr lang="tr-TR" sz="1800" dirty="0"/>
              <a:t> </a:t>
            </a:r>
            <a:r>
              <a:rPr lang="tr-TR" sz="1600" dirty="0"/>
              <a:t>(Erişim: 31.10.2017).</a:t>
            </a:r>
          </a:p>
          <a:p>
            <a:r>
              <a:rPr lang="fi-FI" sz="1600" dirty="0"/>
              <a:t>Uzun,</a:t>
            </a:r>
            <a:r>
              <a:rPr lang="tr-TR" sz="1600" dirty="0"/>
              <a:t> E., Karakuş, T., Kurşun, E., </a:t>
            </a:r>
            <a:r>
              <a:rPr lang="tr-TR" sz="1600" dirty="0" err="1"/>
              <a:t>Karacasalan</a:t>
            </a:r>
            <a:r>
              <a:rPr lang="tr-TR" sz="1600" dirty="0"/>
              <a:t>, H. (2007).</a:t>
            </a:r>
            <a:r>
              <a:rPr lang="fi-FI" sz="1600" dirty="0"/>
              <a:t> Öğrenci Gözüyle “Aşırma” (İntihal): Neden ve Çözüm Önerileri</a:t>
            </a:r>
            <a:r>
              <a:rPr lang="tr-TR" sz="1600" dirty="0"/>
              <a:t>. Akademik Bilişim’07 - IX. Akademik Bilişim Konferansı Bildirileri. 31 Ocak - 2 Şubat 2007 Dumlupınar Üniversitesi, Kütahya.</a:t>
            </a:r>
          </a:p>
          <a:p>
            <a:endParaRPr lang="tr-TR" sz="1600" dirty="0"/>
          </a:p>
          <a:p>
            <a:endParaRPr lang="tr-TR" sz="1600" dirty="0"/>
          </a:p>
          <a:p>
            <a:pPr marL="0" indent="0">
              <a:buNone/>
            </a:pPr>
            <a:endParaRPr lang="tr-TR" sz="1600" dirty="0"/>
          </a:p>
        </p:txBody>
      </p:sp>
    </p:spTree>
    <p:extLst>
      <p:ext uri="{BB962C8B-B14F-4D97-AF65-F5344CB8AC3E}">
        <p14:creationId xmlns:p14="http://schemas.microsoft.com/office/powerpoint/2010/main" val="41475855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çerik Yer Tutucusu 6">
            <a:extLst>
              <a:ext uri="{FF2B5EF4-FFF2-40B4-BE49-F238E27FC236}">
                <a16:creationId xmlns:a16="http://schemas.microsoft.com/office/drawing/2014/main" id="{52757884-7FC5-4D53-8A0B-6DB0779C144D}"/>
              </a:ext>
            </a:extLst>
          </p:cNvPr>
          <p:cNvPicPr>
            <a:picLocks noGrp="1" noChangeAspect="1"/>
          </p:cNvPicPr>
          <p:nvPr>
            <p:ph sz="half" idx="1"/>
          </p:nvPr>
        </p:nvPicPr>
        <p:blipFill>
          <a:blip r:embed="rId2">
            <a:extLst>
              <a:ext uri="{BEBA8EAE-BF5A-486C-A8C5-ECC9F3942E4B}">
                <a14:imgProps xmlns:a14="http://schemas.microsoft.com/office/drawing/2010/main">
                  <a14:imgLayer r:embed="rId3">
                    <a14:imgEffect>
                      <a14:sharpenSoften amount="25000"/>
                    </a14:imgEffect>
                    <a14:imgEffect>
                      <a14:brightnessContrast bright="40000" contrast="40000"/>
                    </a14:imgEffect>
                  </a14:imgLayer>
                </a14:imgProps>
              </a:ext>
            </a:extLst>
          </a:blip>
          <a:stretch>
            <a:fillRect/>
          </a:stretch>
        </p:blipFill>
        <p:spPr>
          <a:xfrm rot="5400000">
            <a:off x="-831236" y="1054136"/>
            <a:ext cx="6749628" cy="4829577"/>
          </a:xfrm>
        </p:spPr>
      </p:pic>
      <p:sp>
        <p:nvSpPr>
          <p:cNvPr id="5" name="Metin kutusu 4">
            <a:extLst>
              <a:ext uri="{FF2B5EF4-FFF2-40B4-BE49-F238E27FC236}">
                <a16:creationId xmlns:a16="http://schemas.microsoft.com/office/drawing/2014/main" id="{260DA4DC-721E-4EF2-AD85-1D75B4FA42D2}"/>
              </a:ext>
            </a:extLst>
          </p:cNvPr>
          <p:cNvSpPr txBox="1"/>
          <p:nvPr/>
        </p:nvSpPr>
        <p:spPr>
          <a:xfrm>
            <a:off x="4514850" y="2871986"/>
            <a:ext cx="4178389" cy="707886"/>
          </a:xfrm>
          <a:prstGeom prst="rect">
            <a:avLst/>
          </a:prstGeom>
          <a:noFill/>
        </p:spPr>
        <p:txBody>
          <a:bodyPr wrap="square" rtlCol="0">
            <a:spAutoFit/>
          </a:bodyPr>
          <a:lstStyle/>
          <a:p>
            <a:pPr algn="ctr"/>
            <a:r>
              <a:rPr lang="tr-TR" sz="4000" b="1">
                <a:solidFill>
                  <a:srgbClr val="FF0000"/>
                </a:solidFill>
              </a:rPr>
              <a:t>TEŞEKKÜRLER</a:t>
            </a:r>
            <a:endParaRPr lang="tr-TR" sz="4000" b="1" dirty="0">
              <a:solidFill>
                <a:srgbClr val="FF0000"/>
              </a:solidFill>
            </a:endParaRPr>
          </a:p>
        </p:txBody>
      </p:sp>
    </p:spTree>
    <p:extLst>
      <p:ext uri="{BB962C8B-B14F-4D97-AF65-F5344CB8AC3E}">
        <p14:creationId xmlns:p14="http://schemas.microsoft.com/office/powerpoint/2010/main" val="33015235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00F92E0-694F-43EE-9D3E-713A645E025A}"/>
              </a:ext>
            </a:extLst>
          </p:cNvPr>
          <p:cNvSpPr>
            <a:spLocks noGrp="1"/>
          </p:cNvSpPr>
          <p:nvPr>
            <p:ph type="title"/>
          </p:nvPr>
        </p:nvSpPr>
        <p:spPr>
          <a:xfrm>
            <a:off x="302461" y="236971"/>
            <a:ext cx="7269480" cy="664550"/>
          </a:xfrm>
        </p:spPr>
        <p:txBody>
          <a:bodyPr>
            <a:normAutofit/>
          </a:bodyPr>
          <a:lstStyle/>
          <a:p>
            <a:r>
              <a:rPr lang="tr-TR" b="1" dirty="0">
                <a:solidFill>
                  <a:srgbClr val="FF0000"/>
                </a:solidFill>
              </a:rPr>
              <a:t>İntihal Tanım</a:t>
            </a:r>
          </a:p>
        </p:txBody>
      </p:sp>
      <p:sp>
        <p:nvSpPr>
          <p:cNvPr id="3" name="İçerik Yer Tutucusu 2">
            <a:extLst>
              <a:ext uri="{FF2B5EF4-FFF2-40B4-BE49-F238E27FC236}">
                <a16:creationId xmlns:a16="http://schemas.microsoft.com/office/drawing/2014/main" id="{18E35D8B-9AE5-4DB3-BFDD-48E943695B6F}"/>
              </a:ext>
            </a:extLst>
          </p:cNvPr>
          <p:cNvSpPr>
            <a:spLocks noGrp="1"/>
          </p:cNvSpPr>
          <p:nvPr>
            <p:ph idx="1"/>
          </p:nvPr>
        </p:nvSpPr>
        <p:spPr>
          <a:xfrm>
            <a:off x="167424" y="1094707"/>
            <a:ext cx="8783393" cy="5228820"/>
          </a:xfrm>
        </p:spPr>
        <p:txBody>
          <a:bodyPr>
            <a:normAutofit fontScale="92500"/>
          </a:bodyPr>
          <a:lstStyle/>
          <a:p>
            <a:r>
              <a:rPr lang="tr-TR" sz="2800" dirty="0"/>
              <a:t>Sözlük tanımları</a:t>
            </a:r>
          </a:p>
          <a:p>
            <a:pPr marL="731520" lvl="1" indent="-457200">
              <a:buFont typeface="Wingdings" panose="05000000000000000000" pitchFamily="2" charset="2"/>
              <a:buChar char="q"/>
            </a:pPr>
            <a:r>
              <a:rPr lang="tr-TR" sz="2800" dirty="0" err="1">
                <a:solidFill>
                  <a:srgbClr val="FF0000"/>
                </a:solidFill>
              </a:rPr>
              <a:t>Meriam-Webstar</a:t>
            </a:r>
            <a:r>
              <a:rPr lang="tr-TR" sz="2800" dirty="0">
                <a:solidFill>
                  <a:srgbClr val="FF0000"/>
                </a:solidFill>
              </a:rPr>
              <a:t> online sözlük </a:t>
            </a:r>
            <a:r>
              <a:rPr lang="tr-TR" sz="2800" dirty="0">
                <a:solidFill>
                  <a:schemeClr val="tx1"/>
                </a:solidFill>
              </a:rPr>
              <a:t>(</a:t>
            </a:r>
            <a:r>
              <a:rPr lang="tr-TR" sz="2800" dirty="0">
                <a:solidFill>
                  <a:srgbClr val="FF0000"/>
                </a:solidFill>
                <a:hlinkClick r:id="rId2"/>
              </a:rPr>
              <a:t>https://www.merriam-webster.com</a:t>
            </a:r>
            <a:r>
              <a:rPr lang="tr-TR" sz="2800" dirty="0">
                <a:solidFill>
                  <a:schemeClr val="tx1"/>
                </a:solidFill>
              </a:rPr>
              <a:t>)</a:t>
            </a:r>
            <a:r>
              <a:rPr lang="tr-TR" dirty="0">
                <a:solidFill>
                  <a:prstClr val="black"/>
                </a:solidFill>
              </a:rPr>
              <a:t> (erişim 28.10.2017)</a:t>
            </a:r>
            <a:endParaRPr lang="tr-TR" sz="2800" dirty="0">
              <a:solidFill>
                <a:schemeClr val="tx1"/>
              </a:solidFill>
            </a:endParaRPr>
          </a:p>
          <a:p>
            <a:pPr lvl="1"/>
            <a:r>
              <a:rPr lang="tr-TR" sz="2800" dirty="0">
                <a:solidFill>
                  <a:schemeClr val="tx1"/>
                </a:solidFill>
              </a:rPr>
              <a:t>“</a:t>
            </a:r>
            <a:r>
              <a:rPr lang="tr-TR" sz="2800" dirty="0" err="1">
                <a:solidFill>
                  <a:schemeClr val="tx1"/>
                </a:solidFill>
              </a:rPr>
              <a:t>Plagiarize</a:t>
            </a:r>
            <a:r>
              <a:rPr lang="tr-TR" sz="2800" dirty="0">
                <a:solidFill>
                  <a:schemeClr val="tx1"/>
                </a:solidFill>
              </a:rPr>
              <a:t>” anlamı</a:t>
            </a:r>
          </a:p>
          <a:p>
            <a:pPr marL="1005840" lvl="2" indent="-457200">
              <a:buAutoNum type="arabicPeriod"/>
            </a:pPr>
            <a:r>
              <a:rPr lang="en-US" sz="2800" dirty="0">
                <a:solidFill>
                  <a:schemeClr val="tx1"/>
                </a:solidFill>
              </a:rPr>
              <a:t>to steal and pass off (the ideas or words of another) as one's own</a:t>
            </a:r>
            <a:r>
              <a:rPr lang="tr-TR" sz="2800" dirty="0">
                <a:solidFill>
                  <a:schemeClr val="tx1"/>
                </a:solidFill>
              </a:rPr>
              <a:t> </a:t>
            </a:r>
          </a:p>
          <a:p>
            <a:pPr marL="548640" lvl="2" indent="0">
              <a:buNone/>
            </a:pPr>
            <a:r>
              <a:rPr lang="tr-TR" sz="2800" dirty="0">
                <a:solidFill>
                  <a:srgbClr val="0070C0"/>
                </a:solidFill>
              </a:rPr>
              <a:t>(Başkalarının fikirlerini ve kelimelerini çalmak ve kendisininmiş gibi sunmak)</a:t>
            </a:r>
            <a:endParaRPr lang="en-US" sz="2800" dirty="0">
              <a:solidFill>
                <a:srgbClr val="0070C0"/>
              </a:solidFill>
            </a:endParaRPr>
          </a:p>
          <a:p>
            <a:pPr marL="548640" lvl="2" indent="0">
              <a:buNone/>
            </a:pPr>
            <a:r>
              <a:rPr lang="en-US" sz="2800" dirty="0">
                <a:solidFill>
                  <a:schemeClr val="tx1"/>
                </a:solidFill>
              </a:rPr>
              <a:t>2.</a:t>
            </a:r>
            <a:r>
              <a:rPr lang="tr-TR" sz="2800" dirty="0">
                <a:solidFill>
                  <a:schemeClr val="tx1"/>
                </a:solidFill>
              </a:rPr>
              <a:t> </a:t>
            </a:r>
            <a:r>
              <a:rPr lang="en-US" sz="2800" dirty="0">
                <a:solidFill>
                  <a:schemeClr val="tx1"/>
                </a:solidFill>
              </a:rPr>
              <a:t>use (another's production) without crediting the source</a:t>
            </a:r>
            <a:r>
              <a:rPr lang="tr-TR" sz="2800" dirty="0">
                <a:solidFill>
                  <a:schemeClr val="tx1"/>
                </a:solidFill>
              </a:rPr>
              <a:t> </a:t>
            </a:r>
          </a:p>
          <a:p>
            <a:pPr marL="548640" lvl="2" indent="0">
              <a:buNone/>
            </a:pPr>
            <a:r>
              <a:rPr lang="tr-TR" sz="2800" dirty="0">
                <a:solidFill>
                  <a:srgbClr val="0070C0"/>
                </a:solidFill>
              </a:rPr>
              <a:t>(Kaynağa atıfta bulunmaksızın başkasının ürününü kullanmak)</a:t>
            </a:r>
            <a:endParaRPr lang="en-US" sz="2800" dirty="0">
              <a:solidFill>
                <a:srgbClr val="0070C0"/>
              </a:solidFill>
            </a:endParaRPr>
          </a:p>
          <a:p>
            <a:pPr marL="548640" lvl="2" indent="0">
              <a:buNone/>
            </a:pPr>
            <a:r>
              <a:rPr lang="en-US" sz="2800" dirty="0">
                <a:solidFill>
                  <a:schemeClr val="tx1"/>
                </a:solidFill>
              </a:rPr>
              <a:t>3.</a:t>
            </a:r>
            <a:r>
              <a:rPr lang="tr-TR" sz="2800" dirty="0">
                <a:solidFill>
                  <a:schemeClr val="tx1"/>
                </a:solidFill>
              </a:rPr>
              <a:t> </a:t>
            </a:r>
            <a:r>
              <a:rPr lang="en-US" sz="2800" dirty="0">
                <a:solidFill>
                  <a:schemeClr val="tx1"/>
                </a:solidFill>
              </a:rPr>
              <a:t>to commit literary theft</a:t>
            </a:r>
            <a:r>
              <a:rPr lang="tr-TR" sz="2800" dirty="0">
                <a:solidFill>
                  <a:schemeClr val="tx1"/>
                </a:solidFill>
              </a:rPr>
              <a:t> </a:t>
            </a:r>
          </a:p>
          <a:p>
            <a:pPr marL="548640" lvl="2" indent="0">
              <a:buNone/>
            </a:pPr>
            <a:r>
              <a:rPr lang="tr-TR" sz="2800" dirty="0">
                <a:solidFill>
                  <a:srgbClr val="0070C0"/>
                </a:solidFill>
              </a:rPr>
              <a:t>(edebi hırsızlığı yapmak)</a:t>
            </a:r>
            <a:endParaRPr lang="en-US" sz="2800" dirty="0">
              <a:solidFill>
                <a:srgbClr val="0070C0"/>
              </a:solidFill>
            </a:endParaRPr>
          </a:p>
          <a:p>
            <a:pPr lvl="2"/>
            <a:endParaRPr lang="tr-TR" sz="2400" dirty="0">
              <a:solidFill>
                <a:schemeClr val="tx1"/>
              </a:solidFill>
            </a:endParaRPr>
          </a:p>
          <a:p>
            <a:pPr lvl="1"/>
            <a:endParaRPr lang="tr-TR" sz="2600" dirty="0">
              <a:solidFill>
                <a:schemeClr val="tx1"/>
              </a:solidFill>
            </a:endParaRPr>
          </a:p>
          <a:p>
            <a:pPr lvl="1"/>
            <a:endParaRPr lang="tr-TR" sz="2600" dirty="0"/>
          </a:p>
          <a:p>
            <a:endParaRPr lang="tr-TR" sz="2800" dirty="0"/>
          </a:p>
          <a:p>
            <a:endParaRPr lang="tr-TR" dirty="0"/>
          </a:p>
        </p:txBody>
      </p:sp>
    </p:spTree>
    <p:extLst>
      <p:ext uri="{BB962C8B-B14F-4D97-AF65-F5344CB8AC3E}">
        <p14:creationId xmlns:p14="http://schemas.microsoft.com/office/powerpoint/2010/main" val="1142796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00F92E0-694F-43EE-9D3E-713A645E025A}"/>
              </a:ext>
            </a:extLst>
          </p:cNvPr>
          <p:cNvSpPr>
            <a:spLocks noGrp="1"/>
          </p:cNvSpPr>
          <p:nvPr>
            <p:ph type="title"/>
          </p:nvPr>
        </p:nvSpPr>
        <p:spPr>
          <a:xfrm>
            <a:off x="302461" y="236971"/>
            <a:ext cx="7269480" cy="664550"/>
          </a:xfrm>
        </p:spPr>
        <p:txBody>
          <a:bodyPr>
            <a:normAutofit/>
          </a:bodyPr>
          <a:lstStyle/>
          <a:p>
            <a:r>
              <a:rPr lang="tr-TR" b="1" dirty="0">
                <a:solidFill>
                  <a:srgbClr val="FF0000"/>
                </a:solidFill>
              </a:rPr>
              <a:t>İntihal Tanım</a:t>
            </a:r>
          </a:p>
        </p:txBody>
      </p:sp>
      <p:sp>
        <p:nvSpPr>
          <p:cNvPr id="3" name="İçerik Yer Tutucusu 2">
            <a:extLst>
              <a:ext uri="{FF2B5EF4-FFF2-40B4-BE49-F238E27FC236}">
                <a16:creationId xmlns:a16="http://schemas.microsoft.com/office/drawing/2014/main" id="{18E35D8B-9AE5-4DB3-BFDD-48E943695B6F}"/>
              </a:ext>
            </a:extLst>
          </p:cNvPr>
          <p:cNvSpPr>
            <a:spLocks noGrp="1"/>
          </p:cNvSpPr>
          <p:nvPr>
            <p:ph idx="1"/>
          </p:nvPr>
        </p:nvSpPr>
        <p:spPr>
          <a:xfrm>
            <a:off x="167424" y="1094707"/>
            <a:ext cx="8747975" cy="4919729"/>
          </a:xfrm>
        </p:spPr>
        <p:txBody>
          <a:bodyPr>
            <a:normAutofit/>
          </a:bodyPr>
          <a:lstStyle/>
          <a:p>
            <a:r>
              <a:rPr lang="tr-TR" sz="2800" dirty="0"/>
              <a:t>Sözlük tanımları</a:t>
            </a:r>
          </a:p>
          <a:p>
            <a:pPr marL="731520" lvl="1" indent="-457200">
              <a:buFont typeface="Wingdings" panose="05000000000000000000" pitchFamily="2" charset="2"/>
              <a:buChar char="q"/>
            </a:pPr>
            <a:r>
              <a:rPr lang="tr-TR" sz="2600" dirty="0">
                <a:solidFill>
                  <a:srgbClr val="FF0000"/>
                </a:solidFill>
              </a:rPr>
              <a:t>TDK (Büyük Türkçe Sözlük) </a:t>
            </a:r>
            <a:r>
              <a:rPr lang="tr-TR" sz="2600" dirty="0"/>
              <a:t>(</a:t>
            </a:r>
            <a:r>
              <a:rPr lang="tr-TR" sz="2600" dirty="0">
                <a:solidFill>
                  <a:srgbClr val="FF0000"/>
                </a:solidFill>
                <a:hlinkClick r:id="rId2"/>
              </a:rPr>
              <a:t>www.tdk.gov.tr</a:t>
            </a:r>
            <a:r>
              <a:rPr lang="tr-TR" sz="2600" dirty="0"/>
              <a:t>)</a:t>
            </a:r>
            <a:r>
              <a:rPr lang="tr-TR" dirty="0">
                <a:solidFill>
                  <a:prstClr val="black"/>
                </a:solidFill>
              </a:rPr>
              <a:t> (erişim 28.10.2017)</a:t>
            </a:r>
          </a:p>
          <a:p>
            <a:pPr marL="731520" lvl="1" indent="-457200">
              <a:buFont typeface="Wingdings" panose="05000000000000000000" pitchFamily="2" charset="2"/>
              <a:buChar char="q"/>
            </a:pPr>
            <a:endParaRPr lang="tr-TR" sz="2600" dirty="0"/>
          </a:p>
          <a:p>
            <a:pPr marL="548640" lvl="2" indent="0">
              <a:buNone/>
            </a:pPr>
            <a:r>
              <a:rPr lang="tr-TR" sz="2400" dirty="0">
                <a:solidFill>
                  <a:srgbClr val="0070C0"/>
                </a:solidFill>
              </a:rPr>
              <a:t>“Aşırma”</a:t>
            </a:r>
          </a:p>
          <a:p>
            <a:pPr marL="548640" lvl="2" indent="0">
              <a:buNone/>
            </a:pPr>
            <a:endParaRPr lang="tr-TR" sz="2400" dirty="0">
              <a:solidFill>
                <a:srgbClr val="0070C0"/>
              </a:solidFill>
            </a:endParaRPr>
          </a:p>
          <a:p>
            <a:pPr marL="731520" lvl="1" indent="-457200">
              <a:buFont typeface="Wingdings" panose="05000000000000000000" pitchFamily="2" charset="2"/>
              <a:buChar char="q"/>
            </a:pPr>
            <a:r>
              <a:rPr lang="tr-TR" sz="2600" dirty="0">
                <a:solidFill>
                  <a:srgbClr val="FF0000"/>
                </a:solidFill>
              </a:rPr>
              <a:t>Dil Derneği (</a:t>
            </a:r>
            <a:r>
              <a:rPr lang="tr-TR" sz="2600" dirty="0">
                <a:solidFill>
                  <a:srgbClr val="FF0000"/>
                </a:solidFill>
                <a:hlinkClick r:id="rId3"/>
              </a:rPr>
              <a:t>http://www.dildernegi.org.tr</a:t>
            </a:r>
            <a:r>
              <a:rPr lang="tr-TR" sz="2600" dirty="0"/>
              <a:t>)</a:t>
            </a:r>
            <a:r>
              <a:rPr lang="tr-TR" dirty="0">
                <a:solidFill>
                  <a:prstClr val="black"/>
                </a:solidFill>
              </a:rPr>
              <a:t> (erişim 28.10.2017)</a:t>
            </a:r>
          </a:p>
          <a:p>
            <a:pPr lvl="1">
              <a:buFont typeface="Wingdings" panose="05000000000000000000" pitchFamily="2" charset="2"/>
              <a:buChar char="q"/>
            </a:pPr>
            <a:endParaRPr lang="tr-TR" sz="2600" dirty="0"/>
          </a:p>
          <a:p>
            <a:pPr marL="342900" lvl="1" indent="0">
              <a:buNone/>
            </a:pPr>
            <a:r>
              <a:rPr lang="tr-TR" sz="2600" dirty="0"/>
              <a:t>	</a:t>
            </a:r>
            <a:r>
              <a:rPr lang="tr-TR" sz="2600" dirty="0">
                <a:solidFill>
                  <a:srgbClr val="0070C0"/>
                </a:solidFill>
              </a:rPr>
              <a:t>1. </a:t>
            </a:r>
            <a:r>
              <a:rPr lang="tr-TR" sz="2400" dirty="0">
                <a:solidFill>
                  <a:srgbClr val="0070C0"/>
                </a:solidFill>
              </a:rPr>
              <a:t>“</a:t>
            </a:r>
            <a:r>
              <a:rPr lang="tr-TR" sz="2600" dirty="0">
                <a:solidFill>
                  <a:srgbClr val="0070C0"/>
                </a:solidFill>
              </a:rPr>
              <a:t>Çalma, başkasına ait bir malı sahiplenme</a:t>
            </a:r>
            <a:r>
              <a:rPr lang="tr-TR" sz="2400" dirty="0">
                <a:solidFill>
                  <a:srgbClr val="0070C0"/>
                </a:solidFill>
              </a:rPr>
              <a:t>”</a:t>
            </a:r>
          </a:p>
          <a:p>
            <a:pPr marL="342900" lvl="1" indent="0">
              <a:buNone/>
            </a:pPr>
            <a:r>
              <a:rPr lang="tr-TR" sz="2400" dirty="0">
                <a:solidFill>
                  <a:schemeClr val="tx1"/>
                </a:solidFill>
              </a:rPr>
              <a:t> </a:t>
            </a:r>
            <a:endParaRPr lang="tr-TR" sz="2600" dirty="0">
              <a:solidFill>
                <a:srgbClr val="0070C0"/>
              </a:solidFill>
            </a:endParaRPr>
          </a:p>
          <a:p>
            <a:pPr marL="342900" lvl="1" indent="0">
              <a:buNone/>
            </a:pPr>
            <a:r>
              <a:rPr lang="tr-TR" sz="2600" dirty="0">
                <a:solidFill>
                  <a:srgbClr val="0070C0"/>
                </a:solidFill>
              </a:rPr>
              <a:t>	2. </a:t>
            </a:r>
            <a:r>
              <a:rPr lang="tr-TR" sz="2400" dirty="0">
                <a:solidFill>
                  <a:srgbClr val="0070C0"/>
                </a:solidFill>
              </a:rPr>
              <a:t>“</a:t>
            </a:r>
            <a:r>
              <a:rPr lang="tr-TR" sz="2600" dirty="0">
                <a:solidFill>
                  <a:srgbClr val="0070C0"/>
                </a:solidFill>
              </a:rPr>
              <a:t>Başkasının yapıtını kendisininmiş gibi gösterme, 	aşırma</a:t>
            </a:r>
            <a:r>
              <a:rPr lang="tr-TR" sz="2800" dirty="0">
                <a:solidFill>
                  <a:srgbClr val="0070C0"/>
                </a:solidFill>
              </a:rPr>
              <a:t>”</a:t>
            </a:r>
          </a:p>
          <a:p>
            <a:pPr marL="342900" lvl="1" indent="0">
              <a:buNone/>
            </a:pPr>
            <a:endParaRPr lang="tr-TR" sz="2600" dirty="0"/>
          </a:p>
          <a:p>
            <a:endParaRPr lang="tr-TR" sz="2800" dirty="0"/>
          </a:p>
          <a:p>
            <a:endParaRPr lang="tr-TR" dirty="0"/>
          </a:p>
        </p:txBody>
      </p:sp>
    </p:spTree>
    <p:extLst>
      <p:ext uri="{BB962C8B-B14F-4D97-AF65-F5344CB8AC3E}">
        <p14:creationId xmlns:p14="http://schemas.microsoft.com/office/powerpoint/2010/main" val="91946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00F92E0-694F-43EE-9D3E-713A645E025A}"/>
              </a:ext>
            </a:extLst>
          </p:cNvPr>
          <p:cNvSpPr>
            <a:spLocks noGrp="1"/>
          </p:cNvSpPr>
          <p:nvPr>
            <p:ph type="title"/>
          </p:nvPr>
        </p:nvSpPr>
        <p:spPr>
          <a:xfrm>
            <a:off x="302461" y="236971"/>
            <a:ext cx="7269480" cy="664550"/>
          </a:xfrm>
        </p:spPr>
        <p:txBody>
          <a:bodyPr>
            <a:normAutofit/>
          </a:bodyPr>
          <a:lstStyle/>
          <a:p>
            <a:r>
              <a:rPr lang="tr-TR" b="1" dirty="0">
                <a:solidFill>
                  <a:srgbClr val="FF0000"/>
                </a:solidFill>
              </a:rPr>
              <a:t>İntihal Tanım</a:t>
            </a:r>
          </a:p>
        </p:txBody>
      </p:sp>
      <p:sp>
        <p:nvSpPr>
          <p:cNvPr id="3" name="İçerik Yer Tutucusu 2">
            <a:extLst>
              <a:ext uri="{FF2B5EF4-FFF2-40B4-BE49-F238E27FC236}">
                <a16:creationId xmlns:a16="http://schemas.microsoft.com/office/drawing/2014/main" id="{18E35D8B-9AE5-4DB3-BFDD-48E943695B6F}"/>
              </a:ext>
            </a:extLst>
          </p:cNvPr>
          <p:cNvSpPr>
            <a:spLocks noGrp="1"/>
          </p:cNvSpPr>
          <p:nvPr>
            <p:ph idx="1"/>
          </p:nvPr>
        </p:nvSpPr>
        <p:spPr>
          <a:xfrm>
            <a:off x="167425" y="1094707"/>
            <a:ext cx="8216722" cy="4919729"/>
          </a:xfrm>
        </p:spPr>
        <p:txBody>
          <a:bodyPr>
            <a:normAutofit/>
          </a:bodyPr>
          <a:lstStyle/>
          <a:p>
            <a:r>
              <a:rPr lang="tr-TR" sz="2800" dirty="0"/>
              <a:t>Sözlük tanımları</a:t>
            </a:r>
          </a:p>
          <a:p>
            <a:pPr marL="731520" lvl="1" indent="-457200">
              <a:buFont typeface="Wingdings" panose="05000000000000000000" pitchFamily="2" charset="2"/>
              <a:buChar char="q"/>
            </a:pPr>
            <a:r>
              <a:rPr lang="tr-TR" sz="2600" dirty="0">
                <a:solidFill>
                  <a:srgbClr val="FF0000"/>
                </a:solidFill>
              </a:rPr>
              <a:t>Ekşi sözlük</a:t>
            </a:r>
            <a:r>
              <a:rPr lang="tr-TR" sz="2600" dirty="0"/>
              <a:t>(</a:t>
            </a:r>
            <a:r>
              <a:rPr lang="tr-TR" sz="2600" dirty="0">
                <a:solidFill>
                  <a:srgbClr val="FF0000"/>
                </a:solidFill>
                <a:hlinkClick r:id="rId2"/>
              </a:rPr>
              <a:t>https://eksisozluk.com</a:t>
            </a:r>
            <a:r>
              <a:rPr lang="tr-TR" sz="2400" dirty="0"/>
              <a:t>)</a:t>
            </a:r>
            <a:r>
              <a:rPr lang="tr-TR" dirty="0"/>
              <a:t>(erişim 28.10.2017)</a:t>
            </a:r>
          </a:p>
          <a:p>
            <a:pPr marL="1005840" lvl="2" indent="-457200"/>
            <a:r>
              <a:rPr lang="tr-TR" sz="2800" dirty="0">
                <a:solidFill>
                  <a:srgbClr val="0070C0"/>
                </a:solidFill>
              </a:rPr>
              <a:t>“</a:t>
            </a:r>
            <a:r>
              <a:rPr lang="tr-TR" sz="2600" dirty="0">
                <a:solidFill>
                  <a:srgbClr val="0070C0"/>
                </a:solidFill>
              </a:rPr>
              <a:t>edindiğiniz bilgiyi, akademik yazılarda, nerden aldığınızı belirtmeden kullanma durumu</a:t>
            </a:r>
            <a:r>
              <a:rPr lang="tr-TR" sz="2400" dirty="0">
                <a:solidFill>
                  <a:srgbClr val="0070C0"/>
                </a:solidFill>
              </a:rPr>
              <a:t>”</a:t>
            </a:r>
          </a:p>
          <a:p>
            <a:pPr marL="1005840" lvl="2" indent="-457200"/>
            <a:endParaRPr lang="tr-TR" sz="2400" dirty="0">
              <a:solidFill>
                <a:srgbClr val="0070C0"/>
              </a:solidFill>
            </a:endParaRPr>
          </a:p>
          <a:p>
            <a:pPr marL="1005840" lvl="2" indent="-457200"/>
            <a:r>
              <a:rPr lang="tr-TR" sz="2600" dirty="0">
                <a:solidFill>
                  <a:srgbClr val="0070C0"/>
                </a:solidFill>
              </a:rPr>
              <a:t>“sözlükte </a:t>
            </a:r>
            <a:r>
              <a:rPr lang="tr-TR" sz="2600" dirty="0" err="1">
                <a:solidFill>
                  <a:srgbClr val="0070C0"/>
                </a:solidFill>
              </a:rPr>
              <a:t>plagiarism</a:t>
            </a:r>
            <a:r>
              <a:rPr lang="tr-TR" sz="2600" dirty="0">
                <a:solidFill>
                  <a:srgbClr val="0070C0"/>
                </a:solidFill>
              </a:rPr>
              <a:t> yapmanızın ise hiçbir cezası yoktur dalgınlığıma geldi unutmuşum der geçersiniz, en olmadı üç beş </a:t>
            </a:r>
            <a:r>
              <a:rPr lang="tr-TR" sz="2600" dirty="0" err="1">
                <a:solidFill>
                  <a:srgbClr val="0070C0"/>
                </a:solidFill>
              </a:rPr>
              <a:t>entry</a:t>
            </a:r>
            <a:r>
              <a:rPr lang="tr-TR" sz="2600" dirty="0">
                <a:solidFill>
                  <a:srgbClr val="0070C0"/>
                </a:solidFill>
              </a:rPr>
              <a:t> silersiniz. "kutsal" ve "bilgi kaynağı" olmasına rağmen tamamen iyi niyete güvenilmiştir*. siz </a:t>
            </a:r>
            <a:r>
              <a:rPr lang="tr-TR" sz="2600" dirty="0" err="1">
                <a:solidFill>
                  <a:srgbClr val="0070C0"/>
                </a:solidFill>
              </a:rPr>
              <a:t>siz</a:t>
            </a:r>
            <a:r>
              <a:rPr lang="tr-TR" sz="2600" dirty="0">
                <a:solidFill>
                  <a:srgbClr val="0070C0"/>
                </a:solidFill>
              </a:rPr>
              <a:t> olun gene de kaynak gösterin, biz de tavşan değiliz. (bu laf bana ait değil mesela, sahibinden el aldım sayın. hatta evet aldım*) ”</a:t>
            </a:r>
          </a:p>
          <a:p>
            <a:pPr marL="274320" lvl="1" indent="0">
              <a:buNone/>
            </a:pPr>
            <a:endParaRPr lang="tr-TR" sz="2600" dirty="0">
              <a:latin typeface="Arial Narrow" panose="020B0606020202030204" pitchFamily="34" charset="0"/>
            </a:endParaRPr>
          </a:p>
          <a:p>
            <a:pPr marL="548640" lvl="2" indent="0">
              <a:buNone/>
            </a:pPr>
            <a:endParaRPr lang="tr-TR" sz="2400" dirty="0">
              <a:solidFill>
                <a:srgbClr val="0070C0"/>
              </a:solidFill>
              <a:latin typeface="Arial Narrow" panose="020B0606020202030204" pitchFamily="34" charset="0"/>
            </a:endParaRPr>
          </a:p>
          <a:p>
            <a:pPr marL="342900" lvl="1" indent="0">
              <a:buNone/>
            </a:pPr>
            <a:endParaRPr lang="tr-TR" sz="2600" dirty="0"/>
          </a:p>
          <a:p>
            <a:endParaRPr lang="tr-TR" sz="2800" dirty="0">
              <a:latin typeface="Arial" panose="020B0604020202020204" pitchFamily="34" charset="0"/>
              <a:cs typeface="Arial" panose="020B0604020202020204" pitchFamily="34" charset="0"/>
            </a:endParaRPr>
          </a:p>
          <a:p>
            <a:endParaRPr lang="tr-TR" dirty="0"/>
          </a:p>
        </p:txBody>
      </p:sp>
    </p:spTree>
    <p:extLst>
      <p:ext uri="{BB962C8B-B14F-4D97-AF65-F5344CB8AC3E}">
        <p14:creationId xmlns:p14="http://schemas.microsoft.com/office/powerpoint/2010/main" val="790050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00F92E0-694F-43EE-9D3E-713A645E025A}"/>
              </a:ext>
            </a:extLst>
          </p:cNvPr>
          <p:cNvSpPr>
            <a:spLocks noGrp="1"/>
          </p:cNvSpPr>
          <p:nvPr>
            <p:ph type="title"/>
          </p:nvPr>
        </p:nvSpPr>
        <p:spPr>
          <a:xfrm>
            <a:off x="302461" y="236971"/>
            <a:ext cx="7269480" cy="664550"/>
          </a:xfrm>
        </p:spPr>
        <p:txBody>
          <a:bodyPr>
            <a:normAutofit/>
          </a:bodyPr>
          <a:lstStyle/>
          <a:p>
            <a:r>
              <a:rPr lang="tr-TR" b="1" dirty="0">
                <a:solidFill>
                  <a:srgbClr val="FF0000"/>
                </a:solidFill>
              </a:rPr>
              <a:t>İntihal Tanım</a:t>
            </a:r>
          </a:p>
        </p:txBody>
      </p:sp>
      <p:sp>
        <p:nvSpPr>
          <p:cNvPr id="3" name="İçerik Yer Tutucusu 2">
            <a:extLst>
              <a:ext uri="{FF2B5EF4-FFF2-40B4-BE49-F238E27FC236}">
                <a16:creationId xmlns:a16="http://schemas.microsoft.com/office/drawing/2014/main" id="{18E35D8B-9AE5-4DB3-BFDD-48E943695B6F}"/>
              </a:ext>
            </a:extLst>
          </p:cNvPr>
          <p:cNvSpPr>
            <a:spLocks noGrp="1"/>
          </p:cNvSpPr>
          <p:nvPr>
            <p:ph idx="1"/>
          </p:nvPr>
        </p:nvSpPr>
        <p:spPr>
          <a:xfrm>
            <a:off x="167424" y="1094707"/>
            <a:ext cx="8706120" cy="5151547"/>
          </a:xfrm>
        </p:spPr>
        <p:txBody>
          <a:bodyPr>
            <a:normAutofit fontScale="92500"/>
          </a:bodyPr>
          <a:lstStyle/>
          <a:p>
            <a:r>
              <a:rPr lang="tr-TR" sz="2800" dirty="0"/>
              <a:t>Sözlük tanımları</a:t>
            </a:r>
          </a:p>
          <a:p>
            <a:pPr marL="731520" lvl="1" indent="-457200">
              <a:buFont typeface="Wingdings" panose="05000000000000000000" pitchFamily="2" charset="2"/>
              <a:buChar char="q"/>
            </a:pPr>
            <a:r>
              <a:rPr lang="tr-TR" sz="2600" dirty="0">
                <a:solidFill>
                  <a:srgbClr val="FF0000"/>
                </a:solidFill>
              </a:rPr>
              <a:t>Ekşi sözlük</a:t>
            </a:r>
            <a:r>
              <a:rPr lang="tr-TR" sz="2600" dirty="0"/>
              <a:t>(</a:t>
            </a:r>
            <a:r>
              <a:rPr lang="tr-TR" sz="2600" dirty="0">
                <a:solidFill>
                  <a:srgbClr val="FF0000"/>
                </a:solidFill>
                <a:hlinkClick r:id="rId2"/>
              </a:rPr>
              <a:t>https://eksisozluk.com</a:t>
            </a:r>
            <a:r>
              <a:rPr lang="tr-TR" sz="2600" dirty="0"/>
              <a:t>) </a:t>
            </a:r>
            <a:r>
              <a:rPr lang="tr-TR" sz="1900" dirty="0"/>
              <a:t>(erişim 28.10.2017)</a:t>
            </a:r>
          </a:p>
          <a:p>
            <a:pPr marL="1005840" lvl="2" indent="-457200"/>
            <a:r>
              <a:rPr lang="tr-TR" sz="2800" dirty="0">
                <a:solidFill>
                  <a:srgbClr val="0070C0"/>
                </a:solidFill>
              </a:rPr>
              <a:t>“</a:t>
            </a:r>
            <a:r>
              <a:rPr lang="tr-TR" sz="2600" dirty="0">
                <a:solidFill>
                  <a:srgbClr val="0070C0"/>
                </a:solidFill>
              </a:rPr>
              <a:t>bilimsel </a:t>
            </a:r>
            <a:r>
              <a:rPr lang="tr-TR" sz="2600" dirty="0" err="1">
                <a:solidFill>
                  <a:srgbClr val="0070C0"/>
                </a:solidFill>
              </a:rPr>
              <a:t>hirsizligin</a:t>
            </a:r>
            <a:r>
              <a:rPr lang="tr-TR" sz="2600" dirty="0">
                <a:solidFill>
                  <a:srgbClr val="0070C0"/>
                </a:solidFill>
              </a:rPr>
              <a:t> bilimsel adı. </a:t>
            </a:r>
            <a:r>
              <a:rPr lang="tr-TR" sz="2600" dirty="0" err="1">
                <a:solidFill>
                  <a:srgbClr val="0070C0"/>
                </a:solidFill>
              </a:rPr>
              <a:t>hirsizlik</a:t>
            </a:r>
            <a:r>
              <a:rPr lang="tr-TR" sz="2600" dirty="0">
                <a:solidFill>
                  <a:srgbClr val="0070C0"/>
                </a:solidFill>
              </a:rPr>
              <a:t> </a:t>
            </a:r>
            <a:r>
              <a:rPr lang="tr-TR" sz="2600" dirty="0" err="1">
                <a:solidFill>
                  <a:srgbClr val="0070C0"/>
                </a:solidFill>
              </a:rPr>
              <a:t>hirsizliktir</a:t>
            </a:r>
            <a:r>
              <a:rPr lang="tr-TR" sz="2600" dirty="0">
                <a:solidFill>
                  <a:srgbClr val="0070C0"/>
                </a:solidFill>
              </a:rPr>
              <a:t>. (</a:t>
            </a:r>
            <a:r>
              <a:rPr lang="tr-TR" sz="2600" dirty="0" err="1">
                <a:solidFill>
                  <a:srgbClr val="0070C0"/>
                </a:solidFill>
              </a:rPr>
              <a:t>bkz</a:t>
            </a:r>
            <a:r>
              <a:rPr lang="tr-TR" sz="2600" dirty="0">
                <a:solidFill>
                  <a:srgbClr val="0070C0"/>
                </a:solidFill>
              </a:rPr>
              <a:t>: yok </a:t>
            </a:r>
            <a:r>
              <a:rPr lang="tr-TR" sz="2600" dirty="0" err="1">
                <a:solidFill>
                  <a:srgbClr val="0070C0"/>
                </a:solidFill>
              </a:rPr>
              <a:t>oyle</a:t>
            </a:r>
            <a:r>
              <a:rPr lang="tr-TR" sz="2600" dirty="0">
                <a:solidFill>
                  <a:srgbClr val="0070C0"/>
                </a:solidFill>
              </a:rPr>
              <a:t> </a:t>
            </a:r>
            <a:r>
              <a:rPr lang="tr-TR" sz="2600" dirty="0" err="1">
                <a:solidFill>
                  <a:srgbClr val="0070C0"/>
                </a:solidFill>
              </a:rPr>
              <a:t>yagma</a:t>
            </a:r>
            <a:r>
              <a:rPr lang="tr-TR" sz="2600" dirty="0">
                <a:solidFill>
                  <a:srgbClr val="0070C0"/>
                </a:solidFill>
              </a:rPr>
              <a:t>)</a:t>
            </a:r>
            <a:r>
              <a:rPr lang="tr-TR" sz="2400" dirty="0">
                <a:solidFill>
                  <a:srgbClr val="0070C0"/>
                </a:solidFill>
              </a:rPr>
              <a:t>”</a:t>
            </a:r>
          </a:p>
          <a:p>
            <a:pPr marL="1005840" lvl="2" indent="-457200"/>
            <a:endParaRPr lang="tr-TR" sz="2400" dirty="0">
              <a:solidFill>
                <a:srgbClr val="0070C0"/>
              </a:solidFill>
            </a:endParaRPr>
          </a:p>
          <a:p>
            <a:pPr marL="1005840" lvl="2" indent="-457200"/>
            <a:r>
              <a:rPr lang="tr-TR" sz="2600" dirty="0">
                <a:solidFill>
                  <a:srgbClr val="0070C0"/>
                </a:solidFill>
              </a:rPr>
              <a:t>“15 </a:t>
            </a:r>
            <a:r>
              <a:rPr lang="tr-TR" sz="2600" dirty="0" err="1">
                <a:solidFill>
                  <a:srgbClr val="0070C0"/>
                </a:solidFill>
              </a:rPr>
              <a:t>kisilik</a:t>
            </a:r>
            <a:r>
              <a:rPr lang="tr-TR" sz="2600" dirty="0">
                <a:solidFill>
                  <a:srgbClr val="0070C0"/>
                </a:solidFill>
              </a:rPr>
              <a:t> bir sınıfta 1 haftalık hazırlık </a:t>
            </a:r>
            <a:r>
              <a:rPr lang="tr-TR" sz="2600" dirty="0" err="1">
                <a:solidFill>
                  <a:srgbClr val="0070C0"/>
                </a:solidFill>
              </a:rPr>
              <a:t>asaması</a:t>
            </a:r>
            <a:r>
              <a:rPr lang="tr-TR" sz="2600" dirty="0">
                <a:solidFill>
                  <a:srgbClr val="0070C0"/>
                </a:solidFill>
              </a:rPr>
              <a:t> sonucu yazılan </a:t>
            </a:r>
            <a:r>
              <a:rPr lang="tr-TR" sz="2600" dirty="0" err="1">
                <a:solidFill>
                  <a:srgbClr val="0070C0"/>
                </a:solidFill>
              </a:rPr>
              <a:t>essaylerden</a:t>
            </a:r>
            <a:r>
              <a:rPr lang="tr-TR" sz="2600" dirty="0">
                <a:solidFill>
                  <a:srgbClr val="0070C0"/>
                </a:solidFill>
              </a:rPr>
              <a:t> 11 tanesi </a:t>
            </a:r>
            <a:r>
              <a:rPr lang="tr-TR" sz="2600" dirty="0" err="1">
                <a:solidFill>
                  <a:srgbClr val="0070C0"/>
                </a:solidFill>
              </a:rPr>
              <a:t>icin</a:t>
            </a:r>
            <a:r>
              <a:rPr lang="tr-TR" sz="2600" dirty="0">
                <a:solidFill>
                  <a:srgbClr val="0070C0"/>
                </a:solidFill>
              </a:rPr>
              <a:t> ders </a:t>
            </a:r>
            <a:r>
              <a:rPr lang="tr-TR" sz="2600" dirty="0" err="1">
                <a:solidFill>
                  <a:srgbClr val="0070C0"/>
                </a:solidFill>
              </a:rPr>
              <a:t>ögretmeninin</a:t>
            </a:r>
            <a:r>
              <a:rPr lang="tr-TR" sz="2600" dirty="0">
                <a:solidFill>
                  <a:srgbClr val="0070C0"/>
                </a:solidFill>
              </a:rPr>
              <a:t> tamamen bir önyargıyla ve haksız yere </a:t>
            </a:r>
            <a:r>
              <a:rPr lang="tr-TR" sz="2600" dirty="0" err="1">
                <a:solidFill>
                  <a:srgbClr val="0070C0"/>
                </a:solidFill>
              </a:rPr>
              <a:t>kullandıgı</a:t>
            </a:r>
            <a:r>
              <a:rPr lang="tr-TR" sz="2600" dirty="0">
                <a:solidFill>
                  <a:srgbClr val="0070C0"/>
                </a:solidFill>
              </a:rPr>
              <a:t> kelime”</a:t>
            </a:r>
          </a:p>
          <a:p>
            <a:pPr marL="1005840" lvl="2" indent="-457200"/>
            <a:endParaRPr lang="tr-TR" sz="2400" dirty="0">
              <a:solidFill>
                <a:srgbClr val="0070C0"/>
              </a:solidFill>
            </a:endParaRPr>
          </a:p>
          <a:p>
            <a:pPr marL="1005840" lvl="2" indent="-457200"/>
            <a:r>
              <a:rPr lang="tr-TR" sz="2600" dirty="0">
                <a:solidFill>
                  <a:srgbClr val="0070C0"/>
                </a:solidFill>
              </a:rPr>
              <a:t>“</a:t>
            </a:r>
            <a:r>
              <a:rPr lang="tr-TR" sz="2600" dirty="0" err="1">
                <a:solidFill>
                  <a:srgbClr val="0070C0"/>
                </a:solidFill>
              </a:rPr>
              <a:t>amerikan</a:t>
            </a:r>
            <a:r>
              <a:rPr lang="tr-TR" sz="2600" dirty="0">
                <a:solidFill>
                  <a:srgbClr val="0070C0"/>
                </a:solidFill>
              </a:rPr>
              <a:t> üniversitelerinde (</a:t>
            </a:r>
            <a:r>
              <a:rPr lang="tr-TR" sz="2600" dirty="0" err="1">
                <a:solidFill>
                  <a:srgbClr val="0070C0"/>
                </a:solidFill>
              </a:rPr>
              <a:t>bkz</a:t>
            </a:r>
            <a:r>
              <a:rPr lang="tr-TR" sz="2600" dirty="0">
                <a:solidFill>
                  <a:srgbClr val="0070C0"/>
                </a:solidFill>
              </a:rPr>
              <a:t>: duyum) çok sıkı </a:t>
            </a:r>
            <a:r>
              <a:rPr lang="tr-TR" sz="2600" dirty="0" err="1">
                <a:solidFill>
                  <a:srgbClr val="0070C0"/>
                </a:solidFill>
              </a:rPr>
              <a:t>bi</a:t>
            </a:r>
            <a:r>
              <a:rPr lang="tr-TR" sz="2600" dirty="0">
                <a:solidFill>
                  <a:srgbClr val="0070C0"/>
                </a:solidFill>
              </a:rPr>
              <a:t> biçimde denetlenen, yapan yakalandığında çok ciddi sonuçları olan, yanılma payı inceleyen insana göre değişebilen, </a:t>
            </a:r>
            <a:r>
              <a:rPr lang="tr-TR" sz="2600" dirty="0" err="1">
                <a:solidFill>
                  <a:srgbClr val="0070C0"/>
                </a:solidFill>
              </a:rPr>
              <a:t>academic</a:t>
            </a:r>
            <a:r>
              <a:rPr lang="tr-TR" sz="2600" dirty="0">
                <a:solidFill>
                  <a:srgbClr val="0070C0"/>
                </a:solidFill>
              </a:rPr>
              <a:t> </a:t>
            </a:r>
            <a:r>
              <a:rPr lang="tr-TR" sz="2600" dirty="0" err="1">
                <a:solidFill>
                  <a:srgbClr val="0070C0"/>
                </a:solidFill>
              </a:rPr>
              <a:t>writing</a:t>
            </a:r>
            <a:r>
              <a:rPr lang="tr-TR" sz="2600" dirty="0">
                <a:solidFill>
                  <a:srgbClr val="0070C0"/>
                </a:solidFill>
              </a:rPr>
              <a:t> kuralları içerisinde, en ince ayrıntı için bile </a:t>
            </a:r>
            <a:r>
              <a:rPr lang="tr-TR" sz="2600" dirty="0" err="1">
                <a:solidFill>
                  <a:srgbClr val="0070C0"/>
                </a:solidFill>
              </a:rPr>
              <a:t>source</a:t>
            </a:r>
            <a:r>
              <a:rPr lang="tr-TR" sz="2600" dirty="0">
                <a:solidFill>
                  <a:srgbClr val="0070C0"/>
                </a:solidFill>
              </a:rPr>
              <a:t> göstermeyi gerektiren kopyacılık türü”</a:t>
            </a:r>
            <a:endParaRPr lang="tr-TR" sz="3000" dirty="0">
              <a:latin typeface="Arial Narrow" panose="020B0606020202030204" pitchFamily="34" charset="0"/>
            </a:endParaRPr>
          </a:p>
          <a:p>
            <a:pPr marL="548640" lvl="2" indent="0">
              <a:buNone/>
            </a:pPr>
            <a:endParaRPr lang="tr-TR" sz="2400" dirty="0">
              <a:solidFill>
                <a:srgbClr val="0070C0"/>
              </a:solidFill>
              <a:latin typeface="Arial Narrow" panose="020B0606020202030204" pitchFamily="34" charset="0"/>
            </a:endParaRPr>
          </a:p>
          <a:p>
            <a:pPr marL="342900" lvl="1" indent="0">
              <a:buNone/>
            </a:pPr>
            <a:endParaRPr lang="tr-TR" sz="2600" dirty="0"/>
          </a:p>
          <a:p>
            <a:endParaRPr lang="tr-TR" sz="2800" dirty="0">
              <a:latin typeface="Arial" panose="020B0604020202020204" pitchFamily="34" charset="0"/>
              <a:cs typeface="Arial" panose="020B0604020202020204" pitchFamily="34" charset="0"/>
            </a:endParaRPr>
          </a:p>
          <a:p>
            <a:endParaRPr lang="tr-TR" dirty="0"/>
          </a:p>
        </p:txBody>
      </p:sp>
    </p:spTree>
    <p:extLst>
      <p:ext uri="{BB962C8B-B14F-4D97-AF65-F5344CB8AC3E}">
        <p14:creationId xmlns:p14="http://schemas.microsoft.com/office/powerpoint/2010/main" val="1307703349"/>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3706</TotalTime>
  <Words>2451</Words>
  <Application>Microsoft Office PowerPoint</Application>
  <PresentationFormat>Ekran Gösterisi (4:3)</PresentationFormat>
  <Paragraphs>200</Paragraphs>
  <Slides>51</Slides>
  <Notes>0</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51</vt:i4>
      </vt:variant>
    </vt:vector>
  </HeadingPairs>
  <TitlesOfParts>
    <vt:vector size="57" baseType="lpstr">
      <vt:lpstr>Arial</vt:lpstr>
      <vt:lpstr>Arial Narrow</vt:lpstr>
      <vt:lpstr>Calibri</vt:lpstr>
      <vt:lpstr>Calibri Light</vt:lpstr>
      <vt:lpstr>Wingdings</vt:lpstr>
      <vt:lpstr>Office Teması</vt:lpstr>
      <vt:lpstr>İntihal, çeşitleri ve Yol açan Etkenler</vt:lpstr>
      <vt:lpstr>İntihal Tanım</vt:lpstr>
      <vt:lpstr>PowerPoint Sunusu</vt:lpstr>
      <vt:lpstr>PowerPoint Sunusu</vt:lpstr>
      <vt:lpstr>İntihal Tanım</vt:lpstr>
      <vt:lpstr>İntihal Tanım</vt:lpstr>
      <vt:lpstr>İntihal Tanım</vt:lpstr>
      <vt:lpstr>İntihal Tanım</vt:lpstr>
      <vt:lpstr>İntihal Tanım</vt:lpstr>
      <vt:lpstr>İntihal Tanım</vt:lpstr>
      <vt:lpstr>PowerPoint Sunusu</vt:lpstr>
      <vt:lpstr>PowerPoint Sunusu</vt:lpstr>
      <vt:lpstr>PowerPoint Sunusu</vt:lpstr>
      <vt:lpstr>PowerPoint Sunusu</vt:lpstr>
      <vt:lpstr>PowerPoint Sunusu</vt:lpstr>
      <vt:lpstr>İntihal Çeşitleri</vt:lpstr>
      <vt:lpstr>İntihal Çeşitleri (devam)</vt:lpstr>
      <vt:lpstr>İntihal Çeşitleri (devam)</vt:lpstr>
      <vt:lpstr>İntihal Çeşitleri (devam)</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İntihale yol açan nedenler</vt:lpstr>
      <vt:lpstr>İntihale yol açan nedenler (devam)</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Son yıllarda aşırmayı tespite eden programların kullanılmaya başlamasıyla yazarlar arasında aşırma yapma olaylarında azalma olduğu da gözlenmektedir. Bir çok yazar da bu programları kullanarak istemeden yaptığı aşırma olaylarını tespit edebilmekte ve ona göre önlem almaktadır. Bu da bilimsel yayınların kalitesini artırmak açısından oldukça önemlidir.</vt:lpstr>
      <vt:lpstr>Kaynaklar</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İntihal, çeşitleri ve Yol açan Etkenler</dc:title>
  <dc:creator>Referee</dc:creator>
  <cp:lastModifiedBy>Referee</cp:lastModifiedBy>
  <cp:revision>425</cp:revision>
  <dcterms:created xsi:type="dcterms:W3CDTF">2017-10-28T17:42:13Z</dcterms:created>
  <dcterms:modified xsi:type="dcterms:W3CDTF">2017-11-03T09:03:31Z</dcterms:modified>
  <cp:contentStatus>Tamamlandı</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